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83" r:id="rId5"/>
    <p:sldId id="265" r:id="rId6"/>
    <p:sldId id="275" r:id="rId7"/>
    <p:sldId id="277" r:id="rId8"/>
    <p:sldId id="281" r:id="rId9"/>
    <p:sldId id="290" r:id="rId10"/>
    <p:sldId id="256" r:id="rId11"/>
    <p:sldId id="266" r:id="rId12"/>
    <p:sldId id="278" r:id="rId13"/>
    <p:sldId id="279" r:id="rId14"/>
    <p:sldId id="268" r:id="rId15"/>
    <p:sldId id="282" r:id="rId16"/>
    <p:sldId id="284" r:id="rId17"/>
    <p:sldId id="285" r:id="rId18"/>
    <p:sldId id="286" r:id="rId19"/>
    <p:sldId id="287" r:id="rId20"/>
    <p:sldId id="289" r:id="rId21"/>
    <p:sldId id="292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06" autoAdjust="0"/>
  </p:normalViewPr>
  <p:slideViewPr>
    <p:cSldViewPr showGuides="1">
      <p:cViewPr varScale="1">
        <p:scale>
          <a:sx n="86" d="100"/>
          <a:sy n="86" d="100"/>
        </p:scale>
        <p:origin x="55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9C4F1-2B22-40F3-869B-1D473117B1AE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21B94-4B35-4B66-81DC-F8835E622377}">
      <dgm:prSet phldrT="[Text]"/>
      <dgm:spPr/>
      <dgm:t>
        <a:bodyPr/>
        <a:lstStyle/>
        <a:p>
          <a:pPr algn="l"/>
          <a:r>
            <a:rPr lang="en-US" dirty="0"/>
            <a:t>1. Shapely accelerated smart labelling</a:t>
          </a:r>
        </a:p>
      </dgm:t>
    </dgm:pt>
    <dgm:pt modelId="{0FF2AF70-A11B-472D-BF33-0F4509D12EA9}" type="parTrans" cxnId="{73B4AD64-A019-425F-A18C-B39DCA3AAF51}">
      <dgm:prSet/>
      <dgm:spPr/>
      <dgm:t>
        <a:bodyPr/>
        <a:lstStyle/>
        <a:p>
          <a:endParaRPr lang="en-US"/>
        </a:p>
      </dgm:t>
    </dgm:pt>
    <dgm:pt modelId="{5E3DAF96-E309-4435-8F70-D66A6F41D9DA}" type="sibTrans" cxnId="{73B4AD64-A019-425F-A18C-B39DCA3AAF51}">
      <dgm:prSet/>
      <dgm:spPr/>
      <dgm:t>
        <a:bodyPr/>
        <a:lstStyle/>
        <a:p>
          <a:endParaRPr lang="en-US"/>
        </a:p>
      </dgm:t>
    </dgm:pt>
    <dgm:pt modelId="{BA5F4D73-F4C3-44EF-8B7F-78CAD79F100B}">
      <dgm:prSet phldrT="[Text]"/>
      <dgm:spPr/>
      <dgm:t>
        <a:bodyPr/>
        <a:lstStyle/>
        <a:p>
          <a:r>
            <a:rPr lang="en-US" dirty="0"/>
            <a:t>Demo paper</a:t>
          </a:r>
        </a:p>
      </dgm:t>
    </dgm:pt>
    <dgm:pt modelId="{64CDBF5B-71B9-4B51-B265-168FB76A602C}" type="parTrans" cxnId="{298FB64D-ACE1-46E3-BC79-A9FB8CCBE44F}">
      <dgm:prSet/>
      <dgm:spPr/>
      <dgm:t>
        <a:bodyPr/>
        <a:lstStyle/>
        <a:p>
          <a:endParaRPr lang="en-US"/>
        </a:p>
      </dgm:t>
    </dgm:pt>
    <dgm:pt modelId="{A55439A5-4148-4B25-AB7C-05DEB8B5C186}" type="sibTrans" cxnId="{298FB64D-ACE1-46E3-BC79-A9FB8CCBE44F}">
      <dgm:prSet/>
      <dgm:spPr/>
      <dgm:t>
        <a:bodyPr/>
        <a:lstStyle/>
        <a:p>
          <a:endParaRPr lang="en-US"/>
        </a:p>
      </dgm:t>
    </dgm:pt>
    <dgm:pt modelId="{4294BF32-6AF9-4271-923F-7800C07446B3}">
      <dgm:prSet phldrT="[Text]"/>
      <dgm:spPr/>
      <dgm:t>
        <a:bodyPr/>
        <a:lstStyle/>
        <a:p>
          <a:r>
            <a:rPr lang="en-US" dirty="0"/>
            <a:t>December 2019</a:t>
          </a:r>
        </a:p>
      </dgm:t>
    </dgm:pt>
    <dgm:pt modelId="{9259B512-B53A-4A1E-9D07-1E962807ACAF}" type="parTrans" cxnId="{3FA1E16C-73E6-4541-8494-F186A9FA63B5}">
      <dgm:prSet/>
      <dgm:spPr/>
      <dgm:t>
        <a:bodyPr/>
        <a:lstStyle/>
        <a:p>
          <a:endParaRPr lang="en-US"/>
        </a:p>
      </dgm:t>
    </dgm:pt>
    <dgm:pt modelId="{95224207-D232-4994-BA4F-6C3CE23EE1A5}" type="sibTrans" cxnId="{3FA1E16C-73E6-4541-8494-F186A9FA63B5}">
      <dgm:prSet/>
      <dgm:spPr/>
      <dgm:t>
        <a:bodyPr/>
        <a:lstStyle/>
        <a:p>
          <a:endParaRPr lang="en-US"/>
        </a:p>
      </dgm:t>
    </dgm:pt>
    <dgm:pt modelId="{24B3F587-8090-47DB-A660-4E008CA09177}">
      <dgm:prSet phldrT="[Text]"/>
      <dgm:spPr/>
      <dgm:t>
        <a:bodyPr/>
        <a:lstStyle/>
        <a:p>
          <a:pPr algn="l"/>
          <a:r>
            <a:rPr lang="en-US" dirty="0"/>
            <a:t>2. Case study report on explainable AI</a:t>
          </a:r>
        </a:p>
      </dgm:t>
    </dgm:pt>
    <dgm:pt modelId="{2E3AE3E6-14CE-4AEE-9FB5-51AAE9CD12AC}" type="parTrans" cxnId="{5A0357DE-BA3B-4BD6-A9DE-F3B7D5CEC272}">
      <dgm:prSet/>
      <dgm:spPr/>
      <dgm:t>
        <a:bodyPr/>
        <a:lstStyle/>
        <a:p>
          <a:endParaRPr lang="en-US"/>
        </a:p>
      </dgm:t>
    </dgm:pt>
    <dgm:pt modelId="{6DA7E731-2870-40A7-93C1-43FC780ACB2F}" type="sibTrans" cxnId="{5A0357DE-BA3B-4BD6-A9DE-F3B7D5CEC272}">
      <dgm:prSet/>
      <dgm:spPr/>
      <dgm:t>
        <a:bodyPr/>
        <a:lstStyle/>
        <a:p>
          <a:endParaRPr lang="en-US"/>
        </a:p>
      </dgm:t>
    </dgm:pt>
    <dgm:pt modelId="{92AE5CC1-531A-4A2B-B972-FCA22E18C985}">
      <dgm:prSet phldrT="[Text]"/>
      <dgm:spPr/>
      <dgm:t>
        <a:bodyPr/>
        <a:lstStyle/>
        <a:p>
          <a:r>
            <a:rPr lang="en-US" dirty="0"/>
            <a:t>Case study report – </a:t>
          </a:r>
          <a:r>
            <a:rPr lang="en-US" dirty="0" err="1"/>
            <a:t>Rabo</a:t>
          </a:r>
          <a:r>
            <a:rPr lang="en-US" dirty="0"/>
            <a:t>/ </a:t>
          </a:r>
          <a:r>
            <a:rPr lang="en-US" dirty="0" err="1"/>
            <a:t>Achmea</a:t>
          </a:r>
          <a:endParaRPr lang="en-US" dirty="0"/>
        </a:p>
      </dgm:t>
    </dgm:pt>
    <dgm:pt modelId="{7E03232C-BB3B-48C0-B97B-26B73EA93FBF}" type="parTrans" cxnId="{9ED28BB5-6DB9-47CC-9F66-E2934C207334}">
      <dgm:prSet/>
      <dgm:spPr/>
      <dgm:t>
        <a:bodyPr/>
        <a:lstStyle/>
        <a:p>
          <a:endParaRPr lang="en-US"/>
        </a:p>
      </dgm:t>
    </dgm:pt>
    <dgm:pt modelId="{B0096304-058B-42DF-B90D-B8DDB21BC99D}" type="sibTrans" cxnId="{9ED28BB5-6DB9-47CC-9F66-E2934C207334}">
      <dgm:prSet/>
      <dgm:spPr/>
      <dgm:t>
        <a:bodyPr/>
        <a:lstStyle/>
        <a:p>
          <a:endParaRPr lang="en-US"/>
        </a:p>
      </dgm:t>
    </dgm:pt>
    <dgm:pt modelId="{0F429C6A-8B7F-4B3A-915B-93CB08881532}">
      <dgm:prSet phldrT="[Text]"/>
      <dgm:spPr/>
      <dgm:t>
        <a:bodyPr/>
        <a:lstStyle/>
        <a:p>
          <a:r>
            <a:rPr lang="en-US" dirty="0"/>
            <a:t>March 2020 </a:t>
          </a:r>
        </a:p>
      </dgm:t>
    </dgm:pt>
    <dgm:pt modelId="{267AC3AE-5FF8-4375-8CB6-022FF36FF045}" type="parTrans" cxnId="{9B49C30B-4DFA-479D-A80D-04F4E8102C7B}">
      <dgm:prSet/>
      <dgm:spPr/>
      <dgm:t>
        <a:bodyPr/>
        <a:lstStyle/>
        <a:p>
          <a:endParaRPr lang="en-US"/>
        </a:p>
      </dgm:t>
    </dgm:pt>
    <dgm:pt modelId="{363DDD86-1841-4C3D-86B3-128C5F09141F}" type="sibTrans" cxnId="{9B49C30B-4DFA-479D-A80D-04F4E8102C7B}">
      <dgm:prSet/>
      <dgm:spPr/>
      <dgm:t>
        <a:bodyPr/>
        <a:lstStyle/>
        <a:p>
          <a:endParaRPr lang="en-US"/>
        </a:p>
      </dgm:t>
    </dgm:pt>
    <dgm:pt modelId="{865ACBAC-D3FD-4DE3-A6C9-C6F0225E1903}" type="pres">
      <dgm:prSet presAssocID="{4B19C4F1-2B22-40F3-869B-1D473117B1AE}" presName="Name0" presStyleCnt="0">
        <dgm:presLayoutVars>
          <dgm:dir/>
          <dgm:animLvl val="lvl"/>
          <dgm:resizeHandles/>
        </dgm:presLayoutVars>
      </dgm:prSet>
      <dgm:spPr/>
    </dgm:pt>
    <dgm:pt modelId="{EA7E0091-A986-425C-9296-853AEF92E90B}" type="pres">
      <dgm:prSet presAssocID="{E4C21B94-4B35-4B66-81DC-F8835E622377}" presName="linNode" presStyleCnt="0"/>
      <dgm:spPr/>
    </dgm:pt>
    <dgm:pt modelId="{11C1998B-C152-48EB-9D34-65AD984DC6A6}" type="pres">
      <dgm:prSet presAssocID="{E4C21B94-4B35-4B66-81DC-F8835E622377}" presName="parentShp" presStyleLbl="node1" presStyleIdx="0" presStyleCnt="2">
        <dgm:presLayoutVars>
          <dgm:bulletEnabled val="1"/>
        </dgm:presLayoutVars>
      </dgm:prSet>
      <dgm:spPr/>
    </dgm:pt>
    <dgm:pt modelId="{B38E8311-EA54-448D-85A5-7E9D935FAD1F}" type="pres">
      <dgm:prSet presAssocID="{E4C21B94-4B35-4B66-81DC-F8835E622377}" presName="childShp" presStyleLbl="bgAccFollowNode1" presStyleIdx="0" presStyleCnt="2">
        <dgm:presLayoutVars>
          <dgm:bulletEnabled val="1"/>
        </dgm:presLayoutVars>
      </dgm:prSet>
      <dgm:spPr/>
    </dgm:pt>
    <dgm:pt modelId="{16B5BAB0-9F2D-490F-83B8-E95435854709}" type="pres">
      <dgm:prSet presAssocID="{5E3DAF96-E309-4435-8F70-D66A6F41D9DA}" presName="spacing" presStyleCnt="0"/>
      <dgm:spPr/>
    </dgm:pt>
    <dgm:pt modelId="{7B3BE436-47D7-46D7-B8B6-E612695E30F0}" type="pres">
      <dgm:prSet presAssocID="{24B3F587-8090-47DB-A660-4E008CA09177}" presName="linNode" presStyleCnt="0"/>
      <dgm:spPr/>
    </dgm:pt>
    <dgm:pt modelId="{2E7FBC8C-CFC8-49B8-B6F4-6BE4E24B5837}" type="pres">
      <dgm:prSet presAssocID="{24B3F587-8090-47DB-A660-4E008CA09177}" presName="parentShp" presStyleLbl="node1" presStyleIdx="1" presStyleCnt="2">
        <dgm:presLayoutVars>
          <dgm:bulletEnabled val="1"/>
        </dgm:presLayoutVars>
      </dgm:prSet>
      <dgm:spPr/>
    </dgm:pt>
    <dgm:pt modelId="{560B34BF-6966-485F-8297-2672BFD4F9A2}" type="pres">
      <dgm:prSet presAssocID="{24B3F587-8090-47DB-A660-4E008CA09177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B49C30B-4DFA-479D-A80D-04F4E8102C7B}" srcId="{24B3F587-8090-47DB-A660-4E008CA09177}" destId="{0F429C6A-8B7F-4B3A-915B-93CB08881532}" srcOrd="1" destOrd="0" parTransId="{267AC3AE-5FF8-4375-8CB6-022FF36FF045}" sibTransId="{363DDD86-1841-4C3D-86B3-128C5F09141F}"/>
    <dgm:cxn modelId="{D2A33613-3089-4F03-A16F-7D19DB20E13E}" type="presOf" srcId="{92AE5CC1-531A-4A2B-B972-FCA22E18C985}" destId="{560B34BF-6966-485F-8297-2672BFD4F9A2}" srcOrd="0" destOrd="0" presId="urn:microsoft.com/office/officeart/2005/8/layout/vList6"/>
    <dgm:cxn modelId="{E0CB3A5C-D4AF-41A0-89DB-B66B3565604F}" type="presOf" srcId="{24B3F587-8090-47DB-A660-4E008CA09177}" destId="{2E7FBC8C-CFC8-49B8-B6F4-6BE4E24B5837}" srcOrd="0" destOrd="0" presId="urn:microsoft.com/office/officeart/2005/8/layout/vList6"/>
    <dgm:cxn modelId="{73B4AD64-A019-425F-A18C-B39DCA3AAF51}" srcId="{4B19C4F1-2B22-40F3-869B-1D473117B1AE}" destId="{E4C21B94-4B35-4B66-81DC-F8835E622377}" srcOrd="0" destOrd="0" parTransId="{0FF2AF70-A11B-472D-BF33-0F4509D12EA9}" sibTransId="{5E3DAF96-E309-4435-8F70-D66A6F41D9DA}"/>
    <dgm:cxn modelId="{3FA1E16C-73E6-4541-8494-F186A9FA63B5}" srcId="{E4C21B94-4B35-4B66-81DC-F8835E622377}" destId="{4294BF32-6AF9-4271-923F-7800C07446B3}" srcOrd="1" destOrd="0" parTransId="{9259B512-B53A-4A1E-9D07-1E962807ACAF}" sibTransId="{95224207-D232-4994-BA4F-6C3CE23EE1A5}"/>
    <dgm:cxn modelId="{298FB64D-ACE1-46E3-BC79-A9FB8CCBE44F}" srcId="{E4C21B94-4B35-4B66-81DC-F8835E622377}" destId="{BA5F4D73-F4C3-44EF-8B7F-78CAD79F100B}" srcOrd="0" destOrd="0" parTransId="{64CDBF5B-71B9-4B51-B265-168FB76A602C}" sibTransId="{A55439A5-4148-4B25-AB7C-05DEB8B5C186}"/>
    <dgm:cxn modelId="{A5D5C975-5B7A-4AE9-9436-DBD9CB9596C3}" type="presOf" srcId="{BA5F4D73-F4C3-44EF-8B7F-78CAD79F100B}" destId="{B38E8311-EA54-448D-85A5-7E9D935FAD1F}" srcOrd="0" destOrd="0" presId="urn:microsoft.com/office/officeart/2005/8/layout/vList6"/>
    <dgm:cxn modelId="{98CD08AC-3FF1-49F6-A07F-C2EF9C9F179F}" type="presOf" srcId="{4B19C4F1-2B22-40F3-869B-1D473117B1AE}" destId="{865ACBAC-D3FD-4DE3-A6C9-C6F0225E1903}" srcOrd="0" destOrd="0" presId="urn:microsoft.com/office/officeart/2005/8/layout/vList6"/>
    <dgm:cxn modelId="{9ED28BB5-6DB9-47CC-9F66-E2934C207334}" srcId="{24B3F587-8090-47DB-A660-4E008CA09177}" destId="{92AE5CC1-531A-4A2B-B972-FCA22E18C985}" srcOrd="0" destOrd="0" parTransId="{7E03232C-BB3B-48C0-B97B-26B73EA93FBF}" sibTransId="{B0096304-058B-42DF-B90D-B8DDB21BC99D}"/>
    <dgm:cxn modelId="{6DD30ACC-DAB9-4A89-9003-FCD5B5D611DC}" type="presOf" srcId="{E4C21B94-4B35-4B66-81DC-F8835E622377}" destId="{11C1998B-C152-48EB-9D34-65AD984DC6A6}" srcOrd="0" destOrd="0" presId="urn:microsoft.com/office/officeart/2005/8/layout/vList6"/>
    <dgm:cxn modelId="{5A0357DE-BA3B-4BD6-A9DE-F3B7D5CEC272}" srcId="{4B19C4F1-2B22-40F3-869B-1D473117B1AE}" destId="{24B3F587-8090-47DB-A660-4E008CA09177}" srcOrd="1" destOrd="0" parTransId="{2E3AE3E6-14CE-4AEE-9FB5-51AAE9CD12AC}" sibTransId="{6DA7E731-2870-40A7-93C1-43FC780ACB2F}"/>
    <dgm:cxn modelId="{64B936E5-009A-44F9-BE3F-88A3CE01527B}" type="presOf" srcId="{0F429C6A-8B7F-4B3A-915B-93CB08881532}" destId="{560B34BF-6966-485F-8297-2672BFD4F9A2}" srcOrd="0" destOrd="1" presId="urn:microsoft.com/office/officeart/2005/8/layout/vList6"/>
    <dgm:cxn modelId="{09D0E1EA-C9AC-4BF4-80CC-0DECD7E2B66F}" type="presOf" srcId="{4294BF32-6AF9-4271-923F-7800C07446B3}" destId="{B38E8311-EA54-448D-85A5-7E9D935FAD1F}" srcOrd="0" destOrd="1" presId="urn:microsoft.com/office/officeart/2005/8/layout/vList6"/>
    <dgm:cxn modelId="{1AD7190C-DABC-457D-A953-2AC9B1373C83}" type="presParOf" srcId="{865ACBAC-D3FD-4DE3-A6C9-C6F0225E1903}" destId="{EA7E0091-A986-425C-9296-853AEF92E90B}" srcOrd="0" destOrd="0" presId="urn:microsoft.com/office/officeart/2005/8/layout/vList6"/>
    <dgm:cxn modelId="{8954273E-9DBB-428D-95CD-41C0E96CF51A}" type="presParOf" srcId="{EA7E0091-A986-425C-9296-853AEF92E90B}" destId="{11C1998B-C152-48EB-9D34-65AD984DC6A6}" srcOrd="0" destOrd="0" presId="urn:microsoft.com/office/officeart/2005/8/layout/vList6"/>
    <dgm:cxn modelId="{14C52FEA-B719-4628-A06A-9E18CC64EA0F}" type="presParOf" srcId="{EA7E0091-A986-425C-9296-853AEF92E90B}" destId="{B38E8311-EA54-448D-85A5-7E9D935FAD1F}" srcOrd="1" destOrd="0" presId="urn:microsoft.com/office/officeart/2005/8/layout/vList6"/>
    <dgm:cxn modelId="{F1946BAD-561C-4F82-9E33-4E2ED25393EE}" type="presParOf" srcId="{865ACBAC-D3FD-4DE3-A6C9-C6F0225E1903}" destId="{16B5BAB0-9F2D-490F-83B8-E95435854709}" srcOrd="1" destOrd="0" presId="urn:microsoft.com/office/officeart/2005/8/layout/vList6"/>
    <dgm:cxn modelId="{32E8BFB0-E348-446E-A59F-EAC57B1FEA82}" type="presParOf" srcId="{865ACBAC-D3FD-4DE3-A6C9-C6F0225E1903}" destId="{7B3BE436-47D7-46D7-B8B6-E612695E30F0}" srcOrd="2" destOrd="0" presId="urn:microsoft.com/office/officeart/2005/8/layout/vList6"/>
    <dgm:cxn modelId="{2713491A-E0A0-4228-924D-35A1B82F29BC}" type="presParOf" srcId="{7B3BE436-47D7-46D7-B8B6-E612695E30F0}" destId="{2E7FBC8C-CFC8-49B8-B6F4-6BE4E24B5837}" srcOrd="0" destOrd="0" presId="urn:microsoft.com/office/officeart/2005/8/layout/vList6"/>
    <dgm:cxn modelId="{85D3E2A2-4ADA-47FD-9325-E65F37EDAA40}" type="presParOf" srcId="{7B3BE436-47D7-46D7-B8B6-E612695E30F0}" destId="{560B34BF-6966-485F-8297-2672BFD4F9A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34167-2EF7-4F84-8E00-0B5E3F93CF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F912C5-B514-4399-B4F1-7B3C7B544124}">
      <dgm:prSet/>
      <dgm:spPr/>
      <dgm:t>
        <a:bodyPr/>
        <a:lstStyle/>
        <a:p>
          <a:r>
            <a:rPr lang="en-US"/>
            <a:t>Despite a growing literature on creating interpretable machine learning methods, there have been few experimental studies of their effects on end users (domain expert)</a:t>
          </a:r>
        </a:p>
      </dgm:t>
    </dgm:pt>
    <dgm:pt modelId="{D87B6860-C70B-4C87-A0A8-53A1366B423B}" type="parTrans" cxnId="{CA82801B-1FCE-47DB-B2F5-9A5241BE959B}">
      <dgm:prSet/>
      <dgm:spPr/>
      <dgm:t>
        <a:bodyPr/>
        <a:lstStyle/>
        <a:p>
          <a:endParaRPr lang="en-US"/>
        </a:p>
      </dgm:t>
    </dgm:pt>
    <dgm:pt modelId="{256A1D31-D8C5-4355-9D61-AAD820C04053}" type="sibTrans" cxnId="{CA82801B-1FCE-47DB-B2F5-9A5241BE959B}">
      <dgm:prSet/>
      <dgm:spPr/>
      <dgm:t>
        <a:bodyPr/>
        <a:lstStyle/>
        <a:p>
          <a:endParaRPr lang="en-US"/>
        </a:p>
      </dgm:t>
    </dgm:pt>
    <dgm:pt modelId="{39B8AE91-4136-4ED6-A72A-C617CE199D1B}">
      <dgm:prSet/>
      <dgm:spPr/>
      <dgm:t>
        <a:bodyPr/>
        <a:lstStyle/>
        <a:p>
          <a:r>
            <a:rPr lang="en-US" dirty="0"/>
            <a:t>Pick an industrial use-case from </a:t>
          </a:r>
          <a:r>
            <a:rPr lang="en-US" dirty="0" err="1"/>
            <a:t>Rabo</a:t>
          </a:r>
          <a:r>
            <a:rPr lang="en-US" dirty="0"/>
            <a:t> bank or </a:t>
          </a:r>
          <a:r>
            <a:rPr lang="en-US" dirty="0" err="1"/>
            <a:t>achmea</a:t>
          </a:r>
          <a:r>
            <a:rPr lang="en-US" dirty="0"/>
            <a:t> in which domain experts can participate</a:t>
          </a:r>
        </a:p>
      </dgm:t>
    </dgm:pt>
    <dgm:pt modelId="{7862EF98-6838-45C7-91E1-5A1F2B3A5A43}" type="parTrans" cxnId="{8662F45E-69F1-4A0F-9AFF-5C60AA0028EA}">
      <dgm:prSet/>
      <dgm:spPr/>
      <dgm:t>
        <a:bodyPr/>
        <a:lstStyle/>
        <a:p>
          <a:endParaRPr lang="en-US"/>
        </a:p>
      </dgm:t>
    </dgm:pt>
    <dgm:pt modelId="{74E4C31B-7CB2-4452-B435-F5D8DFBA528C}" type="sibTrans" cxnId="{8662F45E-69F1-4A0F-9AFF-5C60AA0028EA}">
      <dgm:prSet/>
      <dgm:spPr/>
      <dgm:t>
        <a:bodyPr/>
        <a:lstStyle/>
        <a:p>
          <a:endParaRPr lang="en-US"/>
        </a:p>
      </dgm:t>
    </dgm:pt>
    <dgm:pt modelId="{585C64A6-3502-4777-A3C0-6DE2B04877BE}">
      <dgm:prSet/>
      <dgm:spPr/>
      <dgm:t>
        <a:bodyPr/>
        <a:lstStyle/>
        <a:p>
          <a:r>
            <a:rPr lang="en-US" dirty="0"/>
            <a:t>Measure the effect of interpretability </a:t>
          </a:r>
          <a:r>
            <a:rPr lang="en-US" b="1" dirty="0"/>
            <a:t>by comparing black box and white box models</a:t>
          </a:r>
          <a:endParaRPr lang="en-US" dirty="0"/>
        </a:p>
      </dgm:t>
    </dgm:pt>
    <dgm:pt modelId="{9B23D0AC-091C-42A2-8F67-CB894A7119AD}" type="parTrans" cxnId="{648A4AAB-569D-4159-97CE-36064F976FB8}">
      <dgm:prSet/>
      <dgm:spPr/>
      <dgm:t>
        <a:bodyPr/>
        <a:lstStyle/>
        <a:p>
          <a:endParaRPr lang="en-US"/>
        </a:p>
      </dgm:t>
    </dgm:pt>
    <dgm:pt modelId="{3E54C2EC-6310-47C8-986E-FE6DDB30A70F}" type="sibTrans" cxnId="{648A4AAB-569D-4159-97CE-36064F976FB8}">
      <dgm:prSet/>
      <dgm:spPr/>
      <dgm:t>
        <a:bodyPr/>
        <a:lstStyle/>
        <a:p>
          <a:endParaRPr lang="en-US"/>
        </a:p>
      </dgm:t>
    </dgm:pt>
    <dgm:pt modelId="{284D7D63-A12B-4F22-8DA9-4940D4711447}" type="pres">
      <dgm:prSet presAssocID="{B9C34167-2EF7-4F84-8E00-0B5E3F93CF07}" presName="root" presStyleCnt="0">
        <dgm:presLayoutVars>
          <dgm:dir/>
          <dgm:resizeHandles val="exact"/>
        </dgm:presLayoutVars>
      </dgm:prSet>
      <dgm:spPr/>
    </dgm:pt>
    <dgm:pt modelId="{080DEB54-53E6-404B-96CA-640C009FC2BA}" type="pres">
      <dgm:prSet presAssocID="{1AF912C5-B514-4399-B4F1-7B3C7B544124}" presName="compNode" presStyleCnt="0"/>
      <dgm:spPr/>
    </dgm:pt>
    <dgm:pt modelId="{45EEE084-AFD2-411A-A359-0E4DF27850A0}" type="pres">
      <dgm:prSet presAssocID="{1AF912C5-B514-4399-B4F1-7B3C7B544124}" presName="bgRect" presStyleLbl="bgShp" presStyleIdx="0" presStyleCnt="3"/>
      <dgm:spPr/>
    </dgm:pt>
    <dgm:pt modelId="{EA24E984-EBE0-4FFD-AFA7-0B7568DBE474}" type="pres">
      <dgm:prSet presAssocID="{1AF912C5-B514-4399-B4F1-7B3C7B5441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6953B1F-630C-442F-BB4E-96A17D3FA7ED}" type="pres">
      <dgm:prSet presAssocID="{1AF912C5-B514-4399-B4F1-7B3C7B544124}" presName="spaceRect" presStyleCnt="0"/>
      <dgm:spPr/>
    </dgm:pt>
    <dgm:pt modelId="{B26B4C9F-D90B-4D0B-A378-88AB539E2DCA}" type="pres">
      <dgm:prSet presAssocID="{1AF912C5-B514-4399-B4F1-7B3C7B544124}" presName="parTx" presStyleLbl="revTx" presStyleIdx="0" presStyleCnt="3">
        <dgm:presLayoutVars>
          <dgm:chMax val="0"/>
          <dgm:chPref val="0"/>
        </dgm:presLayoutVars>
      </dgm:prSet>
      <dgm:spPr/>
    </dgm:pt>
    <dgm:pt modelId="{B6A6A821-CC31-4A61-BCFF-FD9AF53BBA21}" type="pres">
      <dgm:prSet presAssocID="{256A1D31-D8C5-4355-9D61-AAD820C04053}" presName="sibTrans" presStyleCnt="0"/>
      <dgm:spPr/>
    </dgm:pt>
    <dgm:pt modelId="{5A601ACF-5B08-42B8-8F48-3E1AE9E8DC8D}" type="pres">
      <dgm:prSet presAssocID="{39B8AE91-4136-4ED6-A72A-C617CE199D1B}" presName="compNode" presStyleCnt="0"/>
      <dgm:spPr/>
    </dgm:pt>
    <dgm:pt modelId="{C6D75087-3D2C-40E6-8BAF-197209B6B930}" type="pres">
      <dgm:prSet presAssocID="{39B8AE91-4136-4ED6-A72A-C617CE199D1B}" presName="bgRect" presStyleLbl="bgShp" presStyleIdx="1" presStyleCnt="3"/>
      <dgm:spPr/>
    </dgm:pt>
    <dgm:pt modelId="{06F4A277-AAD4-42DA-AD0B-550613268644}" type="pres">
      <dgm:prSet presAssocID="{39B8AE91-4136-4ED6-A72A-C617CE199D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5E9F387-15EA-4D2C-8F17-C2CFA6EA5C2B}" type="pres">
      <dgm:prSet presAssocID="{39B8AE91-4136-4ED6-A72A-C617CE199D1B}" presName="spaceRect" presStyleCnt="0"/>
      <dgm:spPr/>
    </dgm:pt>
    <dgm:pt modelId="{F1C2A923-EF50-44E7-A45A-910B67E31791}" type="pres">
      <dgm:prSet presAssocID="{39B8AE91-4136-4ED6-A72A-C617CE199D1B}" presName="parTx" presStyleLbl="revTx" presStyleIdx="1" presStyleCnt="3">
        <dgm:presLayoutVars>
          <dgm:chMax val="0"/>
          <dgm:chPref val="0"/>
        </dgm:presLayoutVars>
      </dgm:prSet>
      <dgm:spPr/>
    </dgm:pt>
    <dgm:pt modelId="{3AAECEC4-483B-407D-BE84-9F2CB1644D6D}" type="pres">
      <dgm:prSet presAssocID="{74E4C31B-7CB2-4452-B435-F5D8DFBA528C}" presName="sibTrans" presStyleCnt="0"/>
      <dgm:spPr/>
    </dgm:pt>
    <dgm:pt modelId="{AAA643BB-D332-4B44-A922-D61AEEC39DFC}" type="pres">
      <dgm:prSet presAssocID="{585C64A6-3502-4777-A3C0-6DE2B04877BE}" presName="compNode" presStyleCnt="0"/>
      <dgm:spPr/>
    </dgm:pt>
    <dgm:pt modelId="{C139990B-B143-4045-A4E3-7EF623BE555F}" type="pres">
      <dgm:prSet presAssocID="{585C64A6-3502-4777-A3C0-6DE2B04877BE}" presName="bgRect" presStyleLbl="bgShp" presStyleIdx="2" presStyleCnt="3"/>
      <dgm:spPr/>
    </dgm:pt>
    <dgm:pt modelId="{02038A2C-5790-4438-A8B4-110DD4DF0AA6}" type="pres">
      <dgm:prSet presAssocID="{585C64A6-3502-4777-A3C0-6DE2B04877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7598334-531A-4BCF-BBEC-0D3728FC1A99}" type="pres">
      <dgm:prSet presAssocID="{585C64A6-3502-4777-A3C0-6DE2B04877BE}" presName="spaceRect" presStyleCnt="0"/>
      <dgm:spPr/>
    </dgm:pt>
    <dgm:pt modelId="{93EB4786-2F93-4612-A9D8-35ADB507E6B0}" type="pres">
      <dgm:prSet presAssocID="{585C64A6-3502-4777-A3C0-6DE2B04877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82801B-1FCE-47DB-B2F5-9A5241BE959B}" srcId="{B9C34167-2EF7-4F84-8E00-0B5E3F93CF07}" destId="{1AF912C5-B514-4399-B4F1-7B3C7B544124}" srcOrd="0" destOrd="0" parTransId="{D87B6860-C70B-4C87-A0A8-53A1366B423B}" sibTransId="{256A1D31-D8C5-4355-9D61-AAD820C04053}"/>
    <dgm:cxn modelId="{8662F45E-69F1-4A0F-9AFF-5C60AA0028EA}" srcId="{B9C34167-2EF7-4F84-8E00-0B5E3F93CF07}" destId="{39B8AE91-4136-4ED6-A72A-C617CE199D1B}" srcOrd="1" destOrd="0" parTransId="{7862EF98-6838-45C7-91E1-5A1F2B3A5A43}" sibTransId="{74E4C31B-7CB2-4452-B435-F5D8DFBA528C}"/>
    <dgm:cxn modelId="{6A611CA5-AD1A-4820-A5E8-58F681DA9B6A}" type="presOf" srcId="{1AF912C5-B514-4399-B4F1-7B3C7B544124}" destId="{B26B4C9F-D90B-4D0B-A378-88AB539E2DCA}" srcOrd="0" destOrd="0" presId="urn:microsoft.com/office/officeart/2018/2/layout/IconVerticalSolidList"/>
    <dgm:cxn modelId="{648A4AAB-569D-4159-97CE-36064F976FB8}" srcId="{B9C34167-2EF7-4F84-8E00-0B5E3F93CF07}" destId="{585C64A6-3502-4777-A3C0-6DE2B04877BE}" srcOrd="2" destOrd="0" parTransId="{9B23D0AC-091C-42A2-8F67-CB894A7119AD}" sibTransId="{3E54C2EC-6310-47C8-986E-FE6DDB30A70F}"/>
    <dgm:cxn modelId="{433EC3D0-6143-49B9-83FC-4F6F9638B072}" type="presOf" srcId="{39B8AE91-4136-4ED6-A72A-C617CE199D1B}" destId="{F1C2A923-EF50-44E7-A45A-910B67E31791}" srcOrd="0" destOrd="0" presId="urn:microsoft.com/office/officeart/2018/2/layout/IconVerticalSolidList"/>
    <dgm:cxn modelId="{F0147ADD-1615-40BF-83A9-EE4160DD4DBC}" type="presOf" srcId="{585C64A6-3502-4777-A3C0-6DE2B04877BE}" destId="{93EB4786-2F93-4612-A9D8-35ADB507E6B0}" srcOrd="0" destOrd="0" presId="urn:microsoft.com/office/officeart/2018/2/layout/IconVerticalSolidList"/>
    <dgm:cxn modelId="{468EDEE2-BAE2-469F-A82F-8967F6FC3D21}" type="presOf" srcId="{B9C34167-2EF7-4F84-8E00-0B5E3F93CF07}" destId="{284D7D63-A12B-4F22-8DA9-4940D4711447}" srcOrd="0" destOrd="0" presId="urn:microsoft.com/office/officeart/2018/2/layout/IconVerticalSolidList"/>
    <dgm:cxn modelId="{322E5DF5-E8BE-4A77-B83B-FF9B663A5464}" type="presParOf" srcId="{284D7D63-A12B-4F22-8DA9-4940D4711447}" destId="{080DEB54-53E6-404B-96CA-640C009FC2BA}" srcOrd="0" destOrd="0" presId="urn:microsoft.com/office/officeart/2018/2/layout/IconVerticalSolidList"/>
    <dgm:cxn modelId="{60C1317A-AB06-42B7-AD4A-6210285784BF}" type="presParOf" srcId="{080DEB54-53E6-404B-96CA-640C009FC2BA}" destId="{45EEE084-AFD2-411A-A359-0E4DF27850A0}" srcOrd="0" destOrd="0" presId="urn:microsoft.com/office/officeart/2018/2/layout/IconVerticalSolidList"/>
    <dgm:cxn modelId="{0ADB7AB5-0B7D-4627-BA6D-DA73180B9A9F}" type="presParOf" srcId="{080DEB54-53E6-404B-96CA-640C009FC2BA}" destId="{EA24E984-EBE0-4FFD-AFA7-0B7568DBE474}" srcOrd="1" destOrd="0" presId="urn:microsoft.com/office/officeart/2018/2/layout/IconVerticalSolidList"/>
    <dgm:cxn modelId="{EB7B5E60-23CE-4BA6-B531-9BAE3F2136E4}" type="presParOf" srcId="{080DEB54-53E6-404B-96CA-640C009FC2BA}" destId="{76953B1F-630C-442F-BB4E-96A17D3FA7ED}" srcOrd="2" destOrd="0" presId="urn:microsoft.com/office/officeart/2018/2/layout/IconVerticalSolidList"/>
    <dgm:cxn modelId="{8267AA5E-0FFD-41CE-B2C5-4ECF8FFC109B}" type="presParOf" srcId="{080DEB54-53E6-404B-96CA-640C009FC2BA}" destId="{B26B4C9F-D90B-4D0B-A378-88AB539E2DCA}" srcOrd="3" destOrd="0" presId="urn:microsoft.com/office/officeart/2018/2/layout/IconVerticalSolidList"/>
    <dgm:cxn modelId="{1AB553D8-A934-4E0B-8C8E-570C31F42414}" type="presParOf" srcId="{284D7D63-A12B-4F22-8DA9-4940D4711447}" destId="{B6A6A821-CC31-4A61-BCFF-FD9AF53BBA21}" srcOrd="1" destOrd="0" presId="urn:microsoft.com/office/officeart/2018/2/layout/IconVerticalSolidList"/>
    <dgm:cxn modelId="{63E65E9D-335F-479F-90DA-BCD20E3DB7BA}" type="presParOf" srcId="{284D7D63-A12B-4F22-8DA9-4940D4711447}" destId="{5A601ACF-5B08-42B8-8F48-3E1AE9E8DC8D}" srcOrd="2" destOrd="0" presId="urn:microsoft.com/office/officeart/2018/2/layout/IconVerticalSolidList"/>
    <dgm:cxn modelId="{BCE3C4EF-1DE5-4E4E-8075-1789E068E125}" type="presParOf" srcId="{5A601ACF-5B08-42B8-8F48-3E1AE9E8DC8D}" destId="{C6D75087-3D2C-40E6-8BAF-197209B6B930}" srcOrd="0" destOrd="0" presId="urn:microsoft.com/office/officeart/2018/2/layout/IconVerticalSolidList"/>
    <dgm:cxn modelId="{73C57761-A402-4019-B0BE-E238B88F45C9}" type="presParOf" srcId="{5A601ACF-5B08-42B8-8F48-3E1AE9E8DC8D}" destId="{06F4A277-AAD4-42DA-AD0B-550613268644}" srcOrd="1" destOrd="0" presId="urn:microsoft.com/office/officeart/2018/2/layout/IconVerticalSolidList"/>
    <dgm:cxn modelId="{82BCDBAF-0F56-458A-9989-414DD58EB2C0}" type="presParOf" srcId="{5A601ACF-5B08-42B8-8F48-3E1AE9E8DC8D}" destId="{35E9F387-15EA-4D2C-8F17-C2CFA6EA5C2B}" srcOrd="2" destOrd="0" presId="urn:microsoft.com/office/officeart/2018/2/layout/IconVerticalSolidList"/>
    <dgm:cxn modelId="{704A1818-9D27-4179-8AE9-B45BB7A591E0}" type="presParOf" srcId="{5A601ACF-5B08-42B8-8F48-3E1AE9E8DC8D}" destId="{F1C2A923-EF50-44E7-A45A-910B67E31791}" srcOrd="3" destOrd="0" presId="urn:microsoft.com/office/officeart/2018/2/layout/IconVerticalSolidList"/>
    <dgm:cxn modelId="{FBE04AF4-53F4-47D4-BFE1-33A96A1B30FC}" type="presParOf" srcId="{284D7D63-A12B-4F22-8DA9-4940D4711447}" destId="{3AAECEC4-483B-407D-BE84-9F2CB1644D6D}" srcOrd="3" destOrd="0" presId="urn:microsoft.com/office/officeart/2018/2/layout/IconVerticalSolidList"/>
    <dgm:cxn modelId="{36CFF760-0E01-40AF-8B0A-4847E23AA9A3}" type="presParOf" srcId="{284D7D63-A12B-4F22-8DA9-4940D4711447}" destId="{AAA643BB-D332-4B44-A922-D61AEEC39DFC}" srcOrd="4" destOrd="0" presId="urn:microsoft.com/office/officeart/2018/2/layout/IconVerticalSolidList"/>
    <dgm:cxn modelId="{1D312B63-48AD-42D3-A250-4A88846D7869}" type="presParOf" srcId="{AAA643BB-D332-4B44-A922-D61AEEC39DFC}" destId="{C139990B-B143-4045-A4E3-7EF623BE555F}" srcOrd="0" destOrd="0" presId="urn:microsoft.com/office/officeart/2018/2/layout/IconVerticalSolidList"/>
    <dgm:cxn modelId="{1ED18514-E361-4D0C-9C0D-78E7EF1B0D50}" type="presParOf" srcId="{AAA643BB-D332-4B44-A922-D61AEEC39DFC}" destId="{02038A2C-5790-4438-A8B4-110DD4DF0AA6}" srcOrd="1" destOrd="0" presId="urn:microsoft.com/office/officeart/2018/2/layout/IconVerticalSolidList"/>
    <dgm:cxn modelId="{4F773B61-BDB3-416C-9636-51CF4A9AC713}" type="presParOf" srcId="{AAA643BB-D332-4B44-A922-D61AEEC39DFC}" destId="{A7598334-531A-4BCF-BBEC-0D3728FC1A99}" srcOrd="2" destOrd="0" presId="urn:microsoft.com/office/officeart/2018/2/layout/IconVerticalSolidList"/>
    <dgm:cxn modelId="{36774E50-8401-4D9F-820D-7D0D5554A42A}" type="presParOf" srcId="{AAA643BB-D332-4B44-A922-D61AEEC39DFC}" destId="{93EB4786-2F93-4612-A9D8-35ADB507E6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E8311-EA54-448D-85A5-7E9D935FAD1F}">
      <dsp:nvSpPr>
        <dsp:cNvPr id="0" name=""/>
        <dsp:cNvSpPr/>
      </dsp:nvSpPr>
      <dsp:spPr>
        <a:xfrm>
          <a:off x="2549313" y="487"/>
          <a:ext cx="3823969" cy="19029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Demo paper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December 2019</a:t>
          </a:r>
        </a:p>
      </dsp:txBody>
      <dsp:txXfrm>
        <a:off x="2549313" y="238356"/>
        <a:ext cx="3110363" cy="1427212"/>
      </dsp:txXfrm>
    </dsp:sp>
    <dsp:sp modelId="{11C1998B-C152-48EB-9D34-65AD984DC6A6}">
      <dsp:nvSpPr>
        <dsp:cNvPr id="0" name=""/>
        <dsp:cNvSpPr/>
      </dsp:nvSpPr>
      <dsp:spPr>
        <a:xfrm>
          <a:off x="0" y="487"/>
          <a:ext cx="2549313" cy="1902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Shapely accelerated smart labelling</a:t>
          </a:r>
        </a:p>
      </dsp:txBody>
      <dsp:txXfrm>
        <a:off x="92894" y="93381"/>
        <a:ext cx="2363525" cy="1717162"/>
      </dsp:txXfrm>
    </dsp:sp>
    <dsp:sp modelId="{560B34BF-6966-485F-8297-2672BFD4F9A2}">
      <dsp:nvSpPr>
        <dsp:cNvPr id="0" name=""/>
        <dsp:cNvSpPr/>
      </dsp:nvSpPr>
      <dsp:spPr>
        <a:xfrm>
          <a:off x="2549313" y="2093733"/>
          <a:ext cx="3823969" cy="19029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Case study report – </a:t>
          </a:r>
          <a:r>
            <a:rPr lang="en-US" sz="3000" kern="1200" dirty="0" err="1"/>
            <a:t>Rabo</a:t>
          </a:r>
          <a:r>
            <a:rPr lang="en-US" sz="3000" kern="1200" dirty="0"/>
            <a:t>/ </a:t>
          </a:r>
          <a:r>
            <a:rPr lang="en-US" sz="3000" kern="1200" dirty="0" err="1"/>
            <a:t>Achmea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March 2020 </a:t>
          </a:r>
        </a:p>
      </dsp:txBody>
      <dsp:txXfrm>
        <a:off x="2549313" y="2331602"/>
        <a:ext cx="3110363" cy="1427212"/>
      </dsp:txXfrm>
    </dsp:sp>
    <dsp:sp modelId="{2E7FBC8C-CFC8-49B8-B6F4-6BE4E24B5837}">
      <dsp:nvSpPr>
        <dsp:cNvPr id="0" name=""/>
        <dsp:cNvSpPr/>
      </dsp:nvSpPr>
      <dsp:spPr>
        <a:xfrm>
          <a:off x="0" y="2093733"/>
          <a:ext cx="2549313" cy="1902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Case study report on explainable AI</a:t>
          </a:r>
        </a:p>
      </dsp:txBody>
      <dsp:txXfrm>
        <a:off x="92894" y="2186627"/>
        <a:ext cx="2363525" cy="1717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EE084-AFD2-411A-A359-0E4DF27850A0}">
      <dsp:nvSpPr>
        <dsp:cNvPr id="0" name=""/>
        <dsp:cNvSpPr/>
      </dsp:nvSpPr>
      <dsp:spPr>
        <a:xfrm>
          <a:off x="0" y="531"/>
          <a:ext cx="10512862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4E984-EBE0-4FFD-AFA7-0B7568DBE47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B4C9F-D90B-4D0B-A378-88AB539E2DCA}">
      <dsp:nvSpPr>
        <dsp:cNvPr id="0" name=""/>
        <dsp:cNvSpPr/>
      </dsp:nvSpPr>
      <dsp:spPr>
        <a:xfrm>
          <a:off x="1435590" y="531"/>
          <a:ext cx="907727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Despite a growing literature on creating interpretable machine learning methods, there have been few experimental studies of their effects on end users (domain expert)</a:t>
          </a:r>
        </a:p>
      </dsp:txBody>
      <dsp:txXfrm>
        <a:off x="1435590" y="531"/>
        <a:ext cx="9077271" cy="1242935"/>
      </dsp:txXfrm>
    </dsp:sp>
    <dsp:sp modelId="{C6D75087-3D2C-40E6-8BAF-197209B6B930}">
      <dsp:nvSpPr>
        <dsp:cNvPr id="0" name=""/>
        <dsp:cNvSpPr/>
      </dsp:nvSpPr>
      <dsp:spPr>
        <a:xfrm>
          <a:off x="0" y="1554201"/>
          <a:ext cx="10512862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4A277-AAD4-42DA-AD0B-55061326864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2A923-EF50-44E7-A45A-910B67E31791}">
      <dsp:nvSpPr>
        <dsp:cNvPr id="0" name=""/>
        <dsp:cNvSpPr/>
      </dsp:nvSpPr>
      <dsp:spPr>
        <a:xfrm>
          <a:off x="1435590" y="1554201"/>
          <a:ext cx="907727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Pick an industrial use-case from </a:t>
          </a:r>
          <a:r>
            <a:rPr lang="en-US" sz="2300" kern="1200" dirty="0" err="1"/>
            <a:t>Rabo</a:t>
          </a:r>
          <a:r>
            <a:rPr lang="en-US" sz="2300" kern="1200" dirty="0"/>
            <a:t> bank or </a:t>
          </a:r>
          <a:r>
            <a:rPr lang="en-US" sz="2300" kern="1200" dirty="0" err="1"/>
            <a:t>achmea</a:t>
          </a:r>
          <a:r>
            <a:rPr lang="en-US" sz="2300" kern="1200" dirty="0"/>
            <a:t> in which domain experts can participate</a:t>
          </a:r>
        </a:p>
      </dsp:txBody>
      <dsp:txXfrm>
        <a:off x="1435590" y="1554201"/>
        <a:ext cx="9077271" cy="1242935"/>
      </dsp:txXfrm>
    </dsp:sp>
    <dsp:sp modelId="{C139990B-B143-4045-A4E3-7EF623BE555F}">
      <dsp:nvSpPr>
        <dsp:cNvPr id="0" name=""/>
        <dsp:cNvSpPr/>
      </dsp:nvSpPr>
      <dsp:spPr>
        <a:xfrm>
          <a:off x="0" y="3107870"/>
          <a:ext cx="10512862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38A2C-5790-4438-A8B4-110DD4DF0AA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B4786-2F93-4612-A9D8-35ADB507E6B0}">
      <dsp:nvSpPr>
        <dsp:cNvPr id="0" name=""/>
        <dsp:cNvSpPr/>
      </dsp:nvSpPr>
      <dsp:spPr>
        <a:xfrm>
          <a:off x="1435590" y="3107870"/>
          <a:ext cx="907727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Measure the effect of interpretability </a:t>
          </a:r>
          <a:r>
            <a:rPr lang="en-US" sz="2300" b="1" kern="1200" dirty="0"/>
            <a:t>by comparing black box and white box models</a:t>
          </a:r>
          <a:endParaRPr lang="en-US" sz="2300" kern="1200" dirty="0"/>
        </a:p>
      </dsp:txBody>
      <dsp:txXfrm>
        <a:off x="1435590" y="3107870"/>
        <a:ext cx="9077271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10/10/2019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C3D3-DF20-4964-AE6F-90F6A22CD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EE0B0-03C9-4A55-9C6A-2FAE4C819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67BD-6749-4FEC-B1CF-B1195E76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C397-9B76-452D-B059-7749E2F6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704DD-271B-47BF-BE5A-5868503A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09A5-9FD2-459B-974B-18479B55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127E-861D-4DB8-8F35-9956F19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B8E5-E63D-4F2B-83A7-4115FA27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33EF-EB82-4A7B-9B6F-EEAC5193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1081-08A5-4E04-B306-01756833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8210E-BE2D-4D2C-84BE-F3E7E5E76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C51AF-C64D-4C22-9255-A2B986BB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3B973-2BB8-4CE7-AB65-570C58CE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47B7-D207-4257-AA40-4CAACE46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3A28-9B64-4B1B-BA62-ED3E4887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3EEE-5EA8-489F-BC60-5D7AC551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E5F6-8DBC-4D4F-92F7-EE8CCF77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194B-6118-42AC-8891-A8030921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46C9-3773-4B36-8251-0E210A41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596B-4D2E-41AA-AD8D-9A922B96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7009-8410-4FFE-8171-A44097FD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8DED1-ECC7-40CF-8259-3B4B95C9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782A-80B6-4B65-B12F-AE111462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BC24-7486-403E-99A5-8F7B4C44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CE37-6470-4B83-9C11-AF1ADE70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117-E001-4C0F-8ED7-6846928D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3326-1902-43EF-995E-F6493E017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BD11B-FE5E-4180-876D-A7B5C9B4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DA9A5-16C1-481D-95E5-698E70D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54729-82C1-4D5A-88AB-C7550535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B35C-B5CB-426A-B351-242B2212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8245-BAAB-4AA0-8A2B-CCF798FC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F13B-E7DC-4761-88F1-1F2E47BE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AD416-E6C7-40E7-8B1A-AEB3D0E2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CA656-4512-4AB3-B7B0-9EB1BE137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74FB5-CB11-42FC-A0A1-5AB75369A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5D59D-F220-4AAF-B290-2E9AC039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CA8A-E528-4817-B25F-BD3DE8A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EEC37-46E0-4EB4-8D6F-161BBCE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28EF-C6EB-4BED-88C7-04D096D6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D0774-8A95-4AA3-B8FA-119EEA00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1FB9F-3CE3-4142-AE60-90A10DE4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FE34-8CB7-496E-9185-540E8EBF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9CB5A-4599-4D87-A3F7-F0DC7D8C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B7ED1-854A-445B-B224-1A394828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FAA57-5C82-4A67-84CF-A425D838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C774-DD25-4EC9-B8A8-9766475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8242-7945-4F5F-9073-15158338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3A6C3-CB1E-4208-B415-C3C9F263D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156EA-9F0C-40C8-B75C-80490C2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82879-ADD7-449C-9299-604A49B8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5A595-C664-41E7-9137-AF73AB4D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7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75F8-A92C-45A4-A4E5-27691FB7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C527F-CBC0-4DE5-9069-054FA8EEB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F52C-97E4-4291-9C78-9C832CBD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EC720-B776-4BF9-8F55-1F3429C1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0DB8-3820-4C33-BED9-7B5CA8E4467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57055-11CD-4571-84A3-780497FD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243A2-CAF3-4279-9689-B5DF5732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70-036A-4A59-9F25-37965628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FDEE9-70ED-46EF-8422-FA139EED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34F38-002D-4751-B061-0F30B0F57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2635-744A-4C40-9E7C-0BDEFC196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A1D8-B40F-4F07-ADC5-366521338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891B-D472-45E1-8C70-FAC7346FA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0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s.elsevier.com/artificial-intelligence/call-for-papers/special-issue-on-explainable-artificial-intelligenc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journals.elsevier.com/artificial-intelligence/call-for-papers/special-issue-on-explainable-artificial-intelligence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88825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650" y="321733"/>
            <a:ext cx="11570474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843B1-8781-48D9-A206-BA81A9A32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2"/>
            <a:ext cx="9141618" cy="2840037"/>
          </a:xfrm>
        </p:spPr>
        <p:txBody>
          <a:bodyPr>
            <a:normAutofit/>
          </a:bodyPr>
          <a:lstStyle/>
          <a:p>
            <a:r>
              <a:rPr lang="en-US" sz="5700"/>
              <a:t>SHAPELY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5F66-A4E6-43E8-B24A-70E48B8BE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4256436"/>
            <a:ext cx="9141618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Interpretable 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3169" y="4109417"/>
            <a:ext cx="2742486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5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A4AF-46DD-4516-A84A-CC99499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60" y="629266"/>
            <a:ext cx="3504582" cy="1622321"/>
          </a:xfrm>
        </p:spPr>
        <p:txBody>
          <a:bodyPr>
            <a:normAutofit/>
          </a:bodyPr>
          <a:lstStyle/>
          <a:p>
            <a:r>
              <a:rPr lang="en-US" sz="3700"/>
              <a:t>Experiment (smart labelling)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B05B-4A29-42BE-8D4F-3D02B97A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62" y="2438400"/>
            <a:ext cx="3504581" cy="3785419"/>
          </a:xfrm>
        </p:spPr>
        <p:txBody>
          <a:bodyPr>
            <a:normAutofit/>
          </a:bodyPr>
          <a:lstStyle/>
          <a:p>
            <a:r>
              <a:rPr lang="en-US" sz="2000" dirty="0"/>
              <a:t>Hypothesis:  Data points in same cluster contain same words, hence label is the same</a:t>
            </a:r>
          </a:p>
          <a:p>
            <a:r>
              <a:rPr lang="en-US" sz="2000" dirty="0"/>
              <a:t>Propagate label of center of cluster to all other cluster points</a:t>
            </a:r>
          </a:p>
          <a:p>
            <a:r>
              <a:rPr lang="en-US" sz="2000" dirty="0"/>
              <a:t>Test what happens to accuracy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847" y="0"/>
            <a:ext cx="755097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2353" y="484632"/>
            <a:ext cx="658238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Image result for k means clustering">
            <a:extLst>
              <a:ext uri="{FF2B5EF4-FFF2-40B4-BE49-F238E27FC236}">
                <a16:creationId xmlns:a16="http://schemas.microsoft.com/office/drawing/2014/main" id="{E2AE82FB-300E-4B90-81CA-E083604B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838200"/>
            <a:ext cx="472317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035958-3554-4F6D-AFB7-F6752747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10057030" cy="4351338"/>
          </a:xfrm>
        </p:spPr>
        <p:txBody>
          <a:bodyPr/>
          <a:lstStyle/>
          <a:p>
            <a:r>
              <a:rPr lang="en-US" dirty="0"/>
              <a:t>Accuracy and F1-score is not affected due to the propagation (which means data points of same class clustered together)</a:t>
            </a:r>
          </a:p>
          <a:p>
            <a:r>
              <a:rPr lang="en-US" dirty="0"/>
              <a:t>Accelerated labelling with similar level of accuracy!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9117368"/>
              </p:ext>
            </p:extLst>
          </p:nvPr>
        </p:nvGraphicFramePr>
        <p:xfrm>
          <a:off x="3275012" y="3632518"/>
          <a:ext cx="5180013" cy="239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373" marR="11137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labelling(80% labelled)</a:t>
                      </a:r>
                    </a:p>
                  </a:txBody>
                  <a:tcPr marL="111373" marR="11137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 labelling</a:t>
                      </a:r>
                    </a:p>
                    <a:p>
                      <a:pPr algn="ctr"/>
                      <a:r>
                        <a:rPr lang="en-US" dirty="0"/>
                        <a:t>(20% + 20 </a:t>
                      </a:r>
                    </a:p>
                    <a:p>
                      <a:pPr algn="ctr"/>
                      <a:r>
                        <a:rPr lang="en-US" dirty="0"/>
                        <a:t>Cluster center )</a:t>
                      </a:r>
                    </a:p>
                  </a:txBody>
                  <a:tcPr marL="111373" marR="11137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 marL="111373" marR="11137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marL="111373" marR="11137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11373" marR="11137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9765-01B5-4A97-855C-9E5BE9E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05E3-2D1B-46D6-8186-16E801701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812" y="1447800"/>
            <a:ext cx="9753600" cy="3952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measure the speed up in labelling?</a:t>
            </a:r>
          </a:p>
          <a:p>
            <a:pPr lvl="1"/>
            <a:r>
              <a:rPr lang="en-US" dirty="0"/>
              <a:t>Develop tool with options for smart labelling (labelling entire cluster in one go) and conventional labelling</a:t>
            </a:r>
          </a:p>
          <a:p>
            <a:pPr lvl="1"/>
            <a:r>
              <a:rPr lang="en-US" dirty="0"/>
              <a:t>Design an experiment to measure the time saved by SHAP accelerated labelling vs conventional labelling</a:t>
            </a:r>
          </a:p>
          <a:p>
            <a:r>
              <a:rPr lang="en-US" dirty="0"/>
              <a:t>Can we improve the accuracy even further?</a:t>
            </a:r>
          </a:p>
          <a:p>
            <a:pPr lvl="1"/>
            <a:r>
              <a:rPr lang="en-US" dirty="0"/>
              <a:t>Feedback : Some experts can provide feedback on which data points wrongly grouped into the cluster</a:t>
            </a:r>
          </a:p>
          <a:p>
            <a:pPr lvl="1"/>
            <a:r>
              <a:rPr lang="en-US" dirty="0"/>
              <a:t>Model: Neural nets instead of SVC or logistic regression ( we need to train only once at the beginning and at the end – doesn’t affect user experience)</a:t>
            </a:r>
          </a:p>
          <a:p>
            <a:pPr marL="457063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4" y="4525347"/>
            <a:ext cx="7486716" cy="173736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Case study report:</a:t>
            </a:r>
            <a:br>
              <a:rPr lang="en-US" dirty="0"/>
            </a:br>
            <a:r>
              <a:rPr lang="en-US" dirty="0"/>
              <a:t> Measure the effect of model interpretability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9184" y="4525347"/>
            <a:ext cx="3257827" cy="1737360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US" b="1" dirty="0"/>
              <a:t>Long term proposal </a:t>
            </a:r>
          </a:p>
          <a:p>
            <a:pPr algn="l"/>
            <a:r>
              <a:rPr lang="en-US" b="1" dirty="0"/>
              <a:t>(Oct 2019 – March 2020)</a:t>
            </a:r>
          </a:p>
          <a:p>
            <a:pPr algn="l"/>
            <a:r>
              <a:rPr lang="en-US" dirty="0">
                <a:hlinkClick r:id="rId2"/>
              </a:rPr>
              <a:t>https://www.journals.elsevier.com/artificial-intelligence/call-for-papers/special-issue-on-explainable-artificial-intelligence</a:t>
            </a:r>
            <a:endParaRPr lang="en-US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13" y="620480"/>
            <a:ext cx="2243216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116" y="2466604"/>
            <a:ext cx="96214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494" y="2327988"/>
            <a:ext cx="293618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0422" y="0"/>
            <a:ext cx="5698403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8360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6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FB46-4881-41B9-8DBD-0EDF04E2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r>
              <a:rPr lang="en-US" dirty="0"/>
              <a:t>Interpretability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5F52E7-5AC9-4F20-B0AA-9618EBE4C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701988"/>
              </p:ext>
            </p:extLst>
          </p:nvPr>
        </p:nvGraphicFramePr>
        <p:xfrm>
          <a:off x="837981" y="1825625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480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E007-E1FD-458D-A226-C0498EF3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3" y="5257800"/>
            <a:ext cx="9141618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br>
              <a:rPr lang="en-US" sz="4700" dirty="0"/>
            </a:br>
            <a:r>
              <a:rPr lang="en-US" sz="4700" dirty="0"/>
              <a:t>Literature survey:</a:t>
            </a:r>
            <a:br>
              <a:rPr lang="en-US" sz="4700" dirty="0"/>
            </a:br>
            <a:r>
              <a:rPr lang="en-US" sz="4700" dirty="0"/>
              <a:t>Apartment price prediction : </a:t>
            </a:r>
            <a:r>
              <a:rPr lang="en-US" sz="4700" dirty="0">
                <a:solidFill>
                  <a:srgbClr val="FF0000"/>
                </a:solidFill>
              </a:rPr>
              <a:t>weights LR</a:t>
            </a:r>
            <a:br>
              <a:rPr lang="en-US" sz="4700" dirty="0">
                <a:solidFill>
                  <a:srgbClr val="FF0000"/>
                </a:solidFill>
              </a:rPr>
            </a:br>
            <a:r>
              <a:rPr lang="en-US" sz="4700" b="1" dirty="0">
                <a:solidFill>
                  <a:schemeClr val="accent6"/>
                </a:solidFill>
              </a:rPr>
              <a:t>Industrial use </a:t>
            </a:r>
            <a:r>
              <a:rPr lang="en-US" sz="4700" b="1" err="1">
                <a:solidFill>
                  <a:schemeClr val="accent6"/>
                </a:solidFill>
              </a:rPr>
              <a:t>case</a:t>
            </a:r>
            <a:r>
              <a:rPr lang="en-US" sz="4700" b="1">
                <a:solidFill>
                  <a:schemeClr val="accent6"/>
                </a:solidFill>
              </a:rPr>
              <a:t>: Shapely</a:t>
            </a:r>
            <a:endParaRPr lang="en-US" sz="4700" b="1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480" y="320843"/>
            <a:ext cx="561210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A5F73-A3E3-4C19-9039-32A8282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13" y="761935"/>
            <a:ext cx="4973040" cy="3048130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120" y="320843"/>
            <a:ext cx="561210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76683-8BBE-452A-BC6D-1EA33BCE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52" y="764078"/>
            <a:ext cx="4973041" cy="3043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4C037-358C-425B-A5A0-DD0CDC9CC035}"/>
              </a:ext>
            </a:extLst>
          </p:cNvPr>
          <p:cNvSpPr txBox="1"/>
          <p:nvPr/>
        </p:nvSpPr>
        <p:spPr>
          <a:xfrm>
            <a:off x="2284412" y="38818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WHITE 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148D0-361C-4D90-8F39-96FCB7CF5FF5}"/>
              </a:ext>
            </a:extLst>
          </p:cNvPr>
          <p:cNvSpPr txBox="1"/>
          <p:nvPr/>
        </p:nvSpPr>
        <p:spPr>
          <a:xfrm>
            <a:off x="8075612" y="378367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BLACK BOX</a:t>
            </a:r>
          </a:p>
        </p:txBody>
      </p:sp>
    </p:spTree>
    <p:extLst>
      <p:ext uri="{BB962C8B-B14F-4D97-AF65-F5344CB8AC3E}">
        <p14:creationId xmlns:p14="http://schemas.microsoft.com/office/powerpoint/2010/main" val="28667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AA36-414F-4944-BC45-19B858BD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measure?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8BE8-54B0-487C-BBA0-7D17020A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905000"/>
            <a:ext cx="10512862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43CAC-1D2B-4682-9EF6-681F65D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1524000"/>
            <a:ext cx="11782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1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AA36-414F-4944-BC45-19B858BD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/>
              <a:t>What can we measure?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8BE8-54B0-487C-BBA0-7D17020A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90500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Does the expert trust  the model more with white box?</a:t>
            </a:r>
          </a:p>
          <a:p>
            <a:pPr marL="457063" lvl="1" indent="0">
              <a:buNone/>
            </a:pPr>
            <a:r>
              <a:rPr lang="en-US" dirty="0"/>
              <a:t>Trust =  Expert’s final decision – Model prediction</a:t>
            </a:r>
          </a:p>
          <a:p>
            <a:pPr marL="0" indent="0">
              <a:buNone/>
            </a:pPr>
            <a:r>
              <a:rPr lang="en-US" dirty="0"/>
              <a:t>2. Does the white box model help the expert to detect failures better?</a:t>
            </a:r>
          </a:p>
          <a:p>
            <a:pPr marL="457063" lvl="1" indent="0">
              <a:buNone/>
            </a:pPr>
            <a:r>
              <a:rPr lang="en-US" dirty="0"/>
              <a:t>Prediction error = Actual apartment price – Experts final decision</a:t>
            </a:r>
          </a:p>
          <a:p>
            <a:pPr marL="0" indent="0">
              <a:buNone/>
            </a:pPr>
            <a:r>
              <a:rPr lang="en-US" dirty="0"/>
              <a:t>3. Does the white box model help in detecting bias?</a:t>
            </a:r>
          </a:p>
          <a:p>
            <a:pPr marL="457063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3A88C0DE-0167-4010-B379-DECD67A906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9947" y="3479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9C1CF318-C6A8-487C-872E-DC44CBAB827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29" name="OTLSHAPE_T_1a7f452719ed4a6db6a29eb3166a353f_LeftVerticalConnector1">
            <a:extLst>
              <a:ext uri="{FF2B5EF4-FFF2-40B4-BE49-F238E27FC236}">
                <a16:creationId xmlns:a16="http://schemas.microsoft.com/office/drawing/2014/main" id="{04754E64-AC7E-45E3-9A58-2D7F5C0C7638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211673" y="2126573"/>
            <a:ext cx="0" cy="1302427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1a7f452719ed4a6db6a29eb3166a353f_RightVerticalConnector1">
            <a:extLst>
              <a:ext uri="{FF2B5EF4-FFF2-40B4-BE49-F238E27FC236}">
                <a16:creationId xmlns:a16="http://schemas.microsoft.com/office/drawing/2014/main" id="{707DFD20-9329-4CC3-864C-1312EC1D72FE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3283583" y="2382351"/>
            <a:ext cx="0" cy="104664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72b19200712240daa9c2ab22ab582cb2_LeftVerticalConnector1">
            <a:extLst>
              <a:ext uri="{FF2B5EF4-FFF2-40B4-BE49-F238E27FC236}">
                <a16:creationId xmlns:a16="http://schemas.microsoft.com/office/drawing/2014/main" id="{3754487F-D10A-49F0-BB56-B86F97048FE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664486" y="2382351"/>
            <a:ext cx="0" cy="104664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72b19200712240daa9c2ab22ab582cb2_RightVerticalConnector1">
            <a:extLst>
              <a:ext uri="{FF2B5EF4-FFF2-40B4-BE49-F238E27FC236}">
                <a16:creationId xmlns:a16="http://schemas.microsoft.com/office/drawing/2014/main" id="{35D96F6A-C0DF-49A4-BCA1-AB8BAB3C583B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670360" y="2126573"/>
            <a:ext cx="0" cy="4906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72b19200712240daa9c2ab22ab582cb2_RightVerticalConnector2">
            <a:extLst>
              <a:ext uri="{FF2B5EF4-FFF2-40B4-BE49-F238E27FC236}">
                <a16:creationId xmlns:a16="http://schemas.microsoft.com/office/drawing/2014/main" id="{33E696DD-A633-4053-AC59-A96164E5108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670360" y="2787734"/>
            <a:ext cx="0" cy="641266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ab67ea51e56f4011865e996aa0bc488a_LeftVerticalConnector1">
            <a:extLst>
              <a:ext uri="{FF2B5EF4-FFF2-40B4-BE49-F238E27FC236}">
                <a16:creationId xmlns:a16="http://schemas.microsoft.com/office/drawing/2014/main" id="{104622B1-8515-4E7B-B0C0-3FE4B0D0A54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670730" y="2702475"/>
            <a:ext cx="0" cy="726525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ab67ea51e56f4011865e996aa0bc488a_RightVerticalConnector1">
            <a:extLst>
              <a:ext uri="{FF2B5EF4-FFF2-40B4-BE49-F238E27FC236}">
                <a16:creationId xmlns:a16="http://schemas.microsoft.com/office/drawing/2014/main" id="{EA4D2692-9C70-4A80-A2F3-09E51B01C0C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783867" y="2702475"/>
            <a:ext cx="0" cy="1651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ab67ea51e56f4011865e996aa0bc488a_RightVerticalConnector2">
            <a:extLst>
              <a:ext uri="{FF2B5EF4-FFF2-40B4-BE49-F238E27FC236}">
                <a16:creationId xmlns:a16="http://schemas.microsoft.com/office/drawing/2014/main" id="{82A50D76-82D0-4F45-A546-A44A79A78AD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783867" y="322580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b65a2bbfbde949238b0df884a64c9c40_LeftVerticalConnector1">
            <a:extLst>
              <a:ext uri="{FF2B5EF4-FFF2-40B4-BE49-F238E27FC236}">
                <a16:creationId xmlns:a16="http://schemas.microsoft.com/office/drawing/2014/main" id="{0620E53B-E847-47EC-B8E8-A47DF2CBD3B4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717876" y="3124200"/>
            <a:ext cx="0" cy="3048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b65a2bbfbde949238b0df884a64c9c40_RightVerticalConnector1">
            <a:extLst>
              <a:ext uri="{FF2B5EF4-FFF2-40B4-BE49-F238E27FC236}">
                <a16:creationId xmlns:a16="http://schemas.microsoft.com/office/drawing/2014/main" id="{42180232-DAA4-4A2D-A007-B2F437D839B5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698940" y="3124200"/>
            <a:ext cx="0" cy="3048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45A0654E-806C-4835-ABB4-F9BECE27E57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60412" y="3429000"/>
            <a:ext cx="105029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ABC29081-D395-4D99-8BC8-8AE8F181E1A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60412" y="3429000"/>
            <a:ext cx="469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9EBD328E-5237-41AF-B3F7-355B225DD6F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79473" y="3810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86E0A3F4-7F3C-4C5B-BC6E-421985AA0D2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053773" y="3937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27E0873-D34B-4981-9845-585CBDFE5C2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89012" y="3526472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348EBAD2-C72C-440B-A5DD-4B8FC7683A0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913530" y="3526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1FDA939C-EE61-4DD6-8EF8-04D68A4DA3D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838048" y="3526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664EBBFF-48DF-4C1B-9E98-CD3F3EF5332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762566" y="3526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5E2F377-3ADD-4BBA-B154-E0E2FFD47B3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687083" y="3526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06ABF8ED-BEA1-4533-B0B3-97093E2F7B6F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611601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458D759C-E79E-4ADA-9DEA-135AD491DC0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536119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7219CFBB-1FA2-44C2-AA61-01B1B1A0D3B7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460637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DE7966A8-D9A2-46DC-AC5A-6E5717EC0AEF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8385154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F8C2B03B-C3A4-4DD0-8DDD-9A46A6E50B13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309672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FE37DE2-AF93-40D7-961B-B9F9E46806C2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0234190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D1E4BB5F-ED35-468B-9F8C-1C6D9F75E7D1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850029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6110C686-28E7-458B-96B6-D475BAF9B05D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2774547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2C511B28-8FB7-4456-AEB1-2450C9E43CC0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699065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A9E8F789-E877-43AD-BC64-913CD3AC9363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623583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F3556FEF-59ED-4116-B59B-FA77CEC1482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548100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B5B253D7-497D-48C2-90AF-8EBB7102D5B8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472618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544E2833-2012-403E-8BA9-C44541389231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397136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84FFC321-AE52-4F9D-9A11-43E69C502BF3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321653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F72DE7F7-486F-41CC-8ED3-5232C34ADDC7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9246171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1E2B543-5F2A-4DE0-B0F0-6748EBE72DC5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0170689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T_1a7f452719ed4a6db6a29eb3166a353f_Shape">
            <a:extLst>
              <a:ext uri="{FF2B5EF4-FFF2-40B4-BE49-F238E27FC236}">
                <a16:creationId xmlns:a16="http://schemas.microsoft.com/office/drawing/2014/main" id="{F3A1566E-F161-4DA6-98E4-EC9282D41C50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11673" y="1870795"/>
            <a:ext cx="2082800" cy="511556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_72b19200712240daa9c2ab22ab582cb2_Shape">
            <a:extLst>
              <a:ext uri="{FF2B5EF4-FFF2-40B4-BE49-F238E27FC236}">
                <a16:creationId xmlns:a16="http://schemas.microsoft.com/office/drawing/2014/main" id="{0B56AE7B-7654-4DF3-87CE-1A952859C38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664486" y="1870795"/>
            <a:ext cx="2006600" cy="511556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ab67ea51e56f4011865e996aa0bc488a_Shape">
            <a:extLst>
              <a:ext uri="{FF2B5EF4-FFF2-40B4-BE49-F238E27FC236}">
                <a16:creationId xmlns:a16="http://schemas.microsoft.com/office/drawing/2014/main" id="{07493F67-CEF1-448A-B4FD-8AB80448021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70730" y="2600875"/>
            <a:ext cx="21209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T_b65a2bbfbde949238b0df884a64c9c40_Shape">
            <a:extLst>
              <a:ext uri="{FF2B5EF4-FFF2-40B4-BE49-F238E27FC236}">
                <a16:creationId xmlns:a16="http://schemas.microsoft.com/office/drawing/2014/main" id="{D1CFC00A-6FF7-41CC-8DB7-ACCFE48AD6F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717876" y="3022600"/>
            <a:ext cx="19812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T_1a7f452719ed4a6db6a29eb3166a353f_ShapePercentage" hidden="1">
            <a:extLst>
              <a:ext uri="{FF2B5EF4-FFF2-40B4-BE49-F238E27FC236}">
                <a16:creationId xmlns:a16="http://schemas.microsoft.com/office/drawing/2014/main" id="{30B5C54A-3A03-4403-8FB2-A5D9A5E6C663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T_72b19200712240daa9c2ab22ab582cb2_ShapePercentage" hidden="1">
            <a:extLst>
              <a:ext uri="{FF2B5EF4-FFF2-40B4-BE49-F238E27FC236}">
                <a16:creationId xmlns:a16="http://schemas.microsoft.com/office/drawing/2014/main" id="{0CFD4E0D-73BC-4E82-AD55-DBBB969F8091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T_ab67ea51e56f4011865e996aa0bc488a_ShapePercentage" hidden="1">
            <a:extLst>
              <a:ext uri="{FF2B5EF4-FFF2-40B4-BE49-F238E27FC236}">
                <a16:creationId xmlns:a16="http://schemas.microsoft.com/office/drawing/2014/main" id="{B26EF890-E682-4B6D-9669-4BCD3ED0D0F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T_b65a2bbfbde949238b0df884a64c9c40_ShapePercentage" hidden="1">
            <a:extLst>
              <a:ext uri="{FF2B5EF4-FFF2-40B4-BE49-F238E27FC236}">
                <a16:creationId xmlns:a16="http://schemas.microsoft.com/office/drawing/2014/main" id="{AE0B136C-855F-42B1-9D73-B321C3E9157B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T_1a7f452719ed4a6db6a29eb3166a353f_Duration" hidden="1">
            <a:extLst>
              <a:ext uri="{FF2B5EF4-FFF2-40B4-BE49-F238E27FC236}">
                <a16:creationId xmlns:a16="http://schemas.microsoft.com/office/drawing/2014/main" id="{3FC0CD1C-1DDA-4122-A193-218B171F231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2" name="OTLSHAPE_T_1a7f452719ed4a6db6a29eb3166a353f_StartDate" hidden="1">
            <a:extLst>
              <a:ext uri="{FF2B5EF4-FFF2-40B4-BE49-F238E27FC236}">
                <a16:creationId xmlns:a16="http://schemas.microsoft.com/office/drawing/2014/main" id="{8F7CD6F4-E533-4E89-8B3D-F7F2C7CE846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3" name="OTLSHAPE_T_1a7f452719ed4a6db6a29eb3166a353f_EndDate" hidden="1">
            <a:extLst>
              <a:ext uri="{FF2B5EF4-FFF2-40B4-BE49-F238E27FC236}">
                <a16:creationId xmlns:a16="http://schemas.microsoft.com/office/drawing/2014/main" id="{6CB79121-D144-45B8-AC6E-1BAD058070B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4" name="OTLSHAPE_T_1a7f452719ed4a6db6a29eb3166a353f_JoinedDate">
            <a:extLst>
              <a:ext uri="{FF2B5EF4-FFF2-40B4-BE49-F238E27FC236}">
                <a16:creationId xmlns:a16="http://schemas.microsoft.com/office/drawing/2014/main" id="{92D6E0B4-D521-4D8C-BD4C-A8E89242920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11673" y="1715770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10 - Nov 10</a:t>
            </a:r>
          </a:p>
        </p:txBody>
      </p:sp>
      <p:sp>
        <p:nvSpPr>
          <p:cNvPr id="45" name="OTLSHAPE_T_1a7f452719ed4a6db6a29eb3166a353f_Title">
            <a:extLst>
              <a:ext uri="{FF2B5EF4-FFF2-40B4-BE49-F238E27FC236}">
                <a16:creationId xmlns:a16="http://schemas.microsoft.com/office/drawing/2014/main" id="{6859A225-2E7A-4AC6-B4B5-506AF10AC0D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83215" y="1870795"/>
            <a:ext cx="1507782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Use case confirmation with </a:t>
            </a:r>
            <a:r>
              <a:rPr lang="en-US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Rabo</a:t>
            </a:r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/ </a:t>
            </a:r>
            <a:r>
              <a:rPr lang="en-US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Achmea</a:t>
            </a:r>
            <a:endParaRPr lang="en-US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1a7f452719ed4a6db6a29eb3166a353f_TextPercentage" hidden="1">
            <a:extLst>
              <a:ext uri="{FF2B5EF4-FFF2-40B4-BE49-F238E27FC236}">
                <a16:creationId xmlns:a16="http://schemas.microsoft.com/office/drawing/2014/main" id="{C20B257F-7425-4181-8356-C927EBEC7859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9" name="OTLSHAPE_T_72b19200712240daa9c2ab22ab582cb2_Duration" hidden="1">
            <a:extLst>
              <a:ext uri="{FF2B5EF4-FFF2-40B4-BE49-F238E27FC236}">
                <a16:creationId xmlns:a16="http://schemas.microsoft.com/office/drawing/2014/main" id="{FBD8E192-3BC4-4FC3-B25C-F243F9970CD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0" name="OTLSHAPE_T_72b19200712240daa9c2ab22ab582cb2_StartDate" hidden="1">
            <a:extLst>
              <a:ext uri="{FF2B5EF4-FFF2-40B4-BE49-F238E27FC236}">
                <a16:creationId xmlns:a16="http://schemas.microsoft.com/office/drawing/2014/main" id="{6FF04303-B9FC-4C70-850E-3A7AE4EC8DDC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1" name="OTLSHAPE_T_72b19200712240daa9c2ab22ab582cb2_EndDate" hidden="1">
            <a:extLst>
              <a:ext uri="{FF2B5EF4-FFF2-40B4-BE49-F238E27FC236}">
                <a16:creationId xmlns:a16="http://schemas.microsoft.com/office/drawing/2014/main" id="{62240422-2FAC-4FDF-B978-771E4F217AB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2" name="OTLSHAPE_T_72b19200712240daa9c2ab22ab582cb2_JoinedDate">
            <a:extLst>
              <a:ext uri="{FF2B5EF4-FFF2-40B4-BE49-F238E27FC236}">
                <a16:creationId xmlns:a16="http://schemas.microsoft.com/office/drawing/2014/main" id="{21BD04FC-4D62-468A-8ABE-422D47967560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664486" y="1715770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3" name="OTLSHAPE_T_72b19200712240daa9c2ab22ab582cb2_Title">
            <a:extLst>
              <a:ext uri="{FF2B5EF4-FFF2-40B4-BE49-F238E27FC236}">
                <a16:creationId xmlns:a16="http://schemas.microsoft.com/office/drawing/2014/main" id="{5068D1DA-B295-4A24-87DA-3D24E698E3F2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942215" y="1982905"/>
            <a:ext cx="1649799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lt2"/>
                </a:solidFill>
                <a:latin typeface="Calibri" panose="020F0502020204030204" pitchFamily="34" charset="0"/>
              </a:rPr>
              <a:t>Development of black box vs white box tool</a:t>
            </a:r>
          </a:p>
        </p:txBody>
      </p:sp>
      <p:sp>
        <p:nvSpPr>
          <p:cNvPr id="54" name="OTLSHAPE_T_72b19200712240daa9c2ab22ab582cb2_TextPercentage" hidden="1">
            <a:extLst>
              <a:ext uri="{FF2B5EF4-FFF2-40B4-BE49-F238E27FC236}">
                <a16:creationId xmlns:a16="http://schemas.microsoft.com/office/drawing/2014/main" id="{64A85FAC-27ED-4B74-9CB1-F10975C3B95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7" name="OTLSHAPE_T_ab67ea51e56f4011865e996aa0bc488a_Duration" hidden="1">
            <a:extLst>
              <a:ext uri="{FF2B5EF4-FFF2-40B4-BE49-F238E27FC236}">
                <a16:creationId xmlns:a16="http://schemas.microsoft.com/office/drawing/2014/main" id="{8E3782CF-E979-42E3-9EA1-2C9AF0903ACF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8" name="OTLSHAPE_T_ab67ea51e56f4011865e996aa0bc488a_StartDate" hidden="1">
            <a:extLst>
              <a:ext uri="{FF2B5EF4-FFF2-40B4-BE49-F238E27FC236}">
                <a16:creationId xmlns:a16="http://schemas.microsoft.com/office/drawing/2014/main" id="{AF87D0E3-1BC1-4623-B66B-838BAA253899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9" name="OTLSHAPE_T_ab67ea51e56f4011865e996aa0bc488a_EndDate" hidden="1">
            <a:extLst>
              <a:ext uri="{FF2B5EF4-FFF2-40B4-BE49-F238E27FC236}">
                <a16:creationId xmlns:a16="http://schemas.microsoft.com/office/drawing/2014/main" id="{C88303C9-1401-46D8-A41A-190CB4A418FE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0" name="OTLSHAPE_T_ab67ea51e56f4011865e996aa0bc488a_Title">
            <a:extLst>
              <a:ext uri="{FF2B5EF4-FFF2-40B4-BE49-F238E27FC236}">
                <a16:creationId xmlns:a16="http://schemas.microsoft.com/office/drawing/2014/main" id="{23649680-A01E-4A8E-A1EE-4E5720016B53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575376" y="2608509"/>
            <a:ext cx="184497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dirty="0">
                <a:solidFill>
                  <a:schemeClr val="lt2"/>
                </a:solidFill>
                <a:latin typeface="Calibri" panose="020F0502020204030204" pitchFamily="34" charset="0"/>
              </a:rPr>
              <a:t>Experiment with expert</a:t>
            </a:r>
          </a:p>
        </p:txBody>
      </p:sp>
      <p:sp>
        <p:nvSpPr>
          <p:cNvPr id="61" name="OTLSHAPE_T_ab67ea51e56f4011865e996aa0bc488a_JoinedDate">
            <a:extLst>
              <a:ext uri="{FF2B5EF4-FFF2-40B4-BE49-F238E27FC236}">
                <a16:creationId xmlns:a16="http://schemas.microsoft.com/office/drawing/2014/main" id="{6195C4AF-A69D-419C-AAA4-BD125EEB1817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670730" y="2445851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Jan 1 - Feb 1</a:t>
            </a:r>
          </a:p>
        </p:txBody>
      </p:sp>
      <p:sp>
        <p:nvSpPr>
          <p:cNvPr id="62" name="OTLSHAPE_T_ab67ea51e56f4011865e996aa0bc488a_TextPercentage" hidden="1">
            <a:extLst>
              <a:ext uri="{FF2B5EF4-FFF2-40B4-BE49-F238E27FC236}">
                <a16:creationId xmlns:a16="http://schemas.microsoft.com/office/drawing/2014/main" id="{594F6532-F996-4096-B6FC-F0A37E728D4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5" name="OTLSHAPE_T_b65a2bbfbde949238b0df884a64c9c40_Duration" hidden="1">
            <a:extLst>
              <a:ext uri="{FF2B5EF4-FFF2-40B4-BE49-F238E27FC236}">
                <a16:creationId xmlns:a16="http://schemas.microsoft.com/office/drawing/2014/main" id="{285C4206-32EF-44A1-950F-0F1B332BD38F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6" name="OTLSHAPE_T_b65a2bbfbde949238b0df884a64c9c40_StartDate" hidden="1">
            <a:extLst>
              <a:ext uri="{FF2B5EF4-FFF2-40B4-BE49-F238E27FC236}">
                <a16:creationId xmlns:a16="http://schemas.microsoft.com/office/drawing/2014/main" id="{BF6FB1ED-0D53-4E25-9E02-65844C132B2D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7" name="OTLSHAPE_T_b65a2bbfbde949238b0df884a64c9c40_EndDate" hidden="1">
            <a:extLst>
              <a:ext uri="{FF2B5EF4-FFF2-40B4-BE49-F238E27FC236}">
                <a16:creationId xmlns:a16="http://schemas.microsoft.com/office/drawing/2014/main" id="{97BD8CBD-A357-4D66-A0F2-91ED5756AA5F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8" name="OTLSHAPE_T_b65a2bbfbde949238b0df884a64c9c40_JoinedDate">
            <a:extLst>
              <a:ext uri="{FF2B5EF4-FFF2-40B4-BE49-F238E27FC236}">
                <a16:creationId xmlns:a16="http://schemas.microsoft.com/office/drawing/2014/main" id="{C60E0AAF-3DB8-4FE4-AB14-24448292B920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717876" y="2867575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Feb 1 - Mar 1</a:t>
            </a:r>
          </a:p>
        </p:txBody>
      </p:sp>
      <p:sp>
        <p:nvSpPr>
          <p:cNvPr id="69" name="OTLSHAPE_T_b65a2bbfbde949238b0df884a64c9c40_Title">
            <a:extLst>
              <a:ext uri="{FF2B5EF4-FFF2-40B4-BE49-F238E27FC236}">
                <a16:creationId xmlns:a16="http://schemas.microsoft.com/office/drawing/2014/main" id="{711C4095-ABD5-42C3-B3E2-F100184A53B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959045" y="303894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lt2"/>
                </a:solidFill>
                <a:latin typeface="Calibri" panose="020F0502020204030204" pitchFamily="34" charset="0"/>
              </a:rPr>
              <a:t>Result analysis and report</a:t>
            </a:r>
          </a:p>
        </p:txBody>
      </p:sp>
      <p:sp>
        <p:nvSpPr>
          <p:cNvPr id="70" name="OTLSHAPE_T_b65a2bbfbde949238b0df884a64c9c40_TextPercentage" hidden="1">
            <a:extLst>
              <a:ext uri="{FF2B5EF4-FFF2-40B4-BE49-F238E27FC236}">
                <a16:creationId xmlns:a16="http://schemas.microsoft.com/office/drawing/2014/main" id="{E4A01FE0-569C-4B51-98DA-F1C98186D2BC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35922EBC-FCF2-4619-A037-BE3E875BDED1}"/>
              </a:ext>
            </a:extLst>
          </p:cNvPr>
          <p:cNvSpPr txBox="1">
            <a:spLocks/>
          </p:cNvSpPr>
          <p:nvPr/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Timeline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1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AE1-6C0B-4E2F-A8D7-B5E928C8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828800"/>
            <a:ext cx="5486399" cy="4191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Used in game theory: How to fairly distribute payout among multiple players with different skills?</a:t>
            </a:r>
          </a:p>
          <a:p>
            <a:pPr marL="4572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9102E-C4E4-480C-9F76-E573C6DE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124200"/>
            <a:ext cx="5486399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BA557-D9BF-4222-B069-2B6E4D0A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3002756"/>
            <a:ext cx="5224461" cy="22240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302C62-808B-4D4A-8D9F-60EB4137AFEA}"/>
              </a:ext>
            </a:extLst>
          </p:cNvPr>
          <p:cNvSpPr txBox="1">
            <a:spLocks/>
          </p:cNvSpPr>
          <p:nvPr/>
        </p:nvSpPr>
        <p:spPr>
          <a:xfrm>
            <a:off x="6096000" y="1800225"/>
            <a:ext cx="5753100" cy="4191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Interpretable ML: How to fairly distribute  a prediction  among different features?</a:t>
            </a:r>
          </a:p>
          <a:p>
            <a:pPr marL="4572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4515-444E-4EB4-B65F-416D42AD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59" y="629266"/>
            <a:ext cx="4331127" cy="1622321"/>
          </a:xfrm>
        </p:spPr>
        <p:txBody>
          <a:bodyPr>
            <a:normAutofit/>
          </a:bodyPr>
          <a:lstStyle/>
          <a:p>
            <a:r>
              <a:rPr lang="en-US" sz="3700" dirty="0"/>
              <a:t>Experiment with shapely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4DC3-70F4-4F68-A537-4572B8AB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2438401"/>
            <a:ext cx="3850131" cy="6858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000" dirty="0"/>
              <a:t>How to interpret a model globally with SHAP?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847" y="0"/>
            <a:ext cx="755097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2353" y="484632"/>
            <a:ext cx="658238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DEF04C-D0B9-438D-B78D-F0A07851F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9612" y="648683"/>
            <a:ext cx="5105400" cy="5308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4515-444E-4EB4-B65F-416D42AD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with shapely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4DC3-70F4-4F68-A537-4572B8AB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524000"/>
            <a:ext cx="3122831" cy="1143000"/>
          </a:xfrm>
        </p:spPr>
        <p:txBody>
          <a:bodyPr/>
          <a:lstStyle/>
          <a:p>
            <a:pPr marL="365760" lvl="1" indent="0">
              <a:buNone/>
            </a:pPr>
            <a:r>
              <a:rPr lang="en-US" dirty="0"/>
              <a:t>How to interpret a model locally with SHAP?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05296B-6B9B-46F4-A112-77469D47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1449169"/>
            <a:ext cx="705366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niggas wear wigs more than bitches these days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prediction:  HATE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True label : HATE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DE419-6F14-4B42-8ABE-9FA37A44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3109603"/>
            <a:ext cx="12188825" cy="15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4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4515-444E-4EB4-B65F-416D42AD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with shapely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4DC3-70F4-4F68-A537-4572B8AB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24" y="1537751"/>
            <a:ext cx="6705600" cy="1143000"/>
          </a:xfrm>
        </p:spPr>
        <p:txBody>
          <a:bodyPr/>
          <a:lstStyle/>
          <a:p>
            <a:pPr marL="365760" lvl="1" indent="0">
              <a:buNone/>
            </a:pPr>
            <a:r>
              <a:rPr lang="en-US" dirty="0"/>
              <a:t>How to interpret a model locally with SHAP?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05296B-6B9B-46F4-A112-77469D47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52" y="2129827"/>
            <a:ext cx="5487988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niggas wear wigs more than bitches these days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prediction:  HATE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True label : HATE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A7816E-317A-4703-A648-C424F6527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1032987"/>
            <a:ext cx="49720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D9F9-38E0-4EA7-B27D-B3EB53D6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62C2FF-AFBA-4C8C-AB82-818010B12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825244"/>
              </p:ext>
            </p:extLst>
          </p:nvPr>
        </p:nvGraphicFramePr>
        <p:xfrm>
          <a:off x="2907770" y="1430414"/>
          <a:ext cx="6373283" cy="3997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F5211DB-728F-4B43-A57C-E7E9C72F1AED}"/>
              </a:ext>
            </a:extLst>
          </p:cNvPr>
          <p:cNvSpPr/>
          <p:nvPr/>
        </p:nvSpPr>
        <p:spPr>
          <a:xfrm>
            <a:off x="3351212" y="55626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hlinkClick r:id="rId7"/>
              </a:rPr>
              <a:t>https://www.journals.elsevier.com/artificial-intelligence/call-for-papers/special-issue-on-explainable-artificial-intelligence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6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980" y="4525347"/>
            <a:ext cx="6799550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Shapely accelerated smart data labelling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9184" y="4525347"/>
            <a:ext cx="3257827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Short term proposal (Oct-Dec 2019)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13" y="620480"/>
            <a:ext cx="2243216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116" y="2466604"/>
            <a:ext cx="96214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494" y="2327988"/>
            <a:ext cx="293618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0422" y="0"/>
            <a:ext cx="5698403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8360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F1D5-1E52-4579-BE8E-D33CE072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524000"/>
            <a:ext cx="3657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What happens if we cluster in Shapely space?</a:t>
            </a:r>
          </a:p>
          <a:p>
            <a:r>
              <a:rPr lang="en-US" sz="2400" dirty="0"/>
              <a:t>Number of clusters = no. of most important features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AE2A2B-818F-45DD-B11F-0FD94FFC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2" y="4896654"/>
            <a:ext cx="4876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AF7E8A7F-1299-4BEF-8FEE-82BA65A37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341267"/>
                  </p:ext>
                </p:extLst>
              </p:nvPr>
            </p:nvGraphicFramePr>
            <p:xfrm>
              <a:off x="4440316" y="1530658"/>
              <a:ext cx="7247878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AF7E8A7F-1299-4BEF-8FEE-82BA65A37C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0316" y="1530658"/>
                <a:ext cx="7247878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using shapely values</a:t>
            </a: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DB87-7CF8-41C0-9C8B-BE5C6223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/>
              <a:t>Shapely accelerated smart labelling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3776-7284-490F-90F3-ACF592EB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83" y="1447800"/>
            <a:ext cx="4459030" cy="290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Label whole cluster at one go as the whole cluster is most likely to have same class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62E231-8DF7-4327-8A45-AC4EA78F5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55827"/>
              </p:ext>
            </p:extLst>
          </p:nvPr>
        </p:nvGraphicFramePr>
        <p:xfrm>
          <a:off x="6856412" y="1690689"/>
          <a:ext cx="4828604" cy="4090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606">
                  <a:extLst>
                    <a:ext uri="{9D8B030D-6E8A-4147-A177-3AD203B41FA5}">
                      <a16:colId xmlns:a16="http://schemas.microsoft.com/office/drawing/2014/main" val="3235201876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3670400142"/>
                    </a:ext>
                  </a:extLst>
                </a:gridCol>
              </a:tblGrid>
              <a:tr h="478835">
                <a:tc>
                  <a:txBody>
                    <a:bodyPr/>
                    <a:lstStyle/>
                    <a:p>
                      <a:r>
                        <a:rPr lang="en-US" sz="1400" dirty="0"/>
                        <a:t>Data in 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2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logan</a:t>
                      </a:r>
                      <a:r>
                        <a:rPr lang="en-US" sz="1400" dirty="0"/>
                        <a:t> and you know best about the </a:t>
                      </a: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moves 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5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the </a:t>
                      </a: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has a hat so it is hats on hats who can beat that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got to on flappy </a:t>
                      </a: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</a:t>
                      </a:r>
                      <a:r>
                        <a:rPr lang="en-US" sz="1400" dirty="0" err="1"/>
                        <a:t>iskyrim</a:t>
                      </a:r>
                      <a:r>
                        <a:rPr lang="en-US" sz="1400" dirty="0"/>
                        <a:t> theme song then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realized that he was a </a:t>
                      </a:r>
                      <a:r>
                        <a:rPr lang="en-US" sz="1400" b="1" dirty="0"/>
                        <a:t>bird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6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moscato</a:t>
                      </a:r>
                      <a:r>
                        <a:rPr lang="en-US" sz="1400" dirty="0"/>
                        <a:t> they would make a great baby </a:t>
                      </a: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picture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8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nest in my garage and so now when the birds fly out they poop on my car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he will not bite we promise he is a friendly </a:t>
                      </a: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011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776E346-F202-4808-B8A2-696DD0986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83113"/>
                  </p:ext>
                </p:extLst>
              </p:nvPr>
            </p:nvGraphicFramePr>
            <p:xfrm>
              <a:off x="873383" y="1981200"/>
              <a:ext cx="5675051" cy="41284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776E346-F202-4808-B8A2-696DD0986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383" y="1981200"/>
                <a:ext cx="5675051" cy="41284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2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E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MsIkFic29sdXRlUG9zaXRpb24iOjQwNC45ODA4NjU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5LCJHIjo5NSwiQiI6ODF9fSwiTWF4V2lkdGgiOjIwMC4wLCJNYXhIZWlnaHQiOiJJbmZpbml0eSIsIlNtYXJ0Rm9yZWdyb3VuZElzQWN0aXZlIjpmYWxzZSwiSG9yaXpvbnRhbEFsaWdubWVudCI6MS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DFUMjM6NTk6MDAiLCJGb3JtYXQiOiJ3IiwiVHlwZSI6MSwiQXV0b0RhdGVSYW5nZSI6dHJ1ZSwiV29ya2luZ0RheXMiOjMxLCJUb2RheU1hcmtlclRleHQiOiJUb2RheSIsIkF1dG9TY2FsZVR5cGUiOmZhbHNlfSwiTWlsZXN0b25lcyI6W10sIlRhc2tzIjpbeyIkaWQiOiIxNjMiLCJHcm91cE5hbWUiOiJhZDUwN2NlNi1kZDBkLTRlOWQtODcxNi0xNWE1ODE1MjczMWYiLCJTdGFydERhdGUiOiIyMDE5LTEwLTEwVDA4OjAwOjAwIiwiRW5kRGF0ZSI6IjIwMTktMTEtMTBUMTc6MDA6MDAiLCJQZXJjZW50YWdlQ29tcGxldGUiOm51bGwsIlN0eWxlIjp7IiRpZCI6IjE2NCIsIlNoYXBlIjoyLCJTaGFwZVRoaWNrbmVzcyI6MS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HJlZiI6Ijg2In19LCJNYXhXaWR0aCI6MjAwLjAsIk1heEhlaWdodCI6IkluZmluaXR5IiwiU21hcnRGb3JlZ3JvdW5kSXNBY3RpdmUiOmZhbHNlLCJIb3Jpem9udGFsQWxpZ25tZW50IjoxLCJWZXJ0aWNhbEFsaWdubWVudCI6MCwiU21hcnRGb3JlZ3JvdW5kIjpudWxsLCJCYWNrZ3JvdW5kRmlsbFR5cGUiOjAsIk1hcmdpbiI6eyIkaWQiOiIxNjgiLCJUb3AiOjAsIkxlZnQiOjAsIlJpZ2h0IjowLCJCb3R0b20iOjB9LCJQYWRkaW5nIjp7IiRpZCI6IjE2OSIsIlRvcCI6MCwiTGVmdCI6MCwiUmlnaHQiOjAsIkJvdHRvbSI6MH0sIkJhY2tncm91bmQiOnsiJHJlZiI6Ijg5In0sIklzVmlzaWJsZSI6dHJ1ZSwiV2lkdGgiOjAuMCwiSGVpZ2h0IjowLjAsIkJvcmRlclN0eWxlIjp7IiRpZCI6IjE3MCIsIkxpbmVDb2xvciI6bnVsbCwiTGluZVdlaWdodCI6MC4wLCJMaW5lVHlwZSI6MCwiUGFyZW50U3R5bGUiOm51bGx9LCJQYXJlbnRTdHlsZSI6bnVsbH0sIkR1cmF0aW9uU3R5bGUiOnsiJGlkIjoiMTcxIiwiRm9udFNldHRpbmdzIjp7IiRpZCI6IjE3MiIsIkZvbnRTaXplIjoxMCwiRm9udE5hbWUiOiJDYWxpYnJpIiwiSXNCb2xkIjpmYWxzZSwiSXNJdGFsaWMiOmZhbHNlLCJJc1VuZGVybGluZWQiOmZhbHNlLCJQYXJlbnRTdHlsZSI6bnVsbH0sIkF1dG9TaXplIjowLCJGb3JlZ3JvdW5kIjp7IiRpZCI6IjE3MyIsIkNvbG9yIjp7IiRyZWYiOiI5MyJ9fSwiTWF4V2lkdGgiOjIwMC4wLCJNYXhIZWlnaHQiOiJJbmZpbml0eSIsIlNtYXJ0Rm9yZWdyb3VuZElzQWN0aXZlIjpmYWxzZSwiSG9yaXpvbnRhbEFsaWdubWVudCI6MCwiVmVydGljYWxBbGlnbm1lbnQiOjAsIlNtYXJ0Rm9yZWdyb3VuZCI6bnVsbCwiQmFja2dyb3VuZEZpbGxUeXBlIjowLCJNYXJnaW4iOnsiJGlkIjoiMTc0IiwiVG9wIjowLCJMZWZ0IjowLCJSaWdodCI6MCwiQm90dG9tIjowfSwiUGFkZGluZyI6eyIkaWQiOiIxNzUiLCJUb3AiOjAsIkxlZnQiOjAsIlJpZ2h0IjowLCJCb3R0b20iOjB9LCJCYWNrZ3JvdW5kIjp7IiRyZWYiOiI5NiJ9LCJJc1Zpc2libGUiOnRydWUsIldpZHRoIjowLjAsIkhlaWdodCI6MC4wLCJCb3JkZXJTdHlsZSI6eyIkaWQiOiIxNzYiLCJMaW5lQ29sb3IiOm51bGwsIkxpbmVXZWlnaHQiOjAuMCwiTGluZVR5cGUiOjAsIlBhcmVudFN0eWxlIjpudWxsfSwiUGFyZW50U3R5bGUiOm51bGx9LCJIb3Jpem9udGFsQ29ubmVjdG9yU3R5bGUiOnsiJGlkIjoiMTc3IiwiTGluZUNvbG9yIjp7IiRyZWYiOiI5OCJ9LCJMaW5lV2VpZ2h0IjoxLjAsIkxpbmVUeXBlIjowLCJQYXJlbnRTdHlsZSI6bnVsbH0sIlZlcnRpY2FsQ29ubmVjdG9yU3R5bGUiOnsiJGlkIjoiMTc4IiwiTGluZUNvbG9yIjp7IiRpZCI6IjE3OSIsIiR0eXBlIjoiTkxSRS5Db21tb24uRG9tLlNvbGlkQ29sb3JCcnVzaCwgTkxSRS5Db21tb24iLCJDb2xvciI6eyIkaWQiOiIxODAiLCJBIjoyNTUsIlIiOjIwNCwiRyI6MjA0LCJCIjoyMDR9fSwiTGluZVdlaWdodCI6MS4wLCJMaW5lVHlwZSI6MCwiUGFyZW50U3R5bGUiOm51bGx9LCJNYXJnaW4iOm51bGwsIlN0YXJ0RGF0ZVBvc2l0aW9uIjowLCJFbmREYXRlUG9zaXRpb24iOjAsIkRhdGVJc1Zpc2libGUiOnRydWUsIlRpdGxlUG9zaXRpb24iOjIsIkR1cmF0aW9uUG9zaXRpb24iOjYsIlBlcmNlbnRhZ2VDb21wbGV0ZWRQb3NpdGlvbiI6MiwiU3BhY2luZyI6NSwiSXNCZWxvd1RpbWViYW5kIjpmYWxzZSwiUGVyY2VudGFnZUNvbXBsZXRlU2hhcGVPcGFjaXR5IjozNSwiU2hhcGVTdHlsZSI6eyIkaWQiOiIxODEiLCJNYXJnaW4iOnsiJGlkIjoiMTgyIiwiVG9wIjowLCJMZWZ0Ijo0LCJSaWdodCI6NCwiQm90dG9tIjowfSwiUGFkZGluZyI6eyIkaWQiOiIxODMiLCJUb3AiOjAsIkxlZnQiOjAsIlJpZ2h0IjowLCJCb3R0b20iOjB9LCJCYWNrZ3JvdW5kIjp7IiRpZCI6IjE4NCIsIkNvbG9yIjp7IiRpZCI6IjE4NSIsIkEiOjI1NSwiUiI6MjU1LCJHIjoxOTIsIkIiOjB9fSwiSXNWaXNpYmxlIjp0cnVlLCJXaWR0aCI6MC4wLCJIZWlnaHQiOjE2LjAsIkJvcmRlclN0eWxlIjp7IiRpZCI6IjE4NiIsIkxpbmVDb2xvciI6eyIkcmVmIjoiMTA5In0sIkxpbmVXZWlnaHQiOjAuMCwiTGluZVR5cGUiOjAsIlBhcmVudFN0eWxlIjpudWxsfSwiUGFyZW50U3R5bGUiOm51bGx9LCJUaXRsZVN0eWxlIjp7IiRpZCI6IjE4NyIsIkZvbnRTZXR0aW5ncyI6eyIkaWQiOiIxODgiLCJGb250U2l6ZSI6MTEsIkZvbnROYW1lIjoiQ2FsaWJyaSIsIklzQm9sZCI6dHJ1ZSwiSXNJdGFsaWMiOmZhbHNlLCJJc1VuZGVybGluZWQiOmZhbHNlLCJQYXJlbnRTdHlsZSI6bnVsbH0sIkF1dG9TaXplIjoyLCJGb3JlZ3JvdW5kIjp7IiRpZCI6IjE4OSIsIkNvbG9yIjp7IiRpZCI6IjE5MCIsIkEiOjI1NSwiUiI6MCwiRyI6MCwiQiI6MH19LCJNYXhXaWR0aCI6ODguNzc5NTI1NzU2ODM1OTM4LCJNYXhIZWlnaHQiOiJJbmZpbml0eSIsIlNtYXJ0Rm9yZWdyb3VuZElzQWN0aXZlIjpmYWxzZSwiSG9yaXpvbnRhbEFsaWdubWVudCI6MSwiVmVydGljYWxBbGlnbm1lbnQiOjAsIlNtYXJ0Rm9yZWdyb3VuZCI6bnVsbCwiQmFja2dyb3VuZEZpbGxUeXBlIjowLCJNYXJnaW4iOnsiJGlkIjoiMTkxIiwiVG9wIjowLCJMZWZ0IjowLCJSaWdodCI6MCwiQm90dG9tIjowfSwiUGFkZGluZyI6eyIkaWQiOiIxOTIiLCJUb3AiOjAsIkxlZnQiOjAsIlJpZ2h0IjowLCJCb3R0b20iOjB9LCJCYWNrZ3JvdW5kIjp7IiRyZWYiOiIxMTcifSwiSXNWaXNpYmxlIjp0cnVlLCJXaWR0aCI6MC4wLCJIZWlnaHQiOjAuMCwiQm9yZGVyU3R5bGUiOnsiJGlkIjoiMTkzIiwiTGluZUNvbG9yIjpudWxsLCJMaW5lV2VpZ2h0IjowLjAsIkxpbmVUeXBlIjowLCJQYXJlbnRTdHlsZSI6bnVsbH0sIlBhcmVudFN0eWxlIjpudWxsfSwiRGF0ZVN0eWxlIjp7IiRpZCI6IjE5NCIsIkZvbnRTZXR0aW5ncyI6eyIkaWQiOiIxOTUiLCJGb250U2l6ZSI6MTAsIkZvbnROYW1lIjoiQ2FsaWJyaSIsIklzQm9sZCI6ZmFsc2UsIklzSXRhbGljIjpmYWxzZSwiSXNVbmRlcmxpbmVkIjpmYWxzZSwiUGFyZW50U3R5bGUiOm51bGx9LCJBdXRvU2l6ZSI6MCwiRm9yZWdyb3VuZCI6eyIkaWQiOiIxOTYiLCJDb2xvciI6eyIkaWQiOiIxO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5OCIsIlRvcCI6MCwiTGVmdCI6MCwiUmlnaHQiOjAsIkJvdHRvbSI6MH0sIlBhZGRpbmciOnsiJGlkIjoiMTk5IiwiVG9wIjowLCJMZWZ0IjowLCJSaWdodCI6MCwiQm90dG9tIjowfSwiQmFja2dyb3VuZCI6eyIkcmVmIjoiMTI0In0sIklzVmlzaWJsZSI6dHJ1ZSwiV2lkdGgiOjAuMCwiSGVpZ2h0IjowLjAsIkJvcmRlclN0eWxlIjp7IiRpZCI6IjIwMCIsIkxpbmVDb2xvciI6bnVsbCwiTGluZVdlaWdodCI6MC4wLCJMaW5lVHlwZSI6MCwiUGFyZW50U3R5bGUiOm51bGx9LCJQYXJlbnRTdHlsZSI6bnVsbH0sIkRhdGVGb3JtYXQiOnsiJGlkIjoiMjA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AyIiwiRGF0ZVBhcnRJc1Zpc2libGUiOnRydWUsIlRpbWVQYXJ0SXNWaXNpYmxlIjpmYWxzZX19LCJJc1Zpc2libGUiOnRydWUsIlBhcmVudFN0eWxlIjpudWxsfSwiSW5kZXgiOjAsIlNtYXJ0RHVyYXRpb25BY3RpdmF0ZWQiOmZhbHNlLCJEYXRlRm9ybWF0Ijp7IiRyZWYiOiIyMDEifSwiSWQiOiIxYTdmNDUyNy0xOWVkLTRhNmQtYjZhMi05ZWIzMTY2YTM1M2YiLCJJbXBvcnRJZCI6bnVsbCwiVGl0bGUiOiJVc2UgY2FzZSBjb25maXJtYXRpb24gd2l0aCBSYWJvLyBBY2htZWEiLCJOb3RlIjpudWxsLCJIeXBlcmxpbmsiOnsiJGlkIjoiMjAzIiwiQWRkcmVzcyI6IiIsIlN1YkFkZHJlc3MiOiIifSwiSXNDaGFuZ2VkIjpmYWxzZSwiSXNOZXciOmZhbHNlfSx7IiRpZCI6IjIwNCIsIkdyb3VwTmFtZSI6ImFkNTA3Y2U2LWRkMGQtNGU5ZC04NzE2LTE1YTU4MTUyNzMxZiIsIlN0YXJ0RGF0ZSI6IjIwMTktMTEtMDFUMDg6MDA6MDAiLCJFbmREYXRlIjoiMjAxOS0xMi0wMVQxNzowMDowMCIsIlBlcmNlbnRhZ2VDb21wbGV0ZSI6bnVsbCwiU3R5bGUiOnsiJGlkIjoiMjA1IiwiU2hhcGUiOjIsIlNoYXBlVGhpY2tuZXNzIjox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cmVmIjoiODYifX0sIk1heFdpZHRoIjoyMDAuMCwiTWF4SGVpZ2h0IjoiSW5maW5pdHkiLCJTbWFydEZvcmVncm91bmRJc0FjdGl2ZSI6ZmFsc2UsIkhvcml6b250YWxBbGlnbm1lbnQiOjEsIlZlcnRpY2FsQWxpZ25tZW50IjowLCJTbWFydEZvcmVncm91bmQiOm51bGwsIkJhY2tncm91bmRGaWxsVHlwZSI6MCwiTWFyZ2luIjp7IiRpZCI6IjIwOSIsIlRvcCI6MCwiTGVmdCI6MCwiUmlnaHQiOjAsIkJvdHRvbSI6MH0sIlBhZGRpbmciOnsiJGlkIjoiMjEwIiwiVG9wIjowLCJMZWZ0IjowLCJSaWdodCI6MCwiQm90dG9tIjowfSwiQmFja2dyb3VuZCI6eyIkcmVmIjoiODkifSwiSXNWaXNpYmxlIjp0cnVlLCJXaWR0aCI6MC4wLCJIZWlnaHQiOjAuMCwiQm9yZGVyU3R5bGUiOnsiJGlkIjoiMjExIiwiTGluZUNvbG9yIjpudWxsLCJMaW5lV2VpZ2h0IjowLjAsIkxpbmVUeXBlIjowLCJQYXJlbnRTdHlsZSI6bnVsbH0sIlBhcmVudFN0eWxlIjpudWxsfSwiRHVyYXRpb25TdHlsZSI6eyIkaWQiOiIyMTIiLCJGb250U2V0dGluZ3MiOnsiJGlkIjoiMjEzIiwiRm9udFNpemUiOjEwLCJGb250TmFtZSI6IkNhbGlicmkiLCJJc0JvbGQiOmZhbHNlLCJJc0l0YWxpYyI6ZmFsc2UsIklzVW5kZXJsaW5lZCI6ZmFsc2UsIlBhcmVudFN0eWxlIjpudWxsfSwiQXV0b1NpemUiOjAsIkZvcmVncm91bmQiOnsiJGlkIjoiMjE0IiwiQ29sb3IiOnsiJHJlZiI6IjkzIn19LCJNYXhXaWR0aCI6MjAwLjAsIk1heEhlaWdodCI6IkluZmluaXR5IiwiU21hcnRGb3JlZ3JvdW5kSXNBY3RpdmUiOmZhbHNlLCJIb3Jpem9udGFsQWxpZ25tZW50IjowLCJWZXJ0aWNhbEFsaWdubWVudCI6MCwiU21hcnRGb3JlZ3JvdW5kIjpudWxsLCJCYWNrZ3JvdW5kRmlsbFR5cGUiOjAsIk1hcmdpbiI6eyIkaWQiOiIyMTUiLCJUb3AiOjAsIkxlZnQiOjAsIlJpZ2h0IjowLCJCb3R0b20iOjB9LCJQYWRkaW5nIjp7IiRpZCI6IjIxNiIsIlRvcCI6MCwiTGVmdCI6MCwiUmlnaHQiOjAsIkJvdHRvbSI6MH0sIkJhY2tncm91bmQiOnsiJHJlZiI6Ijk2In0sIklzVmlzaWJsZSI6dHJ1ZSwiV2lkdGgiOjAuMCwiSGVpZ2h0IjowLjAsIkJvcmRlclN0eWxlIjp7IiRpZCI6IjIxNyIsIkxpbmVDb2xvciI6bnVsbCwiTGluZVdlaWdodCI6MC4wLCJMaW5lVHlwZSI6MCwiUGFyZW50U3R5bGUiOm51bGx9LCJQYXJlbnRTdHlsZSI6bnVsbH0sIkhvcml6b250YWxDb25uZWN0b3JTdHlsZSI6eyIkaWQiOiIyMTgiLCJMaW5lQ29sb3IiOnsiJHJlZiI6Ijk4In0sIkxpbmVXZWlnaHQiOjEuMCwiTGluZVR5cGUiOjAsIlBhcmVudFN0eWxlIjpudWxsfSwiVmVydGljYWxDb25uZWN0b3JTdHlsZSI6eyIkaWQiOiIyMTkiLCJMaW5lQ29sb3IiOnsiJGlkIjoiMjIwIiwiJHR5cGUiOiJOTFJFLkNvbW1vbi5Eb20uU29saWRDb2xvckJydXNoLCBOTFJFLkNvbW1vbiIsIkNvbG9yIjp7IiRpZCI6IjIyMSIsIkEiOjI1NSwiUiI6MjA0LCJHIjoyMDQsIkIiOjIwNH19LCJMaW5lV2VpZ2h0IjoxLjAsIkxpbmVUeXBlIjowLCJQYXJlbnRTdHlsZSI6bnVsbH0sIk1hcmdpbiI6bnVsbCwiU3RhcnREYXRlUG9zaXRpb24iOjAsIkVuZERhdGVQb3NpdGlvbiI6MCwiRGF0ZUlzVmlzaWJsZSI6dHJ1ZSwiVGl0bGVQb3NpdGlvbiI6MiwiRHVyYXRpb25Qb3NpdGlvbiI6NiwiUGVyY2VudGFnZUNvbXBsZXRlZFBvc2l0aW9uIjoyLCJTcGFjaW5nIjo1LCJJc0JlbG93VGltZWJhbmQiOmZhbHNlLCJQZXJjZW50YWdlQ29tcGxldGVTaGFwZU9wYWNpdHkiOjM1LCJTaGFwZVN0eWxlIjp7IiRpZCI6IjIyMiIsIk1hcmdpbiI6eyIkaWQiOiIyMjMiLCJUb3AiOjAsIkxlZnQiOjQsIlJpZ2h0Ijo0LCJCb3R0b20iOjB9LCJQYWRkaW5nIjp7IiRpZCI6IjIyNCIsIlRvcCI6MCwiTGVmdCI6MCwiUmlnaHQiOjAsIkJvdHRvbSI6MH0sIkJhY2tncm91bmQiOnsiJGlkIjoiMjI1IiwiQ29sb3IiOnsiJGlkIjoiMjI2IiwiQSI6MjU1LCJSIjoyMzcsIkciOjEyNSwiQiI6NDl9fSwiSXNWaXNpYmxlIjp0cnVlLCJXaWR0aCI6MC4wLCJIZWlnaHQiOjE2LjAsIkJvcmRlclN0eWxlIjp7IiRpZCI6IjIyNyIsIkxpbmVDb2xvciI6eyIkcmVmIjoiMTA5In0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MjMxLCJHIjoyMzAsIkIiOjIzMH19LCJNYXhXaWR0aCI6NzIwLjAsIk1heEhlaWdodCI6IkluZmluaXR5IiwiU21hcnRGb3JlZ3JvdW5kSXNBY3RpdmUiOmZhbHNlLCJIb3Jpem9udGFsQWxpZ25tZW50IjoxLCJWZXJ0aWNhbEFsaWdubWVudCI6MCwiU21hcnRGb3JlZ3JvdW5kIjpudWxsLCJCYWNrZ3JvdW5kRmlsbFR5cGUiOjAsIk1hcmdpbiI6eyIkaWQiOiIyMzIiLCJUb3AiOjAsIkxlZnQiOjAsIlJpZ2h0IjowLCJCb3R0b20iOjB9LCJQYWRkaW5nIjp7IiRpZCI6IjIzMyIsIlRvcCI6MCwiTGVmdCI6MCwiUmlnaHQiOjAsIkJvdHRvbSI6MH0sIkJhY2tncm91bmQiOnsiJHJlZiI6IjExNyJ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xMCwiRm9udE5hbWUiOiJDYWxpYnJpIiwiSXNCb2xkIjpmYWxzZSwiSXNJdGFsaWMiOmZhbHNlLCJJc1VuZGVybGluZWQiOmZhbHNlLCJQYXJlbnRTdHlsZSI6bnVsbH0sIkF1dG9TaXplIjowLCJGb3JlZ3JvdW5kIjp7IiRpZCI6IjIzNyIsIkNvbG9yIjp7IiRpZCI6IjIz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M5IiwiVG9wIjowLCJMZWZ0IjowLCJSaWdodCI6MCwiQm90dG9tIjowfSwiUGFkZGluZyI6eyIkaWQiOiIyNDAiLCJUb3AiOjAsIkxlZnQiOjAsIlJpZ2h0IjowLCJCb3R0b20iOjB9LCJCYWNrZ3JvdW5kIjp7IiRyZWYiOiIxMjQifSwiSXNWaXNpYmxlIjp0cnVlLCJXaWR0aCI6MC4wLCJIZWlnaHQiOjAuMCwiQm9yZGVyU3R5bGUiOnsiJGlkIjoiMjQxIiwiTGluZUNvbG9yIjpudWxsLCJMaW5lV2VpZ2h0IjowLjAsIkxpbmVUeXBlIjowLCJQYXJlbnRTdHlsZSI6bnVsbH0sIlBhcmVudFN0eWxlIjpudWxsfSwiRGF0ZUZvcm1hdCI6eyIkaWQiOiIyNDI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jAyIn19LCJJc1Zpc2libGUiOnRydWUsIlBhcmVudFN0eWxlIjpudWxsfSwiSW5kZXgiOjEsIlNtYXJ0RHVyYXRpb25BY3RpdmF0ZWQiOmZhbHNlLCJEYXRlRm9ybWF0Ijp7IiRyZWYiOiIyNDIifSwiSWQiOiI3MmIxOTIwMC03MTIyLTQwZGEtYTljMi1hYjIyYWI1ODJjYjIiLCJJbXBvcnRJZCI6bnVsbCwiVGl0bGUiOiJEZXZlbG9wbWVudCBvZiBibGFjayBib3ggdnMgd2hpdGUgYm94IHRvb2wiLCJOb3RlIjpudWxsLCJIeXBlcmxpbmsiOnsiJGlkIjoiMjQzIiwiQWRkcmVzcyI6IiIsIlN1YkFkZHJlc3MiOiIifSwiSXNDaGFuZ2VkIjpmYWxzZSwiSXNOZXciOmZhbHNlfSx7IiRpZCI6IjI0NCIsIkdyb3VwTmFtZSI6bnVsbCwiU3RhcnREYXRlIjoiMjAyMC0wMS0wMVQwMDowMDowMCIsIkVuZERhdGUiOiIyMDIwLTAyLTAxVDIzOjU5OjAwIiwiUGVyY2VudGFnZUNvbXBsZXRlIjpudWxsLCJTdHlsZSI6eyIkaWQiOiIyNDUiLCJTaGFwZSI6MiwiU2hhcGVUaGlja25lc3MiOjEsIkR1cmF0aW9uRm9ybWF0IjowLCJJbmNsdWRlTm9uV29ya2luZ0RheXNJbkR1cmF0aW9uIjpmYWxzZSwiUGVyY2VudGFnZUNvbXBsZXRl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4NiJ9fSwiTWF4V2lkdGgiOjIwMC4wLCJNYXhIZWlnaHQiOiJJbmZpbml0eSIsIlNtYXJ0Rm9yZWdyb3VuZElzQWN0aXZlIjpmYWxzZSwiSG9yaXpvbnRhbEFsaWdubWVudCI6MSwiVmVydGljYWxBbGlnbm1lbnQiOjAsIlNtYXJ0Rm9yZWdyb3VuZCI6bnVsbCwiQmFja2dyb3VuZEZpbGxUeXBlIjowLCJNYXJnaW4iOnsiJGlkIjoiMjQ5IiwiVG9wIjowLCJMZWZ0IjowLCJSaWdodCI6MCwiQm90dG9tIjowfSwiUGFkZGluZyI6eyIkaWQiOiIyNTAiLCJUb3AiOjAsIkxlZnQiOjAsIlJpZ2h0IjowLCJCb3R0b20iOjB9LCJCYWNrZ3JvdW5kIjp7IiRyZWYiOiI4OSJ9LCJJc1Zpc2libGUiOnRydWUsIldpZHRoIjowLjAsIkhlaWdodCI6MC4wLCJCb3JkZXJTdHlsZSI6eyIkaWQiOiIyNTEiLCJMaW5lQ29sb3IiOm51bGwsIkxpbmVXZWlnaHQiOjAuMCwiTGluZVR5cGUiOjAsIlBhcmVudFN0eWxlIjpudWxsfSwiUGFyZW50U3R5bGUiOm51bGx9LCJEdXJhdGlvblN0eWxlIjp7IiRpZCI6IjI1MiIsIkZvbnRTZXR0aW5ncyI6eyIkaWQiOiIyNTMiLCJGb250U2l6ZSI6MTAsIkZvbnROYW1lIjoiQ2FsaWJyaSIsIklzQm9sZCI6ZmFsc2UsIklzSXRhbGljIjpmYWxzZSwiSXNVbmRlcmxpbmVkIjpmYWxzZSwiUGFyZW50U3R5bGUiOm51bGx9LCJBdXRvU2l6ZSI6MCwiRm9yZWdyb3VuZCI6eyIkaWQiOiIyNTQiLCJDb2xvciI6eyIkcmVmIjoiOTMifX0sIk1heFdpZHRoIjoyMDAuMCwiTWF4SGVpZ2h0IjoiSW5maW5pdHkiLCJTbWFydEZvcmVncm91bmRJc0FjdGl2ZSI6ZmFsc2UsIkhvcml6b250YWxBbGlnbm1lbnQiOjAsIlZlcnRpY2FsQWxpZ25tZW50IjowLCJTbWFydEZvcmVncm91bmQiOm51bGwsIkJhY2tncm91bmRGaWxsVHlwZSI6MCwiTWFyZ2luIjp7IiRpZCI6IjI1NSIsIlRvcCI6MCwiTGVmdCI6MCwiUmlnaHQiOjAsIkJvdHRvbSI6MH0sIlBhZGRpbmciOnsiJGlkIjoiMjU2IiwiVG9wIjowLCJMZWZ0IjowLCJSaWdodCI6MCwiQm90dG9tIjowfSwiQmFja2dyb3VuZCI6eyIkcmVmIjoiOTYifSwiSXNWaXNpYmxlIjp0cnVlLCJXaWR0aCI6MC4wLCJIZWlnaHQiOjAuMCwiQm9yZGVyU3R5bGUiOnsiJGlkIjoiMjU3IiwiTGluZUNvbG9yIjpudWxsLCJMaW5lV2VpZ2h0IjowLjAsIkxpbmVUeXBlIjowLCJQYXJlbnRTdHlsZSI6bnVsbH0sIlBhcmVudFN0eWxlIjpudWxsfSwiSG9yaXpvbnRhbENvbm5lY3RvclN0eWxlIjp7IiRpZCI6IjI1OCIsIkxpbmVDb2xvciI6eyIkcmVmIjoiOTgifSwiTGluZVdlaWdodCI6MS4wLCJMaW5lVHlwZSI6MCwiUGFyZW50U3R5bGUiOm51bGx9LCJWZXJ0aWNhbENvbm5lY3RvclN0eWxlIjp7IiRpZCI6IjI1OSIsIkxpbmVDb2xvciI6eyIkaWQiOiIyNjAiLCIkdHlwZSI6Ik5MUkUuQ29tbW9uLkRvbS5Tb2xpZENvbG9yQnJ1c2gsIE5MUkUuQ29tbW9uIiwiQ29sb3IiOnsiJGlkIjoiMjYxIiwiQSI6MjU1LCJSIjoyMDQsIkciOjIwNCwiQiI6MjA0fX0sIkxpbmVXZWlnaHQiOjEuMCwiTGluZVR5cGUiOjAsIlBhcmVudFN0eWxlIjpudWxsfSwiTWFyZ2luIjpudWxsLCJTdGFydERhdGVQb3NpdGlvbiI6MCwiRW5kRGF0ZVBvc2l0aW9uIjowLCJEYXRlSXNWaXNpYmxlIjp0cnVlLCJUaXRsZVBvc2l0aW9uIjoyLCJEdXJhdGlvblBvc2l0aW9uIjo2LCJQZXJjZW50YWdlQ29tcGxldGVkUG9zaXRpb24iOjIsIlNwYWNpbmciOjUsIklzQmVsb3dUaW1lYmFuZCI6ZmFsc2UsIlBlcmNlbnRhZ2VDb21wbGV0ZVNoYXBlT3BhY2l0eSI6MzUsIlNoYXBlU3R5bGUiOnsiJGlkIjoiMjYyIiwiTWFyZ2luIjp7IiRpZCI6IjI2MyIsIlRvcCI6MCwiTGVmdCI6NCwiUmlnaHQiOjQsIkJvdHRvbSI6MH0sIlBhZGRpbmciOnsiJGlkIjoiMjY0IiwiVG9wIjowLCJMZWZ0IjowLCJSaWdodCI6MCwiQm90dG9tIjowfSwiQmFja2dyb3VuZCI6eyIkaWQiOiIyNjUiLCJDb2xvciI6eyIkaWQiOiIyNjYiLCJBIjoyNTUsIlIiOjIzNywiRyI6MTI1LCJCIjo0OX19LCJJc1Zpc2libGUiOnRydWUsIldpZHRoIjowLjAsIkhlaWdodCI6MTYuMCwiQm9yZGVyU3R5bGUiOnsiJGlkIjoiMjY3IiwiTGluZUNvbG9yIjp7IiRyZWYiOiIxMDkifSwiTGluZVdlaWdodCI6MC4wLCJMaW5lVHlwZSI6MCwiUGFyZW50U3R5bGUiOm51bGx9LCJQYXJlbnRTdHlsZSI6bnVsbH0sIlRpdGxlU3R5bGUiOnsiJGlkIjoiMjY4IiwiRm9udFNldHRpbmdzIjp7IiRpZCI6IjI2OSIsIkZvbnRTaXplIjoxMSwiRm9udE5hbWUiOiJDYWxpYnJpIiwiSXNCb2xkIjp0cnVlLCJJc0l0YWxpYyI6ZmFsc2UsIklzVW5kZXJsaW5lZCI6ZmFsc2UsIlBhcmVudFN0eWxlIjpudWxsfSwiQXV0b1NpemUiOjAsIkZvcmVncm91bmQiOnsiJGlkIjoiMjcwIiwiQ29sb3IiOnsiJGlkIjoiMjcxIiwiQSI6MjU1LCJSIjoyMzEsIkciOjIzMCwiQiI6MjMwfX0sIk1heFdpZHRoIjo3MjAuMCwiTWF4SGVpZ2h0IjoiSW5maW5pdHkiLCJTbWFydEZvcmVncm91bmRJc0FjdGl2ZSI6ZmFsc2UsIkhvcml6b250YWxBbGlnbm1lbnQiOjE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MTE3In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w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zkiLCJUb3AiOjAsIkxlZnQiOjAsIlJpZ2h0IjowLCJCb3R0b20iOjB9LCJQYWRkaW5nIjp7IiRpZCI6IjI4MCIsIlRvcCI6MCwiTGVmdCI6MCwiUmlnaHQiOjAsIkJvdHRvbSI6MH0sIkJhY2tncm91bmQiOnsiJHJlZiI6IjEyNCJ9LCJJc1Zpc2libGUiOnRydWUsIldpZHRoIjowLjAsIkhlaWdodCI6MC4wLCJCb3JkZXJTdHlsZSI6eyIkaWQiOiIyODEiLCJMaW5lQ29sb3IiOm51bGwsIkxpbmVXZWlnaHQiOjAuMCwiTGluZVR5cGUiOjAsIlBhcmVudFN0eWxlIjpudWxsfSwiUGFyZW50U3R5bGUiOm51bGx9LCJEYXRlRm9ybWF0Ijp7IiRpZCI6IjI4M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yMDIifX0sIklzVmlzaWJsZSI6dHJ1ZSwiUGFyZW50U3R5bGUiOm51bGx9LCJJbmRleCI6MiwiU21hcnREdXJhdGlvbkFjdGl2YXRlZCI6ZmFsc2UsIkRhdGVGb3JtYXQiOnsiJHJlZiI6IjI4MiJ9LCJJZCI6ImFiNjdlYTUxLWU1NmYtNDAxMS04NjVlLTk5NmFhMGJjNDg4YSIsIkltcG9ydElkIjpudWxsLCJUaXRsZSI6IkV4cGVyaW1lbnQgd2l0aCBkb21haW5lIGV4cGVydCBpbiBpbmR1c3RyeSIsIk5vdGUiOm51bGwsIkh5cGVybGluayI6eyIkaWQiOiIyODMiLCJBZGRyZXNzIjoiIiwiU3ViQWRkcmVzcyI6IiJ9LCJJc0NoYW5nZWQiOmZhbHNlLCJJc05ldyI6ZmFsc2V9LHsiJGlkIjoiMjg0IiwiR3JvdXBOYW1lIjpudWxsLCJTdGFydERhdGUiOiIyMDIwLTAyLTAxVDAwOjAwOjAwIiwiRW5kRGF0ZSI6IjIwMjAtMDMtMDFUMjM6NTk6MDAiLCJQZXJjZW50YWdlQ29tcGxldGUiOm51bGwsIlN0eWxlIjp7IiRpZCI6IjI4NSIsIlNoYXBlIjoyLCJTaGFwZVRoaWNrbmVzcyI6MSwiRHVyYXRpb25Gb3JtYXQiOjAsIkluY2x1ZGVOb25Xb3JraW5nRGF5c0luRHVyYXRpb24iOmZhbHNlLCJQZXJjZW50YWdlQ29tcGxldGVTdHlsZSI6eyIkaWQiOiIyODYiLCJGb250U2V0dGluZ3MiOnsiJGlkIjoiMjg3IiwiRm9udFNpemUiOjEwLCJGb250TmFtZSI6IkNhbGlicmkiLCJJc0JvbGQiOmZhbHNlLCJJc0l0YWxpYyI6ZmFsc2UsIklzVW5kZXJsaW5lZCI6ZmFsc2UsIlBhcmVudFN0eWxlIjpudWxsfSwiQXV0b1NpemUiOjAsIkZvcmVncm91bmQiOnsiJGlkIjoiMjg4IiwiQ29sb3IiOnsiJHJlZiI6Ijg2In19LCJNYXhXaWR0aCI6MjAwLjAsIk1heEhlaWdodCI6IkluZmluaXR5IiwiU21hcnRGb3JlZ3JvdW5kSXNBY3RpdmUiOmZhbHNlLCJIb3Jpem9udGFsQWxpZ25tZW50IjoxLCJWZXJ0aWNhbEFsaWdubWVudCI6MCwiU21hcnRGb3JlZ3JvdW5kIjpudWxsLCJCYWNrZ3JvdW5kRmlsbFR5cGUiOjAsIk1hcmdpbiI6eyIkaWQiOiIyODkiLCJUb3AiOjAsIkxlZnQiOjAsIlJpZ2h0IjowLCJCb3R0b20iOjB9LCJQYWRkaW5nIjp7IiRpZCI6IjI5MCIsIlRvcCI6MCwiTGVmdCI6MCwiUmlnaHQiOjAsIkJvdHRvbSI6MH0sIkJhY2tncm91bmQiOnsiJHJlZiI6Ijg5In0sIklzVmlzaWJsZSI6dHJ1ZSwiV2lkdGgiOjAuMCwiSGVpZ2h0IjowLjAsIkJvcmRlclN0eWxlIjp7IiRpZCI6IjI5MSIsIkxpbmVDb2xvciI6bnVsbCwiTGluZVdlaWdodCI6MC4wLCJMaW5lVHlwZSI6MCwiUGFyZW50U3R5bGUiOm51bGx9LCJQYXJlbnRTdHlsZSI6bnVsbH0sIkR1cmF0aW9uU3R5bGUiOnsiJGlkIjoiMjkyIiwiRm9udFNldHRpbmdzIjp7IiRpZCI6IjI5MyIsIkZvbnRTaXplIjoxMCwiRm9udE5hbWUiOiJDYWxpYnJpIiwiSXNCb2xkIjpmYWxzZSwiSXNJdGFsaWMiOmZhbHNlLCJJc1VuZGVybGluZWQiOmZhbHNlLCJQYXJlbnRTdHlsZSI6bnVsbH0sIkF1dG9TaXplIjowLCJGb3JlZ3JvdW5kIjp7IiRpZCI6IjI5NCIsIkNvbG9yIjp7IiRyZWYiOiI5MyJ9fSwiTWF4V2lkdGgiOjIwMC4wLCJNYXhIZWlnaHQiOiJJbmZpbml0eSIsIlNtYXJ0Rm9yZWdyb3VuZElzQWN0aXZlIjpmYWxzZSwiSG9yaXpvbnRhbEFsaWdubWVudCI6MCwiVmVydGljYWxBbGlnbm1lbnQiOjAsIlNtYXJ0Rm9yZWdyb3VuZCI6bnVsbCwiQmFja2dyb3VuZEZpbGxUeXBlIjowLCJNYXJnaW4iOnsiJGlkIjoiMjk1IiwiVG9wIjowLCJMZWZ0IjowLCJSaWdodCI6MCwiQm90dG9tIjowfSwiUGFkZGluZyI6eyIkaWQiOiIyOTYiLCJUb3AiOjAsIkxlZnQiOjAsIlJpZ2h0IjowLCJCb3R0b20iOjB9LCJCYWNrZ3JvdW5kIjp7IiRyZWYiOiI5NiJ9LCJJc1Zpc2libGUiOnRydWUsIldpZHRoIjowLjAsIkhlaWdodCI6MC4wLCJCb3JkZXJTdHlsZSI6eyIkaWQiOiIyOTciLCJMaW5lQ29sb3IiOm51bGwsIkxpbmVXZWlnaHQiOjAuMCwiTGluZVR5cGUiOjAsIlBhcmVudFN0eWxlIjpudWxsfSwiUGFyZW50U3R5bGUiOm51bGx9LCJIb3Jpem9udGFsQ29ubmVjdG9yU3R5bGUiOnsiJGlkIjoiMjk4IiwiTGluZUNvbG9yIjp7IiRyZWYiOiI5OCJ9LCJMaW5lV2VpZ2h0IjoxLjAsIkxpbmVUeXBlIjowLCJQYXJlbnRTdHlsZSI6bnVsbH0sIlZlcnRpY2FsQ29ubmVjdG9yU3R5bGUiOnsiJGlkIjoiMjk5IiwiTGluZUNvbG9yIjp7IiRpZCI6IjMwMCIsIiR0eXBlIjoiTkxSRS5Db21tb24uRG9tLlNvbGlkQ29sb3JCcnVzaCwgTkxSRS5Db21tb24iLCJDb2xvciI6eyIkaWQiOiIzMDEiLCJBIjoyNTUsIlIiOjIwNCwiRyI6MjA0LCJCIjoyMDR9fSwiTGluZVdlaWdodCI6MS4wLCJMaW5lVHlwZSI6MCwiUGFyZW50U3R5bGUiOm51bGx9LCJNYXJnaW4iOm51bGwsIlN0YXJ0RGF0ZVBvc2l0aW9uIjowLCJFbmREYXRlUG9zaXRpb24iOjAsIkRhdGVJc1Zpc2libGUiOnRydWUsIlRpdGxlUG9zaXRpb24iOjIsIkR1cmF0aW9uUG9zaXRpb24iOjYsIlBlcmNlbnRhZ2VDb21wbGV0ZWRQb3NpdGlvbiI6MiwiU3BhY2luZyI6NSwiSXNCZWxvd1RpbWViYW5kIjpmYWxzZSwiUGVyY2VudGFnZUNvbXBsZXRlU2hhcGVPcGFjaXR5IjozNSwiU2hhcGVTdHlsZSI6eyIkaWQiOiIzMDIiLCJNYXJnaW4iOnsiJGlkIjoiMzAzIiwiVG9wIjowLCJMZWZ0Ijo0LCJSaWdodCI6NCwiQm90dG9tIjowfSwiUGFkZGluZyI6eyIkaWQiOiIzMDQiLCJUb3AiOjAsIkxlZnQiOjAsIlJpZ2h0IjowLCJCb3R0b20iOjB9LCJCYWNrZ3JvdW5kIjp7IiRpZCI6IjMwNSIsIkNvbG9yIjp7IiRpZCI6IjMwNiIsIkEiOjI1NSwiUiI6MjM3LCJHIjoxMjUsIkIiOjQ5fX0sIklzVmlzaWJsZSI6dHJ1ZSwiV2lkdGgiOjAuMCwiSGVpZ2h0IjoxNi4wLCJCb3JkZXJTdHlsZSI6eyIkaWQiOiIzMDciLCJMaW5lQ29sb3IiOnsiJHJlZiI6IjEwOSJ9LCJMaW5lV2VpZ2h0IjowLjAsIkxpbmVUeXBlIjowLCJQYXJlbnRTdHlsZSI6bnVsbH0sIlBhcmVudFN0eWxlIjpudWxsfSwiVGl0bGVTdHlsZSI6eyIkaWQiOiIzMDgiLCJGb250U2V0dGluZ3MiOnsiJGlkIjoiMzA5IiwiRm9udFNpemUiOjExLCJGb250TmFtZSI6IkNhbGlicmkiLCJJc0JvbGQiOnRydWUsIklzSXRhbGljIjpmYWxzZSwiSXNVbmRlcmxpbmVkIjpmYWxzZSwiUGFyZW50U3R5bGUiOm51bGx9LCJBdXRvU2l6ZSI6MCwiRm9yZWdyb3VuZCI6eyIkaWQiOiIzMTAiLCJDb2xvciI6eyIkaWQiOiIzMTEiLCJBIjoyNTUsIlIiOjIzMSwiRyI6MjMwLCJCIjoyMzB9fSwiTWF4V2lkdGgiOjcyMC4wLCJNYXhIZWlnaHQiOiJJbmZpbml0eSIsIlNtYXJ0Rm9yZWdyb3VuZElzQWN0aXZlIjpmYWxzZSwiSG9yaXpvbnRhbEFsaWdubWVudCI6MSwiVmVydGljYWxBbGlnbm1lbnQiOjAsIlNtYXJ0Rm9yZWdyb3VuZCI6bnVsbCwiQmFja2dyb3VuZEZpbGxUeXBlIjowLCJNYXJnaW4iOnsiJGlkIjoiMzEyIiwiVG9wIjowLCJMZWZ0IjowLCJSaWdodCI6MCwiQm90dG9tIjowfSwiUGFkZGluZyI6eyIkaWQiOiIzMTMiLCJUb3AiOjAsIkxlZnQiOjAsIlJpZ2h0IjowLCJCb3R0b20iOjB9LCJCYWNrZ3JvdW5kIjp7IiRyZWYiOiIxMTcifSwiSXNWaXNpYmxlIjp0cnVlLCJXaWR0aCI6MC4wLCJIZWlnaHQiOjAuMCwiQm9yZGVyU3R5bGUiOnsiJGlkIjoiMzE0IiwiTGluZUNvbG9yIjpudWxsLCJMaW5lV2VpZ2h0IjowLjAsIkxpbmVUeXBlIjowLCJQYXJlbnRTdHlsZSI6bnVsbH0sIlBhcmVudFN0eWxlIjpudWxsfSwiRGF0ZVN0eWxlIjp7IiRpZCI6IjMxNSIsIkZvbnRTZXR0aW5ncyI6eyIkaWQiOiIzMTYiLCJGb250U2l6ZSI6MTAsIkZvbnROYW1lIjoiQ2FsaWJyaSIsIklzQm9sZCI6ZmFsc2UsIklzSXRhbGljIjpmYWxzZSwiSXNVbmRlcmxpbmVkIjpmYWxzZSwiUGFyZW50U3R5bGUiOm51bGx9LCJBdXRvU2l6ZSI6MCwiRm9yZWdyb3VuZCI6eyIkaWQiOiIzMTciLCJDb2xvciI6eyIkaWQiOiIzM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xOSIsIlRvcCI6MCwiTGVmdCI6MCwiUmlnaHQiOjAsIkJvdHRvbSI6MH0sIlBhZGRpbmciOnsiJGlkIjoiMzIwIiwiVG9wIjowLCJMZWZ0IjowLCJSaWdodCI6MCwiQm90dG9tIjowfSwiQmFja2dyb3VuZCI6eyIkcmVmIjoiMTI0In0sIklzVmlzaWJsZSI6dHJ1ZSwiV2lkdGgiOjAuMCwiSGVpZ2h0IjowLjAsIkJvcmRlclN0eWxlIjp7IiRpZCI6IjMyMSIsIkxpbmVDb2xvciI6bnVsbCwiTGluZVdlaWdodCI6MC4wLCJMaW5lVHlwZSI6MCwiUGFyZW50U3R5bGUiOm51bGx9LCJQYXJlbnRTdHlsZSI6bnVsbH0sIkRhdGVGb3JtYXQiOnsiJGlkIjoiMzIy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IwMiJ9fSwiSXNWaXNpYmxlIjp0cnVlLCJQYXJlbnRTdHlsZSI6bnVsbH0sIkluZGV4IjozLCJTbWFydER1cmF0aW9uQWN0aXZhdGVkIjpmYWxzZSwiRGF0ZUZvcm1hdCI6eyIkcmVmIjoiMzIyIn0sIklkIjoiYjY1YTJiYmYtYmRlOS00OTIzLThiMGQtZjg4NGE2NGM5YzQwIiwiSW1wb3J0SWQiOm51bGwsIlRpdGxlIjoiUmVzdWx0IGFuYWx5c2lzIGFuZCByZXBvcnQiLCJOb3RlIjpudWxsLCJIeXBlcmxpbmsiOnsiJGlkIjoiMzIzIiwiQWRkcmVzcyI6IiIsIlN1YkFkZHJlc3MiOiIifSwiSXNDaGFuZ2VkIjpmYWxzZSwiSXNOZXciOmZhbHNlfV0sIlN3aW1sYW5lcyI6W10sIk1zUHJvamVjdEl0ZW1zVHJlZSI6eyIkaWQiOiIzMjQiLCJSb290Ijp7IkltcG9ydElkIjpudWxsLCJJc0ltcG9ydGVkIjpmYWxzZSwiQ2hpbGRyZW4iOltdfX0sIk1ldGFkYXRhIjp7IiRpZCI6IjMyNSIsIlJlY2VudENvbG9yc0NvbGxlY3Rpb24iOiJbXCIjRkY3MEFENDdcIixcIiNGRkZGQzAwMFwiLFwiI0ZGMkY1NTk3XCIsXCIjRkZFRDdEMzFcIixcIiNGRjU0ODIzNVwiLFwiI0ZGRkZEOTY2XCIsXCIjRkZGQ0E4MTBcIixcIiNGRjQ0NzJDNFwiXSJ9LCJTZXR0aW5ncyI6eyIkaWQiOiIzMjYiLCJJbXBhT3B0aW9ucyI6eyIkaWQiOiIzMjc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zMjgiLCJVc2VUaW1lIjpmYWxzZSwiV29ya0RheVN0YXJ0IjoiMDA6MDA6MDAiLCJXb3JrRGF5RW5kIjoiMjM6NTk6MDAifSwiTGFzdFVzZWRUZW1wbGF0ZUlkIjoiYWQ5ZWNlMjMtMTk5Ny00ZWQ5LWI4MWMtMzFmNTFmMzJiNTYxIn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AF8947CA-72A4-4EFC-B558-7FEEAC73492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sahismiley11/1.embed&quot;,&quot;plotlyChartJSON&quot;:null,&quot;appVersion&quot;:&quot;1.0&quot;,&quot;savedDate&quot;:&quot;Thu, 10 Oct 2019 13:13:49 GMT&quot;,&quot;plotlyChartIFrameUrl&quot;:null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F249015-684A-4AC8-B4E4-F33BF3D75FB3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sahismiley11/5/#/&quot;,&quot;plotlyChartJSON&quot;:null,&quot;appVersion&quot;:&quot;1.0&quot;,&quot;savedDate&quot;:&quot;Thu, 10 Oct 2019 13:15:13 GMT&quot;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32D51B-405E-4F81-B5A9-F253CD7FC481}">
  <ds:schemaRefs>
    <ds:schemaRef ds:uri="16c05727-aa75-4e4a-9b5f-8a80a1165891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695</Words>
  <Application>Microsoft Office PowerPoint</Application>
  <PresentationFormat>Custom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Franklin Gothic Medium</vt:lpstr>
      <vt:lpstr>Office Theme</vt:lpstr>
      <vt:lpstr>SHAPELY</vt:lpstr>
      <vt:lpstr>Shapely values</vt:lpstr>
      <vt:lpstr>Experiment with shapely values</vt:lpstr>
      <vt:lpstr>Experiment with shapely values</vt:lpstr>
      <vt:lpstr>Experiment with shapely values</vt:lpstr>
      <vt:lpstr>Proposals</vt:lpstr>
      <vt:lpstr>Shapely accelerated smart data labelling</vt:lpstr>
      <vt:lpstr>Clustering using shapely values</vt:lpstr>
      <vt:lpstr>Shapely accelerated smart labelling</vt:lpstr>
      <vt:lpstr>Experiment (smart labelling)</vt:lpstr>
      <vt:lpstr>Results</vt:lpstr>
      <vt:lpstr>Next</vt:lpstr>
      <vt:lpstr>Case study report:  Measure the effect of model interpretability</vt:lpstr>
      <vt:lpstr>Interpretability</vt:lpstr>
      <vt:lpstr> Literature survey: Apartment price prediction : weights LR Industrial use case: Shapely</vt:lpstr>
      <vt:lpstr>What can we measure?</vt:lpstr>
      <vt:lpstr>What can we measure?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2019-10-09T22:16:57Z</dcterms:created>
  <dcterms:modified xsi:type="dcterms:W3CDTF">2019-10-10T13:27:26Z</dcterms:modified>
</cp:coreProperties>
</file>