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7"/>
  </p:notesMasterIdLst>
  <p:sldIdLst>
    <p:sldId id="256" r:id="rId2"/>
    <p:sldId id="281" r:id="rId3"/>
    <p:sldId id="258" r:id="rId4"/>
    <p:sldId id="275" r:id="rId5"/>
    <p:sldId id="277" r:id="rId6"/>
    <p:sldId id="276" r:id="rId7"/>
    <p:sldId id="271" r:id="rId8"/>
    <p:sldId id="278" r:id="rId9"/>
    <p:sldId id="282" r:id="rId10"/>
    <p:sldId id="279" r:id="rId11"/>
    <p:sldId id="280" r:id="rId12"/>
    <p:sldId id="283" r:id="rId13"/>
    <p:sldId id="284" r:id="rId14"/>
    <p:sldId id="285" r:id="rId15"/>
    <p:sldId id="270"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32"/>
    <p:restoredTop sz="79167" autoAdjust="0"/>
  </p:normalViewPr>
  <p:slideViewPr>
    <p:cSldViewPr snapToGrid="0">
      <p:cViewPr varScale="1">
        <p:scale>
          <a:sx n="53" d="100"/>
          <a:sy n="53" d="100"/>
        </p:scale>
        <p:origin x="14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047755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 4 and 5 Star</a:t>
            </a:r>
          </a:p>
          <a:p>
            <a:r>
              <a:rPr lang="en-US" dirty="0"/>
              <a:t>Neutral – 2 and 3 Star</a:t>
            </a:r>
          </a:p>
          <a:p>
            <a:r>
              <a:rPr lang="en-US" dirty="0"/>
              <a:t>Bad – 1 Star</a:t>
            </a:r>
          </a:p>
          <a:p>
            <a:r>
              <a:rPr lang="en-US" dirty="0"/>
              <a:t>Evaluation – Compared Precision and recall values for all 3 machine learning algorithms. This allows to check how well the algorithm could find relevant reviews and how well it could classify it as star rating</a:t>
            </a:r>
          </a:p>
          <a:p>
            <a:r>
              <a:rPr lang="en-US" dirty="0"/>
              <a:t>Precision and recall improves significantly when trying to predict star rating 1 and 5 for all algorithms</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7107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 4 and 5 Star</a:t>
            </a:r>
          </a:p>
          <a:p>
            <a:r>
              <a:rPr lang="en-US" dirty="0"/>
              <a:t>Neutral – 2 and 3 Star</a:t>
            </a:r>
          </a:p>
          <a:p>
            <a:r>
              <a:rPr lang="en-US" dirty="0"/>
              <a:t>Bad – 1 Star</a:t>
            </a:r>
          </a:p>
          <a:p>
            <a:r>
              <a:rPr lang="en-US" dirty="0"/>
              <a:t>Evaluation – Compared Precision and recall values for all 3 machine learning algorithms. This allows to check how well the algorithm could find relevant reviews and how well it could classify it as star rating</a:t>
            </a:r>
          </a:p>
          <a:p>
            <a:r>
              <a:rPr lang="en-US" dirty="0"/>
              <a:t>Precision and recall improves significantly when trying to predict star rating 1 and 5 for all algorithms</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44278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Predicting star rating 1 and 5 is probably easier as there might be same set of words occurring most often for these such as ‘awesome’ or ‘good’ for star rating 5 and ‘bad’ or ‘horrible’ for star rating 1.</a:t>
            </a:r>
          </a:p>
          <a:p>
            <a:r>
              <a:rPr lang="en-US" dirty="0"/>
              <a:t>Star rating 2 and 3 are probably difficult to predict from review text alone as there might be no specific words that would typically be used for these reviews only.</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554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88" name="Shape 1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20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551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964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993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
        <p:nvSpPr>
          <p:cNvPr id="123" name="Shape 12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4955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Structural features allow understanding if review length and star rating are related</a:t>
            </a:r>
          </a:p>
          <a:p>
            <a:pPr marL="171450" indent="-171450">
              <a:buFont typeface="Arial" panose="020B0604020202020204" pitchFamily="34" charset="0"/>
              <a:buChar char="•"/>
            </a:pPr>
            <a:r>
              <a:rPr lang="en-US" dirty="0"/>
              <a:t>Lexical features help us find most relevant features i.e. words for reviews</a:t>
            </a:r>
          </a:p>
          <a:p>
            <a:pPr marL="171450" indent="-171450">
              <a:buFont typeface="Arial" panose="020B0604020202020204" pitchFamily="34" charset="0"/>
              <a:buChar char="•"/>
            </a:pPr>
            <a:r>
              <a:rPr lang="en-US" dirty="0" err="1"/>
              <a:t>Matadata</a:t>
            </a:r>
            <a:r>
              <a:rPr lang="en-US" dirty="0"/>
              <a:t> features allow connecting review text and star rating</a:t>
            </a:r>
          </a:p>
          <a:p>
            <a:pPr marL="171450" indent="-171450">
              <a:buFont typeface="Arial" panose="020B0604020202020204" pitchFamily="34" charset="0"/>
              <a:buChar char="•"/>
            </a:pPr>
            <a:r>
              <a:rPr lang="en-US" dirty="0"/>
              <a:t>Machine learning algorithms trained on data then allows finding how various algorithms perform in predicting star rating of review from review text alone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1535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Good – 4 and 5 Star</a:t>
            </a:r>
          </a:p>
          <a:p>
            <a:pPr marL="171450" indent="-171450">
              <a:buFont typeface="Arial" panose="020B0604020202020204" pitchFamily="34" charset="0"/>
              <a:buChar char="•"/>
            </a:pPr>
            <a:r>
              <a:rPr lang="en-US" dirty="0"/>
              <a:t>Neutral – 2 and 3 Star</a:t>
            </a:r>
          </a:p>
          <a:p>
            <a:pPr marL="171450" indent="-171450">
              <a:buFont typeface="Arial" panose="020B0604020202020204" pitchFamily="34" charset="0"/>
              <a:buChar char="•"/>
            </a:pPr>
            <a:r>
              <a:rPr lang="en-US" dirty="0"/>
              <a:t>Bad – 1 Star</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0335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Users provided reviews mostly when their experience at a business was good and when they rated it 4 or 5 star out of possible 5 stars </a:t>
            </a:r>
          </a:p>
          <a:p>
            <a:pPr marL="0" indent="0">
              <a:buFont typeface="Arial" panose="020B0604020202020204" pitchFamily="34" charset="0"/>
              <a:buNone/>
            </a:pPr>
            <a:r>
              <a:rPr lang="en-US" dirty="0"/>
              <a:t>Reviews were mostly short in length irrespective of user experience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6143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Good – 4 and 5 Star</a:t>
            </a:r>
          </a:p>
          <a:p>
            <a:r>
              <a:rPr lang="en-US" sz="1000" dirty="0"/>
              <a:t>Neutral – 2 and 3 Star</a:t>
            </a:r>
          </a:p>
          <a:p>
            <a:r>
              <a:rPr lang="en-US" sz="1000" dirty="0"/>
              <a:t>Bad – 1 Star</a:t>
            </a:r>
          </a:p>
          <a:p>
            <a:r>
              <a:rPr lang="en-US" sz="1000" dirty="0"/>
              <a:t>Evaluation – Compared Precision and recall values for all 3 machine learning algorithms. This allows to check how well the algorithm could find relevant reviews and how well it could classify it as star rating</a:t>
            </a:r>
          </a:p>
          <a:p>
            <a:r>
              <a:rPr lang="en-US" sz="1000" dirty="0"/>
              <a:t>Precision and recall improves significantly when trying to predict star rating 1 and 5 for all algorithms</a:t>
            </a:r>
          </a:p>
        </p:txBody>
      </p:sp>
      <p:sp>
        <p:nvSpPr>
          <p:cNvPr id="4" name="Slide Number Placeholder 3"/>
          <p:cNvSpPr>
            <a:spLocks noGrp="1"/>
          </p:cNvSpPr>
          <p:nvPr>
            <p:ph type="sldNum" idx="12"/>
          </p:nvPr>
        </p:nvSpPr>
        <p:spPr/>
        <p:txBody>
          <a:bodyPr/>
          <a:lstStyle/>
          <a:p>
            <a:pPr marL="0" marR="0" lvl="0" indent="0" algn="r" rtl="0">
              <a:spcBef>
                <a:spcPts val="0"/>
              </a:spcBef>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3543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age">
    <p:bg>
      <p:bgPr>
        <a:solidFill>
          <a:srgbClr val="262626"/>
        </a:solid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502904" y="3688697"/>
            <a:ext cx="7942596" cy="1485992"/>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lt1"/>
              </a:buClr>
              <a:buSzPts val="1400"/>
              <a:buFont typeface="Arial"/>
              <a:buNone/>
              <a:defRPr sz="44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4" name="Shape 14"/>
          <p:cNvSpPr txBox="1">
            <a:spLocks noGrp="1"/>
          </p:cNvSpPr>
          <p:nvPr>
            <p:ph type="body" idx="1"/>
          </p:nvPr>
        </p:nvSpPr>
        <p:spPr>
          <a:xfrm>
            <a:off x="530694" y="6279762"/>
            <a:ext cx="7734222" cy="37020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1800"/>
              </a:spcAft>
              <a:buClr>
                <a:srgbClr val="7F7F7F"/>
              </a:buClr>
              <a:buSzPts val="1800"/>
              <a:buFont typeface="Noto Sans Symbols"/>
              <a:buNone/>
              <a:defRPr sz="1100" b="1" i="0" u="none" strike="noStrike" cap="none">
                <a:solidFill>
                  <a:srgbClr val="A6A6A6"/>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body" idx="2"/>
          </p:nvPr>
        </p:nvSpPr>
        <p:spPr>
          <a:xfrm>
            <a:off x="530694" y="3301283"/>
            <a:ext cx="7914806" cy="336549"/>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1800"/>
              </a:spcAft>
              <a:buClr>
                <a:srgbClr val="7F7F7F"/>
              </a:buClr>
              <a:buSzPts val="1800"/>
              <a:buFont typeface="Noto Sans Symbols"/>
              <a:buNone/>
              <a:defRPr sz="1800" b="0" i="0" u="none" strike="noStrike" cap="none">
                <a:solidFill>
                  <a:srgbClr val="A6A6A6"/>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6" name="Shape 16"/>
          <p:cNvGrpSpPr/>
          <p:nvPr/>
        </p:nvGrpSpPr>
        <p:grpSpPr>
          <a:xfrm>
            <a:off x="621014" y="-72571"/>
            <a:ext cx="950609" cy="2766507"/>
            <a:chOff x="633305" y="-72571"/>
            <a:chExt cx="950609" cy="2766507"/>
          </a:xfrm>
        </p:grpSpPr>
        <p:sp>
          <p:nvSpPr>
            <p:cNvPr id="17" name="Shape 17"/>
            <p:cNvSpPr/>
            <p:nvPr/>
          </p:nvSpPr>
          <p:spPr>
            <a:xfrm>
              <a:off x="633305" y="-72571"/>
              <a:ext cx="950609" cy="2766507"/>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pic>
          <p:nvPicPr>
            <p:cNvPr id="18" name="Shape 18" descr="trident.eps"/>
            <p:cNvPicPr preferRelativeResize="0"/>
            <p:nvPr/>
          </p:nvPicPr>
          <p:blipFill rotWithShape="1">
            <a:blip r:embed="rId2">
              <a:alphaModFix/>
            </a:blip>
            <a:srcRect/>
            <a:stretch/>
          </p:blipFill>
          <p:spPr>
            <a:xfrm>
              <a:off x="788009" y="1730375"/>
              <a:ext cx="634481" cy="80073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p:bg>
      <p:bgPr>
        <a:solidFill>
          <a:srgbClr val="660B13"/>
        </a:solidFill>
        <a:effectLst/>
      </p:bgPr>
    </p:bg>
    <p:spTree>
      <p:nvGrpSpPr>
        <p:cNvPr id="1" name="Shape 19"/>
        <p:cNvGrpSpPr/>
        <p:nvPr/>
      </p:nvGrpSpPr>
      <p:grpSpPr>
        <a:xfrm>
          <a:off x="0" y="0"/>
          <a:ext cx="0" cy="0"/>
          <a:chOff x="0" y="0"/>
          <a:chExt cx="0" cy="0"/>
        </a:xfrm>
      </p:grpSpPr>
      <p:sp>
        <p:nvSpPr>
          <p:cNvPr id="20" name="Shape 20"/>
          <p:cNvSpPr txBox="1"/>
          <p:nvPr/>
        </p:nvSpPr>
        <p:spPr>
          <a:xfrm>
            <a:off x="1378689" y="3187345"/>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21" name="Shape 21"/>
          <p:cNvSpPr txBox="1"/>
          <p:nvPr/>
        </p:nvSpPr>
        <p:spPr>
          <a:xfrm>
            <a:off x="1378689" y="3187345"/>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22" name="Shape 22"/>
          <p:cNvSpPr txBox="1"/>
          <p:nvPr/>
        </p:nvSpPr>
        <p:spPr>
          <a:xfrm>
            <a:off x="1378689" y="3187345"/>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23" name="Shape 23"/>
          <p:cNvSpPr txBox="1">
            <a:spLocks noGrp="1"/>
          </p:cNvSpPr>
          <p:nvPr>
            <p:ph type="title"/>
          </p:nvPr>
        </p:nvSpPr>
        <p:spPr>
          <a:xfrm>
            <a:off x="506694" y="3416048"/>
            <a:ext cx="6802482" cy="494412"/>
          </a:xfrm>
          <a:prstGeom prst="rect">
            <a:avLst/>
          </a:prstGeom>
          <a:noFill/>
          <a:ln>
            <a:noFill/>
          </a:ln>
        </p:spPr>
        <p:txBody>
          <a:bodyPr wrap="square" lIns="91425" tIns="91425" rIns="91425" bIns="91425" anchor="ctr" anchorCtr="0"/>
          <a:lstStyle>
            <a:lvl1pPr marL="0" marR="0" lvl="0" indent="0" algn="l" rtl="0">
              <a:spcBef>
                <a:spcPts val="0"/>
              </a:spcBef>
              <a:buClr>
                <a:srgbClr val="FFFFFF"/>
              </a:buClr>
              <a:buSzPts val="1400"/>
              <a:buFont typeface="Arial"/>
              <a:buNone/>
              <a:defRPr sz="4400" b="1" i="0" u="none" strike="noStrike" cap="none">
                <a:solidFill>
                  <a:srgbClr val="FFFFFF"/>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4" name="Shape 24"/>
          <p:cNvSpPr txBox="1">
            <a:spLocks noGrp="1"/>
          </p:cNvSpPr>
          <p:nvPr>
            <p:ph type="body" idx="1"/>
          </p:nvPr>
        </p:nvSpPr>
        <p:spPr>
          <a:xfrm>
            <a:off x="526131" y="2945804"/>
            <a:ext cx="3700462" cy="336549"/>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1800"/>
              </a:spcAft>
              <a:buClr>
                <a:srgbClr val="7F7F7F"/>
              </a:buClr>
              <a:buSzPts val="1800"/>
              <a:buFont typeface="Noto Sans Symbols"/>
              <a:buNone/>
              <a:defRPr sz="1600" b="1" i="0" u="none" strike="noStrike" cap="none">
                <a:solidFill>
                  <a:srgbClr val="A6A6A6"/>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Shape 25"/>
          <p:cNvSpPr/>
          <p:nvPr/>
        </p:nvSpPr>
        <p:spPr>
          <a:xfrm>
            <a:off x="0" y="2829379"/>
            <a:ext cx="148614" cy="119924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ntent and photo: white">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525304" y="619181"/>
            <a:ext cx="4560579" cy="1039091"/>
          </a:xfrm>
          <a:prstGeom prst="rect">
            <a:avLst/>
          </a:prstGeom>
          <a:noFill/>
          <a:ln>
            <a:noFill/>
          </a:ln>
        </p:spPr>
        <p:txBody>
          <a:bodyPr wrap="square" lIns="91425" tIns="91425" rIns="91425" bIns="91425" anchor="ctr" anchorCtr="0"/>
          <a:lstStyle>
            <a:lvl1pPr marL="0" marR="0" lvl="0" indent="0" algn="l" rtl="0">
              <a:spcBef>
                <a:spcPts val="0"/>
              </a:spcBef>
              <a:buClr>
                <a:srgbClr val="404041"/>
              </a:buClr>
              <a:buSzPts val="1400"/>
              <a:buFont typeface="Arial"/>
              <a:buNone/>
              <a:defRPr sz="3200" b="1" i="0" u="none" strike="noStrike" cap="none">
                <a:solidFill>
                  <a:srgbClr val="40404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8" name="Shape 28"/>
          <p:cNvSpPr txBox="1">
            <a:spLocks noGrp="1"/>
          </p:cNvSpPr>
          <p:nvPr>
            <p:ph type="body" idx="1"/>
          </p:nvPr>
        </p:nvSpPr>
        <p:spPr>
          <a:xfrm>
            <a:off x="525304" y="1922839"/>
            <a:ext cx="4560579" cy="4169990"/>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Arial"/>
              <a:buChar char="•"/>
              <a:defRPr sz="1800" b="0" i="0" u="none" strike="noStrike" cap="none">
                <a:solidFill>
                  <a:srgbClr val="404041"/>
                </a:solidFill>
                <a:latin typeface="Arial"/>
                <a:ea typeface="Arial"/>
                <a:cs typeface="Arial"/>
                <a:sym typeface="Arial"/>
              </a:defRPr>
            </a:lvl1pPr>
            <a:lvl2pPr marL="742950" marR="0" lvl="1" indent="-171450" algn="l" rtl="0">
              <a:lnSpc>
                <a:spcPct val="100000"/>
              </a:lnSpc>
              <a:spcBef>
                <a:spcPts val="0"/>
              </a:spcBef>
              <a:spcAft>
                <a:spcPts val="1800"/>
              </a:spcAft>
              <a:buClr>
                <a:srgbClr val="404041"/>
              </a:buClr>
              <a:buSzPts val="1800"/>
              <a:buFont typeface="Arial"/>
              <a:buChar char="•"/>
              <a:defRPr sz="1800" b="0" i="0" u="none" strike="noStrike" cap="none">
                <a:solidFill>
                  <a:srgbClr val="404041"/>
                </a:solidFill>
                <a:latin typeface="Arial"/>
                <a:ea typeface="Arial"/>
                <a:cs typeface="Arial"/>
                <a:sym typeface="Arial"/>
              </a:defRPr>
            </a:lvl2pPr>
            <a:lvl3pPr marL="1143000" marR="0" lvl="2" indent="-114300" algn="l" rtl="0">
              <a:lnSpc>
                <a:spcPct val="100000"/>
              </a:lnSpc>
              <a:spcBef>
                <a:spcPts val="0"/>
              </a:spcBef>
              <a:spcAft>
                <a:spcPts val="1800"/>
              </a:spcAft>
              <a:buClr>
                <a:srgbClr val="404041"/>
              </a:buClr>
              <a:buSzPts val="1800"/>
              <a:buFont typeface="Arial"/>
              <a:buChar char="•"/>
              <a:defRPr sz="1800" b="0" i="0" u="none" strike="noStrike" cap="none">
                <a:solidFill>
                  <a:srgbClr val="404041"/>
                </a:solidFill>
                <a:latin typeface="Arial"/>
                <a:ea typeface="Arial"/>
                <a:cs typeface="Arial"/>
                <a:sym typeface="Arial"/>
              </a:defRPr>
            </a:lvl3pPr>
            <a:lvl4pPr marL="1600200" marR="0" lvl="3" indent="-114300" algn="l" rtl="0">
              <a:lnSpc>
                <a:spcPct val="100000"/>
              </a:lnSpc>
              <a:spcBef>
                <a:spcPts val="0"/>
              </a:spcBef>
              <a:spcAft>
                <a:spcPts val="1800"/>
              </a:spcAft>
              <a:buClr>
                <a:srgbClr val="404041"/>
              </a:buClr>
              <a:buSzPts val="1800"/>
              <a:buFont typeface="Arial"/>
              <a:buChar char="•"/>
              <a:defRPr sz="1800" b="0" i="0" u="none" strike="noStrike" cap="none">
                <a:solidFill>
                  <a:srgbClr val="404041"/>
                </a:solidFill>
                <a:latin typeface="Arial"/>
                <a:ea typeface="Arial"/>
                <a:cs typeface="Arial"/>
                <a:sym typeface="Arial"/>
              </a:defRPr>
            </a:lvl4pPr>
            <a:lvl5pPr marL="2057400" marR="0" lvl="4" indent="-114300" algn="l" rtl="0">
              <a:lnSpc>
                <a:spcPct val="100000"/>
              </a:lnSpc>
              <a:spcBef>
                <a:spcPts val="0"/>
              </a:spcBef>
              <a:spcAft>
                <a:spcPts val="1800"/>
              </a:spcAft>
              <a:buClr>
                <a:srgbClr val="404041"/>
              </a:buClr>
              <a:buSzPts val="1800"/>
              <a:buFont typeface="Arial"/>
              <a:buChar char="•"/>
              <a:defRPr sz="1800" b="0" i="0" u="none" strike="noStrike" cap="none">
                <a:solidFill>
                  <a:srgbClr val="40404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Shape 29"/>
          <p:cNvSpPr>
            <a:spLocks noGrp="1"/>
          </p:cNvSpPr>
          <p:nvPr>
            <p:ph type="pic" idx="2"/>
          </p:nvPr>
        </p:nvSpPr>
        <p:spPr>
          <a:xfrm>
            <a:off x="5573059" y="0"/>
            <a:ext cx="3570941" cy="6858000"/>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0" name="Shape 30"/>
          <p:cNvSpPr/>
          <p:nvPr/>
        </p:nvSpPr>
        <p:spPr>
          <a:xfrm>
            <a:off x="0" y="649066"/>
            <a:ext cx="82664" cy="5162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31" name="Shape 31"/>
          <p:cNvSpPr/>
          <p:nvPr/>
        </p:nvSpPr>
        <p:spPr>
          <a:xfrm>
            <a:off x="635303" y="6336171"/>
            <a:ext cx="387197" cy="5289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32" name="Shape 32" descr="tab-rgb.eps"/>
          <p:cNvPicPr preferRelativeResize="0"/>
          <p:nvPr/>
        </p:nvPicPr>
        <p:blipFill rotWithShape="1">
          <a:blip r:embed="rId2">
            <a:alphaModFix/>
          </a:blip>
          <a:srcRect/>
          <a:stretch/>
        </p:blipFill>
        <p:spPr>
          <a:xfrm>
            <a:off x="699798" y="6401517"/>
            <a:ext cx="258207" cy="3277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only: white">
    <p:spTree>
      <p:nvGrpSpPr>
        <p:cNvPr id="1" name="Shape 33"/>
        <p:cNvGrpSpPr/>
        <p:nvPr/>
      </p:nvGrpSpPr>
      <p:grpSpPr>
        <a:xfrm>
          <a:off x="0" y="0"/>
          <a:ext cx="0" cy="0"/>
          <a:chOff x="0" y="0"/>
          <a:chExt cx="0" cy="0"/>
        </a:xfrm>
      </p:grpSpPr>
      <p:sp>
        <p:nvSpPr>
          <p:cNvPr id="34" name="Shape 34"/>
          <p:cNvSpPr txBox="1">
            <a:spLocks noGrp="1"/>
          </p:cNvSpPr>
          <p:nvPr>
            <p:ph type="ctrTitle"/>
          </p:nvPr>
        </p:nvSpPr>
        <p:spPr>
          <a:xfrm>
            <a:off x="530027" y="1012095"/>
            <a:ext cx="8004391" cy="638906"/>
          </a:xfrm>
          <a:prstGeom prst="rect">
            <a:avLst/>
          </a:prstGeom>
          <a:noFill/>
          <a:ln>
            <a:noFill/>
          </a:ln>
        </p:spPr>
        <p:txBody>
          <a:bodyPr wrap="square" lIns="91425" tIns="91425" rIns="91425" bIns="91425" anchor="ctr" anchorCtr="0"/>
          <a:lstStyle>
            <a:lvl1pPr marL="0" marR="0" lvl="0" indent="0" algn="l" rtl="0">
              <a:spcBef>
                <a:spcPts val="0"/>
              </a:spcBef>
              <a:buClr>
                <a:srgbClr val="404041"/>
              </a:buClr>
              <a:buSzPts val="1400"/>
              <a:buFont typeface="Arial"/>
              <a:buNone/>
              <a:defRPr sz="3200" b="1" i="0" u="none" strike="noStrike" cap="none">
                <a:solidFill>
                  <a:srgbClr val="40404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p:nvPr/>
        </p:nvSpPr>
        <p:spPr>
          <a:xfrm>
            <a:off x="0" y="1073417"/>
            <a:ext cx="82664" cy="5162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36" name="Shape 36"/>
          <p:cNvSpPr txBox="1">
            <a:spLocks noGrp="1"/>
          </p:cNvSpPr>
          <p:nvPr>
            <p:ph type="body" idx="1"/>
          </p:nvPr>
        </p:nvSpPr>
        <p:spPr>
          <a:xfrm>
            <a:off x="5190706" y="237250"/>
            <a:ext cx="3700462" cy="336549"/>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1800"/>
              </a:spcAft>
              <a:buClr>
                <a:srgbClr val="7F7F7F"/>
              </a:buClr>
              <a:buSzPts val="1800"/>
              <a:buFont typeface="Noto Sans Symbols"/>
              <a:buNone/>
              <a:defRPr sz="1100" b="0" i="0" u="none" strike="noStrike" cap="none">
                <a:solidFill>
                  <a:srgbClr val="A6A6A6"/>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 name="Shape 37"/>
          <p:cNvSpPr txBox="1"/>
          <p:nvPr/>
        </p:nvSpPr>
        <p:spPr>
          <a:xfrm>
            <a:off x="3556000" y="4721412"/>
            <a:ext cx="184666"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800">
              <a:solidFill>
                <a:schemeClr val="dk1"/>
              </a:solidFill>
              <a:latin typeface="Arial"/>
              <a:ea typeface="Arial"/>
              <a:cs typeface="Arial"/>
              <a:sym typeface="Arial"/>
            </a:endParaRPr>
          </a:p>
        </p:txBody>
      </p:sp>
      <p:sp>
        <p:nvSpPr>
          <p:cNvPr id="38" name="Shape 38"/>
          <p:cNvSpPr txBox="1">
            <a:spLocks noGrp="1"/>
          </p:cNvSpPr>
          <p:nvPr>
            <p:ph type="body" idx="2"/>
          </p:nvPr>
        </p:nvSpPr>
        <p:spPr>
          <a:xfrm>
            <a:off x="518824" y="1976198"/>
            <a:ext cx="8015594" cy="4119802"/>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Arial"/>
              <a:buAutoNum type="arabicPeriod"/>
              <a:defRPr sz="1800" b="0" i="0" u="none" strike="noStrike" cap="none">
                <a:solidFill>
                  <a:srgbClr val="404041"/>
                </a:solidFill>
                <a:latin typeface="Arial"/>
                <a:ea typeface="Arial"/>
                <a:cs typeface="Arial"/>
                <a:sym typeface="Arial"/>
              </a:defRPr>
            </a:lvl1pPr>
            <a:lvl2pPr marL="742950" marR="0" lvl="1" indent="-18415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2pPr>
            <a:lvl3pPr marL="1143000" marR="0" lvl="2" indent="-12700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3pPr>
            <a:lvl4pPr marL="1600200" marR="0" lvl="3" indent="-12700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4pPr>
            <a:lvl5pPr marL="2057400" marR="0" lvl="4" indent="-12700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39" name="Shape 39"/>
          <p:cNvGrpSpPr/>
          <p:nvPr/>
        </p:nvGrpSpPr>
        <p:grpSpPr>
          <a:xfrm>
            <a:off x="-30788" y="6336171"/>
            <a:ext cx="9228667" cy="528963"/>
            <a:chOff x="-30788" y="4661517"/>
            <a:chExt cx="9228667" cy="528963"/>
          </a:xfrm>
        </p:grpSpPr>
        <p:sp>
          <p:nvSpPr>
            <p:cNvPr id="40" name="Shape 40"/>
            <p:cNvSpPr/>
            <p:nvPr/>
          </p:nvSpPr>
          <p:spPr>
            <a:xfrm>
              <a:off x="-30788" y="4734807"/>
              <a:ext cx="9228667" cy="455673"/>
            </a:xfrm>
            <a:prstGeom prst="rect">
              <a:avLst/>
            </a:prstGeom>
            <a:solidFill>
              <a:srgbClr val="690304"/>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41" name="Shape 41"/>
            <p:cNvSpPr/>
            <p:nvPr/>
          </p:nvSpPr>
          <p:spPr>
            <a:xfrm>
              <a:off x="635303" y="4661517"/>
              <a:ext cx="387197" cy="5289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42" name="Shape 42"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43" name="Shape 43"/>
            <p:cNvSpPr txBox="1"/>
            <p:nvPr/>
          </p:nvSpPr>
          <p:spPr>
            <a:xfrm>
              <a:off x="1030972" y="4823737"/>
              <a:ext cx="3613600" cy="230832"/>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900">
                  <a:solidFill>
                    <a:srgbClr val="FFFFFF"/>
                  </a:solidFill>
                  <a:latin typeface="Arial"/>
                  <a:ea typeface="Arial"/>
                  <a:cs typeface="Arial"/>
                  <a:sym typeface="Arial"/>
                </a:rPr>
                <a:t>INDIANA UNIVERSITY BLOOMINGTON</a:t>
              </a: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only: black">
    <p:bg>
      <p:bgPr>
        <a:solidFill>
          <a:srgbClr val="262626"/>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30788" y="6336171"/>
            <a:ext cx="9228667" cy="528963"/>
            <a:chOff x="-30788" y="4661517"/>
            <a:chExt cx="9228667" cy="528963"/>
          </a:xfrm>
        </p:grpSpPr>
        <p:sp>
          <p:nvSpPr>
            <p:cNvPr id="52" name="Shape 52"/>
            <p:cNvSpPr/>
            <p:nvPr/>
          </p:nvSpPr>
          <p:spPr>
            <a:xfrm>
              <a:off x="-30788" y="4734807"/>
              <a:ext cx="9228667" cy="455673"/>
            </a:xfrm>
            <a:prstGeom prst="rect">
              <a:avLst/>
            </a:prstGeom>
            <a:solidFill>
              <a:srgbClr val="690304"/>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3" name="Shape 53"/>
            <p:cNvSpPr/>
            <p:nvPr/>
          </p:nvSpPr>
          <p:spPr>
            <a:xfrm>
              <a:off x="635303" y="4661517"/>
              <a:ext cx="387197" cy="5289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54" name="Shape 54"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55" name="Shape 55"/>
            <p:cNvSpPr txBox="1"/>
            <p:nvPr/>
          </p:nvSpPr>
          <p:spPr>
            <a:xfrm>
              <a:off x="1030972" y="4823737"/>
              <a:ext cx="3613600" cy="230832"/>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rgbClr val="FFFFFF"/>
                </a:buClr>
                <a:buFont typeface="Arial"/>
                <a:buNone/>
              </a:pPr>
              <a:r>
                <a:rPr lang="en-US" sz="900">
                  <a:solidFill>
                    <a:srgbClr val="FFFFFF"/>
                  </a:solidFill>
                  <a:latin typeface="Arial"/>
                  <a:ea typeface="Arial"/>
                  <a:cs typeface="Arial"/>
                  <a:sym typeface="Arial"/>
                </a:rPr>
                <a:t>INDIANA UNIVERSITY BLOOMINGTON</a:t>
              </a:r>
            </a:p>
          </p:txBody>
        </p:sp>
      </p:grpSp>
      <p:sp>
        <p:nvSpPr>
          <p:cNvPr id="56" name="Shape 56"/>
          <p:cNvSpPr txBox="1">
            <a:spLocks noGrp="1"/>
          </p:cNvSpPr>
          <p:nvPr>
            <p:ph type="ctrTitle"/>
          </p:nvPr>
        </p:nvSpPr>
        <p:spPr>
          <a:xfrm>
            <a:off x="530027" y="1012095"/>
            <a:ext cx="8004391" cy="638906"/>
          </a:xfrm>
          <a:prstGeom prst="rect">
            <a:avLst/>
          </a:prstGeom>
          <a:noFill/>
          <a:ln>
            <a:noFill/>
          </a:ln>
        </p:spPr>
        <p:txBody>
          <a:bodyPr wrap="square" lIns="91425" tIns="91425" rIns="91425" bIns="91425" anchor="ctr" anchorCtr="0"/>
          <a:lstStyle>
            <a:lvl1pPr marL="0" marR="0" lvl="0" indent="0" algn="l" rtl="0">
              <a:spcBef>
                <a:spcPts val="0"/>
              </a:spcBef>
              <a:buClr>
                <a:schemeClr val="lt1"/>
              </a:buClr>
              <a:buSzPts val="1400"/>
              <a:buFont typeface="Arial"/>
              <a:buNone/>
              <a:defRPr sz="3200" b="1" i="0" u="none" strike="noStrike" cap="none">
                <a:solidFill>
                  <a:schemeClr val="lt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7" name="Shape 57"/>
          <p:cNvSpPr/>
          <p:nvPr/>
        </p:nvSpPr>
        <p:spPr>
          <a:xfrm>
            <a:off x="0" y="1073417"/>
            <a:ext cx="82664" cy="5162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58" name="Shape 58"/>
          <p:cNvSpPr txBox="1">
            <a:spLocks noGrp="1"/>
          </p:cNvSpPr>
          <p:nvPr>
            <p:ph type="body" idx="1"/>
          </p:nvPr>
        </p:nvSpPr>
        <p:spPr>
          <a:xfrm>
            <a:off x="518824" y="1976198"/>
            <a:ext cx="8015594" cy="4119802"/>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Arial"/>
              <a:buAutoNum type="arabicPeriod"/>
              <a:defRPr sz="1800" b="0" i="0" u="none" strike="noStrike" cap="none">
                <a:solidFill>
                  <a:srgbClr val="FFFFFF"/>
                </a:solidFill>
                <a:latin typeface="Arial"/>
                <a:ea typeface="Arial"/>
                <a:cs typeface="Arial"/>
                <a:sym typeface="Arial"/>
              </a:defRPr>
            </a:lvl1pPr>
            <a:lvl2pPr marL="742950" marR="0" lvl="1" indent="-18415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2pPr>
            <a:lvl3pPr marL="1143000" marR="0" lvl="2" indent="-12700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3pPr>
            <a:lvl4pPr marL="1600200" marR="0" lvl="3" indent="-12700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4pPr>
            <a:lvl5pPr marL="2057400" marR="0" lvl="4" indent="-127000" algn="l" rtl="0">
              <a:lnSpc>
                <a:spcPct val="100000"/>
              </a:lnSpc>
              <a:spcBef>
                <a:spcPts val="0"/>
              </a:spcBef>
              <a:spcAft>
                <a:spcPts val="1800"/>
              </a:spcAft>
              <a:buClr>
                <a:srgbClr val="404041"/>
              </a:buClr>
              <a:buSzPts val="1600"/>
              <a:buFont typeface="Arial"/>
              <a:buChar char="»"/>
              <a:defRPr sz="1600" b="0" i="0" u="none" strike="noStrike" cap="none">
                <a:solidFill>
                  <a:srgbClr val="40404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body" idx="2"/>
          </p:nvPr>
        </p:nvSpPr>
        <p:spPr>
          <a:xfrm>
            <a:off x="5190706" y="237250"/>
            <a:ext cx="3700462" cy="336549"/>
          </a:xfrm>
          <a:prstGeom prst="rect">
            <a:avLst/>
          </a:prstGeom>
          <a:noFill/>
          <a:ln>
            <a:noFill/>
          </a:ln>
        </p:spPr>
        <p:txBody>
          <a:bodyPr wrap="square" lIns="91425" tIns="91425" rIns="91425" bIns="91425" anchor="t" anchorCtr="0"/>
          <a:lstStyle>
            <a:lvl1pPr marL="0" marR="0" lvl="0" indent="0" algn="r" rtl="0">
              <a:lnSpc>
                <a:spcPct val="100000"/>
              </a:lnSpc>
              <a:spcBef>
                <a:spcPts val="0"/>
              </a:spcBef>
              <a:spcAft>
                <a:spcPts val="1800"/>
              </a:spcAft>
              <a:buClr>
                <a:srgbClr val="7F7F7F"/>
              </a:buClr>
              <a:buSzPts val="1800"/>
              <a:buFont typeface="Noto Sans Symbols"/>
              <a:buNone/>
              <a:defRPr sz="1100" b="0" i="0" u="none" strike="noStrike" cap="none">
                <a:solidFill>
                  <a:srgbClr val="A6A6A6"/>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 and photo: black">
    <p:bg>
      <p:bgPr>
        <a:solidFill>
          <a:srgbClr val="252626"/>
        </a:solidFill>
        <a:effectLst/>
      </p:bgPr>
    </p:bg>
    <p:spTree>
      <p:nvGrpSpPr>
        <p:cNvPr id="1" name="Shape 60"/>
        <p:cNvGrpSpPr/>
        <p:nvPr/>
      </p:nvGrpSpPr>
      <p:grpSpPr>
        <a:xfrm>
          <a:off x="0" y="0"/>
          <a:ext cx="0" cy="0"/>
          <a:chOff x="0" y="0"/>
          <a:chExt cx="0" cy="0"/>
        </a:xfrm>
      </p:grpSpPr>
      <p:sp>
        <p:nvSpPr>
          <p:cNvPr id="61" name="Shape 61"/>
          <p:cNvSpPr>
            <a:spLocks noGrp="1"/>
          </p:cNvSpPr>
          <p:nvPr>
            <p:ph type="pic" idx="2"/>
          </p:nvPr>
        </p:nvSpPr>
        <p:spPr>
          <a:xfrm>
            <a:off x="5564910" y="0"/>
            <a:ext cx="3570941" cy="6858000"/>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2" name="Shape 62"/>
          <p:cNvSpPr/>
          <p:nvPr/>
        </p:nvSpPr>
        <p:spPr>
          <a:xfrm>
            <a:off x="-15847" y="649066"/>
            <a:ext cx="82664" cy="5162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sp>
        <p:nvSpPr>
          <p:cNvPr id="63" name="Shape 63"/>
          <p:cNvSpPr/>
          <p:nvPr/>
        </p:nvSpPr>
        <p:spPr>
          <a:xfrm>
            <a:off x="635303" y="6336171"/>
            <a:ext cx="387197" cy="528963"/>
          </a:xfrm>
          <a:prstGeom prst="rect">
            <a:avLst/>
          </a:prstGeom>
          <a:solidFill>
            <a:srgbClr val="990000"/>
          </a:solidFill>
          <a:ln>
            <a:noFill/>
          </a:ln>
        </p:spPr>
        <p:txBody>
          <a:bodyPr wrap="square" lIns="91425" tIns="45700" rIns="91425" bIns="45700" anchor="ctr" anchorCtr="0">
            <a:noAutofit/>
          </a:bodyPr>
          <a:lstStyle/>
          <a:p>
            <a:pPr marL="0" marR="0" lvl="0" indent="0" algn="ctr" rtl="0">
              <a:spcBef>
                <a:spcPts val="0"/>
              </a:spcBef>
              <a:buNone/>
            </a:pPr>
            <a:endParaRPr sz="1800">
              <a:solidFill>
                <a:schemeClr val="lt1"/>
              </a:solidFill>
              <a:latin typeface="Arial"/>
              <a:ea typeface="Arial"/>
              <a:cs typeface="Arial"/>
              <a:sym typeface="Arial"/>
            </a:endParaRPr>
          </a:p>
        </p:txBody>
      </p:sp>
      <p:pic>
        <p:nvPicPr>
          <p:cNvPr id="64" name="Shape 64" descr="tab-rgb.eps"/>
          <p:cNvPicPr preferRelativeResize="0"/>
          <p:nvPr/>
        </p:nvPicPr>
        <p:blipFill rotWithShape="1">
          <a:blip r:embed="rId2">
            <a:alphaModFix/>
          </a:blip>
          <a:srcRect/>
          <a:stretch/>
        </p:blipFill>
        <p:spPr>
          <a:xfrm>
            <a:off x="699798" y="6401517"/>
            <a:ext cx="258207" cy="327725"/>
          </a:xfrm>
          <a:prstGeom prst="rect">
            <a:avLst/>
          </a:prstGeom>
          <a:noFill/>
          <a:ln>
            <a:noFill/>
          </a:ln>
        </p:spPr>
      </p:pic>
      <p:sp>
        <p:nvSpPr>
          <p:cNvPr id="65" name="Shape 65"/>
          <p:cNvSpPr txBox="1">
            <a:spLocks noGrp="1"/>
          </p:cNvSpPr>
          <p:nvPr>
            <p:ph type="title"/>
          </p:nvPr>
        </p:nvSpPr>
        <p:spPr>
          <a:xfrm>
            <a:off x="525304" y="619181"/>
            <a:ext cx="4560579" cy="1039091"/>
          </a:xfrm>
          <a:prstGeom prst="rect">
            <a:avLst/>
          </a:prstGeom>
          <a:noFill/>
          <a:ln>
            <a:noFill/>
          </a:ln>
        </p:spPr>
        <p:txBody>
          <a:bodyPr wrap="square" lIns="91425" tIns="91425" rIns="91425" bIns="91425" anchor="ctr" anchorCtr="0"/>
          <a:lstStyle>
            <a:lvl1pPr marL="0" marR="0" lvl="0" indent="0" algn="l" rtl="0">
              <a:spcBef>
                <a:spcPts val="0"/>
              </a:spcBef>
              <a:buClr>
                <a:srgbClr val="FFFFFF"/>
              </a:buClr>
              <a:buSzPts val="1400"/>
              <a:buFont typeface="Arial"/>
              <a:buNone/>
              <a:defRPr sz="3200" b="1" i="0" u="none" strike="noStrike" cap="none">
                <a:solidFill>
                  <a:srgbClr val="FFFFFF"/>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6" name="Shape 66"/>
          <p:cNvSpPr txBox="1">
            <a:spLocks noGrp="1"/>
          </p:cNvSpPr>
          <p:nvPr>
            <p:ph type="body" idx="1"/>
          </p:nvPr>
        </p:nvSpPr>
        <p:spPr>
          <a:xfrm>
            <a:off x="525304" y="1922839"/>
            <a:ext cx="4560579" cy="4169990"/>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Arial"/>
              <a:buChar char="•"/>
              <a:defRPr sz="1800" b="0" i="0" u="none" strike="noStrike" cap="none">
                <a:solidFill>
                  <a:srgbClr val="FFFFFF"/>
                </a:solidFill>
                <a:latin typeface="Arial"/>
                <a:ea typeface="Arial"/>
                <a:cs typeface="Arial"/>
                <a:sym typeface="Arial"/>
              </a:defRPr>
            </a:lvl1pPr>
            <a:lvl2pPr marL="742950" marR="0" lvl="1" indent="-171450" algn="l" rtl="0">
              <a:lnSpc>
                <a:spcPct val="100000"/>
              </a:lnSpc>
              <a:spcBef>
                <a:spcPts val="0"/>
              </a:spcBef>
              <a:spcAft>
                <a:spcPts val="1800"/>
              </a:spcAft>
              <a:buClr>
                <a:srgbClr val="FFFFFF"/>
              </a:buClr>
              <a:buSzPts val="1800"/>
              <a:buFont typeface="Arial"/>
              <a:buChar char="•"/>
              <a:defRPr sz="1800" b="0" i="0" u="none" strike="noStrike" cap="none">
                <a:solidFill>
                  <a:srgbClr val="FFFFFF"/>
                </a:solidFill>
                <a:latin typeface="Arial"/>
                <a:ea typeface="Arial"/>
                <a:cs typeface="Arial"/>
                <a:sym typeface="Arial"/>
              </a:defRPr>
            </a:lvl2pPr>
            <a:lvl3pPr marL="1143000" marR="0" lvl="2" indent="-114300" algn="l" rtl="0">
              <a:lnSpc>
                <a:spcPct val="100000"/>
              </a:lnSpc>
              <a:spcBef>
                <a:spcPts val="0"/>
              </a:spcBef>
              <a:spcAft>
                <a:spcPts val="1800"/>
              </a:spcAft>
              <a:buClr>
                <a:srgbClr val="FFFFFF"/>
              </a:buClr>
              <a:buSzPts val="1800"/>
              <a:buFont typeface="Arial"/>
              <a:buChar char="•"/>
              <a:defRPr sz="1800" b="0" i="0" u="none" strike="noStrike" cap="none">
                <a:solidFill>
                  <a:srgbClr val="FFFFFF"/>
                </a:solidFill>
                <a:latin typeface="Arial"/>
                <a:ea typeface="Arial"/>
                <a:cs typeface="Arial"/>
                <a:sym typeface="Arial"/>
              </a:defRPr>
            </a:lvl3pPr>
            <a:lvl4pPr marL="1600200" marR="0" lvl="3" indent="-114300" algn="l" rtl="0">
              <a:lnSpc>
                <a:spcPct val="100000"/>
              </a:lnSpc>
              <a:spcBef>
                <a:spcPts val="0"/>
              </a:spcBef>
              <a:spcAft>
                <a:spcPts val="1800"/>
              </a:spcAft>
              <a:buClr>
                <a:srgbClr val="FFFFFF"/>
              </a:buClr>
              <a:buSzPts val="1800"/>
              <a:buFont typeface="Arial"/>
              <a:buChar char="•"/>
              <a:defRPr sz="1800" b="0" i="0" u="none" strike="noStrike" cap="none">
                <a:solidFill>
                  <a:srgbClr val="FFFFFF"/>
                </a:solidFill>
                <a:latin typeface="Arial"/>
                <a:ea typeface="Arial"/>
                <a:cs typeface="Arial"/>
                <a:sym typeface="Arial"/>
              </a:defRPr>
            </a:lvl4pPr>
            <a:lvl5pPr marL="2057400" marR="0" lvl="4" indent="-114300" algn="l" rtl="0">
              <a:lnSpc>
                <a:spcPct val="100000"/>
              </a:lnSpc>
              <a:spcBef>
                <a:spcPts val="0"/>
              </a:spcBef>
              <a:spcAft>
                <a:spcPts val="1800"/>
              </a:spcAft>
              <a:buClr>
                <a:srgbClr val="FFFFFF"/>
              </a:buClr>
              <a:buSzPts val="1800"/>
              <a:buFont typeface="Arial"/>
              <a:buChar char="•"/>
              <a:defRPr sz="1800" b="0" i="0" u="none" strike="noStrike" cap="none">
                <a:solidFill>
                  <a:srgbClr val="FFFFFF"/>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61892" y="846139"/>
            <a:ext cx="6802482" cy="1143000"/>
          </a:xfrm>
          <a:prstGeom prst="rect">
            <a:avLst/>
          </a:prstGeom>
          <a:noFill/>
          <a:ln>
            <a:noFill/>
          </a:ln>
        </p:spPr>
        <p:txBody>
          <a:bodyPr wrap="square" lIns="91425" tIns="91425" rIns="91425" bIns="91425" anchor="ctr" anchorCtr="0"/>
          <a:lstStyle>
            <a:lvl1pPr marL="0" marR="0" lvl="0" indent="0" algn="l" rtl="0">
              <a:spcBef>
                <a:spcPts val="0"/>
              </a:spcBef>
              <a:buClr>
                <a:schemeClr val="dk1"/>
              </a:buClr>
              <a:buSzPts val="1400"/>
              <a:buFont typeface="Arial"/>
              <a:buNone/>
              <a:defRPr sz="3200" b="1"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1161892" y="2119918"/>
            <a:ext cx="6802482" cy="4287049"/>
          </a:xfrm>
          <a:prstGeom prst="rect">
            <a:avLst/>
          </a:prstGeom>
          <a:noFill/>
          <a:ln>
            <a:noFill/>
          </a:ln>
        </p:spPr>
        <p:txBody>
          <a:bodyPr wrap="square" lIns="91425" tIns="91425" rIns="91425" bIns="91425" anchor="t" anchorCtr="0"/>
          <a:lstStyle>
            <a:lvl1pPr marL="342900" marR="0" lvl="0" indent="-228600" algn="l" rtl="0">
              <a:lnSpc>
                <a:spcPct val="100000"/>
              </a:lnSpc>
              <a:spcBef>
                <a:spcPts val="0"/>
              </a:spcBef>
              <a:spcAft>
                <a:spcPts val="180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742950" marR="0" lvl="1" indent="-17145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143000" marR="0" lvl="2"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600200" marR="0" lvl="3"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100000"/>
              </a:lnSpc>
              <a:spcBef>
                <a:spcPts val="0"/>
              </a:spcBef>
              <a:spcAft>
                <a:spcPts val="180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spcBef>
                <a:spcPts val="4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ftp/arxiv/papers/1401/1401.0864.pdf" TargetMode="External"/><Relationship Id="rId7" Type="http://schemas.openxmlformats.org/officeDocument/2006/relationships/hyperlink" Target="https://en.wikipedia.org/wiki/Precision_and_recall" TargetMode="External"/><Relationship Id="rId2" Type="http://schemas.openxmlformats.org/officeDocument/2006/relationships/hyperlink" Target="http://aclweb.org/anthology/P02-1053" TargetMode="External"/><Relationship Id="rId1" Type="http://schemas.openxmlformats.org/officeDocument/2006/relationships/slideLayout" Target="../slideLayouts/slideLayout2.xml"/><Relationship Id="rId6" Type="http://schemas.openxmlformats.org/officeDocument/2006/relationships/hyperlink" Target="https://www.medcalc.org/manual/logistic_regression.php" TargetMode="External"/><Relationship Id="rId5" Type="http://schemas.openxmlformats.org/officeDocument/2006/relationships/hyperlink" Target="https://en.wikipedia.org/wiki/Random_forest" TargetMode="External"/><Relationship Id="rId4" Type="http://schemas.openxmlformats.org/officeDocument/2006/relationships/hyperlink" Target="https://en.wikipedia.org/wiki/Yelp"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yelp.com/dataset/challenge"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1696720" y="1279475"/>
            <a:ext cx="7103105" cy="1485900"/>
          </a:xfrm>
          <a:prstGeom prst="rect">
            <a:avLst/>
          </a:prstGeom>
          <a:noFill/>
          <a:ln>
            <a:noFill/>
          </a:ln>
        </p:spPr>
        <p:txBody>
          <a:bodyPr wrap="square" lIns="91425" tIns="45700" rIns="91425" bIns="45700" anchor="ctr" anchorCtr="0">
            <a:noAutofit/>
          </a:bodyPr>
          <a:lstStyle/>
          <a:p>
            <a:pPr lvl="0"/>
            <a:r>
              <a:rPr lang="en-US" sz="2400" dirty="0"/>
              <a:t>FA18-ILS-Z534-12423 Search Final Project</a:t>
            </a:r>
            <a:br>
              <a:rPr lang="en-US" sz="2800" dirty="0"/>
            </a:br>
            <a:endParaRPr lang="en-US" sz="2800" dirty="0"/>
          </a:p>
          <a:p>
            <a:pPr lvl="0"/>
            <a:r>
              <a:rPr lang="en-US" sz="1800" dirty="0"/>
              <a:t>Yelp review star rating prediction using review texts</a:t>
            </a:r>
          </a:p>
        </p:txBody>
      </p:sp>
      <p:sp>
        <p:nvSpPr>
          <p:cNvPr id="85" name="Shape 85"/>
          <p:cNvSpPr txBox="1">
            <a:spLocks noGrp="1"/>
          </p:cNvSpPr>
          <p:nvPr>
            <p:ph type="body" idx="1"/>
          </p:nvPr>
        </p:nvSpPr>
        <p:spPr>
          <a:xfrm>
            <a:off x="530694" y="6279762"/>
            <a:ext cx="7734222" cy="370205"/>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rgbClr val="7F7F7F"/>
              </a:buClr>
              <a:buFont typeface="Noto Sans Symbols"/>
              <a:buNone/>
            </a:pPr>
            <a:r>
              <a:rPr lang="en-US" sz="1100" b="1" i="0" u="none" strike="noStrike" cap="none">
                <a:solidFill>
                  <a:srgbClr val="A6A6A6"/>
                </a:solidFill>
                <a:latin typeface="Arial"/>
                <a:ea typeface="Arial"/>
                <a:cs typeface="Arial"/>
                <a:sym typeface="Arial"/>
              </a:rPr>
              <a:t>INDIANA UNIVERSITY BLOOMINGTON</a:t>
            </a:r>
          </a:p>
        </p:txBody>
      </p:sp>
      <p:sp>
        <p:nvSpPr>
          <p:cNvPr id="86" name="Shape 86"/>
          <p:cNvSpPr txBox="1">
            <a:spLocks noGrp="1"/>
          </p:cNvSpPr>
          <p:nvPr>
            <p:ph type="body" idx="2"/>
          </p:nvPr>
        </p:nvSpPr>
        <p:spPr>
          <a:xfrm>
            <a:off x="5212080" y="4346500"/>
            <a:ext cx="3587745" cy="1485900"/>
          </a:xfrm>
          <a:prstGeom prst="rect">
            <a:avLst/>
          </a:prstGeom>
          <a:noFill/>
          <a:ln>
            <a:noFill/>
          </a:ln>
        </p:spPr>
        <p:txBody>
          <a:bodyPr wrap="square" lIns="91425" tIns="45700" rIns="91425" bIns="45700" anchor="ctr" anchorCtr="0">
            <a:noAutofit/>
          </a:bodyPr>
          <a:lstStyle/>
          <a:p>
            <a:pPr lvl="0">
              <a:spcAft>
                <a:spcPts val="0"/>
              </a:spcAft>
            </a:pPr>
            <a:r>
              <a:rPr lang="en-US" sz="1600" dirty="0"/>
              <a:t>Prajakta Patil – patilpr@iu.edu</a:t>
            </a:r>
          </a:p>
          <a:p>
            <a:pPr lvl="0">
              <a:spcAft>
                <a:spcPts val="0"/>
              </a:spcAft>
            </a:pPr>
            <a:r>
              <a:rPr lang="en-US" sz="1600" dirty="0"/>
              <a:t>Sahithya Sridhar – sahsrid@iu.edu</a:t>
            </a:r>
          </a:p>
          <a:p>
            <a:pPr marL="0" marR="0" lvl="0" indent="0" algn="l" rtl="0">
              <a:lnSpc>
                <a:spcPct val="100000"/>
              </a:lnSpc>
              <a:spcBef>
                <a:spcPts val="0"/>
              </a:spcBef>
              <a:spcAft>
                <a:spcPts val="0"/>
              </a:spcAft>
              <a:buClr>
                <a:srgbClr val="7F7F7F"/>
              </a:buClr>
              <a:buFont typeface="Noto Sans Symbols"/>
              <a:buNone/>
            </a:pPr>
            <a:endParaRPr sz="1600" dirty="0"/>
          </a:p>
        </p:txBody>
      </p:sp>
      <p:sp>
        <p:nvSpPr>
          <p:cNvPr id="87" name="Shape 87"/>
          <p:cNvSpPr txBox="1">
            <a:spLocks noGrp="1"/>
          </p:cNvSpPr>
          <p:nvPr>
            <p:ph type="body" idx="2"/>
          </p:nvPr>
        </p:nvSpPr>
        <p:spPr>
          <a:xfrm>
            <a:off x="2517900" y="2747287"/>
            <a:ext cx="5102100" cy="539100"/>
          </a:xfrm>
          <a:prstGeom prst="rect">
            <a:avLst/>
          </a:prstGeom>
          <a:noFill/>
          <a:ln>
            <a:noFill/>
          </a:ln>
        </p:spPr>
        <p:txBody>
          <a:bodyPr wrap="square" lIns="91425" tIns="45700" rIns="91425" bIns="45700" anchor="ctr" anchorCtr="0">
            <a:noAutofit/>
          </a:bodyPr>
          <a:lstStyle/>
          <a:p>
            <a:pPr marL="0" marR="0" lvl="0" indent="0" algn="l" rtl="0">
              <a:lnSpc>
                <a:spcPct val="100000"/>
              </a:lnSpc>
              <a:spcBef>
                <a:spcPts val="0"/>
              </a:spcBef>
              <a:spcAft>
                <a:spcPts val="0"/>
              </a:spcAft>
              <a:buClr>
                <a:srgbClr val="7F7F7F"/>
              </a:buClr>
              <a:buFont typeface="Noto Sans Symbols"/>
              <a:buNone/>
            </a:pPr>
            <a:r>
              <a:rPr lang="en-US" sz="1600" dirty="0"/>
              <a:t>Under supervision of Prof. Xiaozhong Liu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400" dirty="0"/>
              <a:t>Results and Evaluation…</a:t>
            </a:r>
            <a:r>
              <a:rPr lang="en-US" sz="1100" dirty="0" err="1"/>
              <a:t>contd</a:t>
            </a:r>
            <a:endParaRPr lang="en-US" sz="2400"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a:xfrm>
            <a:off x="639690" y="3515692"/>
            <a:ext cx="4551016" cy="638906"/>
          </a:xfrm>
        </p:spPr>
        <p:txBody>
          <a:bodyPr/>
          <a:lstStyle/>
          <a:p>
            <a:pPr marL="114300" indent="0">
              <a:buNone/>
            </a:pPr>
            <a:r>
              <a:rPr lang="en-US" sz="1400" dirty="0"/>
              <a:t>Multinomial Naïve Bayes on all 5 ratings</a:t>
            </a:r>
          </a:p>
          <a:p>
            <a:endParaRPr lang="en-US" sz="1400" dirty="0"/>
          </a:p>
        </p:txBody>
      </p:sp>
      <p:pic>
        <p:nvPicPr>
          <p:cNvPr id="9" name="Picture 8">
            <a:extLst>
              <a:ext uri="{FF2B5EF4-FFF2-40B4-BE49-F238E27FC236}">
                <a16:creationId xmlns:a16="http://schemas.microsoft.com/office/drawing/2014/main" id="{58761BE9-A9BD-4400-BADE-B382865404A7}"/>
              </a:ext>
            </a:extLst>
          </p:cNvPr>
          <p:cNvPicPr>
            <a:picLocks noChangeAspect="1"/>
          </p:cNvPicPr>
          <p:nvPr/>
        </p:nvPicPr>
        <p:blipFill>
          <a:blip r:embed="rId3"/>
          <a:stretch>
            <a:fillRect/>
          </a:stretch>
        </p:blipFill>
        <p:spPr>
          <a:xfrm>
            <a:off x="581703" y="1676289"/>
            <a:ext cx="3990297" cy="1661106"/>
          </a:xfrm>
          <a:prstGeom prst="rect">
            <a:avLst/>
          </a:prstGeom>
        </p:spPr>
      </p:pic>
      <p:pic>
        <p:nvPicPr>
          <p:cNvPr id="10" name="Picture 9">
            <a:extLst>
              <a:ext uri="{FF2B5EF4-FFF2-40B4-BE49-F238E27FC236}">
                <a16:creationId xmlns:a16="http://schemas.microsoft.com/office/drawing/2014/main" id="{A7CC1001-C651-454A-86C2-CD2C3BBBA324}"/>
              </a:ext>
            </a:extLst>
          </p:cNvPr>
          <p:cNvPicPr>
            <a:picLocks noChangeAspect="1"/>
          </p:cNvPicPr>
          <p:nvPr/>
        </p:nvPicPr>
        <p:blipFill>
          <a:blip r:embed="rId4"/>
          <a:stretch>
            <a:fillRect/>
          </a:stretch>
        </p:blipFill>
        <p:spPr>
          <a:xfrm>
            <a:off x="4572000" y="3387186"/>
            <a:ext cx="3990297" cy="1613232"/>
          </a:xfrm>
          <a:prstGeom prst="rect">
            <a:avLst/>
          </a:prstGeom>
        </p:spPr>
      </p:pic>
      <p:sp>
        <p:nvSpPr>
          <p:cNvPr id="12" name="Rectangle 11">
            <a:extLst>
              <a:ext uri="{FF2B5EF4-FFF2-40B4-BE49-F238E27FC236}">
                <a16:creationId xmlns:a16="http://schemas.microsoft.com/office/drawing/2014/main" id="{D1951FB2-E616-46E0-A1DE-60CAEEDD3325}"/>
              </a:ext>
            </a:extLst>
          </p:cNvPr>
          <p:cNvSpPr/>
          <p:nvPr/>
        </p:nvSpPr>
        <p:spPr>
          <a:xfrm>
            <a:off x="4395720" y="5269439"/>
            <a:ext cx="4342856" cy="307777"/>
          </a:xfrm>
          <a:prstGeom prst="rect">
            <a:avLst/>
          </a:prstGeom>
        </p:spPr>
        <p:txBody>
          <a:bodyPr wrap="none">
            <a:spAutoFit/>
          </a:bodyPr>
          <a:lstStyle/>
          <a:p>
            <a:r>
              <a:rPr lang="en-US" dirty="0"/>
              <a:t>Multinomial Naïve Bayes on 1- and 5-star rating only</a:t>
            </a:r>
          </a:p>
        </p:txBody>
      </p:sp>
    </p:spTree>
    <p:extLst>
      <p:ext uri="{BB962C8B-B14F-4D97-AF65-F5344CB8AC3E}">
        <p14:creationId xmlns:p14="http://schemas.microsoft.com/office/powerpoint/2010/main" val="54295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Results and Evaluation…</a:t>
            </a:r>
            <a:r>
              <a:rPr lang="en-US" sz="1400" dirty="0"/>
              <a:t>contd.</a:t>
            </a:r>
            <a:endParaRPr lang="en-US" dirty="0"/>
          </a:p>
        </p:txBody>
      </p:sp>
      <p:sp>
        <p:nvSpPr>
          <p:cNvPr id="4" name="Text Placeholder 3"/>
          <p:cNvSpPr>
            <a:spLocks noGrp="1"/>
          </p:cNvSpPr>
          <p:nvPr>
            <p:ph type="body" idx="2"/>
          </p:nvPr>
        </p:nvSpPr>
        <p:spPr>
          <a:xfrm>
            <a:off x="925241" y="3704590"/>
            <a:ext cx="3241040" cy="410172"/>
          </a:xfrm>
        </p:spPr>
        <p:txBody>
          <a:bodyPr/>
          <a:lstStyle/>
          <a:p>
            <a:pPr marL="114300" indent="0">
              <a:buNone/>
            </a:pPr>
            <a:r>
              <a:rPr lang="en-US" sz="1400" dirty="0"/>
              <a:t>Random Forest on all 5 ratings</a:t>
            </a:r>
          </a:p>
          <a:p>
            <a:endParaRPr lang="en-US" sz="1400" dirty="0"/>
          </a:p>
          <a:p>
            <a:endParaRPr lang="en-US" sz="1400" dirty="0"/>
          </a:p>
          <a:p>
            <a:endParaRPr lang="en-US" sz="1400" dirty="0"/>
          </a:p>
          <a:p>
            <a:endParaRPr lang="en-US" sz="1400" dirty="0"/>
          </a:p>
          <a:p>
            <a:endParaRPr lang="en-US" sz="1400" dirty="0"/>
          </a:p>
        </p:txBody>
      </p:sp>
      <p:pic>
        <p:nvPicPr>
          <p:cNvPr id="6" name="Picture 5">
            <a:extLst>
              <a:ext uri="{FF2B5EF4-FFF2-40B4-BE49-F238E27FC236}">
                <a16:creationId xmlns:a16="http://schemas.microsoft.com/office/drawing/2014/main" id="{A5EB833A-A02A-488A-B194-F85E4A4CFB3F}"/>
              </a:ext>
            </a:extLst>
          </p:cNvPr>
          <p:cNvPicPr>
            <a:picLocks noChangeAspect="1"/>
          </p:cNvPicPr>
          <p:nvPr/>
        </p:nvPicPr>
        <p:blipFill>
          <a:blip r:embed="rId3"/>
          <a:stretch>
            <a:fillRect/>
          </a:stretch>
        </p:blipFill>
        <p:spPr>
          <a:xfrm>
            <a:off x="442979" y="1813599"/>
            <a:ext cx="4205564" cy="1890991"/>
          </a:xfrm>
          <a:prstGeom prst="rect">
            <a:avLst/>
          </a:prstGeom>
        </p:spPr>
      </p:pic>
      <p:pic>
        <p:nvPicPr>
          <p:cNvPr id="7" name="Picture 6">
            <a:extLst>
              <a:ext uri="{FF2B5EF4-FFF2-40B4-BE49-F238E27FC236}">
                <a16:creationId xmlns:a16="http://schemas.microsoft.com/office/drawing/2014/main" id="{DCCA0078-84D4-4DB1-98F3-14D61C1C911D}"/>
              </a:ext>
            </a:extLst>
          </p:cNvPr>
          <p:cNvPicPr>
            <a:picLocks noChangeAspect="1"/>
          </p:cNvPicPr>
          <p:nvPr/>
        </p:nvPicPr>
        <p:blipFill>
          <a:blip r:embed="rId4"/>
          <a:stretch>
            <a:fillRect/>
          </a:stretch>
        </p:blipFill>
        <p:spPr>
          <a:xfrm>
            <a:off x="4648543" y="3867188"/>
            <a:ext cx="4205565" cy="1735227"/>
          </a:xfrm>
          <a:prstGeom prst="rect">
            <a:avLst/>
          </a:prstGeom>
        </p:spPr>
      </p:pic>
      <p:sp>
        <p:nvSpPr>
          <p:cNvPr id="8" name="Rectangle 7">
            <a:extLst>
              <a:ext uri="{FF2B5EF4-FFF2-40B4-BE49-F238E27FC236}">
                <a16:creationId xmlns:a16="http://schemas.microsoft.com/office/drawing/2014/main" id="{B666DAB1-03D7-4B73-8D35-1034292CDED1}"/>
              </a:ext>
            </a:extLst>
          </p:cNvPr>
          <p:cNvSpPr/>
          <p:nvPr/>
        </p:nvSpPr>
        <p:spPr>
          <a:xfrm>
            <a:off x="4949389" y="5778595"/>
            <a:ext cx="3603872" cy="307777"/>
          </a:xfrm>
          <a:prstGeom prst="rect">
            <a:avLst/>
          </a:prstGeom>
        </p:spPr>
        <p:txBody>
          <a:bodyPr wrap="none">
            <a:spAutoFit/>
          </a:bodyPr>
          <a:lstStyle/>
          <a:p>
            <a:r>
              <a:rPr lang="en-US" dirty="0"/>
              <a:t>Random Forest on 1- and 5-star rating only</a:t>
            </a:r>
          </a:p>
        </p:txBody>
      </p:sp>
    </p:spTree>
    <p:extLst>
      <p:ext uri="{BB962C8B-B14F-4D97-AF65-F5344CB8AC3E}">
        <p14:creationId xmlns:p14="http://schemas.microsoft.com/office/powerpoint/2010/main" val="144440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3666-78ED-4BE6-9427-B3C5E021F123}"/>
              </a:ext>
            </a:extLst>
          </p:cNvPr>
          <p:cNvSpPr>
            <a:spLocks noGrp="1"/>
          </p:cNvSpPr>
          <p:nvPr>
            <p:ph type="ctrTitle"/>
          </p:nvPr>
        </p:nvSpPr>
        <p:spPr/>
        <p:txBody>
          <a:bodyPr/>
          <a:lstStyle/>
          <a:p>
            <a:r>
              <a:rPr lang="en-US" dirty="0"/>
              <a:t>Results and Evaluation…</a:t>
            </a:r>
            <a:r>
              <a:rPr lang="en-US" sz="1400" dirty="0"/>
              <a:t>contd.</a:t>
            </a:r>
            <a:endParaRPr lang="en-US" dirty="0"/>
          </a:p>
        </p:txBody>
      </p:sp>
      <p:sp>
        <p:nvSpPr>
          <p:cNvPr id="3" name="Text Placeholder 2">
            <a:extLst>
              <a:ext uri="{FF2B5EF4-FFF2-40B4-BE49-F238E27FC236}">
                <a16:creationId xmlns:a16="http://schemas.microsoft.com/office/drawing/2014/main" id="{487BA2C1-984F-40BE-BCD0-EBBDE7D65942}"/>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BDF69538-0949-47EF-89BE-9C4061ACE275}"/>
              </a:ext>
            </a:extLst>
          </p:cNvPr>
          <p:cNvSpPr>
            <a:spLocks noGrp="1"/>
          </p:cNvSpPr>
          <p:nvPr>
            <p:ph type="body" idx="2"/>
          </p:nvPr>
        </p:nvSpPr>
        <p:spPr>
          <a:xfrm>
            <a:off x="873760" y="3657410"/>
            <a:ext cx="3180942" cy="264160"/>
          </a:xfrm>
        </p:spPr>
        <p:txBody>
          <a:bodyPr/>
          <a:lstStyle/>
          <a:p>
            <a:pPr marL="114300" indent="0">
              <a:buNone/>
            </a:pPr>
            <a:r>
              <a:rPr lang="en-US" sz="1400" dirty="0"/>
              <a:t>Logistic Regression on all 5 ratings</a:t>
            </a:r>
          </a:p>
          <a:p>
            <a:endParaRPr lang="en-US" dirty="0"/>
          </a:p>
        </p:txBody>
      </p:sp>
      <p:pic>
        <p:nvPicPr>
          <p:cNvPr id="5" name="Picture 4">
            <a:extLst>
              <a:ext uri="{FF2B5EF4-FFF2-40B4-BE49-F238E27FC236}">
                <a16:creationId xmlns:a16="http://schemas.microsoft.com/office/drawing/2014/main" id="{9107AC3C-802A-4B87-86A6-5A7085D175DD}"/>
              </a:ext>
            </a:extLst>
          </p:cNvPr>
          <p:cNvPicPr>
            <a:picLocks noChangeAspect="1"/>
          </p:cNvPicPr>
          <p:nvPr/>
        </p:nvPicPr>
        <p:blipFill>
          <a:blip r:embed="rId3"/>
          <a:stretch>
            <a:fillRect/>
          </a:stretch>
        </p:blipFill>
        <p:spPr>
          <a:xfrm>
            <a:off x="672267" y="1727201"/>
            <a:ext cx="3727013" cy="1888430"/>
          </a:xfrm>
          <a:prstGeom prst="rect">
            <a:avLst/>
          </a:prstGeom>
        </p:spPr>
      </p:pic>
      <p:pic>
        <p:nvPicPr>
          <p:cNvPr id="6" name="Picture 5">
            <a:extLst>
              <a:ext uri="{FF2B5EF4-FFF2-40B4-BE49-F238E27FC236}">
                <a16:creationId xmlns:a16="http://schemas.microsoft.com/office/drawing/2014/main" id="{AFF20612-AFAF-49E2-8E2D-E4456CBC69F4}"/>
              </a:ext>
            </a:extLst>
          </p:cNvPr>
          <p:cNvPicPr>
            <a:picLocks noChangeAspect="1"/>
          </p:cNvPicPr>
          <p:nvPr/>
        </p:nvPicPr>
        <p:blipFill>
          <a:blip r:embed="rId4"/>
          <a:stretch>
            <a:fillRect/>
          </a:stretch>
        </p:blipFill>
        <p:spPr>
          <a:xfrm>
            <a:off x="4532222" y="3657410"/>
            <a:ext cx="4152172" cy="1511241"/>
          </a:xfrm>
          <a:prstGeom prst="rect">
            <a:avLst/>
          </a:prstGeom>
        </p:spPr>
      </p:pic>
      <p:sp>
        <p:nvSpPr>
          <p:cNvPr id="7" name="Rectangle 6">
            <a:extLst>
              <a:ext uri="{FF2B5EF4-FFF2-40B4-BE49-F238E27FC236}">
                <a16:creationId xmlns:a16="http://schemas.microsoft.com/office/drawing/2014/main" id="{0C648082-B03B-44E3-B296-7AD9BD181D45}"/>
              </a:ext>
            </a:extLst>
          </p:cNvPr>
          <p:cNvSpPr/>
          <p:nvPr/>
        </p:nvSpPr>
        <p:spPr>
          <a:xfrm>
            <a:off x="4641263" y="5266472"/>
            <a:ext cx="3934090" cy="307777"/>
          </a:xfrm>
          <a:prstGeom prst="rect">
            <a:avLst/>
          </a:prstGeom>
        </p:spPr>
        <p:txBody>
          <a:bodyPr wrap="none">
            <a:spAutoFit/>
          </a:bodyPr>
          <a:lstStyle/>
          <a:p>
            <a:r>
              <a:rPr lang="en-US" dirty="0"/>
              <a:t>Logistic Regression on 1- and 5-star rating only</a:t>
            </a:r>
          </a:p>
        </p:txBody>
      </p:sp>
    </p:spTree>
    <p:extLst>
      <p:ext uri="{BB962C8B-B14F-4D97-AF65-F5344CB8AC3E}">
        <p14:creationId xmlns:p14="http://schemas.microsoft.com/office/powerpoint/2010/main" val="4096844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2DD9-227D-4EE6-AD2B-90252640F85D}"/>
              </a:ext>
            </a:extLst>
          </p:cNvPr>
          <p:cNvSpPr>
            <a:spLocks noGrp="1"/>
          </p:cNvSpPr>
          <p:nvPr>
            <p:ph type="ctrTitle"/>
          </p:nvPr>
        </p:nvSpPr>
        <p:spPr/>
        <p:txBody>
          <a:bodyPr/>
          <a:lstStyle/>
          <a:p>
            <a:r>
              <a:rPr lang="en-US" dirty="0"/>
              <a:t>Conclusion</a:t>
            </a:r>
          </a:p>
        </p:txBody>
      </p:sp>
      <p:sp>
        <p:nvSpPr>
          <p:cNvPr id="3" name="Text Placeholder 2">
            <a:extLst>
              <a:ext uri="{FF2B5EF4-FFF2-40B4-BE49-F238E27FC236}">
                <a16:creationId xmlns:a16="http://schemas.microsoft.com/office/drawing/2014/main" id="{66DEF879-FBB4-4761-ADBA-39AC98FAE8A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650168CF-2D69-4B69-804C-DA602321B321}"/>
              </a:ext>
            </a:extLst>
          </p:cNvPr>
          <p:cNvSpPr>
            <a:spLocks noGrp="1"/>
          </p:cNvSpPr>
          <p:nvPr>
            <p:ph type="body" idx="2"/>
          </p:nvPr>
        </p:nvSpPr>
        <p:spPr/>
        <p:txBody>
          <a:bodyPr/>
          <a:lstStyle/>
          <a:p>
            <a:pPr marL="400050" indent="-285750">
              <a:buFont typeface="Wingdings" panose="05000000000000000000" pitchFamily="2" charset="2"/>
              <a:buChar char="Ø"/>
            </a:pPr>
            <a:r>
              <a:rPr lang="en-US" dirty="0"/>
              <a:t>Star rating 1 and 5 can be predicted with higher accuracy that star rating 2 and 3.</a:t>
            </a:r>
          </a:p>
          <a:p>
            <a:pPr marL="400050" indent="-285750">
              <a:buFont typeface="Wingdings" panose="05000000000000000000" pitchFamily="2" charset="2"/>
              <a:buChar char="Ø"/>
            </a:pPr>
            <a:r>
              <a:rPr lang="en-US" dirty="0"/>
              <a:t>Logistic Regression performed best among all 3 algorithms with precision and recall of 77% and 78% respectively when applied to all 5 ratings.</a:t>
            </a:r>
          </a:p>
          <a:p>
            <a:pPr marL="400050" indent="-285750">
              <a:buFont typeface="Wingdings" panose="05000000000000000000" pitchFamily="2" charset="2"/>
              <a:buChar char="Ø"/>
            </a:pPr>
            <a:r>
              <a:rPr lang="en-US" dirty="0"/>
              <a:t>Logistic Regression achieved precision and recall of 94% when applied to star rating 1 and 5 only.</a:t>
            </a:r>
          </a:p>
        </p:txBody>
      </p:sp>
    </p:spTree>
    <p:extLst>
      <p:ext uri="{BB962C8B-B14F-4D97-AF65-F5344CB8AC3E}">
        <p14:creationId xmlns:p14="http://schemas.microsoft.com/office/powerpoint/2010/main" val="16965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3CF5-3258-4A15-B514-0FA43F9C02DC}"/>
              </a:ext>
            </a:extLst>
          </p:cNvPr>
          <p:cNvSpPr>
            <a:spLocks noGrp="1"/>
          </p:cNvSpPr>
          <p:nvPr>
            <p:ph type="title"/>
          </p:nvPr>
        </p:nvSpPr>
        <p:spPr>
          <a:xfrm>
            <a:off x="273014" y="591568"/>
            <a:ext cx="6802482" cy="494412"/>
          </a:xfrm>
        </p:spPr>
        <p:txBody>
          <a:bodyPr/>
          <a:lstStyle/>
          <a:p>
            <a:r>
              <a:rPr lang="en-US" dirty="0"/>
              <a:t>References</a:t>
            </a:r>
          </a:p>
        </p:txBody>
      </p:sp>
      <p:sp>
        <p:nvSpPr>
          <p:cNvPr id="3" name="Text Placeholder 2">
            <a:extLst>
              <a:ext uri="{FF2B5EF4-FFF2-40B4-BE49-F238E27FC236}">
                <a16:creationId xmlns:a16="http://schemas.microsoft.com/office/drawing/2014/main" id="{C6A6367E-A8DF-429B-B1D2-8674F1B430D5}"/>
              </a:ext>
            </a:extLst>
          </p:cNvPr>
          <p:cNvSpPr>
            <a:spLocks noGrp="1"/>
          </p:cNvSpPr>
          <p:nvPr>
            <p:ph type="body" idx="1"/>
          </p:nvPr>
        </p:nvSpPr>
        <p:spPr>
          <a:xfrm>
            <a:off x="394051" y="3429000"/>
            <a:ext cx="7306160" cy="1203158"/>
          </a:xfrm>
        </p:spPr>
        <p:txBody>
          <a:bodyPr/>
          <a:lstStyle/>
          <a:p>
            <a:pPr marL="285750" indent="-285750">
              <a:buFont typeface="Wingdings" panose="05000000000000000000" pitchFamily="2" charset="2"/>
              <a:buChar char="q"/>
            </a:pPr>
            <a:r>
              <a:rPr lang="en-US" dirty="0"/>
              <a:t>1. Peter D. Turney, Thumbs Up or Thumbs Down? Semantic Orientation Applied to Unsupervised Classification of Reviews: </a:t>
            </a:r>
            <a:r>
              <a:rPr lang="en-US" u="sng" dirty="0">
                <a:solidFill>
                  <a:schemeClr val="bg2">
                    <a:lumMod val="60000"/>
                    <a:lumOff val="40000"/>
                  </a:schemeClr>
                </a:solidFill>
                <a:hlinkClick r:id="rId2">
                  <a:extLst>
                    <a:ext uri="{A12FA001-AC4F-418D-AE19-62706E023703}">
                      <ahyp:hlinkClr xmlns:ahyp="http://schemas.microsoft.com/office/drawing/2018/hyperlinkcolor" val="tx"/>
                    </a:ext>
                  </a:extLst>
                </a:hlinkClick>
              </a:rPr>
              <a:t>http://aclweb.org/anthology/P02-1053</a:t>
            </a:r>
            <a:endParaRPr lang="en-US" dirty="0">
              <a:solidFill>
                <a:schemeClr val="bg2">
                  <a:lumMod val="60000"/>
                  <a:lumOff val="40000"/>
                </a:schemeClr>
              </a:solidFill>
            </a:endParaRPr>
          </a:p>
          <a:p>
            <a:pPr marL="285750" indent="-285750">
              <a:buFont typeface="Wingdings" panose="05000000000000000000" pitchFamily="2" charset="2"/>
              <a:buChar char="q"/>
            </a:pPr>
            <a:r>
              <a:rPr lang="en-US" dirty="0"/>
              <a:t>2. </a:t>
            </a:r>
            <a:r>
              <a:rPr lang="en-US" dirty="0" err="1"/>
              <a:t>Mingming</a:t>
            </a:r>
            <a:r>
              <a:rPr lang="en-US" dirty="0"/>
              <a:t> Fan and Maryam </a:t>
            </a:r>
            <a:r>
              <a:rPr lang="en-US" dirty="0" err="1"/>
              <a:t>Khademi</a:t>
            </a:r>
            <a:r>
              <a:rPr lang="en-US" dirty="0"/>
              <a:t>, Predicting a Business’ Star in Yelp from Its Reviews’ Text Alone: </a:t>
            </a:r>
            <a:r>
              <a:rPr lang="en-US" u="sng" dirty="0">
                <a:solidFill>
                  <a:schemeClr val="bg2">
                    <a:lumMod val="60000"/>
                    <a:lumOff val="40000"/>
                  </a:schemeClr>
                </a:solidFill>
                <a:hlinkClick r:id="rId3">
                  <a:extLst>
                    <a:ext uri="{A12FA001-AC4F-418D-AE19-62706E023703}">
                      <ahyp:hlinkClr xmlns:ahyp="http://schemas.microsoft.com/office/drawing/2018/hyperlinkcolor" val="tx"/>
                    </a:ext>
                  </a:extLst>
                </a:hlinkClick>
              </a:rPr>
              <a:t>https://arxiv.org/ftp/arxiv/papers/1401/1401.0864.pdf</a:t>
            </a:r>
            <a:endParaRPr lang="en-US" dirty="0">
              <a:solidFill>
                <a:schemeClr val="bg2">
                  <a:lumMod val="60000"/>
                  <a:lumOff val="40000"/>
                </a:schemeClr>
              </a:solidFill>
            </a:endParaRPr>
          </a:p>
          <a:p>
            <a:pPr marL="285750" indent="-285750">
              <a:buFont typeface="Wingdings" panose="05000000000000000000" pitchFamily="2" charset="2"/>
              <a:buChar char="q"/>
            </a:pPr>
            <a:r>
              <a:rPr lang="en-US" dirty="0"/>
              <a:t>3. Yelp Wikipedia: </a:t>
            </a:r>
            <a:r>
              <a:rPr lang="en-US" u="sng" dirty="0">
                <a:solidFill>
                  <a:schemeClr val="bg2">
                    <a:lumMod val="60000"/>
                    <a:lumOff val="40000"/>
                  </a:schemeClr>
                </a:solidFill>
                <a:hlinkClick r:id="rId4">
                  <a:extLst>
                    <a:ext uri="{A12FA001-AC4F-418D-AE19-62706E023703}">
                      <ahyp:hlinkClr xmlns:ahyp="http://schemas.microsoft.com/office/drawing/2018/hyperlinkcolor" val="tx"/>
                    </a:ext>
                  </a:extLst>
                </a:hlinkClick>
              </a:rPr>
              <a:t>https://en.wikipedia.org/wiki/Yelp</a:t>
            </a:r>
            <a:endParaRPr lang="en-US" dirty="0">
              <a:solidFill>
                <a:schemeClr val="bg2">
                  <a:lumMod val="60000"/>
                  <a:lumOff val="40000"/>
                </a:schemeClr>
              </a:solidFill>
            </a:endParaRPr>
          </a:p>
          <a:p>
            <a:pPr marL="285750" indent="-285750">
              <a:buFont typeface="Wingdings" panose="05000000000000000000" pitchFamily="2" charset="2"/>
              <a:buChar char="q"/>
            </a:pPr>
            <a:r>
              <a:rPr lang="en-US" dirty="0"/>
              <a:t>4. Random forest Wikipedia: </a:t>
            </a:r>
            <a:r>
              <a:rPr lang="en-US" u="sng" dirty="0">
                <a:solidFill>
                  <a:schemeClr val="bg2">
                    <a:lumMod val="60000"/>
                    <a:lumOff val="40000"/>
                  </a:schemeClr>
                </a:solidFill>
                <a:hlinkClick r:id="rId5">
                  <a:extLst>
                    <a:ext uri="{A12FA001-AC4F-418D-AE19-62706E023703}">
                      <ahyp:hlinkClr xmlns:ahyp="http://schemas.microsoft.com/office/drawing/2018/hyperlinkcolor" val="tx"/>
                    </a:ext>
                  </a:extLst>
                </a:hlinkClick>
              </a:rPr>
              <a:t>https://en.wikipedia.org/wiki/Random_forest</a:t>
            </a:r>
            <a:endParaRPr lang="en-US" dirty="0">
              <a:solidFill>
                <a:schemeClr val="bg2">
                  <a:lumMod val="60000"/>
                  <a:lumOff val="40000"/>
                </a:schemeClr>
              </a:solidFill>
            </a:endParaRPr>
          </a:p>
          <a:p>
            <a:pPr marL="285750" indent="-285750">
              <a:buFont typeface="Wingdings" panose="05000000000000000000" pitchFamily="2" charset="2"/>
              <a:buChar char="q"/>
            </a:pPr>
            <a:r>
              <a:rPr lang="en-US" dirty="0"/>
              <a:t>5. Logistic Regression: </a:t>
            </a:r>
            <a:r>
              <a:rPr lang="en-US" u="sng" dirty="0">
                <a:solidFill>
                  <a:schemeClr val="bg2">
                    <a:lumMod val="60000"/>
                    <a:lumOff val="40000"/>
                  </a:schemeClr>
                </a:solidFill>
                <a:hlinkClick r:id="rId6">
                  <a:extLst>
                    <a:ext uri="{A12FA001-AC4F-418D-AE19-62706E023703}">
                      <ahyp:hlinkClr xmlns:ahyp="http://schemas.microsoft.com/office/drawing/2018/hyperlinkcolor" val="tx"/>
                    </a:ext>
                  </a:extLst>
                </a:hlinkClick>
              </a:rPr>
              <a:t>https://www.medcalc.org/manual/logistic_regression.php</a:t>
            </a:r>
            <a:endParaRPr lang="en-US" dirty="0">
              <a:solidFill>
                <a:schemeClr val="bg2">
                  <a:lumMod val="60000"/>
                  <a:lumOff val="40000"/>
                </a:schemeClr>
              </a:solidFill>
            </a:endParaRPr>
          </a:p>
          <a:p>
            <a:pPr marL="285750" indent="-285750">
              <a:buFont typeface="Wingdings" panose="05000000000000000000" pitchFamily="2" charset="2"/>
              <a:buChar char="q"/>
            </a:pPr>
            <a:r>
              <a:rPr lang="en-US" dirty="0"/>
              <a:t>6. Precision and Recall Wikipedia: </a:t>
            </a:r>
            <a:r>
              <a:rPr lang="en-US" u="sng" dirty="0">
                <a:solidFill>
                  <a:schemeClr val="bg2">
                    <a:lumMod val="60000"/>
                    <a:lumOff val="40000"/>
                  </a:schemeClr>
                </a:solidFill>
                <a:hlinkClick r:id="rId7">
                  <a:extLst>
                    <a:ext uri="{A12FA001-AC4F-418D-AE19-62706E023703}">
                      <ahyp:hlinkClr xmlns:ahyp="http://schemas.microsoft.com/office/drawing/2018/hyperlinkcolor" val="tx"/>
                    </a:ext>
                  </a:extLst>
                </a:hlinkClick>
              </a:rPr>
              <a:t>https://en.wikipedia.org/wiki/Precision_and_recall</a:t>
            </a:r>
            <a:endParaRPr lang="en-US" dirty="0">
              <a:solidFill>
                <a:schemeClr val="bg2">
                  <a:lumMod val="60000"/>
                  <a:lumOff val="40000"/>
                </a:schemeClr>
              </a:solidFill>
            </a:endParaRP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408331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ctrTitle"/>
          </p:nvPr>
        </p:nvSpPr>
        <p:spPr>
          <a:xfrm>
            <a:off x="530025" y="2915919"/>
            <a:ext cx="1308935" cy="1380005"/>
          </a:xfrm>
          <a:prstGeom prst="rect">
            <a:avLst/>
          </a:prstGeom>
          <a:noFill/>
          <a:ln>
            <a:noFill/>
          </a:ln>
        </p:spPr>
        <p:txBody>
          <a:bodyPr wrap="square" lIns="91425" tIns="45700" rIns="91425" bIns="45700" anchor="ctr" anchorCtr="0">
            <a:noAutofit/>
          </a:bodyPr>
          <a:lstStyle/>
          <a:p>
            <a:pPr marL="457200" marR="0" lvl="0" indent="457200" algn="l" rtl="0">
              <a:spcBef>
                <a:spcPts val="0"/>
              </a:spcBef>
              <a:buClr>
                <a:schemeClr val="lt1"/>
              </a:buClr>
              <a:buFont typeface="Arial"/>
              <a:buNone/>
            </a:pPr>
            <a:endParaRPr lang="en-US" sz="2500" dirty="0">
              <a:solidFill>
                <a:srgbClr val="A6A6A6"/>
              </a:solidFill>
            </a:endParaRPr>
          </a:p>
        </p:txBody>
      </p:sp>
      <p:sp>
        <p:nvSpPr>
          <p:cNvPr id="192" name="Shape 192"/>
          <p:cNvSpPr txBox="1">
            <a:spLocks noGrp="1"/>
          </p:cNvSpPr>
          <p:nvPr>
            <p:ph type="ctrTitle"/>
          </p:nvPr>
        </p:nvSpPr>
        <p:spPr>
          <a:xfrm>
            <a:off x="2438475" y="1261045"/>
            <a:ext cx="3816900" cy="3360000"/>
          </a:xfrm>
          <a:prstGeom prst="rect">
            <a:avLst/>
          </a:prstGeom>
          <a:noFill/>
          <a:ln>
            <a:noFill/>
          </a:ln>
        </p:spPr>
        <p:txBody>
          <a:bodyPr wrap="square" lIns="91425" tIns="45700" rIns="91425" bIns="45700" anchor="ctr" anchorCtr="0">
            <a:noAutofit/>
          </a:bodyPr>
          <a:lstStyle/>
          <a:p>
            <a:pPr marL="457200" marR="0" lvl="0" indent="457200" algn="l" rtl="0">
              <a:spcBef>
                <a:spcPts val="0"/>
              </a:spcBef>
              <a:buClr>
                <a:schemeClr val="lt1"/>
              </a:buClr>
              <a:buFont typeface="Arial"/>
              <a:buNone/>
            </a:pPr>
            <a:r>
              <a:rPr lang="en-US" sz="2500" dirty="0"/>
              <a:t>Thank you !</a:t>
            </a:r>
          </a:p>
        </p:txBody>
      </p:sp>
      <p:sp>
        <p:nvSpPr>
          <p:cNvPr id="2" name="Text Placeholder 1"/>
          <p:cNvSpPr>
            <a:spLocks noGrp="1"/>
          </p:cNvSpPr>
          <p:nvPr>
            <p:ph type="body" idx="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3CF5-3258-4A15-B514-0FA43F9C02DC}"/>
              </a:ext>
            </a:extLst>
          </p:cNvPr>
          <p:cNvSpPr>
            <a:spLocks noGrp="1"/>
          </p:cNvSpPr>
          <p:nvPr>
            <p:ph type="title"/>
          </p:nvPr>
        </p:nvSpPr>
        <p:spPr>
          <a:xfrm>
            <a:off x="273014" y="591568"/>
            <a:ext cx="6802482" cy="494412"/>
          </a:xfrm>
        </p:spPr>
        <p:txBody>
          <a:bodyPr/>
          <a:lstStyle/>
          <a:p>
            <a:r>
              <a:rPr lang="en-US" dirty="0"/>
              <a:t>Contents</a:t>
            </a:r>
          </a:p>
        </p:txBody>
      </p:sp>
      <p:sp>
        <p:nvSpPr>
          <p:cNvPr id="3" name="Text Placeholder 2">
            <a:extLst>
              <a:ext uri="{FF2B5EF4-FFF2-40B4-BE49-F238E27FC236}">
                <a16:creationId xmlns:a16="http://schemas.microsoft.com/office/drawing/2014/main" id="{C6A6367E-A8DF-429B-B1D2-8674F1B430D5}"/>
              </a:ext>
            </a:extLst>
          </p:cNvPr>
          <p:cNvSpPr>
            <a:spLocks noGrp="1"/>
          </p:cNvSpPr>
          <p:nvPr>
            <p:ph type="body" idx="1"/>
          </p:nvPr>
        </p:nvSpPr>
        <p:spPr>
          <a:xfrm>
            <a:off x="394051" y="3429000"/>
            <a:ext cx="3700462" cy="336549"/>
          </a:xfrm>
        </p:spPr>
        <p:txBody>
          <a:bodyPr/>
          <a:lstStyle/>
          <a:p>
            <a:pPr marL="285750" indent="-285750">
              <a:buFont typeface="Wingdings" panose="05000000000000000000" pitchFamily="2" charset="2"/>
              <a:buChar char="q"/>
            </a:pPr>
            <a:r>
              <a:rPr lang="en-US" dirty="0"/>
              <a:t>Introduction</a:t>
            </a:r>
          </a:p>
          <a:p>
            <a:pPr marL="285750" indent="-285750">
              <a:buFont typeface="Wingdings" panose="05000000000000000000" pitchFamily="2" charset="2"/>
              <a:buChar char="q"/>
            </a:pPr>
            <a:r>
              <a:rPr lang="en-US" dirty="0"/>
              <a:t>Literature Review</a:t>
            </a:r>
          </a:p>
          <a:p>
            <a:pPr marL="285750" indent="-285750">
              <a:buFont typeface="Wingdings" panose="05000000000000000000" pitchFamily="2" charset="2"/>
              <a:buChar char="q"/>
            </a:pPr>
            <a:r>
              <a:rPr lang="en-US" dirty="0"/>
              <a:t>Data Collection and Processing</a:t>
            </a:r>
          </a:p>
          <a:p>
            <a:pPr marL="285750" indent="-285750">
              <a:buFont typeface="Wingdings" panose="05000000000000000000" pitchFamily="2" charset="2"/>
              <a:buChar char="q"/>
            </a:pPr>
            <a:r>
              <a:rPr lang="en-US" dirty="0"/>
              <a:t>Design of Experiment</a:t>
            </a:r>
          </a:p>
          <a:p>
            <a:pPr marL="285750" indent="-285750">
              <a:buFont typeface="Wingdings" panose="05000000000000000000" pitchFamily="2" charset="2"/>
              <a:buChar char="q"/>
            </a:pPr>
            <a:r>
              <a:rPr lang="en-US" dirty="0"/>
              <a:t>Results and Evaluation</a:t>
            </a:r>
          </a:p>
          <a:p>
            <a:pPr marL="285750" indent="-285750">
              <a:buFont typeface="Wingdings" panose="05000000000000000000" pitchFamily="2" charset="2"/>
              <a:buChar char="q"/>
            </a:pPr>
            <a:r>
              <a:rPr lang="en-US" dirty="0"/>
              <a:t>Conclusions</a:t>
            </a:r>
          </a:p>
          <a:p>
            <a:pPr marL="285750" indent="-285750">
              <a:buFont typeface="Wingdings" panose="05000000000000000000" pitchFamily="2" charset="2"/>
              <a:buChar char="q"/>
            </a:pPr>
            <a:r>
              <a:rPr lang="en-US" dirty="0"/>
              <a:t>References</a:t>
            </a:r>
          </a:p>
          <a:p>
            <a:endParaRPr lang="en-US" dirty="0"/>
          </a:p>
        </p:txBody>
      </p:sp>
    </p:spTree>
    <p:extLst>
      <p:ext uri="{BB962C8B-B14F-4D97-AF65-F5344CB8AC3E}">
        <p14:creationId xmlns:p14="http://schemas.microsoft.com/office/powerpoint/2010/main" val="204659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525288" y="567627"/>
            <a:ext cx="4560600" cy="693900"/>
          </a:xfrm>
          <a:prstGeom prst="rect">
            <a:avLst/>
          </a:prstGeom>
          <a:noFill/>
          <a:ln>
            <a:noFill/>
          </a:ln>
        </p:spPr>
        <p:txBody>
          <a:bodyPr wrap="square" lIns="91425" tIns="45700" rIns="91425" bIns="45700" anchor="ctr" anchorCtr="0">
            <a:noAutofit/>
          </a:bodyPr>
          <a:lstStyle/>
          <a:p>
            <a:pPr marL="0" marR="0" lvl="0" indent="0" algn="l" rtl="0">
              <a:spcBef>
                <a:spcPts val="0"/>
              </a:spcBef>
              <a:buClr>
                <a:srgbClr val="404041"/>
              </a:buClr>
              <a:buFont typeface="Arial"/>
              <a:buNone/>
            </a:pPr>
            <a:r>
              <a:rPr lang="en-US" sz="2900"/>
              <a:t>Toolset</a:t>
            </a:r>
          </a:p>
        </p:txBody>
      </p:sp>
      <p:pic>
        <p:nvPicPr>
          <p:cNvPr id="103" name="Shape 103"/>
          <p:cNvPicPr preferRelativeResize="0"/>
          <p:nvPr/>
        </p:nvPicPr>
        <p:blipFill>
          <a:blip r:embed="rId3">
            <a:alphaModFix/>
          </a:blip>
          <a:stretch>
            <a:fillRect/>
          </a:stretch>
        </p:blipFill>
        <p:spPr>
          <a:xfrm>
            <a:off x="525300" y="1695375"/>
            <a:ext cx="2226675" cy="1070776"/>
          </a:xfrm>
          <a:prstGeom prst="rect">
            <a:avLst/>
          </a:prstGeom>
          <a:noFill/>
          <a:ln>
            <a:noFill/>
          </a:ln>
        </p:spPr>
      </p:pic>
      <p:pic>
        <p:nvPicPr>
          <p:cNvPr id="107" name="Shape 107"/>
          <p:cNvPicPr preferRelativeResize="0"/>
          <p:nvPr/>
        </p:nvPicPr>
        <p:blipFill rotWithShape="1">
          <a:blip r:embed="rId4">
            <a:alphaModFix/>
          </a:blip>
          <a:srcRect t="9627" b="13045"/>
          <a:stretch/>
        </p:blipFill>
        <p:spPr>
          <a:xfrm>
            <a:off x="1060788" y="3783335"/>
            <a:ext cx="1744800" cy="1087200"/>
          </a:xfrm>
          <a:prstGeom prst="rect">
            <a:avLst/>
          </a:prstGeom>
          <a:noFill/>
          <a:ln>
            <a:noFill/>
          </a:ln>
        </p:spPr>
      </p:pic>
      <p:pic>
        <p:nvPicPr>
          <p:cNvPr id="108" name="Shape 108"/>
          <p:cNvPicPr preferRelativeResize="0"/>
          <p:nvPr/>
        </p:nvPicPr>
        <p:blipFill rotWithShape="1">
          <a:blip r:embed="rId5">
            <a:alphaModFix/>
          </a:blip>
          <a:srcRect t="8470" b="6740"/>
          <a:stretch/>
        </p:blipFill>
        <p:spPr>
          <a:xfrm>
            <a:off x="4572000" y="1499727"/>
            <a:ext cx="2950051" cy="1266424"/>
          </a:xfrm>
          <a:prstGeom prst="rect">
            <a:avLst/>
          </a:prstGeom>
          <a:noFill/>
          <a:ln>
            <a:noFill/>
          </a:ln>
        </p:spPr>
      </p:pic>
      <p:pic>
        <p:nvPicPr>
          <p:cNvPr id="1026" name="Picture 2" descr="Image result for natural language processing logo">
            <a:extLst>
              <a:ext uri="{FF2B5EF4-FFF2-40B4-BE49-F238E27FC236}">
                <a16:creationId xmlns:a16="http://schemas.microsoft.com/office/drawing/2014/main" id="{DB7B693A-C9B3-4872-B177-CDCF5166B9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2450" y="3777048"/>
            <a:ext cx="3411182" cy="1581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ctrTitle"/>
          </p:nvPr>
        </p:nvSpPr>
        <p:spPr>
          <a:xfrm>
            <a:off x="530027" y="1012095"/>
            <a:ext cx="8004300" cy="639000"/>
          </a:xfrm>
          <a:prstGeom prst="rect">
            <a:avLst/>
          </a:prstGeom>
          <a:noFill/>
          <a:ln>
            <a:noFill/>
          </a:ln>
        </p:spPr>
        <p:txBody>
          <a:bodyPr wrap="square" lIns="91425" tIns="45700" rIns="91425" bIns="45700" anchor="ctr" anchorCtr="0">
            <a:noAutofit/>
          </a:bodyPr>
          <a:lstStyle/>
          <a:p>
            <a:r>
              <a:rPr lang="en-US" sz="2400" dirty="0"/>
              <a:t>Introduction</a:t>
            </a:r>
          </a:p>
        </p:txBody>
      </p:sp>
      <p:sp>
        <p:nvSpPr>
          <p:cNvPr id="127" name="Shape 127"/>
          <p:cNvSpPr txBox="1">
            <a:spLocks noGrp="1"/>
          </p:cNvSpPr>
          <p:nvPr>
            <p:ph type="body" idx="2"/>
          </p:nvPr>
        </p:nvSpPr>
        <p:spPr>
          <a:xfrm>
            <a:off x="518825" y="2089391"/>
            <a:ext cx="8372400" cy="4006684"/>
          </a:xfrm>
          <a:prstGeom prst="rect">
            <a:avLst/>
          </a:prstGeom>
          <a:noFill/>
          <a:ln>
            <a:noFill/>
          </a:ln>
        </p:spPr>
        <p:txBody>
          <a:bodyPr wrap="square" lIns="91425" tIns="45700" rIns="91425" bIns="45700" anchor="t" anchorCtr="0">
            <a:noAutofit/>
          </a:bodyPr>
          <a:lstStyle/>
          <a:p>
            <a:pPr marL="400050" indent="-285750">
              <a:buFont typeface="Wingdings" panose="05000000000000000000" pitchFamily="2" charset="2"/>
              <a:buChar char="Ø"/>
            </a:pPr>
            <a:r>
              <a:rPr lang="en-US" dirty="0"/>
              <a:t>Yelp reviews are in text and star rating format</a:t>
            </a:r>
          </a:p>
          <a:p>
            <a:pPr marL="400050" indent="-285750">
              <a:buFont typeface="Wingdings" panose="05000000000000000000" pitchFamily="2" charset="2"/>
              <a:buChar char="Ø"/>
            </a:pPr>
            <a:r>
              <a:rPr lang="en-US" dirty="0"/>
              <a:t>Ability to predict star rating from text review will help users in choosing business for visit </a:t>
            </a:r>
          </a:p>
          <a:p>
            <a:pPr marL="400050" indent="-285750">
              <a:buFont typeface="Wingdings" panose="05000000000000000000" pitchFamily="2" charset="2"/>
              <a:buChar char="Ø"/>
            </a:pPr>
            <a:r>
              <a:rPr lang="en-US" dirty="0"/>
              <a:t>If users can trust Yelp reviews, it can increase Yelp user count </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412781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530027" y="1012095"/>
            <a:ext cx="8004300" cy="639000"/>
          </a:xfrm>
          <a:prstGeom prst="rect">
            <a:avLst/>
          </a:prstGeom>
          <a:noFill/>
          <a:ln>
            <a:noFill/>
          </a:ln>
        </p:spPr>
        <p:txBody>
          <a:bodyPr wrap="square" lIns="91425" tIns="45700" rIns="91425" bIns="45700" anchor="ctr" anchorCtr="0">
            <a:noAutofit/>
          </a:bodyPr>
          <a:lstStyle/>
          <a:p>
            <a:pPr lvl="0"/>
            <a:r>
              <a:rPr lang="en-US" sz="2400" dirty="0"/>
              <a:t>Literature Review</a:t>
            </a:r>
          </a:p>
        </p:txBody>
      </p:sp>
      <p:sp>
        <p:nvSpPr>
          <p:cNvPr id="140" name="Shape 140"/>
          <p:cNvSpPr txBox="1">
            <a:spLocks noGrp="1"/>
          </p:cNvSpPr>
          <p:nvPr>
            <p:ph type="body" idx="2"/>
          </p:nvPr>
        </p:nvSpPr>
        <p:spPr>
          <a:xfrm>
            <a:off x="518824" y="1976198"/>
            <a:ext cx="8015700" cy="4119900"/>
          </a:xfrm>
          <a:prstGeom prst="rect">
            <a:avLst/>
          </a:prstGeom>
          <a:noFill/>
          <a:ln>
            <a:noFill/>
          </a:ln>
        </p:spPr>
        <p:txBody>
          <a:bodyPr wrap="square" lIns="91425" tIns="45700" rIns="91425" bIns="45700" anchor="t" anchorCtr="0">
            <a:noAutofit/>
          </a:bodyPr>
          <a:lstStyle/>
          <a:p>
            <a:r>
              <a:rPr lang="en-US" sz="1700" dirty="0"/>
              <a:t>Peter D. Turney predicted semantic orientation (SO) of reviews provided on ‘</a:t>
            </a:r>
            <a:r>
              <a:rPr lang="en-US" sz="1700" dirty="0" err="1"/>
              <a:t>Epinions</a:t>
            </a:r>
            <a:r>
              <a:rPr lang="en-US" sz="1700" dirty="0"/>
              <a:t>’ website. He used Pointwise Mutual Orientation applied to Information Retrieval (PMI-IR) algorithms by applying it to 2-word phrases extracted from review texts. He achieved overall accuracy of 74% in tagging reviews into recommended and non-recommended category.</a:t>
            </a:r>
          </a:p>
          <a:p>
            <a:r>
              <a:rPr lang="en-US" sz="1700" dirty="0"/>
              <a:t>Fan and </a:t>
            </a:r>
            <a:r>
              <a:rPr lang="en-US" sz="1700" dirty="0" err="1"/>
              <a:t>Khademi</a:t>
            </a:r>
            <a:r>
              <a:rPr lang="en-US" sz="1700" dirty="0"/>
              <a:t> tried predicting star rating of review from review text only. They extracted most frequent words from raw text, most frequent words after applying part of speech tags (POS) and most frequent adjectives from POS tagged words list. They trained 4 machine learning algorithms namely Linear Regression, Support Vector Regression (normalized and non-normalized) and Decision Tree Regression on these feature sets. They used Root Mean Square Error (RMSE) for evaluation of these methods. They achieved best results with Linear regression algorithms in predicting star rating from review text.</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682362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3" name="Title 2">
            <a:extLst>
              <a:ext uri="{FF2B5EF4-FFF2-40B4-BE49-F238E27FC236}">
                <a16:creationId xmlns:a16="http://schemas.microsoft.com/office/drawing/2014/main" id="{E77FCC1E-D6E0-46CB-A766-5E1555718B68}"/>
              </a:ext>
            </a:extLst>
          </p:cNvPr>
          <p:cNvSpPr>
            <a:spLocks noGrp="1"/>
          </p:cNvSpPr>
          <p:nvPr>
            <p:ph type="ctrTitle"/>
          </p:nvPr>
        </p:nvSpPr>
        <p:spPr/>
        <p:txBody>
          <a:bodyPr/>
          <a:lstStyle/>
          <a:p>
            <a:r>
              <a:rPr lang="en-US" dirty="0"/>
              <a:t>Data Collection and Processing</a:t>
            </a:r>
          </a:p>
        </p:txBody>
      </p:sp>
      <p:sp>
        <p:nvSpPr>
          <p:cNvPr id="4" name="Text Placeholder 3">
            <a:extLst>
              <a:ext uri="{FF2B5EF4-FFF2-40B4-BE49-F238E27FC236}">
                <a16:creationId xmlns:a16="http://schemas.microsoft.com/office/drawing/2014/main" id="{9C717686-25E8-49E8-86E8-F2ED2A1C4EF6}"/>
              </a:ext>
            </a:extLst>
          </p:cNvPr>
          <p:cNvSpPr>
            <a:spLocks noGrp="1"/>
          </p:cNvSpPr>
          <p:nvPr>
            <p:ph type="body" idx="2"/>
          </p:nvPr>
        </p:nvSpPr>
        <p:spPr/>
        <p:txBody>
          <a:bodyPr/>
          <a:lstStyle/>
          <a:p>
            <a:pPr marL="0" lvl="0" indent="0">
              <a:spcAft>
                <a:spcPts val="0"/>
              </a:spcAft>
              <a:buNone/>
            </a:pPr>
            <a:r>
              <a:rPr lang="en-US" sz="2000" dirty="0"/>
              <a:t>Yelp Dataset: </a:t>
            </a:r>
            <a:r>
              <a:rPr lang="en-US" sz="2000" u="sng" dirty="0">
                <a:solidFill>
                  <a:schemeClr val="hlink"/>
                </a:solidFill>
                <a:hlinkClick r:id="rId3"/>
              </a:rPr>
              <a:t>https://www.yelp.com/dataset/challenge</a:t>
            </a:r>
          </a:p>
          <a:p>
            <a:pPr marL="0" lvl="0" indent="0">
              <a:spcAft>
                <a:spcPts val="0"/>
              </a:spcAft>
              <a:buNone/>
            </a:pPr>
            <a:endParaRPr lang="en-US" dirty="0"/>
          </a:p>
          <a:p>
            <a:pPr marL="400050" indent="-285750">
              <a:buFont typeface="Arial" panose="020B0604020202020204" pitchFamily="34" charset="0"/>
              <a:buChar char="•"/>
            </a:pPr>
            <a:r>
              <a:rPr lang="en-US" dirty="0">
                <a:highlight>
                  <a:srgbClr val="FFFFFF"/>
                </a:highlight>
              </a:rPr>
              <a:t>‘Round 12’ Yelp data set from Yelp website. Data for 11 metropolitan areas, 174k businesses and included 5.2 million reviews.</a:t>
            </a:r>
          </a:p>
          <a:p>
            <a:pPr marL="400050" indent="-285750">
              <a:buFont typeface="Arial" panose="020B0604020202020204" pitchFamily="34" charset="0"/>
              <a:buChar char="•"/>
            </a:pPr>
            <a:r>
              <a:rPr lang="en-US" dirty="0">
                <a:highlight>
                  <a:srgbClr val="FFFFFF"/>
                </a:highlight>
              </a:rPr>
              <a:t>Converted both original ‘</a:t>
            </a:r>
            <a:r>
              <a:rPr lang="en-US" dirty="0" err="1">
                <a:highlight>
                  <a:srgbClr val="FFFFFF"/>
                </a:highlight>
              </a:rPr>
              <a:t>reviews.jason</a:t>
            </a:r>
            <a:r>
              <a:rPr lang="en-US" dirty="0">
                <a:highlight>
                  <a:srgbClr val="FFFFFF"/>
                </a:highlight>
              </a:rPr>
              <a:t>’ and ‘</a:t>
            </a:r>
            <a:r>
              <a:rPr lang="en-US" dirty="0" err="1">
                <a:highlight>
                  <a:srgbClr val="FFFFFF"/>
                </a:highlight>
              </a:rPr>
              <a:t>business.json</a:t>
            </a:r>
            <a:r>
              <a:rPr lang="en-US" dirty="0">
                <a:highlight>
                  <a:srgbClr val="FFFFFF"/>
                </a:highlight>
              </a:rPr>
              <a:t>’ files into CSV format.</a:t>
            </a:r>
          </a:p>
          <a:p>
            <a:pPr marL="400050" indent="-285750">
              <a:buFont typeface="Arial" panose="020B0604020202020204" pitchFamily="34" charset="0"/>
              <a:buChar char="•"/>
            </a:pPr>
            <a:r>
              <a:rPr lang="en-US" dirty="0">
                <a:highlight>
                  <a:srgbClr val="FFFFFF"/>
                </a:highlight>
              </a:rPr>
              <a:t>We removed unnecessary symbols such as ‘&amp;, /’, transformed words in lowercase, removed stop-words.</a:t>
            </a:r>
          </a:p>
          <a:p>
            <a:pPr marL="400050" indent="-285750">
              <a:buFont typeface="Arial" panose="020B0604020202020204" pitchFamily="34" charset="0"/>
              <a:buChar char="•"/>
            </a:pPr>
            <a:r>
              <a:rPr lang="en-US" dirty="0">
                <a:highlight>
                  <a:srgbClr val="FFFFFF"/>
                </a:highlight>
              </a:rPr>
              <a:t>Converted reviews to vector form using bag-of-words approach.</a:t>
            </a:r>
          </a:p>
          <a:p>
            <a:endParaRPr lang="en-US" dirty="0">
              <a:highlight>
                <a:srgbClr val="FFFFFF"/>
              </a:highlight>
            </a:endParaRPr>
          </a:p>
          <a:p>
            <a:pPr marL="0" lvl="0" indent="0">
              <a:lnSpc>
                <a:spcPct val="115000"/>
              </a:lnSpc>
              <a:spcAft>
                <a:spcPts val="0"/>
              </a:spcAft>
              <a:buNone/>
            </a:pPr>
            <a:endParaRPr lang="en-US" dirty="0"/>
          </a:p>
        </p:txBody>
      </p:sp>
    </p:spTree>
    <p:extLst>
      <p:ext uri="{BB962C8B-B14F-4D97-AF65-F5344CB8AC3E}">
        <p14:creationId xmlns:p14="http://schemas.microsoft.com/office/powerpoint/2010/main" val="18106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8B62-F125-439B-8954-64B08CF9904A}"/>
              </a:ext>
            </a:extLst>
          </p:cNvPr>
          <p:cNvSpPr>
            <a:spLocks noGrp="1"/>
          </p:cNvSpPr>
          <p:nvPr>
            <p:ph type="ctrTitle"/>
          </p:nvPr>
        </p:nvSpPr>
        <p:spPr>
          <a:xfrm>
            <a:off x="518824" y="636092"/>
            <a:ext cx="8004391" cy="638906"/>
          </a:xfrm>
        </p:spPr>
        <p:txBody>
          <a:bodyPr/>
          <a:lstStyle/>
          <a:p>
            <a:r>
              <a:rPr lang="en-US" dirty="0"/>
              <a:t>Design of Experiments</a:t>
            </a:r>
          </a:p>
        </p:txBody>
      </p:sp>
      <p:sp>
        <p:nvSpPr>
          <p:cNvPr id="3" name="Text Placeholder 2">
            <a:extLst>
              <a:ext uri="{FF2B5EF4-FFF2-40B4-BE49-F238E27FC236}">
                <a16:creationId xmlns:a16="http://schemas.microsoft.com/office/drawing/2014/main" id="{0A5C8496-453B-4188-BDF9-412302525F3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B6D41D7A-847B-4E47-BF3F-F13763A8D43B}"/>
              </a:ext>
            </a:extLst>
          </p:cNvPr>
          <p:cNvSpPr>
            <a:spLocks noGrp="1"/>
          </p:cNvSpPr>
          <p:nvPr>
            <p:ph type="body" idx="2"/>
          </p:nvPr>
        </p:nvSpPr>
        <p:spPr>
          <a:xfrm>
            <a:off x="507621" y="1369099"/>
            <a:ext cx="8015594" cy="4119802"/>
          </a:xfrm>
        </p:spPr>
        <p:txBody>
          <a:bodyPr/>
          <a:lstStyle/>
          <a:p>
            <a:pPr marL="400050" indent="-285750">
              <a:buFont typeface="Arial" panose="020B0604020202020204" pitchFamily="34" charset="0"/>
              <a:buChar char="•"/>
            </a:pPr>
            <a:r>
              <a:rPr lang="en-US" dirty="0"/>
              <a:t>Feature generation: We extracted various features from data as shown below</a:t>
            </a:r>
          </a:p>
          <a:p>
            <a:pPr lvl="1"/>
            <a:r>
              <a:rPr lang="en-US" dirty="0"/>
              <a:t>Structural features: Number of sentences per review</a:t>
            </a:r>
          </a:p>
          <a:p>
            <a:pPr lvl="1"/>
            <a:r>
              <a:rPr lang="en-US" dirty="0"/>
              <a:t>Lexical features: TFIDF of most frequent unigrams</a:t>
            </a:r>
          </a:p>
          <a:p>
            <a:pPr lvl="1"/>
            <a:r>
              <a:rPr lang="en-US" dirty="0"/>
              <a:t>Metadata features: Star rating of each text review</a:t>
            </a:r>
          </a:p>
          <a:p>
            <a:pPr marL="400050" indent="-285750">
              <a:buFont typeface="Arial" panose="020B0604020202020204" pitchFamily="34" charset="0"/>
              <a:buChar char="•"/>
            </a:pPr>
            <a:r>
              <a:rPr lang="en-US" dirty="0"/>
              <a:t>Converting data in matrix form:</a:t>
            </a:r>
          </a:p>
          <a:p>
            <a:pPr lvl="1"/>
            <a:r>
              <a:rPr lang="en-US" dirty="0"/>
              <a:t>We used count vectorizer to convert processed data (bag-of-words) in sparse matrix format with rows for words and their frequency</a:t>
            </a:r>
          </a:p>
          <a:p>
            <a:pPr marL="400050" indent="-285750">
              <a:buFont typeface="Arial" panose="020B0604020202020204" pitchFamily="34" charset="0"/>
              <a:buChar char="•"/>
            </a:pPr>
            <a:r>
              <a:rPr lang="en-US" dirty="0"/>
              <a:t>Machine learning:</a:t>
            </a:r>
          </a:p>
          <a:p>
            <a:pPr lvl="1"/>
            <a:r>
              <a:rPr lang="en-US" dirty="0"/>
              <a:t>Trained Multinomial Naïve Bayes, Random Forest and Logistic Regression algorithms on 30% data. Models were then applied on remaining 70% test data to check for accuracy in predicting star rating from review text. </a:t>
            </a:r>
          </a:p>
        </p:txBody>
      </p:sp>
    </p:spTree>
    <p:extLst>
      <p:ext uri="{BB962C8B-B14F-4D97-AF65-F5344CB8AC3E}">
        <p14:creationId xmlns:p14="http://schemas.microsoft.com/office/powerpoint/2010/main" val="3172735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824" y="594119"/>
            <a:ext cx="8004391" cy="638906"/>
          </a:xfrm>
        </p:spPr>
        <p:txBody>
          <a:bodyPr/>
          <a:lstStyle/>
          <a:p>
            <a:r>
              <a:rPr lang="en-US" dirty="0"/>
              <a:t>Results and Evaluation</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idx="2"/>
          </p:nvPr>
        </p:nvSpPr>
        <p:spPr>
          <a:xfrm>
            <a:off x="518824" y="5457094"/>
            <a:ext cx="8015594" cy="638906"/>
          </a:xfrm>
        </p:spPr>
        <p:txBody>
          <a:bodyPr/>
          <a:lstStyle/>
          <a:p>
            <a:pPr marL="114300" indent="0">
              <a:buNone/>
            </a:pPr>
            <a:r>
              <a:rPr lang="en-US" dirty="0"/>
              <a:t>Most reviews were received for review class ‘Good’ i.e. ones with star rating 4 and 5</a:t>
            </a:r>
          </a:p>
          <a:p>
            <a:endParaRPr lang="en-US" dirty="0"/>
          </a:p>
        </p:txBody>
      </p:sp>
      <p:pic>
        <p:nvPicPr>
          <p:cNvPr id="6" name="Picture 5">
            <a:extLst>
              <a:ext uri="{FF2B5EF4-FFF2-40B4-BE49-F238E27FC236}">
                <a16:creationId xmlns:a16="http://schemas.microsoft.com/office/drawing/2014/main" id="{3E37F29A-8113-4BCD-863B-FE3C103D3795}"/>
              </a:ext>
            </a:extLst>
          </p:cNvPr>
          <p:cNvPicPr/>
          <p:nvPr/>
        </p:nvPicPr>
        <p:blipFill>
          <a:blip r:embed="rId3"/>
          <a:stretch>
            <a:fillRect/>
          </a:stretch>
        </p:blipFill>
        <p:spPr>
          <a:xfrm>
            <a:off x="1391920" y="1399165"/>
            <a:ext cx="5821679" cy="3965315"/>
          </a:xfrm>
          <a:prstGeom prst="rect">
            <a:avLst/>
          </a:prstGeom>
        </p:spPr>
      </p:pic>
    </p:spTree>
    <p:extLst>
      <p:ext uri="{BB962C8B-B14F-4D97-AF65-F5344CB8AC3E}">
        <p14:creationId xmlns:p14="http://schemas.microsoft.com/office/powerpoint/2010/main" val="143983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0BBA-4135-440A-9A91-ACE1B3B23240}"/>
              </a:ext>
            </a:extLst>
          </p:cNvPr>
          <p:cNvSpPr>
            <a:spLocks noGrp="1"/>
          </p:cNvSpPr>
          <p:nvPr>
            <p:ph type="ctrTitle"/>
          </p:nvPr>
        </p:nvSpPr>
        <p:spPr/>
        <p:txBody>
          <a:bodyPr/>
          <a:lstStyle/>
          <a:p>
            <a:r>
              <a:rPr lang="en-US" dirty="0"/>
              <a:t>Results and Evaluation…</a:t>
            </a:r>
            <a:r>
              <a:rPr lang="en-US" sz="1400" dirty="0" err="1"/>
              <a:t>contd</a:t>
            </a:r>
            <a:endParaRPr lang="en-US" dirty="0"/>
          </a:p>
        </p:txBody>
      </p:sp>
      <p:sp>
        <p:nvSpPr>
          <p:cNvPr id="3" name="Text Placeholder 2">
            <a:extLst>
              <a:ext uri="{FF2B5EF4-FFF2-40B4-BE49-F238E27FC236}">
                <a16:creationId xmlns:a16="http://schemas.microsoft.com/office/drawing/2014/main" id="{D93AB18B-C980-4D3F-AD8F-374919362F75}"/>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1FA249A-5084-4C9B-B64D-4F1FC83EDB0B}"/>
              </a:ext>
            </a:extLst>
          </p:cNvPr>
          <p:cNvSpPr>
            <a:spLocks noGrp="1"/>
          </p:cNvSpPr>
          <p:nvPr>
            <p:ph type="body" idx="2"/>
          </p:nvPr>
        </p:nvSpPr>
        <p:spPr>
          <a:xfrm>
            <a:off x="955704" y="5262880"/>
            <a:ext cx="8015594" cy="508000"/>
          </a:xfrm>
        </p:spPr>
        <p:txBody>
          <a:bodyPr/>
          <a:lstStyle/>
          <a:p>
            <a:pPr marL="114300" indent="0">
              <a:buNone/>
            </a:pPr>
            <a:r>
              <a:rPr lang="en-US" dirty="0"/>
              <a:t>Most users provided short reviews irrespective of review class</a:t>
            </a:r>
          </a:p>
          <a:p>
            <a:endParaRPr lang="en-US" dirty="0"/>
          </a:p>
        </p:txBody>
      </p:sp>
      <p:pic>
        <p:nvPicPr>
          <p:cNvPr id="5" name="Picture 4">
            <a:extLst>
              <a:ext uri="{FF2B5EF4-FFF2-40B4-BE49-F238E27FC236}">
                <a16:creationId xmlns:a16="http://schemas.microsoft.com/office/drawing/2014/main" id="{0E66AF7F-CF8E-4288-8D42-92EA02C946CC}"/>
              </a:ext>
            </a:extLst>
          </p:cNvPr>
          <p:cNvPicPr/>
          <p:nvPr/>
        </p:nvPicPr>
        <p:blipFill>
          <a:blip r:embed="rId3"/>
          <a:stretch>
            <a:fillRect/>
          </a:stretch>
        </p:blipFill>
        <p:spPr>
          <a:xfrm>
            <a:off x="422094" y="1710771"/>
            <a:ext cx="8234226" cy="3379389"/>
          </a:xfrm>
          <a:prstGeom prst="rect">
            <a:avLst/>
          </a:prstGeom>
        </p:spPr>
      </p:pic>
    </p:spTree>
    <p:extLst>
      <p:ext uri="{BB962C8B-B14F-4D97-AF65-F5344CB8AC3E}">
        <p14:creationId xmlns:p14="http://schemas.microsoft.com/office/powerpoint/2010/main" val="832900844"/>
      </p:ext>
    </p:extLst>
  </p:cSld>
  <p:clrMapOvr>
    <a:masterClrMapping/>
  </p:clrMapOvr>
</p:sld>
</file>

<file path=ppt/theme/theme1.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1162</Words>
  <Application>Microsoft Office PowerPoint</Application>
  <PresentationFormat>On-screen Show (4:3)</PresentationFormat>
  <Paragraphs>99</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Wingdings</vt:lpstr>
      <vt:lpstr>Main</vt:lpstr>
      <vt:lpstr>FA18-ILS-Z534-12423 Search Final Project  Yelp review star rating prediction using review texts</vt:lpstr>
      <vt:lpstr>Contents</vt:lpstr>
      <vt:lpstr>Toolset</vt:lpstr>
      <vt:lpstr>Introduction</vt:lpstr>
      <vt:lpstr>Literature Review</vt:lpstr>
      <vt:lpstr>Data Collection and Processing</vt:lpstr>
      <vt:lpstr>Design of Experiments</vt:lpstr>
      <vt:lpstr>Results and Evaluation</vt:lpstr>
      <vt:lpstr>Results and Evaluation…contd</vt:lpstr>
      <vt:lpstr>Results and Evaluation…contd</vt:lpstr>
      <vt:lpstr>Results and Evaluation…contd.</vt:lpstr>
      <vt:lpstr>Results and Evaluation…contd.</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ILS-Z534 Search Final Project Yelp Dataset Challenge 2017</dc:title>
  <dc:creator>Sowmya Ravi</dc:creator>
  <cp:lastModifiedBy>sahithya sridhar</cp:lastModifiedBy>
  <cp:revision>81</cp:revision>
  <dcterms:modified xsi:type="dcterms:W3CDTF">2018-12-08T23:47:55Z</dcterms:modified>
</cp:coreProperties>
</file>