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11"/>
  </p:notesMasterIdLst>
  <p:sldIdLst>
    <p:sldId id="256" r:id="rId5"/>
    <p:sldId id="275" r:id="rId6"/>
    <p:sldId id="277" r:id="rId7"/>
    <p:sldId id="278" r:id="rId8"/>
    <p:sldId id="279" r:id="rId9"/>
    <p:sldId id="276" r:id="rId10"/>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84">
          <p15:clr>
            <a:srgbClr val="A4A3A4"/>
          </p15:clr>
        </p15:guide>
        <p15:guide id="2" pos="2880">
          <p15:clr>
            <a:srgbClr val="A4A3A4"/>
          </p15:clr>
        </p15:guide>
      </p15:sldGuideLst>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2" d="100"/>
          <a:sy n="42" d="100"/>
        </p:scale>
        <p:origin x="1048" y="24"/>
      </p:cViewPr>
      <p:guideLst>
        <p:guide orient="horz" pos="2184"/>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46443" cy="4940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3849664" y="0"/>
            <a:ext cx="2946443" cy="49405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1" y="9378514"/>
            <a:ext cx="2946443" cy="4940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pPr marL="0" marR="0" lvl="0" indent="0" algn="r" rtl="0">
                <a:lnSpc>
                  <a:spcPct val="100000"/>
                </a:lnSpc>
                <a:spcBef>
                  <a:spcPts val="0"/>
                </a:spcBef>
                <a:spcAft>
                  <a:spcPts val="0"/>
                </a:spcAft>
                <a:buClr>
                  <a:srgbClr val="000000"/>
                </a:buClr>
                <a:buSzPts val="1200"/>
                <a:buFont typeface="Arial" panose="020B0604020202020204"/>
                <a:buNone/>
              </a:pPr>
              <a:t>‹#›</a:t>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 name="Google Shape;20;p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dirty="0"/>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0" name="Google Shape;170;p2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23"/>
          <p:cNvSpPr txBox="1"/>
          <p:nvPr/>
        </p:nvSpPr>
        <p:spPr>
          <a:xfrm>
            <a:off x="0" y="152400"/>
            <a:ext cx="14478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5" name="Google Shape;15;p23"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2"/>
          <a:srcRect/>
          <a:stretch>
            <a:fillRect/>
          </a:stretch>
        </p:blipFill>
        <p:spPr>
          <a:xfrm>
            <a:off x="179696" y="152400"/>
            <a:ext cx="868725" cy="972000"/>
          </a:xfrm>
          <a:prstGeom prst="rect">
            <a:avLst/>
          </a:prstGeom>
          <a:noFill/>
          <a:ln>
            <a:noFill/>
          </a:ln>
        </p:spPr>
      </p:pic>
      <p:pic>
        <p:nvPicPr>
          <p:cNvPr id="16" name="Google Shape;16;p23"/>
          <p:cNvPicPr preferRelativeResize="0"/>
          <p:nvPr/>
        </p:nvPicPr>
        <p:blipFill rotWithShape="1">
          <a:blip r:embed="rId3"/>
          <a:srcRect/>
          <a:stretch>
            <a:fillRect/>
          </a:stretch>
        </p:blipFill>
        <p:spPr>
          <a:xfrm>
            <a:off x="7530152" y="1676400"/>
            <a:ext cx="1600200" cy="5050808"/>
          </a:xfrm>
          <a:prstGeom prst="rect">
            <a:avLst/>
          </a:prstGeom>
          <a:noFill/>
          <a:ln>
            <a:noFill/>
          </a:ln>
        </p:spPr>
      </p:pic>
      <p:pic>
        <p:nvPicPr>
          <p:cNvPr id="17" name="Google Shape;17;p23"/>
          <p:cNvPicPr preferRelativeResize="0"/>
          <p:nvPr/>
        </p:nvPicPr>
        <p:blipFill rotWithShape="1">
          <a:blip r:embed="rId4"/>
          <a:srcRect/>
          <a:stretch>
            <a:fillRect/>
          </a:stretch>
        </p:blipFill>
        <p:spPr>
          <a:xfrm>
            <a:off x="1219200" y="152400"/>
            <a:ext cx="7924800" cy="107453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2"/>
          <p:cNvPicPr preferRelativeResize="0"/>
          <p:nvPr/>
        </p:nvPicPr>
        <p:blipFill rotWithShape="1">
          <a:blip r:embed="rId3"/>
          <a:srcRect/>
          <a:stretch>
            <a:fillRect/>
          </a:stretch>
        </p:blipFill>
        <p:spPr>
          <a:xfrm>
            <a:off x="1" y="-13648"/>
            <a:ext cx="9144000" cy="6934200"/>
          </a:xfrm>
          <a:prstGeom prst="rect">
            <a:avLst/>
          </a:prstGeom>
          <a:noFill/>
          <a:ln>
            <a:noFill/>
          </a:ln>
        </p:spPr>
      </p:pic>
      <p:sp>
        <p:nvSpPr>
          <p:cNvPr id="11" name="Google Shape;11;p22"/>
          <p:cNvSpPr txBox="1"/>
          <p:nvPr/>
        </p:nvSpPr>
        <p:spPr>
          <a:xfrm>
            <a:off x="0" y="152400"/>
            <a:ext cx="15240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2" name="Google Shape;12;p22"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4"/>
          <a:srcRect/>
          <a:stretch>
            <a:fillRect/>
          </a:stretch>
        </p:blipFill>
        <p:spPr>
          <a:xfrm>
            <a:off x="312760" y="152400"/>
            <a:ext cx="868725" cy="9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p:nvPr/>
        </p:nvSpPr>
        <p:spPr>
          <a:xfrm>
            <a:off x="421500" y="1540250"/>
            <a:ext cx="83010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sz="28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Department of Computer Science &amp; Engineering</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UE17CS355 – Web Tech II Laboratory</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4000"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40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Evaluation</a:t>
            </a:r>
            <a:endParaRPr sz="40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endParaRPr>
          </a:p>
        </p:txBody>
      </p:sp>
      <p:sp>
        <p:nvSpPr>
          <p:cNvPr id="23" name="Google Shape;23;p1"/>
          <p:cNvSpPr txBox="1"/>
          <p:nvPr/>
        </p:nvSpPr>
        <p:spPr>
          <a:xfrm>
            <a:off x="411400" y="4719111"/>
            <a:ext cx="8458200" cy="13719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Title     :  Online Shopping</a:t>
            </a:r>
            <a:endParaRPr sz="2000" dirty="0">
              <a:solidFill>
                <a:srgbClr val="0070C0"/>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Team 	:  PES1201700802 – </a:t>
            </a:r>
            <a:r>
              <a:rPr lang="en-US" sz="2000" dirty="0" err="1">
                <a:solidFill>
                  <a:srgbClr val="0070C0"/>
                </a:solidFill>
                <a:latin typeface="Trebuchet MS" panose="020B0603020202020204"/>
                <a:ea typeface="Trebuchet MS" panose="020B0603020202020204"/>
                <a:cs typeface="Trebuchet MS" panose="020B0603020202020204"/>
                <a:sym typeface="Trebuchet MS" panose="020B0603020202020204"/>
              </a:rPr>
              <a:t>Kamma</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Sai </a:t>
            </a:r>
            <a:r>
              <a:rPr lang="en-US" sz="2000" dirty="0" err="1">
                <a:solidFill>
                  <a:srgbClr val="0070C0"/>
                </a:solidFill>
                <a:latin typeface="Trebuchet MS" panose="020B0603020202020204"/>
                <a:ea typeface="Trebuchet MS" panose="020B0603020202020204"/>
                <a:cs typeface="Trebuchet MS" panose="020B0603020202020204"/>
                <a:sym typeface="Trebuchet MS" panose="020B0603020202020204"/>
              </a:rPr>
              <a:t>Sahiti</a:t>
            </a:r>
            <a:endPar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endParaRPr>
          </a:p>
          <a:p>
            <a:pPr lvl="0"/>
            <a:r>
              <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rPr>
              <a:t>		   PES1201802412</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 </a:t>
            </a:r>
            <a:r>
              <a:rPr lang="en-US" sz="2000" dirty="0" err="1">
                <a:solidFill>
                  <a:srgbClr val="0070C0"/>
                </a:solidFill>
                <a:latin typeface="Trebuchet MS" panose="020B0603020202020204"/>
                <a:ea typeface="Trebuchet MS" panose="020B0603020202020204"/>
                <a:cs typeface="Trebuchet MS" panose="020B0603020202020204"/>
                <a:sym typeface="Trebuchet MS" panose="020B0603020202020204"/>
              </a:rPr>
              <a:t>Sharada.G</a:t>
            </a:r>
            <a:endPar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endParaRPr>
          </a:p>
          <a:p>
            <a:pPr lvl="0"/>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PES1201802414 – </a:t>
            </a:r>
            <a:r>
              <a:rPr lang="en-US" sz="2000" dirty="0" err="1">
                <a:solidFill>
                  <a:srgbClr val="0070C0"/>
                </a:solidFill>
                <a:latin typeface="Trebuchet MS" panose="020B0603020202020204"/>
                <a:ea typeface="Trebuchet MS" panose="020B0603020202020204"/>
                <a:cs typeface="Trebuchet MS" panose="020B0603020202020204"/>
                <a:sym typeface="Trebuchet MS" panose="020B0603020202020204"/>
              </a:rPr>
              <a:t>Sunitha.M</a:t>
            </a:r>
            <a:endPar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Description</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 name="Rectangle 4">
            <a:extLst>
              <a:ext uri="{FF2B5EF4-FFF2-40B4-BE49-F238E27FC236}">
                <a16:creationId xmlns:a16="http://schemas.microsoft.com/office/drawing/2014/main" id="{830FEAD7-6EE8-4490-9011-57E554475D7C}"/>
              </a:ext>
            </a:extLst>
          </p:cNvPr>
          <p:cNvSpPr/>
          <p:nvPr/>
        </p:nvSpPr>
        <p:spPr>
          <a:xfrm>
            <a:off x="932873" y="1581151"/>
            <a:ext cx="7361382" cy="4031873"/>
          </a:xfrm>
          <a:prstGeom prst="rect">
            <a:avLst/>
          </a:prstGeom>
        </p:spPr>
        <p:txBody>
          <a:bodyPr wrap="square">
            <a:spAutoFit/>
          </a:bodyPr>
          <a:lstStyle/>
          <a:p>
            <a:r>
              <a:rPr lang="en-IN" sz="3200" dirty="0">
                <a:solidFill>
                  <a:srgbClr val="495057"/>
                </a:solidFill>
                <a:latin typeface="Times New Roman" panose="02020603050405020304" pitchFamily="18" charset="0"/>
                <a:cs typeface="Times New Roman" panose="02020603050405020304" pitchFamily="18" charset="0"/>
              </a:rPr>
              <a:t>Online shopping is a form of electronic shopping store where the buyer is directly online to the seller's computer usually via the internet.</a:t>
            </a:r>
          </a:p>
          <a:p>
            <a:r>
              <a:rPr lang="en-IN" sz="3200" dirty="0">
                <a:solidFill>
                  <a:srgbClr val="495057"/>
                </a:solidFill>
                <a:latin typeface="Times New Roman" panose="02020603050405020304" pitchFamily="18" charset="0"/>
                <a:cs typeface="Times New Roman" panose="02020603050405020304" pitchFamily="18" charset="0"/>
              </a:rPr>
              <a:t>There is no intermediary service. The sale and purchase transaction is completed electronically and interactively in real- 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Technologies Used</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Rectangle 1">
            <a:extLst>
              <a:ext uri="{FF2B5EF4-FFF2-40B4-BE49-F238E27FC236}">
                <a16:creationId xmlns:a16="http://schemas.microsoft.com/office/drawing/2014/main" id="{83E13E30-B54E-4FEF-B6A4-13BF86CEB56C}"/>
              </a:ext>
            </a:extLst>
          </p:cNvPr>
          <p:cNvSpPr/>
          <p:nvPr/>
        </p:nvSpPr>
        <p:spPr>
          <a:xfrm>
            <a:off x="4156365" y="1997206"/>
            <a:ext cx="4530436" cy="2062103"/>
          </a:xfrm>
          <a:prstGeom prst="rect">
            <a:avLst/>
          </a:prstGeom>
        </p:spPr>
        <p:txBody>
          <a:bodyPr wrap="square">
            <a:spAutoFit/>
          </a:bodyPr>
          <a:lstStyle/>
          <a:p>
            <a:pPr algn="ctr"/>
            <a:r>
              <a:rPr lang="en-IN" sz="3200" spc="-1" dirty="0">
                <a:latin typeface="Times New Roman" panose="02020603050405020304" pitchFamily="18" charset="0"/>
                <a:cs typeface="Times New Roman" panose="02020603050405020304" pitchFamily="18" charset="0"/>
              </a:rPr>
              <a:t>CSS</a:t>
            </a:r>
          </a:p>
          <a:p>
            <a:pPr algn="ctr"/>
            <a:r>
              <a:rPr lang="en-IN" sz="3200" spc="-1" dirty="0">
                <a:latin typeface="Times New Roman" panose="02020603050405020304" pitchFamily="18" charset="0"/>
                <a:cs typeface="Times New Roman" panose="02020603050405020304" pitchFamily="18" charset="0"/>
              </a:rPr>
              <a:t>SQLite</a:t>
            </a:r>
          </a:p>
          <a:p>
            <a:pPr algn="ctr"/>
            <a:r>
              <a:rPr lang="en-IN" sz="3200" spc="-1" dirty="0">
                <a:latin typeface="Times New Roman" panose="02020603050405020304" pitchFamily="18" charset="0"/>
                <a:cs typeface="Times New Roman" panose="02020603050405020304" pitchFamily="18" charset="0"/>
              </a:rPr>
              <a:t>Java Script</a:t>
            </a:r>
          </a:p>
          <a:p>
            <a:pPr algn="ctr"/>
            <a:r>
              <a:rPr lang="en-IN" sz="3200" spc="-1" dirty="0">
                <a:latin typeface="Times New Roman" panose="02020603050405020304" pitchFamily="18" charset="0"/>
                <a:cs typeface="Times New Roman" panose="02020603050405020304" pitchFamily="18" charset="0"/>
              </a:rPr>
              <a:t>HTML</a:t>
            </a:r>
          </a:p>
        </p:txBody>
      </p:sp>
      <p:sp>
        <p:nvSpPr>
          <p:cNvPr id="4" name="Rectangle 3">
            <a:extLst>
              <a:ext uri="{FF2B5EF4-FFF2-40B4-BE49-F238E27FC236}">
                <a16:creationId xmlns:a16="http://schemas.microsoft.com/office/drawing/2014/main" id="{113D078B-17A0-49A3-9E40-E964BA2BAFD2}"/>
              </a:ext>
            </a:extLst>
          </p:cNvPr>
          <p:cNvSpPr/>
          <p:nvPr/>
        </p:nvSpPr>
        <p:spPr>
          <a:xfrm>
            <a:off x="1062182" y="1951675"/>
            <a:ext cx="6761018" cy="1938992"/>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Frameworks used: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Front end : Angular JS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Back end : Flask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Techniques Implemented</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 name="Rectangle 4">
            <a:extLst>
              <a:ext uri="{FF2B5EF4-FFF2-40B4-BE49-F238E27FC236}">
                <a16:creationId xmlns:a16="http://schemas.microsoft.com/office/drawing/2014/main" id="{EDCDB275-1469-414B-B7FB-89F45C9A3FD0}"/>
              </a:ext>
            </a:extLst>
          </p:cNvPr>
          <p:cNvSpPr/>
          <p:nvPr/>
        </p:nvSpPr>
        <p:spPr>
          <a:xfrm>
            <a:off x="932873" y="1874729"/>
            <a:ext cx="6373091" cy="3416320"/>
          </a:xfrm>
          <a:prstGeom prst="rect">
            <a:avLst/>
          </a:prstGeom>
        </p:spPr>
        <p:txBody>
          <a:bodyPr wrap="square">
            <a:spAutoFit/>
          </a:bodyPr>
          <a:lstStyle/>
          <a:p>
            <a:r>
              <a:rPr lang="en-US" sz="1800" b="1" dirty="0">
                <a:latin typeface="Times New Roman" panose="02020603050405020304" pitchFamily="18" charset="0"/>
                <a:cs typeface="Times New Roman" panose="02020603050405020304" pitchFamily="18" charset="0"/>
              </a:rPr>
              <a:t>Techniques:</a:t>
            </a:r>
          </a:p>
          <a:p>
            <a:endParaRPr lang="en-US" sz="1800" dirty="0">
              <a:latin typeface="Times New Roman" panose="02020603050405020304" pitchFamily="18" charset="0"/>
              <a:cs typeface="Times New Roman" panose="02020603050405020304" pitchFamily="18" charset="0"/>
            </a:endParaRPr>
          </a:p>
          <a:p>
            <a:pPr marL="342900" indent="-342900">
              <a:buAutoNum type="arabicParenR"/>
            </a:pPr>
            <a:r>
              <a:rPr lang="en-US" sz="1800" b="1" dirty="0">
                <a:latin typeface="Times New Roman" panose="02020603050405020304" pitchFamily="18" charset="0"/>
                <a:cs typeface="Times New Roman" panose="02020603050405020304" pitchFamily="18" charset="0"/>
              </a:rPr>
              <a:t>Submission throttling</a:t>
            </a:r>
            <a:r>
              <a:rPr lang="en-US" sz="1800" dirty="0">
                <a:latin typeface="Times New Roman" panose="02020603050405020304" pitchFamily="18" charset="0"/>
                <a:cs typeface="Times New Roman" panose="02020603050405020304" pitchFamily="18" charset="0"/>
              </a:rPr>
              <a:t> : This is being implemented in the search bar where suggestions are made available to the users based on what he types ,this would make it easier for the user to see the contents of the webpage at one go.</a:t>
            </a:r>
          </a:p>
          <a:p>
            <a:pPr marL="342900" indent="-342900">
              <a:buAutoNum type="arabicParenR"/>
            </a:pPr>
            <a:endParaRPr lang="en-US" sz="1800" dirty="0">
              <a:latin typeface="Times New Roman" panose="02020603050405020304" pitchFamily="18" charset="0"/>
              <a:cs typeface="Times New Roman" panose="02020603050405020304" pitchFamily="18" charset="0"/>
            </a:endParaRPr>
          </a:p>
          <a:p>
            <a:pPr marL="342900" indent="-342900">
              <a:buAutoNum type="arabicParenR"/>
            </a:pPr>
            <a:r>
              <a:rPr lang="en-US" sz="1800" b="1" dirty="0">
                <a:latin typeface="Times New Roman" panose="02020603050405020304" pitchFamily="18" charset="0"/>
                <a:cs typeface="Times New Roman" panose="02020603050405020304" pitchFamily="18" charset="0"/>
              </a:rPr>
              <a:t>Periodic Refresh </a:t>
            </a:r>
            <a:r>
              <a:rPr lang="en-US" sz="1800" dirty="0">
                <a:latin typeface="Times New Roman" panose="02020603050405020304" pitchFamily="18" charset="0"/>
                <a:cs typeface="Times New Roman" panose="02020603050405020304" pitchFamily="18" charset="0"/>
              </a:rPr>
              <a:t>: Periodic Refresh approximates a situation where the server pushes data to the client, so the server can effectively receive new information from the browser. Indeed, as some of the examples show, the server can also mediate between users in almost real-time</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Intelligent Functionality</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Rectangle 1">
            <a:extLst>
              <a:ext uri="{FF2B5EF4-FFF2-40B4-BE49-F238E27FC236}">
                <a16:creationId xmlns:a16="http://schemas.microsoft.com/office/drawing/2014/main" id="{7FBEAD55-0570-4A4A-8AF5-DCDE613E792F}"/>
              </a:ext>
            </a:extLst>
          </p:cNvPr>
          <p:cNvSpPr/>
          <p:nvPr/>
        </p:nvSpPr>
        <p:spPr>
          <a:xfrm>
            <a:off x="517236" y="1988185"/>
            <a:ext cx="6853382" cy="4524315"/>
          </a:xfrm>
          <a:prstGeom prst="rect">
            <a:avLst/>
          </a:prstGeom>
        </p:spPr>
        <p:txBody>
          <a:bodyPr wrap="square">
            <a:spAutoFit/>
          </a:bodyPr>
          <a:lstStyle/>
          <a:p>
            <a:r>
              <a:rPr lang="en-US" sz="1800" b="1" dirty="0">
                <a:latin typeface="Times New Roman" panose="02020603050405020304" pitchFamily="18" charset="0"/>
                <a:cs typeface="Times New Roman" panose="02020603050405020304" pitchFamily="18" charset="0"/>
              </a:rPr>
              <a:t>Recommendation System (KNN Item Based Collaborative Filtering):</a:t>
            </a:r>
          </a:p>
          <a:p>
            <a:endParaRPr lang="en-US" sz="1800" b="1" dirty="0">
              <a:latin typeface="Times New Roman" panose="02020603050405020304" pitchFamily="18" charset="0"/>
              <a:cs typeface="Times New Roman" panose="02020603050405020304" pitchFamily="18" charset="0"/>
            </a:endParaRPr>
          </a:p>
          <a:p>
            <a:r>
              <a:rPr lang="en-US" sz="1800" dirty="0">
                <a:solidFill>
                  <a:srgbClr val="24292E"/>
                </a:solidFill>
                <a:latin typeface="Times New Roman" panose="02020603050405020304" pitchFamily="18" charset="0"/>
                <a:cs typeface="Times New Roman" panose="02020603050405020304" pitchFamily="18" charset="0"/>
              </a:rPr>
              <a:t>	Collaborative filtering based systems use the actions of users to recommend other items. In general, they can either be user-based or item-based. Item-based approach is usually preferred than user-based approach. User-based approach is often harder to scale because of the dynamic nature of users, whereas items usually don't change much, so item-based approach often can be computed offline.</a:t>
            </a:r>
          </a:p>
          <a:p>
            <a:endParaRPr lang="en-US" sz="1800" dirty="0">
              <a:solidFill>
                <a:srgbClr val="24292E"/>
              </a:solidFill>
              <a:latin typeface="Times New Roman" panose="02020603050405020304" pitchFamily="18" charset="0"/>
              <a:cs typeface="Times New Roman" panose="02020603050405020304" pitchFamily="18" charset="0"/>
            </a:endParaRPr>
          </a:p>
          <a:p>
            <a:r>
              <a:rPr lang="en-US" sz="1800" dirty="0">
                <a:solidFill>
                  <a:srgbClr val="24292E"/>
                </a:solidFill>
                <a:latin typeface="Times New Roman" panose="02020603050405020304" pitchFamily="18" charset="0"/>
                <a:cs typeface="Times New Roman" panose="02020603050405020304" pitchFamily="18" charset="0"/>
              </a:rPr>
              <a:t>KNN is a perfect go-to model for this use case and KNN is a very good baseline for recommender system development. In item-based collaborative filtering, KNN will use a pre-defined distance metric to find clusters of similar items based on users' ratings, and make recommendations using the distance metric in item ratings of top-k nearest neighbors</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p:nvPr/>
        </p:nvSpPr>
        <p:spPr>
          <a:xfrm>
            <a:off x="1619753" y="3352800"/>
            <a:ext cx="3734400" cy="708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4000"/>
              <a:buFont typeface="Arial" panose="020B0604020202020204"/>
              <a:buNone/>
            </a:pPr>
            <a:r>
              <a:rPr lang="en-US"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rPr>
              <a:t>Thank You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C84A8F54963DB4BB0B2F4D1F4ADE977" ma:contentTypeVersion="9" ma:contentTypeDescription="Create a new document." ma:contentTypeScope="" ma:versionID="08a584fa6ef666130d9c2a40982ab085">
  <xsd:schema xmlns:xsd="http://www.w3.org/2001/XMLSchema" xmlns:xs="http://www.w3.org/2001/XMLSchema" xmlns:p="http://schemas.microsoft.com/office/2006/metadata/properties" xmlns:ns3="c398737e-bb9e-46e0-99e8-ab300da65175" xmlns:ns4="3e1f7678-0595-49ba-941b-ae1d533fffdb" targetNamespace="http://schemas.microsoft.com/office/2006/metadata/properties" ma:root="true" ma:fieldsID="584ac3cae5246bf65a04b33440204a08" ns3:_="" ns4:_="">
    <xsd:import namespace="c398737e-bb9e-46e0-99e8-ab300da65175"/>
    <xsd:import namespace="3e1f7678-0595-49ba-941b-ae1d533fffd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98737e-bb9e-46e0-99e8-ab300da651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e1f7678-0595-49ba-941b-ae1d533fffd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ADF03E-4276-4A0C-ACEE-D12D293416A4}">
  <ds:schemaRefs>
    <ds:schemaRef ds:uri="c398737e-bb9e-46e0-99e8-ab300da65175"/>
    <ds:schemaRef ds:uri="http://schemas.microsoft.com/office/2006/documentManagement/types"/>
    <ds:schemaRef ds:uri="http://schemas.microsoft.com/office/infopath/2007/PartnerControls"/>
    <ds:schemaRef ds:uri="http://purl.org/dc/elements/1.1/"/>
    <ds:schemaRef ds:uri="http://schemas.microsoft.com/office/2006/metadata/properties"/>
    <ds:schemaRef ds:uri="3e1f7678-0595-49ba-941b-ae1d533fffdb"/>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FF8283EE-6E05-428A-9EDF-B60365B2460E}">
  <ds:schemaRefs>
    <ds:schemaRef ds:uri="http://schemas.microsoft.com/sharepoint/v3/contenttype/forms"/>
  </ds:schemaRefs>
</ds:datastoreItem>
</file>

<file path=customXml/itemProps3.xml><?xml version="1.0" encoding="utf-8"?>
<ds:datastoreItem xmlns:ds="http://schemas.openxmlformats.org/officeDocument/2006/customXml" ds:itemID="{658D23C2-D9F5-4256-ACA5-C5122AF8D3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98737e-bb9e-46e0-99e8-ab300da65175"/>
    <ds:schemaRef ds:uri="3e1f7678-0595-49ba-941b-ae1d533fff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37</TotalTime>
  <Words>195</Words>
  <Application>Microsoft Office PowerPoint</Application>
  <PresentationFormat>On-screen Show (4:3)</PresentationFormat>
  <Paragraphs>35</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Times New Roman</vt:lpstr>
      <vt:lpstr>Trebuchet MS</vt:lpstr>
      <vt:lpstr>Default Design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VJ</dc:creator>
  <cp:lastModifiedBy>Devineni, Mounika</cp:lastModifiedBy>
  <cp:revision>44</cp:revision>
  <dcterms:created xsi:type="dcterms:W3CDTF">2020-04-04T14:48:00Z</dcterms:created>
  <dcterms:modified xsi:type="dcterms:W3CDTF">2020-04-17T05:17:28Z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y fmtid="{D5CDD505-2E9C-101B-9397-08002B2CF9AE}" pid="3" name="ContentTypeId">
    <vt:lpwstr>0x0101009C84A8F54963DB4BB0B2F4D1F4ADE977</vt:lpwstr>
  </property>
</Properties>
</file>