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e4409065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e4409065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e44090659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e44090659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e44090659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e44090659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e4409065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e4409065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4409065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e4409065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4409065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4409065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e4409065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e4409065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e4409065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e4409065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e4409065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e4409065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e4409065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e4409065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e4409065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e4409065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e4409065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e4409065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hackerearth.com/practice/algorithms/graphs/shortest-path-algorithms/tutorial/" TargetMode="External"/><Relationship Id="rId4" Type="http://schemas.openxmlformats.org/officeDocument/2006/relationships/hyperlink" Target="https://npu85.npu.edu/~henry/npu/classes/algorithm/graph_alg/slide/exercise_graph_al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npu85.npu.edu/~henry/npu/classes/algorithm/tutorialpoints_daa/slide/shortest_paths.html" TargetMode="External"/><Relationship Id="rId4" Type="http://schemas.openxmlformats.org/officeDocument/2006/relationships/hyperlink" Target="https://npu85.npu.edu/~henry/npu/classes/algorithm/tutorialpoints_daa/slide/shortest_paths.html" TargetMode="Externa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pu85.npu.edu/~henry/npu/classes/algorithm/tutorialpoints_daa/slide/shortest_paths.html#v1" TargetMode="External"/><Relationship Id="rId4" Type="http://schemas.openxmlformats.org/officeDocument/2006/relationships/hyperlink" Target="https://npu85.npu.edu/~henry/npu/classes/algorithm/tutorialpoints_daa/slide/shortest_paths.html#v1" TargetMode="External"/><Relationship Id="rId5" Type="http://schemas.openxmlformats.org/officeDocument/2006/relationships/hyperlink" Target="https://npu85.npu.edu/~henry/npu/classes/algorithm/tutorialpoints_daa/slide/shortest_paths.html#v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75225" y="978375"/>
            <a:ext cx="8162400" cy="238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000"/>
              <a:t>Dijkstra’s Algorithm:</a:t>
            </a:r>
            <a:endParaRPr sz="3000"/>
          </a:p>
          <a:p>
            <a:pPr indent="0" lvl="0" marL="0" rtl="0" algn="ctr">
              <a:spcBef>
                <a:spcPts val="0"/>
              </a:spcBef>
              <a:spcAft>
                <a:spcPts val="0"/>
              </a:spcAft>
              <a:buNone/>
            </a:pPr>
            <a:r>
              <a:rPr lang="en-GB" sz="3000"/>
              <a:t>To calculate the shortest path using a MAZE</a:t>
            </a:r>
            <a:endParaRPr sz="3000"/>
          </a:p>
          <a:p>
            <a:pPr indent="0" lvl="0" marL="0" rtl="0" algn="ctr">
              <a:spcBef>
                <a:spcPts val="0"/>
              </a:spcBef>
              <a:spcAft>
                <a:spcPts val="0"/>
              </a:spcAft>
              <a:buNone/>
            </a:pPr>
            <a:r>
              <a:rPr lang="en-GB" sz="3000"/>
              <a:t>       </a:t>
            </a:r>
            <a:endParaRPr sz="3000"/>
          </a:p>
          <a:p>
            <a:pPr indent="0" lvl="0" marL="0" rtl="0" algn="l">
              <a:spcBef>
                <a:spcPts val="0"/>
              </a:spcBef>
              <a:spcAft>
                <a:spcPts val="0"/>
              </a:spcAft>
              <a:buNone/>
            </a:pPr>
            <a:r>
              <a:rPr lang="en-GB" sz="1700"/>
              <a:t>DIRECTED BY:</a:t>
            </a:r>
            <a:endParaRPr sz="1700"/>
          </a:p>
          <a:p>
            <a:pPr indent="0" lvl="0" marL="0" rtl="0" algn="l">
              <a:spcBef>
                <a:spcPts val="0"/>
              </a:spcBef>
              <a:spcAft>
                <a:spcPts val="0"/>
              </a:spcAft>
              <a:buNone/>
            </a:pPr>
            <a:r>
              <a:rPr lang="en-GB" sz="1700"/>
              <a:t>PROF.Henry Chang</a:t>
            </a:r>
            <a:endParaRPr sz="1700"/>
          </a:p>
        </p:txBody>
      </p:sp>
      <p:sp>
        <p:nvSpPr>
          <p:cNvPr id="129" name="Google Shape;129;p13"/>
          <p:cNvSpPr txBox="1"/>
          <p:nvPr>
            <p:ph idx="1" type="subTitle"/>
          </p:nvPr>
        </p:nvSpPr>
        <p:spPr>
          <a:xfrm>
            <a:off x="5073625" y="3413150"/>
            <a:ext cx="3410400" cy="905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GB" sz="1480"/>
              <a:t>DONE BY:</a:t>
            </a:r>
            <a:endParaRPr sz="1480"/>
          </a:p>
          <a:p>
            <a:pPr indent="0" lvl="0" marL="0" rtl="0" algn="ctr">
              <a:lnSpc>
                <a:spcPct val="80000"/>
              </a:lnSpc>
              <a:spcBef>
                <a:spcPts val="0"/>
              </a:spcBef>
              <a:spcAft>
                <a:spcPts val="0"/>
              </a:spcAft>
              <a:buSzPts val="605"/>
              <a:buNone/>
            </a:pPr>
            <a:r>
              <a:rPr lang="en-GB" sz="1480"/>
              <a:t>SAHITI EMANI</a:t>
            </a:r>
            <a:endParaRPr sz="1480"/>
          </a:p>
          <a:p>
            <a:pPr indent="0" lvl="0" marL="0" rtl="0" algn="ctr">
              <a:lnSpc>
                <a:spcPct val="80000"/>
              </a:lnSpc>
              <a:spcBef>
                <a:spcPts val="0"/>
              </a:spcBef>
              <a:spcAft>
                <a:spcPts val="0"/>
              </a:spcAft>
              <a:buSzPts val="605"/>
              <a:buNone/>
            </a:pPr>
            <a:r>
              <a:rPr lang="en-GB" sz="1480"/>
              <a:t>STUDENT ID:19556</a:t>
            </a:r>
            <a:endParaRPr sz="15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37625" y="223650"/>
            <a:ext cx="8637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TESTING:Cont’d</a:t>
            </a:r>
            <a:endParaRPr b="1"/>
          </a:p>
        </p:txBody>
      </p:sp>
      <p:sp>
        <p:nvSpPr>
          <p:cNvPr id="190" name="Google Shape;190;p22"/>
          <p:cNvSpPr txBox="1"/>
          <p:nvPr>
            <p:ph idx="1" type="body"/>
          </p:nvPr>
        </p:nvSpPr>
        <p:spPr>
          <a:xfrm>
            <a:off x="335450" y="712825"/>
            <a:ext cx="8442000" cy="372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100">
                <a:solidFill>
                  <a:srgbClr val="000000"/>
                </a:solidFill>
                <a:latin typeface="Arial"/>
                <a:ea typeface="Arial"/>
                <a:cs typeface="Arial"/>
                <a:sym typeface="Arial"/>
              </a:rPr>
              <a:t>Step 5</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F is selected as the </a:t>
            </a:r>
            <a:r>
              <a:rPr lang="en-GB" sz="1100">
                <a:solidFill>
                  <a:srgbClr val="FF0000"/>
                </a:solidFill>
                <a:latin typeface="Arial"/>
                <a:ea typeface="Arial"/>
                <a:cs typeface="Arial"/>
                <a:sym typeface="Arial"/>
              </a:rPr>
              <a:t>starting point</a:t>
            </a:r>
            <a:r>
              <a:rPr lang="en-GB" sz="1100">
                <a:solidFill>
                  <a:srgbClr val="000000"/>
                </a:solidFill>
                <a:latin typeface="Arial"/>
                <a:ea typeface="Arial"/>
                <a:cs typeface="Arial"/>
                <a:sym typeface="Arial"/>
              </a:rPr>
              <a:t> for Step 5.</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From F, one can go to </a:t>
            </a:r>
            <a:r>
              <a:rPr b="1" lang="en-GB">
                <a:solidFill>
                  <a:srgbClr val="000000"/>
                </a:solidFill>
                <a:latin typeface="Arial"/>
                <a:ea typeface="Arial"/>
                <a:cs typeface="Arial"/>
                <a:sym typeface="Arial"/>
              </a:rPr>
              <a:t>L AND J</a:t>
            </a:r>
            <a:r>
              <a:rPr lang="en-GB">
                <a:solidFill>
                  <a:srgbClr val="000000"/>
                </a:solidFill>
                <a:latin typeface="Arial"/>
                <a:ea typeface="Arial"/>
                <a:cs typeface="Arial"/>
                <a:sym typeface="Arial"/>
              </a:rPr>
              <a:t>.</a:t>
            </a:r>
            <a:endParaRPr baseline="-25000" u="sng">
              <a:solidFill>
                <a:srgbClr val="FF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b="1" lang="en-GB">
                <a:solidFill>
                  <a:srgbClr val="FF0000"/>
                </a:solidFill>
                <a:latin typeface="Arial"/>
                <a:ea typeface="Arial"/>
                <a:cs typeface="Arial"/>
                <a:sym typeface="Arial"/>
              </a:rPr>
              <a:t>F </a:t>
            </a:r>
            <a:r>
              <a:rPr lang="en-GB">
                <a:solidFill>
                  <a:srgbClr val="000000"/>
                </a:solidFill>
                <a:latin typeface="Arial"/>
                <a:ea typeface="Arial"/>
                <a:cs typeface="Arial"/>
                <a:sym typeface="Arial"/>
              </a:rPr>
              <a:t>is not changed. It is still </a:t>
            </a:r>
            <a:r>
              <a:rPr lang="en-GB">
                <a:solidFill>
                  <a:srgbClr val="FF0000"/>
                </a:solidFill>
                <a:latin typeface="Arial"/>
                <a:ea typeface="Arial"/>
                <a:cs typeface="Arial"/>
                <a:sym typeface="Arial"/>
              </a:rPr>
              <a:t>7.</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b="1" lang="en-GB">
                <a:solidFill>
                  <a:srgbClr val="000000"/>
                </a:solidFill>
                <a:latin typeface="Arial"/>
                <a:ea typeface="Arial"/>
                <a:cs typeface="Arial"/>
                <a:sym typeface="Arial"/>
              </a:rPr>
              <a:t>L </a:t>
            </a:r>
            <a:r>
              <a:rPr baseline="-25000" lang="en-GB">
                <a:solidFill>
                  <a:srgbClr val="FF0000"/>
                </a:solidFill>
                <a:latin typeface="Arial"/>
                <a:ea typeface="Arial"/>
                <a:cs typeface="Arial"/>
                <a:sym typeface="Arial"/>
              </a:rPr>
              <a:t> </a:t>
            </a:r>
            <a:r>
              <a:rPr lang="en-GB">
                <a:solidFill>
                  <a:srgbClr val="000000"/>
                </a:solidFill>
                <a:latin typeface="Arial"/>
                <a:ea typeface="Arial"/>
                <a:cs typeface="Arial"/>
                <a:sym typeface="Arial"/>
              </a:rPr>
              <a:t>is 12.</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lang="en-GB">
                <a:solidFill>
                  <a:srgbClr val="FF0000"/>
                </a:solidFill>
                <a:latin typeface="Arial"/>
                <a:ea typeface="Arial"/>
                <a:cs typeface="Arial"/>
                <a:sym typeface="Arial"/>
              </a:rPr>
              <a:t>J </a:t>
            </a:r>
            <a:r>
              <a:rPr lang="en-GB">
                <a:solidFill>
                  <a:srgbClr val="000000"/>
                </a:solidFill>
                <a:latin typeface="Arial"/>
                <a:ea typeface="Arial"/>
                <a:cs typeface="Arial"/>
                <a:sym typeface="Arial"/>
              </a:rPr>
              <a:t>is </a:t>
            </a:r>
            <a:r>
              <a:rPr lang="en-GB">
                <a:solidFill>
                  <a:srgbClr val="FF0000"/>
                </a:solidFill>
                <a:latin typeface="Arial"/>
                <a:ea typeface="Arial"/>
                <a:cs typeface="Arial"/>
                <a:sym typeface="Arial"/>
              </a:rPr>
              <a:t>10</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Comparing,10,12  value i.e 10 is smaller..</a:t>
            </a:r>
            <a:endParaRPr>
              <a:solidFill>
                <a:srgbClr val="000000"/>
              </a:solidFill>
              <a:latin typeface="Arial"/>
              <a:ea typeface="Arial"/>
              <a:cs typeface="Arial"/>
              <a:sym typeface="Arial"/>
            </a:endParaRPr>
          </a:p>
          <a:p>
            <a:pPr indent="-298450" lvl="3" marL="1828800" rtl="0" algn="l">
              <a:spcBef>
                <a:spcPts val="0"/>
              </a:spcBef>
              <a:spcAft>
                <a:spcPts val="0"/>
              </a:spcAft>
              <a:buClr>
                <a:srgbClr val="000000"/>
              </a:buClr>
              <a:buSzPts val="1100"/>
              <a:buFont typeface="Arial"/>
              <a:buChar char="■"/>
            </a:pPr>
            <a:r>
              <a:rPr lang="en-GB">
                <a:solidFill>
                  <a:srgbClr val="0000FF"/>
                </a:solidFill>
                <a:latin typeface="Arial"/>
                <a:ea typeface="Arial"/>
                <a:cs typeface="Arial"/>
                <a:sym typeface="Arial"/>
              </a:rPr>
              <a:t>Thus, the </a:t>
            </a:r>
            <a:r>
              <a:rPr lang="en-GB">
                <a:solidFill>
                  <a:srgbClr val="FF0000"/>
                </a:solidFill>
                <a:latin typeface="Arial"/>
                <a:ea typeface="Arial"/>
                <a:cs typeface="Arial"/>
                <a:sym typeface="Arial"/>
              </a:rPr>
              <a:t>next smallest</a:t>
            </a:r>
            <a:r>
              <a:rPr lang="en-GB">
                <a:solidFill>
                  <a:srgbClr val="0000FF"/>
                </a:solidFill>
                <a:latin typeface="Arial"/>
                <a:ea typeface="Arial"/>
                <a:cs typeface="Arial"/>
                <a:sym typeface="Arial"/>
              </a:rPr>
              <a:t> number </a:t>
            </a:r>
            <a:r>
              <a:rPr lang="en-GB">
                <a:solidFill>
                  <a:srgbClr val="FF0000"/>
                </a:solidFill>
                <a:latin typeface="Arial"/>
                <a:ea typeface="Arial"/>
                <a:cs typeface="Arial"/>
                <a:sym typeface="Arial"/>
              </a:rPr>
              <a:t>10,</a:t>
            </a:r>
            <a:r>
              <a:rPr lang="en-GB">
                <a:solidFill>
                  <a:srgbClr val="0000FF"/>
                </a:solidFill>
                <a:latin typeface="Arial"/>
                <a:ea typeface="Arial"/>
                <a:cs typeface="Arial"/>
                <a:sym typeface="Arial"/>
              </a:rPr>
              <a:t>is picked, and </a:t>
            </a:r>
            <a:r>
              <a:rPr lang="en-GB">
                <a:solidFill>
                  <a:srgbClr val="FF0000"/>
                </a:solidFill>
                <a:latin typeface="Arial"/>
                <a:ea typeface="Arial"/>
                <a:cs typeface="Arial"/>
                <a:sym typeface="Arial"/>
              </a:rPr>
              <a:t>J</a:t>
            </a:r>
            <a:r>
              <a:rPr lang="en-GB">
                <a:solidFill>
                  <a:srgbClr val="0000FF"/>
                </a:solidFill>
                <a:latin typeface="Arial"/>
                <a:ea typeface="Arial"/>
                <a:cs typeface="Arial"/>
                <a:sym typeface="Arial"/>
              </a:rPr>
              <a:t> is selected as the </a:t>
            </a:r>
            <a:r>
              <a:rPr lang="en-GB">
                <a:solidFill>
                  <a:srgbClr val="FF0000"/>
                </a:solidFill>
                <a:latin typeface="Arial"/>
                <a:ea typeface="Arial"/>
                <a:cs typeface="Arial"/>
                <a:sym typeface="Arial"/>
              </a:rPr>
              <a:t>starting point</a:t>
            </a:r>
            <a:r>
              <a:rPr lang="en-GB">
                <a:solidFill>
                  <a:srgbClr val="0000FF"/>
                </a:solidFill>
                <a:latin typeface="Arial"/>
                <a:ea typeface="Arial"/>
                <a:cs typeface="Arial"/>
                <a:sym typeface="Arial"/>
              </a:rPr>
              <a:t> on </a:t>
            </a:r>
            <a:r>
              <a:rPr lang="en-GB">
                <a:solidFill>
                  <a:srgbClr val="FF0000"/>
                </a:solidFill>
                <a:latin typeface="Arial"/>
                <a:ea typeface="Arial"/>
                <a:cs typeface="Arial"/>
                <a:sym typeface="Arial"/>
              </a:rPr>
              <a:t>Step 6</a:t>
            </a:r>
            <a:r>
              <a:rPr lang="en-GB">
                <a:solidFill>
                  <a:srgbClr val="0000FF"/>
                </a:solidFill>
                <a:latin typeface="Arial"/>
                <a:ea typeface="Arial"/>
                <a:cs typeface="Arial"/>
                <a:sym typeface="Arial"/>
              </a:rPr>
              <a:t>.</a:t>
            </a:r>
            <a:endParaRPr>
              <a:solidFill>
                <a:srgbClr val="0000FF"/>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Step 6</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J is selected as the </a:t>
            </a:r>
            <a:r>
              <a:rPr lang="en-GB" sz="1100">
                <a:solidFill>
                  <a:srgbClr val="FF0000"/>
                </a:solidFill>
                <a:latin typeface="Arial"/>
                <a:ea typeface="Arial"/>
                <a:cs typeface="Arial"/>
                <a:sym typeface="Arial"/>
              </a:rPr>
              <a:t>starting point</a:t>
            </a:r>
            <a:r>
              <a:rPr lang="en-GB" sz="1100">
                <a:solidFill>
                  <a:srgbClr val="000000"/>
                </a:solidFill>
                <a:latin typeface="Arial"/>
                <a:ea typeface="Arial"/>
                <a:cs typeface="Arial"/>
                <a:sym typeface="Arial"/>
              </a:rPr>
              <a:t> for Step 6.</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From J, one can go to </a:t>
            </a:r>
            <a:r>
              <a:rPr b="1" lang="en-GB">
                <a:solidFill>
                  <a:srgbClr val="000000"/>
                </a:solidFill>
                <a:latin typeface="Arial"/>
                <a:ea typeface="Arial"/>
                <a:cs typeface="Arial"/>
                <a:sym typeface="Arial"/>
              </a:rPr>
              <a:t>M </a:t>
            </a:r>
            <a:r>
              <a:rPr lang="en-GB">
                <a:solidFill>
                  <a:srgbClr val="000000"/>
                </a:solidFill>
                <a:latin typeface="Arial"/>
                <a:ea typeface="Arial"/>
                <a:cs typeface="Arial"/>
                <a:sym typeface="Arial"/>
              </a:rPr>
              <a:t>or </a:t>
            </a:r>
            <a:r>
              <a:rPr b="1" lang="en-GB">
                <a:solidFill>
                  <a:srgbClr val="000000"/>
                </a:solidFill>
                <a:latin typeface="Arial"/>
                <a:ea typeface="Arial"/>
                <a:cs typeface="Arial"/>
                <a:sym typeface="Arial"/>
              </a:rPr>
              <a:t>E</a:t>
            </a:r>
            <a:r>
              <a:rPr lang="en-GB">
                <a:solidFill>
                  <a:srgbClr val="000000"/>
                </a:solidFill>
                <a:latin typeface="Arial"/>
                <a:ea typeface="Arial"/>
                <a:cs typeface="Arial"/>
                <a:sym typeface="Arial"/>
              </a:rPr>
              <a:t>.</a:t>
            </a:r>
            <a:endParaRPr baseline="-25000" u="sng">
              <a:solidFill>
                <a:srgbClr val="FF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b="1" lang="en-GB">
                <a:solidFill>
                  <a:srgbClr val="FF0000"/>
                </a:solidFill>
                <a:latin typeface="Arial"/>
                <a:ea typeface="Arial"/>
                <a:cs typeface="Arial"/>
                <a:sym typeface="Arial"/>
              </a:rPr>
              <a:t>J</a:t>
            </a:r>
            <a:r>
              <a:rPr lang="en-GB">
                <a:solidFill>
                  <a:srgbClr val="000000"/>
                </a:solidFill>
                <a:latin typeface="Arial"/>
                <a:ea typeface="Arial"/>
                <a:cs typeface="Arial"/>
                <a:sym typeface="Arial"/>
              </a:rPr>
              <a:t> is </a:t>
            </a:r>
            <a:r>
              <a:rPr b="1" lang="en-GB">
                <a:solidFill>
                  <a:srgbClr val="000000"/>
                </a:solidFill>
                <a:latin typeface="Arial"/>
                <a:ea typeface="Arial"/>
                <a:cs typeface="Arial"/>
                <a:sym typeface="Arial"/>
              </a:rPr>
              <a:t>10 </a:t>
            </a:r>
            <a:r>
              <a:rPr lang="en-GB">
                <a:solidFill>
                  <a:srgbClr val="000000"/>
                </a:solidFill>
                <a:latin typeface="Arial"/>
                <a:ea typeface="Arial"/>
                <a:cs typeface="Arial"/>
                <a:sym typeface="Arial"/>
              </a:rPr>
              <a:t>as of now.</a:t>
            </a:r>
            <a:r>
              <a:rPr lang="en-GB">
                <a:solidFill>
                  <a:srgbClr val="FF0000"/>
                </a:solidFill>
                <a:latin typeface="Arial"/>
                <a:ea typeface="Arial"/>
                <a:cs typeface="Arial"/>
                <a:sym typeface="Arial"/>
              </a:rPr>
              <a: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M</a:t>
            </a:r>
            <a:r>
              <a:rPr baseline="-25000" lang="en-GB">
                <a:solidFill>
                  <a:srgbClr val="FF0000"/>
                </a:solidFill>
                <a:latin typeface="Arial"/>
                <a:ea typeface="Arial"/>
                <a:cs typeface="Arial"/>
                <a:sym typeface="Arial"/>
              </a:rPr>
              <a:t> </a:t>
            </a:r>
            <a:r>
              <a:rPr lang="en-GB">
                <a:solidFill>
                  <a:srgbClr val="000000"/>
                </a:solidFill>
                <a:latin typeface="Arial"/>
                <a:ea typeface="Arial"/>
                <a:cs typeface="Arial"/>
                <a:sym typeface="Arial"/>
              </a:rPr>
              <a:t>is changed to 11.</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lang="en-GB">
                <a:solidFill>
                  <a:srgbClr val="FF0000"/>
                </a:solidFill>
                <a:latin typeface="Arial"/>
                <a:ea typeface="Arial"/>
                <a:cs typeface="Arial"/>
                <a:sym typeface="Arial"/>
              </a:rPr>
              <a:t>E </a:t>
            </a:r>
            <a:r>
              <a:rPr lang="en-GB">
                <a:solidFill>
                  <a:srgbClr val="000000"/>
                </a:solidFill>
                <a:latin typeface="Arial"/>
                <a:ea typeface="Arial"/>
                <a:cs typeface="Arial"/>
                <a:sym typeface="Arial"/>
              </a:rPr>
              <a:t>is changed to </a:t>
            </a:r>
            <a:r>
              <a:rPr lang="en-GB">
                <a:solidFill>
                  <a:srgbClr val="FF0000"/>
                </a:solidFill>
                <a:latin typeface="Arial"/>
                <a:ea typeface="Arial"/>
                <a:cs typeface="Arial"/>
                <a:sym typeface="Arial"/>
              </a:rPr>
              <a:t>18</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Comparing </a:t>
            </a:r>
            <a:r>
              <a:rPr lang="en-GB">
                <a:solidFill>
                  <a:srgbClr val="FF0000"/>
                </a:solidFill>
                <a:latin typeface="Arial"/>
                <a:ea typeface="Arial"/>
                <a:cs typeface="Arial"/>
                <a:sym typeface="Arial"/>
              </a:rPr>
              <a:t>N</a:t>
            </a:r>
            <a:r>
              <a:rPr lang="en-GB">
                <a:solidFill>
                  <a:srgbClr val="000000"/>
                </a:solidFill>
                <a:latin typeface="Arial"/>
                <a:ea typeface="Arial"/>
                <a:cs typeface="Arial"/>
                <a:sym typeface="Arial"/>
              </a:rPr>
              <a:t>,H have same value i.e 11.</a:t>
            </a:r>
            <a:endParaRPr>
              <a:solidFill>
                <a:srgbClr val="000000"/>
              </a:solidFill>
              <a:latin typeface="Arial"/>
              <a:ea typeface="Arial"/>
              <a:cs typeface="Arial"/>
              <a:sym typeface="Arial"/>
            </a:endParaRPr>
          </a:p>
          <a:p>
            <a:pPr indent="-298450" lvl="3" marL="1828800" rtl="0" algn="l">
              <a:spcBef>
                <a:spcPts val="0"/>
              </a:spcBef>
              <a:spcAft>
                <a:spcPts val="0"/>
              </a:spcAft>
              <a:buClr>
                <a:srgbClr val="000000"/>
              </a:buClr>
              <a:buSzPts val="1100"/>
              <a:buFont typeface="Arial"/>
              <a:buChar char="■"/>
            </a:pPr>
            <a:r>
              <a:rPr lang="en-GB">
                <a:solidFill>
                  <a:srgbClr val="0000FF"/>
                </a:solidFill>
                <a:latin typeface="Arial"/>
                <a:ea typeface="Arial"/>
                <a:cs typeface="Arial"/>
                <a:sym typeface="Arial"/>
              </a:rPr>
              <a:t>Thus, the </a:t>
            </a:r>
            <a:r>
              <a:rPr lang="en-GB">
                <a:solidFill>
                  <a:srgbClr val="FF0000"/>
                </a:solidFill>
                <a:latin typeface="Arial"/>
                <a:ea typeface="Arial"/>
                <a:cs typeface="Arial"/>
                <a:sym typeface="Arial"/>
              </a:rPr>
              <a:t>next smallest</a:t>
            </a:r>
            <a:r>
              <a:rPr lang="en-GB">
                <a:solidFill>
                  <a:srgbClr val="0000FF"/>
                </a:solidFill>
                <a:latin typeface="Arial"/>
                <a:ea typeface="Arial"/>
                <a:cs typeface="Arial"/>
                <a:sym typeface="Arial"/>
              </a:rPr>
              <a:t> number is picked,but here the value is same and </a:t>
            </a:r>
            <a:r>
              <a:rPr lang="en-GB">
                <a:solidFill>
                  <a:srgbClr val="FF0000"/>
                </a:solidFill>
                <a:latin typeface="Arial"/>
                <a:ea typeface="Arial"/>
                <a:cs typeface="Arial"/>
                <a:sym typeface="Arial"/>
              </a:rPr>
              <a:t>M </a:t>
            </a:r>
            <a:r>
              <a:rPr lang="en-GB">
                <a:solidFill>
                  <a:srgbClr val="0000FF"/>
                </a:solidFill>
                <a:latin typeface="Arial"/>
                <a:ea typeface="Arial"/>
                <a:cs typeface="Arial"/>
                <a:sym typeface="Arial"/>
              </a:rPr>
              <a:t> is selected as the </a:t>
            </a:r>
            <a:r>
              <a:rPr lang="en-GB">
                <a:solidFill>
                  <a:srgbClr val="FF0000"/>
                </a:solidFill>
                <a:latin typeface="Arial"/>
                <a:ea typeface="Arial"/>
                <a:cs typeface="Arial"/>
                <a:sym typeface="Arial"/>
              </a:rPr>
              <a:t>starting point</a:t>
            </a:r>
            <a:r>
              <a:rPr lang="en-GB">
                <a:solidFill>
                  <a:srgbClr val="0000FF"/>
                </a:solidFill>
                <a:latin typeface="Arial"/>
                <a:ea typeface="Arial"/>
                <a:cs typeface="Arial"/>
                <a:sym typeface="Arial"/>
              </a:rPr>
              <a:t> on </a:t>
            </a:r>
            <a:r>
              <a:rPr lang="en-GB">
                <a:solidFill>
                  <a:srgbClr val="FF0000"/>
                </a:solidFill>
                <a:latin typeface="Arial"/>
                <a:ea typeface="Arial"/>
                <a:cs typeface="Arial"/>
                <a:sym typeface="Arial"/>
              </a:rPr>
              <a:t>Step 7 because M is smaller than E.</a:t>
            </a:r>
            <a:r>
              <a:rPr lang="en-GB">
                <a:solidFill>
                  <a:srgbClr val="0000FF"/>
                </a:solidFill>
                <a:latin typeface="Arial"/>
                <a:ea typeface="Arial"/>
                <a:cs typeface="Arial"/>
                <a:sym typeface="Arial"/>
              </a:rPr>
              <a:t>.</a:t>
            </a:r>
            <a:endParaRPr>
              <a:solidFill>
                <a:srgbClr val="0000FF"/>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95700" y="307525"/>
            <a:ext cx="8017200" cy="7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TESTING:Cont’d</a:t>
            </a:r>
            <a:endParaRPr b="1"/>
          </a:p>
        </p:txBody>
      </p:sp>
      <p:sp>
        <p:nvSpPr>
          <p:cNvPr id="196" name="Google Shape;196;p23"/>
          <p:cNvSpPr txBox="1"/>
          <p:nvPr>
            <p:ph idx="1" type="body"/>
          </p:nvPr>
        </p:nvSpPr>
        <p:spPr>
          <a:xfrm>
            <a:off x="405325" y="922475"/>
            <a:ext cx="8283000" cy="3530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Step 7</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M is selected as the </a:t>
            </a:r>
            <a:r>
              <a:rPr lang="en-GB" sz="1100">
                <a:solidFill>
                  <a:srgbClr val="FF0000"/>
                </a:solidFill>
                <a:latin typeface="Arial"/>
                <a:ea typeface="Arial"/>
                <a:cs typeface="Arial"/>
                <a:sym typeface="Arial"/>
              </a:rPr>
              <a:t>starting point</a:t>
            </a:r>
            <a:r>
              <a:rPr lang="en-GB" sz="1100">
                <a:solidFill>
                  <a:srgbClr val="000000"/>
                </a:solidFill>
                <a:latin typeface="Arial"/>
                <a:ea typeface="Arial"/>
                <a:cs typeface="Arial"/>
                <a:sym typeface="Arial"/>
              </a:rPr>
              <a:t> for Step 7.</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From M, one can go to </a:t>
            </a:r>
            <a:r>
              <a:rPr b="1" lang="en-GB">
                <a:solidFill>
                  <a:srgbClr val="000000"/>
                </a:solidFill>
                <a:latin typeface="Arial"/>
                <a:ea typeface="Arial"/>
                <a:cs typeface="Arial"/>
                <a:sym typeface="Arial"/>
              </a:rPr>
              <a:t>no further path is connected so the value remains same i.e 11.</a:t>
            </a:r>
            <a:r>
              <a:rPr lang="en-GB">
                <a:solidFill>
                  <a:srgbClr val="000000"/>
                </a:solidFill>
                <a:latin typeface="Arial"/>
                <a:ea typeface="Arial"/>
                <a:cs typeface="Arial"/>
                <a:sym typeface="Arial"/>
              </a:rPr>
              <a:t>.</a:t>
            </a:r>
            <a:endParaRPr baseline="-25000" u="sng">
              <a:solidFill>
                <a:srgbClr val="FF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Now,choose the nodes thar not visited during these steps.</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non-visited nodes are L and G.</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lang="en-GB">
                <a:solidFill>
                  <a:srgbClr val="FF0000"/>
                </a:solidFill>
                <a:latin typeface="Arial"/>
                <a:ea typeface="Arial"/>
                <a:cs typeface="Arial"/>
                <a:sym typeface="Arial"/>
              </a:rPr>
              <a:t>L </a:t>
            </a:r>
            <a:r>
              <a:rPr lang="en-GB">
                <a:solidFill>
                  <a:srgbClr val="000000"/>
                </a:solidFill>
                <a:latin typeface="Arial"/>
                <a:ea typeface="Arial"/>
                <a:cs typeface="Arial"/>
                <a:sym typeface="Arial"/>
              </a:rPr>
              <a:t>is </a:t>
            </a:r>
            <a:r>
              <a:rPr lang="en-GB">
                <a:solidFill>
                  <a:srgbClr val="FF0000"/>
                </a:solidFill>
                <a:latin typeface="Arial"/>
                <a:ea typeface="Arial"/>
                <a:cs typeface="Arial"/>
                <a:sym typeface="Arial"/>
              </a:rPr>
              <a:t>12</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lang="en-GB">
                <a:solidFill>
                  <a:srgbClr val="FF0000"/>
                </a:solidFill>
                <a:latin typeface="Arial"/>
                <a:ea typeface="Arial"/>
                <a:cs typeface="Arial"/>
                <a:sym typeface="Arial"/>
              </a:rPr>
              <a:t>G  </a:t>
            </a:r>
            <a:r>
              <a:rPr lang="en-GB">
                <a:solidFill>
                  <a:srgbClr val="000000"/>
                </a:solidFill>
                <a:latin typeface="Arial"/>
                <a:ea typeface="Arial"/>
                <a:cs typeface="Arial"/>
                <a:sym typeface="Arial"/>
              </a:rPr>
              <a:t>is </a:t>
            </a:r>
            <a:r>
              <a:rPr lang="en-GB">
                <a:solidFill>
                  <a:srgbClr val="FF0000"/>
                </a:solidFill>
                <a:latin typeface="Arial"/>
                <a:ea typeface="Arial"/>
                <a:cs typeface="Arial"/>
                <a:sym typeface="Arial"/>
              </a:rPr>
              <a:t>8</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Comparing </a:t>
            </a:r>
            <a:r>
              <a:rPr lang="en-GB">
                <a:solidFill>
                  <a:srgbClr val="FF0000"/>
                </a:solidFill>
                <a:latin typeface="Arial"/>
                <a:ea typeface="Arial"/>
                <a:cs typeface="Arial"/>
                <a:sym typeface="Arial"/>
              </a:rPr>
              <a:t>L</a:t>
            </a:r>
            <a:r>
              <a:rPr lang="en-GB">
                <a:solidFill>
                  <a:srgbClr val="000000"/>
                </a:solidFill>
                <a:latin typeface="Arial"/>
                <a:ea typeface="Arial"/>
                <a:cs typeface="Arial"/>
                <a:sym typeface="Arial"/>
              </a:rPr>
              <a:t>,G  remains as 8 no more path from there after that we will go to L with the value as </a:t>
            </a:r>
            <a:r>
              <a:rPr b="1" lang="en-GB">
                <a:solidFill>
                  <a:srgbClr val="000000"/>
                </a:solidFill>
                <a:latin typeface="Arial"/>
                <a:ea typeface="Arial"/>
                <a:cs typeface="Arial"/>
                <a:sym typeface="Arial"/>
              </a:rPr>
              <a:t>12</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Hence, we reached the final destination i.e </a:t>
            </a:r>
            <a:r>
              <a:rPr b="1" lang="en-GB">
                <a:solidFill>
                  <a:srgbClr val="000000"/>
                </a:solidFill>
                <a:latin typeface="Arial"/>
                <a:ea typeface="Arial"/>
                <a:cs typeface="Arial"/>
                <a:sym typeface="Arial"/>
              </a:rPr>
              <a:t>E</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Shortest Path is </a:t>
            </a:r>
            <a:r>
              <a:rPr b="1" lang="en-GB">
                <a:solidFill>
                  <a:srgbClr val="000000"/>
                </a:solidFill>
                <a:latin typeface="Arial"/>
                <a:ea typeface="Arial"/>
                <a:cs typeface="Arial"/>
                <a:sym typeface="Arial"/>
              </a:rPr>
              <a:t>18</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So,the direction of the shortest path is </a:t>
            </a:r>
            <a:r>
              <a:rPr b="1" lang="en-GB">
                <a:solidFill>
                  <a:srgbClr val="000000"/>
                </a:solidFill>
                <a:latin typeface="Arial"/>
                <a:ea typeface="Arial"/>
                <a:cs typeface="Arial"/>
                <a:sym typeface="Arial"/>
              </a:rPr>
              <a:t>S-B-C-D-F-J-E.</a:t>
            </a:r>
            <a:endParaRPr b="1">
              <a:solidFill>
                <a:srgbClr val="000000"/>
              </a:solidFill>
              <a:latin typeface="Arial"/>
              <a:ea typeface="Arial"/>
              <a:cs typeface="Arial"/>
              <a:sym typeface="Arial"/>
            </a:endParaRPr>
          </a:p>
          <a:p>
            <a:pPr indent="0" lvl="0" marL="1828800" rtl="0" algn="l">
              <a:spcBef>
                <a:spcPts val="1200"/>
              </a:spcBef>
              <a:spcAft>
                <a:spcPts val="0"/>
              </a:spcAft>
              <a:buNone/>
            </a:pPr>
            <a:r>
              <a:t/>
            </a:r>
            <a:endParaRPr>
              <a:solidFill>
                <a:srgbClr val="0000FF"/>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405325" y="293525"/>
            <a:ext cx="7994700" cy="6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02" name="Google Shape;202;p24"/>
          <p:cNvSpPr txBox="1"/>
          <p:nvPr>
            <p:ph idx="1" type="body"/>
          </p:nvPr>
        </p:nvSpPr>
        <p:spPr>
          <a:xfrm>
            <a:off x="330250" y="922325"/>
            <a:ext cx="8503200" cy="38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202124"/>
                </a:solidFill>
                <a:highlight>
                  <a:srgbClr val="FFFFFF"/>
                </a:highlight>
                <a:latin typeface="Roboto"/>
                <a:ea typeface="Roboto"/>
                <a:cs typeface="Roboto"/>
                <a:sym typeface="Roboto"/>
              </a:rPr>
              <a:t> </a:t>
            </a:r>
            <a:r>
              <a:rPr b="1" lang="en-GB" sz="1200">
                <a:solidFill>
                  <a:srgbClr val="202124"/>
                </a:solidFill>
                <a:highlight>
                  <a:srgbClr val="FFFFFF"/>
                </a:highlight>
                <a:latin typeface="Roboto"/>
                <a:ea typeface="Roboto"/>
                <a:cs typeface="Roboto"/>
                <a:sym typeface="Roboto"/>
              </a:rPr>
              <a:t>Dijkstra's Algorithm</a:t>
            </a:r>
            <a:r>
              <a:rPr lang="en-GB" sz="1200">
                <a:solidFill>
                  <a:srgbClr val="202124"/>
                </a:solidFill>
                <a:highlight>
                  <a:srgbClr val="FFFFFF"/>
                </a:highlight>
                <a:latin typeface="Roboto"/>
                <a:ea typeface="Roboto"/>
                <a:cs typeface="Roboto"/>
                <a:sym typeface="Roboto"/>
              </a:rPr>
              <a:t> can only work with graphs that have positive weights, during the process, the weights of the edges have to be added to </a:t>
            </a:r>
            <a:r>
              <a:rPr b="1" lang="en-GB" sz="1200">
                <a:solidFill>
                  <a:srgbClr val="202124"/>
                </a:solidFill>
                <a:highlight>
                  <a:srgbClr val="FFFFFF"/>
                </a:highlight>
                <a:latin typeface="Roboto"/>
                <a:ea typeface="Roboto"/>
                <a:cs typeface="Roboto"/>
                <a:sym typeface="Roboto"/>
              </a:rPr>
              <a:t>find the shortest path</a:t>
            </a:r>
            <a:r>
              <a:rPr lang="en-GB" sz="1200">
                <a:solidFill>
                  <a:srgbClr val="202124"/>
                </a:solidFill>
                <a:highlight>
                  <a:srgbClr val="FFFFFF"/>
                </a:highlight>
                <a:latin typeface="Roboto"/>
                <a:ea typeface="Roboto"/>
                <a:cs typeface="Roboto"/>
                <a:sym typeface="Roboto"/>
              </a:rPr>
              <a:t>.</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200">
                <a:solidFill>
                  <a:srgbClr val="202124"/>
                </a:solidFill>
                <a:highlight>
                  <a:srgbClr val="FFFFFF"/>
                </a:highlight>
                <a:latin typeface="Roboto"/>
                <a:ea typeface="Roboto"/>
                <a:cs typeface="Roboto"/>
                <a:sym typeface="Roboto"/>
              </a:rPr>
              <a:t> </a:t>
            </a:r>
            <a:r>
              <a:rPr b="1" lang="en-GB" sz="1200">
                <a:solidFill>
                  <a:srgbClr val="202124"/>
                </a:solidFill>
                <a:highlight>
                  <a:srgbClr val="FFFFFF"/>
                </a:highlight>
                <a:latin typeface="Roboto"/>
                <a:ea typeface="Roboto"/>
                <a:cs typeface="Roboto"/>
                <a:sym typeface="Roboto"/>
              </a:rPr>
              <a:t>Dijkstra's</a:t>
            </a:r>
            <a:r>
              <a:rPr lang="en-GB" sz="1200">
                <a:solidFill>
                  <a:srgbClr val="202124"/>
                </a:solidFill>
                <a:highlight>
                  <a:srgbClr val="FFFFFF"/>
                </a:highlight>
                <a:latin typeface="Roboto"/>
                <a:ea typeface="Roboto"/>
                <a:cs typeface="Roboto"/>
                <a:sym typeface="Roboto"/>
              </a:rPr>
              <a:t> algorithm is  </a:t>
            </a:r>
            <a:r>
              <a:rPr b="1" lang="en-GB" sz="1200">
                <a:solidFill>
                  <a:srgbClr val="202124"/>
                </a:solidFill>
                <a:highlight>
                  <a:srgbClr val="FFFFFF"/>
                </a:highlight>
                <a:latin typeface="Roboto"/>
                <a:ea typeface="Roboto"/>
                <a:cs typeface="Roboto"/>
                <a:sym typeface="Roboto"/>
              </a:rPr>
              <a:t>BFS</a:t>
            </a:r>
            <a:r>
              <a:rPr lang="en-GB" sz="1200">
                <a:solidFill>
                  <a:srgbClr val="202124"/>
                </a:solidFill>
                <a:highlight>
                  <a:srgbClr val="FFFFFF"/>
                </a:highlight>
                <a:latin typeface="Roboto"/>
                <a:ea typeface="Roboto"/>
                <a:cs typeface="Roboto"/>
                <a:sym typeface="Roboto"/>
              </a:rPr>
              <a:t> with a priority queue.</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200">
                <a:solidFill>
                  <a:srgbClr val="202124"/>
                </a:solidFill>
                <a:highlight>
                  <a:srgbClr val="FFFFFF"/>
                </a:highlight>
                <a:latin typeface="Roboto"/>
                <a:ea typeface="Roboto"/>
                <a:cs typeface="Roboto"/>
                <a:sym typeface="Roboto"/>
              </a:rPr>
              <a:t>But,its not applicable for negative weights.As an </a:t>
            </a:r>
            <a:r>
              <a:rPr lang="en-GB" sz="1200">
                <a:solidFill>
                  <a:srgbClr val="202124"/>
                </a:solidFill>
                <a:highlight>
                  <a:srgbClr val="FFFFFF"/>
                </a:highlight>
                <a:latin typeface="Roboto"/>
                <a:ea typeface="Roboto"/>
                <a:cs typeface="Roboto"/>
                <a:sym typeface="Roboto"/>
              </a:rPr>
              <a:t>explanation</a:t>
            </a:r>
            <a:r>
              <a:rPr lang="en-GB" sz="1200">
                <a:solidFill>
                  <a:srgbClr val="202124"/>
                </a:solidFill>
                <a:highlight>
                  <a:srgbClr val="FFFFFF"/>
                </a:highlight>
                <a:latin typeface="Roboto"/>
                <a:ea typeface="Roboto"/>
                <a:cs typeface="Roboto"/>
                <a:sym typeface="Roboto"/>
              </a:rPr>
              <a:t> i would like to mention in a form of an example,</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100">
                <a:solidFill>
                  <a:srgbClr val="000000"/>
                </a:solidFill>
                <a:latin typeface="Arial"/>
                <a:ea typeface="Arial"/>
                <a:cs typeface="Arial"/>
                <a:sym typeface="Arial"/>
              </a:rPr>
              <a:t>It is difficult to comprehend if we consider an edge represents the distance between two cities. However, it makes sense if an edge represents the cost (negative number)or profit (positive number) for a business task.We can also use the edge to present the speed driving from one city to another one. Driving above an average speed is positive, below an average speed is negative.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Hence,we calculated the shortest path for the shortest path of the given maze i.e:with value as “S” to”E”==&gt;18.</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r>
              <a:rPr b="1" lang="en-GB" sz="1100">
                <a:solidFill>
                  <a:srgbClr val="000000"/>
                </a:solidFill>
                <a:latin typeface="Arial"/>
                <a:ea typeface="Arial"/>
                <a:cs typeface="Arial"/>
                <a:sym typeface="Arial"/>
              </a:rPr>
              <a:t>   S==&gt;B==&gt;C==&gt;D==&gt;F==&gt;J==&gt;E</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888888"/>
              </a:solidFill>
              <a:latin typeface="Arial"/>
              <a:ea typeface="Arial"/>
              <a:cs typeface="Arial"/>
              <a:sym typeface="Arial"/>
            </a:endParaRPr>
          </a:p>
          <a:p>
            <a:pPr indent="0" lvl="0" marL="0" rtl="0" algn="l">
              <a:spcBef>
                <a:spcPts val="1200"/>
              </a:spcBef>
              <a:spcAft>
                <a:spcPts val="120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BIBLIOGRAPHY</a:t>
            </a:r>
            <a:r>
              <a:rPr lang="en-GB"/>
              <a:t>:</a:t>
            </a:r>
            <a:endParaRPr/>
          </a:p>
        </p:txBody>
      </p:sp>
      <p:sp>
        <p:nvSpPr>
          <p:cNvPr id="208" name="Google Shape;208;p25"/>
          <p:cNvSpPr txBox="1"/>
          <p:nvPr>
            <p:ph idx="1" type="body"/>
          </p:nvPr>
        </p:nvSpPr>
        <p:spPr>
          <a:xfrm>
            <a:off x="637425" y="1509500"/>
            <a:ext cx="7505700" cy="30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u="sng">
                <a:solidFill>
                  <a:schemeClr val="hlink"/>
                </a:solidFill>
                <a:hlinkClick r:id="rId3"/>
              </a:rPr>
              <a:t>https://www.hackerearth.com/practice/algorithms/graphs/shortest-path-algorithms/tutorial/</a:t>
            </a:r>
            <a:endParaRPr sz="1500"/>
          </a:p>
          <a:p>
            <a:pPr indent="0" lvl="0" marL="0" rtl="0" algn="l">
              <a:spcBef>
                <a:spcPts val="1200"/>
              </a:spcBef>
              <a:spcAft>
                <a:spcPts val="0"/>
              </a:spcAft>
              <a:buNone/>
            </a:pPr>
            <a:r>
              <a:rPr lang="en-GB" sz="1500" u="sng">
                <a:solidFill>
                  <a:schemeClr val="hlink"/>
                </a:solidFill>
                <a:hlinkClick r:id="rId4"/>
              </a:rPr>
              <a:t>https://npu85.npu.edu/~henry/npu/classes/algorithm/graph_alg/slide/exercise_graph_alg.html</a:t>
            </a:r>
            <a:endParaRPr sz="1500"/>
          </a:p>
          <a:p>
            <a:pPr indent="0" lvl="0" marL="0" rtl="0" algn="l">
              <a:spcBef>
                <a:spcPts val="1200"/>
              </a:spcBef>
              <a:spcAft>
                <a:spcPts val="1200"/>
              </a:spcAft>
              <a:buNone/>
            </a:pPr>
            <a:r>
              <a:rPr lang="en-GB" sz="1500"/>
              <a:t>https://www.geeksforgeeks.org/dijkstras-shortest-path-algorithm-greedy-algo-7/</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7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TABLE OF CONTENTS:</a:t>
            </a:r>
            <a:endParaRPr b="1"/>
          </a:p>
        </p:txBody>
      </p:sp>
      <p:sp>
        <p:nvSpPr>
          <p:cNvPr id="135" name="Google Shape;135;p14"/>
          <p:cNvSpPr txBox="1"/>
          <p:nvPr>
            <p:ph idx="1" type="body"/>
          </p:nvPr>
        </p:nvSpPr>
        <p:spPr>
          <a:xfrm>
            <a:off x="679400" y="1565400"/>
            <a:ext cx="7505700" cy="28872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b="1" lang="en-GB" sz="2500"/>
              <a:t>INTRODUCTION</a:t>
            </a:r>
            <a:endParaRPr b="1" sz="2500"/>
          </a:p>
          <a:p>
            <a:pPr indent="-387350" lvl="0" marL="457200" rtl="0" algn="l">
              <a:spcBef>
                <a:spcPts val="0"/>
              </a:spcBef>
              <a:spcAft>
                <a:spcPts val="0"/>
              </a:spcAft>
              <a:buSzPts val="2500"/>
              <a:buChar char="●"/>
            </a:pPr>
            <a:r>
              <a:rPr b="1" lang="en-GB" sz="2500"/>
              <a:t>DESIGN AND PROCESS</a:t>
            </a:r>
            <a:endParaRPr b="1" sz="2500"/>
          </a:p>
          <a:p>
            <a:pPr indent="-387350" lvl="0" marL="457200" rtl="0" algn="l">
              <a:spcBef>
                <a:spcPts val="0"/>
              </a:spcBef>
              <a:spcAft>
                <a:spcPts val="0"/>
              </a:spcAft>
              <a:buSzPts val="2500"/>
              <a:buChar char="●"/>
            </a:pPr>
            <a:r>
              <a:rPr b="1" lang="en-GB" sz="2500"/>
              <a:t>IMPLEMENTATION</a:t>
            </a:r>
            <a:endParaRPr b="1" sz="2500"/>
          </a:p>
          <a:p>
            <a:pPr indent="-387350" lvl="0" marL="457200" rtl="0" algn="l">
              <a:spcBef>
                <a:spcPts val="0"/>
              </a:spcBef>
              <a:spcAft>
                <a:spcPts val="0"/>
              </a:spcAft>
              <a:buSzPts val="2500"/>
              <a:buChar char="●"/>
            </a:pPr>
            <a:r>
              <a:rPr b="1" lang="en-GB" sz="2500"/>
              <a:t>TESTING</a:t>
            </a:r>
            <a:endParaRPr b="1" sz="2500"/>
          </a:p>
          <a:p>
            <a:pPr indent="-387350" lvl="0" marL="457200" rtl="0" algn="l">
              <a:spcBef>
                <a:spcPts val="0"/>
              </a:spcBef>
              <a:spcAft>
                <a:spcPts val="0"/>
              </a:spcAft>
              <a:buSzPts val="2500"/>
              <a:buChar char="●"/>
            </a:pPr>
            <a:r>
              <a:rPr b="1" lang="en-GB" sz="2500"/>
              <a:t>CONCLUSION</a:t>
            </a:r>
            <a:endParaRPr b="1" sz="2500"/>
          </a:p>
          <a:p>
            <a:pPr indent="-387350" lvl="0" marL="457200" rtl="0" algn="l">
              <a:spcBef>
                <a:spcPts val="0"/>
              </a:spcBef>
              <a:spcAft>
                <a:spcPts val="0"/>
              </a:spcAft>
              <a:buSzPts val="2500"/>
              <a:buChar char="●"/>
            </a:pPr>
            <a:r>
              <a:rPr b="1" lang="en-GB" sz="2500"/>
              <a:t>BIBLIOGRAPHY</a:t>
            </a:r>
            <a:endParaRPr b="1"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40775" y="391350"/>
            <a:ext cx="7584000" cy="5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INTRODUCTION</a:t>
            </a:r>
            <a:r>
              <a:rPr lang="en-GB"/>
              <a:t>:</a:t>
            </a:r>
            <a:endParaRPr/>
          </a:p>
        </p:txBody>
      </p:sp>
      <p:sp>
        <p:nvSpPr>
          <p:cNvPr id="141" name="Google Shape;141;p15"/>
          <p:cNvSpPr txBox="1"/>
          <p:nvPr>
            <p:ph idx="1" type="body"/>
          </p:nvPr>
        </p:nvSpPr>
        <p:spPr>
          <a:xfrm>
            <a:off x="295050" y="866600"/>
            <a:ext cx="8553900" cy="420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660"/>
              <a:t>Dijkstra's Algorithm: The shortest path between two vertices is a path with the shortest length (least number of edges). Call this the link-distance.</a:t>
            </a:r>
            <a:endParaRPr sz="1660"/>
          </a:p>
          <a:p>
            <a:pPr indent="0" lvl="0" marL="0" rtl="0" algn="l">
              <a:spcBef>
                <a:spcPts val="1200"/>
              </a:spcBef>
              <a:spcAft>
                <a:spcPts val="0"/>
              </a:spcAft>
              <a:buNone/>
            </a:pPr>
            <a:r>
              <a:rPr lang="en-GB" sz="1050">
                <a:solidFill>
                  <a:srgbClr val="252C33"/>
                </a:solidFill>
                <a:highlight>
                  <a:srgbClr val="FFFFFF"/>
                </a:highlight>
                <a:latin typeface="Arial"/>
                <a:ea typeface="Arial"/>
                <a:cs typeface="Arial"/>
                <a:sym typeface="Arial"/>
              </a:rPr>
              <a:t>Time Complexity of Dijkstra's Algorithm is </a:t>
            </a:r>
            <a:endParaRPr sz="105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rPr lang="en-GB" sz="1050">
                <a:solidFill>
                  <a:srgbClr val="252C33"/>
                </a:solidFill>
                <a:highlight>
                  <a:srgbClr val="FFFFFF"/>
                </a:highlight>
                <a:latin typeface="Arial"/>
                <a:ea typeface="Arial"/>
                <a:cs typeface="Arial"/>
                <a:sym typeface="Arial"/>
              </a:rPr>
              <a:t>O(V2)</a:t>
            </a:r>
            <a:endParaRPr sz="105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rPr lang="en-GB" sz="1050">
                <a:solidFill>
                  <a:srgbClr val="252C33"/>
                </a:solidFill>
                <a:highlight>
                  <a:srgbClr val="FFFFFF"/>
                </a:highlight>
                <a:latin typeface="Arial"/>
                <a:ea typeface="Arial"/>
                <a:cs typeface="Arial"/>
                <a:sym typeface="Arial"/>
              </a:rPr>
              <a:t> but with min-priority queue it drops down to </a:t>
            </a:r>
            <a:endParaRPr sz="105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rPr lang="en-GB" sz="1050">
                <a:solidFill>
                  <a:srgbClr val="252C33"/>
                </a:solidFill>
                <a:highlight>
                  <a:srgbClr val="FFFFFF"/>
                </a:highlight>
                <a:latin typeface="Arial"/>
                <a:ea typeface="Arial"/>
                <a:cs typeface="Arial"/>
                <a:sym typeface="Arial"/>
              </a:rPr>
              <a:t>O(V+ElogV)</a:t>
            </a:r>
            <a:endParaRPr sz="1050">
              <a:solidFill>
                <a:srgbClr val="252C33"/>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770"/>
              <a:buNone/>
            </a:pPr>
            <a:r>
              <a:rPr lang="en-GB" sz="1050">
                <a:solidFill>
                  <a:srgbClr val="252C33"/>
                </a:solidFill>
                <a:highlight>
                  <a:srgbClr val="FFFFFF"/>
                </a:highlight>
                <a:latin typeface="Arial"/>
                <a:ea typeface="Arial"/>
                <a:cs typeface="Arial"/>
                <a:sym typeface="Arial"/>
              </a:rPr>
              <a:t>.</a:t>
            </a:r>
            <a:r>
              <a:rPr b="1" lang="en-GB" sz="1660"/>
              <a:t>Intuition behind Dijkstra’s Algorithm</a:t>
            </a:r>
            <a:endParaRPr b="1" sz="1660"/>
          </a:p>
          <a:p>
            <a:pPr indent="0" lvl="0" marL="0" rtl="0" algn="l">
              <a:lnSpc>
                <a:spcPct val="95000"/>
              </a:lnSpc>
              <a:spcBef>
                <a:spcPts val="1200"/>
              </a:spcBef>
              <a:spcAft>
                <a:spcPts val="0"/>
              </a:spcAft>
              <a:buSzPts val="770"/>
              <a:buNone/>
            </a:pPr>
            <a:r>
              <a:rPr lang="en-GB" sz="1660"/>
              <a:t>The vertices in increasing order of their distance from the source vertex. Construct the shortest path tree edge by edge; at each step adding one new edge, corresponding to construction of shortest path to the current new vertex.</a:t>
            </a:r>
            <a:endParaRPr sz="1660"/>
          </a:p>
          <a:p>
            <a:pPr indent="0" lvl="0" marL="0" rtl="0" algn="l">
              <a:lnSpc>
                <a:spcPct val="95000"/>
              </a:lnSpc>
              <a:spcBef>
                <a:spcPts val="1200"/>
              </a:spcBef>
              <a:spcAft>
                <a:spcPts val="1200"/>
              </a:spcAft>
              <a:buSzPts val="770"/>
              <a:buNone/>
            </a:pPr>
            <a:r>
              <a:t/>
            </a:r>
            <a:endParaRPr sz="16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447250" y="321475"/>
            <a:ext cx="78777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DESIGN AND PROCESS:</a:t>
            </a:r>
            <a:endParaRPr b="1"/>
          </a:p>
        </p:txBody>
      </p:sp>
      <p:sp>
        <p:nvSpPr>
          <p:cNvPr id="147" name="Google Shape;147;p16"/>
          <p:cNvSpPr txBox="1"/>
          <p:nvPr>
            <p:ph idx="1" type="body"/>
          </p:nvPr>
        </p:nvSpPr>
        <p:spPr>
          <a:xfrm>
            <a:off x="210525" y="852600"/>
            <a:ext cx="8818500" cy="41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Arial"/>
                <a:ea typeface="Arial"/>
                <a:cs typeface="Arial"/>
                <a:sym typeface="Arial"/>
              </a:rPr>
              <a:t>Use Dijkstra’s Algorithm to find the </a:t>
            </a:r>
            <a:r>
              <a:rPr lang="en-GB" u="sng">
                <a:solidFill>
                  <a:schemeClr val="hlink"/>
                </a:solidFill>
                <a:latin typeface="Arial"/>
                <a:ea typeface="Arial"/>
                <a:cs typeface="Arial"/>
                <a:sym typeface="Arial"/>
                <a:hlinkClick r:id="rId3"/>
              </a:rPr>
              <a:t>shortest path</a:t>
            </a:r>
            <a:r>
              <a:rPr lang="en-GB">
                <a:solidFill>
                  <a:srgbClr val="000000"/>
                </a:solidFill>
                <a:latin typeface="Arial"/>
                <a:ea typeface="Arial"/>
                <a:cs typeface="Arial"/>
                <a:sym typeface="Arial"/>
              </a:rPr>
              <a:t> of the following maze: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STEP-1:</a:t>
            </a:r>
            <a:r>
              <a:rPr lang="en-GB" sz="1100">
                <a:solidFill>
                  <a:srgbClr val="000000"/>
                </a:solidFill>
                <a:latin typeface="Arial"/>
                <a:ea typeface="Arial"/>
                <a:cs typeface="Arial"/>
                <a:sym typeface="Arial"/>
              </a:rPr>
              <a:t> </a:t>
            </a:r>
            <a:r>
              <a:rPr lang="en-GB" sz="1400">
                <a:solidFill>
                  <a:srgbClr val="000000"/>
                </a:solidFill>
              </a:rPr>
              <a:t>Applying Dijkstra’s Algorithm to find the </a:t>
            </a:r>
            <a:r>
              <a:rPr lang="en-GB" sz="1400" u="sng">
                <a:solidFill>
                  <a:schemeClr val="hlink"/>
                </a:solidFill>
                <a:hlinkClick r:id="rId4"/>
              </a:rPr>
              <a:t>shortest path</a:t>
            </a:r>
            <a:r>
              <a:rPr lang="en-GB" sz="1600">
                <a:solidFill>
                  <a:srgbClr val="000000"/>
                </a:solidFill>
              </a:rPr>
              <a:t> and join the dots and move forward accordingly,name the nodes for better understanding and draw the tree diagram .As shown below:</a:t>
            </a:r>
            <a:endParaRPr sz="1600">
              <a:solidFill>
                <a:srgbClr val="000000"/>
              </a:solidFill>
            </a:endParaRPr>
          </a:p>
          <a:p>
            <a:pPr indent="0" lvl="0" marL="0" rtl="0" algn="l">
              <a:spcBef>
                <a:spcPts val="1200"/>
              </a:spcBef>
              <a:spcAft>
                <a:spcPts val="0"/>
              </a:spcAft>
              <a:buNone/>
            </a:pPr>
            <a:r>
              <a:rPr lang="en-GB" sz="1600">
                <a:solidFill>
                  <a:srgbClr val="000000"/>
                </a:solidFill>
              </a:rPr>
              <a:t>          FIG:1                                      FIG:1.1                              FIG:1.2                           FIG:1.3</a:t>
            </a:r>
            <a:endParaRPr sz="1600">
              <a:solidFill>
                <a:srgbClr val="000000"/>
              </a:solidFil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    </a:t>
            </a:r>
            <a:endParaRPr>
              <a:solidFill>
                <a:srgbClr val="000000"/>
              </a:solidFill>
              <a:latin typeface="Arial"/>
              <a:ea typeface="Arial"/>
              <a:cs typeface="Arial"/>
              <a:sym typeface="Arial"/>
            </a:endParaRPr>
          </a:p>
        </p:txBody>
      </p:sp>
      <p:pic>
        <p:nvPicPr>
          <p:cNvPr id="148" name="Google Shape;148;p16"/>
          <p:cNvPicPr preferRelativeResize="0"/>
          <p:nvPr/>
        </p:nvPicPr>
        <p:blipFill>
          <a:blip r:embed="rId5">
            <a:alphaModFix/>
          </a:blip>
          <a:stretch>
            <a:fillRect/>
          </a:stretch>
        </p:blipFill>
        <p:spPr>
          <a:xfrm>
            <a:off x="210525" y="2383270"/>
            <a:ext cx="2016550" cy="1734880"/>
          </a:xfrm>
          <a:prstGeom prst="rect">
            <a:avLst/>
          </a:prstGeom>
          <a:noFill/>
          <a:ln>
            <a:noFill/>
          </a:ln>
        </p:spPr>
      </p:pic>
      <p:pic>
        <p:nvPicPr>
          <p:cNvPr id="149" name="Google Shape;149;p16"/>
          <p:cNvPicPr preferRelativeResize="0"/>
          <p:nvPr/>
        </p:nvPicPr>
        <p:blipFill>
          <a:blip r:embed="rId6">
            <a:alphaModFix/>
          </a:blip>
          <a:stretch>
            <a:fillRect/>
          </a:stretch>
        </p:blipFill>
        <p:spPr>
          <a:xfrm>
            <a:off x="2288225" y="2390050"/>
            <a:ext cx="2016550" cy="1721325"/>
          </a:xfrm>
          <a:prstGeom prst="rect">
            <a:avLst/>
          </a:prstGeom>
          <a:noFill/>
          <a:ln>
            <a:noFill/>
          </a:ln>
        </p:spPr>
      </p:pic>
      <p:pic>
        <p:nvPicPr>
          <p:cNvPr id="150" name="Google Shape;150;p16"/>
          <p:cNvPicPr preferRelativeResize="0"/>
          <p:nvPr/>
        </p:nvPicPr>
        <p:blipFill>
          <a:blip r:embed="rId7">
            <a:alphaModFix/>
          </a:blip>
          <a:stretch>
            <a:fillRect/>
          </a:stretch>
        </p:blipFill>
        <p:spPr>
          <a:xfrm>
            <a:off x="4365925" y="2390048"/>
            <a:ext cx="2199150" cy="1721325"/>
          </a:xfrm>
          <a:prstGeom prst="rect">
            <a:avLst/>
          </a:prstGeom>
          <a:noFill/>
          <a:ln>
            <a:noFill/>
          </a:ln>
        </p:spPr>
      </p:pic>
      <p:pic>
        <p:nvPicPr>
          <p:cNvPr id="151" name="Google Shape;151;p16"/>
          <p:cNvPicPr preferRelativeResize="0"/>
          <p:nvPr/>
        </p:nvPicPr>
        <p:blipFill>
          <a:blip r:embed="rId8">
            <a:alphaModFix/>
          </a:blip>
          <a:stretch>
            <a:fillRect/>
          </a:stretch>
        </p:blipFill>
        <p:spPr>
          <a:xfrm>
            <a:off x="6764825" y="2286975"/>
            <a:ext cx="1858925" cy="262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321475" y="321475"/>
            <a:ext cx="8553900" cy="61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a:t>
            </a:r>
            <a:r>
              <a:rPr lang="en-GB"/>
              <a:t>:</a:t>
            </a:r>
            <a:endParaRPr/>
          </a:p>
        </p:txBody>
      </p:sp>
      <p:sp>
        <p:nvSpPr>
          <p:cNvPr id="157" name="Google Shape;157;p17"/>
          <p:cNvSpPr txBox="1"/>
          <p:nvPr>
            <p:ph idx="1" type="body"/>
          </p:nvPr>
        </p:nvSpPr>
        <p:spPr>
          <a:xfrm>
            <a:off x="321475" y="936475"/>
            <a:ext cx="8553900" cy="42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From,the maze diagram we can see two nodes that indicate S and E,they are indicated as the Start(“S”) and End(Destination”E”).One important rule to start the </a:t>
            </a:r>
            <a:r>
              <a:rPr lang="en-GB"/>
              <a:t>implementation</a:t>
            </a:r>
            <a:r>
              <a:rPr lang="en-GB"/>
              <a:t> of the djikstra’s Algorithm i.e,STARTING WITH S as”0” i.e considered to the INITIAL STEP to start the process  and the other vertices are considered to start initially,with “INFINITY”.</a:t>
            </a:r>
            <a:endParaRPr/>
          </a:p>
          <a:p>
            <a:pPr indent="0" lvl="0" marL="0" rtl="0" algn="l">
              <a:spcBef>
                <a:spcPts val="1200"/>
              </a:spcBef>
              <a:spcAft>
                <a:spcPts val="0"/>
              </a:spcAft>
              <a:buNone/>
            </a:pPr>
            <a:r>
              <a:rPr lang="en-GB"/>
              <a:t>Now, we start implementing the maze with required steps and find the minimum distance.</a:t>
            </a:r>
            <a:endParaRPr/>
          </a:p>
          <a:p>
            <a:pPr indent="0" lvl="0" marL="0" rtl="0" algn="l">
              <a:spcBef>
                <a:spcPts val="1200"/>
              </a:spcBef>
              <a:spcAft>
                <a:spcPts val="1200"/>
              </a:spcAft>
              <a:buNone/>
            </a:pPr>
            <a:r>
              <a:t/>
            </a:r>
            <a:endParaRPr/>
          </a:p>
        </p:txBody>
      </p:sp>
      <p:pic>
        <p:nvPicPr>
          <p:cNvPr id="158" name="Google Shape;158;p17"/>
          <p:cNvPicPr preferRelativeResize="0"/>
          <p:nvPr/>
        </p:nvPicPr>
        <p:blipFill>
          <a:blip r:embed="rId3">
            <a:alphaModFix/>
          </a:blip>
          <a:stretch>
            <a:fillRect/>
          </a:stretch>
        </p:blipFill>
        <p:spPr>
          <a:xfrm>
            <a:off x="784275" y="2103275"/>
            <a:ext cx="3787725" cy="280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433275" y="363400"/>
            <a:ext cx="7891500" cy="5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IMPLEMENTATION:Cont’d</a:t>
            </a:r>
            <a:endParaRPr b="1"/>
          </a:p>
        </p:txBody>
      </p:sp>
      <p:sp>
        <p:nvSpPr>
          <p:cNvPr id="164" name="Google Shape;164;p18"/>
          <p:cNvSpPr txBox="1"/>
          <p:nvPr>
            <p:ph idx="1" type="body"/>
          </p:nvPr>
        </p:nvSpPr>
        <p:spPr>
          <a:xfrm>
            <a:off x="335450" y="880600"/>
            <a:ext cx="8484000" cy="41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Start with “</a:t>
            </a:r>
            <a:r>
              <a:rPr b="1" lang="en-GB"/>
              <a:t>S” and form it in a tabular form for </a:t>
            </a:r>
            <a:r>
              <a:rPr b="1" lang="en-GB"/>
              <a:t>better</a:t>
            </a:r>
            <a:r>
              <a:rPr b="1" lang="en-GB"/>
              <a:t> understanding and continue till you find the shortest distance </a:t>
            </a:r>
            <a:r>
              <a:rPr b="1" lang="en-GB"/>
              <a:t>until</a:t>
            </a:r>
            <a:r>
              <a:rPr b="1" lang="en-GB"/>
              <a:t> you reach the final destination “E” and we stop after that.</a:t>
            </a:r>
            <a:endParaRPr b="1"/>
          </a:p>
        </p:txBody>
      </p:sp>
      <p:pic>
        <p:nvPicPr>
          <p:cNvPr id="165" name="Google Shape;165;p18"/>
          <p:cNvPicPr preferRelativeResize="0"/>
          <p:nvPr/>
        </p:nvPicPr>
        <p:blipFill>
          <a:blip r:embed="rId3">
            <a:alphaModFix/>
          </a:blip>
          <a:stretch>
            <a:fillRect/>
          </a:stretch>
        </p:blipFill>
        <p:spPr>
          <a:xfrm>
            <a:off x="433275" y="1537450"/>
            <a:ext cx="8120600" cy="339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79550" y="293525"/>
            <a:ext cx="8442000" cy="55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IMPLEMENTATION:Cont’d</a:t>
            </a:r>
            <a:endParaRPr b="1"/>
          </a:p>
        </p:txBody>
      </p:sp>
      <p:sp>
        <p:nvSpPr>
          <p:cNvPr id="171" name="Google Shape;171;p19"/>
          <p:cNvSpPr txBox="1"/>
          <p:nvPr>
            <p:ph idx="1" type="body"/>
          </p:nvPr>
        </p:nvSpPr>
        <p:spPr>
          <a:xfrm>
            <a:off x="195675" y="796675"/>
            <a:ext cx="8665800" cy="41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Since,We </a:t>
            </a:r>
            <a:r>
              <a:rPr lang="en-GB"/>
              <a:t>continued</a:t>
            </a:r>
            <a:r>
              <a:rPr lang="en-GB"/>
              <a:t> the process </a:t>
            </a:r>
            <a:r>
              <a:rPr lang="en-GB"/>
              <a:t>until</a:t>
            </a:r>
            <a:r>
              <a:rPr lang="en-GB"/>
              <a:t> we reached </a:t>
            </a:r>
            <a:r>
              <a:rPr b="1" lang="en-GB"/>
              <a:t>“E”.Hence, we got the shortest path from S to E i.e:18.</a:t>
            </a:r>
            <a:endParaRPr b="1"/>
          </a:p>
          <a:p>
            <a:pPr indent="0" lvl="0" marL="0" rtl="0" algn="l">
              <a:spcBef>
                <a:spcPts val="1200"/>
              </a:spcBef>
              <a:spcAft>
                <a:spcPts val="1200"/>
              </a:spcAft>
              <a:buNone/>
            </a:pPr>
            <a:r>
              <a:t/>
            </a:r>
            <a:endParaRPr b="1"/>
          </a:p>
        </p:txBody>
      </p:sp>
      <p:pic>
        <p:nvPicPr>
          <p:cNvPr id="172" name="Google Shape;172;p19"/>
          <p:cNvPicPr preferRelativeResize="0"/>
          <p:nvPr/>
        </p:nvPicPr>
        <p:blipFill>
          <a:blip r:embed="rId3">
            <a:alphaModFix/>
          </a:blip>
          <a:stretch>
            <a:fillRect/>
          </a:stretch>
        </p:blipFill>
        <p:spPr>
          <a:xfrm>
            <a:off x="894520" y="1082525"/>
            <a:ext cx="6764826" cy="3794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23625" y="209650"/>
            <a:ext cx="7715100" cy="5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TESTING:</a:t>
            </a:r>
            <a:endParaRPr b="1"/>
          </a:p>
        </p:txBody>
      </p:sp>
      <p:sp>
        <p:nvSpPr>
          <p:cNvPr id="178" name="Google Shape;178;p20"/>
          <p:cNvSpPr txBox="1"/>
          <p:nvPr>
            <p:ph idx="1" type="body"/>
          </p:nvPr>
        </p:nvSpPr>
        <p:spPr>
          <a:xfrm>
            <a:off x="335450" y="754750"/>
            <a:ext cx="8414100" cy="409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b="1" lang="en-GB">
                <a:solidFill>
                  <a:srgbClr val="000000"/>
                </a:solidFill>
                <a:latin typeface="Arial"/>
                <a:ea typeface="Arial"/>
                <a:cs typeface="Arial"/>
                <a:sym typeface="Arial"/>
              </a:rPr>
              <a:t>Initial</a:t>
            </a:r>
            <a:endParaRPr b="1">
              <a:solidFill>
                <a:srgbClr val="000000"/>
              </a:solidFill>
              <a:latin typeface="Arial"/>
              <a:ea typeface="Arial"/>
              <a:cs typeface="Arial"/>
              <a:sym typeface="Arial"/>
            </a:endParaRPr>
          </a:p>
          <a:p>
            <a:pPr indent="-287972" lvl="2" marL="1371600" rtl="0" algn="l">
              <a:spcBef>
                <a:spcPts val="1200"/>
              </a:spcBef>
              <a:spcAft>
                <a:spcPts val="0"/>
              </a:spcAft>
              <a:buClr>
                <a:srgbClr val="000000"/>
              </a:buClr>
              <a:buSzPct val="100000"/>
              <a:buFont typeface="Arial"/>
              <a:buChar char="■"/>
            </a:pPr>
            <a:r>
              <a:rPr lang="en-GB">
                <a:solidFill>
                  <a:srgbClr val="000000"/>
                </a:solidFill>
                <a:latin typeface="Arial"/>
                <a:ea typeface="Arial"/>
                <a:cs typeface="Arial"/>
                <a:sym typeface="Arial"/>
              </a:rPr>
              <a:t>S  is </a:t>
            </a:r>
            <a:r>
              <a:rPr lang="en-GB">
                <a:solidFill>
                  <a:srgbClr val="FF0000"/>
                </a:solidFill>
                <a:latin typeface="Arial"/>
                <a:ea typeface="Arial"/>
                <a:cs typeface="Arial"/>
                <a:sym typeface="Arial"/>
              </a:rPr>
              <a:t>smallest</a:t>
            </a:r>
            <a:r>
              <a:rPr lang="en-GB">
                <a:solidFill>
                  <a:srgbClr val="000000"/>
                </a:solidFill>
                <a:latin typeface="Arial"/>
                <a:ea typeface="Arial"/>
                <a:cs typeface="Arial"/>
                <a:sym typeface="Arial"/>
              </a:rPr>
              <a:t> cost on </a:t>
            </a:r>
            <a:r>
              <a:rPr lang="en-GB">
                <a:solidFill>
                  <a:srgbClr val="FF0000"/>
                </a:solidFill>
                <a:latin typeface="Arial"/>
                <a:ea typeface="Arial"/>
                <a:cs typeface="Arial"/>
                <a:sym typeface="Arial"/>
              </a:rPr>
              <a:t>Initial</a:t>
            </a:r>
            <a:r>
              <a:rPr lang="en-GB">
                <a:solidFill>
                  <a:srgbClr val="000000"/>
                </a:solidFill>
                <a:latin typeface="Arial"/>
                <a:ea typeface="Arial"/>
                <a:cs typeface="Arial"/>
                <a:sym typeface="Arial"/>
              </a:rPr>
              <a:t> step.</a:t>
            </a:r>
            <a:endParaRPr>
              <a:solidFill>
                <a:srgbClr val="000000"/>
              </a:solidFill>
              <a:latin typeface="Arial"/>
              <a:ea typeface="Arial"/>
              <a:cs typeface="Arial"/>
              <a:sym typeface="Arial"/>
            </a:endParaRPr>
          </a:p>
          <a:p>
            <a:pPr indent="-287972" lvl="3" marL="18288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Thus, S</a:t>
            </a:r>
            <a:r>
              <a:rPr baseline="-25000" lang="en-GB">
                <a:solidFill>
                  <a:srgbClr val="000000"/>
                </a:solidFill>
                <a:latin typeface="Arial"/>
                <a:ea typeface="Arial"/>
                <a:cs typeface="Arial"/>
                <a:sym typeface="Arial"/>
              </a:rPr>
              <a:t>,</a:t>
            </a:r>
            <a:r>
              <a:rPr lang="en-GB">
                <a:solidFill>
                  <a:srgbClr val="000000"/>
                </a:solidFill>
                <a:latin typeface="Arial"/>
                <a:ea typeface="Arial"/>
                <a:cs typeface="Arial"/>
                <a:sym typeface="Arial"/>
              </a:rPr>
              <a:t> is slected as the </a:t>
            </a:r>
            <a:r>
              <a:rPr lang="en-GB">
                <a:solidFill>
                  <a:srgbClr val="FF0000"/>
                </a:solidFill>
                <a:latin typeface="Arial"/>
                <a:ea typeface="Arial"/>
                <a:cs typeface="Arial"/>
                <a:sym typeface="Arial"/>
              </a:rPr>
              <a:t>starting point</a:t>
            </a:r>
            <a:r>
              <a:rPr lang="en-GB">
                <a:solidFill>
                  <a:srgbClr val="000000"/>
                </a:solidFill>
                <a:latin typeface="Arial"/>
                <a:ea typeface="Arial"/>
                <a:cs typeface="Arial"/>
                <a:sym typeface="Arial"/>
              </a:rPr>
              <a:t> for </a:t>
            </a:r>
            <a:r>
              <a:rPr lang="en-GB">
                <a:solidFill>
                  <a:srgbClr val="FF0000"/>
                </a:solidFill>
                <a:latin typeface="Arial"/>
                <a:ea typeface="Arial"/>
                <a:cs typeface="Arial"/>
                <a:sym typeface="Arial"/>
              </a:rPr>
              <a:t>Step 1</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Step 1</a:t>
            </a:r>
            <a:endParaRPr b="1">
              <a:solidFill>
                <a:srgbClr val="000000"/>
              </a:solidFill>
              <a:latin typeface="Arial"/>
              <a:ea typeface="Arial"/>
              <a:cs typeface="Arial"/>
              <a:sym typeface="Arial"/>
            </a:endParaRPr>
          </a:p>
          <a:p>
            <a:pPr indent="-287972" lvl="2" marL="1371600" rtl="0" algn="l">
              <a:spcBef>
                <a:spcPts val="1200"/>
              </a:spcBef>
              <a:spcAft>
                <a:spcPts val="0"/>
              </a:spcAft>
              <a:buClr>
                <a:srgbClr val="000000"/>
              </a:buClr>
              <a:buSzPct val="100000"/>
              <a:buFont typeface="Arial"/>
              <a:buChar char="■"/>
            </a:pPr>
            <a:r>
              <a:rPr lang="en-GB">
                <a:solidFill>
                  <a:srgbClr val="000000"/>
                </a:solidFill>
                <a:latin typeface="Arial"/>
                <a:ea typeface="Arial"/>
                <a:cs typeface="Arial"/>
                <a:sym typeface="Arial"/>
              </a:rPr>
              <a:t>S is selected as the </a:t>
            </a:r>
            <a:r>
              <a:rPr lang="en-GB">
                <a:solidFill>
                  <a:srgbClr val="FF0000"/>
                </a:solidFill>
                <a:latin typeface="Arial"/>
                <a:ea typeface="Arial"/>
                <a:cs typeface="Arial"/>
                <a:sym typeface="Arial"/>
              </a:rPr>
              <a:t>starting point</a:t>
            </a:r>
            <a:r>
              <a:rPr lang="en-GB">
                <a:solidFill>
                  <a:srgbClr val="000000"/>
                </a:solidFill>
                <a:latin typeface="Arial"/>
                <a:ea typeface="Arial"/>
                <a:cs typeface="Arial"/>
                <a:sym typeface="Arial"/>
              </a:rPr>
              <a:t> for Step 1.</a:t>
            </a:r>
            <a:endParaRPr>
              <a:solidFill>
                <a:srgbClr val="000000"/>
              </a:solidFill>
              <a:latin typeface="Arial"/>
              <a:ea typeface="Arial"/>
              <a:cs typeface="Arial"/>
              <a:sym typeface="Arial"/>
            </a:endParaRPr>
          </a:p>
          <a:p>
            <a:pPr indent="-287972" lvl="3" marL="18288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From </a:t>
            </a:r>
            <a:r>
              <a:rPr b="1" lang="en-GB">
                <a:solidFill>
                  <a:srgbClr val="000000"/>
                </a:solidFill>
                <a:latin typeface="Arial"/>
                <a:ea typeface="Arial"/>
                <a:cs typeface="Arial"/>
                <a:sym typeface="Arial"/>
              </a:rPr>
              <a:t>S</a:t>
            </a:r>
            <a:r>
              <a:rPr b="1" baseline="-25000" lang="en-GB" u="sng">
                <a:solidFill>
                  <a:schemeClr val="hlink"/>
                </a:solidFill>
                <a:latin typeface="Arial"/>
                <a:ea typeface="Arial"/>
                <a:cs typeface="Arial"/>
                <a:sym typeface="Arial"/>
                <a:hlinkClick r:id="rId3"/>
              </a:rPr>
              <a:t>1</a:t>
            </a:r>
            <a:r>
              <a:rPr lang="en-GB">
                <a:solidFill>
                  <a:srgbClr val="000000"/>
                </a:solidFill>
                <a:latin typeface="Arial"/>
                <a:ea typeface="Arial"/>
                <a:cs typeface="Arial"/>
                <a:sym typeface="Arial"/>
              </a:rPr>
              <a:t>, one can go to </a:t>
            </a:r>
            <a:r>
              <a:rPr b="1" lang="en-GB">
                <a:solidFill>
                  <a:srgbClr val="000000"/>
                </a:solidFill>
                <a:latin typeface="Arial"/>
                <a:ea typeface="Arial"/>
                <a:cs typeface="Arial"/>
                <a:sym typeface="Arial"/>
              </a:rPr>
              <a:t>A</a:t>
            </a:r>
            <a:r>
              <a:rPr b="1" baseline="-25000" lang="en-GB" u="sng">
                <a:solidFill>
                  <a:srgbClr val="FF0000"/>
                </a:solidFill>
                <a:latin typeface="Arial"/>
                <a:ea typeface="Arial"/>
                <a:cs typeface="Arial"/>
                <a:sym typeface="Arial"/>
                <a:hlinkClick r:id="rId4">
                  <a:extLst>
                    <a:ext uri="{A12FA001-AC4F-418D-AE19-62706E023703}">
                      <ahyp:hlinkClr val="tx"/>
                    </a:ext>
                  </a:extLst>
                </a:hlinkClick>
              </a:rPr>
              <a:t>1</a:t>
            </a:r>
            <a:r>
              <a:rPr b="1" lang="en-GB">
                <a:solidFill>
                  <a:srgbClr val="000000"/>
                </a:solidFill>
                <a:latin typeface="Arial"/>
                <a:ea typeface="Arial"/>
                <a:cs typeface="Arial"/>
                <a:sym typeface="Arial"/>
              </a:rPr>
              <a:t> </a:t>
            </a:r>
            <a:r>
              <a:rPr lang="en-GB">
                <a:solidFill>
                  <a:srgbClr val="000000"/>
                </a:solidFill>
                <a:latin typeface="Arial"/>
                <a:ea typeface="Arial"/>
                <a:cs typeface="Arial"/>
                <a:sym typeface="Arial"/>
              </a:rPr>
              <a:t>or </a:t>
            </a:r>
            <a:r>
              <a:rPr b="1" lang="en-GB">
                <a:solidFill>
                  <a:srgbClr val="000000"/>
                </a:solidFill>
                <a:latin typeface="Arial"/>
                <a:ea typeface="Arial"/>
                <a:cs typeface="Arial"/>
                <a:sym typeface="Arial"/>
              </a:rPr>
              <a:t>B </a:t>
            </a:r>
            <a:r>
              <a:rPr lang="en-GB">
                <a:solidFill>
                  <a:srgbClr val="000000"/>
                </a:solidFill>
                <a:latin typeface="Arial"/>
                <a:ea typeface="Arial"/>
                <a:cs typeface="Arial"/>
                <a:sym typeface="Arial"/>
              </a:rPr>
              <a:t>.</a:t>
            </a:r>
            <a:endParaRPr baseline="-25000" u="sng">
              <a:solidFill>
                <a:srgbClr val="FF0000"/>
              </a:solidFill>
              <a:latin typeface="Arial"/>
              <a:ea typeface="Arial"/>
              <a:cs typeface="Arial"/>
              <a:sym typeface="Arial"/>
            </a:endParaRPr>
          </a:p>
          <a:p>
            <a:pPr indent="-287972" lvl="4" marL="22860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The accumulated cost on </a:t>
            </a:r>
            <a:r>
              <a:rPr b="1" lang="en-GB">
                <a:solidFill>
                  <a:srgbClr val="000000"/>
                </a:solidFill>
                <a:latin typeface="Arial"/>
                <a:ea typeface="Arial"/>
                <a:cs typeface="Arial"/>
                <a:sym typeface="Arial"/>
              </a:rPr>
              <a:t>S</a:t>
            </a:r>
            <a:r>
              <a:rPr b="1" baseline="-25000" lang="en-GB">
                <a:solidFill>
                  <a:srgbClr val="FF0000"/>
                </a:solidFill>
                <a:latin typeface="Arial"/>
                <a:ea typeface="Arial"/>
                <a:cs typeface="Arial"/>
                <a:sym typeface="Arial"/>
              </a:rPr>
              <a:t>1</a:t>
            </a:r>
            <a:r>
              <a:rPr b="1" lang="en-GB">
                <a:solidFill>
                  <a:srgbClr val="000000"/>
                </a:solidFill>
                <a:latin typeface="Arial"/>
                <a:ea typeface="Arial"/>
                <a:cs typeface="Arial"/>
                <a:sym typeface="Arial"/>
              </a:rPr>
              <a:t> </a:t>
            </a:r>
            <a:r>
              <a:rPr lang="en-GB">
                <a:solidFill>
                  <a:srgbClr val="000000"/>
                </a:solidFill>
                <a:latin typeface="Arial"/>
                <a:ea typeface="Arial"/>
                <a:cs typeface="Arial"/>
                <a:sym typeface="Arial"/>
              </a:rPr>
              <a:t>is not changed. It is still </a:t>
            </a:r>
            <a:r>
              <a:rPr lang="en-GB">
                <a:solidFill>
                  <a:srgbClr val="FF0000"/>
                </a:solidFill>
                <a:latin typeface="Arial"/>
                <a:ea typeface="Arial"/>
                <a:cs typeface="Arial"/>
                <a:sym typeface="Arial"/>
              </a:rPr>
              <a:t>0</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87972" lvl="4" marL="22860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The accumulated cost on </a:t>
            </a:r>
            <a:r>
              <a:rPr b="1" lang="en-GB">
                <a:solidFill>
                  <a:srgbClr val="FF0000"/>
                </a:solidFill>
                <a:latin typeface="Arial"/>
                <a:ea typeface="Arial"/>
                <a:cs typeface="Arial"/>
                <a:sym typeface="Arial"/>
              </a:rPr>
              <a:t>A</a:t>
            </a:r>
            <a:r>
              <a:rPr b="1" lang="en-GB">
                <a:solidFill>
                  <a:srgbClr val="000000"/>
                </a:solidFill>
                <a:latin typeface="Arial"/>
                <a:ea typeface="Arial"/>
                <a:cs typeface="Arial"/>
                <a:sym typeface="Arial"/>
              </a:rPr>
              <a:t> </a:t>
            </a:r>
            <a:r>
              <a:rPr lang="en-GB">
                <a:solidFill>
                  <a:srgbClr val="000000"/>
                </a:solidFill>
                <a:latin typeface="Arial"/>
                <a:ea typeface="Arial"/>
                <a:cs typeface="Arial"/>
                <a:sym typeface="Arial"/>
              </a:rPr>
              <a:t>is </a:t>
            </a:r>
            <a:r>
              <a:rPr b="1"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87972" lvl="4" marL="22860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The accumulated cost on </a:t>
            </a:r>
            <a:r>
              <a:rPr b="1" lang="en-GB">
                <a:solidFill>
                  <a:srgbClr val="FF0000"/>
                </a:solidFill>
                <a:latin typeface="Arial"/>
                <a:ea typeface="Arial"/>
                <a:cs typeface="Arial"/>
                <a:sym typeface="Arial"/>
              </a:rPr>
              <a:t>B</a:t>
            </a:r>
            <a:r>
              <a:rPr b="1" lang="en-GB">
                <a:solidFill>
                  <a:srgbClr val="000000"/>
                </a:solidFill>
                <a:latin typeface="Arial"/>
                <a:ea typeface="Arial"/>
                <a:cs typeface="Arial"/>
                <a:sym typeface="Arial"/>
              </a:rPr>
              <a:t> </a:t>
            </a:r>
            <a:r>
              <a:rPr lang="en-GB">
                <a:solidFill>
                  <a:srgbClr val="000000"/>
                </a:solidFill>
                <a:latin typeface="Arial"/>
                <a:ea typeface="Arial"/>
                <a:cs typeface="Arial"/>
                <a:sym typeface="Arial"/>
              </a:rPr>
              <a:t>is </a:t>
            </a:r>
            <a:r>
              <a:rPr b="1" lang="en-GB">
                <a:solidFill>
                  <a:srgbClr val="FF0000"/>
                </a:solidFill>
                <a:latin typeface="Arial"/>
                <a:ea typeface="Arial"/>
                <a:cs typeface="Arial"/>
                <a:sym typeface="Arial"/>
              </a:rPr>
              <a:t>2</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87972" lvl="4" marL="2286000" rtl="0" algn="l">
              <a:spcBef>
                <a:spcPts val="0"/>
              </a:spcBef>
              <a:spcAft>
                <a:spcPts val="0"/>
              </a:spcAft>
              <a:buClr>
                <a:srgbClr val="000000"/>
              </a:buClr>
              <a:buSzPct val="100000"/>
              <a:buFont typeface="Arial"/>
              <a:buChar char="■"/>
            </a:pPr>
            <a:r>
              <a:rPr lang="en-GB">
                <a:solidFill>
                  <a:srgbClr val="FF0000"/>
                </a:solidFill>
                <a:latin typeface="Arial"/>
                <a:ea typeface="Arial"/>
                <a:cs typeface="Arial"/>
                <a:sym typeface="Arial"/>
              </a:rPr>
              <a:t>1</a:t>
            </a:r>
            <a:r>
              <a:rPr lang="en-GB">
                <a:solidFill>
                  <a:srgbClr val="000000"/>
                </a:solidFill>
                <a:latin typeface="Arial"/>
                <a:ea typeface="Arial"/>
                <a:cs typeface="Arial"/>
                <a:sym typeface="Arial"/>
              </a:rPr>
              <a:t> is </a:t>
            </a:r>
            <a:r>
              <a:rPr lang="en-GB">
                <a:solidFill>
                  <a:srgbClr val="FF0000"/>
                </a:solidFill>
                <a:latin typeface="Arial"/>
                <a:ea typeface="Arial"/>
                <a:cs typeface="Arial"/>
                <a:sym typeface="Arial"/>
              </a:rPr>
              <a:t>smaller</a:t>
            </a:r>
            <a:r>
              <a:rPr lang="en-GB">
                <a:solidFill>
                  <a:srgbClr val="000000"/>
                </a:solidFill>
                <a:latin typeface="Arial"/>
                <a:ea typeface="Arial"/>
                <a:cs typeface="Arial"/>
                <a:sym typeface="Arial"/>
              </a:rPr>
              <a:t> than </a:t>
            </a:r>
            <a:r>
              <a:rPr lang="en-GB">
                <a:solidFill>
                  <a:srgbClr val="FF0000"/>
                </a:solidFill>
                <a:latin typeface="Arial"/>
                <a:ea typeface="Arial"/>
                <a:cs typeface="Arial"/>
                <a:sym typeface="Arial"/>
              </a:rPr>
              <a:t>3</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87972" lvl="5" marL="2743200" rtl="0" algn="l">
              <a:spcBef>
                <a:spcPts val="0"/>
              </a:spcBef>
              <a:spcAft>
                <a:spcPts val="0"/>
              </a:spcAft>
              <a:buClr>
                <a:srgbClr val="000000"/>
              </a:buClr>
              <a:buSzPct val="100000"/>
              <a:buFont typeface="Arial"/>
              <a:buChar char="■"/>
            </a:pPr>
            <a:r>
              <a:rPr lang="en-GB">
                <a:solidFill>
                  <a:srgbClr val="0000FF"/>
                </a:solidFill>
                <a:latin typeface="Arial"/>
                <a:ea typeface="Arial"/>
                <a:cs typeface="Arial"/>
                <a:sym typeface="Arial"/>
              </a:rPr>
              <a:t>Thus, </a:t>
            </a:r>
            <a:r>
              <a:rPr b="1" lang="en-GB">
                <a:solidFill>
                  <a:srgbClr val="0000FF"/>
                </a:solidFill>
                <a:latin typeface="Arial"/>
                <a:ea typeface="Arial"/>
                <a:cs typeface="Arial"/>
                <a:sym typeface="Arial"/>
              </a:rPr>
              <a:t>A </a:t>
            </a:r>
            <a:r>
              <a:rPr lang="en-GB">
                <a:solidFill>
                  <a:srgbClr val="0000FF"/>
                </a:solidFill>
                <a:latin typeface="Arial"/>
                <a:ea typeface="Arial"/>
                <a:cs typeface="Arial"/>
                <a:sym typeface="Arial"/>
              </a:rPr>
              <a:t>is selected as the </a:t>
            </a:r>
            <a:r>
              <a:rPr lang="en-GB">
                <a:solidFill>
                  <a:srgbClr val="FF0000"/>
                </a:solidFill>
                <a:latin typeface="Arial"/>
                <a:ea typeface="Arial"/>
                <a:cs typeface="Arial"/>
                <a:sym typeface="Arial"/>
              </a:rPr>
              <a:t>starting point but there no following path from A so the values remain same and we will choose B for starting </a:t>
            </a:r>
            <a:r>
              <a:rPr b="1" lang="en-GB">
                <a:solidFill>
                  <a:srgbClr val="FF0000"/>
                </a:solidFill>
                <a:latin typeface="Arial"/>
                <a:ea typeface="Arial"/>
                <a:cs typeface="Arial"/>
                <a:sym typeface="Arial"/>
              </a:rPr>
              <a:t>STEP 2</a:t>
            </a:r>
            <a:r>
              <a:rPr lang="en-GB">
                <a:solidFill>
                  <a:srgbClr val="FF0000"/>
                </a:solidFill>
                <a:latin typeface="Arial"/>
                <a:ea typeface="Arial"/>
                <a:cs typeface="Arial"/>
                <a:sym typeface="Arial"/>
              </a:rPr>
              <a:t>.</a:t>
            </a:r>
            <a:endParaRPr>
              <a:solidFill>
                <a:srgbClr val="0000FF"/>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Step 2</a:t>
            </a:r>
            <a:endParaRPr b="1">
              <a:solidFill>
                <a:srgbClr val="000000"/>
              </a:solidFill>
              <a:latin typeface="Arial"/>
              <a:ea typeface="Arial"/>
              <a:cs typeface="Arial"/>
              <a:sym typeface="Arial"/>
            </a:endParaRPr>
          </a:p>
          <a:p>
            <a:pPr indent="-287972" lvl="2" marL="1371600" rtl="0" algn="l">
              <a:spcBef>
                <a:spcPts val="1200"/>
              </a:spcBef>
              <a:spcAft>
                <a:spcPts val="0"/>
              </a:spcAft>
              <a:buClr>
                <a:srgbClr val="000000"/>
              </a:buClr>
              <a:buSzPct val="100000"/>
              <a:buFont typeface="Arial"/>
              <a:buChar char="■"/>
            </a:pPr>
            <a:r>
              <a:rPr b="1" lang="en-GB">
                <a:solidFill>
                  <a:srgbClr val="000000"/>
                </a:solidFill>
                <a:latin typeface="Arial"/>
                <a:ea typeface="Arial"/>
                <a:cs typeface="Arial"/>
                <a:sym typeface="Arial"/>
              </a:rPr>
              <a:t>B</a:t>
            </a:r>
            <a:r>
              <a:rPr lang="en-GB">
                <a:solidFill>
                  <a:srgbClr val="000000"/>
                </a:solidFill>
                <a:latin typeface="Arial"/>
                <a:ea typeface="Arial"/>
                <a:cs typeface="Arial"/>
                <a:sym typeface="Arial"/>
              </a:rPr>
              <a:t> is selected as the </a:t>
            </a:r>
            <a:r>
              <a:rPr lang="en-GB">
                <a:solidFill>
                  <a:srgbClr val="FF0000"/>
                </a:solidFill>
                <a:latin typeface="Arial"/>
                <a:ea typeface="Arial"/>
                <a:cs typeface="Arial"/>
                <a:sym typeface="Arial"/>
              </a:rPr>
              <a:t>starting point</a:t>
            </a:r>
            <a:r>
              <a:rPr lang="en-GB">
                <a:solidFill>
                  <a:srgbClr val="000000"/>
                </a:solidFill>
                <a:latin typeface="Arial"/>
                <a:ea typeface="Arial"/>
                <a:cs typeface="Arial"/>
                <a:sym typeface="Arial"/>
              </a:rPr>
              <a:t> for Step 2.</a:t>
            </a:r>
            <a:endParaRPr>
              <a:solidFill>
                <a:srgbClr val="000000"/>
              </a:solidFill>
              <a:latin typeface="Arial"/>
              <a:ea typeface="Arial"/>
              <a:cs typeface="Arial"/>
              <a:sym typeface="Arial"/>
            </a:endParaRPr>
          </a:p>
          <a:p>
            <a:pPr indent="-287972" lvl="3" marL="18288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From B</a:t>
            </a:r>
            <a:r>
              <a:rPr baseline="-25000" lang="en-GB" u="sng">
                <a:solidFill>
                  <a:schemeClr val="hlink"/>
                </a:solidFill>
                <a:latin typeface="Arial"/>
                <a:ea typeface="Arial"/>
                <a:cs typeface="Arial"/>
                <a:sym typeface="Arial"/>
                <a:hlinkClick r:id="rId5"/>
              </a:rPr>
              <a:t>3</a:t>
            </a:r>
            <a:r>
              <a:rPr lang="en-GB">
                <a:solidFill>
                  <a:srgbClr val="000000"/>
                </a:solidFill>
                <a:latin typeface="Arial"/>
                <a:ea typeface="Arial"/>
                <a:cs typeface="Arial"/>
                <a:sym typeface="Arial"/>
              </a:rPr>
              <a:t>, one can go to C or K.</a:t>
            </a:r>
            <a:endParaRPr baseline="-25000" u="sng">
              <a:solidFill>
                <a:srgbClr val="FF0000"/>
              </a:solidFill>
              <a:latin typeface="Arial"/>
              <a:ea typeface="Arial"/>
              <a:cs typeface="Arial"/>
              <a:sym typeface="Arial"/>
            </a:endParaRPr>
          </a:p>
          <a:p>
            <a:pPr indent="-287972" lvl="4" marL="22860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The accumulated cost on </a:t>
            </a:r>
            <a:r>
              <a:rPr b="1" lang="en-GB">
                <a:solidFill>
                  <a:srgbClr val="FF0000"/>
                </a:solidFill>
                <a:latin typeface="Arial"/>
                <a:ea typeface="Arial"/>
                <a:cs typeface="Arial"/>
                <a:sym typeface="Arial"/>
              </a:rPr>
              <a:t>B</a:t>
            </a:r>
            <a:r>
              <a:rPr b="1" lang="en-GB">
                <a:solidFill>
                  <a:srgbClr val="000000"/>
                </a:solidFill>
                <a:latin typeface="Arial"/>
                <a:ea typeface="Arial"/>
                <a:cs typeface="Arial"/>
                <a:sym typeface="Arial"/>
              </a:rPr>
              <a:t> </a:t>
            </a:r>
            <a:r>
              <a:rPr lang="en-GB">
                <a:solidFill>
                  <a:srgbClr val="000000"/>
                </a:solidFill>
                <a:latin typeface="Arial"/>
                <a:ea typeface="Arial"/>
                <a:cs typeface="Arial"/>
                <a:sym typeface="Arial"/>
              </a:rPr>
              <a:t>is  not changed from </a:t>
            </a:r>
            <a:r>
              <a:rPr b="1"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87972" lvl="4" marL="22860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The accumulated cost on </a:t>
            </a:r>
            <a:r>
              <a:rPr b="1" lang="en-GB">
                <a:solidFill>
                  <a:srgbClr val="FF0000"/>
                </a:solidFill>
                <a:latin typeface="Arial"/>
                <a:ea typeface="Arial"/>
                <a:cs typeface="Arial"/>
                <a:sym typeface="Arial"/>
              </a:rPr>
              <a:t>C </a:t>
            </a:r>
            <a:r>
              <a:rPr lang="en-GB">
                <a:solidFill>
                  <a:srgbClr val="000000"/>
                </a:solidFill>
                <a:latin typeface="Arial"/>
                <a:ea typeface="Arial"/>
                <a:cs typeface="Arial"/>
                <a:sym typeface="Arial"/>
              </a:rPr>
              <a:t>is changed. It is till </a:t>
            </a:r>
            <a:r>
              <a:rPr b="1" lang="en-GB">
                <a:solidFill>
                  <a:srgbClr val="FF0000"/>
                </a:solidFill>
                <a:latin typeface="Arial"/>
                <a:ea typeface="Arial"/>
                <a:cs typeface="Arial"/>
                <a:sym typeface="Arial"/>
              </a:rPr>
              <a:t>5</a:t>
            </a:r>
            <a:r>
              <a:rPr lang="en-GB">
                <a:solidFill>
                  <a:srgbClr val="FF0000"/>
                </a:solidFill>
                <a:latin typeface="Arial"/>
                <a:ea typeface="Arial"/>
                <a:cs typeface="Arial"/>
                <a:sym typeface="Arial"/>
              </a:rPr>
              <a:t>.</a:t>
            </a:r>
            <a:endParaRPr>
              <a:solidFill>
                <a:srgbClr val="000000"/>
              </a:solidFill>
              <a:latin typeface="Arial"/>
              <a:ea typeface="Arial"/>
              <a:cs typeface="Arial"/>
              <a:sym typeface="Arial"/>
            </a:endParaRPr>
          </a:p>
          <a:p>
            <a:pPr indent="-287972" lvl="4" marL="22860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The accumulated cost on </a:t>
            </a:r>
            <a:r>
              <a:rPr lang="en-GB">
                <a:solidFill>
                  <a:srgbClr val="FF0000"/>
                </a:solidFill>
                <a:latin typeface="Arial"/>
                <a:ea typeface="Arial"/>
                <a:cs typeface="Arial"/>
                <a:sym typeface="Arial"/>
              </a:rPr>
              <a:t>K</a:t>
            </a:r>
            <a:r>
              <a:rPr lang="en-GB">
                <a:solidFill>
                  <a:srgbClr val="000000"/>
                </a:solidFill>
                <a:latin typeface="Arial"/>
                <a:ea typeface="Arial"/>
                <a:cs typeface="Arial"/>
                <a:sym typeface="Arial"/>
              </a:rPr>
              <a:t> is changed to 5 .</a:t>
            </a:r>
            <a:endParaRPr>
              <a:solidFill>
                <a:srgbClr val="000000"/>
              </a:solidFill>
              <a:latin typeface="Arial"/>
              <a:ea typeface="Arial"/>
              <a:cs typeface="Arial"/>
              <a:sym typeface="Arial"/>
            </a:endParaRPr>
          </a:p>
          <a:p>
            <a:pPr indent="-287972" lvl="4" marL="2286000" rtl="0" algn="l">
              <a:spcBef>
                <a:spcPts val="0"/>
              </a:spcBef>
              <a:spcAft>
                <a:spcPts val="0"/>
              </a:spcAft>
              <a:buClr>
                <a:srgbClr val="000000"/>
              </a:buClr>
              <a:buSzPct val="100000"/>
              <a:buFont typeface="Arial"/>
              <a:buChar char="■"/>
            </a:pPr>
            <a:r>
              <a:rPr lang="en-GB">
                <a:solidFill>
                  <a:srgbClr val="000000"/>
                </a:solidFill>
                <a:latin typeface="Arial"/>
                <a:ea typeface="Arial"/>
                <a:cs typeface="Arial"/>
                <a:sym typeface="Arial"/>
              </a:rPr>
              <a:t>Comparing </a:t>
            </a:r>
            <a:r>
              <a:rPr lang="en-GB">
                <a:solidFill>
                  <a:srgbClr val="FF0000"/>
                </a:solidFill>
                <a:latin typeface="Arial"/>
                <a:ea typeface="Arial"/>
                <a:cs typeface="Arial"/>
                <a:sym typeface="Arial"/>
              </a:rPr>
              <a:t>C,K</a:t>
            </a:r>
            <a:r>
              <a:rPr lang="en-GB">
                <a:solidFill>
                  <a:srgbClr val="000000"/>
                </a:solidFill>
                <a:latin typeface="Arial"/>
                <a:ea typeface="Arial"/>
                <a:cs typeface="Arial"/>
                <a:sym typeface="Arial"/>
              </a:rPr>
              <a:t> have Same value.So,choose Cas  no further path from K. </a:t>
            </a:r>
            <a:endParaRPr>
              <a:solidFill>
                <a:srgbClr val="000000"/>
              </a:solidFill>
              <a:latin typeface="Arial"/>
              <a:ea typeface="Arial"/>
              <a:cs typeface="Arial"/>
              <a:sym typeface="Arial"/>
            </a:endParaRPr>
          </a:p>
          <a:p>
            <a:pPr indent="-287972" lvl="5" marL="2743200" rtl="0" algn="l">
              <a:spcBef>
                <a:spcPts val="0"/>
              </a:spcBef>
              <a:spcAft>
                <a:spcPts val="0"/>
              </a:spcAft>
              <a:buClr>
                <a:srgbClr val="000000"/>
              </a:buClr>
              <a:buSzPct val="100000"/>
              <a:buFont typeface="Arial"/>
              <a:buChar char="■"/>
            </a:pPr>
            <a:r>
              <a:rPr lang="en-GB">
                <a:solidFill>
                  <a:srgbClr val="0000FF"/>
                </a:solidFill>
                <a:latin typeface="Arial"/>
                <a:ea typeface="Arial"/>
                <a:cs typeface="Arial"/>
                <a:sym typeface="Arial"/>
              </a:rPr>
              <a:t>Thus, the </a:t>
            </a:r>
            <a:r>
              <a:rPr lang="en-GB">
                <a:solidFill>
                  <a:srgbClr val="FF0000"/>
                </a:solidFill>
                <a:latin typeface="Arial"/>
                <a:ea typeface="Arial"/>
                <a:cs typeface="Arial"/>
                <a:sym typeface="Arial"/>
              </a:rPr>
              <a:t>next smallest</a:t>
            </a:r>
            <a:r>
              <a:rPr lang="en-GB">
                <a:solidFill>
                  <a:srgbClr val="0000FF"/>
                </a:solidFill>
                <a:latin typeface="Arial"/>
                <a:ea typeface="Arial"/>
                <a:cs typeface="Arial"/>
                <a:sym typeface="Arial"/>
              </a:rPr>
              <a:t> number is picked, and C is selected as the </a:t>
            </a:r>
            <a:r>
              <a:rPr lang="en-GB">
                <a:solidFill>
                  <a:srgbClr val="FF0000"/>
                </a:solidFill>
                <a:latin typeface="Arial"/>
                <a:ea typeface="Arial"/>
                <a:cs typeface="Arial"/>
                <a:sym typeface="Arial"/>
              </a:rPr>
              <a:t>starting point</a:t>
            </a:r>
            <a:r>
              <a:rPr lang="en-GB">
                <a:solidFill>
                  <a:srgbClr val="0000FF"/>
                </a:solidFill>
                <a:latin typeface="Arial"/>
                <a:ea typeface="Arial"/>
                <a:cs typeface="Arial"/>
                <a:sym typeface="Arial"/>
              </a:rPr>
              <a:t> on </a:t>
            </a:r>
            <a:r>
              <a:rPr lang="en-GB">
                <a:solidFill>
                  <a:srgbClr val="FF0000"/>
                </a:solidFill>
                <a:latin typeface="Arial"/>
                <a:ea typeface="Arial"/>
                <a:cs typeface="Arial"/>
                <a:sym typeface="Arial"/>
              </a:rPr>
              <a:t>Step 3</a:t>
            </a:r>
            <a:r>
              <a:rPr lang="en-GB">
                <a:solidFill>
                  <a:srgbClr val="0000FF"/>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44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35450" y="293525"/>
            <a:ext cx="7989300" cy="50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TESTING:Cont’d</a:t>
            </a:r>
            <a:endParaRPr b="1"/>
          </a:p>
        </p:txBody>
      </p:sp>
      <p:sp>
        <p:nvSpPr>
          <p:cNvPr id="184" name="Google Shape;184;p21"/>
          <p:cNvSpPr txBox="1"/>
          <p:nvPr>
            <p:ph idx="1" type="body"/>
          </p:nvPr>
        </p:nvSpPr>
        <p:spPr>
          <a:xfrm>
            <a:off x="335450" y="880550"/>
            <a:ext cx="8428200" cy="398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100">
                <a:solidFill>
                  <a:srgbClr val="000000"/>
                </a:solidFill>
                <a:latin typeface="Arial"/>
                <a:ea typeface="Arial"/>
                <a:cs typeface="Arial"/>
                <a:sym typeface="Arial"/>
              </a:rPr>
              <a:t>Step 3</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C is selected as the </a:t>
            </a:r>
            <a:r>
              <a:rPr lang="en-GB" sz="1100">
                <a:solidFill>
                  <a:srgbClr val="FF0000"/>
                </a:solidFill>
                <a:latin typeface="Arial"/>
                <a:ea typeface="Arial"/>
                <a:cs typeface="Arial"/>
                <a:sym typeface="Arial"/>
              </a:rPr>
              <a:t>starting point</a:t>
            </a:r>
            <a:r>
              <a:rPr lang="en-GB" sz="1100">
                <a:solidFill>
                  <a:srgbClr val="000000"/>
                </a:solidFill>
                <a:latin typeface="Arial"/>
                <a:ea typeface="Arial"/>
                <a:cs typeface="Arial"/>
                <a:sym typeface="Arial"/>
              </a:rPr>
              <a:t> for Step 3.</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From C, one can go to </a:t>
            </a:r>
            <a:r>
              <a:rPr b="1" lang="en-GB">
                <a:solidFill>
                  <a:srgbClr val="000000"/>
                </a:solidFill>
                <a:latin typeface="Arial"/>
                <a:ea typeface="Arial"/>
                <a:cs typeface="Arial"/>
                <a:sym typeface="Arial"/>
              </a:rPr>
              <a:t>D</a:t>
            </a:r>
            <a:r>
              <a:rPr lang="en-GB">
                <a:solidFill>
                  <a:srgbClr val="000000"/>
                </a:solidFill>
                <a:latin typeface="Arial"/>
                <a:ea typeface="Arial"/>
                <a:cs typeface="Arial"/>
                <a:sym typeface="Arial"/>
              </a:rPr>
              <a:t>,</a:t>
            </a:r>
            <a:r>
              <a:rPr b="1" lang="en-GB">
                <a:solidFill>
                  <a:srgbClr val="000000"/>
                </a:solidFill>
                <a:latin typeface="Arial"/>
                <a:ea typeface="Arial"/>
                <a:cs typeface="Arial"/>
                <a:sym typeface="Arial"/>
              </a:rPr>
              <a:t>G </a:t>
            </a:r>
            <a:r>
              <a:rPr lang="en-GB">
                <a:solidFill>
                  <a:srgbClr val="000000"/>
                </a:solidFill>
                <a:latin typeface="Arial"/>
                <a:ea typeface="Arial"/>
                <a:cs typeface="Arial"/>
                <a:sym typeface="Arial"/>
              </a:rPr>
              <a:t>or </a:t>
            </a:r>
            <a:r>
              <a:rPr b="1" lang="en-GB">
                <a:solidFill>
                  <a:srgbClr val="000000"/>
                </a:solidFill>
                <a:latin typeface="Arial"/>
                <a:ea typeface="Arial"/>
                <a:cs typeface="Arial"/>
                <a:sym typeface="Arial"/>
              </a:rPr>
              <a:t>F</a:t>
            </a:r>
            <a:r>
              <a:rPr lang="en-GB">
                <a:solidFill>
                  <a:srgbClr val="000000"/>
                </a:solidFill>
                <a:latin typeface="Arial"/>
                <a:ea typeface="Arial"/>
                <a:cs typeface="Arial"/>
                <a:sym typeface="Arial"/>
              </a:rPr>
              <a:t>.</a:t>
            </a:r>
            <a:endParaRPr baseline="-25000" u="sng">
              <a:solidFill>
                <a:srgbClr val="FF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b="1" lang="en-GB">
                <a:solidFill>
                  <a:srgbClr val="FF0000"/>
                </a:solidFill>
                <a:latin typeface="Arial"/>
                <a:ea typeface="Arial"/>
                <a:cs typeface="Arial"/>
                <a:sym typeface="Arial"/>
              </a:rPr>
              <a:t>B</a:t>
            </a:r>
            <a:r>
              <a:rPr lang="en-GB">
                <a:solidFill>
                  <a:srgbClr val="000000"/>
                </a:solidFill>
                <a:latin typeface="Arial"/>
                <a:ea typeface="Arial"/>
                <a:cs typeface="Arial"/>
                <a:sym typeface="Arial"/>
              </a:rPr>
              <a:t> is not changed. It is still </a:t>
            </a:r>
            <a:r>
              <a:rPr lang="en-GB">
                <a:solidFill>
                  <a:srgbClr val="FF0000"/>
                </a:solidFill>
                <a:latin typeface="Arial"/>
                <a:ea typeface="Arial"/>
                <a:cs typeface="Arial"/>
                <a:sym typeface="Arial"/>
              </a:rPr>
              <a:t>5.</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b="1" lang="en-GB">
                <a:solidFill>
                  <a:srgbClr val="000000"/>
                </a:solidFill>
                <a:latin typeface="Arial"/>
                <a:ea typeface="Arial"/>
                <a:cs typeface="Arial"/>
                <a:sym typeface="Arial"/>
              </a:rPr>
              <a:t>D</a:t>
            </a:r>
            <a:r>
              <a:rPr lang="en-GB">
                <a:solidFill>
                  <a:srgbClr val="000000"/>
                </a:solidFill>
                <a:latin typeface="Arial"/>
                <a:ea typeface="Arial"/>
                <a:cs typeface="Arial"/>
                <a:sym typeface="Arial"/>
              </a:rPr>
              <a:t> </a:t>
            </a:r>
            <a:r>
              <a:rPr baseline="-25000" lang="en-GB">
                <a:solidFill>
                  <a:srgbClr val="FF0000"/>
                </a:solidFill>
                <a:latin typeface="Arial"/>
                <a:ea typeface="Arial"/>
                <a:cs typeface="Arial"/>
                <a:sym typeface="Arial"/>
              </a:rPr>
              <a:t> </a:t>
            </a:r>
            <a:r>
              <a:rPr lang="en-GB">
                <a:solidFill>
                  <a:srgbClr val="000000"/>
                </a:solidFill>
                <a:latin typeface="Arial"/>
                <a:ea typeface="Arial"/>
                <a:cs typeface="Arial"/>
                <a:sym typeface="Arial"/>
              </a:rPr>
              <a:t>is 6.</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lang="en-GB">
                <a:solidFill>
                  <a:srgbClr val="FF0000"/>
                </a:solidFill>
                <a:latin typeface="Arial"/>
                <a:ea typeface="Arial"/>
                <a:cs typeface="Arial"/>
                <a:sym typeface="Arial"/>
              </a:rPr>
              <a:t>G </a:t>
            </a:r>
            <a:r>
              <a:rPr lang="en-GB">
                <a:solidFill>
                  <a:srgbClr val="000000"/>
                </a:solidFill>
                <a:latin typeface="Arial"/>
                <a:ea typeface="Arial"/>
                <a:cs typeface="Arial"/>
                <a:sym typeface="Arial"/>
              </a:rPr>
              <a:t>is </a:t>
            </a:r>
            <a:r>
              <a:rPr lang="en-GB">
                <a:solidFill>
                  <a:srgbClr val="FF0000"/>
                </a:solidFill>
                <a:latin typeface="Arial"/>
                <a:ea typeface="Arial"/>
                <a:cs typeface="Arial"/>
                <a:sym typeface="Arial"/>
              </a:rPr>
              <a:t>8</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b="1" lang="en-GB">
                <a:solidFill>
                  <a:srgbClr val="000000"/>
                </a:solidFill>
                <a:latin typeface="Arial"/>
                <a:ea typeface="Arial"/>
                <a:cs typeface="Arial"/>
                <a:sym typeface="Arial"/>
              </a:rPr>
              <a:t>F</a:t>
            </a:r>
            <a:r>
              <a:rPr lang="en-GB">
                <a:solidFill>
                  <a:srgbClr val="000000"/>
                </a:solidFill>
                <a:latin typeface="Arial"/>
                <a:ea typeface="Arial"/>
                <a:cs typeface="Arial"/>
                <a:sym typeface="Arial"/>
              </a:rPr>
              <a:t> </a:t>
            </a:r>
            <a:r>
              <a:rPr lang="en-GB">
                <a:solidFill>
                  <a:srgbClr val="FF0000"/>
                </a:solidFill>
                <a:latin typeface="Arial"/>
                <a:ea typeface="Arial"/>
                <a:cs typeface="Arial"/>
                <a:sym typeface="Arial"/>
              </a:rPr>
              <a:t> </a:t>
            </a:r>
            <a:r>
              <a:rPr lang="en-GB">
                <a:solidFill>
                  <a:srgbClr val="000000"/>
                </a:solidFill>
                <a:latin typeface="Arial"/>
                <a:ea typeface="Arial"/>
                <a:cs typeface="Arial"/>
                <a:sym typeface="Arial"/>
              </a:rPr>
              <a:t>is </a:t>
            </a:r>
            <a:r>
              <a:rPr lang="en-GB">
                <a:solidFill>
                  <a:srgbClr val="FF0000"/>
                </a:solidFill>
                <a:latin typeface="Arial"/>
                <a:ea typeface="Arial"/>
                <a:cs typeface="Arial"/>
                <a:sym typeface="Arial"/>
              </a:rPr>
              <a:t>7</a:t>
            </a:r>
            <a:r>
              <a:rPr lang="en-GB">
                <a:solidFill>
                  <a:srgbClr val="000000"/>
                </a:solidFill>
                <a:latin typeface="Arial"/>
                <a:ea typeface="Arial"/>
                <a:cs typeface="Arial"/>
                <a:sym typeface="Arial"/>
              </a:rPr>
              <a:t>.</a:t>
            </a:r>
            <a:endParaRPr b="1">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Comparing,6,7,8  value i.e 6 is smaller..</a:t>
            </a:r>
            <a:endParaRPr>
              <a:solidFill>
                <a:srgbClr val="000000"/>
              </a:solidFill>
              <a:latin typeface="Arial"/>
              <a:ea typeface="Arial"/>
              <a:cs typeface="Arial"/>
              <a:sym typeface="Arial"/>
            </a:endParaRPr>
          </a:p>
          <a:p>
            <a:pPr indent="-298450" lvl="3" marL="1828800" rtl="0" algn="l">
              <a:spcBef>
                <a:spcPts val="0"/>
              </a:spcBef>
              <a:spcAft>
                <a:spcPts val="0"/>
              </a:spcAft>
              <a:buClr>
                <a:srgbClr val="000000"/>
              </a:buClr>
              <a:buSzPts val="1100"/>
              <a:buFont typeface="Arial"/>
              <a:buChar char="■"/>
            </a:pPr>
            <a:r>
              <a:rPr lang="en-GB">
                <a:solidFill>
                  <a:srgbClr val="0000FF"/>
                </a:solidFill>
                <a:latin typeface="Arial"/>
                <a:ea typeface="Arial"/>
                <a:cs typeface="Arial"/>
                <a:sym typeface="Arial"/>
              </a:rPr>
              <a:t>Thus, the </a:t>
            </a:r>
            <a:r>
              <a:rPr lang="en-GB">
                <a:solidFill>
                  <a:srgbClr val="FF0000"/>
                </a:solidFill>
                <a:latin typeface="Arial"/>
                <a:ea typeface="Arial"/>
                <a:cs typeface="Arial"/>
                <a:sym typeface="Arial"/>
              </a:rPr>
              <a:t>next smallest</a:t>
            </a:r>
            <a:r>
              <a:rPr lang="en-GB">
                <a:solidFill>
                  <a:srgbClr val="0000FF"/>
                </a:solidFill>
                <a:latin typeface="Arial"/>
                <a:ea typeface="Arial"/>
                <a:cs typeface="Arial"/>
                <a:sym typeface="Arial"/>
              </a:rPr>
              <a:t> number </a:t>
            </a:r>
            <a:r>
              <a:rPr lang="en-GB">
                <a:solidFill>
                  <a:srgbClr val="FF0000"/>
                </a:solidFill>
                <a:latin typeface="Arial"/>
                <a:ea typeface="Arial"/>
                <a:cs typeface="Arial"/>
                <a:sym typeface="Arial"/>
              </a:rPr>
              <a:t>6,</a:t>
            </a:r>
            <a:r>
              <a:rPr lang="en-GB">
                <a:solidFill>
                  <a:srgbClr val="0000FF"/>
                </a:solidFill>
                <a:latin typeface="Arial"/>
                <a:ea typeface="Arial"/>
                <a:cs typeface="Arial"/>
                <a:sym typeface="Arial"/>
              </a:rPr>
              <a:t>is picked, and </a:t>
            </a:r>
            <a:r>
              <a:rPr lang="en-GB">
                <a:solidFill>
                  <a:srgbClr val="FF0000"/>
                </a:solidFill>
                <a:latin typeface="Arial"/>
                <a:ea typeface="Arial"/>
                <a:cs typeface="Arial"/>
                <a:sym typeface="Arial"/>
              </a:rPr>
              <a:t>D</a:t>
            </a:r>
            <a:r>
              <a:rPr lang="en-GB">
                <a:solidFill>
                  <a:srgbClr val="0000FF"/>
                </a:solidFill>
                <a:latin typeface="Arial"/>
                <a:ea typeface="Arial"/>
                <a:cs typeface="Arial"/>
                <a:sym typeface="Arial"/>
              </a:rPr>
              <a:t> is selected as the </a:t>
            </a:r>
            <a:r>
              <a:rPr lang="en-GB">
                <a:solidFill>
                  <a:srgbClr val="FF0000"/>
                </a:solidFill>
                <a:latin typeface="Arial"/>
                <a:ea typeface="Arial"/>
                <a:cs typeface="Arial"/>
                <a:sym typeface="Arial"/>
              </a:rPr>
              <a:t>starting point</a:t>
            </a:r>
            <a:r>
              <a:rPr lang="en-GB">
                <a:solidFill>
                  <a:srgbClr val="0000FF"/>
                </a:solidFill>
                <a:latin typeface="Arial"/>
                <a:ea typeface="Arial"/>
                <a:cs typeface="Arial"/>
                <a:sym typeface="Arial"/>
              </a:rPr>
              <a:t> on </a:t>
            </a:r>
            <a:r>
              <a:rPr lang="en-GB">
                <a:solidFill>
                  <a:srgbClr val="FF0000"/>
                </a:solidFill>
                <a:latin typeface="Arial"/>
                <a:ea typeface="Arial"/>
                <a:cs typeface="Arial"/>
                <a:sym typeface="Arial"/>
              </a:rPr>
              <a:t>Step 4</a:t>
            </a:r>
            <a:r>
              <a:rPr lang="en-GB">
                <a:solidFill>
                  <a:srgbClr val="0000FF"/>
                </a:solidFill>
                <a:latin typeface="Arial"/>
                <a:ea typeface="Arial"/>
                <a:cs typeface="Arial"/>
                <a:sym typeface="Arial"/>
              </a:rPr>
              <a:t>.</a:t>
            </a:r>
            <a:endParaRPr>
              <a:solidFill>
                <a:srgbClr val="0000FF"/>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Step 4</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C is selected as the </a:t>
            </a:r>
            <a:r>
              <a:rPr lang="en-GB" sz="1100">
                <a:solidFill>
                  <a:srgbClr val="FF0000"/>
                </a:solidFill>
                <a:latin typeface="Arial"/>
                <a:ea typeface="Arial"/>
                <a:cs typeface="Arial"/>
                <a:sym typeface="Arial"/>
              </a:rPr>
              <a:t>starting point</a:t>
            </a:r>
            <a:r>
              <a:rPr lang="en-GB" sz="1100">
                <a:solidFill>
                  <a:srgbClr val="000000"/>
                </a:solidFill>
                <a:latin typeface="Arial"/>
                <a:ea typeface="Arial"/>
                <a:cs typeface="Arial"/>
                <a:sym typeface="Arial"/>
              </a:rPr>
              <a:t> for Step 3.</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From D, one can go to </a:t>
            </a:r>
            <a:r>
              <a:rPr b="1" lang="en-GB">
                <a:solidFill>
                  <a:srgbClr val="000000"/>
                </a:solidFill>
                <a:latin typeface="Arial"/>
                <a:ea typeface="Arial"/>
                <a:cs typeface="Arial"/>
                <a:sym typeface="Arial"/>
              </a:rPr>
              <a:t>N </a:t>
            </a:r>
            <a:r>
              <a:rPr lang="en-GB">
                <a:solidFill>
                  <a:srgbClr val="000000"/>
                </a:solidFill>
                <a:latin typeface="Arial"/>
                <a:ea typeface="Arial"/>
                <a:cs typeface="Arial"/>
                <a:sym typeface="Arial"/>
              </a:rPr>
              <a:t>or </a:t>
            </a:r>
            <a:r>
              <a:rPr b="1" lang="en-GB">
                <a:solidFill>
                  <a:srgbClr val="000000"/>
                </a:solidFill>
                <a:latin typeface="Arial"/>
                <a:ea typeface="Arial"/>
                <a:cs typeface="Arial"/>
                <a:sym typeface="Arial"/>
              </a:rPr>
              <a:t>H</a:t>
            </a:r>
            <a:r>
              <a:rPr lang="en-GB">
                <a:solidFill>
                  <a:srgbClr val="000000"/>
                </a:solidFill>
                <a:latin typeface="Arial"/>
                <a:ea typeface="Arial"/>
                <a:cs typeface="Arial"/>
                <a:sym typeface="Arial"/>
              </a:rPr>
              <a:t>.</a:t>
            </a:r>
            <a:endParaRPr baseline="-25000" u="sng">
              <a:solidFill>
                <a:srgbClr val="FF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b="1" lang="en-GB">
                <a:solidFill>
                  <a:srgbClr val="FF0000"/>
                </a:solidFill>
                <a:latin typeface="Arial"/>
                <a:ea typeface="Arial"/>
                <a:cs typeface="Arial"/>
                <a:sym typeface="Arial"/>
              </a:rPr>
              <a:t>D</a:t>
            </a:r>
            <a:r>
              <a:rPr lang="en-GB">
                <a:solidFill>
                  <a:srgbClr val="000000"/>
                </a:solidFill>
                <a:latin typeface="Arial"/>
                <a:ea typeface="Arial"/>
                <a:cs typeface="Arial"/>
                <a:sym typeface="Arial"/>
              </a:rPr>
              <a:t> is not changed. It is still </a:t>
            </a:r>
            <a:r>
              <a:rPr lang="en-GB">
                <a:solidFill>
                  <a:srgbClr val="FF0000"/>
                </a:solidFill>
                <a:latin typeface="Arial"/>
                <a:ea typeface="Arial"/>
                <a:cs typeface="Arial"/>
                <a:sym typeface="Arial"/>
              </a:rPr>
              <a:t>6.</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N </a:t>
            </a:r>
            <a:r>
              <a:rPr baseline="-25000" lang="en-GB">
                <a:solidFill>
                  <a:srgbClr val="FF0000"/>
                </a:solidFill>
                <a:latin typeface="Arial"/>
                <a:ea typeface="Arial"/>
                <a:cs typeface="Arial"/>
                <a:sym typeface="Arial"/>
              </a:rPr>
              <a:t> </a:t>
            </a:r>
            <a:r>
              <a:rPr lang="en-GB">
                <a:solidFill>
                  <a:srgbClr val="000000"/>
                </a:solidFill>
                <a:latin typeface="Arial"/>
                <a:ea typeface="Arial"/>
                <a:cs typeface="Arial"/>
                <a:sym typeface="Arial"/>
              </a:rPr>
              <a:t>is 11.</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The accumulated cost on </a:t>
            </a:r>
            <a:r>
              <a:rPr lang="en-GB">
                <a:solidFill>
                  <a:srgbClr val="FF0000"/>
                </a:solidFill>
                <a:latin typeface="Arial"/>
                <a:ea typeface="Arial"/>
                <a:cs typeface="Arial"/>
                <a:sym typeface="Arial"/>
              </a:rPr>
              <a:t>H </a:t>
            </a:r>
            <a:r>
              <a:rPr lang="en-GB">
                <a:solidFill>
                  <a:srgbClr val="000000"/>
                </a:solidFill>
                <a:latin typeface="Arial"/>
                <a:ea typeface="Arial"/>
                <a:cs typeface="Arial"/>
                <a:sym typeface="Arial"/>
              </a:rPr>
              <a:t>is </a:t>
            </a:r>
            <a:r>
              <a:rPr lang="en-GB">
                <a:solidFill>
                  <a:srgbClr val="FF0000"/>
                </a:solidFill>
                <a:latin typeface="Arial"/>
                <a:ea typeface="Arial"/>
                <a:cs typeface="Arial"/>
                <a:sym typeface="Arial"/>
              </a:rPr>
              <a:t>11</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GB">
                <a:solidFill>
                  <a:srgbClr val="000000"/>
                </a:solidFill>
                <a:latin typeface="Arial"/>
                <a:ea typeface="Arial"/>
                <a:cs typeface="Arial"/>
                <a:sym typeface="Arial"/>
              </a:rPr>
              <a:t>Comparing </a:t>
            </a:r>
            <a:r>
              <a:rPr lang="en-GB">
                <a:solidFill>
                  <a:srgbClr val="FF0000"/>
                </a:solidFill>
                <a:latin typeface="Arial"/>
                <a:ea typeface="Arial"/>
                <a:cs typeface="Arial"/>
                <a:sym typeface="Arial"/>
              </a:rPr>
              <a:t>N</a:t>
            </a:r>
            <a:r>
              <a:rPr lang="en-GB">
                <a:solidFill>
                  <a:srgbClr val="000000"/>
                </a:solidFill>
                <a:latin typeface="Arial"/>
                <a:ea typeface="Arial"/>
                <a:cs typeface="Arial"/>
                <a:sym typeface="Arial"/>
              </a:rPr>
              <a:t>,H have same value i.e 11.</a:t>
            </a:r>
            <a:endParaRPr>
              <a:solidFill>
                <a:srgbClr val="000000"/>
              </a:solidFill>
              <a:latin typeface="Arial"/>
              <a:ea typeface="Arial"/>
              <a:cs typeface="Arial"/>
              <a:sym typeface="Arial"/>
            </a:endParaRPr>
          </a:p>
          <a:p>
            <a:pPr indent="-298450" lvl="3" marL="1828800" rtl="0" algn="l">
              <a:spcBef>
                <a:spcPts val="0"/>
              </a:spcBef>
              <a:spcAft>
                <a:spcPts val="0"/>
              </a:spcAft>
              <a:buClr>
                <a:srgbClr val="000000"/>
              </a:buClr>
              <a:buSzPts val="1100"/>
              <a:buFont typeface="Arial"/>
              <a:buChar char="■"/>
            </a:pPr>
            <a:r>
              <a:rPr lang="en-GB">
                <a:solidFill>
                  <a:srgbClr val="0000FF"/>
                </a:solidFill>
                <a:latin typeface="Arial"/>
                <a:ea typeface="Arial"/>
                <a:cs typeface="Arial"/>
                <a:sym typeface="Arial"/>
              </a:rPr>
              <a:t>Thus, the </a:t>
            </a:r>
            <a:r>
              <a:rPr lang="en-GB">
                <a:solidFill>
                  <a:srgbClr val="FF0000"/>
                </a:solidFill>
                <a:latin typeface="Arial"/>
                <a:ea typeface="Arial"/>
                <a:cs typeface="Arial"/>
                <a:sym typeface="Arial"/>
              </a:rPr>
              <a:t>next smallest</a:t>
            </a:r>
            <a:r>
              <a:rPr lang="en-GB">
                <a:solidFill>
                  <a:srgbClr val="0000FF"/>
                </a:solidFill>
                <a:latin typeface="Arial"/>
                <a:ea typeface="Arial"/>
                <a:cs typeface="Arial"/>
                <a:sym typeface="Arial"/>
              </a:rPr>
              <a:t> number is picked,but here the value is same and </a:t>
            </a:r>
            <a:r>
              <a:rPr lang="en-GB">
                <a:solidFill>
                  <a:srgbClr val="FF0000"/>
                </a:solidFill>
                <a:latin typeface="Arial"/>
                <a:ea typeface="Arial"/>
                <a:cs typeface="Arial"/>
                <a:sym typeface="Arial"/>
              </a:rPr>
              <a:t>F </a:t>
            </a:r>
            <a:r>
              <a:rPr lang="en-GB">
                <a:solidFill>
                  <a:srgbClr val="0000FF"/>
                </a:solidFill>
                <a:latin typeface="Arial"/>
                <a:ea typeface="Arial"/>
                <a:cs typeface="Arial"/>
                <a:sym typeface="Arial"/>
              </a:rPr>
              <a:t> is selected as the </a:t>
            </a:r>
            <a:r>
              <a:rPr lang="en-GB">
                <a:solidFill>
                  <a:srgbClr val="FF0000"/>
                </a:solidFill>
                <a:latin typeface="Arial"/>
                <a:ea typeface="Arial"/>
                <a:cs typeface="Arial"/>
                <a:sym typeface="Arial"/>
              </a:rPr>
              <a:t>starting point</a:t>
            </a:r>
            <a:r>
              <a:rPr lang="en-GB">
                <a:solidFill>
                  <a:srgbClr val="0000FF"/>
                </a:solidFill>
                <a:latin typeface="Arial"/>
                <a:ea typeface="Arial"/>
                <a:cs typeface="Arial"/>
                <a:sym typeface="Arial"/>
              </a:rPr>
              <a:t> on </a:t>
            </a:r>
            <a:r>
              <a:rPr lang="en-GB">
                <a:solidFill>
                  <a:srgbClr val="FF0000"/>
                </a:solidFill>
                <a:latin typeface="Arial"/>
                <a:ea typeface="Arial"/>
                <a:cs typeface="Arial"/>
                <a:sym typeface="Arial"/>
              </a:rPr>
              <a:t>Step 5 because F is smaller than G.</a:t>
            </a:r>
            <a:r>
              <a:rPr lang="en-GB">
                <a:solidFill>
                  <a:srgbClr val="0000FF"/>
                </a:solidFill>
                <a:latin typeface="Arial"/>
                <a:ea typeface="Arial"/>
                <a:cs typeface="Arial"/>
                <a:sym typeface="Arial"/>
              </a:rPr>
              <a:t>.</a:t>
            </a:r>
            <a:endParaRPr>
              <a:solidFill>
                <a:srgbClr val="0000FF"/>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