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6" r:id="rId10"/>
    <p:sldId id="270" r:id="rId11"/>
    <p:sldId id="271" r:id="rId12"/>
    <p:sldId id="264" r:id="rId13"/>
    <p:sldId id="263" r:id="rId14"/>
    <p:sldId id="268" r:id="rId15"/>
    <p:sldId id="269" r:id="rId16"/>
    <p:sldId id="26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CE2C69-49FF-4C21-A725-0C0BE1AF3088}" v="17" dt="2021-04-14T19:07:28.754"/>
    <p1510:client id="{8D942683-6BA4-489E-BA06-3C0519299155}" v="578" dt="2021-04-16T17:11:04.324"/>
    <p1510:client id="{943E77CC-4969-43A9-9059-F0B9A8844C2C}" v="1554" dt="2021-03-31T23:17:07.464"/>
    <p1510:client id="{C2562B44-94A0-495E-B4D1-A0F6C027A8A5}" v="33" dt="2021-04-05T12:51:50.669"/>
    <p1510:client id="{C8DB0A4A-4D8F-4445-A95F-6F41778A45CA}" v="6" dt="2021-04-05T12:42:33.783"/>
    <p1510:client id="{FE9FC091-FEEC-4309-ABBA-05BDC40106F5}" v="1340" dt="2021-04-17T17:18:45.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w3schools.com/sql/sql_primarykey.as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What-do-you-mean-by-PRIMARY-KEY-and-how-can-we-use-it-in-MySQL-table" TargetMode="External"/><Relationship Id="rId2" Type="http://schemas.openxmlformats.org/officeDocument/2006/relationships/hyperlink" Target="https://www.w3schools.com/sql/sql_foreignkey.asp" TargetMode="External"/><Relationship Id="rId1" Type="http://schemas.openxmlformats.org/officeDocument/2006/relationships/slideLayout" Target="../slideLayouts/slideLayout2.xml"/><Relationship Id="rId4" Type="http://schemas.openxmlformats.org/officeDocument/2006/relationships/hyperlink" Target="https://meeraacademy.com/e-r-diagram-for-online-shopping-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marketbusinessnews.com/financial-glossary/e-commer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29" y="802298"/>
            <a:ext cx="11768416" cy="1672275"/>
          </a:xfrm>
        </p:spPr>
        <p:txBody>
          <a:bodyPr>
            <a:normAutofit fontScale="90000"/>
          </a:bodyPr>
          <a:lstStyle/>
          <a:p>
            <a:r>
              <a:rPr lang="en-US" dirty="0"/>
              <a:t>ONLINE Grocery SHOPPING DATABASE </a:t>
            </a:r>
          </a:p>
        </p:txBody>
      </p:sp>
      <p:sp>
        <p:nvSpPr>
          <p:cNvPr id="3" name="Subtitle 2"/>
          <p:cNvSpPr>
            <a:spLocks noGrp="1"/>
          </p:cNvSpPr>
          <p:nvPr>
            <p:ph type="subTitle" idx="1"/>
          </p:nvPr>
        </p:nvSpPr>
        <p:spPr>
          <a:xfrm>
            <a:off x="655656" y="2876361"/>
            <a:ext cx="10399196" cy="2525432"/>
          </a:xfrm>
        </p:spPr>
        <p:txBody>
          <a:bodyPr vert="horz" lIns="91440" tIns="91440" rIns="91440" bIns="91440" rtlCol="0" anchor="t">
            <a:normAutofit/>
          </a:bodyPr>
          <a:lstStyle/>
          <a:p>
            <a:r>
              <a:rPr lang="en-US" dirty="0"/>
              <a:t>Directed by: Prof Vidyacharan </a:t>
            </a:r>
            <a:r>
              <a:rPr lang="en-US" dirty="0" err="1"/>
              <a:t>bhaskar</a:t>
            </a:r>
            <a:endParaRPr lang="en-US" dirty="0"/>
          </a:p>
          <a:p>
            <a:r>
              <a:rPr lang="en-US" dirty="0"/>
              <a:t>                                                               </a:t>
            </a:r>
          </a:p>
          <a:p>
            <a:r>
              <a:rPr lang="en-US" dirty="0"/>
              <a:t>                                                                                                         Presented BY:</a:t>
            </a:r>
          </a:p>
          <a:p>
            <a:r>
              <a:rPr lang="en-US" dirty="0"/>
              <a:t>                                                                                                                             SAHITI EMANI</a:t>
            </a:r>
          </a:p>
          <a:p>
            <a:r>
              <a:rPr lang="en-US" dirty="0"/>
              <a:t>                                                                                                                             STUDENT ID:19556</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C7E7B9-E2D3-4626-B4AF-B1940544E35C}"/>
              </a:ext>
            </a:extLst>
          </p:cNvPr>
          <p:cNvSpPr>
            <a:spLocks noGrp="1"/>
          </p:cNvSpPr>
          <p:nvPr>
            <p:ph type="title" idx="4294967295"/>
          </p:nvPr>
        </p:nvSpPr>
        <p:spPr>
          <a:xfrm>
            <a:off x="0" y="0"/>
            <a:ext cx="12036425" cy="684213"/>
          </a:xfrm>
        </p:spPr>
        <p:txBody>
          <a:bodyPr>
            <a:normAutofit fontScale="90000"/>
          </a:bodyPr>
          <a:lstStyle/>
          <a:p>
            <a:r>
              <a:rPr lang="en-US" sz="1800">
                <a:solidFill>
                  <a:srgbClr val="FF0000"/>
                </a:solidFill>
              </a:rPr>
              <a:t>PRIMARY KEY</a:t>
            </a:r>
            <a:r>
              <a:rPr lang="en-US" sz="1800"/>
              <a:t>:</a:t>
            </a:r>
            <a:r>
              <a:rPr lang="en-US" sz="1800">
                <a:ea typeface="+mj-lt"/>
                <a:cs typeface="+mj-lt"/>
              </a:rPr>
              <a:t>Primary keys must contain UNIQUE values, and cannot contain NULL values.</a:t>
            </a:r>
            <a:endParaRPr lang="en-US" sz="1800"/>
          </a:p>
          <a:p>
            <a:r>
              <a:rPr lang="en-US" sz="1800">
                <a:ea typeface="+mj-lt"/>
                <a:cs typeface="+mj-lt"/>
              </a:rPr>
              <a:t>A table can have only ONE primary key; and in the table, this primary key can consist of single or multiple columns (fields).</a:t>
            </a:r>
            <a:endParaRPr lang="en-US" sz="1800"/>
          </a:p>
          <a:p>
            <a:endParaRPr lang="en-US" sz="1800" dirty="0"/>
          </a:p>
        </p:txBody>
      </p:sp>
      <p:pic>
        <p:nvPicPr>
          <p:cNvPr id="6" name="Picture 6">
            <a:extLst>
              <a:ext uri="{FF2B5EF4-FFF2-40B4-BE49-F238E27FC236}">
                <a16:creationId xmlns:a16="http://schemas.microsoft.com/office/drawing/2014/main" id="{D7F4300D-9A5D-4B1B-9531-42CC2E653630}"/>
              </a:ext>
            </a:extLst>
          </p:cNvPr>
          <p:cNvPicPr>
            <a:picLocks noChangeAspect="1"/>
          </p:cNvPicPr>
          <p:nvPr/>
        </p:nvPicPr>
        <p:blipFill>
          <a:blip r:embed="rId2"/>
          <a:stretch>
            <a:fillRect/>
          </a:stretch>
        </p:blipFill>
        <p:spPr>
          <a:xfrm>
            <a:off x="89771" y="777484"/>
            <a:ext cx="6636706" cy="2286347"/>
          </a:xfrm>
          <a:prstGeom prst="rect">
            <a:avLst/>
          </a:prstGeom>
        </p:spPr>
      </p:pic>
      <p:pic>
        <p:nvPicPr>
          <p:cNvPr id="7" name="Picture 7">
            <a:extLst>
              <a:ext uri="{FF2B5EF4-FFF2-40B4-BE49-F238E27FC236}">
                <a16:creationId xmlns:a16="http://schemas.microsoft.com/office/drawing/2014/main" id="{824D4D7D-571C-4F70-817B-F00B80E3410D}"/>
              </a:ext>
            </a:extLst>
          </p:cNvPr>
          <p:cNvPicPr>
            <a:picLocks noChangeAspect="1"/>
          </p:cNvPicPr>
          <p:nvPr/>
        </p:nvPicPr>
        <p:blipFill>
          <a:blip r:embed="rId3"/>
          <a:stretch>
            <a:fillRect/>
          </a:stretch>
        </p:blipFill>
        <p:spPr>
          <a:xfrm>
            <a:off x="89771" y="3134414"/>
            <a:ext cx="6897665" cy="2405445"/>
          </a:xfrm>
          <a:prstGeom prst="rect">
            <a:avLst/>
          </a:prstGeom>
        </p:spPr>
      </p:pic>
    </p:spTree>
    <p:extLst>
      <p:ext uri="{BB962C8B-B14F-4D97-AF65-F5344CB8AC3E}">
        <p14:creationId xmlns:p14="http://schemas.microsoft.com/office/powerpoint/2010/main" val="292581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D666-42C1-4E0D-9DA4-D249DD8AA061}"/>
              </a:ext>
            </a:extLst>
          </p:cNvPr>
          <p:cNvSpPr>
            <a:spLocks noGrp="1"/>
          </p:cNvSpPr>
          <p:nvPr>
            <p:ph type="title" idx="4294967295"/>
          </p:nvPr>
        </p:nvSpPr>
        <p:spPr>
          <a:xfrm>
            <a:off x="0" y="84138"/>
            <a:ext cx="10971213" cy="1081087"/>
          </a:xfrm>
        </p:spPr>
        <p:txBody>
          <a:bodyPr>
            <a:normAutofit/>
          </a:bodyPr>
          <a:lstStyle/>
          <a:p>
            <a:r>
              <a:rPr lang="en-US" sz="1800">
                <a:solidFill>
                  <a:srgbClr val="FF0000"/>
                </a:solidFill>
                <a:ea typeface="+mj-lt"/>
                <a:cs typeface="+mj-lt"/>
              </a:rPr>
              <a:t>FOREIGN KEY</a:t>
            </a:r>
            <a:r>
              <a:rPr lang="en-US" sz="1800">
                <a:ea typeface="+mj-lt"/>
                <a:cs typeface="+mj-lt"/>
              </a:rPr>
              <a:t>:A </a:t>
            </a:r>
            <a:r>
              <a:rPr lang="en-US" sz="1800" dirty="0">
                <a:latin typeface="Consolas"/>
              </a:rPr>
              <a:t>FOREIGN KEY</a:t>
            </a:r>
            <a:r>
              <a:rPr lang="en-US" sz="1800" dirty="0">
                <a:ea typeface="+mj-lt"/>
                <a:cs typeface="+mj-lt"/>
              </a:rPr>
              <a:t> is a field (or collection of fields) in one table, that refers to the </a:t>
            </a:r>
            <a:r>
              <a:rPr lang="en-US" sz="1800" dirty="0">
                <a:latin typeface="Consolas"/>
                <a:hlinkClick r:id="rId2"/>
              </a:rPr>
              <a:t>PRIMARY KEY</a:t>
            </a:r>
            <a:r>
              <a:rPr lang="en-US" sz="1800" dirty="0">
                <a:ea typeface="+mj-lt"/>
                <a:cs typeface="+mj-lt"/>
              </a:rPr>
              <a:t> in another table.</a:t>
            </a:r>
            <a:endParaRPr lang="en-US" sz="1800" dirty="0"/>
          </a:p>
          <a:p>
            <a:r>
              <a:rPr lang="en-US" sz="1800">
                <a:ea typeface="+mj-lt"/>
                <a:cs typeface="+mj-lt"/>
              </a:rPr>
              <a:t>The table with the foreign key is called the child table, and the table with the primary key is called the referenced or parent table.</a:t>
            </a:r>
            <a:endParaRPr lang="en-US" sz="1800"/>
          </a:p>
          <a:p>
            <a:endParaRPr lang="en-US" sz="1800" dirty="0"/>
          </a:p>
        </p:txBody>
      </p:sp>
      <p:pic>
        <p:nvPicPr>
          <p:cNvPr id="4" name="Picture 4" descr="Text&#10;&#10;Description automatically generated">
            <a:extLst>
              <a:ext uri="{FF2B5EF4-FFF2-40B4-BE49-F238E27FC236}">
                <a16:creationId xmlns:a16="http://schemas.microsoft.com/office/drawing/2014/main" id="{B8F0B7DC-77AD-4349-92D4-8B369426C1BB}"/>
              </a:ext>
            </a:extLst>
          </p:cNvPr>
          <p:cNvPicPr>
            <a:picLocks noGrp="1" noChangeAspect="1"/>
          </p:cNvPicPr>
          <p:nvPr>
            <p:ph idx="4294967295"/>
          </p:nvPr>
        </p:nvPicPr>
        <p:blipFill>
          <a:blip r:embed="rId3"/>
          <a:stretch>
            <a:fillRect/>
          </a:stretch>
        </p:blipFill>
        <p:spPr>
          <a:xfrm>
            <a:off x="818628" y="1428272"/>
            <a:ext cx="8388002" cy="3228192"/>
          </a:xfrm>
        </p:spPr>
      </p:pic>
    </p:spTree>
    <p:extLst>
      <p:ext uri="{BB962C8B-B14F-4D97-AF65-F5344CB8AC3E}">
        <p14:creationId xmlns:p14="http://schemas.microsoft.com/office/powerpoint/2010/main" val="75749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8F49-AB2C-462A-856A-18AB3ADFFE8C}"/>
              </a:ext>
            </a:extLst>
          </p:cNvPr>
          <p:cNvSpPr>
            <a:spLocks noGrp="1"/>
          </p:cNvSpPr>
          <p:nvPr>
            <p:ph type="title" idx="4294967295"/>
          </p:nvPr>
        </p:nvSpPr>
        <p:spPr>
          <a:xfrm>
            <a:off x="-1087" y="1110"/>
            <a:ext cx="12193087" cy="704871"/>
          </a:xfrm>
        </p:spPr>
        <p:txBody>
          <a:bodyPr/>
          <a:lstStyle/>
          <a:p>
            <a:r>
              <a:rPr lang="en-US"/>
              <a:t>DISJOINT CONSTRAINTS:</a:t>
            </a:r>
          </a:p>
        </p:txBody>
      </p:sp>
      <p:sp>
        <p:nvSpPr>
          <p:cNvPr id="3" name="Content Placeholder 2">
            <a:extLst>
              <a:ext uri="{FF2B5EF4-FFF2-40B4-BE49-F238E27FC236}">
                <a16:creationId xmlns:a16="http://schemas.microsoft.com/office/drawing/2014/main" id="{6766EB1F-048D-4DC7-BF6E-F81BB04854FC}"/>
              </a:ext>
            </a:extLst>
          </p:cNvPr>
          <p:cNvSpPr>
            <a:spLocks noGrp="1"/>
          </p:cNvSpPr>
          <p:nvPr>
            <p:ph idx="4294967295"/>
          </p:nvPr>
        </p:nvSpPr>
        <p:spPr>
          <a:xfrm>
            <a:off x="115170" y="492125"/>
            <a:ext cx="12076830" cy="5600700"/>
          </a:xfrm>
        </p:spPr>
        <p:txBody>
          <a:bodyPr>
            <a:normAutofit/>
          </a:bodyPr>
          <a:lstStyle/>
          <a:p>
            <a:pPr marL="0" indent="0">
              <a:buNone/>
            </a:pPr>
            <a:r>
              <a:rPr lang="en-US" b="1" dirty="0">
                <a:ea typeface="+mn-lt"/>
                <a:cs typeface="+mn-lt"/>
              </a:rPr>
              <a:t>Disjoint:</a:t>
            </a:r>
            <a:r>
              <a:rPr lang="en-US" dirty="0">
                <a:ea typeface="+mn-lt"/>
                <a:cs typeface="+mn-lt"/>
              </a:rPr>
              <a:t> The disjoint constraint only applies when a superclass has more than one subclass. If the subclasses are disjoint, then an entity occurrence can be a member of only </a:t>
            </a:r>
            <a:r>
              <a:rPr lang="en-US">
                <a:ea typeface="+mn-lt"/>
                <a:cs typeface="+mn-lt"/>
              </a:rPr>
              <a:t>one of the subclasses.</a:t>
            </a:r>
          </a:p>
          <a:p>
            <a:pPr marL="0" indent="0">
              <a:buNone/>
            </a:pPr>
            <a:r>
              <a:rPr lang="en-US" dirty="0"/>
              <a:t>For example: Consider from the EER diagram mentioned above PRODUCT is an entity and </a:t>
            </a:r>
            <a:r>
              <a:rPr lang="en-US"/>
              <a:t>it contains several other entities like MILK,MEAT,VEGGIES and SNACKS.</a:t>
            </a:r>
            <a:endParaRPr lang="en-US" dirty="0"/>
          </a:p>
          <a:p>
            <a:pPr marL="0" indent="0">
              <a:buNone/>
            </a:pPr>
            <a:r>
              <a:rPr lang="en-US"/>
              <a:t>Using disjoint it means milk is not meat and meat not milk,which says they are not the same.</a:t>
            </a:r>
            <a:endParaRPr lang="en-US" dirty="0"/>
          </a:p>
          <a:p>
            <a:pPr>
              <a:buNone/>
            </a:pPr>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7F8F76B0-C76A-4D5A-AC82-6963D2597E4E}"/>
              </a:ext>
            </a:extLst>
          </p:cNvPr>
          <p:cNvPicPr>
            <a:picLocks noChangeAspect="1"/>
          </p:cNvPicPr>
          <p:nvPr/>
        </p:nvPicPr>
        <p:blipFill>
          <a:blip r:embed="rId2"/>
          <a:stretch>
            <a:fillRect/>
          </a:stretch>
        </p:blipFill>
        <p:spPr>
          <a:xfrm>
            <a:off x="1123166" y="2583801"/>
            <a:ext cx="10269253" cy="3444040"/>
          </a:xfrm>
          <a:prstGeom prst="rect">
            <a:avLst/>
          </a:prstGeom>
        </p:spPr>
      </p:pic>
    </p:spTree>
    <p:extLst>
      <p:ext uri="{BB962C8B-B14F-4D97-AF65-F5344CB8AC3E}">
        <p14:creationId xmlns:p14="http://schemas.microsoft.com/office/powerpoint/2010/main" val="405416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17AC3E-7916-45E2-A77B-F8799170E3C7}"/>
              </a:ext>
            </a:extLst>
          </p:cNvPr>
          <p:cNvSpPr>
            <a:spLocks noGrp="1"/>
          </p:cNvSpPr>
          <p:nvPr>
            <p:ph type="title" idx="4294967295"/>
          </p:nvPr>
        </p:nvSpPr>
        <p:spPr>
          <a:xfrm>
            <a:off x="0" y="104775"/>
            <a:ext cx="10856913" cy="976313"/>
          </a:xfrm>
        </p:spPr>
        <p:txBody>
          <a:bodyPr/>
          <a:lstStyle/>
          <a:p>
            <a:r>
              <a:rPr lang="en-US"/>
              <a:t>SQL COMMANDS :</a:t>
            </a:r>
            <a:br>
              <a:rPr lang="en-US" dirty="0"/>
            </a:br>
            <a:r>
              <a:rPr lang="en-US"/>
              <a:t>CREATED TABLES</a:t>
            </a:r>
            <a:endParaRPr lang="en-US" dirty="0"/>
          </a:p>
        </p:txBody>
      </p:sp>
      <p:sp>
        <p:nvSpPr>
          <p:cNvPr id="2" name="Content Placeholder 1">
            <a:extLst>
              <a:ext uri="{FF2B5EF4-FFF2-40B4-BE49-F238E27FC236}">
                <a16:creationId xmlns:a16="http://schemas.microsoft.com/office/drawing/2014/main" id="{8C674979-C9A6-49A5-BDF6-352ABF331994}"/>
              </a:ext>
            </a:extLst>
          </p:cNvPr>
          <p:cNvSpPr>
            <a:spLocks noGrp="1"/>
          </p:cNvSpPr>
          <p:nvPr>
            <p:ph idx="4294967295"/>
          </p:nvPr>
        </p:nvSpPr>
        <p:spPr>
          <a:xfrm>
            <a:off x="125413" y="1087438"/>
            <a:ext cx="12066587" cy="4378325"/>
          </a:xfrm>
        </p:spPr>
        <p:txBody>
          <a:bodyPr vert="horz" lIns="91440" tIns="45720" rIns="91440" bIns="45720" rtlCol="0" anchor="t">
            <a:noAutofit/>
          </a:bodyPr>
          <a:lstStyle/>
          <a:p>
            <a:r>
              <a:rPr lang="en-US" sz="1400">
                <a:latin typeface="Calibri"/>
                <a:ea typeface="+mn-lt"/>
                <a:cs typeface="+mn-lt"/>
              </a:rPr>
              <a:t>//Get all customers with Orders (inner join)</a:t>
            </a:r>
            <a:endParaRPr lang="en-US" sz="1400">
              <a:latin typeface="Calibri"/>
              <a:cs typeface="Calibri"/>
            </a:endParaRPr>
          </a:p>
          <a:p>
            <a:pPr marL="0" indent="0">
              <a:buNone/>
            </a:pPr>
            <a:r>
              <a:rPr lang="en-US" sz="1400">
                <a:latin typeface="Calibri"/>
                <a:ea typeface="+mn-lt"/>
                <a:cs typeface="+mn-lt"/>
              </a:rPr>
              <a:t>select o.OrderId, c.CustID, c.fname, o.totalItems,o.price, o.OrderDate from Customer c join CustOrder o on c.CustID = o.CustId;</a:t>
            </a:r>
            <a:endParaRPr lang="en-US" sz="1400">
              <a:latin typeface="Calibri"/>
              <a:cs typeface="Calibri"/>
            </a:endParaRPr>
          </a:p>
          <a:p>
            <a:r>
              <a:rPr lang="en-US" sz="1400">
                <a:latin typeface="Calibri"/>
                <a:ea typeface="+mn-lt"/>
                <a:cs typeface="+mn-lt"/>
              </a:rPr>
              <a:t>//get all customers with no orders</a:t>
            </a:r>
            <a:endParaRPr lang="en-US" sz="1400">
              <a:latin typeface="Calibri"/>
              <a:cs typeface="Calibri"/>
            </a:endParaRPr>
          </a:p>
          <a:p>
            <a:pPr marL="0" indent="0">
              <a:buNone/>
            </a:pPr>
            <a:r>
              <a:rPr lang="en-US" sz="1400">
                <a:latin typeface="Calibri"/>
                <a:ea typeface="+mn-lt"/>
                <a:cs typeface="+mn-lt"/>
              </a:rPr>
              <a:t>select c.CustID,c.fname from Customer c where c.CustID not in (select distinct(CustId) from CustOrder);</a:t>
            </a:r>
            <a:endParaRPr lang="en-US" sz="1400">
              <a:latin typeface="Calibri"/>
              <a:cs typeface="Calibri"/>
            </a:endParaRPr>
          </a:p>
          <a:p>
            <a:r>
              <a:rPr lang="en-US" sz="1400">
                <a:latin typeface="Calibri"/>
                <a:ea typeface="+mn-lt"/>
                <a:cs typeface="+mn-lt"/>
              </a:rPr>
              <a:t>//select all customers, and any orders they might have</a:t>
            </a:r>
            <a:endParaRPr lang="en-US" sz="1400">
              <a:latin typeface="Calibri"/>
              <a:cs typeface="Calibri"/>
            </a:endParaRPr>
          </a:p>
          <a:p>
            <a:pPr marL="0" indent="0">
              <a:buNone/>
            </a:pPr>
            <a:r>
              <a:rPr lang="en-US" sz="1400">
                <a:latin typeface="Calibri"/>
                <a:ea typeface="+mn-lt"/>
                <a:cs typeface="+mn-lt"/>
              </a:rPr>
              <a:t>select c.CustID, c.fname, o.OrderId, o.OrderDate from Customer c left join CustOrder o on c.CustID = o.CustId;</a:t>
            </a:r>
            <a:endParaRPr lang="en-US" sz="1400">
              <a:latin typeface="Calibri"/>
              <a:cs typeface="Calibri"/>
            </a:endParaRPr>
          </a:p>
          <a:p>
            <a:r>
              <a:rPr lang="en-US" sz="1400">
                <a:latin typeface="Calibri"/>
                <a:ea typeface="+mn-lt"/>
                <a:cs typeface="+mn-lt"/>
              </a:rPr>
              <a:t>//selects all customers, and all orders</a:t>
            </a:r>
            <a:endParaRPr lang="en-US" sz="1400">
              <a:latin typeface="Calibri"/>
              <a:cs typeface="Calibri"/>
            </a:endParaRPr>
          </a:p>
          <a:p>
            <a:pPr marL="0" indent="0">
              <a:buNone/>
            </a:pPr>
            <a:r>
              <a:rPr lang="en-US" sz="1400">
                <a:latin typeface="Calibri"/>
                <a:ea typeface="+mn-lt"/>
                <a:cs typeface="+mn-lt"/>
              </a:rPr>
              <a:t>select c.CustID, c.fname, o.OrderId, o.OrderDate from Customer c full join CustOrder o on c.CustID = o.CustId;</a:t>
            </a:r>
            <a:endParaRPr lang="en-US" sz="1400">
              <a:latin typeface="Calibri"/>
              <a:cs typeface="Calibri"/>
            </a:endParaRPr>
          </a:p>
          <a:p>
            <a:r>
              <a:rPr lang="en-US" sz="1400">
                <a:latin typeface="Calibri"/>
                <a:ea typeface="+mn-lt"/>
                <a:cs typeface="+mn-lt"/>
              </a:rPr>
              <a:t>//select orderIds of all HomeDelivery and PickUp orders with total price &gt; 90</a:t>
            </a:r>
            <a:endParaRPr lang="en-US" sz="1400">
              <a:latin typeface="Calibri"/>
              <a:cs typeface="Calibri"/>
            </a:endParaRPr>
          </a:p>
          <a:p>
            <a:pPr marL="0" indent="0">
              <a:buNone/>
            </a:pPr>
            <a:r>
              <a:rPr lang="en-US" sz="1400">
                <a:latin typeface="Calibri"/>
                <a:ea typeface="+mn-lt"/>
                <a:cs typeface="+mn-lt"/>
              </a:rPr>
              <a:t>select d.Id , O.OrderID as OrderId, O.CustId , O.price, O.totalItems from HomeDelivery d join CustOrder O on d.OrderId = O.OrderID and O.price&gt;90 union</a:t>
            </a:r>
            <a:endParaRPr lang="en-US" sz="1400">
              <a:latin typeface="Calibri"/>
              <a:cs typeface="Calibri"/>
            </a:endParaRPr>
          </a:p>
          <a:p>
            <a:pPr marL="0" indent="0">
              <a:buNone/>
            </a:pPr>
            <a:r>
              <a:rPr lang="en-US" sz="1400">
                <a:latin typeface="Calibri"/>
                <a:ea typeface="+mn-lt"/>
                <a:cs typeface="+mn-lt"/>
              </a:rPr>
              <a:t>select p.Id , O.OrderID as OrderId, O.CustId , O.price, O.totalItems from PickUpOrder p join CustOrder O on p.OrderId = O.OrderID and O.price&gt;90;</a:t>
            </a:r>
            <a:endParaRPr lang="en-US" sz="1400">
              <a:latin typeface="Calibri"/>
              <a:cs typeface="Calibri"/>
            </a:endParaRPr>
          </a:p>
          <a:p>
            <a:r>
              <a:rPr lang="en-US" sz="1400">
                <a:latin typeface="Calibri"/>
                <a:ea typeface="+mn-lt"/>
                <a:cs typeface="+mn-lt"/>
              </a:rPr>
              <a:t>//Get the count of number of orders placed for each organic veggies (group by and Having Example)</a:t>
            </a:r>
            <a:endParaRPr lang="en-US" sz="1400">
              <a:latin typeface="Calibri"/>
              <a:cs typeface="Calibri"/>
            </a:endParaRPr>
          </a:p>
          <a:p>
            <a:pPr marL="0" indent="0">
              <a:buNone/>
            </a:pPr>
            <a:r>
              <a:rPr lang="en-US" sz="1400">
                <a:latin typeface="Calibri"/>
                <a:ea typeface="+mn-lt"/>
                <a:cs typeface="+mn-lt"/>
              </a:rPr>
              <a:t>select PId, count(OrderId) from OrderLine group by PId having PId in (select PId from Veggies);</a:t>
            </a:r>
            <a:endParaRPr lang="en-US" sz="1400">
              <a:latin typeface="Calibri"/>
              <a:cs typeface="Calibri"/>
            </a:endParaRPr>
          </a:p>
        </p:txBody>
      </p:sp>
    </p:spTree>
    <p:extLst>
      <p:ext uri="{BB962C8B-B14F-4D97-AF65-F5344CB8AC3E}">
        <p14:creationId xmlns:p14="http://schemas.microsoft.com/office/powerpoint/2010/main" val="79171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4AE7-237C-4867-AF17-C65B16ED5363}"/>
              </a:ext>
            </a:extLst>
          </p:cNvPr>
          <p:cNvSpPr>
            <a:spLocks noGrp="1"/>
          </p:cNvSpPr>
          <p:nvPr>
            <p:ph type="title" idx="4294967295"/>
          </p:nvPr>
        </p:nvSpPr>
        <p:spPr>
          <a:xfrm>
            <a:off x="0" y="387350"/>
            <a:ext cx="10845800" cy="673100"/>
          </a:xfrm>
        </p:spPr>
        <p:txBody>
          <a:bodyPr>
            <a:normAutofit/>
          </a:bodyPr>
          <a:lstStyle/>
          <a:p>
            <a:r>
              <a:rPr lang="en-US"/>
              <a:t>SQL QUERY Commands AND OUTPUTS:</a:t>
            </a:r>
          </a:p>
        </p:txBody>
      </p:sp>
      <p:pic>
        <p:nvPicPr>
          <p:cNvPr id="4" name="Picture 4" descr="Graphical user interface, text&#10;&#10;Description automatically generated">
            <a:extLst>
              <a:ext uri="{FF2B5EF4-FFF2-40B4-BE49-F238E27FC236}">
                <a16:creationId xmlns:a16="http://schemas.microsoft.com/office/drawing/2014/main" id="{AD864AB2-D41C-43E6-8EB4-0DBD8AC9D5BC}"/>
              </a:ext>
            </a:extLst>
          </p:cNvPr>
          <p:cNvPicPr>
            <a:picLocks noGrp="1" noChangeAspect="1"/>
          </p:cNvPicPr>
          <p:nvPr>
            <p:ph idx="4294967295"/>
          </p:nvPr>
        </p:nvPicPr>
        <p:blipFill>
          <a:blip r:embed="rId2"/>
          <a:stretch>
            <a:fillRect/>
          </a:stretch>
        </p:blipFill>
        <p:spPr>
          <a:xfrm>
            <a:off x="0" y="924273"/>
            <a:ext cx="5646738" cy="2397125"/>
          </a:xfrm>
        </p:spPr>
      </p:pic>
      <p:pic>
        <p:nvPicPr>
          <p:cNvPr id="6" name="Picture 6" descr="Text&#10;&#10;Description automatically generated">
            <a:extLst>
              <a:ext uri="{FF2B5EF4-FFF2-40B4-BE49-F238E27FC236}">
                <a16:creationId xmlns:a16="http://schemas.microsoft.com/office/drawing/2014/main" id="{DFE55D0F-C487-4CBA-908B-4B781B15D978}"/>
              </a:ext>
            </a:extLst>
          </p:cNvPr>
          <p:cNvPicPr>
            <a:picLocks noChangeAspect="1"/>
          </p:cNvPicPr>
          <p:nvPr/>
        </p:nvPicPr>
        <p:blipFill>
          <a:blip r:embed="rId3"/>
          <a:stretch>
            <a:fillRect/>
          </a:stretch>
        </p:blipFill>
        <p:spPr>
          <a:xfrm>
            <a:off x="5841304" y="851324"/>
            <a:ext cx="5655501" cy="2535325"/>
          </a:xfrm>
          <a:prstGeom prst="rect">
            <a:avLst/>
          </a:prstGeom>
        </p:spPr>
      </p:pic>
      <p:pic>
        <p:nvPicPr>
          <p:cNvPr id="10" name="Picture 41" descr="Text&#10;&#10;Description automatically generated">
            <a:extLst>
              <a:ext uri="{FF2B5EF4-FFF2-40B4-BE49-F238E27FC236}">
                <a16:creationId xmlns:a16="http://schemas.microsoft.com/office/drawing/2014/main" id="{4094B962-4476-4CC5-881D-9F702EEEF2AC}"/>
              </a:ext>
            </a:extLst>
          </p:cNvPr>
          <p:cNvPicPr>
            <a:picLocks noChangeAspect="1"/>
          </p:cNvPicPr>
          <p:nvPr/>
        </p:nvPicPr>
        <p:blipFill>
          <a:blip r:embed="rId4"/>
          <a:stretch>
            <a:fillRect/>
          </a:stretch>
        </p:blipFill>
        <p:spPr>
          <a:xfrm>
            <a:off x="152401" y="3378688"/>
            <a:ext cx="5279720" cy="2929422"/>
          </a:xfrm>
          <a:prstGeom prst="rect">
            <a:avLst/>
          </a:prstGeom>
        </p:spPr>
      </p:pic>
    </p:spTree>
    <p:extLst>
      <p:ext uri="{BB962C8B-B14F-4D97-AF65-F5344CB8AC3E}">
        <p14:creationId xmlns:p14="http://schemas.microsoft.com/office/powerpoint/2010/main" val="118135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Text&#10;&#10;Description automatically generated">
            <a:extLst>
              <a:ext uri="{FF2B5EF4-FFF2-40B4-BE49-F238E27FC236}">
                <a16:creationId xmlns:a16="http://schemas.microsoft.com/office/drawing/2014/main" id="{03D7D13B-A174-48F1-83B7-4DE5E5A2E3A7}"/>
              </a:ext>
            </a:extLst>
          </p:cNvPr>
          <p:cNvPicPr>
            <a:picLocks noGrp="1" noChangeAspect="1"/>
          </p:cNvPicPr>
          <p:nvPr>
            <p:ph idx="4294967295"/>
          </p:nvPr>
        </p:nvPicPr>
        <p:blipFill>
          <a:blip r:embed="rId2"/>
          <a:stretch>
            <a:fillRect/>
          </a:stretch>
        </p:blipFill>
        <p:spPr>
          <a:xfrm>
            <a:off x="1210849" y="53083"/>
            <a:ext cx="9866008" cy="4996101"/>
          </a:xfrm>
        </p:spPr>
      </p:pic>
    </p:spTree>
    <p:extLst>
      <p:ext uri="{BB962C8B-B14F-4D97-AF65-F5344CB8AC3E}">
        <p14:creationId xmlns:p14="http://schemas.microsoft.com/office/powerpoint/2010/main" val="133455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9F25-9732-438A-BDDB-C4AFEF69C98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D2AA72-94DA-4C0B-8639-095558EAE344}"/>
              </a:ext>
            </a:extLst>
          </p:cNvPr>
          <p:cNvSpPr>
            <a:spLocks noGrp="1"/>
          </p:cNvSpPr>
          <p:nvPr>
            <p:ph idx="1"/>
          </p:nvPr>
        </p:nvSpPr>
        <p:spPr/>
        <p:txBody>
          <a:bodyPr/>
          <a:lstStyle/>
          <a:p>
            <a:r>
              <a:rPr lang="en-US">
                <a:ea typeface="+mn-lt"/>
                <a:cs typeface="+mn-lt"/>
              </a:rPr>
              <a:t>Enhanced Entity-Relationship (</a:t>
            </a:r>
            <a:r>
              <a:rPr lang="en-US" b="1">
                <a:ea typeface="+mn-lt"/>
                <a:cs typeface="+mn-lt"/>
              </a:rPr>
              <a:t>EER</a:t>
            </a:r>
            <a:r>
              <a:rPr lang="en-US">
                <a:ea typeface="+mn-lt"/>
                <a:cs typeface="+mn-lt"/>
              </a:rPr>
              <a:t>) </a:t>
            </a:r>
            <a:r>
              <a:rPr lang="en-US" b="1">
                <a:ea typeface="+mn-lt"/>
                <a:cs typeface="+mn-lt"/>
              </a:rPr>
              <a:t>diagrams</a:t>
            </a:r>
            <a:r>
              <a:rPr lang="en-US">
                <a:ea typeface="+mn-lt"/>
                <a:cs typeface="+mn-lt"/>
              </a:rPr>
              <a:t> are an essential part of the modeling interface in </a:t>
            </a:r>
            <a:r>
              <a:rPr lang="en-US" b="1">
                <a:ea typeface="+mn-lt"/>
                <a:cs typeface="+mn-lt"/>
              </a:rPr>
              <a:t>MySQL</a:t>
            </a:r>
            <a:r>
              <a:rPr lang="en-US" dirty="0">
                <a:ea typeface="+mn-lt"/>
                <a:cs typeface="+mn-lt"/>
              </a:rPr>
              <a:t> </a:t>
            </a:r>
            <a:r>
              <a:rPr lang="en-US">
                <a:ea typeface="+mn-lt"/>
                <a:cs typeface="+mn-lt"/>
              </a:rPr>
              <a:t>Workbench. </a:t>
            </a:r>
          </a:p>
          <a:p>
            <a:r>
              <a:rPr lang="en-US" b="1">
                <a:ea typeface="+mn-lt"/>
                <a:cs typeface="+mn-lt"/>
              </a:rPr>
              <a:t>EER diagrams</a:t>
            </a:r>
            <a:r>
              <a:rPr lang="en-US">
                <a:ea typeface="+mn-lt"/>
                <a:cs typeface="+mn-lt"/>
              </a:rPr>
              <a:t> provide a visual representation of the relationships among the tables in your model.</a:t>
            </a:r>
            <a:endParaRPr lang="en-US" dirty="0">
              <a:ea typeface="+mn-lt"/>
              <a:cs typeface="+mn-lt"/>
            </a:endParaRPr>
          </a:p>
          <a:p>
            <a:r>
              <a:rPr lang="en-US" dirty="0">
                <a:ea typeface="+mn-lt"/>
                <a:cs typeface="+mn-lt"/>
              </a:rPr>
              <a:t> </a:t>
            </a:r>
            <a:r>
              <a:rPr lang="en-US" b="1">
                <a:ea typeface="+mn-lt"/>
                <a:cs typeface="+mn-lt"/>
              </a:rPr>
              <a:t>EER</a:t>
            </a:r>
            <a:r>
              <a:rPr lang="en-US">
                <a:ea typeface="+mn-lt"/>
                <a:cs typeface="+mn-lt"/>
              </a:rPr>
              <a:t> models are helpful tools for designing databases with high-level models. With their enhanced features, you can plan databases more thoroughly by delving into the properties and constraints with more precision</a:t>
            </a:r>
            <a:endParaRPr lang="en-US" dirty="0">
              <a:ea typeface="+mn-lt"/>
              <a:cs typeface="+mn-lt"/>
            </a:endParaRPr>
          </a:p>
        </p:txBody>
      </p:sp>
    </p:spTree>
    <p:extLst>
      <p:ext uri="{BB962C8B-B14F-4D97-AF65-F5344CB8AC3E}">
        <p14:creationId xmlns:p14="http://schemas.microsoft.com/office/powerpoint/2010/main" val="346508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E904-6AB9-4E5C-A503-E9507976DF1E}"/>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FD5B708-EFD4-4B6A-9912-E55D2F58D299}"/>
              </a:ext>
            </a:extLst>
          </p:cNvPr>
          <p:cNvSpPr>
            <a:spLocks noGrp="1"/>
          </p:cNvSpPr>
          <p:nvPr>
            <p:ph idx="1"/>
          </p:nvPr>
        </p:nvSpPr>
        <p:spPr/>
        <p:txBody>
          <a:bodyPr/>
          <a:lstStyle/>
          <a:p>
            <a:r>
              <a:rPr lang="en-US" dirty="0">
                <a:ea typeface="+mn-lt"/>
                <a:cs typeface="+mn-lt"/>
                <a:hlinkClick r:id="rId2"/>
              </a:rPr>
              <a:t>https://www.w3schools.com/sql/sql_foreignkey.asp</a:t>
            </a:r>
            <a:endParaRPr lang="en-US">
              <a:ea typeface="+mn-lt"/>
              <a:cs typeface="+mn-lt"/>
            </a:endParaRPr>
          </a:p>
          <a:p>
            <a:r>
              <a:rPr lang="en-US" dirty="0">
                <a:ea typeface="+mn-lt"/>
                <a:cs typeface="+mn-lt"/>
                <a:hlinkClick r:id="rId3"/>
              </a:rPr>
              <a:t>https://www.tutorialspoint.com/What-do-you-mean-by-PRIMARY-KEY-and-how-can-we-use-it-in-MySQL-table</a:t>
            </a:r>
            <a:endParaRPr lang="en-US" dirty="0">
              <a:ea typeface="+mn-lt"/>
              <a:cs typeface="+mn-lt"/>
            </a:endParaRPr>
          </a:p>
          <a:p>
            <a:r>
              <a:rPr lang="en-US" dirty="0">
                <a:ea typeface="+mn-lt"/>
                <a:cs typeface="+mn-lt"/>
                <a:hlinkClick r:id="rId4"/>
              </a:rPr>
              <a:t>https://meeraacademy.com/e-r-diagram-for-online-shopping-system/</a:t>
            </a:r>
          </a:p>
          <a:p>
            <a:r>
              <a:rPr lang="en-US" dirty="0">
                <a:ea typeface="+mn-lt"/>
                <a:cs typeface="+mn-lt"/>
              </a:rPr>
              <a:t>https://dev.mysql.com/doc/workbench/en/wb-eer-diagrams-section.html</a:t>
            </a:r>
          </a:p>
        </p:txBody>
      </p:sp>
    </p:spTree>
    <p:extLst>
      <p:ext uri="{BB962C8B-B14F-4D97-AF65-F5344CB8AC3E}">
        <p14:creationId xmlns:p14="http://schemas.microsoft.com/office/powerpoint/2010/main" val="427823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A47D-41E9-4ED1-A394-EDA503ABE5B2}"/>
              </a:ext>
            </a:extLst>
          </p:cNvPr>
          <p:cNvSpPr>
            <a:spLocks noGrp="1"/>
          </p:cNvSpPr>
          <p:nvPr>
            <p:ph type="title" idx="4294967295"/>
          </p:nvPr>
        </p:nvSpPr>
        <p:spPr>
          <a:xfrm>
            <a:off x="0" y="282575"/>
            <a:ext cx="10950575" cy="1571625"/>
          </a:xfrm>
        </p:spPr>
        <p:txBody>
          <a:bodyPr/>
          <a:lstStyle/>
          <a:p>
            <a:r>
              <a:rPr lang="en-US"/>
              <a:t>OVERVIEW:</a:t>
            </a:r>
          </a:p>
        </p:txBody>
      </p:sp>
      <p:sp>
        <p:nvSpPr>
          <p:cNvPr id="3" name="Content Placeholder 2">
            <a:extLst>
              <a:ext uri="{FF2B5EF4-FFF2-40B4-BE49-F238E27FC236}">
                <a16:creationId xmlns:a16="http://schemas.microsoft.com/office/drawing/2014/main" id="{89AE19B1-ADCD-4C42-BDE9-FFE01941AAF6}"/>
              </a:ext>
            </a:extLst>
          </p:cNvPr>
          <p:cNvSpPr>
            <a:spLocks noGrp="1"/>
          </p:cNvSpPr>
          <p:nvPr>
            <p:ph idx="4294967295"/>
          </p:nvPr>
        </p:nvSpPr>
        <p:spPr>
          <a:xfrm>
            <a:off x="0" y="1076325"/>
            <a:ext cx="10950575" cy="4964113"/>
          </a:xfrm>
        </p:spPr>
        <p:txBody>
          <a:bodyPr vert="horz" lIns="91440" tIns="45720" rIns="91440" bIns="45720" rtlCol="0" anchor="t">
            <a:normAutofit fontScale="92500" lnSpcReduction="20000"/>
          </a:bodyPr>
          <a:lstStyle/>
          <a:p>
            <a:r>
              <a:rPr lang="en-US"/>
              <a:t>INTRODUCTION</a:t>
            </a:r>
          </a:p>
          <a:p>
            <a:r>
              <a:rPr lang="en-US"/>
              <a:t>SCENARIOS</a:t>
            </a:r>
            <a:endParaRPr lang="en-US" dirty="0"/>
          </a:p>
          <a:p>
            <a:r>
              <a:rPr lang="en-US"/>
              <a:t>EER DIAGRAM OF ONLINE GROCERY STORE</a:t>
            </a:r>
            <a:endParaRPr lang="en-US" dirty="0"/>
          </a:p>
          <a:p>
            <a:r>
              <a:rPr lang="en-US"/>
              <a:t>ENTIES</a:t>
            </a:r>
          </a:p>
          <a:p>
            <a:r>
              <a:rPr lang="en-US"/>
              <a:t>ATTRIBUTES</a:t>
            </a:r>
            <a:endParaRPr lang="en-US" dirty="0"/>
          </a:p>
          <a:p>
            <a:r>
              <a:rPr lang="en-US"/>
              <a:t>RELATIONSHIPS</a:t>
            </a:r>
          </a:p>
          <a:p>
            <a:r>
              <a:rPr lang="en-US"/>
              <a:t>SUPERCLASS,SUBCLASS,INHERITANCE</a:t>
            </a:r>
            <a:endParaRPr lang="en-US" dirty="0"/>
          </a:p>
          <a:p>
            <a:r>
              <a:rPr lang="en-US"/>
              <a:t>PRIMARYKEY AND FOREIGN KEY</a:t>
            </a:r>
            <a:endParaRPr lang="en-US" dirty="0"/>
          </a:p>
          <a:p>
            <a:r>
              <a:rPr lang="en-US"/>
              <a:t>DISJOINT CONSTRAINTS</a:t>
            </a:r>
            <a:endParaRPr lang="en-US" dirty="0"/>
          </a:p>
          <a:p>
            <a:r>
              <a:rPr lang="en-US"/>
              <a:t>SQL COMMANDS IMPLEMENTED</a:t>
            </a:r>
          </a:p>
          <a:p>
            <a:r>
              <a:rPr lang="en-US"/>
              <a:t>CONCLUSION</a:t>
            </a:r>
            <a:endParaRPr lang="en-US" dirty="0"/>
          </a:p>
          <a:p>
            <a:r>
              <a:rPr lang="en-US"/>
              <a:t>REFERENCES</a:t>
            </a:r>
            <a:endParaRPr lang="en-US" dirty="0"/>
          </a:p>
          <a:p>
            <a:endParaRPr lang="en-US" dirty="0"/>
          </a:p>
        </p:txBody>
      </p:sp>
    </p:spTree>
    <p:extLst>
      <p:ext uri="{BB962C8B-B14F-4D97-AF65-F5344CB8AC3E}">
        <p14:creationId xmlns:p14="http://schemas.microsoft.com/office/powerpoint/2010/main" val="83313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3957-CCB9-4FC3-B298-7745E6C97E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7BCA7A-15B0-4156-B2F4-0F0126956F1C}"/>
              </a:ext>
            </a:extLst>
          </p:cNvPr>
          <p:cNvSpPr>
            <a:spLocks noGrp="1"/>
          </p:cNvSpPr>
          <p:nvPr>
            <p:ph idx="1"/>
          </p:nvPr>
        </p:nvSpPr>
        <p:spPr/>
        <p:txBody>
          <a:bodyPr>
            <a:normAutofit fontScale="92500"/>
          </a:bodyPr>
          <a:lstStyle/>
          <a:p>
            <a:r>
              <a:rPr lang="en-US"/>
              <a:t>What is an ONLINE GROCERY SHOPPING WEBSITE?</a:t>
            </a:r>
          </a:p>
          <a:p>
            <a:pPr marL="0" indent="0">
              <a:buNone/>
            </a:pPr>
            <a:r>
              <a:rPr lang="en-US" b="1">
                <a:ea typeface="+mn-lt"/>
                <a:cs typeface="+mn-lt"/>
              </a:rPr>
              <a:t>Online grocery shopping</a:t>
            </a:r>
            <a:r>
              <a:rPr lang="en-US" dirty="0">
                <a:ea typeface="+mn-lt"/>
                <a:cs typeface="+mn-lt"/>
              </a:rPr>
              <a:t> is the activity or action of buying products or services over the Internet. </a:t>
            </a:r>
          </a:p>
          <a:p>
            <a:pPr marL="0" indent="0">
              <a:buNone/>
            </a:pPr>
            <a:r>
              <a:rPr lang="en-US" dirty="0">
                <a:ea typeface="+mn-lt"/>
                <a:cs typeface="+mn-lt"/>
              </a:rPr>
              <a:t>It means going online, landing on a seller’s website, selecting something, and arranging for its delivery. </a:t>
            </a:r>
          </a:p>
          <a:p>
            <a:pPr marL="0" indent="0">
              <a:buNone/>
            </a:pPr>
            <a:r>
              <a:rPr lang="en-US" dirty="0">
                <a:ea typeface="+mn-lt"/>
                <a:cs typeface="+mn-lt"/>
              </a:rPr>
              <a:t>The buyer either pays for the good or service online with a credit or debit card or upon delivery.</a:t>
            </a:r>
          </a:p>
          <a:p>
            <a:pPr marL="0" indent="0">
              <a:buNone/>
            </a:pPr>
            <a:r>
              <a:rPr lang="en-US">
                <a:ea typeface="+mn-lt"/>
                <a:cs typeface="+mn-lt"/>
              </a:rPr>
              <a:t>Online grocery shopping is part of </a:t>
            </a:r>
            <a:r>
              <a:rPr lang="en-US" b="1" dirty="0">
                <a:ea typeface="+mn-lt"/>
                <a:cs typeface="+mn-lt"/>
              </a:rPr>
              <a:t>E-Commerce</a:t>
            </a:r>
            <a:r>
              <a:rPr lang="en-US" dirty="0">
                <a:ea typeface="+mn-lt"/>
                <a:cs typeface="+mn-lt"/>
              </a:rPr>
              <a:t>, </a:t>
            </a:r>
            <a:r>
              <a:rPr lang="en-US" dirty="0">
                <a:ea typeface="+mn-lt"/>
                <a:cs typeface="+mn-lt"/>
                <a:hlinkClick r:id="rId2"/>
              </a:rPr>
              <a:t>which stands for </a:t>
            </a:r>
            <a:r>
              <a:rPr lang="en-US" b="1" dirty="0">
                <a:ea typeface="+mn-lt"/>
                <a:cs typeface="+mn-lt"/>
                <a:hlinkClick r:id="rId2"/>
              </a:rPr>
              <a:t>Electronic Commerce</a:t>
            </a:r>
            <a:r>
              <a:rPr lang="en-US" dirty="0">
                <a:ea typeface="+mn-lt"/>
                <a:cs typeface="+mn-lt"/>
              </a:rPr>
              <a:t>.</a:t>
            </a:r>
            <a:endParaRPr lang="en-US" dirty="0"/>
          </a:p>
        </p:txBody>
      </p:sp>
    </p:spTree>
    <p:extLst>
      <p:ext uri="{BB962C8B-B14F-4D97-AF65-F5344CB8AC3E}">
        <p14:creationId xmlns:p14="http://schemas.microsoft.com/office/powerpoint/2010/main" val="5935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741B-9105-4789-9B5C-B400A899EE58}"/>
              </a:ext>
            </a:extLst>
          </p:cNvPr>
          <p:cNvSpPr>
            <a:spLocks noGrp="1"/>
          </p:cNvSpPr>
          <p:nvPr>
            <p:ph type="title"/>
          </p:nvPr>
        </p:nvSpPr>
        <p:spPr/>
        <p:txBody>
          <a:bodyPr/>
          <a:lstStyle/>
          <a:p>
            <a:r>
              <a:rPr lang="en-US"/>
              <a:t>SCENarioS</a:t>
            </a:r>
            <a:r>
              <a:rPr lang="en-US" dirty="0"/>
              <a:t>:</a:t>
            </a:r>
          </a:p>
        </p:txBody>
      </p:sp>
      <p:sp>
        <p:nvSpPr>
          <p:cNvPr id="3" name="Content Placeholder 2">
            <a:extLst>
              <a:ext uri="{FF2B5EF4-FFF2-40B4-BE49-F238E27FC236}">
                <a16:creationId xmlns:a16="http://schemas.microsoft.com/office/drawing/2014/main" id="{1B3AE59B-5700-46A7-8C31-503EAC8DC8AC}"/>
              </a:ext>
            </a:extLst>
          </p:cNvPr>
          <p:cNvSpPr>
            <a:spLocks noGrp="1"/>
          </p:cNvSpPr>
          <p:nvPr>
            <p:ph idx="1"/>
          </p:nvPr>
        </p:nvSpPr>
        <p:spPr/>
        <p:txBody>
          <a:bodyPr>
            <a:normAutofit fontScale="85000" lnSpcReduction="10000"/>
          </a:bodyPr>
          <a:lstStyle/>
          <a:p>
            <a:r>
              <a:rPr lang="en-US"/>
              <a:t>A customer can order to purchase/buy a product.</a:t>
            </a:r>
            <a:endParaRPr lang="en-US" dirty="0"/>
          </a:p>
          <a:p>
            <a:r>
              <a:rPr lang="en-US"/>
              <a:t>After ordering each customer will have a unique custid</a:t>
            </a:r>
            <a:r>
              <a:rPr lang="en-US" dirty="0"/>
              <a:t>,(which is known as CUSTOMER </a:t>
            </a:r>
            <a:r>
              <a:rPr lang="en-US"/>
              <a:t>ID),email,Fname,Lname,Phno and password. A customer can purchase one or more items in </a:t>
            </a:r>
            <a:r>
              <a:rPr lang="en-US" dirty="0"/>
              <a:t>different quantities.</a:t>
            </a:r>
          </a:p>
          <a:p>
            <a:r>
              <a:rPr lang="en-US"/>
              <a:t>The items(Product) can be of different category(Milk,meat,veggies,snacks) and quantities based on their type.</a:t>
            </a:r>
            <a:endParaRPr lang="en-US" dirty="0"/>
          </a:p>
          <a:p>
            <a:r>
              <a:rPr lang="en-US"/>
              <a:t>There will be a relationship between (customer,order), (Order and Orderline)and (Orderline ,Product)table.</a:t>
            </a:r>
            <a:endParaRPr lang="en-US" dirty="0"/>
          </a:p>
          <a:p>
            <a:r>
              <a:rPr lang="en-US"/>
              <a:t>A customer can order many item. Each order will have a unique customer id, order id, lineid of orderline.</a:t>
            </a:r>
          </a:p>
        </p:txBody>
      </p:sp>
    </p:spTree>
    <p:extLst>
      <p:ext uri="{BB962C8B-B14F-4D97-AF65-F5344CB8AC3E}">
        <p14:creationId xmlns:p14="http://schemas.microsoft.com/office/powerpoint/2010/main" val="284120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95D3-EA00-43ED-9E74-61FDD8DB1584}"/>
              </a:ext>
            </a:extLst>
          </p:cNvPr>
          <p:cNvSpPr>
            <a:spLocks noGrp="1"/>
          </p:cNvSpPr>
          <p:nvPr>
            <p:ph type="title" idx="4294967295"/>
          </p:nvPr>
        </p:nvSpPr>
        <p:spPr>
          <a:xfrm>
            <a:off x="2587625" y="804863"/>
            <a:ext cx="9604375" cy="1049337"/>
          </a:xfrm>
        </p:spPr>
        <p:txBody>
          <a:bodyPr/>
          <a:lstStyle/>
          <a:p>
            <a:r>
              <a:rPr lang="en-US"/>
              <a:t>EER DIAGRAM OF an online grocery store ORDER SECTION:</a:t>
            </a:r>
          </a:p>
        </p:txBody>
      </p:sp>
      <p:pic>
        <p:nvPicPr>
          <p:cNvPr id="3" name="Picture 3" descr="Diagram&#10;&#10;Description automatically generated">
            <a:extLst>
              <a:ext uri="{FF2B5EF4-FFF2-40B4-BE49-F238E27FC236}">
                <a16:creationId xmlns:a16="http://schemas.microsoft.com/office/drawing/2014/main" id="{DC62C496-F3FB-4E17-9FD0-7BB646D17D13}"/>
              </a:ext>
            </a:extLst>
          </p:cNvPr>
          <p:cNvPicPr>
            <a:picLocks noChangeAspect="1"/>
          </p:cNvPicPr>
          <p:nvPr/>
        </p:nvPicPr>
        <p:blipFill>
          <a:blip r:embed="rId2"/>
          <a:stretch>
            <a:fillRect/>
          </a:stretch>
        </p:blipFill>
        <p:spPr>
          <a:xfrm>
            <a:off x="1405005" y="1934602"/>
            <a:ext cx="9851718" cy="4919894"/>
          </a:xfrm>
          <a:prstGeom prst="rect">
            <a:avLst/>
          </a:prstGeom>
        </p:spPr>
      </p:pic>
    </p:spTree>
    <p:extLst>
      <p:ext uri="{BB962C8B-B14F-4D97-AF65-F5344CB8AC3E}">
        <p14:creationId xmlns:p14="http://schemas.microsoft.com/office/powerpoint/2010/main" val="1111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40B-DC51-4A15-9F2B-4E63C6B7EF18}"/>
              </a:ext>
            </a:extLst>
          </p:cNvPr>
          <p:cNvSpPr>
            <a:spLocks noGrp="1"/>
          </p:cNvSpPr>
          <p:nvPr>
            <p:ph type="title"/>
          </p:nvPr>
        </p:nvSpPr>
        <p:spPr>
          <a:xfrm>
            <a:off x="594330" y="185394"/>
            <a:ext cx="11365399" cy="1608828"/>
          </a:xfrm>
        </p:spPr>
        <p:txBody>
          <a:bodyPr>
            <a:normAutofit/>
          </a:bodyPr>
          <a:lstStyle/>
          <a:p>
            <a:r>
              <a:rPr lang="en-US" dirty="0">
                <a:solidFill>
                  <a:srgbClr val="FF0000"/>
                </a:solidFill>
              </a:rPr>
              <a:t>ENTITIES</a:t>
            </a:r>
            <a:r>
              <a:rPr lang="en-US" dirty="0"/>
              <a:t>:</a:t>
            </a:r>
            <a:r>
              <a:rPr lang="en-US" sz="1800" dirty="0">
                <a:latin typeface="Constantia"/>
                <a:ea typeface="+mj-lt"/>
                <a:cs typeface="+mj-lt"/>
              </a:rPr>
              <a:t>Database entity is a thing, person, place, unit, object or any item about which the data should be captured and stored in the form of properties, workflow and tables.</a:t>
            </a:r>
            <a:br>
              <a:rPr lang="en-US" sz="1800" dirty="0">
                <a:latin typeface="Constantia"/>
                <a:ea typeface="+mj-lt"/>
                <a:cs typeface="+mj-lt"/>
              </a:rPr>
            </a:br>
            <a:r>
              <a:rPr lang="en-US" sz="1800" dirty="0">
                <a:latin typeface="Constantia"/>
              </a:rPr>
              <a:t>THEY are </a:t>
            </a:r>
            <a:r>
              <a:rPr lang="en-US" sz="1800">
                <a:solidFill>
                  <a:srgbClr val="FF0000"/>
                </a:solidFill>
                <a:latin typeface="Constantia"/>
              </a:rPr>
              <a:t>CUSTOMER,order,HOMEDELIVERY,PICKORDER,ORDERLINE,PRODUCT,SNACK,VEGGIES,MEAT,MILK.</a:t>
            </a:r>
          </a:p>
        </p:txBody>
      </p:sp>
      <p:pic>
        <p:nvPicPr>
          <p:cNvPr id="9" name="Picture 9" descr="Diagram&#10;&#10;Description automatically generated">
            <a:extLst>
              <a:ext uri="{FF2B5EF4-FFF2-40B4-BE49-F238E27FC236}">
                <a16:creationId xmlns:a16="http://schemas.microsoft.com/office/drawing/2014/main" id="{4B8FDF85-A946-4913-AE86-C12678BF14C0}"/>
              </a:ext>
            </a:extLst>
          </p:cNvPr>
          <p:cNvPicPr>
            <a:picLocks noGrp="1" noChangeAspect="1"/>
          </p:cNvPicPr>
          <p:nvPr>
            <p:ph idx="1"/>
          </p:nvPr>
        </p:nvPicPr>
        <p:blipFill>
          <a:blip r:embed="rId2"/>
          <a:stretch>
            <a:fillRect/>
          </a:stretch>
        </p:blipFill>
        <p:spPr>
          <a:xfrm>
            <a:off x="1402369" y="1994855"/>
            <a:ext cx="9701694" cy="4744969"/>
          </a:xfrm>
        </p:spPr>
      </p:pic>
    </p:spTree>
    <p:extLst>
      <p:ext uri="{BB962C8B-B14F-4D97-AF65-F5344CB8AC3E}">
        <p14:creationId xmlns:p14="http://schemas.microsoft.com/office/powerpoint/2010/main" val="245715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3CC0-7963-4DD0-A276-63F8520451D3}"/>
              </a:ext>
            </a:extLst>
          </p:cNvPr>
          <p:cNvSpPr>
            <a:spLocks noGrp="1"/>
          </p:cNvSpPr>
          <p:nvPr>
            <p:ph type="title"/>
          </p:nvPr>
        </p:nvSpPr>
        <p:spPr>
          <a:xfrm>
            <a:off x="201424" y="209208"/>
            <a:ext cx="11805929" cy="1644546"/>
          </a:xfrm>
        </p:spPr>
        <p:txBody>
          <a:bodyPr>
            <a:normAutofit/>
          </a:bodyPr>
          <a:lstStyle/>
          <a:p>
            <a:r>
              <a:rPr lang="en-US" sz="1800" b="1" dirty="0">
                <a:solidFill>
                  <a:srgbClr val="FF0000"/>
                </a:solidFill>
                <a:latin typeface="Constantia"/>
              </a:rPr>
              <a:t>ATTRIBUTE</a:t>
            </a:r>
            <a:r>
              <a:rPr lang="en-US" sz="1800" dirty="0">
                <a:latin typeface="Constantia"/>
              </a:rPr>
              <a:t>:</a:t>
            </a:r>
            <a:r>
              <a:rPr lang="en-US" sz="1800" dirty="0">
                <a:latin typeface="Constantia"/>
                <a:ea typeface="+mj-lt"/>
                <a:cs typeface="+mj-lt"/>
              </a:rPr>
              <a:t> the characteristics or properties of an entity in a </a:t>
            </a:r>
            <a:r>
              <a:rPr lang="en-US" sz="1800" b="1" dirty="0">
                <a:latin typeface="Constantia"/>
                <a:ea typeface="+mj-lt"/>
                <a:cs typeface="+mj-lt"/>
              </a:rPr>
              <a:t>database</a:t>
            </a:r>
            <a:r>
              <a:rPr lang="en-US" sz="1800" dirty="0">
                <a:latin typeface="Constantia"/>
                <a:ea typeface="+mj-lt"/>
                <a:cs typeface="+mj-lt"/>
              </a:rPr>
              <a:t> table. </a:t>
            </a:r>
            <a:br>
              <a:rPr lang="en-US" sz="1800" dirty="0">
                <a:latin typeface="Constantia"/>
                <a:ea typeface="+mj-lt"/>
                <a:cs typeface="+mj-lt"/>
              </a:rPr>
            </a:br>
            <a:r>
              <a:rPr lang="en-US" sz="1800">
                <a:latin typeface="Constantia"/>
              </a:rPr>
              <a:t>They are :</a:t>
            </a:r>
            <a:r>
              <a:rPr lang="en-US" sz="1800">
                <a:solidFill>
                  <a:srgbClr val="FF0000"/>
                </a:solidFill>
                <a:latin typeface="Constantia"/>
              </a:rPr>
              <a:t>[CUSTID,FNAME,LNAME,ADDRESS,EMAIL,PNO</a:t>
            </a:r>
            <a:r>
              <a:rPr lang="en-US" sz="1800">
                <a:latin typeface="Constantia"/>
              </a:rPr>
              <a:t>-CUSTOMER],</a:t>
            </a:r>
            <a:r>
              <a:rPr lang="en-US" sz="1800">
                <a:solidFill>
                  <a:srgbClr val="FF0000"/>
                </a:solidFill>
                <a:latin typeface="Constantia"/>
              </a:rPr>
              <a:t>[ORDERID,ODATE,PRICE,-</a:t>
            </a:r>
            <a:r>
              <a:rPr lang="en-US" sz="1800">
                <a:latin typeface="Constantia"/>
              </a:rPr>
              <a:t>ORDER</a:t>
            </a:r>
            <a:r>
              <a:rPr lang="en-US" sz="1800">
                <a:solidFill>
                  <a:srgbClr val="FF0000"/>
                </a:solidFill>
                <a:latin typeface="Constantia"/>
              </a:rPr>
              <a:t>],[SHIPPINGADDRESS,ID-</a:t>
            </a:r>
            <a:r>
              <a:rPr lang="en-US" sz="1800">
                <a:latin typeface="Constantia"/>
              </a:rPr>
              <a:t>HOMEDELIVERY</a:t>
            </a:r>
            <a:r>
              <a:rPr lang="en-US" sz="1800">
                <a:solidFill>
                  <a:srgbClr val="FF0000"/>
                </a:solidFill>
                <a:latin typeface="Constantia"/>
              </a:rPr>
              <a:t>],[PICKUPDATE,STOREADDRESS,ID</a:t>
            </a:r>
            <a:r>
              <a:rPr lang="en-US" sz="1800">
                <a:latin typeface="Constantia"/>
              </a:rPr>
              <a:t>-PICKUPORDER],</a:t>
            </a:r>
            <a:r>
              <a:rPr lang="en-US" sz="1800">
                <a:solidFill>
                  <a:srgbClr val="FF0000"/>
                </a:solidFill>
                <a:latin typeface="Constantia"/>
              </a:rPr>
              <a:t>[LINEID,COUPON,TAX,SUBTOTAL,COUNT</a:t>
            </a:r>
            <a:r>
              <a:rPr lang="en-US" sz="1800">
                <a:latin typeface="Constantia"/>
              </a:rPr>
              <a:t>-ORDERLINE],</a:t>
            </a:r>
            <a:r>
              <a:rPr lang="en-US" sz="1800">
                <a:solidFill>
                  <a:srgbClr val="FF0000"/>
                </a:solidFill>
                <a:latin typeface="Constantia"/>
              </a:rPr>
              <a:t>[PID,PNAME,UNIT</a:t>
            </a:r>
            <a:r>
              <a:rPr lang="en-US" sz="1800">
                <a:latin typeface="Constantia"/>
              </a:rPr>
              <a:t>-PRODUCT],[</a:t>
            </a:r>
            <a:r>
              <a:rPr lang="en-US" sz="1800">
                <a:solidFill>
                  <a:srgbClr val="FF0000"/>
                </a:solidFill>
                <a:latin typeface="Constantia"/>
              </a:rPr>
              <a:t>SNACKID,KETo</a:t>
            </a:r>
            <a:r>
              <a:rPr lang="en-US" sz="1800">
                <a:latin typeface="Constantia"/>
              </a:rPr>
              <a:t>-SNACK],[</a:t>
            </a:r>
            <a:r>
              <a:rPr lang="en-US" sz="1800">
                <a:solidFill>
                  <a:srgbClr val="FF0000"/>
                </a:solidFill>
                <a:latin typeface="Constantia"/>
              </a:rPr>
              <a:t>VID,ORGANIC</a:t>
            </a:r>
            <a:r>
              <a:rPr lang="en-US" sz="1800">
                <a:latin typeface="Constantia"/>
              </a:rPr>
              <a:t>-VEGGIES],[</a:t>
            </a:r>
            <a:r>
              <a:rPr lang="en-US" sz="1800">
                <a:solidFill>
                  <a:srgbClr val="FF0000"/>
                </a:solidFill>
                <a:latin typeface="Constantia"/>
              </a:rPr>
              <a:t>MID,PROCESSED</a:t>
            </a:r>
            <a:r>
              <a:rPr lang="en-US" sz="1800">
                <a:latin typeface="Constantia"/>
              </a:rPr>
              <a:t>-MEAT],</a:t>
            </a:r>
            <a:r>
              <a:rPr lang="en-US" sz="1800">
                <a:solidFill>
                  <a:srgbClr val="FF0000"/>
                </a:solidFill>
                <a:latin typeface="Constantia"/>
              </a:rPr>
              <a:t>[MILKid,FATFREE</a:t>
            </a:r>
            <a:r>
              <a:rPr lang="en-US" sz="1800">
                <a:latin typeface="Constantia"/>
              </a:rPr>
              <a:t>-MIlk]</a:t>
            </a:r>
          </a:p>
        </p:txBody>
      </p:sp>
      <p:pic>
        <p:nvPicPr>
          <p:cNvPr id="6" name="Picture 6" descr="Diagram&#10;&#10;Description automatically generated">
            <a:extLst>
              <a:ext uri="{FF2B5EF4-FFF2-40B4-BE49-F238E27FC236}">
                <a16:creationId xmlns:a16="http://schemas.microsoft.com/office/drawing/2014/main" id="{F5ECA19D-8B99-462E-A515-3FAAEFC8BC35}"/>
              </a:ext>
            </a:extLst>
          </p:cNvPr>
          <p:cNvPicPr>
            <a:picLocks noGrp="1" noChangeAspect="1"/>
          </p:cNvPicPr>
          <p:nvPr>
            <p:ph idx="1"/>
          </p:nvPr>
        </p:nvPicPr>
        <p:blipFill>
          <a:blip r:embed="rId2"/>
          <a:stretch>
            <a:fillRect/>
          </a:stretch>
        </p:blipFill>
        <p:spPr>
          <a:xfrm>
            <a:off x="1443053" y="2088799"/>
            <a:ext cx="9662078" cy="44944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100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CB42-5BD0-4057-8C63-CFCE4306C7E8}"/>
              </a:ext>
            </a:extLst>
          </p:cNvPr>
          <p:cNvSpPr>
            <a:spLocks noGrp="1"/>
          </p:cNvSpPr>
          <p:nvPr>
            <p:ph type="title"/>
          </p:nvPr>
        </p:nvSpPr>
        <p:spPr>
          <a:xfrm>
            <a:off x="94267" y="209207"/>
            <a:ext cx="12044055" cy="1644547"/>
          </a:xfrm>
        </p:spPr>
        <p:txBody>
          <a:bodyPr>
            <a:normAutofit/>
          </a:bodyPr>
          <a:lstStyle/>
          <a:p>
            <a:r>
              <a:rPr lang="en-US" dirty="0"/>
              <a:t>RELATIONSHIPS:</a:t>
            </a:r>
            <a:r>
              <a:rPr lang="en-US" dirty="0">
                <a:ea typeface="+mj-lt"/>
                <a:cs typeface="+mj-lt"/>
              </a:rPr>
              <a:t> </a:t>
            </a:r>
            <a:r>
              <a:rPr lang="en-US" sz="1800" dirty="0">
                <a:latin typeface="Constantia"/>
                <a:ea typeface="+mj-lt"/>
                <a:cs typeface="+mj-lt"/>
              </a:rPr>
              <a:t>a situation that exists between two relational </a:t>
            </a:r>
            <a:r>
              <a:rPr lang="en-US" sz="1800" b="1" dirty="0">
                <a:latin typeface="Constantia"/>
                <a:ea typeface="+mj-lt"/>
                <a:cs typeface="+mj-lt"/>
              </a:rPr>
              <a:t>database</a:t>
            </a:r>
            <a:r>
              <a:rPr lang="en-US" sz="1800" dirty="0">
                <a:latin typeface="Constantia"/>
                <a:ea typeface="+mj-lt"/>
                <a:cs typeface="+mj-lt"/>
              </a:rPr>
              <a:t> tables when one table has a foreign key that references the primary key of the other table. </a:t>
            </a:r>
            <a:br>
              <a:rPr lang="en-US" sz="1800" dirty="0">
                <a:latin typeface="Constantia"/>
                <a:ea typeface="+mj-lt"/>
                <a:cs typeface="+mj-lt"/>
              </a:rPr>
            </a:br>
            <a:r>
              <a:rPr lang="en-US" sz="1800">
                <a:latin typeface="Constantia"/>
              </a:rPr>
              <a:t>They are green diamond shaped structure.</a:t>
            </a:r>
            <a:br>
              <a:rPr lang="en-US" sz="1800" dirty="0">
                <a:latin typeface="Constantia"/>
              </a:rPr>
            </a:br>
            <a:r>
              <a:rPr lang="en-US" sz="1800">
                <a:solidFill>
                  <a:srgbClr val="00B050"/>
                </a:solidFill>
                <a:latin typeface="Constantia"/>
              </a:rPr>
              <a:t>has.</a:t>
            </a:r>
            <a:endParaRPr lang="en-US" sz="1800" dirty="0">
              <a:solidFill>
                <a:srgbClr val="00B050"/>
              </a:solidFill>
              <a:latin typeface="Constantia"/>
            </a:endParaRPr>
          </a:p>
        </p:txBody>
      </p:sp>
      <p:pic>
        <p:nvPicPr>
          <p:cNvPr id="6" name="Picture 6" descr="Diagram&#10;&#10;Description automatically generated">
            <a:extLst>
              <a:ext uri="{FF2B5EF4-FFF2-40B4-BE49-F238E27FC236}">
                <a16:creationId xmlns:a16="http://schemas.microsoft.com/office/drawing/2014/main" id="{18424785-3871-4DA9-ABB5-0419E5CA5D89}"/>
              </a:ext>
            </a:extLst>
          </p:cNvPr>
          <p:cNvPicPr>
            <a:picLocks noGrp="1" noChangeAspect="1"/>
          </p:cNvPicPr>
          <p:nvPr>
            <p:ph idx="1"/>
          </p:nvPr>
        </p:nvPicPr>
        <p:blipFill>
          <a:blip r:embed="rId2"/>
          <a:stretch>
            <a:fillRect/>
          </a:stretch>
        </p:blipFill>
        <p:spPr>
          <a:xfrm>
            <a:off x="1410683" y="2015732"/>
            <a:ext cx="9685067" cy="4504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631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C481-37AE-4087-8228-1AA07FD08AB4}"/>
              </a:ext>
            </a:extLst>
          </p:cNvPr>
          <p:cNvSpPr>
            <a:spLocks noGrp="1"/>
          </p:cNvSpPr>
          <p:nvPr>
            <p:ph type="title"/>
          </p:nvPr>
        </p:nvSpPr>
        <p:spPr/>
        <p:txBody>
          <a:bodyPr/>
          <a:lstStyle/>
          <a:p>
            <a:r>
              <a:rPr lang="en-US"/>
              <a:t>Superclass,Subclass,inheritance</a:t>
            </a:r>
          </a:p>
        </p:txBody>
      </p:sp>
      <p:sp>
        <p:nvSpPr>
          <p:cNvPr id="3" name="Content Placeholder 2">
            <a:extLst>
              <a:ext uri="{FF2B5EF4-FFF2-40B4-BE49-F238E27FC236}">
                <a16:creationId xmlns:a16="http://schemas.microsoft.com/office/drawing/2014/main" id="{6F94CDB5-AB4E-4DBC-805E-1BB20952FAB7}"/>
              </a:ext>
            </a:extLst>
          </p:cNvPr>
          <p:cNvSpPr>
            <a:spLocks noGrp="1"/>
          </p:cNvSpPr>
          <p:nvPr>
            <p:ph idx="1"/>
          </p:nvPr>
        </p:nvSpPr>
        <p:spPr>
          <a:xfrm>
            <a:off x="84155" y="2015732"/>
            <a:ext cx="12014534" cy="4170859"/>
          </a:xfrm>
        </p:spPr>
        <p:txBody>
          <a:bodyPr>
            <a:normAutofit/>
          </a:bodyPr>
          <a:lstStyle/>
          <a:p>
            <a:r>
              <a:rPr lang="en-US" b="1"/>
              <a:t>Superclasses</a:t>
            </a:r>
            <a:endParaRPr lang="en-US"/>
          </a:p>
          <a:p>
            <a:pPr algn="just"/>
            <a:r>
              <a:rPr lang="en-US">
                <a:ea typeface="+mn-lt"/>
                <a:cs typeface="+mn-lt"/>
              </a:rPr>
              <a:t>A superclass is the class from which many subclasses can be created. </a:t>
            </a:r>
          </a:p>
          <a:p>
            <a:pPr algn="just"/>
            <a:r>
              <a:rPr lang="en-US">
                <a:ea typeface="+mn-lt"/>
                <a:cs typeface="+mn-lt"/>
              </a:rPr>
              <a:t>The subclasses inherit the characteristics of a superclass. The superclass is also known as the parent class or base class.</a:t>
            </a:r>
            <a:endParaRPr lang="en-US"/>
          </a:p>
          <a:p>
            <a:pPr algn="just"/>
            <a:r>
              <a:rPr lang="en-US" b="1"/>
              <a:t>Inheritance</a:t>
            </a:r>
            <a:endParaRPr lang="en-US" dirty="0"/>
          </a:p>
          <a:p>
            <a:pPr algn="just"/>
            <a:r>
              <a:rPr lang="en-US">
                <a:ea typeface="+mn-lt"/>
                <a:cs typeface="+mn-lt"/>
              </a:rPr>
              <a:t>The process of basing a class on another class i.e to build a class on a existing  class. The new class contains all the features and functionalities of the old class in addition to its own.</a:t>
            </a:r>
            <a:endParaRPr lang="en-US"/>
          </a:p>
          <a:p>
            <a:pPr algn="just"/>
            <a:r>
              <a:rPr lang="en-US"/>
              <a:t>For example:ORDER is superclass and HomeDelivery and PickUpOrder are he subclasses according the EER diagram.</a:t>
            </a:r>
            <a:endParaRPr lang="en-US" dirty="0"/>
          </a:p>
          <a:p>
            <a:endParaRPr lang="en-US" dirty="0"/>
          </a:p>
        </p:txBody>
      </p:sp>
    </p:spTree>
    <p:extLst>
      <p:ext uri="{BB962C8B-B14F-4D97-AF65-F5344CB8AC3E}">
        <p14:creationId xmlns:p14="http://schemas.microsoft.com/office/powerpoint/2010/main" val="16911994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Gallery</vt:lpstr>
      <vt:lpstr>ONLINE Grocery SHOPPING DATABASE </vt:lpstr>
      <vt:lpstr>OVERVIEW:</vt:lpstr>
      <vt:lpstr>INTRODUCTION:</vt:lpstr>
      <vt:lpstr>SCENarioS:</vt:lpstr>
      <vt:lpstr>EER DIAGRAM OF an online grocery store ORDER SECTION:</vt:lpstr>
      <vt:lpstr>ENTITIES:Database entity is a thing, person, place, unit, object or any item about which the data should be captured and stored in the form of properties, workflow and tables. THEY are CUSTOMER,order,HOMEDELIVERY,PICKORDER,ORDERLINE,PRODUCT,SNACK,VEGGIES,MEAT,MILK.</vt:lpstr>
      <vt:lpstr>ATTRIBUTE: the characteristics or properties of an entity in a database table.  They are :[CUSTID,FNAME,LNAME,ADDRESS,EMAIL,PNO-CUSTOMER],[ORDERID,ODATE,PRICE,-ORDER],[SHIPPINGADDRESS,ID-HOMEDELIVERY],[PICKUPDATE,STOREADDRESS,ID-PICKUPORDER],[LINEID,COUPON,TAX,SUBTOTAL,COUNT-ORDERLINE],[PID,PNAME,UNIT-PRODUCT],[SNACKID,KETo-SNACK],[VID,ORGANIC-VEGGIES],[MID,PROCESSED-MEAT],[MILKid,FATFREE-MIlk]</vt:lpstr>
      <vt:lpstr>RELATIONSHIPS: a situation that exists between two relational database tables when one table has a foreign key that references the primary key of the other table.  They are green diamond shaped structure. has.</vt:lpstr>
      <vt:lpstr>Superclass,Subclass,inheritance</vt:lpstr>
      <vt:lpstr>PRIMARY KEY:Primary keys must contain UNIQUE values, and cannot contain NULL values. A table can have only ONE primary key; and in the table, this primary key can consist of single or multiple columns (fields). </vt:lpstr>
      <vt:lpstr>FOREIGN KEY:A FOREIGN KEY is a field (or collection of fields) in one table, that refers to the PRIMARY KEY in another table. The table with the foreign key is called the child table, and the table with the primary key is called the referenced or parent table. </vt:lpstr>
      <vt:lpstr>DISJOINT CONSTRAINTS:</vt:lpstr>
      <vt:lpstr>SQL COMMANDS : CREATED TABLES</vt:lpstr>
      <vt:lpstr>SQL QUERY Commands AND OUTPUTS: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702</cp:revision>
  <dcterms:created xsi:type="dcterms:W3CDTF">2021-03-31T21:12:44Z</dcterms:created>
  <dcterms:modified xsi:type="dcterms:W3CDTF">2021-04-18T07:01:43Z</dcterms:modified>
</cp:coreProperties>
</file>