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4" r:id="rId5"/>
    <p:sldId id="266" r:id="rId6"/>
    <p:sldId id="267" r:id="rId7"/>
    <p:sldId id="265" r:id="rId8"/>
    <p:sldId id="262" r:id="rId9"/>
    <p:sldId id="260" r:id="rId10"/>
    <p:sldId id="261" r:id="rId11"/>
    <p:sldId id="269" r:id="rId12"/>
    <p:sldId id="263" r:id="rId13"/>
    <p:sldId id="277" r:id="rId14"/>
    <p:sldId id="270" r:id="rId15"/>
    <p:sldId id="278" r:id="rId16"/>
    <p:sldId id="276" r:id="rId17"/>
    <p:sldId id="273" r:id="rId18"/>
    <p:sldId id="275" r:id="rId19"/>
    <p:sldId id="279" r:id="rId20"/>
    <p:sldId id="282" r:id="rId21"/>
    <p:sldId id="283"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96A397-3E24-4025-A8A5-64541938626C}" type="datetimeFigureOut">
              <a:rPr lang="en-US" smtClean="0"/>
              <a:t>11/19/2017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4ADAFE6-DDB5-4C14-993A-C4A4C26DED4B}" type="slidenum">
              <a:rPr lang="en-US" smtClean="0"/>
              <a:t>‹#›</a:t>
            </a:fld>
            <a:endParaRPr lang="en-US"/>
          </a:p>
        </p:txBody>
      </p:sp>
    </p:spTree>
    <p:extLst>
      <p:ext uri="{BB962C8B-B14F-4D97-AF65-F5344CB8AC3E}">
        <p14:creationId xmlns:p14="http://schemas.microsoft.com/office/powerpoint/2010/main" val="414160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6A397-3E24-4025-A8A5-64541938626C}"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193744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6A397-3E24-4025-A8A5-64541938626C}"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85316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6A397-3E24-4025-A8A5-64541938626C}"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262059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9396A397-3E24-4025-A8A5-64541938626C}" type="datetimeFigureOut">
              <a:rPr lang="en-US" smtClean="0"/>
              <a:t>11/19/2017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4ADAFE6-DDB5-4C14-993A-C4A4C26DED4B}" type="slidenum">
              <a:rPr lang="en-US" smtClean="0"/>
              <a:t>‹#›</a:t>
            </a:fld>
            <a:endParaRPr lang="en-US"/>
          </a:p>
        </p:txBody>
      </p:sp>
    </p:spTree>
    <p:extLst>
      <p:ext uri="{BB962C8B-B14F-4D97-AF65-F5344CB8AC3E}">
        <p14:creationId xmlns:p14="http://schemas.microsoft.com/office/powerpoint/2010/main" val="41357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96A397-3E24-4025-A8A5-64541938626C}"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27330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6A397-3E24-4025-A8A5-64541938626C}"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422751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9396A397-3E24-4025-A8A5-64541938626C}" type="datetimeFigureOut">
              <a:rPr lang="en-US" smtClean="0"/>
              <a:t>11/19/2017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135657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6A397-3E24-4025-A8A5-64541938626C}" type="datetimeFigureOut">
              <a:rPr lang="en-US" smtClean="0"/>
              <a:t>11/19/2017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6924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9396A397-3E24-4025-A8A5-64541938626C}" type="datetimeFigureOut">
              <a:rPr lang="en-US" smtClean="0"/>
              <a:t>11/19/2017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282781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9396A397-3E24-4025-A8A5-64541938626C}" type="datetimeFigureOut">
              <a:rPr lang="en-US" smtClean="0"/>
              <a:t>11/19/2017</a:t>
            </a:fld>
            <a:endParaRPr lang="en-US"/>
          </a:p>
        </p:txBody>
      </p:sp>
      <p:sp>
        <p:nvSpPr>
          <p:cNvPr id="10" name="Slide Number Placeholder 9"/>
          <p:cNvSpPr>
            <a:spLocks noGrp="1"/>
          </p:cNvSpPr>
          <p:nvPr>
            <p:ph type="sldNum" sz="quarter" idx="12"/>
          </p:nvPr>
        </p:nvSpPr>
        <p:spPr/>
        <p:txBody>
          <a:bodyPr/>
          <a:lstStyle/>
          <a:p>
            <a:fld id="{54ADAFE6-DDB5-4C14-993A-C4A4C26DED4B}" type="slidenum">
              <a:rPr lang="en-US" smtClean="0"/>
              <a:t>‹#›</a:t>
            </a:fld>
            <a:endParaRPr lang="en-US"/>
          </a:p>
        </p:txBody>
      </p:sp>
    </p:spTree>
    <p:extLst>
      <p:ext uri="{BB962C8B-B14F-4D97-AF65-F5344CB8AC3E}">
        <p14:creationId xmlns:p14="http://schemas.microsoft.com/office/powerpoint/2010/main" val="118247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396A397-3E24-4025-A8A5-64541938626C}" type="datetimeFigureOut">
              <a:rPr lang="en-US" smtClean="0"/>
              <a:t>11/19/2017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4ADAFE6-DDB5-4C14-993A-C4A4C26DED4B}" type="slidenum">
              <a:rPr lang="en-US" smtClean="0"/>
              <a:t>‹#›</a:t>
            </a:fld>
            <a:endParaRPr lang="en-US"/>
          </a:p>
        </p:txBody>
      </p:sp>
    </p:spTree>
    <p:extLst>
      <p:ext uri="{BB962C8B-B14F-4D97-AF65-F5344CB8AC3E}">
        <p14:creationId xmlns:p14="http://schemas.microsoft.com/office/powerpoint/2010/main" val="1514918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and Load Balancing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97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Scaling by Customer Types</a:t>
            </a:r>
            <a:endParaRPr lang="en-US" dirty="0"/>
          </a:p>
        </p:txBody>
      </p:sp>
      <p:pic>
        <p:nvPicPr>
          <p:cNvPr id="4" name="Content Placeholder 3"/>
          <p:cNvPicPr>
            <a:picLocks noGrp="1" noChangeAspect="1"/>
          </p:cNvPicPr>
          <p:nvPr>
            <p:ph idx="1"/>
          </p:nvPr>
        </p:nvPicPr>
        <p:blipFill>
          <a:blip r:embed="rId2"/>
          <a:stretch>
            <a:fillRect/>
          </a:stretch>
        </p:blipFill>
        <p:spPr>
          <a:xfrm>
            <a:off x="1304849" y="1808256"/>
            <a:ext cx="6534301" cy="4518399"/>
          </a:xfrm>
          <a:prstGeom prst="rect">
            <a:avLst/>
          </a:prstGeom>
        </p:spPr>
      </p:pic>
    </p:spTree>
    <p:extLst>
      <p:ext uri="{BB962C8B-B14F-4D97-AF65-F5344CB8AC3E}">
        <p14:creationId xmlns:p14="http://schemas.microsoft.com/office/powerpoint/2010/main" val="369787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10" y="39210"/>
            <a:ext cx="8515350" cy="1325563"/>
          </a:xfrm>
        </p:spPr>
        <p:txBody>
          <a:bodyPr/>
          <a:lstStyle/>
          <a:p>
            <a:r>
              <a:rPr lang="en-US" dirty="0" smtClean="0"/>
              <a:t>Using Lambda Architecture for Scaling</a:t>
            </a:r>
            <a:endParaRPr lang="en-US" dirty="0"/>
          </a:p>
        </p:txBody>
      </p:sp>
      <p:sp>
        <p:nvSpPr>
          <p:cNvPr id="3" name="Content Placeholder 2"/>
          <p:cNvSpPr>
            <a:spLocks noGrp="1"/>
          </p:cNvSpPr>
          <p:nvPr>
            <p:ph idx="1"/>
          </p:nvPr>
        </p:nvSpPr>
        <p:spPr>
          <a:xfrm>
            <a:off x="537210" y="1364773"/>
            <a:ext cx="7886700" cy="4351338"/>
          </a:xfrm>
        </p:spPr>
        <p:txBody>
          <a:bodyPr/>
          <a:lstStyle/>
          <a:p>
            <a:r>
              <a:rPr lang="en-US" dirty="0" smtClean="0"/>
              <a:t>Creating Pre-Compiled Views</a:t>
            </a:r>
            <a:endParaRPr lang="en-US" dirty="0"/>
          </a:p>
        </p:txBody>
      </p:sp>
      <p:pic>
        <p:nvPicPr>
          <p:cNvPr id="4" name="Picture 3"/>
          <p:cNvPicPr>
            <a:picLocks noChangeAspect="1"/>
          </p:cNvPicPr>
          <p:nvPr/>
        </p:nvPicPr>
        <p:blipFill>
          <a:blip r:embed="rId2"/>
          <a:stretch>
            <a:fillRect/>
          </a:stretch>
        </p:blipFill>
        <p:spPr>
          <a:xfrm>
            <a:off x="0" y="2011104"/>
            <a:ext cx="4562924" cy="4020123"/>
          </a:xfrm>
          <a:prstGeom prst="rect">
            <a:avLst/>
          </a:prstGeom>
        </p:spPr>
      </p:pic>
      <p:sp>
        <p:nvSpPr>
          <p:cNvPr id="5" name="Rectangle 4"/>
          <p:cNvSpPr/>
          <p:nvPr/>
        </p:nvSpPr>
        <p:spPr>
          <a:xfrm>
            <a:off x="4676503" y="2894110"/>
            <a:ext cx="4572000" cy="1200329"/>
          </a:xfrm>
          <a:prstGeom prst="rect">
            <a:avLst/>
          </a:prstGeom>
        </p:spPr>
        <p:txBody>
          <a:bodyPr>
            <a:spAutoFit/>
          </a:bodyPr>
          <a:lstStyle/>
          <a:p>
            <a:r>
              <a:rPr lang="en-US" dirty="0" smtClean="0"/>
              <a:t>Why Lambda Architecture?</a:t>
            </a:r>
          </a:p>
          <a:p>
            <a:endParaRPr lang="en-US" dirty="0"/>
          </a:p>
          <a:p>
            <a:r>
              <a:rPr lang="en-US" dirty="0" smtClean="0"/>
              <a:t>batch </a:t>
            </a:r>
            <a:r>
              <a:rPr lang="en-US" dirty="0"/>
              <a:t>view = function(all data) − Step1 </a:t>
            </a:r>
            <a:endParaRPr lang="en-US" dirty="0" smtClean="0"/>
          </a:p>
          <a:p>
            <a:r>
              <a:rPr lang="en-US" dirty="0" smtClean="0"/>
              <a:t>query </a:t>
            </a:r>
            <a:r>
              <a:rPr lang="en-US" dirty="0"/>
              <a:t>= function(batch view) − Step2</a:t>
            </a:r>
          </a:p>
        </p:txBody>
      </p:sp>
    </p:spTree>
    <p:extLst>
      <p:ext uri="{BB962C8B-B14F-4D97-AF65-F5344CB8AC3E}">
        <p14:creationId xmlns:p14="http://schemas.microsoft.com/office/powerpoint/2010/main" val="1838915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Closures/Callbacks/Lambda Functions</a:t>
            </a:r>
            <a:endParaRPr lang="en-US" dirty="0"/>
          </a:p>
        </p:txBody>
      </p:sp>
      <p:sp>
        <p:nvSpPr>
          <p:cNvPr id="3" name="Content Placeholder 2"/>
          <p:cNvSpPr>
            <a:spLocks noGrp="1"/>
          </p:cNvSpPr>
          <p:nvPr>
            <p:ph idx="1"/>
          </p:nvPr>
        </p:nvSpPr>
        <p:spPr/>
        <p:txBody>
          <a:bodyPr/>
          <a:lstStyle/>
          <a:p>
            <a:pPr marL="0" indent="0">
              <a:buNone/>
            </a:pPr>
            <a:r>
              <a:rPr lang="en-US" dirty="0"/>
              <a:t>function </a:t>
            </a:r>
            <a:r>
              <a:rPr lang="en-US" dirty="0" err="1"/>
              <a:t>startAt</a:t>
            </a:r>
            <a:r>
              <a:rPr lang="en-US" dirty="0"/>
              <a:t>(x)</a:t>
            </a:r>
          </a:p>
          <a:p>
            <a:pPr marL="0" indent="0">
              <a:buNone/>
            </a:pPr>
            <a:r>
              <a:rPr lang="en-US" dirty="0"/>
              <a:t>   function </a:t>
            </a:r>
            <a:r>
              <a:rPr lang="en-US" dirty="0" err="1"/>
              <a:t>incrementBy</a:t>
            </a:r>
            <a:r>
              <a:rPr lang="en-US" dirty="0"/>
              <a:t>(y)</a:t>
            </a:r>
          </a:p>
          <a:p>
            <a:pPr marL="0" indent="0">
              <a:buNone/>
            </a:pPr>
            <a:r>
              <a:rPr lang="en-US" dirty="0"/>
              <a:t>       return x + y</a:t>
            </a:r>
          </a:p>
          <a:p>
            <a:pPr marL="0" indent="0">
              <a:buNone/>
            </a:pPr>
            <a:r>
              <a:rPr lang="en-US" dirty="0"/>
              <a:t>   return </a:t>
            </a:r>
            <a:r>
              <a:rPr lang="en-US" dirty="0" err="1"/>
              <a:t>incrementBy</a:t>
            </a:r>
            <a:endParaRPr lang="en-US" dirty="0"/>
          </a:p>
          <a:p>
            <a:pPr marL="0" indent="0">
              <a:buNone/>
            </a:pPr>
            <a:endParaRPr lang="en-US" dirty="0"/>
          </a:p>
          <a:p>
            <a:pPr marL="0" indent="0">
              <a:buNone/>
            </a:pPr>
            <a:r>
              <a:rPr lang="en-US" dirty="0"/>
              <a:t>variable closure1 = </a:t>
            </a:r>
            <a:r>
              <a:rPr lang="en-US" dirty="0" err="1"/>
              <a:t>startAt</a:t>
            </a:r>
            <a:r>
              <a:rPr lang="en-US" dirty="0"/>
              <a:t>(1)</a:t>
            </a:r>
          </a:p>
          <a:p>
            <a:pPr marL="0" indent="0">
              <a:buNone/>
            </a:pPr>
            <a:r>
              <a:rPr lang="en-US" dirty="0"/>
              <a:t>variable closure2 = </a:t>
            </a:r>
            <a:r>
              <a:rPr lang="en-US" dirty="0" err="1"/>
              <a:t>startAt</a:t>
            </a:r>
            <a:r>
              <a:rPr lang="en-US" dirty="0"/>
              <a:t>(5)</a:t>
            </a:r>
          </a:p>
        </p:txBody>
      </p:sp>
    </p:spTree>
    <p:extLst>
      <p:ext uri="{BB962C8B-B14F-4D97-AF65-F5344CB8AC3E}">
        <p14:creationId xmlns:p14="http://schemas.microsoft.com/office/powerpoint/2010/main" val="2832971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techniques</a:t>
            </a:r>
            <a:endParaRPr lang="en-US" dirty="0"/>
          </a:p>
        </p:txBody>
      </p:sp>
      <p:sp>
        <p:nvSpPr>
          <p:cNvPr id="3" name="Content Placeholder 2"/>
          <p:cNvSpPr>
            <a:spLocks noGrp="1"/>
          </p:cNvSpPr>
          <p:nvPr>
            <p:ph idx="1"/>
          </p:nvPr>
        </p:nvSpPr>
        <p:spPr/>
        <p:txBody>
          <a:bodyPr>
            <a:normAutofit/>
          </a:bodyPr>
          <a:lstStyle/>
          <a:p>
            <a:r>
              <a:rPr lang="en-US" sz="3600" dirty="0"/>
              <a:t>Scaling at </a:t>
            </a:r>
            <a:endParaRPr lang="en-US" sz="3600" dirty="0" smtClean="0"/>
          </a:p>
          <a:p>
            <a:pPr lvl="1"/>
            <a:r>
              <a:rPr lang="en-US" sz="3200" dirty="0" smtClean="0"/>
              <a:t>Application </a:t>
            </a:r>
            <a:r>
              <a:rPr lang="en-US" sz="3200" dirty="0"/>
              <a:t>level, </a:t>
            </a:r>
            <a:endParaRPr lang="en-US" sz="3200" dirty="0" smtClean="0"/>
          </a:p>
          <a:p>
            <a:pPr lvl="1"/>
            <a:r>
              <a:rPr lang="en-US" sz="3200" dirty="0" smtClean="0"/>
              <a:t>caching</a:t>
            </a:r>
            <a:r>
              <a:rPr lang="en-US" sz="3200" dirty="0"/>
              <a:t>, </a:t>
            </a:r>
            <a:endParaRPr lang="en-US" sz="3200" dirty="0" smtClean="0"/>
          </a:p>
          <a:p>
            <a:pPr lvl="1"/>
            <a:r>
              <a:rPr lang="en-US" sz="3200" dirty="0" smtClean="0"/>
              <a:t>Database </a:t>
            </a:r>
            <a:r>
              <a:rPr lang="en-US" sz="3200" dirty="0"/>
              <a:t>tier and </a:t>
            </a:r>
            <a:endParaRPr lang="en-US" sz="3200" dirty="0" smtClean="0"/>
          </a:p>
          <a:p>
            <a:pPr lvl="1"/>
            <a:r>
              <a:rPr lang="en-US" sz="3200" dirty="0" smtClean="0"/>
              <a:t>load </a:t>
            </a:r>
            <a:r>
              <a:rPr lang="en-US" sz="3200" dirty="0"/>
              <a:t>balancing tier.</a:t>
            </a:r>
          </a:p>
        </p:txBody>
      </p:sp>
    </p:spTree>
    <p:extLst>
      <p:ext uri="{BB962C8B-B14F-4D97-AF65-F5344CB8AC3E}">
        <p14:creationId xmlns:p14="http://schemas.microsoft.com/office/powerpoint/2010/main" val="421057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8973"/>
            <a:ext cx="7772400" cy="620837"/>
          </a:xfrm>
        </p:spPr>
        <p:txBody>
          <a:bodyPr>
            <a:normAutofit fontScale="90000"/>
          </a:bodyPr>
          <a:lstStyle/>
          <a:p>
            <a:r>
              <a:rPr lang="en-US" dirty="0" smtClean="0"/>
              <a:t>Load balancing techniques</a:t>
            </a:r>
            <a:endParaRPr lang="en-US" dirty="0"/>
          </a:p>
        </p:txBody>
      </p:sp>
      <p:sp>
        <p:nvSpPr>
          <p:cNvPr id="3" name="Content Placeholder 2"/>
          <p:cNvSpPr>
            <a:spLocks noGrp="1"/>
          </p:cNvSpPr>
          <p:nvPr>
            <p:ph idx="1"/>
          </p:nvPr>
        </p:nvSpPr>
        <p:spPr>
          <a:xfrm>
            <a:off x="535674" y="961347"/>
            <a:ext cx="7772400" cy="5521340"/>
          </a:xfrm>
        </p:spPr>
        <p:txBody>
          <a:bodyPr/>
          <a:lstStyle/>
          <a:p>
            <a:r>
              <a:rPr lang="en-US" dirty="0" smtClean="0"/>
              <a:t>Load Balancing</a:t>
            </a:r>
          </a:p>
          <a:p>
            <a:pPr lvl="1"/>
            <a:r>
              <a:rPr lang="en-US" dirty="0" smtClean="0"/>
              <a:t>At Layer 4 or Layer 7. </a:t>
            </a:r>
          </a:p>
          <a:p>
            <a:pPr lvl="2"/>
            <a:r>
              <a:rPr lang="en-US" dirty="0" smtClean="0"/>
              <a:t>Layer 4 load balancing works by balancing the sticky sessions if enabled by the providers. DNS for Layer 4.</a:t>
            </a:r>
          </a:p>
          <a:p>
            <a:pPr lvl="2"/>
            <a:r>
              <a:rPr lang="en-US" dirty="0" smtClean="0"/>
              <a:t>Layer 7 load balancing use HTTP header contents to balance load on the server).</a:t>
            </a:r>
          </a:p>
          <a:p>
            <a:pPr lvl="2"/>
            <a:r>
              <a:rPr lang="en-US" dirty="0" smtClean="0"/>
              <a:t>Use Elastic Load Balancers</a:t>
            </a:r>
          </a:p>
          <a:p>
            <a:r>
              <a:rPr lang="en-US" dirty="0" smtClean="0"/>
              <a:t>Using Hardware (Layer 4 or Layer 7)</a:t>
            </a:r>
          </a:p>
          <a:p>
            <a:pPr lvl="1"/>
            <a:r>
              <a:rPr lang="en-US" dirty="0" smtClean="0"/>
              <a:t>Use Application Delivery Controller</a:t>
            </a:r>
          </a:p>
          <a:p>
            <a:pPr lvl="2"/>
            <a:r>
              <a:rPr lang="en-US" dirty="0" smtClean="0"/>
              <a:t>Placed between webservers and firewalls.</a:t>
            </a:r>
          </a:p>
          <a:p>
            <a:pPr lvl="2"/>
            <a:r>
              <a:rPr lang="en-US" dirty="0" smtClean="0"/>
              <a:t>Main functionality includes SSL offloading, Caching, Load Balancing</a:t>
            </a:r>
          </a:p>
          <a:p>
            <a:r>
              <a:rPr lang="en-US" dirty="0" smtClean="0"/>
              <a:t>Using Software (</a:t>
            </a:r>
            <a:r>
              <a:rPr lang="en-US" dirty="0" err="1" smtClean="0"/>
              <a:t>mod_backend</a:t>
            </a:r>
            <a:r>
              <a:rPr lang="en-US" dirty="0" smtClean="0"/>
              <a:t> -&gt; Provides HTTP re-direction for a list of apache web servers).</a:t>
            </a:r>
          </a:p>
          <a:p>
            <a:r>
              <a:rPr lang="en-US" dirty="0" smtClean="0"/>
              <a:t>Integrate with Reverse Proxy/CDN. Reverse proxies are proxies that are distributed across geographical network.</a:t>
            </a:r>
          </a:p>
          <a:p>
            <a:endParaRPr lang="en-US" dirty="0" smtClean="0"/>
          </a:p>
          <a:p>
            <a:pPr lvl="2"/>
            <a:endParaRPr lang="en-US" dirty="0" smtClean="0"/>
          </a:p>
          <a:p>
            <a:endParaRPr lang="en-US" dirty="0"/>
          </a:p>
        </p:txBody>
      </p:sp>
    </p:spTree>
    <p:extLst>
      <p:ext uri="{BB962C8B-B14F-4D97-AF65-F5344CB8AC3E}">
        <p14:creationId xmlns:p14="http://schemas.microsoft.com/office/powerpoint/2010/main" val="188421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790"/>
            <a:ext cx="7772400" cy="1057565"/>
          </a:xfrm>
        </p:spPr>
        <p:txBody>
          <a:bodyPr/>
          <a:lstStyle/>
          <a:p>
            <a:r>
              <a:rPr lang="en-US" dirty="0" smtClean="0"/>
              <a:t>Scaling techniques</a:t>
            </a:r>
            <a:endParaRPr lang="en-US" dirty="0"/>
          </a:p>
        </p:txBody>
      </p:sp>
      <p:pic>
        <p:nvPicPr>
          <p:cNvPr id="4" name="Content Placeholder 3"/>
          <p:cNvPicPr>
            <a:picLocks noGrp="1" noChangeAspect="1"/>
          </p:cNvPicPr>
          <p:nvPr>
            <p:ph idx="1"/>
          </p:nvPr>
        </p:nvPicPr>
        <p:blipFill>
          <a:blip r:embed="rId2"/>
          <a:stretch>
            <a:fillRect/>
          </a:stretch>
        </p:blipFill>
        <p:spPr>
          <a:xfrm>
            <a:off x="1350760" y="878953"/>
            <a:ext cx="5541359" cy="5518925"/>
          </a:xfrm>
          <a:prstGeom prst="rect">
            <a:avLst/>
          </a:prstGeom>
        </p:spPr>
      </p:pic>
    </p:spTree>
    <p:extLst>
      <p:ext uri="{BB962C8B-B14F-4D97-AF65-F5344CB8AC3E}">
        <p14:creationId xmlns:p14="http://schemas.microsoft.com/office/powerpoint/2010/main" val="233446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4381"/>
            <a:ext cx="7772400" cy="743667"/>
          </a:xfrm>
        </p:spPr>
        <p:txBody>
          <a:bodyPr/>
          <a:lstStyle/>
          <a:p>
            <a:r>
              <a:rPr lang="en-US" dirty="0" smtClean="0"/>
              <a:t>Elastic Load balancers</a:t>
            </a:r>
            <a:endParaRPr lang="en-US" dirty="0"/>
          </a:p>
        </p:txBody>
      </p:sp>
      <p:sp>
        <p:nvSpPr>
          <p:cNvPr id="3" name="Content Placeholder 2"/>
          <p:cNvSpPr>
            <a:spLocks noGrp="1"/>
          </p:cNvSpPr>
          <p:nvPr>
            <p:ph idx="1"/>
          </p:nvPr>
        </p:nvSpPr>
        <p:spPr>
          <a:xfrm>
            <a:off x="440140" y="1296537"/>
            <a:ext cx="7772400" cy="5244152"/>
          </a:xfrm>
        </p:spPr>
        <p:txBody>
          <a:bodyPr/>
          <a:lstStyle/>
          <a:p>
            <a:r>
              <a:rPr lang="en-US" dirty="0" smtClean="0"/>
              <a:t>Available with AWS.</a:t>
            </a:r>
          </a:p>
          <a:p>
            <a:r>
              <a:rPr lang="en-US" dirty="0" smtClean="0"/>
              <a:t>Provides Application load balancing (layer 7). </a:t>
            </a:r>
            <a:r>
              <a:rPr lang="en-US" dirty="0"/>
              <a:t>Application Load Balancer simplifies and improves the security of your application, by ensuring that the latest SSL/TLS ciphers and protocols are used at all times</a:t>
            </a:r>
            <a:r>
              <a:rPr lang="en-US" dirty="0" smtClean="0"/>
              <a:t>. (Use HTTP based data to balance the network load)</a:t>
            </a:r>
          </a:p>
          <a:p>
            <a:r>
              <a:rPr lang="en-US" dirty="0" smtClean="0"/>
              <a:t>Network load balancing (Balancing TCP traffic, DNS failed over, use IP based data to balance the network load). Useful for virtual private Cloud.</a:t>
            </a:r>
          </a:p>
          <a:p>
            <a:r>
              <a:rPr lang="en-US" dirty="0" smtClean="0"/>
              <a:t>AWS provides classic load balancing for instances that are built on EC2. </a:t>
            </a:r>
            <a:endParaRPr lang="en-US" dirty="0"/>
          </a:p>
        </p:txBody>
      </p:sp>
    </p:spTree>
    <p:extLst>
      <p:ext uri="{BB962C8B-B14F-4D97-AF65-F5344CB8AC3E}">
        <p14:creationId xmlns:p14="http://schemas.microsoft.com/office/powerpoint/2010/main" val="421459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google cloud load balancing</a:t>
            </a:r>
            <a:endParaRPr lang="en-US" dirty="0"/>
          </a:p>
        </p:txBody>
      </p:sp>
      <p:pic>
        <p:nvPicPr>
          <p:cNvPr id="4" name="Content Placeholder 3"/>
          <p:cNvPicPr>
            <a:picLocks noGrp="1" noChangeAspect="1"/>
          </p:cNvPicPr>
          <p:nvPr>
            <p:ph idx="1"/>
          </p:nvPr>
        </p:nvPicPr>
        <p:blipFill>
          <a:blip r:embed="rId2"/>
          <a:stretch>
            <a:fillRect/>
          </a:stretch>
        </p:blipFill>
        <p:spPr>
          <a:xfrm>
            <a:off x="1744358" y="2120900"/>
            <a:ext cx="5655284" cy="4051300"/>
          </a:xfrm>
          <a:prstGeom prst="rect">
            <a:avLst/>
          </a:prstGeom>
        </p:spPr>
      </p:pic>
    </p:spTree>
    <p:extLst>
      <p:ext uri="{BB962C8B-B14F-4D97-AF65-F5344CB8AC3E}">
        <p14:creationId xmlns:p14="http://schemas.microsoft.com/office/powerpoint/2010/main" val="317145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layers in web architecture</a:t>
            </a:r>
            <a:endParaRPr lang="en-US" dirty="0"/>
          </a:p>
        </p:txBody>
      </p:sp>
      <p:pic>
        <p:nvPicPr>
          <p:cNvPr id="4" name="Content Placeholder 3"/>
          <p:cNvPicPr>
            <a:picLocks noGrp="1" noChangeAspect="1"/>
          </p:cNvPicPr>
          <p:nvPr>
            <p:ph idx="1"/>
          </p:nvPr>
        </p:nvPicPr>
        <p:blipFill>
          <a:blip r:embed="rId2"/>
          <a:stretch>
            <a:fillRect/>
          </a:stretch>
        </p:blipFill>
        <p:spPr>
          <a:xfrm>
            <a:off x="685801" y="1734074"/>
            <a:ext cx="7471076" cy="3056289"/>
          </a:xfrm>
          <a:prstGeom prst="rect">
            <a:avLst/>
          </a:prstGeom>
        </p:spPr>
      </p:pic>
    </p:spTree>
    <p:extLst>
      <p:ext uri="{BB962C8B-B14F-4D97-AF65-F5344CB8AC3E}">
        <p14:creationId xmlns:p14="http://schemas.microsoft.com/office/powerpoint/2010/main" val="113226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techniques</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memcached</a:t>
            </a:r>
            <a:r>
              <a:rPr lang="en-US" dirty="0" smtClean="0"/>
              <a:t> -&gt; Store data in RAM. Use hash tables to store entry for faster query.</a:t>
            </a:r>
          </a:p>
          <a:p>
            <a:pPr marL="0" indent="0">
              <a:buNone/>
            </a:pPr>
            <a:r>
              <a:rPr lang="en-US" sz="2400" dirty="0" err="1"/>
              <a:t>memcache.add</a:t>
            </a:r>
            <a:r>
              <a:rPr lang="en-US" sz="2400" dirty="0"/>
              <a:t>(key="[KEY]", value="[VALUE]", time=[EXPIRATION_TIME</a:t>
            </a:r>
            <a:r>
              <a:rPr lang="en-US" sz="2400" dirty="0" smtClean="0"/>
              <a:t>])</a:t>
            </a:r>
            <a:endParaRPr lang="en-US" sz="3200" dirty="0" smtClean="0"/>
          </a:p>
          <a:p>
            <a:pPr marL="0" indent="0">
              <a:buNone/>
            </a:pPr>
            <a:r>
              <a:rPr lang="en-US" sz="2800" dirty="0" err="1"/>
              <a:t>memcache.get</a:t>
            </a:r>
            <a:r>
              <a:rPr lang="en-US" sz="2800" dirty="0"/>
              <a:t>(key="[KEY</a:t>
            </a:r>
            <a:r>
              <a:rPr lang="en-US" sz="2800" dirty="0" smtClean="0"/>
              <a:t>]“)</a:t>
            </a:r>
          </a:p>
          <a:p>
            <a:endParaRPr lang="en-US" dirty="0" smtClean="0"/>
          </a:p>
        </p:txBody>
      </p:sp>
    </p:spTree>
    <p:extLst>
      <p:ext uri="{BB962C8B-B14F-4D97-AF65-F5344CB8AC3E}">
        <p14:creationId xmlns:p14="http://schemas.microsoft.com/office/powerpoint/2010/main" val="357212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US" dirty="0" smtClean="0"/>
              <a:t>A system is described as scalable, if it will remain effective when there is a significant increase in the number of resources and the number of users</a:t>
            </a:r>
          </a:p>
          <a:p>
            <a:r>
              <a:rPr lang="en-US" dirty="0" smtClean="0"/>
              <a:t>Types: Horizontal Scaling and Vertical Scaling</a:t>
            </a:r>
          </a:p>
          <a:p>
            <a:r>
              <a:rPr lang="en-US" dirty="0" smtClean="0"/>
              <a:t>Horizontal Scaling – </a:t>
            </a:r>
            <a:r>
              <a:rPr lang="en-US" dirty="0"/>
              <a:t>Adding more servers</a:t>
            </a:r>
          </a:p>
          <a:p>
            <a:r>
              <a:rPr lang="en-US" dirty="0" smtClean="0"/>
              <a:t>Vertical Scaling - Adding more capabilities to a server node.</a:t>
            </a:r>
          </a:p>
          <a:p>
            <a:r>
              <a:rPr lang="en-US" dirty="0" smtClean="0"/>
              <a:t>Vertical Scaling –Related to high availability and Reliability</a:t>
            </a:r>
          </a:p>
          <a:p>
            <a:endParaRPr lang="en-US" dirty="0" smtClean="0"/>
          </a:p>
          <a:p>
            <a:endParaRPr lang="en-US" dirty="0"/>
          </a:p>
        </p:txBody>
      </p:sp>
    </p:spTree>
    <p:extLst>
      <p:ext uri="{BB962C8B-B14F-4D97-AF65-F5344CB8AC3E}">
        <p14:creationId xmlns:p14="http://schemas.microsoft.com/office/powerpoint/2010/main" val="1651662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t>
            </a:r>
            <a:r>
              <a:rPr lang="en-US" dirty="0" err="1" smtClean="0"/>
              <a:t>Microservices</a:t>
            </a:r>
            <a:r>
              <a:rPr lang="en-US" dirty="0" smtClean="0"/>
              <a:t> for scalability</a:t>
            </a:r>
            <a:endParaRPr lang="en-US" dirty="0"/>
          </a:p>
        </p:txBody>
      </p:sp>
      <p:pic>
        <p:nvPicPr>
          <p:cNvPr id="4" name="Content Placeholder 3"/>
          <p:cNvPicPr>
            <a:picLocks noGrp="1" noChangeAspect="1"/>
          </p:cNvPicPr>
          <p:nvPr>
            <p:ph idx="1"/>
          </p:nvPr>
        </p:nvPicPr>
        <p:blipFill>
          <a:blip r:embed="rId2"/>
          <a:stretch>
            <a:fillRect/>
          </a:stretch>
        </p:blipFill>
        <p:spPr>
          <a:xfrm>
            <a:off x="1954237" y="2120900"/>
            <a:ext cx="5235526" cy="4051300"/>
          </a:xfrm>
          <a:prstGeom prst="rect">
            <a:avLst/>
          </a:prstGeom>
        </p:spPr>
      </p:pic>
    </p:spTree>
    <p:extLst>
      <p:ext uri="{BB962C8B-B14F-4D97-AF65-F5344CB8AC3E}">
        <p14:creationId xmlns:p14="http://schemas.microsoft.com/office/powerpoint/2010/main" val="364386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a:t>
            </a:r>
            <a:r>
              <a:rPr lang="en-US" dirty="0" err="1" smtClean="0"/>
              <a:t>microservices</a:t>
            </a:r>
            <a:endParaRPr lang="en-US" dirty="0"/>
          </a:p>
        </p:txBody>
      </p:sp>
      <p:pic>
        <p:nvPicPr>
          <p:cNvPr id="4" name="Content Placeholder 3"/>
          <p:cNvPicPr>
            <a:picLocks noGrp="1" noChangeAspect="1"/>
          </p:cNvPicPr>
          <p:nvPr>
            <p:ph idx="1"/>
          </p:nvPr>
        </p:nvPicPr>
        <p:blipFill>
          <a:blip r:embed="rId2"/>
          <a:stretch>
            <a:fillRect/>
          </a:stretch>
        </p:blipFill>
        <p:spPr>
          <a:xfrm>
            <a:off x="866258" y="2184126"/>
            <a:ext cx="7411484" cy="3924848"/>
          </a:xfrm>
          <a:prstGeom prst="rect">
            <a:avLst/>
          </a:prstGeom>
        </p:spPr>
      </p:pic>
    </p:spTree>
    <p:extLst>
      <p:ext uri="{BB962C8B-B14F-4D97-AF65-F5344CB8AC3E}">
        <p14:creationId xmlns:p14="http://schemas.microsoft.com/office/powerpoint/2010/main" val="76334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containers or </a:t>
            </a:r>
            <a:r>
              <a:rPr lang="en-US" dirty="0" err="1" smtClean="0"/>
              <a:t>dockers</a:t>
            </a:r>
            <a:endParaRPr lang="en-US" dirty="0"/>
          </a:p>
        </p:txBody>
      </p:sp>
      <p:sp>
        <p:nvSpPr>
          <p:cNvPr id="3" name="Content Placeholder 2"/>
          <p:cNvSpPr>
            <a:spLocks noGrp="1"/>
          </p:cNvSpPr>
          <p:nvPr>
            <p:ph idx="1"/>
          </p:nvPr>
        </p:nvSpPr>
        <p:spPr/>
        <p:txBody>
          <a:bodyPr/>
          <a:lstStyle/>
          <a:p>
            <a:r>
              <a:rPr lang="en-US" dirty="0"/>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p:txBody>
      </p:sp>
    </p:spTree>
    <p:extLst>
      <p:ext uri="{BB962C8B-B14F-4D97-AF65-F5344CB8AC3E}">
        <p14:creationId xmlns:p14="http://schemas.microsoft.com/office/powerpoint/2010/main" val="59290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Scalability Achieved</a:t>
            </a:r>
            <a:endParaRPr lang="en-US" dirty="0"/>
          </a:p>
        </p:txBody>
      </p:sp>
      <p:sp>
        <p:nvSpPr>
          <p:cNvPr id="3" name="Content Placeholder 2"/>
          <p:cNvSpPr>
            <a:spLocks noGrp="1"/>
          </p:cNvSpPr>
          <p:nvPr>
            <p:ph idx="1"/>
          </p:nvPr>
        </p:nvSpPr>
        <p:spPr>
          <a:xfrm>
            <a:off x="549456" y="1721122"/>
            <a:ext cx="8045087" cy="4640489"/>
          </a:xfrm>
        </p:spPr>
        <p:txBody>
          <a:bodyPr>
            <a:normAutofit/>
          </a:bodyPr>
          <a:lstStyle/>
          <a:p>
            <a:r>
              <a:rPr lang="en-US" dirty="0"/>
              <a:t>DNS (Domain Name System) load balancing:</a:t>
            </a:r>
          </a:p>
          <a:p>
            <a:pPr lvl="1"/>
            <a:r>
              <a:rPr lang="en-US" dirty="0"/>
              <a:t>Specify multiple targets for a given name</a:t>
            </a:r>
          </a:p>
          <a:p>
            <a:pPr lvl="1"/>
            <a:r>
              <a:rPr lang="en-US" dirty="0"/>
              <a:t>DNS servers rotate among those targets</a:t>
            </a:r>
          </a:p>
          <a:p>
            <a:r>
              <a:rPr lang="en-US" dirty="0"/>
              <a:t>HTTP redirection (</a:t>
            </a:r>
            <a:r>
              <a:rPr lang="en-US" dirty="0" err="1"/>
              <a:t>HotMail</a:t>
            </a:r>
            <a:r>
              <a:rPr lang="en-US" dirty="0"/>
              <a:t>, now </a:t>
            </a:r>
            <a:r>
              <a:rPr lang="en-US" dirty="0" err="1"/>
              <a:t>LiveMail</a:t>
            </a:r>
            <a:r>
              <a:rPr lang="en-US" dirty="0"/>
              <a:t>):</a:t>
            </a:r>
          </a:p>
          <a:p>
            <a:pPr lvl="1"/>
            <a:r>
              <a:rPr lang="en-US" dirty="0"/>
              <a:t>Front-end machine accepts initial connections</a:t>
            </a:r>
          </a:p>
          <a:p>
            <a:pPr lvl="1"/>
            <a:r>
              <a:rPr lang="en-US" dirty="0"/>
              <a:t>Redirects them among an array of back-end machines.</a:t>
            </a:r>
          </a:p>
          <a:p>
            <a:r>
              <a:rPr lang="en-US" dirty="0"/>
              <a:t>Load-balancing switch:</a:t>
            </a:r>
          </a:p>
          <a:p>
            <a:pPr lvl="1"/>
            <a:r>
              <a:rPr lang="en-US" dirty="0"/>
              <a:t>All incoming packets pass through one switch, which dispatches them to one of many servers; once TCP connection established, load balancer will send all packets for that connection to the same server.</a:t>
            </a:r>
          </a:p>
          <a:p>
            <a:pPr lvl="1"/>
            <a:r>
              <a:rPr lang="en-US" dirty="0"/>
              <a:t>In some cases the switches are smart enough to inspect session cookies, so that the same session always goes to the same server.</a:t>
            </a:r>
          </a:p>
        </p:txBody>
      </p:sp>
    </p:spTree>
    <p:extLst>
      <p:ext uri="{BB962C8B-B14F-4D97-AF65-F5344CB8AC3E}">
        <p14:creationId xmlns:p14="http://schemas.microsoft.com/office/powerpoint/2010/main" val="1324021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Level vs Application Level Load Balancers</a:t>
            </a:r>
            <a:endParaRPr lang="en-US" dirty="0"/>
          </a:p>
        </p:txBody>
      </p:sp>
      <p:sp>
        <p:nvSpPr>
          <p:cNvPr id="3" name="Content Placeholder 2"/>
          <p:cNvSpPr>
            <a:spLocks noGrp="1"/>
          </p:cNvSpPr>
          <p:nvPr>
            <p:ph idx="1"/>
          </p:nvPr>
        </p:nvSpPr>
        <p:spPr/>
        <p:txBody>
          <a:bodyPr/>
          <a:lstStyle/>
          <a:p>
            <a:r>
              <a:rPr lang="en-US" dirty="0" smtClean="0"/>
              <a:t>At </a:t>
            </a:r>
            <a:r>
              <a:rPr lang="en-US" dirty="0"/>
              <a:t>network level: Instead of mapping Internet access for multiple private nodes via a single IP, they provide a single externally accessible IP mapped to a bunch of private servers</a:t>
            </a:r>
            <a:r>
              <a:rPr lang="en-US" dirty="0" smtClean="0"/>
              <a:t>.</a:t>
            </a:r>
          </a:p>
          <a:p>
            <a:r>
              <a:rPr lang="en-US" dirty="0" smtClean="0"/>
              <a:t>Layer </a:t>
            </a:r>
            <a:r>
              <a:rPr lang="en-US" dirty="0"/>
              <a:t>7 load balancers can take advantage of explicit protocol knowledge. </a:t>
            </a:r>
            <a:r>
              <a:rPr lang="en-US" dirty="0" smtClean="0"/>
              <a:t>This </a:t>
            </a:r>
            <a:r>
              <a:rPr lang="en-US" dirty="0"/>
              <a:t>comes with clear performance penalties due to a higher overhead of parsing </a:t>
            </a:r>
            <a:r>
              <a:rPr lang="en-US" dirty="0" smtClean="0"/>
              <a:t>traffic </a:t>
            </a:r>
            <a:r>
              <a:rPr lang="en-US" dirty="0"/>
              <a:t>to the application </a:t>
            </a:r>
            <a:r>
              <a:rPr lang="en-US" dirty="0" smtClean="0"/>
              <a:t>layer. </a:t>
            </a:r>
            <a:r>
              <a:rPr lang="en-US" dirty="0" err="1" smtClean="0"/>
              <a:t>Eg</a:t>
            </a:r>
            <a:r>
              <a:rPr lang="en-US" dirty="0" smtClean="0"/>
              <a:t>: Caching, Session stickiness etc…</a:t>
            </a:r>
            <a:endParaRPr lang="en-US" dirty="0"/>
          </a:p>
        </p:txBody>
      </p:sp>
    </p:spTree>
    <p:extLst>
      <p:ext uri="{BB962C8B-B14F-4D97-AF65-F5344CB8AC3E}">
        <p14:creationId xmlns:p14="http://schemas.microsoft.com/office/powerpoint/2010/main" val="500536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Stickiness</a:t>
            </a:r>
            <a:endParaRPr lang="en-US" dirty="0"/>
          </a:p>
        </p:txBody>
      </p:sp>
      <p:sp>
        <p:nvSpPr>
          <p:cNvPr id="3" name="Content Placeholder 2"/>
          <p:cNvSpPr>
            <a:spLocks noGrp="1"/>
          </p:cNvSpPr>
          <p:nvPr>
            <p:ph idx="1"/>
          </p:nvPr>
        </p:nvSpPr>
        <p:spPr/>
        <p:txBody>
          <a:bodyPr/>
          <a:lstStyle/>
          <a:p>
            <a:r>
              <a:rPr lang="en-US" dirty="0"/>
              <a:t>Session stickiness is a technique to map a certain user accessing a web application to the same backend web server during his browsing session</a:t>
            </a:r>
            <a:r>
              <a:rPr lang="en-US" dirty="0" smtClean="0"/>
              <a:t>.</a:t>
            </a:r>
          </a:p>
          <a:p>
            <a:r>
              <a:rPr lang="en-US" dirty="0" smtClean="0"/>
              <a:t>Any request from user needs to be forwarded to same server.</a:t>
            </a:r>
          </a:p>
          <a:p>
            <a:r>
              <a:rPr lang="en-US" dirty="0" smtClean="0"/>
              <a:t>Maintain session state in user cookies.</a:t>
            </a:r>
          </a:p>
          <a:p>
            <a:endParaRPr lang="en-US" dirty="0" smtClean="0"/>
          </a:p>
          <a:p>
            <a:endParaRPr lang="en-US" dirty="0"/>
          </a:p>
        </p:txBody>
      </p:sp>
    </p:spTree>
    <p:extLst>
      <p:ext uri="{BB962C8B-B14F-4D97-AF65-F5344CB8AC3E}">
        <p14:creationId xmlns:p14="http://schemas.microsoft.com/office/powerpoint/2010/main" val="3601141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Related to Session Stickiness</a:t>
            </a:r>
            <a:endParaRPr lang="en-US" dirty="0"/>
          </a:p>
        </p:txBody>
      </p:sp>
      <p:sp>
        <p:nvSpPr>
          <p:cNvPr id="3" name="Content Placeholder 2"/>
          <p:cNvSpPr>
            <a:spLocks noGrp="1"/>
          </p:cNvSpPr>
          <p:nvPr>
            <p:ph idx="1"/>
          </p:nvPr>
        </p:nvSpPr>
        <p:spPr>
          <a:xfrm>
            <a:off x="685800" y="1899340"/>
            <a:ext cx="7772400" cy="4050792"/>
          </a:xfrm>
        </p:spPr>
        <p:txBody>
          <a:bodyPr>
            <a:normAutofit/>
          </a:bodyPr>
          <a:lstStyle/>
          <a:p>
            <a:r>
              <a:rPr lang="en-US" sz="2400" dirty="0" smtClean="0"/>
              <a:t>A </a:t>
            </a:r>
            <a:r>
              <a:rPr lang="en-US" sz="2400" dirty="0"/>
              <a:t>web architecture should provide means to access session data from </a:t>
            </a:r>
            <a:r>
              <a:rPr lang="en-US" sz="2400" dirty="0" smtClean="0"/>
              <a:t>different servers and cannot just clog the request to same server.</a:t>
            </a:r>
          </a:p>
          <a:p>
            <a:r>
              <a:rPr lang="en-US" sz="2400" dirty="0" smtClean="0"/>
              <a:t>Issue when a server fails. The session data is also lost. </a:t>
            </a:r>
          </a:p>
          <a:p>
            <a:r>
              <a:rPr lang="en-US" sz="2400" dirty="0" smtClean="0"/>
              <a:t>Need to maintain session data in the synchronized memory accessed by all the servers.</a:t>
            </a:r>
          </a:p>
          <a:p>
            <a:r>
              <a:rPr lang="en-US" sz="2400" dirty="0" smtClean="0"/>
              <a:t>Complicates Load balancing</a:t>
            </a:r>
          </a:p>
        </p:txBody>
      </p:sp>
    </p:spTree>
    <p:extLst>
      <p:ext uri="{BB962C8B-B14F-4D97-AF65-F5344CB8AC3E}">
        <p14:creationId xmlns:p14="http://schemas.microsoft.com/office/powerpoint/2010/main" val="197938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strategies</a:t>
            </a:r>
            <a:endParaRPr lang="en-US" dirty="0"/>
          </a:p>
        </p:txBody>
      </p:sp>
      <p:sp>
        <p:nvSpPr>
          <p:cNvPr id="3" name="Content Placeholder 2"/>
          <p:cNvSpPr>
            <a:spLocks noGrp="1"/>
          </p:cNvSpPr>
          <p:nvPr>
            <p:ph idx="1"/>
          </p:nvPr>
        </p:nvSpPr>
        <p:spPr>
          <a:xfrm>
            <a:off x="685799" y="2121408"/>
            <a:ext cx="7987937" cy="4050792"/>
          </a:xfrm>
        </p:spPr>
        <p:txBody>
          <a:bodyPr>
            <a:normAutofit/>
          </a:bodyPr>
          <a:lstStyle/>
          <a:p>
            <a:r>
              <a:rPr lang="en-US" sz="2800" dirty="0" smtClean="0"/>
              <a:t>Round-Robin</a:t>
            </a:r>
          </a:p>
          <a:p>
            <a:r>
              <a:rPr lang="en-US" sz="2800" dirty="0" smtClean="0"/>
              <a:t>Least Connections</a:t>
            </a:r>
          </a:p>
          <a:p>
            <a:r>
              <a:rPr lang="en-US" sz="2800" dirty="0" smtClean="0"/>
              <a:t>Least Response Time</a:t>
            </a:r>
          </a:p>
          <a:p>
            <a:r>
              <a:rPr lang="en-US" sz="2800" dirty="0" smtClean="0"/>
              <a:t>Randomized</a:t>
            </a:r>
          </a:p>
          <a:p>
            <a:r>
              <a:rPr lang="en-US" sz="2800" dirty="0" smtClean="0"/>
              <a:t>Resource-Aware (Based on available resources for application execution).</a:t>
            </a:r>
            <a:endParaRPr lang="en-US" sz="2800" dirty="0"/>
          </a:p>
        </p:txBody>
      </p:sp>
    </p:spTree>
    <p:extLst>
      <p:ext uri="{BB962C8B-B14F-4D97-AF65-F5344CB8AC3E}">
        <p14:creationId xmlns:p14="http://schemas.microsoft.com/office/powerpoint/2010/main" val="227241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Scaling at Product Level</a:t>
            </a:r>
            <a:endParaRPr lang="en-US" dirty="0"/>
          </a:p>
        </p:txBody>
      </p:sp>
      <p:pic>
        <p:nvPicPr>
          <p:cNvPr id="4" name="Content Placeholder 3"/>
          <p:cNvPicPr>
            <a:picLocks noGrp="1" noChangeAspect="1"/>
          </p:cNvPicPr>
          <p:nvPr>
            <p:ph idx="1"/>
          </p:nvPr>
        </p:nvPicPr>
        <p:blipFill>
          <a:blip r:embed="rId2"/>
          <a:stretch>
            <a:fillRect/>
          </a:stretch>
        </p:blipFill>
        <p:spPr>
          <a:xfrm>
            <a:off x="2002917" y="2093976"/>
            <a:ext cx="5599665" cy="4068328"/>
          </a:xfrm>
          <a:prstGeom prst="rect">
            <a:avLst/>
          </a:prstGeom>
        </p:spPr>
      </p:pic>
    </p:spTree>
    <p:extLst>
      <p:ext uri="{BB962C8B-B14F-4D97-AF65-F5344CB8AC3E}">
        <p14:creationId xmlns:p14="http://schemas.microsoft.com/office/powerpoint/2010/main" val="39028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 Scaling at Component Level</a:t>
            </a:r>
            <a:endParaRPr lang="en-US" dirty="0"/>
          </a:p>
        </p:txBody>
      </p:sp>
      <p:pic>
        <p:nvPicPr>
          <p:cNvPr id="4" name="Picture 3"/>
          <p:cNvPicPr>
            <a:picLocks noChangeAspect="1"/>
          </p:cNvPicPr>
          <p:nvPr/>
        </p:nvPicPr>
        <p:blipFill>
          <a:blip r:embed="rId2"/>
          <a:stretch>
            <a:fillRect/>
          </a:stretch>
        </p:blipFill>
        <p:spPr>
          <a:xfrm>
            <a:off x="1802068" y="1690688"/>
            <a:ext cx="5339282" cy="4318225"/>
          </a:xfrm>
          <a:prstGeom prst="rect">
            <a:avLst/>
          </a:prstGeom>
        </p:spPr>
      </p:pic>
    </p:spTree>
    <p:extLst>
      <p:ext uri="{BB962C8B-B14F-4D97-AF65-F5344CB8AC3E}">
        <p14:creationId xmlns:p14="http://schemas.microsoft.com/office/powerpoint/2010/main" val="1532544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1349</TotalTime>
  <Words>825</Words>
  <Application>Microsoft Office PowerPoint</Application>
  <PresentationFormat>On-screen Show (4:3)</PresentationFormat>
  <Paragraphs>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Rockwell</vt:lpstr>
      <vt:lpstr>Rockwell Condensed</vt:lpstr>
      <vt:lpstr>Wingdings</vt:lpstr>
      <vt:lpstr>Wood Type</vt:lpstr>
      <vt:lpstr>Scaling and Load Balancing</vt:lpstr>
      <vt:lpstr>Scalability</vt:lpstr>
      <vt:lpstr>How is Scalability Achieved</vt:lpstr>
      <vt:lpstr>Network Level vs Application Level Load Balancers</vt:lpstr>
      <vt:lpstr>Session Stickiness</vt:lpstr>
      <vt:lpstr>Issues Related to Session Stickiness</vt:lpstr>
      <vt:lpstr>Load balancing strategies</vt:lpstr>
      <vt:lpstr>Techniques – Scaling at Product Level</vt:lpstr>
      <vt:lpstr>Techniques – Scaling at Component Level</vt:lpstr>
      <vt:lpstr>Techniques - Scaling by Customer Types</vt:lpstr>
      <vt:lpstr>Using Lambda Architecture for Scaling</vt:lpstr>
      <vt:lpstr>Closures/Callbacks/Lambda Functions</vt:lpstr>
      <vt:lpstr>Scaling techniques</vt:lpstr>
      <vt:lpstr>Load balancing techniques</vt:lpstr>
      <vt:lpstr>Scaling techniques</vt:lpstr>
      <vt:lpstr>Elastic Load balancers</vt:lpstr>
      <vt:lpstr>Case Study – google cloud load balancing</vt:lpstr>
      <vt:lpstr>Caching layers in web architecture</vt:lpstr>
      <vt:lpstr>Caching techniques</vt:lpstr>
      <vt:lpstr>Developing Microservices for scalability</vt:lpstr>
      <vt:lpstr>Monolithic vs microservices</vt:lpstr>
      <vt:lpstr>Using containers or dockers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Ravi</dc:creator>
  <cp:lastModifiedBy>Anuradha Ravi</cp:lastModifiedBy>
  <cp:revision>38</cp:revision>
  <dcterms:created xsi:type="dcterms:W3CDTF">2017-10-30T19:15:04Z</dcterms:created>
  <dcterms:modified xsi:type="dcterms:W3CDTF">2017-11-19T13:18:15Z</dcterms:modified>
</cp:coreProperties>
</file>