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6" r:id="rId2"/>
    <p:sldId id="319" r:id="rId3"/>
    <p:sldId id="349" r:id="rId4"/>
    <p:sldId id="341" r:id="rId5"/>
    <p:sldId id="353" r:id="rId6"/>
    <p:sldId id="368" r:id="rId7"/>
    <p:sldId id="369" r:id="rId8"/>
    <p:sldId id="370" r:id="rId9"/>
    <p:sldId id="367" r:id="rId10"/>
    <p:sldId id="340" r:id="rId11"/>
    <p:sldId id="354" r:id="rId12"/>
    <p:sldId id="355" r:id="rId13"/>
    <p:sldId id="364" r:id="rId14"/>
    <p:sldId id="363" r:id="rId15"/>
    <p:sldId id="345" r:id="rId16"/>
    <p:sldId id="346" r:id="rId17"/>
    <p:sldId id="356" r:id="rId18"/>
    <p:sldId id="357" r:id="rId19"/>
    <p:sldId id="358" r:id="rId20"/>
    <p:sldId id="359" r:id="rId21"/>
    <p:sldId id="326" r:id="rId22"/>
    <p:sldId id="365" r:id="rId23"/>
    <p:sldId id="327" r:id="rId24"/>
    <p:sldId id="343" r:id="rId25"/>
    <p:sldId id="328" r:id="rId26"/>
    <p:sldId id="329" r:id="rId27"/>
    <p:sldId id="330" r:id="rId28"/>
    <p:sldId id="331" r:id="rId29"/>
    <p:sldId id="332" r:id="rId30"/>
    <p:sldId id="334" r:id="rId31"/>
    <p:sldId id="29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09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D8AC38-912B-4A7A-9DDA-95270055C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4BD22D-C71C-4A5B-A1AA-396BEFD69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7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ssl_strip</a:t>
            </a:r>
            <a:r>
              <a:rPr lang="en-US" dirty="0" smtClean="0"/>
              <a:t>:    prevents</a:t>
            </a:r>
            <a:r>
              <a:rPr lang="en-US" baseline="0" dirty="0" smtClean="0"/>
              <a:t> browser from upgrading,  but does the SSL upgrade when communicating with the server.    Server has no idea this is taking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59A1F-732D-488F-829B-42E4AB88323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79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0"/>
            <a:ext cx="7772400" cy="1143000"/>
          </a:xfrm>
        </p:spPr>
        <p:txBody>
          <a:bodyPr/>
          <a:lstStyle>
            <a:lvl1pPr algn="r">
              <a:defRPr sz="3600">
                <a:latin typeface="Arial Narrow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495800"/>
            <a:ext cx="6400800" cy="685800"/>
          </a:xfrm>
        </p:spPr>
        <p:txBody>
          <a:bodyPr/>
          <a:lstStyle>
            <a:lvl1pPr algn="r">
              <a:defRPr sz="2000"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BD0D-4E8B-45AE-885D-3666DB40E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47650"/>
            <a:ext cx="19431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56769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FD3E5-592E-4F54-AC5D-1F1456025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1B43D-F65E-4BC9-B619-A44D68F95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A68AC-3B99-4AB1-B4F2-FE40E3DEE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9FBA-7392-46EB-9893-BD303D77E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CCF52-901A-4FED-B7BD-09E9795CD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B3C9-1701-4506-A03B-85AA89D8B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3AA7-648C-4C12-82E1-F34296CCA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76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1" r:id="rId2"/>
    <p:sldLayoutId id="2147483852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429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571500" indent="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3pPr>
      <a:lvl4pPr marL="1028700" indent="-3429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143000" indent="685800" algn="l" rtl="0" eaLnBrk="0" fontAlgn="base" hangingPunct="0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5pPr>
      <a:lvl6pPr marL="16002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6pPr>
      <a:lvl7pPr marL="20574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7pPr>
      <a:lvl8pPr marL="25146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8pPr>
      <a:lvl9pPr marL="2971800" algn="l" rtl="0" fontAlgn="base">
        <a:spcBef>
          <a:spcPct val="20000"/>
        </a:spcBef>
        <a:spcAft>
          <a:spcPct val="0"/>
        </a:spcAft>
        <a:defRPr sz="1600" b="1" u="sng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File:CTR_decryption_2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File:CTR_encryption_2.sv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Secured HTTP via SSL/TLS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SSL/TLS work on the application layer just below the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case a connection has HTTPS, the certificates are exchanged between the client and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Exchange </a:t>
            </a:r>
            <a:r>
              <a:rPr lang="en-US" dirty="0" err="1" smtClean="0"/>
              <a:t>symetric</a:t>
            </a:r>
            <a:r>
              <a:rPr lang="en-US" dirty="0" smtClean="0"/>
              <a:t> keys via asymmetric keys. Use public keys for exchange of keys for the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Done to prevent man-in-the-middle attack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3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SSL/TLS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676400"/>
            <a:ext cx="1143000" cy="403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131064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8401" y="129540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153400" y="2362200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SK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1615440"/>
            <a:ext cx="5181600" cy="400110"/>
            <a:chOff x="1828800" y="1615440"/>
            <a:chExt cx="5181600" cy="40011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657600" y="1615440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client-hello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2235815"/>
            <a:ext cx="5181600" cy="400110"/>
            <a:chOff x="1828800" y="2235815"/>
            <a:chExt cx="5181600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82240" y="2235815"/>
              <a:ext cx="3903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server-hello   +   server-cert (</a:t>
              </a:r>
              <a:r>
                <a:rPr lang="en-US" sz="1800" dirty="0" smtClean="0">
                  <a:latin typeface="+mn-lt"/>
                </a:rPr>
                <a:t>PK</a:t>
              </a:r>
              <a:r>
                <a:rPr lang="en-US" sz="2000" dirty="0" smtClean="0">
                  <a:latin typeface="+mn-lt"/>
                </a:rPr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3043535"/>
            <a:ext cx="5181600" cy="1295400"/>
            <a:chOff x="1828800" y="3043535"/>
            <a:chExt cx="5181600" cy="12954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0" y="3043535"/>
              <a:ext cx="3353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+mn-lt"/>
                </a:rPr>
                <a:t>key exchange </a:t>
              </a:r>
              <a:r>
                <a:rPr lang="en-US" sz="1600" dirty="0" smtClean="0">
                  <a:solidFill>
                    <a:srgbClr val="0070C0"/>
                  </a:solidFill>
                  <a:latin typeface="+mn-lt"/>
                </a:rPr>
                <a:t>(several options)</a:t>
              </a:r>
              <a:endParaRPr lang="en-US" sz="2000" dirty="0" smtClean="0">
                <a:solidFill>
                  <a:srgbClr val="0070C0"/>
                </a:solidFill>
                <a:latin typeface="+mn-lt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7010400" y="1600200"/>
            <a:ext cx="1143000" cy="403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28800" y="4495800"/>
            <a:ext cx="5181600" cy="400110"/>
            <a:chOff x="1828800" y="4495800"/>
            <a:chExt cx="5181600" cy="4001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581400" y="449580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Finished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153400" y="1828800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cert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85800" y="3267670"/>
            <a:ext cx="6891754" cy="1075730"/>
            <a:chOff x="685800" y="3267670"/>
            <a:chExt cx="6891754" cy="107573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481881" y="3724870"/>
              <a:ext cx="3842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 client-key-exchange:   E(PK, k)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" y="326767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rand. 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28800" y="5177135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4027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HTTP data encrypted with KDF(k)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9600" y="6091535"/>
            <a:ext cx="613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Most common:    server authentication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SSL/TLS with HTTP  </a:t>
            </a:r>
            <a:r>
              <a:rPr lang="en-US" dirty="0" smtClean="0">
                <a:sym typeface="Symbol"/>
              </a:rPr>
              <a:t> 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6781800" cy="5334000"/>
          </a:xfrm>
        </p:spPr>
        <p:txBody>
          <a:bodyPr/>
          <a:lstStyle/>
          <a:p>
            <a:r>
              <a:rPr lang="en-US" dirty="0" smtClean="0"/>
              <a:t>Two complications</a:t>
            </a:r>
          </a:p>
          <a:p>
            <a:pPr>
              <a:spcBef>
                <a:spcPts val="2000"/>
              </a:spcBef>
              <a:buFont typeface="Arial" pitchFamily="34" charset="0"/>
              <a:buChar char="•"/>
            </a:pPr>
            <a:r>
              <a:rPr lang="en-US" u="sng" dirty="0" smtClean="0"/>
              <a:t>Web proxies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	solution:  browser sends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		  </a:t>
            </a:r>
            <a:r>
              <a:rPr lang="en-US" sz="2000" b="0" dirty="0" smtClean="0"/>
              <a:t>CONNECT domain-name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	</a:t>
            </a:r>
            <a:r>
              <a:rPr lang="en-US" b="0" dirty="0" smtClean="0"/>
              <a:t>before client-hello  </a:t>
            </a:r>
            <a:r>
              <a:rPr lang="en-US" sz="1800" b="0" dirty="0" smtClean="0"/>
              <a:t>(dropped by proxy)</a:t>
            </a:r>
            <a:endParaRPr lang="en-US" b="0" dirty="0" smtClean="0"/>
          </a:p>
          <a:p>
            <a:pPr>
              <a:spcBef>
                <a:spcPts val="600"/>
              </a:spcBef>
            </a:pPr>
            <a:endParaRPr lang="en-US" b="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u="sng" dirty="0" smtClean="0"/>
              <a:t>Virtual hosting: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	two sites hosted at same IP address.</a:t>
            </a:r>
          </a:p>
          <a:p>
            <a:pPr>
              <a:spcBef>
                <a:spcPts val="1800"/>
              </a:spcBef>
            </a:pPr>
            <a:r>
              <a:rPr lang="en-US" b="0" dirty="0" smtClean="0"/>
              <a:t>	solution in </a:t>
            </a:r>
            <a:r>
              <a:rPr lang="en-US" sz="2000" b="0" dirty="0" smtClean="0"/>
              <a:t>TLS 1.1   </a:t>
            </a:r>
            <a:r>
              <a:rPr lang="en-US" sz="1600" b="0" dirty="0" smtClean="0"/>
              <a:t>(RFC 4366)</a:t>
            </a:r>
            <a:endParaRPr lang="en-US" sz="2000" b="0" dirty="0" smtClean="0"/>
          </a:p>
          <a:p>
            <a:pPr>
              <a:spcBef>
                <a:spcPts val="600"/>
              </a:spcBef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client_hello_extension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server_name</a:t>
            </a:r>
            <a:r>
              <a:rPr lang="en-US" sz="2000" b="0" dirty="0" smtClean="0"/>
              <a:t>=cnn.com</a:t>
            </a:r>
          </a:p>
          <a:p>
            <a:pPr>
              <a:spcBef>
                <a:spcPts val="2000"/>
              </a:spcBef>
            </a:pPr>
            <a:r>
              <a:rPr lang="en-US" sz="2200" b="0" dirty="0" smtClean="0"/>
              <a:t>	implemented in FF2 and IE7 (vista)</a:t>
            </a:r>
            <a:endParaRPr lang="en-US" sz="2200" b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84333" y="1447800"/>
            <a:ext cx="4483467" cy="1740932"/>
            <a:chOff x="3352800" y="1676400"/>
            <a:chExt cx="4483467" cy="174093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52800" y="2133600"/>
              <a:ext cx="2743200" cy="990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pic>
          <p:nvPicPr>
            <p:cNvPr id="696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3581400" y="2286000"/>
              <a:ext cx="669341" cy="683314"/>
            </a:xfrm>
            <a:prstGeom prst="rect">
              <a:avLst/>
            </a:prstGeom>
            <a:noFill/>
          </p:spPr>
        </p:pic>
        <p:sp>
          <p:nvSpPr>
            <p:cNvPr id="69635" name="tower"/>
            <p:cNvSpPr>
              <a:spLocks noEditPoints="1" noChangeArrowheads="1"/>
            </p:cNvSpPr>
            <p:nvPr/>
          </p:nvSpPr>
          <p:spPr bwMode="auto">
            <a:xfrm>
              <a:off x="5334000" y="2286000"/>
              <a:ext cx="381000" cy="6858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36" name="server"/>
            <p:cNvSpPr>
              <a:spLocks noEditPoints="1" noChangeArrowheads="1"/>
            </p:cNvSpPr>
            <p:nvPr/>
          </p:nvSpPr>
          <p:spPr bwMode="auto">
            <a:xfrm>
              <a:off x="7145338" y="2362200"/>
              <a:ext cx="474662" cy="5302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211580" y="1676400"/>
              <a:ext cx="748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dirty="0" smtClean="0">
                  <a:latin typeface="+mn-lt"/>
                </a:rPr>
                <a:t>web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proxy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1808202"/>
              <a:ext cx="8258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dirty="0" smtClean="0">
                  <a:latin typeface="+mn-lt"/>
                </a:rPr>
                <a:t>web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server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30480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corporate network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62641" y="4267200"/>
            <a:ext cx="981359" cy="1838806"/>
            <a:chOff x="8162641" y="4419600"/>
            <a:chExt cx="981359" cy="1838806"/>
          </a:xfrm>
        </p:grpSpPr>
        <p:grpSp>
          <p:nvGrpSpPr>
            <p:cNvPr id="22" name="Group 21"/>
            <p:cNvGrpSpPr/>
            <p:nvPr/>
          </p:nvGrpSpPr>
          <p:grpSpPr>
            <a:xfrm>
              <a:off x="8238841" y="4419600"/>
              <a:ext cx="825867" cy="1066800"/>
              <a:chOff x="8229600" y="4419600"/>
              <a:chExt cx="825867" cy="1066800"/>
            </a:xfrm>
          </p:grpSpPr>
          <p:sp>
            <p:nvSpPr>
              <p:cNvPr id="20" name="server"/>
              <p:cNvSpPr>
                <a:spLocks noEditPoints="1" noChangeArrowheads="1"/>
              </p:cNvSpPr>
              <p:nvPr/>
            </p:nvSpPr>
            <p:spPr bwMode="auto">
              <a:xfrm>
                <a:off x="8382000" y="4956175"/>
                <a:ext cx="474662" cy="53022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29600" y="4419600"/>
                <a:ext cx="8258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sz="1800" dirty="0" smtClean="0">
                    <a:latin typeface="+mn-lt"/>
                  </a:rPr>
                  <a:t>web</a:t>
                </a:r>
                <a:br>
                  <a:rPr lang="en-US" sz="1800" dirty="0" smtClean="0">
                    <a:latin typeface="+mn-lt"/>
                  </a:rPr>
                </a:br>
                <a:r>
                  <a:rPr lang="en-US" sz="1800" dirty="0" smtClean="0">
                    <a:latin typeface="+mn-lt"/>
                  </a:rPr>
                  <a:t>server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162641" y="5486400"/>
              <a:ext cx="981359" cy="77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cert</a:t>
              </a:r>
              <a:r>
                <a:rPr lang="en-US" sz="2000" baseline="-25000" dirty="0" err="1" smtClean="0">
                  <a:latin typeface="+mn-lt"/>
                </a:rPr>
                <a:t>CNN</a:t>
              </a:r>
              <a:endParaRPr lang="en-US" sz="2000" baseline="-25000" dirty="0" smtClean="0">
                <a:latin typeface="+mn-lt"/>
              </a:endParaRPr>
            </a:p>
            <a:p>
              <a:pPr>
                <a:spcBef>
                  <a:spcPts val="500"/>
                </a:spcBef>
              </a:pPr>
              <a:r>
                <a:rPr lang="en-US" sz="2000" dirty="0" err="1" smtClean="0">
                  <a:latin typeface="+mn-lt"/>
                </a:rPr>
                <a:t>cert</a:t>
              </a:r>
              <a:r>
                <a:rPr lang="en-US" sz="2000" baseline="-25000" dirty="0" err="1" smtClean="0">
                  <a:latin typeface="+mn-lt"/>
                </a:rPr>
                <a:t>FOX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26480" y="4598610"/>
            <a:ext cx="2255520" cy="400110"/>
            <a:chOff x="6126480" y="4751010"/>
            <a:chExt cx="2255520" cy="4001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41720" y="4751010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client-hello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0" y="5151120"/>
            <a:ext cx="2209800" cy="400110"/>
            <a:chOff x="6096000" y="5303520"/>
            <a:chExt cx="2209800" cy="40011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26480" y="5303520"/>
              <a:ext cx="1906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server-cert ???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HTTPS not used for all web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Slows down web servers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Breaks Internet caching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ISPs cannot cache HTTPS traffic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Results in increased traffic at web site</a:t>
            </a:r>
          </a:p>
          <a:p>
            <a:pPr lvl="2">
              <a:buFont typeface="Arial" pitchFamily="34" charset="0"/>
              <a:buChar char="•"/>
            </a:pPr>
            <a:endParaRPr lang="en-US" sz="2400" b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Incompatible with virtual hosting  </a:t>
            </a:r>
            <a:r>
              <a:rPr lang="en-US" sz="2000" b="0" dirty="0" smtClean="0"/>
              <a:t>(older browsers)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and login pages:   incorrect version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3657600" cy="4419600"/>
          </a:xfrm>
        </p:spPr>
        <p:txBody>
          <a:bodyPr/>
          <a:lstStyle/>
          <a:p>
            <a:pPr marL="58738" indent="-58738"/>
            <a:r>
              <a:rPr lang="en-US" dirty="0" smtClean="0"/>
              <a:t>Users often land on login page over HTTP:</a:t>
            </a:r>
          </a:p>
          <a:p>
            <a:pPr marL="0" lvl="2" indent="339725">
              <a:spcBef>
                <a:spcPts val="2400"/>
              </a:spcBef>
              <a:buFont typeface="Arial" pitchFamily="34" charset="0"/>
              <a:buChar char="•"/>
              <a:tabLst>
                <a:tab pos="339725" algn="l"/>
              </a:tabLst>
            </a:pPr>
            <a:r>
              <a:rPr lang="en-US" sz="2400" b="0" dirty="0" smtClean="0"/>
              <a:t>Type site’s HTTP URL </a:t>
            </a:r>
            <a:br>
              <a:rPr lang="en-US" sz="2400" b="0" dirty="0" smtClean="0"/>
            </a:br>
            <a:r>
              <a:rPr lang="en-US" sz="2400" b="0" dirty="0" smtClean="0"/>
              <a:t>	into address bar, or</a:t>
            </a:r>
          </a:p>
          <a:p>
            <a:pPr>
              <a:spcBef>
                <a:spcPts val="2400"/>
              </a:spcBef>
              <a:buFont typeface="Arial" pitchFamily="34" charset="0"/>
              <a:buChar char="•"/>
            </a:pPr>
            <a:r>
              <a:rPr lang="en-US" b="0" dirty="0" smtClean="0"/>
              <a:t>Google links to the HTTP page</a:t>
            </a:r>
          </a:p>
          <a:p>
            <a:pPr>
              <a:spcBef>
                <a:spcPts val="2400"/>
              </a:spcBef>
              <a:buFont typeface="Arial" pitchFamily="34" charset="0"/>
              <a:buChar char="•"/>
            </a:pPr>
            <a:endParaRPr lang="en-US" b="0" dirty="0" smtClean="0"/>
          </a:p>
          <a:p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r="21713" b="22231"/>
          <a:stretch>
            <a:fillRect/>
          </a:stretch>
        </p:blipFill>
        <p:spPr bwMode="auto">
          <a:xfrm>
            <a:off x="4038600" y="1600200"/>
            <a:ext cx="48768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52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245" y="5791200"/>
            <a:ext cx="7684155" cy="91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&lt;form method="post" </a:t>
            </a:r>
          </a:p>
          <a:p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action="</a:t>
            </a:r>
            <a:r>
              <a:rPr lang="en-US" b="1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://onlineservices.wachovia.com/..."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486400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View source: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96000" y="19812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876800" y="32766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5410200"/>
            <a:ext cx="381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and login pages:  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en-US" dirty="0" smtClean="0"/>
              <a:t>General guideline: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  <a:tab pos="3200400" algn="l"/>
              </a:tabLst>
            </a:pPr>
            <a:r>
              <a:rPr lang="en-US" sz="2400" b="0" dirty="0" smtClean="0"/>
              <a:t>Response to	</a:t>
            </a: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en-US" sz="2400" b="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://login.site.com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	should be	</a:t>
            </a:r>
            <a:r>
              <a:rPr lang="en-US" sz="2400" b="0" dirty="0" smtClean="0">
                <a:solidFill>
                  <a:srgbClr val="0070C0"/>
                </a:solidFill>
              </a:rPr>
              <a:t>Redirect:  </a:t>
            </a: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b="0" dirty="0" smtClean="0">
                <a:solidFill>
                  <a:srgbClr val="0070C0"/>
                </a:solidFill>
              </a:rPr>
              <a:t>://login.site.com  </a:t>
            </a:r>
            <a:endParaRPr lang="en-US" sz="2400" b="0" dirty="0">
              <a:solidFill>
                <a:srgbClr val="0070C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r="21865" b="70909"/>
          <a:stretch>
            <a:fillRect/>
          </a:stretch>
        </p:blipFill>
        <p:spPr bwMode="auto">
          <a:xfrm>
            <a:off x="3581400" y="4800600"/>
            <a:ext cx="53097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 bwMode="auto">
          <a:xfrm>
            <a:off x="5638800" y="5257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Problems with HTTPS and the Lock Icon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HTTPS and the Lock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Upgrade from HTTP to HTTPS</a:t>
            </a: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Semantic attacks on </a:t>
            </a:r>
            <a:r>
              <a:rPr lang="en-US" dirty="0" err="1" smtClean="0"/>
              <a:t>certs</a:t>
            </a:r>
            <a:endParaRPr lang="en-US" dirty="0" smtClean="0"/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Invalid </a:t>
            </a:r>
            <a:r>
              <a:rPr lang="en-US" dirty="0" err="1" smtClean="0"/>
              <a:t>certs</a:t>
            </a:r>
            <a:endParaRPr lang="en-US" dirty="0" smtClean="0"/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/>
              <a:t>Mixed content</a:t>
            </a:r>
          </a:p>
          <a:p>
            <a:pPr marL="1143000" lvl="3" indent="-457200">
              <a:buFont typeface="Arial" pitchFamily="34" charset="0"/>
              <a:buChar char="•"/>
            </a:pPr>
            <a:r>
              <a:rPr lang="en-US" sz="2000" dirty="0" smtClean="0"/>
              <a:t>HTTP and HTTPS on the same page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 smtClean="0"/>
              <a:t>Origin contamination</a:t>
            </a:r>
          </a:p>
          <a:p>
            <a:pPr marL="1200150" lvl="3" indent="-514350"/>
            <a:r>
              <a:rPr lang="en-US" sz="2000" dirty="0" smtClean="0"/>
              <a:t>Weak HTTPS page contaminates stronger HTTPS page</a:t>
            </a:r>
          </a:p>
          <a:p>
            <a:pPr marL="1143000" lvl="3" indent="-457200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HTTP  </a:t>
            </a:r>
            <a:r>
              <a:rPr lang="en-US" dirty="0" smtClean="0">
                <a:sym typeface="Symbol"/>
              </a:rPr>
              <a:t>  HTTPS 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81600"/>
          </a:xfrm>
        </p:spPr>
        <p:txBody>
          <a:bodyPr/>
          <a:lstStyle/>
          <a:p>
            <a:r>
              <a:rPr lang="en-US" dirty="0" smtClean="0"/>
              <a:t>Common use pattern: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browse site over HTTP;  move to HTTPS for checkout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connect to bank over HTTP;   move to HTTPS for login</a:t>
            </a:r>
          </a:p>
          <a:p>
            <a:endParaRPr lang="en-US" b="0" dirty="0" smtClean="0"/>
          </a:p>
          <a:p>
            <a:r>
              <a:rPr lang="en-US" b="0" dirty="0" smtClean="0"/>
              <a:t>Easy attack:   prevent the upgrade  (</a:t>
            </a:r>
            <a:r>
              <a:rPr lang="en-US" b="0" dirty="0" err="1" smtClean="0"/>
              <a:t>ssl_strip</a:t>
            </a:r>
            <a:r>
              <a:rPr lang="en-US" b="0" dirty="0" smtClean="0"/>
              <a:t>)       </a:t>
            </a:r>
            <a:r>
              <a:rPr lang="en-US" sz="1800" b="0" dirty="0" smtClean="0"/>
              <a:t>[Moxie’08]</a:t>
            </a:r>
          </a:p>
          <a:p>
            <a:endParaRPr lang="en-US" sz="1800" b="0" dirty="0" smtClean="0"/>
          </a:p>
          <a:p>
            <a:endParaRPr lang="en-US" sz="1800" b="0" dirty="0" smtClean="0"/>
          </a:p>
          <a:p>
            <a:endParaRPr lang="en-US" sz="1800" b="0" dirty="0" smtClean="0"/>
          </a:p>
          <a:p>
            <a:pPr>
              <a:spcBef>
                <a:spcPts val="4800"/>
              </a:spcBef>
            </a:pPr>
            <a:r>
              <a:rPr lang="en-US" sz="2000" b="0" dirty="0" smtClean="0"/>
              <a:t>	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</a:t>
            </a:r>
            <a:r>
              <a:rPr lang="en-US" dirty="0" smtClean="0"/>
              <a:t>https</a:t>
            </a:r>
            <a:r>
              <a:rPr lang="en-US" sz="2000" b="0" dirty="0" smtClean="0"/>
              <a:t>://…&gt;           </a:t>
            </a:r>
            <a:r>
              <a:rPr lang="en-US" sz="2800" b="0" dirty="0" smtClean="0">
                <a:sym typeface="Symbol"/>
              </a:rPr>
              <a:t></a:t>
            </a:r>
            <a:r>
              <a:rPr lang="en-US" sz="2000" b="0" dirty="0" smtClean="0">
                <a:sym typeface="Symbol"/>
              </a:rPr>
              <a:t>       &lt;a </a:t>
            </a:r>
            <a:r>
              <a:rPr lang="en-US" sz="2000" b="0" dirty="0" err="1" smtClean="0">
                <a:sym typeface="Symbol"/>
              </a:rPr>
              <a:t>href</a:t>
            </a:r>
            <a:r>
              <a:rPr lang="en-US" sz="2000" b="0" dirty="0" smtClean="0">
                <a:sym typeface="Symbol"/>
              </a:rPr>
              <a:t>=</a:t>
            </a:r>
            <a:r>
              <a:rPr lang="en-US" dirty="0" smtClean="0">
                <a:sym typeface="Symbol"/>
              </a:rPr>
              <a:t>http</a:t>
            </a:r>
            <a:r>
              <a:rPr lang="en-US" sz="2000" b="0" dirty="0" smtClean="0">
                <a:sym typeface="Symbol"/>
              </a:rPr>
              <a:t>://…&gt;</a:t>
            </a:r>
          </a:p>
          <a:p>
            <a:r>
              <a:rPr lang="en-US" sz="2800" b="0" dirty="0" smtClean="0"/>
              <a:t>	</a:t>
            </a:r>
            <a:r>
              <a:rPr lang="en-US" sz="2000" b="0" dirty="0" smtClean="0"/>
              <a:t>Location: </a:t>
            </a:r>
            <a:r>
              <a:rPr lang="en-US" dirty="0" smtClean="0"/>
              <a:t>https</a:t>
            </a:r>
            <a:r>
              <a:rPr lang="en-US" sz="2000" b="0" dirty="0" smtClean="0"/>
              <a:t>://...           </a:t>
            </a:r>
            <a:r>
              <a:rPr lang="en-US" sz="2800" b="0" dirty="0" smtClean="0">
                <a:sym typeface="Symbol"/>
              </a:rPr>
              <a:t></a:t>
            </a:r>
            <a:r>
              <a:rPr lang="en-US" sz="2000" b="0" dirty="0" smtClean="0">
                <a:sym typeface="Symbol"/>
              </a:rPr>
              <a:t>       Location: </a:t>
            </a:r>
            <a:r>
              <a:rPr lang="en-US" dirty="0" smtClean="0">
                <a:sym typeface="Symbol"/>
              </a:rPr>
              <a:t>http</a:t>
            </a:r>
            <a:r>
              <a:rPr lang="en-US" sz="2000" b="0" dirty="0" smtClean="0">
                <a:sym typeface="Symbol"/>
              </a:rPr>
              <a:t>://...               (redirect)</a:t>
            </a:r>
          </a:p>
          <a:p>
            <a:r>
              <a:rPr lang="en-US" sz="2000" b="0" dirty="0" smtClean="0">
                <a:sym typeface="Symbol"/>
              </a:rPr>
              <a:t>	&lt;form action=</a:t>
            </a:r>
            <a:r>
              <a:rPr lang="en-US" dirty="0" smtClean="0">
                <a:sym typeface="Symbol"/>
              </a:rPr>
              <a:t>https</a:t>
            </a:r>
            <a:r>
              <a:rPr lang="en-US" sz="2000" b="0" dirty="0" smtClean="0">
                <a:sym typeface="Symbol"/>
              </a:rPr>
              <a:t>://… &gt; </a:t>
            </a:r>
            <a:r>
              <a:rPr lang="en-US" sz="2800" b="0" dirty="0" smtClean="0">
                <a:sym typeface="Symbol"/>
              </a:rPr>
              <a:t>     </a:t>
            </a:r>
            <a:r>
              <a:rPr lang="en-US" sz="2000" b="0" dirty="0" smtClean="0">
                <a:sym typeface="Symbol"/>
              </a:rPr>
              <a:t>&lt;form action=</a:t>
            </a:r>
            <a:r>
              <a:rPr lang="en-US" dirty="0" smtClean="0">
                <a:sym typeface="Symbol"/>
              </a:rPr>
              <a:t>http</a:t>
            </a:r>
            <a:r>
              <a:rPr lang="en-US" sz="2000" b="0" dirty="0" smtClean="0">
                <a:sym typeface="Symbol"/>
              </a:rPr>
              <a:t>://…&gt;</a:t>
            </a:r>
            <a:endParaRPr lang="en-US" sz="2800" b="0" dirty="0" smtClean="0"/>
          </a:p>
          <a:p>
            <a:endParaRPr lang="en-US" sz="2800" b="0" dirty="0"/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133600" y="4004548"/>
            <a:ext cx="669341" cy="683314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361641" y="4004548"/>
            <a:ext cx="381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7754938" y="4080748"/>
            <a:ext cx="474662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59467" y="4297680"/>
            <a:ext cx="2209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07467" y="4297680"/>
            <a:ext cx="1524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620000" y="4593550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+mn-lt"/>
              </a:rPr>
              <a:t>web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4215" y="463927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40867" y="396240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SSL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99547" y="396240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876800"/>
          </a:xfrm>
        </p:spPr>
        <p:txBody>
          <a:bodyPr/>
          <a:lstStyle/>
          <a:p>
            <a:r>
              <a:rPr lang="en-US" dirty="0" smtClean="0"/>
              <a:t>Tricks:    </a:t>
            </a:r>
            <a:r>
              <a:rPr lang="en-US" b="0" dirty="0" smtClean="0"/>
              <a:t>drop-in a clever </a:t>
            </a:r>
            <a:r>
              <a:rPr lang="en-US" b="0" dirty="0" err="1" smtClean="0"/>
              <a:t>fav</a:t>
            </a:r>
            <a:r>
              <a:rPr lang="en-US" b="0" dirty="0" smtClean="0"/>
              <a:t> icon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Details: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Erase existing session and force user to login:</a:t>
            </a:r>
          </a:p>
          <a:p>
            <a:r>
              <a:rPr lang="en-US" b="0" dirty="0" smtClean="0"/>
              <a:t>		</a:t>
            </a:r>
            <a:r>
              <a:rPr lang="en-US" b="0" dirty="0" err="1" smtClean="0"/>
              <a:t>ssl_strip</a:t>
            </a:r>
            <a:r>
              <a:rPr lang="en-US" b="0" dirty="0" smtClean="0"/>
              <a:t> injects “Set-cookie” headers to delete 	existing session cookies in browser. </a:t>
            </a:r>
          </a:p>
          <a:p>
            <a:endParaRPr lang="en-US" b="0" dirty="0" smtClean="0"/>
          </a:p>
          <a:p>
            <a:pPr>
              <a:spcBef>
                <a:spcPts val="2400"/>
              </a:spcBef>
            </a:pPr>
            <a:r>
              <a:rPr lang="en-US" b="0" dirty="0" smtClean="0"/>
              <a:t>Number of users who detected </a:t>
            </a:r>
            <a:r>
              <a:rPr lang="en-US" sz="2000" b="0" dirty="0" smtClean="0"/>
              <a:t>HTTP </a:t>
            </a:r>
            <a:r>
              <a:rPr lang="en-US" b="0" dirty="0" smtClean="0"/>
              <a:t>downgrade:     0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l="24289" r="40112" b="88364"/>
          <a:stretch>
            <a:fillRect/>
          </a:stretch>
        </p:blipFill>
        <p:spPr bwMode="auto">
          <a:xfrm>
            <a:off x="320038" y="2438400"/>
            <a:ext cx="3657600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 l="23300" r="44067" b="88364"/>
          <a:stretch>
            <a:fillRect/>
          </a:stretch>
        </p:blipFill>
        <p:spPr bwMode="auto">
          <a:xfrm>
            <a:off x="5196838" y="2438401"/>
            <a:ext cx="3413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58638" y="2891136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sym typeface="Symbol"/>
              </a:rPr>
              <a:t>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371600" y="4648200"/>
            <a:ext cx="5715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Semantic attacks on </a:t>
            </a:r>
            <a:r>
              <a:rPr lang="en-US" dirty="0" err="1" smtClean="0"/>
              <a:t>certs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029200"/>
          </a:xfrm>
        </p:spPr>
        <p:txBody>
          <a:bodyPr/>
          <a:lstStyle/>
          <a:p>
            <a:r>
              <a:rPr lang="en-US" dirty="0" smtClean="0"/>
              <a:t>International domains:     xyz.cn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Rendered using international character set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Observation:   </a:t>
            </a:r>
            <a:r>
              <a:rPr lang="en-US" b="0" dirty="0" err="1" smtClean="0"/>
              <a:t>chinese</a:t>
            </a:r>
            <a:r>
              <a:rPr lang="en-US" b="0" dirty="0" smtClean="0"/>
              <a:t> character set contains chars</a:t>
            </a:r>
            <a:br>
              <a:rPr lang="en-US" b="0" dirty="0" smtClean="0"/>
            </a:br>
            <a:r>
              <a:rPr lang="en-US" b="0" dirty="0" smtClean="0"/>
              <a:t>that look like “/” and “?”  and “.” and “=”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r>
              <a:rPr lang="en-US" dirty="0" smtClean="0"/>
              <a:t>Attack:</a:t>
            </a:r>
            <a:r>
              <a:rPr lang="en-US" b="0" dirty="0" smtClean="0"/>
              <a:t>     buy domain cert for     *.</a:t>
            </a:r>
            <a:r>
              <a:rPr lang="en-US" b="0" dirty="0" err="1" smtClean="0"/>
              <a:t>badguy.cn</a:t>
            </a:r>
            <a:endParaRPr lang="en-US" b="0" dirty="0" smtClean="0"/>
          </a:p>
          <a:p>
            <a:r>
              <a:rPr lang="en-US" b="0" dirty="0" smtClean="0"/>
              <a:t>	setup domain called:</a:t>
            </a:r>
          </a:p>
          <a:p>
            <a:r>
              <a:rPr lang="en-US" b="0" dirty="0" smtClean="0">
                <a:solidFill>
                  <a:srgbClr val="7030A0"/>
                </a:solidFill>
              </a:rPr>
              <a:t>		www.bank.com/accounts/login.php?q=me</a:t>
            </a:r>
            <a:r>
              <a:rPr lang="en-US" dirty="0" smtClean="0">
                <a:solidFill>
                  <a:srgbClr val="7030A0"/>
                </a:solidFill>
              </a:rPr>
              <a:t>.baguy.cn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	note:    single cert    </a:t>
            </a:r>
            <a:r>
              <a:rPr lang="en-US" b="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b="0" dirty="0" smtClean="0">
                <a:solidFill>
                  <a:srgbClr val="7030A0"/>
                </a:solidFill>
              </a:rPr>
              <a:t>.</a:t>
            </a:r>
            <a:r>
              <a:rPr lang="en-US" b="0" dirty="0" err="1" smtClean="0">
                <a:solidFill>
                  <a:srgbClr val="7030A0"/>
                </a:solidFill>
              </a:rPr>
              <a:t>badguy.cn</a:t>
            </a:r>
            <a:r>
              <a:rPr lang="en-US" b="0" dirty="0" smtClean="0">
                <a:solidFill>
                  <a:srgbClr val="7030A0"/>
                </a:solidFill>
              </a:rPr>
              <a:t>    </a:t>
            </a:r>
            <a:r>
              <a:rPr lang="en-US" b="0" dirty="0" smtClean="0"/>
              <a:t>works for all sites</a:t>
            </a:r>
          </a:p>
          <a:p>
            <a:endParaRPr lang="en-US" b="0" dirty="0" smtClean="0"/>
          </a:p>
          <a:p>
            <a:r>
              <a:rPr lang="en-US" sz="2000" b="0" dirty="0" smtClean="0"/>
              <a:t>Extended validation (EV) </a:t>
            </a:r>
            <a:r>
              <a:rPr lang="en-US" sz="2000" b="0" dirty="0" err="1" smtClean="0"/>
              <a:t>certs</a:t>
            </a:r>
            <a:r>
              <a:rPr lang="en-US" sz="2000" b="0" dirty="0" smtClean="0"/>
              <a:t> may help defeat this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Model:   Network Attacker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724400"/>
          </a:xfrm>
        </p:spPr>
        <p:txBody>
          <a:bodyPr/>
          <a:lstStyle/>
          <a:p>
            <a:r>
              <a:rPr lang="en-US" dirty="0" smtClean="0"/>
              <a:t>Network Attacker: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dirty="0" smtClean="0"/>
              <a:t>Controls network infrastructure:     </a:t>
            </a:r>
            <a:r>
              <a:rPr lang="en-US" sz="2000" dirty="0" smtClean="0"/>
              <a:t>Routers,   DNS</a:t>
            </a:r>
            <a:endParaRPr lang="en-US" dirty="0" smtClean="0"/>
          </a:p>
          <a:p>
            <a:pPr marL="914400" lvl="2" indent="0">
              <a:spcBef>
                <a:spcPts val="1200"/>
              </a:spcBef>
            </a:pPr>
            <a:r>
              <a:rPr lang="en-US" sz="2400" dirty="0" smtClean="0"/>
              <a:t>Passive attacker</a:t>
            </a:r>
            <a:r>
              <a:rPr lang="en-US" sz="2400" b="0" dirty="0" smtClean="0"/>
              <a:t>:    only eavesdrops on net traffic</a:t>
            </a:r>
          </a:p>
          <a:p>
            <a:pPr marL="914400" lvl="2" indent="0">
              <a:spcBef>
                <a:spcPts val="1200"/>
              </a:spcBef>
            </a:pPr>
            <a:r>
              <a:rPr lang="en-US" sz="2400" dirty="0" smtClean="0"/>
              <a:t>Active attacker</a:t>
            </a:r>
            <a:r>
              <a:rPr lang="en-US" sz="2400" b="0" dirty="0" smtClean="0"/>
              <a:t>:   eavesdrops, injects, blocks, and modifies packets</a:t>
            </a:r>
          </a:p>
          <a:p>
            <a:pPr lvl="1"/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Wireless network at Internet Café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Internet access at hotels   </a:t>
            </a:r>
            <a:r>
              <a:rPr lang="en-US" sz="2000" dirty="0" smtClean="0"/>
              <a:t>(</a:t>
            </a:r>
            <a:r>
              <a:rPr lang="en-US" sz="2000" dirty="0" err="1" smtClean="0"/>
              <a:t>untrusted</a:t>
            </a:r>
            <a:r>
              <a:rPr lang="en-US" sz="2000" dirty="0" smtClean="0"/>
              <a:t> ISP)</a:t>
            </a:r>
            <a:endParaRPr lang="en-US" dirty="0" smtClean="0"/>
          </a:p>
        </p:txBody>
      </p:sp>
      <p:pic>
        <p:nvPicPr>
          <p:cNvPr id="20486" name="Picture 16" descr="evil-r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1600200"/>
            <a:ext cx="12636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52400"/>
            <a:ext cx="71437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 bwMode="auto">
          <a:xfrm>
            <a:off x="4419600" y="5581650"/>
            <a:ext cx="3657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396335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[Moxie’08]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Invalid </a:t>
            </a:r>
            <a:r>
              <a:rPr lang="en-US" dirty="0" err="1" smtClean="0"/>
              <a:t>certs</a:t>
            </a:r>
            <a:endParaRPr lang="en-US" dirty="0" smtClean="0"/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5334000"/>
          </a:xfrm>
        </p:spPr>
        <p:txBody>
          <a:bodyPr/>
          <a:lstStyle/>
          <a:p>
            <a:pPr marL="800100" indent="-800100"/>
            <a:r>
              <a:rPr lang="en-US" dirty="0" smtClean="0"/>
              <a:t>Examples of invalid certificates: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expired:        current-date &gt; date-in-cert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CommonName</a:t>
            </a:r>
            <a:r>
              <a:rPr lang="en-US" dirty="0" smtClean="0"/>
              <a:t> in cert </a:t>
            </a:r>
            <a:r>
              <a:rPr lang="en-US" dirty="0" smtClean="0">
                <a:sym typeface="Symbol" pitchFamily="18" charset="2"/>
              </a:rPr>
              <a:t>does not match domain in URL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sym typeface="Symbol" pitchFamily="18" charset="2"/>
              </a:rPr>
              <a:t>unknown CA        </a:t>
            </a:r>
            <a:r>
              <a:rPr lang="en-US" sz="2000" dirty="0" smtClean="0">
                <a:sym typeface="Symbol" pitchFamily="18" charset="2"/>
              </a:rPr>
              <a:t>(e.g.   self signed </a:t>
            </a:r>
            <a:r>
              <a:rPr lang="en-US" sz="2000" dirty="0" err="1" smtClean="0">
                <a:sym typeface="Symbol" pitchFamily="18" charset="2"/>
              </a:rPr>
              <a:t>certs</a:t>
            </a:r>
            <a:r>
              <a:rPr lang="en-US" sz="2000" dirty="0" smtClean="0">
                <a:sym typeface="Symbol" pitchFamily="18" charset="2"/>
              </a:rPr>
              <a:t>)</a:t>
            </a:r>
            <a:endParaRPr lang="en-US" dirty="0" smtClean="0">
              <a:sym typeface="Symbol" pitchFamily="18" charset="2"/>
            </a:endParaRPr>
          </a:p>
          <a:p>
            <a:pPr marL="1485900" lvl="3" indent="-457200">
              <a:buFont typeface="Arial" charset="0"/>
              <a:buChar char="•"/>
            </a:pPr>
            <a:r>
              <a:rPr lang="en-US" sz="2400" dirty="0" smtClean="0">
                <a:sym typeface="Symbol" pitchFamily="18" charset="2"/>
              </a:rPr>
              <a:t>Small sites may not want to pay for cert</a:t>
            </a:r>
          </a:p>
          <a:p>
            <a:pPr marL="914400" lvl="1" indent="-914400">
              <a:spcBef>
                <a:spcPts val="2000"/>
              </a:spcBef>
              <a:buNone/>
            </a:pPr>
            <a:r>
              <a:rPr lang="en-US" dirty="0" smtClean="0">
                <a:sym typeface="Symbol" pitchFamily="18" charset="2"/>
              </a:rPr>
              <a:t>Users often ignore warning:</a:t>
            </a:r>
          </a:p>
          <a:p>
            <a:pPr marL="1196975" lvl="2" indent="-457200"/>
            <a:r>
              <a:rPr lang="en-US" sz="2400" b="0" dirty="0" smtClean="0">
                <a:sym typeface="Symbol" pitchFamily="18" charset="2"/>
              </a:rPr>
              <a:t>Is it a </a:t>
            </a:r>
            <a:r>
              <a:rPr lang="en-US" sz="2400" b="0" dirty="0" err="1" smtClean="0">
                <a:sym typeface="Symbol" pitchFamily="18" charset="2"/>
              </a:rPr>
              <a:t>misconfiguration</a:t>
            </a:r>
            <a:r>
              <a:rPr lang="en-US" sz="2400" b="0" dirty="0" smtClean="0">
                <a:sym typeface="Symbol" pitchFamily="18" charset="2"/>
              </a:rPr>
              <a:t> or an attack?      User can’t tell.</a:t>
            </a:r>
          </a:p>
          <a:p>
            <a:pPr marL="1028700" lvl="2" indent="-457200"/>
            <a:endParaRPr lang="en-US" dirty="0" smtClean="0">
              <a:sym typeface="Symbol" pitchFamily="18" charset="2"/>
            </a:endParaRPr>
          </a:p>
          <a:p>
            <a:pPr marL="1196975" indent="-1196975"/>
            <a:r>
              <a:rPr lang="en-US" b="0" dirty="0" smtClean="0">
                <a:sym typeface="Symbol" pitchFamily="18" charset="2"/>
              </a:rPr>
              <a:t>Accepting invalid cert enables man-in-middle attacks</a:t>
            </a:r>
            <a:br>
              <a:rPr lang="en-US" b="0" dirty="0" smtClean="0">
                <a:sym typeface="Symbol" pitchFamily="18" charset="2"/>
              </a:rPr>
            </a:br>
            <a:r>
              <a:rPr lang="en-US" sz="2400" b="0" dirty="0" smtClean="0">
                <a:sym typeface="Symbol" pitchFamily="18" charset="2"/>
              </a:rPr>
              <a:t>		     </a:t>
            </a:r>
            <a:r>
              <a:rPr lang="en-US" sz="2000" b="0" dirty="0" smtClean="0">
                <a:sym typeface="Symbol" pitchFamily="18" charset="2"/>
              </a:rPr>
              <a:t>(see   http://crypto.stanford.edu/ssl-mitm )</a:t>
            </a:r>
            <a:endParaRPr lang="en-US" sz="2400" b="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 attack using invalid </a:t>
            </a:r>
            <a:r>
              <a:rPr lang="en-US" dirty="0" err="1" smtClean="0"/>
              <a:t>certs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91200"/>
            <a:ext cx="7772400" cy="685800"/>
          </a:xfrm>
        </p:spPr>
        <p:txBody>
          <a:bodyPr/>
          <a:lstStyle/>
          <a:p>
            <a:r>
              <a:rPr lang="en-US" b="0" dirty="0" smtClean="0"/>
              <a:t>Attacker proxies data between user and bank.   </a:t>
            </a:r>
            <a:br>
              <a:rPr lang="en-US" b="0" dirty="0" smtClean="0"/>
            </a:br>
            <a:r>
              <a:rPr lang="en-US" b="0" dirty="0" smtClean="0"/>
              <a:t>Sees all traffic and can modify data at will.</a:t>
            </a:r>
            <a:endParaRPr lang="en-US" b="0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62000" y="2480548"/>
            <a:ext cx="669341" cy="683314"/>
          </a:xfrm>
          <a:prstGeom prst="rect">
            <a:avLst/>
          </a:prstGeom>
          <a:noFill/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4267200" y="2480548"/>
            <a:ext cx="381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7615868" y="2556748"/>
            <a:ext cx="474662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8597" y="2209800"/>
            <a:ext cx="684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+mn-lt"/>
              </a:rPr>
              <a:t>bank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205740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attacker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600200" y="2271252"/>
            <a:ext cx="5715000" cy="414858"/>
            <a:chOff x="1600200" y="2271252"/>
            <a:chExt cx="5715000" cy="41485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600200" y="2590800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18852" y="2271252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ClientHello</a:t>
              </a:r>
              <a:endParaRPr lang="en-US" sz="2000" dirty="0" smtClean="0">
                <a:latin typeface="+mn-lt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800600" y="26055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19252" y="2286000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ClientHello</a:t>
              </a: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7315200" y="1676400"/>
            <a:ext cx="12954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BankCert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733800" y="1676400"/>
            <a:ext cx="16002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+mn-lt"/>
              </a:rPr>
              <a:t>Badguy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953000" y="2876490"/>
            <a:ext cx="2514600" cy="400110"/>
            <a:chOff x="4953000" y="2876490"/>
            <a:chExt cx="2514600" cy="40011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953000" y="319603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flipH="1">
              <a:off x="5065866" y="2876490"/>
              <a:ext cx="2292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ServerCert</a:t>
              </a:r>
              <a:r>
                <a:rPr lang="en-US" sz="2000" dirty="0" smtClean="0">
                  <a:latin typeface="+mn-lt"/>
                </a:rPr>
                <a:t> (</a:t>
              </a:r>
              <a:r>
                <a:rPr lang="en-US" sz="2000" b="1" dirty="0" smtClean="0">
                  <a:latin typeface="+mn-lt"/>
                </a:rPr>
                <a:t>Bank</a:t>
              </a:r>
              <a:r>
                <a:rPr lang="en-US" sz="2000" dirty="0" smtClean="0">
                  <a:latin typeface="+mn-lt"/>
                </a:rPr>
                <a:t>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00200" y="2895600"/>
            <a:ext cx="2683004" cy="400110"/>
            <a:chOff x="1600200" y="2895600"/>
            <a:chExt cx="2683004" cy="40011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600200" y="32151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flipH="1">
              <a:off x="1676400" y="2895600"/>
              <a:ext cx="2606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ServerCert</a:t>
              </a:r>
              <a:r>
                <a:rPr lang="en-US" sz="2000" dirty="0" smtClean="0">
                  <a:latin typeface="+mn-lt"/>
                </a:rPr>
                <a:t> (</a:t>
              </a:r>
              <a:r>
                <a:rPr lang="en-US" sz="2000" b="1" dirty="0" err="1" smtClean="0">
                  <a:latin typeface="+mn-lt"/>
                </a:rPr>
                <a:t>Badguy</a:t>
              </a:r>
              <a:r>
                <a:rPr lang="en-US" sz="2000" dirty="0" smtClean="0">
                  <a:latin typeface="+mn-lt"/>
                </a:rPr>
                <a:t>)</a:t>
              </a:r>
            </a:p>
          </p:txBody>
        </p:sp>
      </p:grpSp>
      <p:sp>
        <p:nvSpPr>
          <p:cNvPr id="26" name="Rounded Rectangular Callout 25"/>
          <p:cNvSpPr/>
          <p:nvPr/>
        </p:nvSpPr>
        <p:spPr bwMode="auto">
          <a:xfrm>
            <a:off x="0" y="1524000"/>
            <a:ext cx="2819400" cy="457200"/>
          </a:xfrm>
          <a:prstGeom prst="wedgeRoundRectCallout">
            <a:avLst>
              <a:gd name="adj1" fmla="val -10371"/>
              <a:gd name="adj2" fmla="val 156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+mn-lt"/>
              </a:rPr>
              <a:t>GET </a:t>
            </a:r>
            <a:r>
              <a:rPr lang="en-US" sz="2000" b="1" dirty="0" smtClean="0">
                <a:latin typeface="+mn-lt"/>
              </a:rPr>
              <a:t>https</a:t>
            </a:r>
            <a:r>
              <a:rPr lang="en-US" sz="2000" dirty="0" smtClean="0">
                <a:latin typeface="+mn-lt"/>
              </a:rPr>
              <a:t>://bank.com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" y="3207603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bad cert</a:t>
            </a:r>
          </a:p>
          <a:p>
            <a:pPr algn="ctr"/>
            <a:r>
              <a:rPr lang="en-US" dirty="0" smtClean="0">
                <a:latin typeface="+mn-lt"/>
              </a:rPr>
              <a:t>warning!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14400" y="4114800"/>
            <a:ext cx="7239000" cy="842665"/>
            <a:chOff x="914400" y="4114800"/>
            <a:chExt cx="7239000" cy="842665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95400" y="4419600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800600" y="4419600"/>
              <a:ext cx="3124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828800" y="4114800"/>
              <a:ext cx="231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SSL key exchange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0218" y="4114800"/>
              <a:ext cx="231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SSL key exchange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4495800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1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4495800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1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400" y="4495800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2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01032" y="4491335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</a:t>
              </a:r>
              <a:r>
                <a:rPr lang="en-US" baseline="-25000" dirty="0" smtClean="0">
                  <a:latin typeface="+mn-lt"/>
                </a:rPr>
                <a:t>2</a:t>
              </a:r>
              <a:endParaRPr lang="en-US" dirty="0" smtClean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90600" y="5010090"/>
            <a:ext cx="3429000" cy="400110"/>
            <a:chOff x="990600" y="5010090"/>
            <a:chExt cx="3429000" cy="40011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990600" y="533400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389182" y="5010090"/>
              <a:ext cx="27256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HTTP data enc with k</a:t>
              </a:r>
              <a:r>
                <a:rPr lang="en-US" sz="2000" baseline="-25000" dirty="0" smtClean="0">
                  <a:latin typeface="+mn-lt"/>
                </a:rPr>
                <a:t>1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24400" y="5029200"/>
            <a:ext cx="3429000" cy="400110"/>
            <a:chOff x="4724400" y="5029200"/>
            <a:chExt cx="3429000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4724400" y="535311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122982" y="5029200"/>
              <a:ext cx="27256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HTTP data enc with k</a:t>
              </a:r>
              <a:r>
                <a:rPr lang="en-US" sz="2000" baseline="-25000" dirty="0" smtClean="0">
                  <a:latin typeface="+mn-lt"/>
                </a:rPr>
                <a:t>2</a:t>
              </a:r>
              <a:endParaRPr lang="en-US" sz="2000" dirty="0" smtClean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Firefox:  Invalid cert dialog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609600" y="5791200"/>
            <a:ext cx="8001000" cy="1066800"/>
          </a:xfrm>
        </p:spPr>
        <p:txBody>
          <a:bodyPr/>
          <a:lstStyle/>
          <a:p>
            <a:pPr algn="ctr"/>
            <a:r>
              <a:rPr lang="en-US" dirty="0" smtClean="0"/>
              <a:t>Firefox 3.0:      </a:t>
            </a:r>
            <a:r>
              <a:rPr lang="en-US" u="sng" dirty="0" smtClean="0"/>
              <a:t>Four clicks</a:t>
            </a:r>
            <a:r>
              <a:rPr lang="en-US" dirty="0" smtClean="0"/>
              <a:t> to get </a:t>
            </a:r>
            <a:r>
              <a:rPr lang="en-US" dirty="0" err="1" smtClean="0"/>
              <a:t>firefox</a:t>
            </a:r>
            <a:r>
              <a:rPr lang="en-US" dirty="0" smtClean="0"/>
              <a:t> to accept cert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/>
              <a:t>page is displayed with full HTTPS indicators</a:t>
            </a:r>
            <a:endParaRPr lang="en-US" sz="2400" dirty="0" smtClean="0"/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/>
          <a:srcRect t="6798" b="11266"/>
          <a:stretch>
            <a:fillRect/>
          </a:stretch>
        </p:blipFill>
        <p:spPr bwMode="auto">
          <a:xfrm>
            <a:off x="1085850" y="1219200"/>
            <a:ext cx="6972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2224088" y="2789238"/>
            <a:ext cx="990600" cy="3810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191000" y="3200400"/>
            <a:ext cx="1524000" cy="3810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IE:   invalid cert URL bar</a:t>
            </a:r>
            <a:endParaRPr lang="en-US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 b="54000"/>
          <a:stretch>
            <a:fillRect/>
          </a:stretch>
        </p:blipFill>
        <p:spPr bwMode="auto">
          <a:xfrm>
            <a:off x="990600" y="2590800"/>
            <a:ext cx="7124700" cy="284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 bwMode="auto">
          <a:xfrm>
            <a:off x="1714500" y="2733487"/>
            <a:ext cx="3886200" cy="609600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Mixed Content:  HTTP and HTTPS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5257800"/>
          </a:xfrm>
        </p:spPr>
        <p:txBody>
          <a:bodyPr/>
          <a:lstStyle/>
          <a:p>
            <a:r>
              <a:rPr lang="en-US" b="0" dirty="0" smtClean="0"/>
              <a:t>Page loads over HTTPS, but contains content over HTTP</a:t>
            </a:r>
          </a:p>
          <a:p>
            <a:r>
              <a:rPr lang="en-US" dirty="0" smtClean="0"/>
              <a:t>		(e.g.     &lt;script  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://.../script.js&gt;  ) </a:t>
            </a:r>
          </a:p>
          <a:p>
            <a:endParaRPr lang="en-US" dirty="0" smtClean="0"/>
          </a:p>
          <a:p>
            <a:r>
              <a:rPr lang="en-US" dirty="0" smtClean="0"/>
              <a:t>IE7:   </a:t>
            </a:r>
            <a:r>
              <a:rPr lang="en-US" b="0" dirty="0" smtClean="0"/>
              <a:t>displays mixed-content dialog and no SSL lock</a:t>
            </a:r>
          </a:p>
          <a:p>
            <a:r>
              <a:rPr lang="en-US" dirty="0" smtClean="0"/>
              <a:t>Firefox 3.0:   </a:t>
            </a:r>
            <a:r>
              <a:rPr lang="en-US" b="0" dirty="0" smtClean="0"/>
              <a:t>displays `!’ over lock icon </a:t>
            </a:r>
            <a:r>
              <a:rPr lang="en-US" sz="2000" b="0" dirty="0" smtClean="0"/>
              <a:t>(no dialog by default)</a:t>
            </a:r>
          </a:p>
          <a:p>
            <a:endParaRPr lang="en-US" sz="2000" dirty="0" smtClean="0"/>
          </a:p>
          <a:p>
            <a:r>
              <a:rPr lang="en-US" dirty="0" smtClean="0"/>
              <a:t>Both browsers:  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Flash </a:t>
            </a:r>
            <a:r>
              <a:rPr lang="en-US" dirty="0" err="1" smtClean="0"/>
              <a:t>swf</a:t>
            </a:r>
            <a:r>
              <a:rPr lang="en-US" dirty="0" smtClean="0"/>
              <a:t> file over HTTP does not trigger warning   !!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note:   Flash can script the embedding page</a:t>
            </a:r>
          </a:p>
          <a:p>
            <a:pPr lvl="1">
              <a:buFont typeface="Times" pitchFamily="18" charset="0"/>
              <a:buNone/>
            </a:pPr>
            <a:endParaRPr lang="en-US" dirty="0" smtClean="0"/>
          </a:p>
          <a:p>
            <a:r>
              <a:rPr lang="en-US" dirty="0" smtClean="0"/>
              <a:t>Safari:   </a:t>
            </a:r>
            <a:r>
              <a:rPr lang="en-US" b="0" dirty="0" smtClean="0"/>
              <a:t>does not attempt to detect mixed content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676" name="Rounded Rectangle 3"/>
          <p:cNvSpPr>
            <a:spLocks noChangeArrowheads="1"/>
          </p:cNvSpPr>
          <p:nvPr/>
        </p:nvSpPr>
        <p:spPr bwMode="auto">
          <a:xfrm>
            <a:off x="228600" y="2667000"/>
            <a:ext cx="8534400" cy="2819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Mixed Content:  HTTP and HTTPS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 l="33594" t="37500" r="32813" b="40625"/>
          <a:stretch>
            <a:fillRect/>
          </a:stretch>
        </p:blipFill>
        <p:spPr bwMode="auto">
          <a:xfrm>
            <a:off x="1066800" y="1752600"/>
            <a:ext cx="32766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30788" y="1611313"/>
            <a:ext cx="3395662" cy="1741487"/>
            <a:chOff x="3169" y="916"/>
            <a:chExt cx="2139" cy="1097"/>
          </a:xfrm>
        </p:grpSpPr>
        <p:pic>
          <p:nvPicPr>
            <p:cNvPr id="29706" name="Picture 12" descr="unspecifiedSecurityflaw"/>
            <p:cNvPicPr>
              <a:picLocks noChangeAspect="1" noChangeArrowheads="1"/>
            </p:cNvPicPr>
            <p:nvPr/>
          </p:nvPicPr>
          <p:blipFill>
            <a:blip r:embed="rId3"/>
            <a:srcRect l="42221" t="47212"/>
            <a:stretch>
              <a:fillRect/>
            </a:stretch>
          </p:blipFill>
          <p:spPr bwMode="auto">
            <a:xfrm>
              <a:off x="3169" y="1104"/>
              <a:ext cx="2139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0848" name="Text Box 16"/>
            <p:cNvSpPr txBox="1">
              <a:spLocks noChangeArrowheads="1"/>
            </p:cNvSpPr>
            <p:nvPr/>
          </p:nvSpPr>
          <p:spPr bwMode="auto">
            <a:xfrm>
              <a:off x="3638" y="916"/>
              <a:ext cx="1110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silly dialogs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838" y="2038350"/>
            <a:ext cx="6397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IE7:</a:t>
            </a:r>
          </a:p>
        </p:txBody>
      </p:sp>
      <p:pic>
        <p:nvPicPr>
          <p:cNvPr id="29702" name="Picture 1"/>
          <p:cNvPicPr>
            <a:picLocks noChangeAspect="1" noChangeArrowheads="1"/>
          </p:cNvPicPr>
          <p:nvPr/>
        </p:nvPicPr>
        <p:blipFill>
          <a:blip r:embed="rId4"/>
          <a:srcRect b="72667"/>
          <a:stretch>
            <a:fillRect/>
          </a:stretch>
        </p:blipFill>
        <p:spPr bwMode="auto">
          <a:xfrm>
            <a:off x="914400" y="4724400"/>
            <a:ext cx="6591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3400" y="4038600"/>
            <a:ext cx="39893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 SSL lock in address bar: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752600" y="4876800"/>
            <a:ext cx="6858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191000" y="4876800"/>
            <a:ext cx="4572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Mixed Content:  HTTP and HTTPS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600200"/>
            <a:ext cx="17240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Firefox 3.0: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 r="12685" b="73810"/>
          <a:stretch>
            <a:fillRect/>
          </a:stretch>
        </p:blipFill>
        <p:spPr bwMode="auto">
          <a:xfrm>
            <a:off x="2362200" y="1600200"/>
            <a:ext cx="563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/>
          <a:srcRect l="60178" t="85713" r="-294" b="2"/>
          <a:stretch>
            <a:fillRect/>
          </a:stretch>
        </p:blipFill>
        <p:spPr bwMode="auto">
          <a:xfrm>
            <a:off x="5486400" y="2514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3"/>
          <a:srcRect t="74001"/>
          <a:stretch>
            <a:fillRect/>
          </a:stretch>
        </p:blipFill>
        <p:spPr bwMode="auto">
          <a:xfrm>
            <a:off x="990600" y="5105400"/>
            <a:ext cx="5715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09600" y="3581400"/>
            <a:ext cx="4884738" cy="984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  No SSL indicator in address bar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  Clicking on bottom lock gives:</a:t>
            </a:r>
          </a:p>
        </p:txBody>
      </p:sp>
      <p:cxnSp>
        <p:nvCxnSpPr>
          <p:cNvPr id="30728" name="Straight Arrow Connector 18"/>
          <p:cNvCxnSpPr>
            <a:cxnSpLocks noChangeShapeType="1"/>
          </p:cNvCxnSpPr>
          <p:nvPr/>
        </p:nvCxnSpPr>
        <p:spPr bwMode="auto">
          <a:xfrm flipV="1">
            <a:off x="2819400" y="2362200"/>
            <a:ext cx="1524000" cy="121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Oval 19"/>
          <p:cNvSpPr/>
          <p:nvPr/>
        </p:nvSpPr>
        <p:spPr bwMode="auto">
          <a:xfrm>
            <a:off x="7315200" y="2514600"/>
            <a:ext cx="4572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143000" y="2930525"/>
            <a:ext cx="6781800" cy="46355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1676400" y="5146675"/>
            <a:ext cx="6019800" cy="4572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 sz="3600" smtClean="0"/>
              <a:t>Mixed content and network attacks</a:t>
            </a:r>
          </a:p>
        </p:txBody>
      </p:sp>
      <p:sp>
        <p:nvSpPr>
          <p:cNvPr id="145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r>
              <a:rPr lang="en-US" b="0" smtClean="0"/>
              <a:t>banks:   after login all content served over HTTPS</a:t>
            </a:r>
          </a:p>
          <a:p>
            <a:endParaRPr lang="en-US" smtClean="0"/>
          </a:p>
          <a:p>
            <a:r>
              <a:rPr lang="en-US" smtClean="0"/>
              <a:t>Developer error:     </a:t>
            </a:r>
            <a:r>
              <a:rPr lang="en-US" b="0" smtClean="0"/>
              <a:t>somewhere on bank site write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/>
              <a:t>&lt;embed  src=</a:t>
            </a:r>
            <a:r>
              <a:rPr lang="en-US" b="1" smtClean="0">
                <a:solidFill>
                  <a:srgbClr val="CC3300"/>
                </a:solidFill>
              </a:rPr>
              <a:t>http</a:t>
            </a:r>
            <a:r>
              <a:rPr lang="en-US" b="1" smtClean="0"/>
              <a:t>://www.site.com/flash.swf&gt;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 smtClean="0"/>
              <a:t>Active network attacker can now hijack session</a:t>
            </a:r>
          </a:p>
          <a:p>
            <a:pPr lvl="1">
              <a:spcBef>
                <a:spcPct val="50000"/>
              </a:spcBef>
            </a:pPr>
            <a:endParaRPr lang="en-US" smtClean="0"/>
          </a:p>
          <a:p>
            <a:pPr>
              <a:spcBef>
                <a:spcPct val="50000"/>
              </a:spcBef>
            </a:pPr>
            <a:r>
              <a:rPr lang="en-US" b="0" smtClean="0"/>
              <a:t>Better way to include content: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 smtClean="0"/>
              <a:t>	      </a:t>
            </a:r>
            <a:r>
              <a:rPr lang="en-US" smtClean="0"/>
              <a:t>&lt;embed  src=//www.site.com/flash.swf&gt;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 smtClean="0"/>
              <a:t>served over the same protocol as embedding page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85800" y="2362200"/>
            <a:ext cx="8201025" cy="1647825"/>
          </a:xfrm>
          <a:prstGeom prst="rect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200400" y="2895600"/>
            <a:ext cx="990600" cy="53340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From an Online Bank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…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/>
          <a:srcRect l="10156" t="4472" r="11719" b="89024"/>
          <a:stretch>
            <a:fillRect/>
          </a:stretch>
        </p:blipFill>
        <p:spPr bwMode="auto">
          <a:xfrm>
            <a:off x="685800" y="1752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4483100"/>
            <a:ext cx="845776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var so = new SWFObject("</a:t>
            </a:r>
            <a:r>
              <a:rPr lang="nn-NO" b="1" dirty="0">
                <a:latin typeface="Arial Narrow" pitchFamily="34" charset="0"/>
              </a:rPr>
              <a:t>http</a:t>
            </a:r>
            <a:r>
              <a:rPr lang="nn-NO" sz="2000" dirty="0">
                <a:latin typeface="+mn-lt"/>
              </a:rPr>
              <a:t>://mfasa.chase.com/auth/device.swf",  ...</a:t>
            </a:r>
          </a:p>
          <a:p>
            <a:pPr>
              <a:defRPr/>
            </a:pPr>
            <a:endParaRPr lang="nn-NO" sz="2000" dirty="0">
              <a:latin typeface="+mn-lt"/>
            </a:endParaRPr>
          </a:p>
          <a:p>
            <a:pPr>
              <a:defRPr/>
            </a:pPr>
            <a:endParaRPr lang="nn-NO" sz="2000" dirty="0">
              <a:latin typeface="+mn-lt"/>
            </a:endParaRPr>
          </a:p>
          <a:p>
            <a:pPr>
              <a:defRPr/>
            </a:pPr>
            <a:r>
              <a:rPr lang="nn-NO" dirty="0">
                <a:latin typeface="+mn-lt"/>
              </a:rPr>
              <a:t>network attacker can modify SWF file and hijack </a:t>
            </a:r>
            <a:r>
              <a:rPr lang="nn-NO" dirty="0" smtClean="0">
                <a:latin typeface="+mn-lt"/>
              </a:rPr>
              <a:t>session</a:t>
            </a:r>
          </a:p>
          <a:p>
            <a:pPr>
              <a:defRPr/>
            </a:pPr>
            <a:r>
              <a:rPr lang="nn-NO" dirty="0" smtClean="0">
                <a:latin typeface="+mn-lt"/>
              </a:rPr>
              <a:t>						     </a:t>
            </a:r>
            <a:r>
              <a:rPr lang="nn-NO" sz="1600" dirty="0" smtClean="0">
                <a:latin typeface="+mn-lt"/>
              </a:rPr>
              <a:t>(the site has been fixed)</a:t>
            </a:r>
            <a:endParaRPr lang="en-US" sz="1600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524000" y="1708150"/>
            <a:ext cx="990600" cy="53340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8600" y="4343400"/>
            <a:ext cx="8610600" cy="6858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pic>
        <p:nvPicPr>
          <p:cNvPr id="32778" name="Picture 3"/>
          <p:cNvPicPr>
            <a:picLocks noChangeAspect="1" noChangeArrowheads="1"/>
          </p:cNvPicPr>
          <p:nvPr/>
        </p:nvPicPr>
        <p:blipFill>
          <a:blip r:embed="rId2"/>
          <a:srcRect l="12500" t="29404" r="14063" b="46748"/>
          <a:stretch>
            <a:fillRect/>
          </a:stretch>
        </p:blipFill>
        <p:spPr bwMode="auto">
          <a:xfrm>
            <a:off x="914400" y="2286000"/>
            <a:ext cx="716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overview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71713" y="213360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17750" y="2633663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Enc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03350" y="30908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70200" y="2613025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285817" y="2663825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84950" y="2155825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53200" y="2655888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Dec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822950" y="3113088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029016" y="2663159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513800" y="2642521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7" name="Straight Arrow Connector 20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2528888" y="3716338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797675" y="3749675"/>
            <a:ext cx="3381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393950" y="3810000"/>
            <a:ext cx="10887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latin typeface="+mn-lt"/>
              </a:rPr>
              <a:t>PK</a:t>
            </a:r>
            <a:r>
              <a:rPr lang="en-US" sz="2800" baseline="-25000" dirty="0" err="1" smtClean="0">
                <a:latin typeface="+mn-lt"/>
              </a:rPr>
              <a:t>Bob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4950" y="3805238"/>
            <a:ext cx="10887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latin typeface="+mn-lt"/>
              </a:rPr>
              <a:t>SK</a:t>
            </a:r>
            <a:r>
              <a:rPr lang="en-US" sz="2800" baseline="-25000" dirty="0" err="1" smtClean="0">
                <a:latin typeface="+mn-lt"/>
              </a:rPr>
              <a:t>Bob</a:t>
            </a:r>
            <a:endParaRPr lang="en-US" sz="2800" dirty="0">
              <a:latin typeface="+mn-lt"/>
            </a:endParaRPr>
          </a:p>
        </p:txBody>
      </p:sp>
      <p:cxnSp>
        <p:nvCxnSpPr>
          <p:cNvPr id="21" name="Straight Arrow Connector 27"/>
          <p:cNvCxnSpPr>
            <a:cxnSpLocks noChangeShapeType="1"/>
          </p:cNvCxnSpPr>
          <p:nvPr/>
        </p:nvCxnSpPr>
        <p:spPr bwMode="auto">
          <a:xfrm>
            <a:off x="3079750" y="3124200"/>
            <a:ext cx="914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7346950" y="3124200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838200" y="4876800"/>
            <a:ext cx="7772400" cy="1981200"/>
          </a:xfrm>
        </p:spPr>
        <p:txBody>
          <a:bodyPr/>
          <a:lstStyle/>
          <a:p>
            <a:r>
              <a:rPr lang="en-US" dirty="0" smtClean="0"/>
              <a:t>Bob generates    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,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Alice:  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dirty="0" smtClean="0"/>
              <a:t>   encrypts messages </a:t>
            </a:r>
            <a:br>
              <a:rPr lang="en-US" dirty="0" smtClean="0"/>
            </a:br>
            <a:r>
              <a:rPr lang="en-US" dirty="0" smtClean="0"/>
              <a:t>				and only Bob can decrypt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 bwMode="auto">
          <a:xfrm>
            <a:off x="457200" y="1524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Public-key encryption: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note:   the status Bar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ko-KR" smtClean="0">
              <a:ea typeface="굴림" pitchFamily="34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mtClean="0">
              <a:ea typeface="굴림" pitchFamily="34" charset="-127"/>
            </a:endParaRPr>
          </a:p>
          <a:p>
            <a:pPr marL="0" indent="0">
              <a:buFont typeface="Wingdings" pitchFamily="2" charset="2"/>
              <a:buNone/>
            </a:pPr>
            <a:endParaRPr lang="en-US" altLang="ko-KR" smtClean="0">
              <a:ea typeface="굴림" pitchFamily="34" charset="-127"/>
            </a:endParaRPr>
          </a:p>
          <a:p>
            <a:pPr marL="0" indent="0"/>
            <a:endParaRPr lang="en-US" altLang="ko-KR" smtClean="0">
              <a:ea typeface="굴림" pitchFamily="34" charset="-127"/>
            </a:endParaRPr>
          </a:p>
          <a:p>
            <a:pPr marL="0" indent="0"/>
            <a:r>
              <a:rPr lang="en-US" altLang="ko-KR" smtClean="0">
                <a:ea typeface="굴림" pitchFamily="34" charset="-127"/>
              </a:rPr>
              <a:t>Trivially spoofable</a:t>
            </a:r>
          </a:p>
          <a:p>
            <a:pPr lvl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ko-KR" smtClean="0">
                <a:ea typeface="굴림" pitchFamily="34" charset="-127"/>
              </a:rPr>
              <a:t>&lt;a href=“http://www.paypal.com/”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pitchFamily="34" charset="-127"/>
              </a:rPr>
              <a:t>	        </a:t>
            </a:r>
            <a:r>
              <a:rPr lang="en-US" altLang="ko-KR" smtClean="0">
                <a:solidFill>
                  <a:srgbClr val="CC3300"/>
                </a:solidFill>
                <a:ea typeface="굴림" pitchFamily="34" charset="-127"/>
              </a:rPr>
              <a:t>onclick=“this.href = ‘http://www.evil.com/’;”&gt;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mtClean="0">
                <a:ea typeface="굴림" pitchFamily="34" charset="-127"/>
              </a:rPr>
              <a:t>     PayPal&lt;/a&gt;</a:t>
            </a:r>
          </a:p>
          <a:p>
            <a:pPr lvl="1">
              <a:buFont typeface="Wingdings" pitchFamily="2" charset="2"/>
              <a:buNone/>
            </a:pPr>
            <a:endParaRPr lang="en-US" altLang="ko-KR" smtClean="0">
              <a:ea typeface="굴림" pitchFamily="34" charset="-127"/>
            </a:endParaRPr>
          </a:p>
        </p:txBody>
      </p:sp>
      <p:grpSp>
        <p:nvGrpSpPr>
          <p:cNvPr id="34820" name="Group 10"/>
          <p:cNvGrpSpPr>
            <a:grpSpLocks/>
          </p:cNvGrpSpPr>
          <p:nvPr/>
        </p:nvGrpSpPr>
        <p:grpSpPr bwMode="auto">
          <a:xfrm>
            <a:off x="838200" y="1905000"/>
            <a:ext cx="6477000" cy="762000"/>
            <a:chOff x="528" y="1200"/>
            <a:chExt cx="4080" cy="480"/>
          </a:xfrm>
        </p:grpSpPr>
        <p:pic>
          <p:nvPicPr>
            <p:cNvPr id="34821" name="Picture 8"/>
            <p:cNvPicPr>
              <a:picLocks noChangeAspect="1" noChangeArrowheads="1"/>
            </p:cNvPicPr>
            <p:nvPr/>
          </p:nvPicPr>
          <p:blipFill>
            <a:blip r:embed="rId2"/>
            <a:srcRect t="87500" r="36719" b="4167"/>
            <a:stretch>
              <a:fillRect/>
            </a:stretch>
          </p:blipFill>
          <p:spPr bwMode="auto">
            <a:xfrm>
              <a:off x="720" y="1200"/>
              <a:ext cx="3888" cy="38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</p:pic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528" y="1344"/>
              <a:ext cx="2688" cy="336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838200"/>
          </a:xfrm>
        </p:spPr>
        <p:txBody>
          <a:bodyPr/>
          <a:lstStyle/>
          <a:p>
            <a:r>
              <a:rPr lang="en-US" dirty="0" smtClean="0"/>
              <a:t>How does Alice (browser)  obtain 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Bob</a:t>
            </a:r>
            <a:r>
              <a:rPr lang="en-US" baseline="-25000" dirty="0" smtClean="0"/>
              <a:t> 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7086600" y="2667000"/>
            <a:ext cx="10668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" y="2667000"/>
            <a:ext cx="9906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23430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75348" y="2879360"/>
            <a:ext cx="2811252" cy="707886"/>
            <a:chOff x="4275348" y="3193685"/>
            <a:chExt cx="2811252" cy="707886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193685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PK     and</a:t>
              </a:r>
            </a:p>
            <a:p>
              <a:r>
                <a:rPr lang="en-US" sz="2000" dirty="0" smtClean="0">
                  <a:latin typeface="+mn-lt"/>
                </a:rPr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2057400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Browser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Alice</a:t>
            </a: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3400" y="3733800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SK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CA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7489" y="3414010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check</a:t>
            </a:r>
          </a:p>
          <a:p>
            <a:pPr algn="ctr"/>
            <a:r>
              <a:rPr lang="en-US" sz="2000" dirty="0" smtClean="0">
                <a:latin typeface="+mn-lt"/>
              </a:rPr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302384" y="4114800"/>
            <a:ext cx="2819400" cy="1427750"/>
            <a:chOff x="4302384" y="4429125"/>
            <a:chExt cx="2819400" cy="142775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429125"/>
              <a:ext cx="2626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issue Cert with SK</a:t>
              </a:r>
              <a:r>
                <a:rPr lang="en-US" sz="2000" baseline="-25000" dirty="0" smtClean="0">
                  <a:latin typeface="+mn-lt"/>
                </a:rPr>
                <a:t>CA </a:t>
              </a:r>
              <a:r>
                <a:rPr lang="en-US" sz="2000" dirty="0" smtClean="0">
                  <a:latin typeface="+mn-lt"/>
                </a:rPr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981075"/>
              <a:chOff x="5257800" y="4682645"/>
              <a:chExt cx="1752600" cy="981075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+mn-lt"/>
                  </a:rPr>
                  <a:t>Bob’s </a:t>
                </a:r>
                <a:br>
                  <a:rPr lang="en-US" sz="2000" b="1" dirty="0" smtClean="0">
                    <a:latin typeface="+mn-lt"/>
                  </a:rPr>
                </a:br>
                <a:r>
                  <a:rPr lang="en-US" sz="2000" b="1" dirty="0" smtClean="0">
                    <a:latin typeface="+mn-lt"/>
                  </a:rPr>
                  <a:t>key is PK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066800" y="4800600"/>
            <a:ext cx="1783830" cy="1057275"/>
            <a:chOff x="1066800" y="5114925"/>
            <a:chExt cx="1783830" cy="105727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+mn-lt"/>
                  </a:rPr>
                  <a:t>Bob’s </a:t>
                </a:r>
                <a:br>
                  <a:rPr lang="en-US" sz="2000" b="1" dirty="0" smtClean="0">
                    <a:latin typeface="+mn-lt"/>
                  </a:rPr>
                </a:br>
                <a:r>
                  <a:rPr lang="en-US" sz="2000" b="1" dirty="0" smtClean="0">
                    <a:latin typeface="+mn-lt"/>
                  </a:rPr>
                  <a:t>key is PK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2743200" y="2667000"/>
            <a:ext cx="15240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735759"/>
            <a:ext cx="1425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choose</a:t>
            </a:r>
          </a:p>
          <a:p>
            <a:r>
              <a:rPr lang="en-US" sz="2000" dirty="0" smtClean="0">
                <a:latin typeface="+mn-lt"/>
              </a:rPr>
              <a:t>   (SK,PK</a:t>
            </a:r>
            <a:r>
              <a:rPr lang="en-US" dirty="0" smtClean="0">
                <a:latin typeface="+mn-lt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4584" y="23622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Server Bob</a:t>
            </a:r>
            <a:endParaRPr lang="en-US" sz="2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380" y="3790890"/>
            <a:ext cx="764953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PK</a:t>
            </a:r>
            <a:r>
              <a:rPr lang="en-US" sz="2000" baseline="-25000" dirty="0" smtClean="0">
                <a:latin typeface="+mn-lt"/>
              </a:rPr>
              <a:t>CA</a:t>
            </a:r>
            <a:endParaRPr lang="en-US" sz="2000" dirty="0" smtClean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138" y="4473714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verify</a:t>
            </a:r>
          </a:p>
          <a:p>
            <a:pPr algn="ctr"/>
            <a:r>
              <a:rPr lang="en-US" sz="2000" dirty="0" smtClean="0">
                <a:latin typeface="+mn-lt"/>
              </a:rPr>
              <a:t>Cert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85800" y="6172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Bob uses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Cert for an extended period 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lang="en-US" sz="2000" kern="0" dirty="0" smtClean="0">
                <a:latin typeface="+mn-lt"/>
              </a:rPr>
              <a:t>. one year)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4200" y="3810000"/>
            <a:ext cx="764953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PK</a:t>
            </a:r>
            <a:r>
              <a:rPr lang="en-US" sz="2000" baseline="-25000" dirty="0" smtClean="0">
                <a:latin typeface="+mn-lt"/>
              </a:rPr>
              <a:t>CA</a:t>
            </a:r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 b="30275"/>
          <a:stretch>
            <a:fillRect/>
          </a:stretch>
        </p:blipFill>
        <p:spPr bwMode="auto">
          <a:xfrm>
            <a:off x="3810000" y="1600200"/>
            <a:ext cx="5181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/>
          <a:srcRect l="5882" t="31651" r="27941" b="15749"/>
          <a:stretch>
            <a:fillRect/>
          </a:stretch>
        </p:blipFill>
        <p:spPr bwMode="auto">
          <a:xfrm>
            <a:off x="76200" y="32766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Handshake Process</a:t>
            </a:r>
            <a:endParaRPr lang="en-US" dirty="0"/>
          </a:p>
        </p:txBody>
      </p:sp>
      <p:pic>
        <p:nvPicPr>
          <p:cNvPr id="2050" name="Picture 2" descr="https://www.ssl.com/app/uploads/2015/07/SSLTLS_handshake.png?x322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Subsequent version of SSL. A new version of TSL is drafted by W3 consortium.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Works on exchanging cipher suite (encryption algorithm, message authentication code (MAC)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MAC – key generation, signing, verifying.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Block ciphers are used to follow the cipher suite for a particular block (stream of messages)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Prone to Chosen </a:t>
            </a:r>
            <a:r>
              <a:rPr lang="en-US" dirty="0" err="1" smtClean="0"/>
              <a:t>CipherText</a:t>
            </a:r>
            <a:r>
              <a:rPr lang="en-US" dirty="0" smtClean="0"/>
              <a:t> Attack.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 mode using Counter for Block Ciphers </a:t>
            </a:r>
            <a:endParaRPr lang="en-US" dirty="0"/>
          </a:p>
        </p:txBody>
      </p:sp>
      <p:pic>
        <p:nvPicPr>
          <p:cNvPr id="3076" name="Picture 4" descr="CTR decryption 2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582882"/>
            <a:ext cx="5724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TR encryption 2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4038600"/>
            <a:ext cx="5724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certificate using OpenSSL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600200"/>
            <a:ext cx="77724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keys generated are either 4096 or 2048 bits long. Obviously, 4096 is more secure, but slows down the TSL handshake process between the client and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Create root certificate authorities that can verify many more intermediate authorities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Create intermediate authorities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Create the certificate. For client certificates, use localhost as </a:t>
            </a:r>
            <a:r>
              <a:rPr lang="en-US" sz="2000" dirty="0" err="1" smtClean="0"/>
              <a:t>commonname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More details on: https://jamielinux.com/docs/openssl-certificate-authority/introduction.html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1540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1086</TotalTime>
  <Words>954</Words>
  <Application>Microsoft Office PowerPoint</Application>
  <PresentationFormat>On-screen Show (4:3)</PresentationFormat>
  <Paragraphs>272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굴림</vt:lpstr>
      <vt:lpstr>Arial</vt:lpstr>
      <vt:lpstr>Arial Narrow</vt:lpstr>
      <vt:lpstr>Symbol</vt:lpstr>
      <vt:lpstr>Tahoma</vt:lpstr>
      <vt:lpstr>Times</vt:lpstr>
      <vt:lpstr>Wingdings</vt:lpstr>
      <vt:lpstr>Blank Presentation</vt:lpstr>
      <vt:lpstr>What is HTTPS</vt:lpstr>
      <vt:lpstr>Threat Model:   Network Attacker</vt:lpstr>
      <vt:lpstr>SSL/TLS overview</vt:lpstr>
      <vt:lpstr>Certificates</vt:lpstr>
      <vt:lpstr>Certificates: example</vt:lpstr>
      <vt:lpstr>SSL/TLS Handshake Process</vt:lpstr>
      <vt:lpstr>TLS protocol</vt:lpstr>
      <vt:lpstr>EAX mode using Counter for Block Ciphers </vt:lpstr>
      <vt:lpstr>How to create a certificate using OpenSSL</vt:lpstr>
      <vt:lpstr>Brief overview of SSL/TLS</vt:lpstr>
      <vt:lpstr>Integrating SSL/TLS with HTTP    HTTPS</vt:lpstr>
      <vt:lpstr>Why is HTTPS not used for all web traffic?</vt:lpstr>
      <vt:lpstr>HTTPS and login pages:   incorrect version</vt:lpstr>
      <vt:lpstr>HTTPS and login pages:   guidelines</vt:lpstr>
      <vt:lpstr>Problems with HTTPS and the Lock Icon</vt:lpstr>
      <vt:lpstr>Problems with HTTPS and the Lock Icon</vt:lpstr>
      <vt:lpstr>1.  HTTP    HTTPS  upgrade</vt:lpstr>
      <vt:lpstr>Tricks and Details</vt:lpstr>
      <vt:lpstr>2. Semantic attacks on certs</vt:lpstr>
      <vt:lpstr>PowerPoint Presentation</vt:lpstr>
      <vt:lpstr>3. Invalid certs</vt:lpstr>
      <vt:lpstr>Man in the middle attack using invalid certs</vt:lpstr>
      <vt:lpstr>Firefox:  Invalid cert dialog</vt:lpstr>
      <vt:lpstr>IE:   invalid cert URL bar</vt:lpstr>
      <vt:lpstr>4. Mixed Content:  HTTP and HTTPS</vt:lpstr>
      <vt:lpstr>Mixed Content:  HTTP and HTTPS</vt:lpstr>
      <vt:lpstr>Mixed Content:  HTTP and HTTPS</vt:lpstr>
      <vt:lpstr>Mixed content and network attacks</vt:lpstr>
      <vt:lpstr>An Example From an Online Bank</vt:lpstr>
      <vt:lpstr>Final note:   the status Bar</vt:lpstr>
      <vt:lpstr>THE END</vt:lpstr>
    </vt:vector>
  </TitlesOfParts>
  <Company>L&amp;A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DaBo</dc:creator>
  <cp:lastModifiedBy>Anuradha Ravi</cp:lastModifiedBy>
  <cp:revision>145</cp:revision>
  <dcterms:created xsi:type="dcterms:W3CDTF">2006-03-21T23:54:08Z</dcterms:created>
  <dcterms:modified xsi:type="dcterms:W3CDTF">2017-09-08T06:02:02Z</dcterms:modified>
</cp:coreProperties>
</file>