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57" r:id="rId4"/>
    <p:sldId id="259" r:id="rId5"/>
    <p:sldId id="260" r:id="rId6"/>
    <p:sldId id="258"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9416A4-61EC-4EDB-B98E-B778B75ED441}"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5F73B62-FF16-472A-ABBC-5E6DBEF74877}" type="slidenum">
              <a:rPr lang="en-US" smtClean="0"/>
              <a:t>‹#›</a:t>
            </a:fld>
            <a:endParaRPr lang="en-US"/>
          </a:p>
        </p:txBody>
      </p:sp>
    </p:spTree>
    <p:extLst>
      <p:ext uri="{BB962C8B-B14F-4D97-AF65-F5344CB8AC3E}">
        <p14:creationId xmlns:p14="http://schemas.microsoft.com/office/powerpoint/2010/main" val="2979898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9416A4-61EC-4EDB-B98E-B778B75ED441}"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73B62-FF16-472A-ABBC-5E6DBEF74877}" type="slidenum">
              <a:rPr lang="en-US" smtClean="0"/>
              <a:t>‹#›</a:t>
            </a:fld>
            <a:endParaRPr lang="en-US"/>
          </a:p>
        </p:txBody>
      </p:sp>
    </p:spTree>
    <p:extLst>
      <p:ext uri="{BB962C8B-B14F-4D97-AF65-F5344CB8AC3E}">
        <p14:creationId xmlns:p14="http://schemas.microsoft.com/office/powerpoint/2010/main" val="1667598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9416A4-61EC-4EDB-B98E-B778B75ED441}"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73B62-FF16-472A-ABBC-5E6DBEF74877}" type="slidenum">
              <a:rPr lang="en-US" smtClean="0"/>
              <a:t>‹#›</a:t>
            </a:fld>
            <a:endParaRPr lang="en-US"/>
          </a:p>
        </p:txBody>
      </p:sp>
    </p:spTree>
    <p:extLst>
      <p:ext uri="{BB962C8B-B14F-4D97-AF65-F5344CB8AC3E}">
        <p14:creationId xmlns:p14="http://schemas.microsoft.com/office/powerpoint/2010/main" val="373607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9416A4-61EC-4EDB-B98E-B778B75ED441}"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73B62-FF16-472A-ABBC-5E6DBEF74877}" type="slidenum">
              <a:rPr lang="en-US" smtClean="0"/>
              <a:t>‹#›</a:t>
            </a:fld>
            <a:endParaRPr lang="en-US"/>
          </a:p>
        </p:txBody>
      </p:sp>
    </p:spTree>
    <p:extLst>
      <p:ext uri="{BB962C8B-B14F-4D97-AF65-F5344CB8AC3E}">
        <p14:creationId xmlns:p14="http://schemas.microsoft.com/office/powerpoint/2010/main" val="10505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8C9416A4-61EC-4EDB-B98E-B778B75ED441}" type="datetimeFigureOut">
              <a:rPr lang="en-US" smtClean="0"/>
              <a:t>9/17/2017</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5F73B62-FF16-472A-ABBC-5E6DBEF74877}" type="slidenum">
              <a:rPr lang="en-US" smtClean="0"/>
              <a:t>‹#›</a:t>
            </a:fld>
            <a:endParaRPr lang="en-US"/>
          </a:p>
        </p:txBody>
      </p:sp>
    </p:spTree>
    <p:extLst>
      <p:ext uri="{BB962C8B-B14F-4D97-AF65-F5344CB8AC3E}">
        <p14:creationId xmlns:p14="http://schemas.microsoft.com/office/powerpoint/2010/main" val="82916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9416A4-61EC-4EDB-B98E-B778B75ED441}" type="datetimeFigureOut">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F73B62-FF16-472A-ABBC-5E6DBEF74877}" type="slidenum">
              <a:rPr lang="en-US" smtClean="0"/>
              <a:t>‹#›</a:t>
            </a:fld>
            <a:endParaRPr lang="en-US"/>
          </a:p>
        </p:txBody>
      </p:sp>
    </p:spTree>
    <p:extLst>
      <p:ext uri="{BB962C8B-B14F-4D97-AF65-F5344CB8AC3E}">
        <p14:creationId xmlns:p14="http://schemas.microsoft.com/office/powerpoint/2010/main" val="3547355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9416A4-61EC-4EDB-B98E-B778B75ED441}" type="datetimeFigureOut">
              <a:rPr lang="en-US" smtClean="0"/>
              <a:t>9/17/2017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F73B62-FF16-472A-ABBC-5E6DBEF74877}" type="slidenum">
              <a:rPr lang="en-US" smtClean="0"/>
              <a:t>‹#›</a:t>
            </a:fld>
            <a:endParaRPr lang="en-US"/>
          </a:p>
        </p:txBody>
      </p:sp>
    </p:spTree>
    <p:extLst>
      <p:ext uri="{BB962C8B-B14F-4D97-AF65-F5344CB8AC3E}">
        <p14:creationId xmlns:p14="http://schemas.microsoft.com/office/powerpoint/2010/main" val="416585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9416A4-61EC-4EDB-B98E-B778B75ED441}" type="datetimeFigureOut">
              <a:rPr lang="en-US" smtClean="0"/>
              <a:t>9/17/2017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F73B62-FF16-472A-ABBC-5E6DBEF74877}" type="slidenum">
              <a:rPr lang="en-US" smtClean="0"/>
              <a:t>‹#›</a:t>
            </a:fld>
            <a:endParaRPr lang="en-US"/>
          </a:p>
        </p:txBody>
      </p:sp>
    </p:spTree>
    <p:extLst>
      <p:ext uri="{BB962C8B-B14F-4D97-AF65-F5344CB8AC3E}">
        <p14:creationId xmlns:p14="http://schemas.microsoft.com/office/powerpoint/2010/main" val="2068234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416A4-61EC-4EDB-B98E-B778B75ED441}" type="datetimeFigureOut">
              <a:rPr lang="en-US" smtClean="0"/>
              <a:t>9/17/2017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F73B62-FF16-472A-ABBC-5E6DBEF74877}" type="slidenum">
              <a:rPr lang="en-US" smtClean="0"/>
              <a:t>‹#›</a:t>
            </a:fld>
            <a:endParaRPr lang="en-US"/>
          </a:p>
        </p:txBody>
      </p:sp>
    </p:spTree>
    <p:extLst>
      <p:ext uri="{BB962C8B-B14F-4D97-AF65-F5344CB8AC3E}">
        <p14:creationId xmlns:p14="http://schemas.microsoft.com/office/powerpoint/2010/main" val="28019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9416A4-61EC-4EDB-B98E-B778B75ED441}" type="datetimeFigureOut">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5F73B62-FF16-472A-ABBC-5E6DBEF74877}" type="slidenum">
              <a:rPr lang="en-US" smtClean="0"/>
              <a:t>‹#›</a:t>
            </a:fld>
            <a:endParaRPr lang="en-US"/>
          </a:p>
        </p:txBody>
      </p:sp>
    </p:spTree>
    <p:extLst>
      <p:ext uri="{BB962C8B-B14F-4D97-AF65-F5344CB8AC3E}">
        <p14:creationId xmlns:p14="http://schemas.microsoft.com/office/powerpoint/2010/main" val="144165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9416A4-61EC-4EDB-B98E-B778B75ED441}" type="datetimeFigureOut">
              <a:rPr lang="en-US" smtClean="0"/>
              <a:t>9/17/2017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5F73B62-FF16-472A-ABBC-5E6DBEF74877}" type="slidenum">
              <a:rPr lang="en-US" smtClean="0"/>
              <a:t>‹#›</a:t>
            </a:fld>
            <a:endParaRPr lang="en-US"/>
          </a:p>
        </p:txBody>
      </p:sp>
    </p:spTree>
    <p:extLst>
      <p:ext uri="{BB962C8B-B14F-4D97-AF65-F5344CB8AC3E}">
        <p14:creationId xmlns:p14="http://schemas.microsoft.com/office/powerpoint/2010/main" val="122034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C9416A4-61EC-4EDB-B98E-B778B75ED441}" type="datetimeFigureOut">
              <a:rPr lang="en-US" smtClean="0"/>
              <a:t>9/17/2017</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5F73B62-FF16-472A-ABBC-5E6DBEF74877}" type="slidenum">
              <a:rPr lang="en-US" smtClean="0"/>
              <a:t>‹#›</a:t>
            </a:fld>
            <a:endParaRPr lang="en-US"/>
          </a:p>
        </p:txBody>
      </p:sp>
    </p:spTree>
    <p:extLst>
      <p:ext uri="{BB962C8B-B14F-4D97-AF65-F5344CB8AC3E}">
        <p14:creationId xmlns:p14="http://schemas.microsoft.com/office/powerpoint/2010/main" val="38524772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codewords.recurse.com/issues/one/an-introduction-to-functional-programming" TargetMode="External"/><Relationship Id="rId3" Type="http://schemas.openxmlformats.org/officeDocument/2006/relationships/hyperlink" Target="https://www.nczonline.net/blog/2011/11/29/how-content-delivery-networks-cdns-work/" TargetMode="External"/><Relationship Id="rId7" Type="http://schemas.openxmlformats.org/officeDocument/2006/relationships/hyperlink" Target="http://www.helloerik.com/the-subtle-magic-behind-why-the-bootstrap-3-grid-works" TargetMode="External"/><Relationship Id="rId2" Type="http://schemas.openxmlformats.org/officeDocument/2006/relationships/hyperlink" Target="http://www.slashroot.in/what-anycast-and-how-it-works" TargetMode="External"/><Relationship Id="rId1" Type="http://schemas.openxmlformats.org/officeDocument/2006/relationships/slideLayout" Target="../slideLayouts/slideLayout2.xml"/><Relationship Id="rId6" Type="http://schemas.openxmlformats.org/officeDocument/2006/relationships/hyperlink" Target="https://www.name.com/support/articles/205516858-Understanding-DNS-record-types" TargetMode="External"/><Relationship Id="rId5" Type="http://schemas.openxmlformats.org/officeDocument/2006/relationships/hyperlink" Target="https://help.hover.com/hc/en-us/articles/217282457-How-to-Edit-DNS-records-A-AAAA-CNAME-MX-TXT-SRV-" TargetMode="External"/><Relationship Id="rId10" Type="http://schemas.openxmlformats.org/officeDocument/2006/relationships/hyperlink" Target="http://javascriptissexy.com/understand-javascript-callback-functions-and-use-them/" TargetMode="External"/><Relationship Id="rId4" Type="http://schemas.openxmlformats.org/officeDocument/2006/relationships/hyperlink" Target="https://www.lifewire.com/what-is-a-dns-server-2625854" TargetMode="External"/><Relationship Id="rId9" Type="http://schemas.openxmlformats.org/officeDocument/2006/relationships/hyperlink" Target="https://medium.com/javascript-scene/master-the-javascript-interview-what-is-functional-programming-7f218c68b3a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Map Reduce and DNS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5730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013" y="0"/>
            <a:ext cx="10058400" cy="1008529"/>
          </a:xfrm>
        </p:spPr>
        <p:txBody>
          <a:bodyPr/>
          <a:lstStyle/>
          <a:p>
            <a:r>
              <a:rPr lang="en-US" dirty="0" smtClean="0"/>
              <a:t>Evaluation Instruments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5129611"/>
              </p:ext>
            </p:extLst>
          </p:nvPr>
        </p:nvGraphicFramePr>
        <p:xfrm>
          <a:off x="945906" y="1008529"/>
          <a:ext cx="9677270" cy="5190564"/>
        </p:xfrm>
        <a:graphic>
          <a:graphicData uri="http://schemas.openxmlformats.org/drawingml/2006/table">
            <a:tbl>
              <a:tblPr firstRow="1" firstCol="1" bandRow="1">
                <a:tableStyleId>{5C22544A-7EE6-4342-B048-85BDC9FD1C3A}</a:tableStyleId>
              </a:tblPr>
              <a:tblGrid>
                <a:gridCol w="3320572">
                  <a:extLst>
                    <a:ext uri="{9D8B030D-6E8A-4147-A177-3AD203B41FA5}">
                      <a16:colId xmlns:a16="http://schemas.microsoft.com/office/drawing/2014/main" val="1908248323"/>
                    </a:ext>
                  </a:extLst>
                </a:gridCol>
                <a:gridCol w="2483946">
                  <a:extLst>
                    <a:ext uri="{9D8B030D-6E8A-4147-A177-3AD203B41FA5}">
                      <a16:colId xmlns:a16="http://schemas.microsoft.com/office/drawing/2014/main" val="3675427948"/>
                    </a:ext>
                  </a:extLst>
                </a:gridCol>
                <a:gridCol w="3872752">
                  <a:extLst>
                    <a:ext uri="{9D8B030D-6E8A-4147-A177-3AD203B41FA5}">
                      <a16:colId xmlns:a16="http://schemas.microsoft.com/office/drawing/2014/main" val="1525087789"/>
                    </a:ext>
                  </a:extLst>
                </a:gridCol>
              </a:tblGrid>
              <a:tr h="360571">
                <a:tc>
                  <a:txBody>
                    <a:bodyPr/>
                    <a:lstStyle/>
                    <a:p>
                      <a:pPr marL="0" marR="0" algn="ctr">
                        <a:lnSpc>
                          <a:spcPct val="106000"/>
                        </a:lnSpc>
                        <a:spcBef>
                          <a:spcPts val="600"/>
                        </a:spcBef>
                        <a:spcAft>
                          <a:spcPts val="600"/>
                        </a:spcAft>
                      </a:pPr>
                      <a:r>
                        <a:rPr lang="en-IN" sz="1800" kern="1200">
                          <a:effectLst/>
                        </a:rPr>
                        <a:t>Evaluation Instrument</a:t>
                      </a:r>
                      <a:endParaRPr lang="en-US" sz="1600">
                        <a:effectLst/>
                        <a:latin typeface="Calibri" panose="020F0502020204030204" pitchFamily="34" charset="0"/>
                        <a:ea typeface="Calibri" panose="020F0502020204030204" pitchFamily="34" charset="0"/>
                        <a:cs typeface="Vrinda"/>
                      </a:endParaRPr>
                    </a:p>
                  </a:txBody>
                  <a:tcPr marL="52066" marR="52066" marT="6749" marB="0"/>
                </a:tc>
                <a:tc>
                  <a:txBody>
                    <a:bodyPr/>
                    <a:lstStyle/>
                    <a:p>
                      <a:pPr marL="0" marR="0" algn="ctr">
                        <a:lnSpc>
                          <a:spcPct val="106000"/>
                        </a:lnSpc>
                        <a:spcBef>
                          <a:spcPts val="600"/>
                        </a:spcBef>
                        <a:spcAft>
                          <a:spcPts val="600"/>
                        </a:spcAft>
                      </a:pPr>
                      <a:r>
                        <a:rPr lang="en-IN" sz="1800" kern="1200">
                          <a:effectLst/>
                        </a:rPr>
                        <a:t>Weightage </a:t>
                      </a:r>
                      <a:endParaRPr lang="en-US" sz="1600">
                        <a:effectLst/>
                        <a:latin typeface="Calibri" panose="020F0502020204030204" pitchFamily="34" charset="0"/>
                        <a:ea typeface="Calibri" panose="020F0502020204030204" pitchFamily="34" charset="0"/>
                        <a:cs typeface="Vrinda"/>
                      </a:endParaRPr>
                    </a:p>
                  </a:txBody>
                  <a:tcPr marL="52066" marR="52066" marT="6749" marB="0"/>
                </a:tc>
                <a:tc>
                  <a:txBody>
                    <a:bodyPr/>
                    <a:lstStyle/>
                    <a:p>
                      <a:pPr marL="0" marR="0" algn="ctr">
                        <a:lnSpc>
                          <a:spcPct val="106000"/>
                        </a:lnSpc>
                        <a:spcBef>
                          <a:spcPts val="600"/>
                        </a:spcBef>
                        <a:spcAft>
                          <a:spcPts val="600"/>
                        </a:spcAft>
                      </a:pPr>
                      <a:r>
                        <a:rPr lang="en-IN" sz="1800" kern="1200">
                          <a:effectLst/>
                        </a:rPr>
                        <a:t>Time</a:t>
                      </a:r>
                      <a:endParaRPr lang="en-US" sz="1600">
                        <a:effectLst/>
                        <a:latin typeface="Calibri" panose="020F0502020204030204" pitchFamily="34" charset="0"/>
                        <a:ea typeface="Calibri" panose="020F0502020204030204" pitchFamily="34" charset="0"/>
                        <a:cs typeface="Vrinda"/>
                      </a:endParaRPr>
                    </a:p>
                  </a:txBody>
                  <a:tcPr marL="52066" marR="52066" marT="6749" marB="0"/>
                </a:tc>
                <a:extLst>
                  <a:ext uri="{0D108BD9-81ED-4DB2-BD59-A6C34878D82A}">
                    <a16:rowId xmlns:a16="http://schemas.microsoft.com/office/drawing/2014/main" val="3165019848"/>
                  </a:ext>
                </a:extLst>
              </a:tr>
              <a:tr h="360571">
                <a:tc>
                  <a:txBody>
                    <a:bodyPr/>
                    <a:lstStyle/>
                    <a:p>
                      <a:pPr marL="0" marR="0" algn="ctr">
                        <a:lnSpc>
                          <a:spcPct val="106000"/>
                        </a:lnSpc>
                        <a:spcBef>
                          <a:spcPts val="600"/>
                        </a:spcBef>
                        <a:spcAft>
                          <a:spcPts val="600"/>
                        </a:spcAft>
                      </a:pPr>
                      <a:r>
                        <a:rPr lang="en-IN" sz="1800" kern="1200">
                          <a:effectLst/>
                        </a:rPr>
                        <a:t>Mid Term (Theory) </a:t>
                      </a:r>
                      <a:endParaRPr lang="en-US" sz="1600">
                        <a:effectLst/>
                        <a:latin typeface="Calibri" panose="020F0502020204030204" pitchFamily="34" charset="0"/>
                        <a:ea typeface="Calibri" panose="020F0502020204030204" pitchFamily="34" charset="0"/>
                        <a:cs typeface="Vrinda"/>
                      </a:endParaRPr>
                    </a:p>
                  </a:txBody>
                  <a:tcPr marL="52066" marR="52066" marT="6749" marB="0"/>
                </a:tc>
                <a:tc>
                  <a:txBody>
                    <a:bodyPr/>
                    <a:lstStyle/>
                    <a:p>
                      <a:pPr marL="0" marR="0" algn="ctr">
                        <a:lnSpc>
                          <a:spcPct val="106000"/>
                        </a:lnSpc>
                        <a:spcBef>
                          <a:spcPts val="600"/>
                        </a:spcBef>
                        <a:spcAft>
                          <a:spcPts val="600"/>
                        </a:spcAft>
                      </a:pPr>
                      <a:r>
                        <a:rPr lang="en-IN" sz="1800" kern="1200">
                          <a:effectLst/>
                        </a:rPr>
                        <a:t>10% </a:t>
                      </a:r>
                      <a:endParaRPr lang="en-US" sz="1600">
                        <a:effectLst/>
                        <a:latin typeface="Calibri" panose="020F0502020204030204" pitchFamily="34" charset="0"/>
                        <a:ea typeface="Calibri" panose="020F0502020204030204" pitchFamily="34" charset="0"/>
                        <a:cs typeface="Vrinda"/>
                      </a:endParaRPr>
                    </a:p>
                  </a:txBody>
                  <a:tcPr marL="52066" marR="52066" marT="6749" marB="0"/>
                </a:tc>
                <a:tc>
                  <a:txBody>
                    <a:bodyPr/>
                    <a:lstStyle/>
                    <a:p>
                      <a:pPr marL="0" marR="0" algn="ctr">
                        <a:lnSpc>
                          <a:spcPct val="106000"/>
                        </a:lnSpc>
                        <a:spcBef>
                          <a:spcPts val="600"/>
                        </a:spcBef>
                        <a:spcAft>
                          <a:spcPts val="600"/>
                        </a:spcAft>
                      </a:pPr>
                      <a:r>
                        <a:rPr lang="en-IN" sz="1800" kern="1200">
                          <a:effectLst/>
                        </a:rPr>
                        <a:t>1 Hour</a:t>
                      </a:r>
                      <a:endParaRPr lang="en-US" sz="1600">
                        <a:effectLst/>
                        <a:latin typeface="Calibri" panose="020F0502020204030204" pitchFamily="34" charset="0"/>
                        <a:ea typeface="Calibri" panose="020F0502020204030204" pitchFamily="34" charset="0"/>
                        <a:cs typeface="Vrinda"/>
                      </a:endParaRPr>
                    </a:p>
                  </a:txBody>
                  <a:tcPr marL="52066" marR="52066" marT="6749" marB="0"/>
                </a:tc>
                <a:extLst>
                  <a:ext uri="{0D108BD9-81ED-4DB2-BD59-A6C34878D82A}">
                    <a16:rowId xmlns:a16="http://schemas.microsoft.com/office/drawing/2014/main" val="4137857246"/>
                  </a:ext>
                </a:extLst>
              </a:tr>
              <a:tr h="710332">
                <a:tc>
                  <a:txBody>
                    <a:bodyPr/>
                    <a:lstStyle/>
                    <a:p>
                      <a:pPr marL="0" marR="0" algn="ctr">
                        <a:lnSpc>
                          <a:spcPct val="106000"/>
                        </a:lnSpc>
                        <a:spcBef>
                          <a:spcPts val="600"/>
                        </a:spcBef>
                        <a:spcAft>
                          <a:spcPts val="600"/>
                        </a:spcAft>
                      </a:pPr>
                      <a:r>
                        <a:rPr lang="en-IN" sz="1800" kern="1200">
                          <a:effectLst/>
                        </a:rPr>
                        <a:t>Quiz/Assignment/Class Participation </a:t>
                      </a:r>
                      <a:endParaRPr lang="en-US" sz="1600">
                        <a:effectLst/>
                        <a:latin typeface="Calibri" panose="020F0502020204030204" pitchFamily="34" charset="0"/>
                        <a:ea typeface="Calibri" panose="020F0502020204030204" pitchFamily="34" charset="0"/>
                        <a:cs typeface="Vrinda"/>
                      </a:endParaRPr>
                    </a:p>
                  </a:txBody>
                  <a:tcPr marL="52066" marR="52066" marT="6749" marB="0"/>
                </a:tc>
                <a:tc>
                  <a:txBody>
                    <a:bodyPr/>
                    <a:lstStyle/>
                    <a:p>
                      <a:pPr marL="0" marR="0" algn="ctr">
                        <a:lnSpc>
                          <a:spcPct val="106000"/>
                        </a:lnSpc>
                        <a:spcBef>
                          <a:spcPts val="600"/>
                        </a:spcBef>
                        <a:spcAft>
                          <a:spcPts val="600"/>
                        </a:spcAft>
                      </a:pPr>
                      <a:r>
                        <a:rPr lang="en-IN" sz="1800" kern="1200" dirty="0">
                          <a:effectLst/>
                        </a:rPr>
                        <a:t>10%</a:t>
                      </a:r>
                      <a:endParaRPr lang="en-US" sz="1600" dirty="0">
                        <a:effectLst/>
                        <a:latin typeface="Calibri" panose="020F0502020204030204" pitchFamily="34" charset="0"/>
                        <a:ea typeface="Calibri" panose="020F0502020204030204" pitchFamily="34" charset="0"/>
                        <a:cs typeface="Vrinda"/>
                      </a:endParaRPr>
                    </a:p>
                  </a:txBody>
                  <a:tcPr marL="52066" marR="52066" marT="6749" marB="0"/>
                </a:tc>
                <a:tc>
                  <a:txBody>
                    <a:bodyPr/>
                    <a:lstStyle/>
                    <a:p>
                      <a:pPr marL="0" marR="0" algn="ctr">
                        <a:lnSpc>
                          <a:spcPct val="106000"/>
                        </a:lnSpc>
                        <a:spcBef>
                          <a:spcPts val="600"/>
                        </a:spcBef>
                        <a:spcAft>
                          <a:spcPts val="600"/>
                        </a:spcAft>
                      </a:pPr>
                      <a:r>
                        <a:rPr lang="en-IN" sz="1800" kern="1200">
                          <a:effectLst/>
                        </a:rPr>
                        <a:t>By due date and time</a:t>
                      </a:r>
                      <a:endParaRPr lang="en-US" sz="1600">
                        <a:effectLst/>
                        <a:latin typeface="Calibri" panose="020F0502020204030204" pitchFamily="34" charset="0"/>
                        <a:ea typeface="Calibri" panose="020F0502020204030204" pitchFamily="34" charset="0"/>
                        <a:cs typeface="Vrinda"/>
                      </a:endParaRPr>
                    </a:p>
                  </a:txBody>
                  <a:tcPr marL="52066" marR="52066" marT="6749" marB="0"/>
                </a:tc>
                <a:extLst>
                  <a:ext uri="{0D108BD9-81ED-4DB2-BD59-A6C34878D82A}">
                    <a16:rowId xmlns:a16="http://schemas.microsoft.com/office/drawing/2014/main" val="1033824717"/>
                  </a:ext>
                </a:extLst>
              </a:tr>
              <a:tr h="1061473">
                <a:tc>
                  <a:txBody>
                    <a:bodyPr/>
                    <a:lstStyle/>
                    <a:p>
                      <a:pPr marL="0" marR="0" algn="ctr">
                        <a:lnSpc>
                          <a:spcPct val="106000"/>
                        </a:lnSpc>
                        <a:spcBef>
                          <a:spcPts val="600"/>
                        </a:spcBef>
                        <a:spcAft>
                          <a:spcPts val="600"/>
                        </a:spcAft>
                      </a:pPr>
                      <a:r>
                        <a:rPr lang="en-IN" sz="1800" kern="1200">
                          <a:effectLst/>
                        </a:rPr>
                        <a:t>Laboratory – (MidSem) </a:t>
                      </a:r>
                      <a:endParaRPr lang="en-US" sz="1600">
                        <a:effectLst/>
                        <a:latin typeface="Calibri" panose="020F0502020204030204" pitchFamily="34" charset="0"/>
                        <a:ea typeface="Calibri" panose="020F0502020204030204" pitchFamily="34" charset="0"/>
                        <a:cs typeface="Vrinda"/>
                      </a:endParaRPr>
                    </a:p>
                  </a:txBody>
                  <a:tcPr marL="52066" marR="52066" marT="6749" marB="0"/>
                </a:tc>
                <a:tc>
                  <a:txBody>
                    <a:bodyPr/>
                    <a:lstStyle/>
                    <a:p>
                      <a:pPr marL="0" marR="0" algn="ctr">
                        <a:lnSpc>
                          <a:spcPct val="106000"/>
                        </a:lnSpc>
                        <a:spcBef>
                          <a:spcPts val="600"/>
                        </a:spcBef>
                        <a:spcAft>
                          <a:spcPts val="600"/>
                        </a:spcAft>
                      </a:pPr>
                      <a:r>
                        <a:rPr lang="en-US" sz="1800" kern="1200">
                          <a:effectLst/>
                        </a:rPr>
                        <a:t>15% </a:t>
                      </a:r>
                      <a:endParaRPr lang="en-US" sz="1600">
                        <a:effectLst/>
                        <a:latin typeface="Calibri" panose="020F0502020204030204" pitchFamily="34" charset="0"/>
                        <a:ea typeface="Calibri" panose="020F0502020204030204" pitchFamily="34" charset="0"/>
                        <a:cs typeface="Vrinda"/>
                      </a:endParaRPr>
                    </a:p>
                  </a:txBody>
                  <a:tcPr marL="52066" marR="52066" marT="6749" marB="0"/>
                </a:tc>
                <a:tc>
                  <a:txBody>
                    <a:bodyPr/>
                    <a:lstStyle/>
                    <a:p>
                      <a:pPr marL="0" marR="0" algn="ctr">
                        <a:lnSpc>
                          <a:spcPct val="106000"/>
                        </a:lnSpc>
                        <a:spcBef>
                          <a:spcPts val="600"/>
                        </a:spcBef>
                        <a:spcAft>
                          <a:spcPts val="600"/>
                        </a:spcAft>
                      </a:pPr>
                      <a:r>
                        <a:rPr lang="en-IN" sz="1800" kern="1200">
                          <a:effectLst/>
                        </a:rPr>
                        <a:t>Evaluation as per lab sheet and Viva </a:t>
                      </a:r>
                      <a:endParaRPr lang="en-US" sz="1600">
                        <a:effectLst/>
                        <a:latin typeface="Calibri" panose="020F0502020204030204" pitchFamily="34" charset="0"/>
                        <a:ea typeface="Calibri" panose="020F0502020204030204" pitchFamily="34" charset="0"/>
                        <a:cs typeface="Vrinda"/>
                      </a:endParaRPr>
                    </a:p>
                  </a:txBody>
                  <a:tcPr marL="52066" marR="52066" marT="6749" marB="0"/>
                </a:tc>
                <a:extLst>
                  <a:ext uri="{0D108BD9-81ED-4DB2-BD59-A6C34878D82A}">
                    <a16:rowId xmlns:a16="http://schemas.microsoft.com/office/drawing/2014/main" val="290555427"/>
                  </a:ext>
                </a:extLst>
              </a:tr>
              <a:tr h="1061473">
                <a:tc>
                  <a:txBody>
                    <a:bodyPr/>
                    <a:lstStyle/>
                    <a:p>
                      <a:pPr marL="0" marR="0" algn="ctr">
                        <a:lnSpc>
                          <a:spcPct val="106000"/>
                        </a:lnSpc>
                        <a:spcBef>
                          <a:spcPts val="600"/>
                        </a:spcBef>
                        <a:spcAft>
                          <a:spcPts val="600"/>
                        </a:spcAft>
                      </a:pPr>
                      <a:r>
                        <a:rPr lang="en-IN" sz="1800" kern="1200">
                          <a:effectLst/>
                        </a:rPr>
                        <a:t>Laboratory – (EndSem) </a:t>
                      </a:r>
                      <a:endParaRPr lang="en-US" sz="1600">
                        <a:effectLst/>
                        <a:latin typeface="Calibri" panose="020F0502020204030204" pitchFamily="34" charset="0"/>
                        <a:ea typeface="Calibri" panose="020F0502020204030204" pitchFamily="34" charset="0"/>
                        <a:cs typeface="Vrinda"/>
                      </a:endParaRPr>
                    </a:p>
                  </a:txBody>
                  <a:tcPr marL="52066" marR="52066" marT="6749" marB="0"/>
                </a:tc>
                <a:tc>
                  <a:txBody>
                    <a:bodyPr/>
                    <a:lstStyle/>
                    <a:p>
                      <a:pPr marL="0" marR="0" algn="ctr">
                        <a:lnSpc>
                          <a:spcPct val="106000"/>
                        </a:lnSpc>
                        <a:spcBef>
                          <a:spcPts val="600"/>
                        </a:spcBef>
                        <a:spcAft>
                          <a:spcPts val="600"/>
                        </a:spcAft>
                      </a:pPr>
                      <a:r>
                        <a:rPr lang="en-IN" sz="1800" kern="1200">
                          <a:effectLst/>
                        </a:rPr>
                        <a:t>15% </a:t>
                      </a:r>
                      <a:endParaRPr lang="en-US" sz="1600">
                        <a:effectLst/>
                        <a:latin typeface="Calibri" panose="020F0502020204030204" pitchFamily="34" charset="0"/>
                        <a:ea typeface="Calibri" panose="020F0502020204030204" pitchFamily="34" charset="0"/>
                        <a:cs typeface="Vrinda"/>
                      </a:endParaRPr>
                    </a:p>
                  </a:txBody>
                  <a:tcPr marL="52066" marR="52066" marT="6749" marB="0"/>
                </a:tc>
                <a:tc>
                  <a:txBody>
                    <a:bodyPr/>
                    <a:lstStyle/>
                    <a:p>
                      <a:pPr marL="0" marR="0" algn="ctr">
                        <a:lnSpc>
                          <a:spcPct val="106000"/>
                        </a:lnSpc>
                        <a:spcBef>
                          <a:spcPts val="600"/>
                        </a:spcBef>
                        <a:spcAft>
                          <a:spcPts val="600"/>
                        </a:spcAft>
                      </a:pPr>
                      <a:r>
                        <a:rPr lang="en-IN" sz="1800" kern="1200" dirty="0">
                          <a:effectLst/>
                        </a:rPr>
                        <a:t>Evaluation as per lab sheet and Viva </a:t>
                      </a:r>
                      <a:endParaRPr lang="en-US" sz="1600" dirty="0">
                        <a:effectLst/>
                        <a:latin typeface="Calibri" panose="020F0502020204030204" pitchFamily="34" charset="0"/>
                        <a:ea typeface="Calibri" panose="020F0502020204030204" pitchFamily="34" charset="0"/>
                        <a:cs typeface="Vrinda"/>
                      </a:endParaRPr>
                    </a:p>
                  </a:txBody>
                  <a:tcPr marL="52066" marR="52066" marT="6749" marB="0"/>
                </a:tc>
                <a:extLst>
                  <a:ext uri="{0D108BD9-81ED-4DB2-BD59-A6C34878D82A}">
                    <a16:rowId xmlns:a16="http://schemas.microsoft.com/office/drawing/2014/main" val="1830381044"/>
                  </a:ext>
                </a:extLst>
              </a:tr>
              <a:tr h="710332">
                <a:tc>
                  <a:txBody>
                    <a:bodyPr/>
                    <a:lstStyle/>
                    <a:p>
                      <a:pPr marL="0" marR="0" algn="ctr">
                        <a:lnSpc>
                          <a:spcPct val="106000"/>
                        </a:lnSpc>
                        <a:spcBef>
                          <a:spcPts val="600"/>
                        </a:spcBef>
                        <a:spcAft>
                          <a:spcPts val="600"/>
                        </a:spcAft>
                      </a:pPr>
                      <a:r>
                        <a:rPr lang="en-IN" sz="1800" kern="1200">
                          <a:effectLst/>
                        </a:rPr>
                        <a:t>Hackathon </a:t>
                      </a:r>
                      <a:endParaRPr lang="en-US" sz="1600">
                        <a:effectLst/>
                        <a:latin typeface="Calibri" panose="020F0502020204030204" pitchFamily="34" charset="0"/>
                        <a:ea typeface="Calibri" panose="020F0502020204030204" pitchFamily="34" charset="0"/>
                        <a:cs typeface="Vrinda"/>
                      </a:endParaRPr>
                    </a:p>
                  </a:txBody>
                  <a:tcPr marL="52066" marR="52066" marT="6749" marB="0"/>
                </a:tc>
                <a:tc>
                  <a:txBody>
                    <a:bodyPr/>
                    <a:lstStyle/>
                    <a:p>
                      <a:pPr marL="0" marR="0" algn="ctr">
                        <a:lnSpc>
                          <a:spcPct val="106000"/>
                        </a:lnSpc>
                        <a:spcBef>
                          <a:spcPts val="600"/>
                        </a:spcBef>
                        <a:spcAft>
                          <a:spcPts val="600"/>
                        </a:spcAft>
                      </a:pPr>
                      <a:r>
                        <a:rPr lang="en-IN" sz="1800" kern="1200">
                          <a:effectLst/>
                        </a:rPr>
                        <a:t>25%</a:t>
                      </a:r>
                      <a:endParaRPr lang="en-US" sz="1600">
                        <a:effectLst/>
                        <a:latin typeface="Calibri" panose="020F0502020204030204" pitchFamily="34" charset="0"/>
                        <a:ea typeface="Calibri" panose="020F0502020204030204" pitchFamily="34" charset="0"/>
                        <a:cs typeface="Vrinda"/>
                      </a:endParaRPr>
                    </a:p>
                  </a:txBody>
                  <a:tcPr marL="52066" marR="52066" marT="6749" marB="0"/>
                </a:tc>
                <a:tc>
                  <a:txBody>
                    <a:bodyPr/>
                    <a:lstStyle/>
                    <a:p>
                      <a:pPr marL="0" marR="0" algn="ctr">
                        <a:lnSpc>
                          <a:spcPct val="106000"/>
                        </a:lnSpc>
                        <a:spcBef>
                          <a:spcPts val="600"/>
                        </a:spcBef>
                        <a:spcAft>
                          <a:spcPts val="600"/>
                        </a:spcAft>
                      </a:pPr>
                      <a:r>
                        <a:rPr lang="en-IN" sz="1800" kern="1200">
                          <a:effectLst/>
                        </a:rPr>
                        <a:t>By due date and time</a:t>
                      </a:r>
                      <a:endParaRPr lang="en-US" sz="1600">
                        <a:effectLst/>
                        <a:latin typeface="Calibri" panose="020F0502020204030204" pitchFamily="34" charset="0"/>
                        <a:ea typeface="Calibri" panose="020F0502020204030204" pitchFamily="34" charset="0"/>
                        <a:cs typeface="Vrinda"/>
                      </a:endParaRPr>
                    </a:p>
                  </a:txBody>
                  <a:tcPr marL="52066" marR="52066" marT="6749" marB="0"/>
                </a:tc>
                <a:extLst>
                  <a:ext uri="{0D108BD9-81ED-4DB2-BD59-A6C34878D82A}">
                    <a16:rowId xmlns:a16="http://schemas.microsoft.com/office/drawing/2014/main" val="2559277797"/>
                  </a:ext>
                </a:extLst>
              </a:tr>
              <a:tr h="391050">
                <a:tc>
                  <a:txBody>
                    <a:bodyPr/>
                    <a:lstStyle/>
                    <a:p>
                      <a:pPr marL="0" marR="0" algn="ctr">
                        <a:lnSpc>
                          <a:spcPct val="106000"/>
                        </a:lnSpc>
                        <a:spcBef>
                          <a:spcPts val="600"/>
                        </a:spcBef>
                        <a:spcAft>
                          <a:spcPts val="600"/>
                        </a:spcAft>
                      </a:pPr>
                      <a:r>
                        <a:rPr lang="en-IN" sz="1800" kern="1200">
                          <a:effectLst/>
                        </a:rPr>
                        <a:t>Attendance </a:t>
                      </a:r>
                      <a:endParaRPr lang="en-US" sz="1600">
                        <a:effectLst/>
                        <a:latin typeface="Calibri" panose="020F0502020204030204" pitchFamily="34" charset="0"/>
                        <a:ea typeface="Calibri" panose="020F0502020204030204" pitchFamily="34" charset="0"/>
                        <a:cs typeface="Vrinda"/>
                      </a:endParaRPr>
                    </a:p>
                  </a:txBody>
                  <a:tcPr marL="52066" marR="52066" marT="6749" marB="0"/>
                </a:tc>
                <a:tc>
                  <a:txBody>
                    <a:bodyPr/>
                    <a:lstStyle/>
                    <a:p>
                      <a:pPr marL="0" marR="0" algn="ctr">
                        <a:lnSpc>
                          <a:spcPct val="106000"/>
                        </a:lnSpc>
                        <a:spcBef>
                          <a:spcPts val="600"/>
                        </a:spcBef>
                        <a:spcAft>
                          <a:spcPts val="600"/>
                        </a:spcAft>
                      </a:pPr>
                      <a:r>
                        <a:rPr lang="en-IN" sz="1800" kern="1200">
                          <a:effectLst/>
                        </a:rPr>
                        <a:t>5%</a:t>
                      </a:r>
                      <a:endParaRPr lang="en-US" sz="1600">
                        <a:effectLst/>
                        <a:latin typeface="Calibri" panose="020F0502020204030204" pitchFamily="34" charset="0"/>
                        <a:ea typeface="Calibri" panose="020F0502020204030204" pitchFamily="34" charset="0"/>
                        <a:cs typeface="Vrinda"/>
                      </a:endParaRPr>
                    </a:p>
                  </a:txBody>
                  <a:tcPr marL="52066" marR="52066" marT="6749" marB="0"/>
                </a:tc>
                <a:tc>
                  <a:txBody>
                    <a:bodyPr/>
                    <a:lstStyle/>
                    <a:p>
                      <a:pPr marL="0" marR="0" algn="ctr">
                        <a:lnSpc>
                          <a:spcPct val="106000"/>
                        </a:lnSpc>
                        <a:spcBef>
                          <a:spcPts val="600"/>
                        </a:spcBef>
                        <a:spcAft>
                          <a:spcPts val="600"/>
                        </a:spcAft>
                      </a:pPr>
                      <a:r>
                        <a:rPr lang="en-IN" sz="1800" kern="1200">
                          <a:effectLst/>
                        </a:rPr>
                        <a:t>--</a:t>
                      </a:r>
                      <a:endParaRPr lang="en-US" sz="1600">
                        <a:effectLst/>
                        <a:latin typeface="Calibri" panose="020F0502020204030204" pitchFamily="34" charset="0"/>
                        <a:ea typeface="Calibri" panose="020F0502020204030204" pitchFamily="34" charset="0"/>
                        <a:cs typeface="Vrinda"/>
                      </a:endParaRPr>
                    </a:p>
                  </a:txBody>
                  <a:tcPr marL="52066" marR="52066" marT="6749" marB="0"/>
                </a:tc>
                <a:extLst>
                  <a:ext uri="{0D108BD9-81ED-4DB2-BD59-A6C34878D82A}">
                    <a16:rowId xmlns:a16="http://schemas.microsoft.com/office/drawing/2014/main" val="4124887511"/>
                  </a:ext>
                </a:extLst>
              </a:tr>
              <a:tr h="534762">
                <a:tc>
                  <a:txBody>
                    <a:bodyPr/>
                    <a:lstStyle/>
                    <a:p>
                      <a:pPr marL="0" marR="0" algn="ctr">
                        <a:lnSpc>
                          <a:spcPct val="106000"/>
                        </a:lnSpc>
                        <a:spcBef>
                          <a:spcPts val="600"/>
                        </a:spcBef>
                        <a:spcAft>
                          <a:spcPts val="600"/>
                        </a:spcAft>
                      </a:pPr>
                      <a:r>
                        <a:rPr lang="en-IN" sz="1800" kern="1200">
                          <a:effectLst/>
                        </a:rPr>
                        <a:t>Final Exam </a:t>
                      </a:r>
                      <a:endParaRPr lang="en-US" sz="1600">
                        <a:effectLst/>
                        <a:latin typeface="Calibri" panose="020F0502020204030204" pitchFamily="34" charset="0"/>
                        <a:ea typeface="Calibri" panose="020F0502020204030204" pitchFamily="34" charset="0"/>
                        <a:cs typeface="Vrinda"/>
                      </a:endParaRPr>
                    </a:p>
                  </a:txBody>
                  <a:tcPr marL="52066" marR="52066" marT="6749" marB="0"/>
                </a:tc>
                <a:tc>
                  <a:txBody>
                    <a:bodyPr/>
                    <a:lstStyle/>
                    <a:p>
                      <a:pPr marL="0" marR="0" algn="ctr">
                        <a:lnSpc>
                          <a:spcPct val="106000"/>
                        </a:lnSpc>
                        <a:spcBef>
                          <a:spcPts val="600"/>
                        </a:spcBef>
                        <a:spcAft>
                          <a:spcPts val="600"/>
                        </a:spcAft>
                      </a:pPr>
                      <a:r>
                        <a:rPr lang="en-IN" sz="1800" kern="1200">
                          <a:effectLst/>
                        </a:rPr>
                        <a:t>20%</a:t>
                      </a:r>
                      <a:endParaRPr lang="en-US" sz="1600">
                        <a:effectLst/>
                        <a:latin typeface="Calibri" panose="020F0502020204030204" pitchFamily="34" charset="0"/>
                        <a:ea typeface="Calibri" panose="020F0502020204030204" pitchFamily="34" charset="0"/>
                        <a:cs typeface="Vrinda"/>
                      </a:endParaRPr>
                    </a:p>
                  </a:txBody>
                  <a:tcPr marL="52066" marR="52066" marT="6749" marB="0"/>
                </a:tc>
                <a:tc>
                  <a:txBody>
                    <a:bodyPr/>
                    <a:lstStyle/>
                    <a:p>
                      <a:pPr marL="0" marR="0">
                        <a:lnSpc>
                          <a:spcPct val="106000"/>
                        </a:lnSpc>
                        <a:spcBef>
                          <a:spcPts val="600"/>
                        </a:spcBef>
                        <a:spcAft>
                          <a:spcPts val="600"/>
                        </a:spcAft>
                        <a:tabLst>
                          <a:tab pos="333375" algn="l"/>
                          <a:tab pos="920750" algn="ctr"/>
                        </a:tabLst>
                      </a:pPr>
                      <a:r>
                        <a:rPr lang="en-IN" sz="1800" kern="1200" dirty="0">
                          <a:effectLst/>
                        </a:rPr>
                        <a:t>		1.5 Hours</a:t>
                      </a:r>
                      <a:endParaRPr lang="en-US" sz="1600" dirty="0">
                        <a:effectLst/>
                        <a:latin typeface="Calibri" panose="020F0502020204030204" pitchFamily="34" charset="0"/>
                        <a:ea typeface="Calibri" panose="020F0502020204030204" pitchFamily="34" charset="0"/>
                        <a:cs typeface="Vrinda"/>
                      </a:endParaRPr>
                    </a:p>
                  </a:txBody>
                  <a:tcPr marL="52066" marR="52066" marT="6749" marB="0"/>
                </a:tc>
                <a:extLst>
                  <a:ext uri="{0D108BD9-81ED-4DB2-BD59-A6C34878D82A}">
                    <a16:rowId xmlns:a16="http://schemas.microsoft.com/office/drawing/2014/main" val="181853827"/>
                  </a:ext>
                </a:extLst>
              </a:tr>
            </a:tbl>
          </a:graphicData>
        </a:graphic>
      </p:graphicFrame>
    </p:spTree>
    <p:extLst>
      <p:ext uri="{BB962C8B-B14F-4D97-AF65-F5344CB8AC3E}">
        <p14:creationId xmlns:p14="http://schemas.microsoft.com/office/powerpoint/2010/main" val="4198201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prototype</a:t>
            </a:r>
            <a:endParaRPr lang="en-US" dirty="0"/>
          </a:p>
        </p:txBody>
      </p:sp>
      <p:sp>
        <p:nvSpPr>
          <p:cNvPr id="3" name="Content Placeholder 2"/>
          <p:cNvSpPr>
            <a:spLocks noGrp="1"/>
          </p:cNvSpPr>
          <p:nvPr>
            <p:ph idx="1"/>
          </p:nvPr>
        </p:nvSpPr>
        <p:spPr/>
        <p:txBody>
          <a:bodyPr/>
          <a:lstStyle/>
          <a:p>
            <a:r>
              <a:rPr lang="en-US" dirty="0" err="1" smtClean="0"/>
              <a:t>var</a:t>
            </a:r>
            <a:r>
              <a:rPr lang="en-US" dirty="0" smtClean="0"/>
              <a:t> </a:t>
            </a:r>
            <a:r>
              <a:rPr lang="en-US" dirty="0" err="1" smtClean="0"/>
              <a:t>new_array</a:t>
            </a:r>
            <a:r>
              <a:rPr lang="en-US" dirty="0" smtClean="0"/>
              <a:t> = </a:t>
            </a:r>
            <a:r>
              <a:rPr lang="en-US" dirty="0" err="1" smtClean="0"/>
              <a:t>arr.map</a:t>
            </a:r>
            <a:r>
              <a:rPr lang="en-US" dirty="0" smtClean="0"/>
              <a:t>(function callback(</a:t>
            </a:r>
            <a:r>
              <a:rPr lang="en-US" dirty="0" err="1" smtClean="0"/>
              <a:t>currentValue</a:t>
            </a:r>
            <a:r>
              <a:rPr lang="en-US" dirty="0" smtClean="0"/>
              <a:t>, index, array) {</a:t>
            </a:r>
          </a:p>
          <a:p>
            <a:r>
              <a:rPr lang="en-US" dirty="0" smtClean="0"/>
              <a:t>    // Return element for </a:t>
            </a:r>
            <a:r>
              <a:rPr lang="en-US" dirty="0" err="1" smtClean="0"/>
              <a:t>new_array</a:t>
            </a:r>
            <a:endParaRPr lang="en-US" dirty="0" smtClean="0"/>
          </a:p>
          <a:p>
            <a:r>
              <a:rPr lang="en-US" dirty="0" smtClean="0"/>
              <a:t>}[, </a:t>
            </a:r>
            <a:r>
              <a:rPr lang="en-US" dirty="0" err="1" smtClean="0"/>
              <a:t>thisArg</a:t>
            </a:r>
            <a:r>
              <a:rPr lang="en-US" dirty="0" smtClean="0"/>
              <a:t>])</a:t>
            </a:r>
            <a:endParaRPr lang="en-US" dirty="0"/>
          </a:p>
        </p:txBody>
      </p:sp>
    </p:spTree>
    <p:extLst>
      <p:ext uri="{BB962C8B-B14F-4D97-AF65-F5344CB8AC3E}">
        <p14:creationId xmlns:p14="http://schemas.microsoft.com/office/powerpoint/2010/main" val="380787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200" y="0"/>
            <a:ext cx="10515600" cy="1325563"/>
          </a:xfrm>
        </p:spPr>
        <p:txBody>
          <a:bodyPr/>
          <a:lstStyle/>
          <a:p>
            <a:r>
              <a:rPr lang="en-US" dirty="0" smtClean="0"/>
              <a:t>Parameters</a:t>
            </a:r>
            <a:endParaRPr lang="en-US" dirty="0"/>
          </a:p>
        </p:txBody>
      </p:sp>
      <p:sp>
        <p:nvSpPr>
          <p:cNvPr id="4" name="Rectangle 1"/>
          <p:cNvSpPr>
            <a:spLocks noGrp="1" noChangeArrowheads="1"/>
          </p:cNvSpPr>
          <p:nvPr>
            <p:ph idx="1"/>
          </p:nvPr>
        </p:nvSpPr>
        <p:spPr bwMode="auto">
          <a:xfrm>
            <a:off x="838200" y="989960"/>
            <a:ext cx="10432600" cy="56569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333333"/>
                </a:solidFill>
                <a:effectLst/>
                <a:latin typeface="Consolas" panose="020B0609020204030204" pitchFamily="49" charset="0"/>
              </a:rPr>
              <a:t>callback</a:t>
            </a:r>
            <a:endParaRPr kumimoji="0" lang="en-US" altLang="en-US" sz="1400" b="1" i="0" u="none" strike="noStrike" cap="none" normalizeH="0" baseline="0" dirty="0" smtClean="0">
              <a:ln>
                <a:noFill/>
              </a:ln>
              <a:solidFill>
                <a:srgbClr val="333333"/>
              </a:solidFill>
              <a:effectLst/>
              <a:latin typeface="Open Sans"/>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Open Sans"/>
              </a:rPr>
              <a:t>Function that produces an element of the new Array, taking three arguments:</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Open Sans"/>
              </a:rPr>
              <a: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333333"/>
                </a:solidFill>
                <a:effectLst/>
                <a:latin typeface="Consolas" panose="020B0609020204030204" pitchFamily="49" charset="0"/>
              </a:rPr>
              <a:t>currentValue</a:t>
            </a:r>
            <a:endParaRPr kumimoji="0" lang="en-US" altLang="en-US" sz="1400" b="1" i="0" u="none" strike="noStrike" cap="none" normalizeH="0" baseline="0" dirty="0" smtClean="0">
              <a:ln>
                <a:noFill/>
              </a:ln>
              <a:solidFill>
                <a:srgbClr val="333333"/>
              </a:solidFill>
              <a:effectLst/>
              <a:latin typeface="Open Sans"/>
            </a:endParaRPr>
          </a:p>
          <a:p>
            <a:pPr marL="914400" marR="0" lvl="2" indent="-91440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Open Sans"/>
              </a:rPr>
              <a:t>The current element being processed in the array.</a:t>
            </a:r>
          </a:p>
          <a:p>
            <a:pPr marL="914400" marR="0" lvl="2" indent="-91440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333333"/>
              </a:solidFill>
              <a:effectLst/>
              <a:latin typeface="Open Sans"/>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333333"/>
                </a:solidFill>
                <a:effectLst/>
                <a:latin typeface="Consolas" panose="020B0609020204030204" pitchFamily="49" charset="0"/>
              </a:rPr>
              <a:t>index</a:t>
            </a:r>
            <a:endParaRPr kumimoji="0" lang="en-US" altLang="en-US" sz="1400" b="1" i="0" u="none" strike="noStrike" cap="none" normalizeH="0" baseline="0" dirty="0" smtClean="0">
              <a:ln>
                <a:noFill/>
              </a:ln>
              <a:solidFill>
                <a:srgbClr val="333333"/>
              </a:solidFill>
              <a:effectLst/>
              <a:latin typeface="Open Sans"/>
            </a:endParaRPr>
          </a:p>
          <a:p>
            <a:pPr marL="914400" marR="0" lvl="2" indent="-91440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Open Sans"/>
              </a:rPr>
              <a:t>The index of the current element being processed in the array.</a:t>
            </a:r>
          </a:p>
          <a:p>
            <a:pPr marL="914400" marR="0" lvl="2" indent="-91440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333333"/>
              </a:solidFill>
              <a:effectLst/>
              <a:latin typeface="Open Sans"/>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333333"/>
                </a:solidFill>
                <a:effectLst/>
                <a:latin typeface="Consolas" panose="020B0609020204030204" pitchFamily="49" charset="0"/>
              </a:rPr>
              <a:t>array</a:t>
            </a:r>
            <a:endParaRPr kumimoji="0" lang="en-US" altLang="en-US" sz="1400" b="1" i="0" u="none" strike="noStrike" cap="none" normalizeH="0" baseline="0" dirty="0" smtClean="0">
              <a:ln>
                <a:noFill/>
              </a:ln>
              <a:solidFill>
                <a:srgbClr val="333333"/>
              </a:solidFill>
              <a:effectLst/>
              <a:latin typeface="Open Sans"/>
            </a:endParaRPr>
          </a:p>
          <a:p>
            <a:pPr marL="914400" marR="0" lvl="2" indent="-91440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Open Sans"/>
              </a:rPr>
              <a:t>The array </a:t>
            </a:r>
            <a:r>
              <a:rPr kumimoji="0" lang="en-US" altLang="en-US" sz="1100" b="0" i="0" u="none" strike="noStrike" cap="none" normalizeH="0" baseline="0" dirty="0" smtClean="0">
                <a:ln>
                  <a:noFill/>
                </a:ln>
                <a:solidFill>
                  <a:srgbClr val="333333"/>
                </a:solidFill>
                <a:effectLst/>
                <a:latin typeface="Consolas" panose="020B0609020204030204" pitchFamily="49" charset="0"/>
              </a:rPr>
              <a:t>map</a:t>
            </a:r>
            <a:r>
              <a:rPr kumimoji="0" lang="en-US" altLang="en-US" sz="1400" b="0" i="0" u="none" strike="noStrike" cap="none" normalizeH="0" baseline="0" dirty="0" smtClean="0">
                <a:ln>
                  <a:noFill/>
                </a:ln>
                <a:solidFill>
                  <a:srgbClr val="333333"/>
                </a:solidFill>
                <a:effectLst/>
                <a:latin typeface="Open Sans"/>
              </a:rPr>
              <a:t> </a:t>
            </a:r>
            <a:r>
              <a:rPr kumimoji="0" lang="en-US" altLang="en-US" sz="2400" b="0" i="0" u="none" strike="noStrike" cap="none" normalizeH="0" baseline="0" dirty="0" smtClean="0">
                <a:ln>
                  <a:noFill/>
                </a:ln>
                <a:solidFill>
                  <a:srgbClr val="333333"/>
                </a:solidFill>
                <a:effectLst/>
                <a:latin typeface="Open Sans"/>
              </a:rPr>
              <a:t>was called upon.</a:t>
            </a:r>
          </a:p>
          <a:p>
            <a:pPr marL="914400" marR="0" lvl="2" indent="-91440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rgbClr val="333333"/>
                </a:solidFill>
                <a:effectLst/>
                <a:latin typeface="Consolas" panose="020B0609020204030204" pitchFamily="49" charset="0"/>
              </a:rPr>
              <a:t>thisArg</a:t>
            </a:r>
            <a:endParaRPr kumimoji="0" lang="en-US" altLang="en-US" sz="1400" b="1" i="0" u="none" strike="noStrike" cap="none" normalizeH="0" baseline="0" dirty="0" smtClean="0">
              <a:ln>
                <a:noFill/>
              </a:ln>
              <a:solidFill>
                <a:srgbClr val="333333"/>
              </a:solidFill>
              <a:effectLst/>
              <a:latin typeface="Open Sans"/>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Open Sans"/>
              </a:rPr>
              <a:t>Optional. Value to use as </a:t>
            </a:r>
            <a:r>
              <a:rPr kumimoji="0" lang="en-US" altLang="en-US" sz="1100" b="0" i="0" u="none" strike="noStrike" cap="none" normalizeH="0" baseline="0" dirty="0" smtClean="0">
                <a:ln>
                  <a:noFill/>
                </a:ln>
                <a:solidFill>
                  <a:srgbClr val="333333"/>
                </a:solidFill>
                <a:effectLst/>
                <a:latin typeface="Consolas" panose="020B0609020204030204" pitchFamily="49" charset="0"/>
              </a:rPr>
              <a:t>this</a:t>
            </a:r>
            <a:r>
              <a:rPr kumimoji="0" lang="en-US" altLang="en-US" sz="1400" b="0" i="0" u="none" strike="noStrike" cap="none" normalizeH="0" baseline="0" dirty="0" smtClean="0">
                <a:ln>
                  <a:noFill/>
                </a:ln>
                <a:solidFill>
                  <a:srgbClr val="333333"/>
                </a:solidFill>
                <a:effectLst/>
                <a:latin typeface="Open Sans"/>
              </a:rPr>
              <a:t> </a:t>
            </a:r>
            <a:r>
              <a:rPr kumimoji="0" lang="en-US" altLang="en-US" b="0" i="0" u="none" strike="noStrike" cap="none" normalizeH="0" baseline="0" dirty="0" smtClean="0">
                <a:ln>
                  <a:noFill/>
                </a:ln>
                <a:solidFill>
                  <a:srgbClr val="333333"/>
                </a:solidFill>
                <a:effectLst/>
                <a:latin typeface="Open Sans"/>
              </a:rPr>
              <a:t>when executing </a:t>
            </a:r>
            <a:r>
              <a:rPr kumimoji="0" lang="en-US" altLang="en-US" sz="1100" b="0" i="0" u="none" strike="noStrike" cap="none" normalizeH="0" baseline="0" dirty="0" smtClean="0">
                <a:ln>
                  <a:noFill/>
                </a:ln>
                <a:solidFill>
                  <a:srgbClr val="333333"/>
                </a:solidFill>
                <a:effectLst/>
                <a:latin typeface="Consolas" panose="020B0609020204030204" pitchFamily="49" charset="0"/>
              </a:rPr>
              <a:t>callback</a:t>
            </a:r>
            <a:r>
              <a:rPr kumimoji="0" lang="en-US" altLang="en-US" sz="1400" b="0" i="0" u="none" strike="noStrike" cap="none" normalizeH="0" baseline="0" dirty="0" smtClean="0">
                <a:ln>
                  <a:noFill/>
                </a:ln>
                <a:solidFill>
                  <a:srgbClr val="333333"/>
                </a:solidFill>
                <a:effectLst/>
                <a:latin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rgbClr val="333333"/>
              </a:solidFill>
              <a:effectLst/>
              <a:latin typeface="x-locale-heading-primar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33333"/>
                </a:solidFill>
                <a:effectLst/>
                <a:latin typeface="x-locale-heading-primary"/>
              </a:rPr>
              <a:t>Return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Open Sans"/>
              </a:rPr>
              <a:t>A new array with each element being the result of the callback function.</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6667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a:t>
            </a:r>
            <a:endParaRPr lang="en-US" dirty="0"/>
          </a:p>
        </p:txBody>
      </p:sp>
      <p:sp>
        <p:nvSpPr>
          <p:cNvPr id="3" name="Content Placeholder 2"/>
          <p:cNvSpPr>
            <a:spLocks noGrp="1"/>
          </p:cNvSpPr>
          <p:nvPr>
            <p:ph idx="1"/>
          </p:nvPr>
        </p:nvSpPr>
        <p:spPr>
          <a:xfrm>
            <a:off x="1069848" y="1865914"/>
            <a:ext cx="10058400" cy="4306286"/>
          </a:xfrm>
        </p:spPr>
        <p:txBody>
          <a:bodyPr>
            <a:normAutofit/>
          </a:bodyPr>
          <a:lstStyle/>
          <a:p>
            <a:r>
              <a:rPr lang="en-US" dirty="0" smtClean="0"/>
              <a:t>[0, 1, 2, 3, 4].reduce(</a:t>
            </a:r>
          </a:p>
          <a:p>
            <a:r>
              <a:rPr lang="en-US" dirty="0" smtClean="0"/>
              <a:t>  function (</a:t>
            </a:r>
          </a:p>
          <a:p>
            <a:r>
              <a:rPr lang="en-US" dirty="0" smtClean="0"/>
              <a:t>    accumulator,</a:t>
            </a:r>
          </a:p>
          <a:p>
            <a:r>
              <a:rPr lang="en-US" dirty="0" smtClean="0"/>
              <a:t>    </a:t>
            </a:r>
            <a:r>
              <a:rPr lang="en-US" dirty="0" err="1" smtClean="0"/>
              <a:t>currentValue</a:t>
            </a:r>
            <a:r>
              <a:rPr lang="en-US" dirty="0" smtClean="0"/>
              <a:t>,</a:t>
            </a:r>
          </a:p>
          <a:p>
            <a:r>
              <a:rPr lang="en-US" dirty="0" smtClean="0"/>
              <a:t>    </a:t>
            </a:r>
            <a:r>
              <a:rPr lang="en-US" dirty="0" err="1" smtClean="0"/>
              <a:t>currentIndex</a:t>
            </a:r>
            <a:r>
              <a:rPr lang="en-US" dirty="0" smtClean="0"/>
              <a:t>,</a:t>
            </a:r>
          </a:p>
          <a:p>
            <a:r>
              <a:rPr lang="en-US" dirty="0" smtClean="0"/>
              <a:t>    array</a:t>
            </a:r>
          </a:p>
          <a:p>
            <a:r>
              <a:rPr lang="en-US" dirty="0" smtClean="0"/>
              <a:t>  ) {</a:t>
            </a:r>
          </a:p>
          <a:p>
            <a:r>
              <a:rPr lang="en-US" dirty="0" smtClean="0"/>
              <a:t>    return accumulator + </a:t>
            </a:r>
            <a:r>
              <a:rPr lang="en-US" dirty="0" err="1" smtClean="0"/>
              <a:t>currentValue</a:t>
            </a:r>
            <a:r>
              <a:rPr lang="en-US" dirty="0" smtClean="0"/>
              <a:t>;</a:t>
            </a:r>
          </a:p>
          <a:p>
            <a:r>
              <a:rPr lang="en-US" dirty="0" smtClean="0"/>
              <a:t>  }</a:t>
            </a:r>
          </a:p>
          <a:p>
            <a:r>
              <a:rPr lang="en-US" dirty="0" smtClean="0"/>
              <a:t>);</a:t>
            </a:r>
            <a:endParaRPr lang="en-US" dirty="0"/>
          </a:p>
        </p:txBody>
      </p:sp>
    </p:spTree>
    <p:extLst>
      <p:ext uri="{BB962C8B-B14F-4D97-AF65-F5344CB8AC3E}">
        <p14:creationId xmlns:p14="http://schemas.microsoft.com/office/powerpoint/2010/main" val="3961708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194" y="116932"/>
            <a:ext cx="10515600" cy="836658"/>
          </a:xfrm>
        </p:spPr>
        <p:txBody>
          <a:bodyPr/>
          <a:lstStyle/>
          <a:p>
            <a:r>
              <a:rPr lang="en-US" dirty="0" smtClean="0"/>
              <a:t>Reduce Parameters</a:t>
            </a:r>
            <a:endParaRPr lang="en-US" dirty="0"/>
          </a:p>
        </p:txBody>
      </p:sp>
      <p:sp>
        <p:nvSpPr>
          <p:cNvPr id="3" name="Content Placeholder 2"/>
          <p:cNvSpPr>
            <a:spLocks noGrp="1"/>
          </p:cNvSpPr>
          <p:nvPr>
            <p:ph idx="1"/>
          </p:nvPr>
        </p:nvSpPr>
        <p:spPr>
          <a:xfrm>
            <a:off x="629194" y="1089797"/>
            <a:ext cx="10515600" cy="4351338"/>
          </a:xfrm>
        </p:spPr>
        <p:txBody>
          <a:bodyPr>
            <a:noAutofit/>
          </a:bodyPr>
          <a:lstStyle/>
          <a:p>
            <a:pPr marL="0" indent="0">
              <a:buNone/>
            </a:pPr>
            <a:r>
              <a:rPr lang="en-US" sz="1800" b="1" dirty="0" smtClean="0"/>
              <a:t>callback</a:t>
            </a:r>
          </a:p>
          <a:p>
            <a:r>
              <a:rPr lang="en-US" sz="1800" dirty="0" smtClean="0"/>
              <a:t>Function to execute on each element in the array, taking four arguments:</a:t>
            </a:r>
          </a:p>
          <a:p>
            <a:pPr marL="0" indent="0">
              <a:buNone/>
            </a:pPr>
            <a:r>
              <a:rPr lang="en-US" sz="1800" b="1" dirty="0" smtClean="0"/>
              <a:t>accumulator</a:t>
            </a:r>
          </a:p>
          <a:p>
            <a:r>
              <a:rPr lang="en-US" sz="1800" dirty="0" smtClean="0"/>
              <a:t>The accumulator accumulates the callback's return values; it is the accumulated value previously returned in the last invocation of the callback, or </a:t>
            </a:r>
            <a:r>
              <a:rPr lang="en-US" sz="1800" dirty="0" err="1" smtClean="0"/>
              <a:t>initialValue</a:t>
            </a:r>
            <a:r>
              <a:rPr lang="en-US" sz="1800" dirty="0" smtClean="0"/>
              <a:t>, if supplied (see below).</a:t>
            </a:r>
          </a:p>
          <a:p>
            <a:pPr marL="0" indent="0">
              <a:buNone/>
            </a:pPr>
            <a:r>
              <a:rPr lang="en-US" sz="1800" b="1" dirty="0" err="1" smtClean="0"/>
              <a:t>currentValue</a:t>
            </a:r>
            <a:endParaRPr lang="en-US" sz="1800" b="1" dirty="0" smtClean="0"/>
          </a:p>
          <a:p>
            <a:r>
              <a:rPr lang="en-US" sz="1800" dirty="0" smtClean="0"/>
              <a:t>The current element being processed in the array.</a:t>
            </a:r>
          </a:p>
          <a:p>
            <a:pPr marL="0" indent="0">
              <a:buNone/>
            </a:pPr>
            <a:r>
              <a:rPr lang="en-US" sz="1800" b="1" dirty="0" err="1" smtClean="0"/>
              <a:t>currentIndex</a:t>
            </a:r>
            <a:endParaRPr lang="en-US" sz="1800" b="1" dirty="0" smtClean="0"/>
          </a:p>
          <a:p>
            <a:r>
              <a:rPr lang="en-US" sz="1800" dirty="0" smtClean="0"/>
              <a:t>The index of the current element being processed in the array. Starts at index 0, if an </a:t>
            </a:r>
            <a:r>
              <a:rPr lang="en-US" sz="1800" dirty="0" err="1" smtClean="0"/>
              <a:t>initialValue</a:t>
            </a:r>
            <a:r>
              <a:rPr lang="en-US" sz="1800" dirty="0" smtClean="0"/>
              <a:t> is provided, and at index 1 otherwise.</a:t>
            </a:r>
          </a:p>
          <a:p>
            <a:pPr marL="0" indent="0">
              <a:buNone/>
            </a:pPr>
            <a:r>
              <a:rPr lang="en-US" sz="1800" b="1" dirty="0" smtClean="0"/>
              <a:t>array</a:t>
            </a:r>
          </a:p>
          <a:p>
            <a:r>
              <a:rPr lang="en-US" sz="1800" dirty="0" smtClean="0"/>
              <a:t>The array reduce was called upon.</a:t>
            </a:r>
          </a:p>
          <a:p>
            <a:pPr marL="0" indent="0">
              <a:buNone/>
            </a:pPr>
            <a:r>
              <a:rPr lang="en-US" sz="1800" b="1" dirty="0" err="1" smtClean="0"/>
              <a:t>initialValue</a:t>
            </a:r>
            <a:endParaRPr lang="en-US" sz="1800" b="1" dirty="0" smtClean="0"/>
          </a:p>
          <a:p>
            <a:r>
              <a:rPr lang="en-US" sz="1800" dirty="0" smtClean="0"/>
              <a:t>[Optional] Value to use as the first argument to the first call of the callback. If no initial value is supplied, the first element in the array will be used. Calling reduce on an empty array without an initial value is an error</a:t>
            </a:r>
            <a:endParaRPr lang="en-US" sz="1800" dirty="0"/>
          </a:p>
        </p:txBody>
      </p:sp>
    </p:spTree>
    <p:extLst>
      <p:ext uri="{BB962C8B-B14F-4D97-AF65-F5344CB8AC3E}">
        <p14:creationId xmlns:p14="http://schemas.microsoft.com/office/powerpoint/2010/main" val="1793042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(Domain Name Server)</a:t>
            </a:r>
            <a:endParaRPr lang="en-US" dirty="0"/>
          </a:p>
        </p:txBody>
      </p:sp>
      <p:sp>
        <p:nvSpPr>
          <p:cNvPr id="3" name="Content Placeholder 2"/>
          <p:cNvSpPr>
            <a:spLocks noGrp="1"/>
          </p:cNvSpPr>
          <p:nvPr>
            <p:ph idx="1"/>
          </p:nvPr>
        </p:nvSpPr>
        <p:spPr/>
        <p:txBody>
          <a:bodyPr/>
          <a:lstStyle/>
          <a:p>
            <a:r>
              <a:rPr lang="en-US" dirty="0" smtClean="0"/>
              <a:t>IP </a:t>
            </a:r>
            <a:r>
              <a:rPr lang="en-US" dirty="0" err="1" smtClean="0"/>
              <a:t>LookUp</a:t>
            </a:r>
            <a:r>
              <a:rPr lang="en-US" dirty="0" smtClean="0"/>
              <a:t> for a given name.</a:t>
            </a:r>
          </a:p>
          <a:p>
            <a:r>
              <a:rPr lang="en-US" dirty="0" err="1" smtClean="0"/>
              <a:t>LookUp</a:t>
            </a:r>
            <a:r>
              <a:rPr lang="en-US" dirty="0" smtClean="0"/>
              <a:t> table Stored in distributed manner.</a:t>
            </a:r>
          </a:p>
          <a:p>
            <a:r>
              <a:rPr lang="en-US" dirty="0" smtClean="0"/>
              <a:t>Geographic </a:t>
            </a:r>
            <a:r>
              <a:rPr lang="en-US" dirty="0" err="1" smtClean="0"/>
              <a:t>LookUp</a:t>
            </a:r>
            <a:endParaRPr lang="en-US" dirty="0" smtClean="0"/>
          </a:p>
          <a:p>
            <a:r>
              <a:rPr lang="en-US" dirty="0" smtClean="0"/>
              <a:t>IPs allocated based on geographic location and stored in Regional Internet Registry.</a:t>
            </a:r>
          </a:p>
          <a:p>
            <a:r>
              <a:rPr lang="en-US" dirty="0" smtClean="0"/>
              <a:t>13 Root name servers have the lookup for all the domains that exists in the World.</a:t>
            </a:r>
          </a:p>
          <a:p>
            <a:r>
              <a:rPr lang="en-US" dirty="0" err="1" smtClean="0"/>
              <a:t>AnyCast</a:t>
            </a:r>
            <a:r>
              <a:rPr lang="en-US" dirty="0" smtClean="0"/>
              <a:t> addressing used for locating any server on the internet.</a:t>
            </a:r>
          </a:p>
          <a:p>
            <a:endParaRPr lang="en-US" dirty="0"/>
          </a:p>
        </p:txBody>
      </p:sp>
    </p:spTree>
    <p:extLst>
      <p:ext uri="{BB962C8B-B14F-4D97-AF65-F5344CB8AC3E}">
        <p14:creationId xmlns:p14="http://schemas.microsoft.com/office/powerpoint/2010/main" val="1320952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7151"/>
          </a:xfrm>
        </p:spPr>
        <p:txBody>
          <a:bodyPr>
            <a:normAutofit fontScale="90000"/>
          </a:bodyPr>
          <a:lstStyle/>
          <a:p>
            <a:r>
              <a:rPr lang="en-US" dirty="0" smtClean="0"/>
              <a:t>References for CDN, </a:t>
            </a:r>
            <a:r>
              <a:rPr lang="en-US" dirty="0" err="1" smtClean="0"/>
              <a:t>dns</a:t>
            </a:r>
            <a:r>
              <a:rPr lang="en-US" dirty="0" smtClean="0"/>
              <a:t>, bootstrap and functional </a:t>
            </a:r>
            <a:r>
              <a:rPr lang="en-US" dirty="0" err="1" smtClean="0"/>
              <a:t>javascript</a:t>
            </a:r>
            <a:endParaRPr lang="en-US" dirty="0"/>
          </a:p>
        </p:txBody>
      </p:sp>
      <p:sp>
        <p:nvSpPr>
          <p:cNvPr id="3" name="Content Placeholder 2"/>
          <p:cNvSpPr>
            <a:spLocks noGrp="1"/>
          </p:cNvSpPr>
          <p:nvPr>
            <p:ph idx="1"/>
          </p:nvPr>
        </p:nvSpPr>
        <p:spPr>
          <a:xfrm>
            <a:off x="1069848" y="1651144"/>
            <a:ext cx="10058400" cy="4984787"/>
          </a:xfrm>
        </p:spPr>
        <p:txBody>
          <a:bodyPr>
            <a:normAutofit fontScale="92500" lnSpcReduction="10000"/>
          </a:bodyPr>
          <a:lstStyle/>
          <a:p>
            <a:r>
              <a:rPr lang="en-US" dirty="0">
                <a:hlinkClick r:id="rId2"/>
              </a:rPr>
              <a:t>https://</a:t>
            </a:r>
            <a:r>
              <a:rPr lang="en-US" dirty="0" smtClean="0">
                <a:hlinkClick r:id="rId2"/>
              </a:rPr>
              <a:t>en.wikipedia.org/wiki/Anycast</a:t>
            </a:r>
          </a:p>
          <a:p>
            <a:r>
              <a:rPr lang="en-US" dirty="0">
                <a:hlinkClick r:id="rId2"/>
              </a:rPr>
              <a:t>http://ddiguru.com/blog/45-dns/118-introduction-to-anycast-dns</a:t>
            </a:r>
          </a:p>
          <a:p>
            <a:r>
              <a:rPr lang="en-US" dirty="0" smtClean="0">
                <a:hlinkClick r:id="rId2"/>
              </a:rPr>
              <a:t>http</a:t>
            </a:r>
            <a:r>
              <a:rPr lang="en-US" dirty="0">
                <a:hlinkClick r:id="rId2"/>
              </a:rPr>
              <a:t>://</a:t>
            </a:r>
            <a:r>
              <a:rPr lang="en-US" dirty="0" smtClean="0">
                <a:hlinkClick r:id="rId2"/>
              </a:rPr>
              <a:t>www.slashroot.in/what-anycast-and-how-it-works</a:t>
            </a:r>
            <a:endParaRPr lang="en-US" dirty="0" smtClean="0"/>
          </a:p>
          <a:p>
            <a:r>
              <a:rPr lang="en-US" dirty="0">
                <a:hlinkClick r:id="rId3"/>
              </a:rPr>
              <a:t>https://www.nczonline.net/blog/2011/11/29/how-content-delivery-networks-cdns-work</a:t>
            </a:r>
            <a:r>
              <a:rPr lang="en-US" dirty="0" smtClean="0">
                <a:hlinkClick r:id="rId3"/>
              </a:rPr>
              <a:t>/</a:t>
            </a:r>
            <a:endParaRPr lang="en-US" dirty="0" smtClean="0"/>
          </a:p>
          <a:p>
            <a:r>
              <a:rPr lang="en-US" dirty="0">
                <a:hlinkClick r:id="rId4"/>
              </a:rPr>
              <a:t>https://</a:t>
            </a:r>
            <a:r>
              <a:rPr lang="en-US" dirty="0" smtClean="0">
                <a:hlinkClick r:id="rId4"/>
              </a:rPr>
              <a:t>www.lifewire.com/what-is-a-dns-server-2625854</a:t>
            </a:r>
            <a:endParaRPr lang="en-US" dirty="0" smtClean="0"/>
          </a:p>
          <a:p>
            <a:r>
              <a:rPr lang="en-US" dirty="0">
                <a:hlinkClick r:id="rId5"/>
              </a:rPr>
              <a:t>https://</a:t>
            </a:r>
            <a:r>
              <a:rPr lang="en-US" dirty="0" smtClean="0">
                <a:hlinkClick r:id="rId5"/>
              </a:rPr>
              <a:t>help.hover.com/hc/en-us/articles/217282457-How-to-Edit-DNS-records-A-AAAA-CNAME-MX-TXT-SRV-</a:t>
            </a:r>
            <a:endParaRPr lang="en-US" dirty="0" smtClean="0"/>
          </a:p>
          <a:p>
            <a:r>
              <a:rPr lang="en-US" dirty="0">
                <a:hlinkClick r:id="rId6"/>
              </a:rPr>
              <a:t>https://</a:t>
            </a:r>
            <a:r>
              <a:rPr lang="en-US" dirty="0" smtClean="0">
                <a:hlinkClick r:id="rId6"/>
              </a:rPr>
              <a:t>www.name.com/support/articles/205516858-Understanding-DNS-record-types</a:t>
            </a:r>
            <a:endParaRPr lang="en-US" dirty="0" smtClean="0"/>
          </a:p>
          <a:p>
            <a:r>
              <a:rPr lang="en-US" dirty="0">
                <a:hlinkClick r:id="rId7"/>
              </a:rPr>
              <a:t>http://</a:t>
            </a:r>
            <a:r>
              <a:rPr lang="en-US" dirty="0" smtClean="0">
                <a:hlinkClick r:id="rId7"/>
              </a:rPr>
              <a:t>www.helloerik.com/the-subtle-magic-behind-why-the-bootstrap-3-grid-works</a:t>
            </a:r>
            <a:endParaRPr lang="en-US" dirty="0" smtClean="0"/>
          </a:p>
          <a:p>
            <a:r>
              <a:rPr lang="en-US" dirty="0">
                <a:hlinkClick r:id="rId8"/>
              </a:rPr>
              <a:t>https://</a:t>
            </a:r>
            <a:r>
              <a:rPr lang="en-US" dirty="0" smtClean="0">
                <a:hlinkClick r:id="rId8"/>
              </a:rPr>
              <a:t>codewords.recurse.com/issues/one/an-introduction-to-functional-programming</a:t>
            </a:r>
            <a:endParaRPr lang="en-US" dirty="0" smtClean="0"/>
          </a:p>
          <a:p>
            <a:r>
              <a:rPr lang="en-US" dirty="0">
                <a:hlinkClick r:id="rId9"/>
              </a:rPr>
              <a:t>https://</a:t>
            </a:r>
            <a:r>
              <a:rPr lang="en-US" dirty="0" smtClean="0">
                <a:hlinkClick r:id="rId9"/>
              </a:rPr>
              <a:t>medium.com/javascript-scene/master-the-javascript-interview-what-is-functional-programming-7f218c68b3a0</a:t>
            </a:r>
            <a:endParaRPr lang="en-US" dirty="0" smtClean="0"/>
          </a:p>
          <a:p>
            <a:r>
              <a:rPr lang="en-US" dirty="0">
                <a:hlinkClick r:id="rId10"/>
              </a:rPr>
              <a:t>http://javascriptissexy.com/understand-javascript-callback-functions-and-use-them</a:t>
            </a:r>
            <a:r>
              <a:rPr lang="en-US" dirty="0" smtClean="0">
                <a:hlinkClick r:id="rId10"/>
              </a:rPr>
              <a:t>/</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797238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185</TotalTime>
  <Words>405</Words>
  <Application>Microsoft Office PowerPoint</Application>
  <PresentationFormat>Widescreen</PresentationFormat>
  <Paragraphs>92</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Consolas</vt:lpstr>
      <vt:lpstr>Open Sans</vt:lpstr>
      <vt:lpstr>Rockwell</vt:lpstr>
      <vt:lpstr>Rockwell Condensed</vt:lpstr>
      <vt:lpstr>Vrinda</vt:lpstr>
      <vt:lpstr>Wingdings</vt:lpstr>
      <vt:lpstr>x-locale-heading-primary</vt:lpstr>
      <vt:lpstr>Wood Type</vt:lpstr>
      <vt:lpstr>Map Reduce and DNS</vt:lpstr>
      <vt:lpstr>Evaluation Instruments</vt:lpstr>
      <vt:lpstr>Map prototype</vt:lpstr>
      <vt:lpstr>Parameters</vt:lpstr>
      <vt:lpstr>Reduce</vt:lpstr>
      <vt:lpstr>Reduce Parameters</vt:lpstr>
      <vt:lpstr>DNS (Domain Name Server)</vt:lpstr>
      <vt:lpstr>References for CDN, dns, bootstrap and functional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Anuradha Ravi</dc:creator>
  <cp:lastModifiedBy>Anuradha Ravi</cp:lastModifiedBy>
  <cp:revision>10</cp:revision>
  <dcterms:created xsi:type="dcterms:W3CDTF">2017-09-14T03:38:17Z</dcterms:created>
  <dcterms:modified xsi:type="dcterms:W3CDTF">2017-09-17T12:33:50Z</dcterms:modified>
</cp:coreProperties>
</file>