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8288000" cy="10287000"/>
  <p:notesSz cx="6858000" cy="9144000"/>
  <p:embeddedFontLst>
    <p:embeddedFont>
      <p:font typeface="Canva Sans"/>
      <p:regular r:id="rId15"/>
    </p:embeddedFont>
    <p:embeddedFont>
      <p:font typeface="Canva Sans Bold"/>
      <p:regular r:id="rId16"/>
    </p:embeddedFont>
    <p:embeddedFont>
      <p:font typeface="Costa Rica"/>
      <p:regular r:id="rId17"/>
    </p:embeddedFont>
    <p:embeddedFont>
      <p:font typeface="Helvetica Now Display Bold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68" d="100"/>
          <a:sy n="68" d="100"/>
        </p:scale>
        <p:origin x="93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>
        <p15:prstTrans prst="curtains"/>
      </p:transition>
    </mc:Choice>
    <mc:Fallback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>
        <p15:prstTrans prst="curtains"/>
      </p:transition>
    </mc:Choice>
    <mc:Fallback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>
        <p15:prstTrans prst="curtains"/>
      </p:transition>
    </mc:Choice>
    <mc:Fallback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>
        <p15:prstTrans prst="curtains"/>
      </p:transition>
    </mc:Choice>
    <mc:Fallback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>
        <p15:prstTrans prst="curtains"/>
      </p:transition>
    </mc:Choice>
    <mc:Fallback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>
        <p15:prstTrans prst="curtains"/>
      </p:transition>
    </mc:Choice>
    <mc:Fallback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>
        <p15:prstTrans prst="curtains"/>
      </p:transition>
    </mc:Choice>
    <mc:Fallback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>
        <p15:prstTrans prst="curtains"/>
      </p:transition>
    </mc:Choice>
    <mc:Fallback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>
        <p15:prstTrans prst="curtains"/>
      </p:transition>
    </mc:Choice>
    <mc:Fallback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>
        <p15:prstTrans prst="curtains"/>
      </p:transition>
    </mc:Choice>
    <mc:Fallback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>
        <p15:prstTrans prst="curtains"/>
      </p:transition>
    </mc:Choice>
    <mc:Fallback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5="http://schemas.microsoft.com/office/powerpoint/2012/main" Requires="p15">
      <p:transition>
        <p15:prstTrans prst="curtains"/>
      </p:transition>
    </mc:Choice>
    <mc:Fallback>
      <p:transition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B8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5400000">
            <a:off x="5333476" y="-3141210"/>
            <a:ext cx="8343596" cy="16455425"/>
            <a:chOff x="0" y="0"/>
            <a:chExt cx="9960784" cy="19644880"/>
          </a:xfrm>
        </p:grpSpPr>
        <p:sp>
          <p:nvSpPr>
            <p:cNvPr id="3" name="Freeform 3"/>
            <p:cNvSpPr/>
            <p:nvPr/>
          </p:nvSpPr>
          <p:spPr>
            <a:xfrm>
              <a:off x="72390" y="72390"/>
              <a:ext cx="9816005" cy="19500101"/>
            </a:xfrm>
            <a:custGeom>
              <a:avLst/>
              <a:gdLst/>
              <a:ahLst/>
              <a:cxnLst/>
              <a:rect l="l" t="t" r="r" b="b"/>
              <a:pathLst>
                <a:path w="9816005" h="19500101">
                  <a:moveTo>
                    <a:pt x="0" y="0"/>
                  </a:moveTo>
                  <a:lnTo>
                    <a:pt x="9816005" y="0"/>
                  </a:lnTo>
                  <a:lnTo>
                    <a:pt x="9816005" y="19500101"/>
                  </a:lnTo>
                  <a:lnTo>
                    <a:pt x="0" y="195001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0DFCF"/>
            </a:solidFill>
          </p:spPr>
        </p:sp>
        <p:sp>
          <p:nvSpPr>
            <p:cNvPr id="4" name="Freeform 4"/>
            <p:cNvSpPr/>
            <p:nvPr/>
          </p:nvSpPr>
          <p:spPr>
            <a:xfrm>
              <a:off x="0" y="0"/>
              <a:ext cx="9960784" cy="19644880"/>
            </a:xfrm>
            <a:custGeom>
              <a:avLst/>
              <a:gdLst/>
              <a:ahLst/>
              <a:cxnLst/>
              <a:rect l="l" t="t" r="r" b="b"/>
              <a:pathLst>
                <a:path w="9960784" h="19644880">
                  <a:moveTo>
                    <a:pt x="9816005" y="19500100"/>
                  </a:moveTo>
                  <a:lnTo>
                    <a:pt x="9960784" y="19500100"/>
                  </a:lnTo>
                  <a:lnTo>
                    <a:pt x="9960784" y="19644880"/>
                  </a:lnTo>
                  <a:lnTo>
                    <a:pt x="9816005" y="19644880"/>
                  </a:lnTo>
                  <a:lnTo>
                    <a:pt x="9816005" y="19500100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19500100"/>
                  </a:lnTo>
                  <a:lnTo>
                    <a:pt x="0" y="19500100"/>
                  </a:lnTo>
                  <a:lnTo>
                    <a:pt x="0" y="144780"/>
                  </a:lnTo>
                  <a:close/>
                  <a:moveTo>
                    <a:pt x="0" y="19500100"/>
                  </a:moveTo>
                  <a:lnTo>
                    <a:pt x="144780" y="19500100"/>
                  </a:lnTo>
                  <a:lnTo>
                    <a:pt x="144780" y="19644880"/>
                  </a:lnTo>
                  <a:lnTo>
                    <a:pt x="0" y="19644880"/>
                  </a:lnTo>
                  <a:lnTo>
                    <a:pt x="0" y="19500100"/>
                  </a:lnTo>
                  <a:close/>
                  <a:moveTo>
                    <a:pt x="9816005" y="144780"/>
                  </a:moveTo>
                  <a:lnTo>
                    <a:pt x="9960784" y="144780"/>
                  </a:lnTo>
                  <a:lnTo>
                    <a:pt x="9960784" y="19500100"/>
                  </a:lnTo>
                  <a:lnTo>
                    <a:pt x="9816005" y="19500100"/>
                  </a:lnTo>
                  <a:lnTo>
                    <a:pt x="9816005" y="144780"/>
                  </a:lnTo>
                  <a:close/>
                  <a:moveTo>
                    <a:pt x="144780" y="19500100"/>
                  </a:moveTo>
                  <a:lnTo>
                    <a:pt x="9816005" y="19500100"/>
                  </a:lnTo>
                  <a:lnTo>
                    <a:pt x="9816005" y="19644880"/>
                  </a:lnTo>
                  <a:lnTo>
                    <a:pt x="144780" y="19644880"/>
                  </a:lnTo>
                  <a:lnTo>
                    <a:pt x="144780" y="19500100"/>
                  </a:lnTo>
                  <a:close/>
                  <a:moveTo>
                    <a:pt x="9816005" y="0"/>
                  </a:moveTo>
                  <a:lnTo>
                    <a:pt x="9960784" y="0"/>
                  </a:lnTo>
                  <a:lnTo>
                    <a:pt x="9960784" y="144780"/>
                  </a:lnTo>
                  <a:lnTo>
                    <a:pt x="9816005" y="144780"/>
                  </a:lnTo>
                  <a:lnTo>
                    <a:pt x="9816005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9816005" y="0"/>
                  </a:lnTo>
                  <a:lnTo>
                    <a:pt x="9816005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252647"/>
            </a:solidFill>
          </p:spPr>
        </p:sp>
      </p:grpSp>
      <p:sp>
        <p:nvSpPr>
          <p:cNvPr id="5" name="Freeform 5"/>
          <p:cNvSpPr/>
          <p:nvPr/>
        </p:nvSpPr>
        <p:spPr>
          <a:xfrm>
            <a:off x="10945221" y="1507590"/>
            <a:ext cx="7342779" cy="8779410"/>
          </a:xfrm>
          <a:custGeom>
            <a:avLst/>
            <a:gdLst/>
            <a:ahLst/>
            <a:cxnLst/>
            <a:rect l="l" t="t" r="r" b="b"/>
            <a:pathLst>
              <a:path w="7342779" h="8779410">
                <a:moveTo>
                  <a:pt x="0" y="0"/>
                </a:moveTo>
                <a:lnTo>
                  <a:pt x="7342779" y="0"/>
                </a:lnTo>
                <a:lnTo>
                  <a:pt x="7342779" y="8779410"/>
                </a:lnTo>
                <a:lnTo>
                  <a:pt x="0" y="87794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2523308" y="2512186"/>
            <a:ext cx="9432976" cy="43690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981"/>
              </a:lnSpc>
            </a:pPr>
            <a:r>
              <a:rPr lang="en-US" sz="18583" dirty="0">
                <a:solidFill>
                  <a:srgbClr val="252647"/>
                </a:solidFill>
                <a:latin typeface="Costa Rica"/>
                <a:ea typeface="Costa Rica"/>
                <a:cs typeface="Costa Rica"/>
                <a:sym typeface="Costa Rica"/>
              </a:rPr>
              <a:t>VENDING MACHINE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7235033" y="1264411"/>
            <a:ext cx="9525" cy="771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299"/>
              </a:lnSpc>
            </a:pPr>
            <a:endParaRPr/>
          </a:p>
        </p:txBody>
      </p:sp>
      <p:sp>
        <p:nvSpPr>
          <p:cNvPr id="8" name="TextBox 8"/>
          <p:cNvSpPr txBox="1"/>
          <p:nvPr/>
        </p:nvSpPr>
        <p:spPr>
          <a:xfrm>
            <a:off x="4252717" y="6814512"/>
            <a:ext cx="5964633" cy="18482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13"/>
              </a:lnSpc>
            </a:pPr>
            <a:r>
              <a:rPr lang="en-US" sz="3509" b="1">
                <a:solidFill>
                  <a:srgbClr val="252647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Sahitya Kushwaha (623195)</a:t>
            </a:r>
          </a:p>
          <a:p>
            <a:pPr algn="ctr">
              <a:lnSpc>
                <a:spcPts val="4913"/>
              </a:lnSpc>
            </a:pPr>
            <a:r>
              <a:rPr lang="en-US" sz="3509" b="1">
                <a:solidFill>
                  <a:srgbClr val="252647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Prasastha Datla (623157)</a:t>
            </a:r>
          </a:p>
          <a:p>
            <a:pPr algn="ctr">
              <a:lnSpc>
                <a:spcPts val="4913"/>
              </a:lnSpc>
            </a:pPr>
            <a:r>
              <a:rPr lang="en-US" sz="3509" b="1">
                <a:solidFill>
                  <a:srgbClr val="252647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Ganti Dheeraj (623192)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3957314" y="1254886"/>
            <a:ext cx="6574489" cy="8870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1" dirty="0">
                <a:solidFill>
                  <a:srgbClr val="252647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EC 202 Presentation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>
        <p15:prstTrans prst="curtains"/>
      </p:transition>
    </mc:Choice>
    <mc:Fallback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B8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5400000">
            <a:off x="5126199" y="-3155308"/>
            <a:ext cx="8164330" cy="16101872"/>
            <a:chOff x="0" y="0"/>
            <a:chExt cx="9960784" cy="19644880"/>
          </a:xfrm>
        </p:grpSpPr>
        <p:sp>
          <p:nvSpPr>
            <p:cNvPr id="3" name="Freeform 3"/>
            <p:cNvSpPr/>
            <p:nvPr/>
          </p:nvSpPr>
          <p:spPr>
            <a:xfrm>
              <a:off x="72390" y="72390"/>
              <a:ext cx="9816005" cy="19500101"/>
            </a:xfrm>
            <a:custGeom>
              <a:avLst/>
              <a:gdLst/>
              <a:ahLst/>
              <a:cxnLst/>
              <a:rect l="l" t="t" r="r" b="b"/>
              <a:pathLst>
                <a:path w="9816005" h="19500101">
                  <a:moveTo>
                    <a:pt x="0" y="0"/>
                  </a:moveTo>
                  <a:lnTo>
                    <a:pt x="9816005" y="0"/>
                  </a:lnTo>
                  <a:lnTo>
                    <a:pt x="9816005" y="19500101"/>
                  </a:lnTo>
                  <a:lnTo>
                    <a:pt x="0" y="195001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0DFCF"/>
            </a:solidFill>
          </p:spPr>
        </p:sp>
        <p:sp>
          <p:nvSpPr>
            <p:cNvPr id="4" name="Freeform 4"/>
            <p:cNvSpPr/>
            <p:nvPr/>
          </p:nvSpPr>
          <p:spPr>
            <a:xfrm>
              <a:off x="0" y="0"/>
              <a:ext cx="9960784" cy="19644880"/>
            </a:xfrm>
            <a:custGeom>
              <a:avLst/>
              <a:gdLst/>
              <a:ahLst/>
              <a:cxnLst/>
              <a:rect l="l" t="t" r="r" b="b"/>
              <a:pathLst>
                <a:path w="9960784" h="19644880">
                  <a:moveTo>
                    <a:pt x="9816005" y="19500100"/>
                  </a:moveTo>
                  <a:lnTo>
                    <a:pt x="9960784" y="19500100"/>
                  </a:lnTo>
                  <a:lnTo>
                    <a:pt x="9960784" y="19644880"/>
                  </a:lnTo>
                  <a:lnTo>
                    <a:pt x="9816005" y="19644880"/>
                  </a:lnTo>
                  <a:lnTo>
                    <a:pt x="9816005" y="19500100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19500100"/>
                  </a:lnTo>
                  <a:lnTo>
                    <a:pt x="0" y="19500100"/>
                  </a:lnTo>
                  <a:lnTo>
                    <a:pt x="0" y="144780"/>
                  </a:lnTo>
                  <a:close/>
                  <a:moveTo>
                    <a:pt x="0" y="19500100"/>
                  </a:moveTo>
                  <a:lnTo>
                    <a:pt x="144780" y="19500100"/>
                  </a:lnTo>
                  <a:lnTo>
                    <a:pt x="144780" y="19644880"/>
                  </a:lnTo>
                  <a:lnTo>
                    <a:pt x="0" y="19644880"/>
                  </a:lnTo>
                  <a:lnTo>
                    <a:pt x="0" y="19500100"/>
                  </a:lnTo>
                  <a:close/>
                  <a:moveTo>
                    <a:pt x="9816005" y="144780"/>
                  </a:moveTo>
                  <a:lnTo>
                    <a:pt x="9960784" y="144780"/>
                  </a:lnTo>
                  <a:lnTo>
                    <a:pt x="9960784" y="19500100"/>
                  </a:lnTo>
                  <a:lnTo>
                    <a:pt x="9816005" y="19500100"/>
                  </a:lnTo>
                  <a:lnTo>
                    <a:pt x="9816005" y="144780"/>
                  </a:lnTo>
                  <a:close/>
                  <a:moveTo>
                    <a:pt x="144780" y="19500100"/>
                  </a:moveTo>
                  <a:lnTo>
                    <a:pt x="9816005" y="19500100"/>
                  </a:lnTo>
                  <a:lnTo>
                    <a:pt x="9816005" y="19644880"/>
                  </a:lnTo>
                  <a:lnTo>
                    <a:pt x="144780" y="19644880"/>
                  </a:lnTo>
                  <a:lnTo>
                    <a:pt x="144780" y="19500100"/>
                  </a:lnTo>
                  <a:close/>
                  <a:moveTo>
                    <a:pt x="9816005" y="0"/>
                  </a:moveTo>
                  <a:lnTo>
                    <a:pt x="9960784" y="0"/>
                  </a:lnTo>
                  <a:lnTo>
                    <a:pt x="9960784" y="144780"/>
                  </a:lnTo>
                  <a:lnTo>
                    <a:pt x="9816005" y="144780"/>
                  </a:lnTo>
                  <a:lnTo>
                    <a:pt x="9816005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9816005" y="0"/>
                  </a:lnTo>
                  <a:lnTo>
                    <a:pt x="9816005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252647"/>
            </a:solidFill>
          </p:spPr>
        </p:sp>
      </p:grpSp>
      <p:sp>
        <p:nvSpPr>
          <p:cNvPr id="5" name="TextBox 5"/>
          <p:cNvSpPr txBox="1"/>
          <p:nvPr/>
        </p:nvSpPr>
        <p:spPr>
          <a:xfrm>
            <a:off x="1737828" y="3169552"/>
            <a:ext cx="14941071" cy="47153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277"/>
              </a:lnSpc>
            </a:pPr>
            <a:r>
              <a:rPr lang="en-US" sz="3769" b="1" u="sng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Purpose: </a:t>
            </a:r>
            <a:r>
              <a:rPr lang="en-US" sz="3769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Handles vending operations and tracks money and stock.</a:t>
            </a:r>
          </a:p>
          <a:p>
            <a:pPr algn="l">
              <a:lnSpc>
                <a:spcPts val="5277"/>
              </a:lnSpc>
            </a:pPr>
            <a:r>
              <a:rPr lang="en-US" sz="3769" b="1" u="sng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Inputs/Outputs:</a:t>
            </a:r>
          </a:p>
          <a:p>
            <a:pPr algn="l">
              <a:lnSpc>
                <a:spcPts val="5277"/>
              </a:lnSpc>
            </a:pPr>
            <a:r>
              <a:rPr lang="en-US" sz="3769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Inputs: </a:t>
            </a:r>
            <a:r>
              <a:rPr lang="en-US" sz="3769" b="1" dirty="0" err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clk</a:t>
            </a:r>
            <a:r>
              <a:rPr lang="en-US" sz="3769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, reset, twenty, fifty, select, buy, load</a:t>
            </a:r>
          </a:p>
          <a:p>
            <a:pPr algn="l">
              <a:lnSpc>
                <a:spcPts val="5277"/>
              </a:lnSpc>
            </a:pPr>
            <a:r>
              <a:rPr lang="en-US" sz="3769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      Outputs: money, products, </a:t>
            </a:r>
            <a:r>
              <a:rPr lang="en-US" sz="3769" b="1" dirty="0" err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out_of_stock</a:t>
            </a:r>
            <a:endParaRPr lang="en-US" sz="3769" b="1" dirty="0">
              <a:solidFill>
                <a:srgbClr val="000000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  <a:p>
            <a:pPr algn="l">
              <a:lnSpc>
                <a:spcPts val="5277"/>
              </a:lnSpc>
            </a:pPr>
            <a:r>
              <a:rPr lang="en-US" sz="3769" b="1" u="sng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Key Operations:</a:t>
            </a:r>
          </a:p>
          <a:p>
            <a:pPr algn="l">
              <a:lnSpc>
                <a:spcPts val="5277"/>
              </a:lnSpc>
            </a:pPr>
            <a:r>
              <a:rPr lang="en-US" sz="3769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Accepts money, handles purchases, and manages stock.</a:t>
            </a:r>
          </a:p>
          <a:p>
            <a:pPr algn="ctr">
              <a:lnSpc>
                <a:spcPts val="5277"/>
              </a:lnSpc>
            </a:pPr>
            <a:endParaRPr lang="en-US" sz="3769" b="1" dirty="0">
              <a:solidFill>
                <a:srgbClr val="000000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547339" y="1589434"/>
            <a:ext cx="15711961" cy="21049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 b="1" u="sng">
                <a:solidFill>
                  <a:srgbClr val="000000"/>
                </a:solidFill>
                <a:latin typeface="Helvetica Now Display Bold"/>
                <a:ea typeface="Helvetica Now Display Bold"/>
                <a:cs typeface="Helvetica Now Display Bold"/>
                <a:sym typeface="Helvetica Now Display Bold"/>
              </a:rPr>
              <a:t>Vending Machine Module</a:t>
            </a:r>
          </a:p>
          <a:p>
            <a:pPr algn="ctr">
              <a:lnSpc>
                <a:spcPts val="8400"/>
              </a:lnSpc>
              <a:spcBef>
                <a:spcPct val="0"/>
              </a:spcBef>
            </a:pPr>
            <a:endParaRPr lang="en-US" sz="6000" b="1" u="sng">
              <a:solidFill>
                <a:srgbClr val="000000"/>
              </a:solidFill>
              <a:latin typeface="Helvetica Now Display Bold"/>
              <a:ea typeface="Helvetica Now Display Bold"/>
              <a:cs typeface="Helvetica Now Display Bold"/>
              <a:sym typeface="Helvetica Now Display 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>
        <p15:prstTrans prst="curtains"/>
      </p:transition>
    </mc:Choice>
    <mc:Fallback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B8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5400000">
            <a:off x="5126199" y="-3155308"/>
            <a:ext cx="8164330" cy="16101872"/>
            <a:chOff x="0" y="0"/>
            <a:chExt cx="9960784" cy="19644880"/>
          </a:xfrm>
        </p:grpSpPr>
        <p:sp>
          <p:nvSpPr>
            <p:cNvPr id="3" name="Freeform 3"/>
            <p:cNvSpPr/>
            <p:nvPr/>
          </p:nvSpPr>
          <p:spPr>
            <a:xfrm>
              <a:off x="72390" y="72390"/>
              <a:ext cx="9816005" cy="19500101"/>
            </a:xfrm>
            <a:custGeom>
              <a:avLst/>
              <a:gdLst/>
              <a:ahLst/>
              <a:cxnLst/>
              <a:rect l="l" t="t" r="r" b="b"/>
              <a:pathLst>
                <a:path w="9816005" h="19500101">
                  <a:moveTo>
                    <a:pt x="0" y="0"/>
                  </a:moveTo>
                  <a:lnTo>
                    <a:pt x="9816005" y="0"/>
                  </a:lnTo>
                  <a:lnTo>
                    <a:pt x="9816005" y="19500101"/>
                  </a:lnTo>
                  <a:lnTo>
                    <a:pt x="0" y="195001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0DFCF"/>
            </a:solidFill>
          </p:spPr>
        </p:sp>
        <p:sp>
          <p:nvSpPr>
            <p:cNvPr id="4" name="Freeform 4"/>
            <p:cNvSpPr/>
            <p:nvPr/>
          </p:nvSpPr>
          <p:spPr>
            <a:xfrm>
              <a:off x="0" y="0"/>
              <a:ext cx="9960784" cy="19644880"/>
            </a:xfrm>
            <a:custGeom>
              <a:avLst/>
              <a:gdLst/>
              <a:ahLst/>
              <a:cxnLst/>
              <a:rect l="l" t="t" r="r" b="b"/>
              <a:pathLst>
                <a:path w="9960784" h="19644880">
                  <a:moveTo>
                    <a:pt x="9816005" y="19500100"/>
                  </a:moveTo>
                  <a:lnTo>
                    <a:pt x="9960784" y="19500100"/>
                  </a:lnTo>
                  <a:lnTo>
                    <a:pt x="9960784" y="19644880"/>
                  </a:lnTo>
                  <a:lnTo>
                    <a:pt x="9816005" y="19644880"/>
                  </a:lnTo>
                  <a:lnTo>
                    <a:pt x="9816005" y="19500100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19500100"/>
                  </a:lnTo>
                  <a:lnTo>
                    <a:pt x="0" y="19500100"/>
                  </a:lnTo>
                  <a:lnTo>
                    <a:pt x="0" y="144780"/>
                  </a:lnTo>
                  <a:close/>
                  <a:moveTo>
                    <a:pt x="0" y="19500100"/>
                  </a:moveTo>
                  <a:lnTo>
                    <a:pt x="144780" y="19500100"/>
                  </a:lnTo>
                  <a:lnTo>
                    <a:pt x="144780" y="19644880"/>
                  </a:lnTo>
                  <a:lnTo>
                    <a:pt x="0" y="19644880"/>
                  </a:lnTo>
                  <a:lnTo>
                    <a:pt x="0" y="19500100"/>
                  </a:lnTo>
                  <a:close/>
                  <a:moveTo>
                    <a:pt x="9816005" y="144780"/>
                  </a:moveTo>
                  <a:lnTo>
                    <a:pt x="9960784" y="144780"/>
                  </a:lnTo>
                  <a:lnTo>
                    <a:pt x="9960784" y="19500100"/>
                  </a:lnTo>
                  <a:lnTo>
                    <a:pt x="9816005" y="19500100"/>
                  </a:lnTo>
                  <a:lnTo>
                    <a:pt x="9816005" y="144780"/>
                  </a:lnTo>
                  <a:close/>
                  <a:moveTo>
                    <a:pt x="144780" y="19500100"/>
                  </a:moveTo>
                  <a:lnTo>
                    <a:pt x="9816005" y="19500100"/>
                  </a:lnTo>
                  <a:lnTo>
                    <a:pt x="9816005" y="19644880"/>
                  </a:lnTo>
                  <a:lnTo>
                    <a:pt x="144780" y="19644880"/>
                  </a:lnTo>
                  <a:lnTo>
                    <a:pt x="144780" y="19500100"/>
                  </a:lnTo>
                  <a:close/>
                  <a:moveTo>
                    <a:pt x="9816005" y="0"/>
                  </a:moveTo>
                  <a:lnTo>
                    <a:pt x="9960784" y="0"/>
                  </a:lnTo>
                  <a:lnTo>
                    <a:pt x="9960784" y="144780"/>
                  </a:lnTo>
                  <a:lnTo>
                    <a:pt x="9816005" y="144780"/>
                  </a:lnTo>
                  <a:lnTo>
                    <a:pt x="9816005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9816005" y="0"/>
                  </a:lnTo>
                  <a:lnTo>
                    <a:pt x="9816005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252647"/>
            </a:solidFill>
          </p:spPr>
        </p:sp>
      </p:grpSp>
      <p:sp>
        <p:nvSpPr>
          <p:cNvPr id="5" name="TextBox 5"/>
          <p:cNvSpPr txBox="1"/>
          <p:nvPr/>
        </p:nvSpPr>
        <p:spPr>
          <a:xfrm>
            <a:off x="1547339" y="3210040"/>
            <a:ext cx="14941071" cy="33045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277"/>
              </a:lnSpc>
            </a:pPr>
            <a:r>
              <a:rPr lang="en-US" sz="3769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Discussed the integration of all modules to form a complete vending machine system</a:t>
            </a:r>
          </a:p>
          <a:p>
            <a:pPr algn="l">
              <a:lnSpc>
                <a:spcPts val="5277"/>
              </a:lnSpc>
            </a:pPr>
            <a:endParaRPr lang="en-US" sz="3769" b="1">
              <a:solidFill>
                <a:srgbClr val="000000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  <a:p>
            <a:pPr algn="l">
              <a:lnSpc>
                <a:spcPts val="5277"/>
              </a:lnSpc>
            </a:pPr>
            <a:r>
              <a:rPr lang="en-US" sz="3769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Open for any questions.</a:t>
            </a:r>
          </a:p>
          <a:p>
            <a:pPr algn="ctr">
              <a:lnSpc>
                <a:spcPts val="5277"/>
              </a:lnSpc>
            </a:pPr>
            <a:endParaRPr lang="en-US" sz="3769" b="1">
              <a:solidFill>
                <a:srgbClr val="000000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547339" y="1589434"/>
            <a:ext cx="15711961" cy="21049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 b="1" u="sng">
                <a:solidFill>
                  <a:srgbClr val="000000"/>
                </a:solidFill>
                <a:latin typeface="Helvetica Now Display Bold"/>
                <a:ea typeface="Helvetica Now Display Bold"/>
                <a:cs typeface="Helvetica Now Display Bold"/>
                <a:sym typeface="Helvetica Now Display Bold"/>
              </a:rPr>
              <a:t>Conclusion</a:t>
            </a:r>
          </a:p>
          <a:p>
            <a:pPr algn="ctr">
              <a:lnSpc>
                <a:spcPts val="8400"/>
              </a:lnSpc>
              <a:spcBef>
                <a:spcPct val="0"/>
              </a:spcBef>
            </a:pPr>
            <a:endParaRPr lang="en-US" sz="6000" b="1" u="sng">
              <a:solidFill>
                <a:srgbClr val="000000"/>
              </a:solidFill>
              <a:latin typeface="Helvetica Now Display Bold"/>
              <a:ea typeface="Helvetica Now Display Bold"/>
              <a:cs typeface="Helvetica Now Display Bold"/>
              <a:sym typeface="Helvetica Now Display 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>
        <p15:prstTrans prst="curtains"/>
      </p:transition>
    </mc:Choice>
    <mc:Fallback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B8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5400000">
            <a:off x="4896250" y="-3431160"/>
            <a:ext cx="8695429" cy="17149319"/>
            <a:chOff x="0" y="0"/>
            <a:chExt cx="9960784" cy="19644880"/>
          </a:xfrm>
        </p:grpSpPr>
        <p:sp>
          <p:nvSpPr>
            <p:cNvPr id="3" name="Freeform 3"/>
            <p:cNvSpPr/>
            <p:nvPr/>
          </p:nvSpPr>
          <p:spPr>
            <a:xfrm>
              <a:off x="72390" y="72390"/>
              <a:ext cx="9816005" cy="19500101"/>
            </a:xfrm>
            <a:custGeom>
              <a:avLst/>
              <a:gdLst/>
              <a:ahLst/>
              <a:cxnLst/>
              <a:rect l="l" t="t" r="r" b="b"/>
              <a:pathLst>
                <a:path w="9816005" h="19500101">
                  <a:moveTo>
                    <a:pt x="0" y="0"/>
                  </a:moveTo>
                  <a:lnTo>
                    <a:pt x="9816005" y="0"/>
                  </a:lnTo>
                  <a:lnTo>
                    <a:pt x="9816005" y="19500101"/>
                  </a:lnTo>
                  <a:lnTo>
                    <a:pt x="0" y="195001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0DFCF"/>
            </a:solidFill>
          </p:spPr>
        </p:sp>
        <p:sp>
          <p:nvSpPr>
            <p:cNvPr id="4" name="Freeform 4"/>
            <p:cNvSpPr/>
            <p:nvPr/>
          </p:nvSpPr>
          <p:spPr>
            <a:xfrm>
              <a:off x="0" y="0"/>
              <a:ext cx="9960784" cy="19644880"/>
            </a:xfrm>
            <a:custGeom>
              <a:avLst/>
              <a:gdLst/>
              <a:ahLst/>
              <a:cxnLst/>
              <a:rect l="l" t="t" r="r" b="b"/>
              <a:pathLst>
                <a:path w="9960784" h="19644880">
                  <a:moveTo>
                    <a:pt x="9816005" y="19500100"/>
                  </a:moveTo>
                  <a:lnTo>
                    <a:pt x="9960784" y="19500100"/>
                  </a:lnTo>
                  <a:lnTo>
                    <a:pt x="9960784" y="19644880"/>
                  </a:lnTo>
                  <a:lnTo>
                    <a:pt x="9816005" y="19644880"/>
                  </a:lnTo>
                  <a:lnTo>
                    <a:pt x="9816005" y="19500100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19500100"/>
                  </a:lnTo>
                  <a:lnTo>
                    <a:pt x="0" y="19500100"/>
                  </a:lnTo>
                  <a:lnTo>
                    <a:pt x="0" y="144780"/>
                  </a:lnTo>
                  <a:close/>
                  <a:moveTo>
                    <a:pt x="0" y="19500100"/>
                  </a:moveTo>
                  <a:lnTo>
                    <a:pt x="144780" y="19500100"/>
                  </a:lnTo>
                  <a:lnTo>
                    <a:pt x="144780" y="19644880"/>
                  </a:lnTo>
                  <a:lnTo>
                    <a:pt x="0" y="19644880"/>
                  </a:lnTo>
                  <a:lnTo>
                    <a:pt x="0" y="19500100"/>
                  </a:lnTo>
                  <a:close/>
                  <a:moveTo>
                    <a:pt x="9816005" y="144780"/>
                  </a:moveTo>
                  <a:lnTo>
                    <a:pt x="9960784" y="144780"/>
                  </a:lnTo>
                  <a:lnTo>
                    <a:pt x="9960784" y="19500100"/>
                  </a:lnTo>
                  <a:lnTo>
                    <a:pt x="9816005" y="19500100"/>
                  </a:lnTo>
                  <a:lnTo>
                    <a:pt x="9816005" y="144780"/>
                  </a:lnTo>
                  <a:close/>
                  <a:moveTo>
                    <a:pt x="144780" y="19500100"/>
                  </a:moveTo>
                  <a:lnTo>
                    <a:pt x="9816005" y="19500100"/>
                  </a:lnTo>
                  <a:lnTo>
                    <a:pt x="9816005" y="19644880"/>
                  </a:lnTo>
                  <a:lnTo>
                    <a:pt x="144780" y="19644880"/>
                  </a:lnTo>
                  <a:lnTo>
                    <a:pt x="144780" y="19500100"/>
                  </a:lnTo>
                  <a:close/>
                  <a:moveTo>
                    <a:pt x="9816005" y="0"/>
                  </a:moveTo>
                  <a:lnTo>
                    <a:pt x="9960784" y="0"/>
                  </a:lnTo>
                  <a:lnTo>
                    <a:pt x="9960784" y="144780"/>
                  </a:lnTo>
                  <a:lnTo>
                    <a:pt x="9816005" y="144780"/>
                  </a:lnTo>
                  <a:lnTo>
                    <a:pt x="9816005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9816005" y="0"/>
                  </a:lnTo>
                  <a:lnTo>
                    <a:pt x="9816005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252647"/>
            </a:solidFill>
          </p:spPr>
        </p:sp>
      </p:grpSp>
      <p:sp>
        <p:nvSpPr>
          <p:cNvPr id="5" name="TextBox 5"/>
          <p:cNvSpPr txBox="1"/>
          <p:nvPr/>
        </p:nvSpPr>
        <p:spPr>
          <a:xfrm>
            <a:off x="1339945" y="2724625"/>
            <a:ext cx="15808039" cy="52263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1. </a:t>
            </a:r>
            <a:r>
              <a:rPr lang="en-US" sz="3000" b="1" u="sng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Commercialization and Real-world Application</a:t>
            </a:r>
          </a:p>
          <a:p>
            <a:pPr algn="l">
              <a:lnSpc>
                <a:spcPts val="4200"/>
              </a:lnSpc>
            </a:pPr>
            <a:r>
              <a:rPr lang="en-US" sz="30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Prototype for Production: Develop a physical prototype to demonstrate the feasibility of deploying the system in real-world vending machines.</a:t>
            </a:r>
          </a:p>
          <a:p>
            <a:pPr algn="l">
              <a:lnSpc>
                <a:spcPts val="4200"/>
              </a:lnSpc>
            </a:pPr>
            <a:endParaRPr lang="en-US" sz="3000" b="1">
              <a:solidFill>
                <a:srgbClr val="000000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  <a:p>
            <a:pPr algn="l">
              <a:lnSpc>
                <a:spcPts val="4200"/>
              </a:lnSpc>
            </a:pPr>
            <a:r>
              <a:rPr lang="en-US" sz="30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2. </a:t>
            </a:r>
            <a:r>
              <a:rPr lang="en-US" sz="3000" b="1" u="sng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Robotic Dispensing System</a:t>
            </a:r>
          </a:p>
          <a:p>
            <a:pPr marL="647700" lvl="1" indent="-323850" algn="l">
              <a:lnSpc>
                <a:spcPts val="4200"/>
              </a:lnSpc>
              <a:buFont typeface="Arial"/>
              <a:buChar char="•"/>
            </a:pPr>
            <a:r>
              <a:rPr lang="en-US" sz="30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Dual Dispenser: Allow simultaneous dispensing of different types of products for faster service.</a:t>
            </a:r>
          </a:p>
          <a:p>
            <a:pPr marL="647700" lvl="1" indent="-323850" algn="l">
              <a:lnSpc>
                <a:spcPts val="4200"/>
              </a:lnSpc>
              <a:buFont typeface="Arial"/>
              <a:buChar char="•"/>
            </a:pPr>
            <a:r>
              <a:rPr lang="en-US" sz="30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adding more no. of products</a:t>
            </a:r>
          </a:p>
          <a:p>
            <a:pPr algn="l">
              <a:lnSpc>
                <a:spcPts val="4200"/>
              </a:lnSpc>
            </a:pPr>
            <a:endParaRPr lang="en-US" sz="3000" b="1">
              <a:solidFill>
                <a:srgbClr val="000000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  <a:p>
            <a:pPr algn="l">
              <a:lnSpc>
                <a:spcPts val="3499"/>
              </a:lnSpc>
            </a:pPr>
            <a:endParaRPr lang="en-US" sz="3000" b="1">
              <a:solidFill>
                <a:srgbClr val="000000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436023" y="1187488"/>
            <a:ext cx="15711961" cy="10381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  <a:spcBef>
                <a:spcPct val="0"/>
              </a:spcBef>
            </a:pPr>
            <a:r>
              <a:rPr lang="en-US" sz="6000" b="1" u="sng">
                <a:solidFill>
                  <a:srgbClr val="000000"/>
                </a:solidFill>
                <a:latin typeface="Helvetica Now Display Bold"/>
                <a:ea typeface="Helvetica Now Display Bold"/>
                <a:cs typeface="Helvetica Now Display Bold"/>
                <a:sym typeface="Helvetica Now Display Bold"/>
              </a:rPr>
              <a:t>Further Improvements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>
        <p15:prstTrans prst="curtains"/>
      </p:transition>
    </mc:Choice>
    <mc:Fallback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B8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5400000">
            <a:off x="5126199" y="-3155308"/>
            <a:ext cx="8164330" cy="16101872"/>
            <a:chOff x="0" y="0"/>
            <a:chExt cx="9960784" cy="19644880"/>
          </a:xfrm>
        </p:grpSpPr>
        <p:sp>
          <p:nvSpPr>
            <p:cNvPr id="3" name="Freeform 3"/>
            <p:cNvSpPr/>
            <p:nvPr/>
          </p:nvSpPr>
          <p:spPr>
            <a:xfrm>
              <a:off x="72390" y="72390"/>
              <a:ext cx="9816005" cy="19500101"/>
            </a:xfrm>
            <a:custGeom>
              <a:avLst/>
              <a:gdLst/>
              <a:ahLst/>
              <a:cxnLst/>
              <a:rect l="l" t="t" r="r" b="b"/>
              <a:pathLst>
                <a:path w="9816005" h="19500101">
                  <a:moveTo>
                    <a:pt x="0" y="0"/>
                  </a:moveTo>
                  <a:lnTo>
                    <a:pt x="9816005" y="0"/>
                  </a:lnTo>
                  <a:lnTo>
                    <a:pt x="9816005" y="19500101"/>
                  </a:lnTo>
                  <a:lnTo>
                    <a:pt x="0" y="195001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0DFCF"/>
            </a:solidFill>
          </p:spPr>
        </p:sp>
        <p:sp>
          <p:nvSpPr>
            <p:cNvPr id="4" name="Freeform 4"/>
            <p:cNvSpPr/>
            <p:nvPr/>
          </p:nvSpPr>
          <p:spPr>
            <a:xfrm>
              <a:off x="0" y="0"/>
              <a:ext cx="9960784" cy="19644880"/>
            </a:xfrm>
            <a:custGeom>
              <a:avLst/>
              <a:gdLst/>
              <a:ahLst/>
              <a:cxnLst/>
              <a:rect l="l" t="t" r="r" b="b"/>
              <a:pathLst>
                <a:path w="9960784" h="19644880">
                  <a:moveTo>
                    <a:pt x="9816005" y="19500100"/>
                  </a:moveTo>
                  <a:lnTo>
                    <a:pt x="9960784" y="19500100"/>
                  </a:lnTo>
                  <a:lnTo>
                    <a:pt x="9960784" y="19644880"/>
                  </a:lnTo>
                  <a:lnTo>
                    <a:pt x="9816005" y="19644880"/>
                  </a:lnTo>
                  <a:lnTo>
                    <a:pt x="9816005" y="19500100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19500100"/>
                  </a:lnTo>
                  <a:lnTo>
                    <a:pt x="0" y="19500100"/>
                  </a:lnTo>
                  <a:lnTo>
                    <a:pt x="0" y="144780"/>
                  </a:lnTo>
                  <a:close/>
                  <a:moveTo>
                    <a:pt x="0" y="19500100"/>
                  </a:moveTo>
                  <a:lnTo>
                    <a:pt x="144780" y="19500100"/>
                  </a:lnTo>
                  <a:lnTo>
                    <a:pt x="144780" y="19644880"/>
                  </a:lnTo>
                  <a:lnTo>
                    <a:pt x="0" y="19644880"/>
                  </a:lnTo>
                  <a:lnTo>
                    <a:pt x="0" y="19500100"/>
                  </a:lnTo>
                  <a:close/>
                  <a:moveTo>
                    <a:pt x="9816005" y="144780"/>
                  </a:moveTo>
                  <a:lnTo>
                    <a:pt x="9960784" y="144780"/>
                  </a:lnTo>
                  <a:lnTo>
                    <a:pt x="9960784" y="19500100"/>
                  </a:lnTo>
                  <a:lnTo>
                    <a:pt x="9816005" y="19500100"/>
                  </a:lnTo>
                  <a:lnTo>
                    <a:pt x="9816005" y="144780"/>
                  </a:lnTo>
                  <a:close/>
                  <a:moveTo>
                    <a:pt x="144780" y="19500100"/>
                  </a:moveTo>
                  <a:lnTo>
                    <a:pt x="9816005" y="19500100"/>
                  </a:lnTo>
                  <a:lnTo>
                    <a:pt x="9816005" y="19644880"/>
                  </a:lnTo>
                  <a:lnTo>
                    <a:pt x="144780" y="19644880"/>
                  </a:lnTo>
                  <a:lnTo>
                    <a:pt x="144780" y="19500100"/>
                  </a:lnTo>
                  <a:close/>
                  <a:moveTo>
                    <a:pt x="9816005" y="0"/>
                  </a:moveTo>
                  <a:lnTo>
                    <a:pt x="9960784" y="0"/>
                  </a:lnTo>
                  <a:lnTo>
                    <a:pt x="9960784" y="144780"/>
                  </a:lnTo>
                  <a:lnTo>
                    <a:pt x="9816005" y="144780"/>
                  </a:lnTo>
                  <a:lnTo>
                    <a:pt x="9816005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9816005" y="0"/>
                  </a:lnTo>
                  <a:lnTo>
                    <a:pt x="9816005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252647"/>
            </a:solidFill>
          </p:spPr>
        </p:sp>
      </p:grpSp>
      <p:sp>
        <p:nvSpPr>
          <p:cNvPr id="5" name="TextBox 5"/>
          <p:cNvSpPr txBox="1"/>
          <p:nvPr/>
        </p:nvSpPr>
        <p:spPr>
          <a:xfrm>
            <a:off x="1352383" y="3735281"/>
            <a:ext cx="15711961" cy="17081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999"/>
              </a:lnSpc>
              <a:spcBef>
                <a:spcPct val="0"/>
              </a:spcBef>
            </a:pPr>
            <a:r>
              <a:rPr lang="en-US" sz="9999" b="1">
                <a:solidFill>
                  <a:srgbClr val="000000"/>
                </a:solidFill>
                <a:latin typeface="Helvetica Now Display Bold"/>
                <a:ea typeface="Helvetica Now Display Bold"/>
                <a:cs typeface="Helvetica Now Display Bold"/>
                <a:sym typeface="Helvetica Now Display Bold"/>
              </a:rPr>
              <a:t>THANK YOU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>
        <p15:prstTrans prst="curtains"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B8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5400000">
            <a:off x="5126199" y="-3155308"/>
            <a:ext cx="8164330" cy="16101872"/>
            <a:chOff x="0" y="0"/>
            <a:chExt cx="9960784" cy="19644880"/>
          </a:xfrm>
        </p:grpSpPr>
        <p:sp>
          <p:nvSpPr>
            <p:cNvPr id="3" name="Freeform 3"/>
            <p:cNvSpPr/>
            <p:nvPr/>
          </p:nvSpPr>
          <p:spPr>
            <a:xfrm>
              <a:off x="72390" y="72390"/>
              <a:ext cx="9816005" cy="19500101"/>
            </a:xfrm>
            <a:custGeom>
              <a:avLst/>
              <a:gdLst/>
              <a:ahLst/>
              <a:cxnLst/>
              <a:rect l="l" t="t" r="r" b="b"/>
              <a:pathLst>
                <a:path w="9816005" h="19500101">
                  <a:moveTo>
                    <a:pt x="0" y="0"/>
                  </a:moveTo>
                  <a:lnTo>
                    <a:pt x="9816005" y="0"/>
                  </a:lnTo>
                  <a:lnTo>
                    <a:pt x="9816005" y="19500101"/>
                  </a:lnTo>
                  <a:lnTo>
                    <a:pt x="0" y="195001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0DFCF"/>
            </a:solidFill>
          </p:spPr>
        </p:sp>
        <p:sp>
          <p:nvSpPr>
            <p:cNvPr id="4" name="Freeform 4"/>
            <p:cNvSpPr/>
            <p:nvPr/>
          </p:nvSpPr>
          <p:spPr>
            <a:xfrm>
              <a:off x="0" y="0"/>
              <a:ext cx="9960784" cy="19644880"/>
            </a:xfrm>
            <a:custGeom>
              <a:avLst/>
              <a:gdLst/>
              <a:ahLst/>
              <a:cxnLst/>
              <a:rect l="l" t="t" r="r" b="b"/>
              <a:pathLst>
                <a:path w="9960784" h="19644880">
                  <a:moveTo>
                    <a:pt x="9816005" y="19500100"/>
                  </a:moveTo>
                  <a:lnTo>
                    <a:pt x="9960784" y="19500100"/>
                  </a:lnTo>
                  <a:lnTo>
                    <a:pt x="9960784" y="19644880"/>
                  </a:lnTo>
                  <a:lnTo>
                    <a:pt x="9816005" y="19644880"/>
                  </a:lnTo>
                  <a:lnTo>
                    <a:pt x="9816005" y="19500100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19500100"/>
                  </a:lnTo>
                  <a:lnTo>
                    <a:pt x="0" y="19500100"/>
                  </a:lnTo>
                  <a:lnTo>
                    <a:pt x="0" y="144780"/>
                  </a:lnTo>
                  <a:close/>
                  <a:moveTo>
                    <a:pt x="0" y="19500100"/>
                  </a:moveTo>
                  <a:lnTo>
                    <a:pt x="144780" y="19500100"/>
                  </a:lnTo>
                  <a:lnTo>
                    <a:pt x="144780" y="19644880"/>
                  </a:lnTo>
                  <a:lnTo>
                    <a:pt x="0" y="19644880"/>
                  </a:lnTo>
                  <a:lnTo>
                    <a:pt x="0" y="19500100"/>
                  </a:lnTo>
                  <a:close/>
                  <a:moveTo>
                    <a:pt x="9816005" y="144780"/>
                  </a:moveTo>
                  <a:lnTo>
                    <a:pt x="9960784" y="144780"/>
                  </a:lnTo>
                  <a:lnTo>
                    <a:pt x="9960784" y="19500100"/>
                  </a:lnTo>
                  <a:lnTo>
                    <a:pt x="9816005" y="19500100"/>
                  </a:lnTo>
                  <a:lnTo>
                    <a:pt x="9816005" y="144780"/>
                  </a:lnTo>
                  <a:close/>
                  <a:moveTo>
                    <a:pt x="144780" y="19500100"/>
                  </a:moveTo>
                  <a:lnTo>
                    <a:pt x="9816005" y="19500100"/>
                  </a:lnTo>
                  <a:lnTo>
                    <a:pt x="9816005" y="19644880"/>
                  </a:lnTo>
                  <a:lnTo>
                    <a:pt x="144780" y="19644880"/>
                  </a:lnTo>
                  <a:lnTo>
                    <a:pt x="144780" y="19500100"/>
                  </a:lnTo>
                  <a:close/>
                  <a:moveTo>
                    <a:pt x="9816005" y="0"/>
                  </a:moveTo>
                  <a:lnTo>
                    <a:pt x="9960784" y="0"/>
                  </a:lnTo>
                  <a:lnTo>
                    <a:pt x="9960784" y="144780"/>
                  </a:lnTo>
                  <a:lnTo>
                    <a:pt x="9816005" y="144780"/>
                  </a:lnTo>
                  <a:lnTo>
                    <a:pt x="9816005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9816005" y="0"/>
                  </a:lnTo>
                  <a:lnTo>
                    <a:pt x="9816005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252647"/>
            </a:solidFill>
          </p:spPr>
        </p:sp>
      </p:grpSp>
      <p:sp>
        <p:nvSpPr>
          <p:cNvPr id="5" name="TextBox 5"/>
          <p:cNvSpPr txBox="1"/>
          <p:nvPr/>
        </p:nvSpPr>
        <p:spPr>
          <a:xfrm>
            <a:off x="1673464" y="3089277"/>
            <a:ext cx="14941071" cy="46379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627651" lvl="2" indent="-542550" algn="just">
              <a:lnSpc>
                <a:spcPts val="5277"/>
              </a:lnSpc>
              <a:buFont typeface="Arial"/>
              <a:buChar char="⚬"/>
            </a:pPr>
            <a:r>
              <a:rPr lang="en-US" sz="3769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Debounce Module</a:t>
            </a:r>
          </a:p>
          <a:p>
            <a:pPr marL="1627651" lvl="2" indent="-542550" algn="just">
              <a:lnSpc>
                <a:spcPts val="5277"/>
              </a:lnSpc>
              <a:buFont typeface="Arial"/>
              <a:buChar char="⚬"/>
            </a:pPr>
            <a:r>
              <a:rPr lang="en-US" sz="3769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Slow Clock Generator</a:t>
            </a:r>
          </a:p>
          <a:p>
            <a:pPr marL="1627651" lvl="2" indent="-542550" algn="just">
              <a:lnSpc>
                <a:spcPts val="5277"/>
              </a:lnSpc>
              <a:buFont typeface="Arial"/>
              <a:buChar char="⚬"/>
            </a:pPr>
            <a:r>
              <a:rPr lang="en-US" sz="3769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Flip-Flop Module</a:t>
            </a:r>
          </a:p>
          <a:p>
            <a:pPr marL="1627651" lvl="2" indent="-542550" algn="just">
              <a:lnSpc>
                <a:spcPts val="5277"/>
              </a:lnSpc>
              <a:buFont typeface="Arial"/>
              <a:buChar char="⚬"/>
            </a:pPr>
            <a:r>
              <a:rPr lang="en-US" sz="3769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Binary to BCD Converter</a:t>
            </a:r>
          </a:p>
          <a:p>
            <a:pPr marL="1627651" lvl="2" indent="-542550" algn="just">
              <a:lnSpc>
                <a:spcPts val="5277"/>
              </a:lnSpc>
              <a:buFont typeface="Arial"/>
              <a:buChar char="⚬"/>
            </a:pPr>
            <a:r>
              <a:rPr lang="en-US" sz="3769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7-Segment Driver and Decoder</a:t>
            </a:r>
          </a:p>
          <a:p>
            <a:pPr marL="1627651" lvl="2" indent="-542550" algn="just">
              <a:lnSpc>
                <a:spcPts val="5277"/>
              </a:lnSpc>
              <a:buFont typeface="Arial"/>
              <a:buChar char="⚬"/>
            </a:pPr>
            <a:r>
              <a:rPr lang="en-US" sz="3769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Vending Machine</a:t>
            </a:r>
          </a:p>
          <a:p>
            <a:pPr algn="ctr">
              <a:lnSpc>
                <a:spcPts val="5277"/>
              </a:lnSpc>
            </a:pPr>
            <a:endParaRPr lang="en-US" sz="3769" b="1">
              <a:solidFill>
                <a:srgbClr val="000000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352383" y="1351720"/>
            <a:ext cx="15711961" cy="10381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  <a:spcBef>
                <a:spcPct val="0"/>
              </a:spcBef>
            </a:pPr>
            <a:r>
              <a:rPr lang="en-US" sz="6000" b="1" u="sng">
                <a:solidFill>
                  <a:srgbClr val="000000"/>
                </a:solidFill>
                <a:latin typeface="Helvetica Now Display Bold"/>
                <a:ea typeface="Helvetica Now Display Bold"/>
                <a:cs typeface="Helvetica Now Display Bold"/>
                <a:sym typeface="Helvetica Now Display Bold"/>
              </a:rPr>
              <a:t>Main Components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>
        <p14:flythrough/>
      </p:transition>
    </mc:Choice>
    <mc:Fallback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B8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5400000">
            <a:off x="5126199" y="-3155308"/>
            <a:ext cx="8164330" cy="16101872"/>
            <a:chOff x="0" y="0"/>
            <a:chExt cx="9960784" cy="19644880"/>
          </a:xfrm>
        </p:grpSpPr>
        <p:sp>
          <p:nvSpPr>
            <p:cNvPr id="3" name="Freeform 3"/>
            <p:cNvSpPr/>
            <p:nvPr/>
          </p:nvSpPr>
          <p:spPr>
            <a:xfrm>
              <a:off x="72390" y="72390"/>
              <a:ext cx="9816005" cy="19500101"/>
            </a:xfrm>
            <a:custGeom>
              <a:avLst/>
              <a:gdLst/>
              <a:ahLst/>
              <a:cxnLst/>
              <a:rect l="l" t="t" r="r" b="b"/>
              <a:pathLst>
                <a:path w="9816005" h="19500101">
                  <a:moveTo>
                    <a:pt x="0" y="0"/>
                  </a:moveTo>
                  <a:lnTo>
                    <a:pt x="9816005" y="0"/>
                  </a:lnTo>
                  <a:lnTo>
                    <a:pt x="9816005" y="19500101"/>
                  </a:lnTo>
                  <a:lnTo>
                    <a:pt x="0" y="195001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0DFCF"/>
            </a:solidFill>
          </p:spPr>
        </p:sp>
        <p:sp>
          <p:nvSpPr>
            <p:cNvPr id="4" name="Freeform 4"/>
            <p:cNvSpPr/>
            <p:nvPr/>
          </p:nvSpPr>
          <p:spPr>
            <a:xfrm>
              <a:off x="0" y="0"/>
              <a:ext cx="9960784" cy="19644880"/>
            </a:xfrm>
            <a:custGeom>
              <a:avLst/>
              <a:gdLst/>
              <a:ahLst/>
              <a:cxnLst/>
              <a:rect l="l" t="t" r="r" b="b"/>
              <a:pathLst>
                <a:path w="9960784" h="19644880">
                  <a:moveTo>
                    <a:pt x="9816005" y="19500100"/>
                  </a:moveTo>
                  <a:lnTo>
                    <a:pt x="9960784" y="19500100"/>
                  </a:lnTo>
                  <a:lnTo>
                    <a:pt x="9960784" y="19644880"/>
                  </a:lnTo>
                  <a:lnTo>
                    <a:pt x="9816005" y="19644880"/>
                  </a:lnTo>
                  <a:lnTo>
                    <a:pt x="9816005" y="19500100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19500100"/>
                  </a:lnTo>
                  <a:lnTo>
                    <a:pt x="0" y="19500100"/>
                  </a:lnTo>
                  <a:lnTo>
                    <a:pt x="0" y="144780"/>
                  </a:lnTo>
                  <a:close/>
                  <a:moveTo>
                    <a:pt x="0" y="19500100"/>
                  </a:moveTo>
                  <a:lnTo>
                    <a:pt x="144780" y="19500100"/>
                  </a:lnTo>
                  <a:lnTo>
                    <a:pt x="144780" y="19644880"/>
                  </a:lnTo>
                  <a:lnTo>
                    <a:pt x="0" y="19644880"/>
                  </a:lnTo>
                  <a:lnTo>
                    <a:pt x="0" y="19500100"/>
                  </a:lnTo>
                  <a:close/>
                  <a:moveTo>
                    <a:pt x="9816005" y="144780"/>
                  </a:moveTo>
                  <a:lnTo>
                    <a:pt x="9960784" y="144780"/>
                  </a:lnTo>
                  <a:lnTo>
                    <a:pt x="9960784" y="19500100"/>
                  </a:lnTo>
                  <a:lnTo>
                    <a:pt x="9816005" y="19500100"/>
                  </a:lnTo>
                  <a:lnTo>
                    <a:pt x="9816005" y="144780"/>
                  </a:lnTo>
                  <a:close/>
                  <a:moveTo>
                    <a:pt x="144780" y="19500100"/>
                  </a:moveTo>
                  <a:lnTo>
                    <a:pt x="9816005" y="19500100"/>
                  </a:lnTo>
                  <a:lnTo>
                    <a:pt x="9816005" y="19644880"/>
                  </a:lnTo>
                  <a:lnTo>
                    <a:pt x="144780" y="19644880"/>
                  </a:lnTo>
                  <a:lnTo>
                    <a:pt x="144780" y="19500100"/>
                  </a:lnTo>
                  <a:close/>
                  <a:moveTo>
                    <a:pt x="9816005" y="0"/>
                  </a:moveTo>
                  <a:lnTo>
                    <a:pt x="9960784" y="0"/>
                  </a:lnTo>
                  <a:lnTo>
                    <a:pt x="9960784" y="144780"/>
                  </a:lnTo>
                  <a:lnTo>
                    <a:pt x="9816005" y="144780"/>
                  </a:lnTo>
                  <a:lnTo>
                    <a:pt x="9816005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9816005" y="0"/>
                  </a:lnTo>
                  <a:lnTo>
                    <a:pt x="9816005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252647"/>
            </a:solidFill>
          </p:spPr>
        </p:sp>
      </p:grpSp>
      <p:sp>
        <p:nvSpPr>
          <p:cNvPr id="5" name="TextBox 5"/>
          <p:cNvSpPr txBox="1"/>
          <p:nvPr/>
        </p:nvSpPr>
        <p:spPr>
          <a:xfrm>
            <a:off x="1702039" y="2543325"/>
            <a:ext cx="14941071" cy="46379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277"/>
              </a:lnSpc>
            </a:pPr>
            <a:endParaRPr/>
          </a:p>
          <a:p>
            <a:pPr algn="l">
              <a:lnSpc>
                <a:spcPts val="5277"/>
              </a:lnSpc>
            </a:pPr>
            <a:r>
              <a:rPr lang="en-US" sz="3769" b="1" u="sng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Module:</a:t>
            </a:r>
            <a:r>
              <a:rPr lang="en-US" sz="3769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Top_Module</a:t>
            </a:r>
          </a:p>
          <a:p>
            <a:pPr algn="l">
              <a:lnSpc>
                <a:spcPts val="5277"/>
              </a:lnSpc>
            </a:pPr>
            <a:r>
              <a:rPr lang="en-US" sz="3769" b="1" u="sng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Inputs:</a:t>
            </a:r>
            <a:r>
              <a:rPr lang="en-US" sz="3769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clk, reset, btn1, btn2, btn3, sw[7:0]</a:t>
            </a:r>
          </a:p>
          <a:p>
            <a:pPr algn="l">
              <a:lnSpc>
                <a:spcPts val="5277"/>
              </a:lnSpc>
            </a:pPr>
            <a:r>
              <a:rPr lang="en-US" sz="3769" b="1" u="sng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Outputs:</a:t>
            </a:r>
            <a:r>
              <a:rPr lang="en-US" sz="3769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led, seg, an, dp</a:t>
            </a:r>
          </a:p>
          <a:p>
            <a:pPr algn="l">
              <a:lnSpc>
                <a:spcPts val="5277"/>
              </a:lnSpc>
            </a:pPr>
            <a:r>
              <a:rPr lang="en-US" sz="3769" b="1" u="sng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Description:</a:t>
            </a:r>
            <a:r>
              <a:rPr lang="en-US" sz="3769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Integrates all submodules and connects signals for the vending machine functionality</a:t>
            </a:r>
          </a:p>
          <a:p>
            <a:pPr algn="ctr">
              <a:lnSpc>
                <a:spcPts val="5277"/>
              </a:lnSpc>
            </a:pPr>
            <a:endParaRPr lang="en-US" sz="3769" b="1">
              <a:solidFill>
                <a:srgbClr val="000000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157428" y="1715594"/>
            <a:ext cx="16101872" cy="10381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  <a:spcBef>
                <a:spcPct val="0"/>
              </a:spcBef>
            </a:pPr>
            <a:r>
              <a:rPr lang="en-US" sz="6000" b="1" u="sng">
                <a:solidFill>
                  <a:srgbClr val="000000"/>
                </a:solidFill>
                <a:latin typeface="Helvetica Now Display Bold"/>
                <a:ea typeface="Helvetica Now Display Bold"/>
                <a:cs typeface="Helvetica Now Display Bold"/>
                <a:sym typeface="Helvetica Now Display Bold"/>
              </a:rPr>
              <a:t>Top Module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>
        <p15:prstTrans prst="curtains"/>
      </p:transition>
    </mc:Choice>
    <mc:Fallback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B8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5400000">
            <a:off x="5126199" y="-3155308"/>
            <a:ext cx="8164330" cy="16101872"/>
            <a:chOff x="0" y="0"/>
            <a:chExt cx="9960784" cy="19644880"/>
          </a:xfrm>
        </p:grpSpPr>
        <p:sp>
          <p:nvSpPr>
            <p:cNvPr id="3" name="Freeform 3"/>
            <p:cNvSpPr/>
            <p:nvPr/>
          </p:nvSpPr>
          <p:spPr>
            <a:xfrm>
              <a:off x="72390" y="72390"/>
              <a:ext cx="9816005" cy="19500101"/>
            </a:xfrm>
            <a:custGeom>
              <a:avLst/>
              <a:gdLst/>
              <a:ahLst/>
              <a:cxnLst/>
              <a:rect l="l" t="t" r="r" b="b"/>
              <a:pathLst>
                <a:path w="9816005" h="19500101">
                  <a:moveTo>
                    <a:pt x="0" y="0"/>
                  </a:moveTo>
                  <a:lnTo>
                    <a:pt x="9816005" y="0"/>
                  </a:lnTo>
                  <a:lnTo>
                    <a:pt x="9816005" y="19500101"/>
                  </a:lnTo>
                  <a:lnTo>
                    <a:pt x="0" y="195001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0DFCF"/>
            </a:solidFill>
          </p:spPr>
        </p:sp>
        <p:sp>
          <p:nvSpPr>
            <p:cNvPr id="4" name="Freeform 4"/>
            <p:cNvSpPr/>
            <p:nvPr/>
          </p:nvSpPr>
          <p:spPr>
            <a:xfrm>
              <a:off x="0" y="0"/>
              <a:ext cx="9960784" cy="19644880"/>
            </a:xfrm>
            <a:custGeom>
              <a:avLst/>
              <a:gdLst/>
              <a:ahLst/>
              <a:cxnLst/>
              <a:rect l="l" t="t" r="r" b="b"/>
              <a:pathLst>
                <a:path w="9960784" h="19644880">
                  <a:moveTo>
                    <a:pt x="9816005" y="19500100"/>
                  </a:moveTo>
                  <a:lnTo>
                    <a:pt x="9960784" y="19500100"/>
                  </a:lnTo>
                  <a:lnTo>
                    <a:pt x="9960784" y="19644880"/>
                  </a:lnTo>
                  <a:lnTo>
                    <a:pt x="9816005" y="19644880"/>
                  </a:lnTo>
                  <a:lnTo>
                    <a:pt x="9816005" y="19500100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19500100"/>
                  </a:lnTo>
                  <a:lnTo>
                    <a:pt x="0" y="19500100"/>
                  </a:lnTo>
                  <a:lnTo>
                    <a:pt x="0" y="144780"/>
                  </a:lnTo>
                  <a:close/>
                  <a:moveTo>
                    <a:pt x="0" y="19500100"/>
                  </a:moveTo>
                  <a:lnTo>
                    <a:pt x="144780" y="19500100"/>
                  </a:lnTo>
                  <a:lnTo>
                    <a:pt x="144780" y="19644880"/>
                  </a:lnTo>
                  <a:lnTo>
                    <a:pt x="0" y="19644880"/>
                  </a:lnTo>
                  <a:lnTo>
                    <a:pt x="0" y="19500100"/>
                  </a:lnTo>
                  <a:close/>
                  <a:moveTo>
                    <a:pt x="9816005" y="144780"/>
                  </a:moveTo>
                  <a:lnTo>
                    <a:pt x="9960784" y="144780"/>
                  </a:lnTo>
                  <a:lnTo>
                    <a:pt x="9960784" y="19500100"/>
                  </a:lnTo>
                  <a:lnTo>
                    <a:pt x="9816005" y="19500100"/>
                  </a:lnTo>
                  <a:lnTo>
                    <a:pt x="9816005" y="144780"/>
                  </a:lnTo>
                  <a:close/>
                  <a:moveTo>
                    <a:pt x="144780" y="19500100"/>
                  </a:moveTo>
                  <a:lnTo>
                    <a:pt x="9816005" y="19500100"/>
                  </a:lnTo>
                  <a:lnTo>
                    <a:pt x="9816005" y="19644880"/>
                  </a:lnTo>
                  <a:lnTo>
                    <a:pt x="144780" y="19644880"/>
                  </a:lnTo>
                  <a:lnTo>
                    <a:pt x="144780" y="19500100"/>
                  </a:lnTo>
                  <a:close/>
                  <a:moveTo>
                    <a:pt x="9816005" y="0"/>
                  </a:moveTo>
                  <a:lnTo>
                    <a:pt x="9960784" y="0"/>
                  </a:lnTo>
                  <a:lnTo>
                    <a:pt x="9960784" y="144780"/>
                  </a:lnTo>
                  <a:lnTo>
                    <a:pt x="9816005" y="144780"/>
                  </a:lnTo>
                  <a:lnTo>
                    <a:pt x="9816005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9816005" y="0"/>
                  </a:lnTo>
                  <a:lnTo>
                    <a:pt x="9816005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252647"/>
            </a:solidFill>
          </p:spPr>
        </p:sp>
      </p:grpSp>
      <p:sp>
        <p:nvSpPr>
          <p:cNvPr id="5" name="TextBox 5"/>
          <p:cNvSpPr txBox="1"/>
          <p:nvPr/>
        </p:nvSpPr>
        <p:spPr>
          <a:xfrm>
            <a:off x="1737828" y="3169552"/>
            <a:ext cx="14941071" cy="53046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277"/>
              </a:lnSpc>
            </a:pPr>
            <a:r>
              <a:rPr lang="en-US" sz="3769" b="1" u="sng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Purpose:</a:t>
            </a:r>
            <a:r>
              <a:rPr lang="en-US" sz="3769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Debounce button signals to avoid erroneous inputs.</a:t>
            </a:r>
          </a:p>
          <a:p>
            <a:pPr algn="l">
              <a:lnSpc>
                <a:spcPts val="5277"/>
              </a:lnSpc>
            </a:pPr>
            <a:r>
              <a:rPr lang="en-US" sz="3769" b="1" u="sng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Inputs/Outputs:</a:t>
            </a:r>
          </a:p>
          <a:p>
            <a:pPr algn="l">
              <a:lnSpc>
                <a:spcPts val="5277"/>
              </a:lnSpc>
            </a:pPr>
            <a:r>
              <a:rPr lang="en-US" sz="3769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Inputs: clk_in, pb</a:t>
            </a:r>
          </a:p>
          <a:p>
            <a:pPr algn="l">
              <a:lnSpc>
                <a:spcPts val="5277"/>
              </a:lnSpc>
            </a:pPr>
            <a:r>
              <a:rPr lang="en-US" sz="3769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Outputs: led</a:t>
            </a:r>
          </a:p>
          <a:p>
            <a:pPr algn="l">
              <a:lnSpc>
                <a:spcPts val="5277"/>
              </a:lnSpc>
            </a:pPr>
            <a:r>
              <a:rPr lang="en-US" sz="3769" b="1" u="sng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Working:</a:t>
            </a:r>
          </a:p>
          <a:p>
            <a:pPr algn="l">
              <a:lnSpc>
                <a:spcPts val="5277"/>
              </a:lnSpc>
            </a:pPr>
            <a:r>
              <a:rPr lang="en-US" sz="3769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Uses a 4 Hz slow clock and two D flip-flops to debounce the input.</a:t>
            </a:r>
          </a:p>
          <a:p>
            <a:pPr algn="ctr">
              <a:lnSpc>
                <a:spcPts val="5277"/>
              </a:lnSpc>
            </a:pPr>
            <a:endParaRPr lang="en-US" sz="3769" b="1">
              <a:solidFill>
                <a:srgbClr val="000000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176478" y="1589434"/>
            <a:ext cx="16101872" cy="21049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 b="1" u="sng">
                <a:solidFill>
                  <a:srgbClr val="000000"/>
                </a:solidFill>
                <a:latin typeface="Helvetica Now Display Bold"/>
                <a:ea typeface="Helvetica Now Display Bold"/>
                <a:cs typeface="Helvetica Now Display Bold"/>
                <a:sym typeface="Helvetica Now Display Bold"/>
              </a:rPr>
              <a:t>Debounce Module</a:t>
            </a:r>
          </a:p>
          <a:p>
            <a:pPr algn="ctr">
              <a:lnSpc>
                <a:spcPts val="8400"/>
              </a:lnSpc>
              <a:spcBef>
                <a:spcPct val="0"/>
              </a:spcBef>
            </a:pPr>
            <a:endParaRPr lang="en-US" sz="6000" b="1" u="sng">
              <a:solidFill>
                <a:srgbClr val="000000"/>
              </a:solidFill>
              <a:latin typeface="Helvetica Now Display Bold"/>
              <a:ea typeface="Helvetica Now Display Bold"/>
              <a:cs typeface="Helvetica Now Display Bold"/>
              <a:sym typeface="Helvetica Now Display 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>
        <p15:prstTrans prst="curtains"/>
      </p:transition>
    </mc:Choice>
    <mc:Fallback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B8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5400000">
            <a:off x="5126199" y="-3155308"/>
            <a:ext cx="8164330" cy="16101872"/>
            <a:chOff x="0" y="0"/>
            <a:chExt cx="9960784" cy="19644880"/>
          </a:xfrm>
        </p:grpSpPr>
        <p:sp>
          <p:nvSpPr>
            <p:cNvPr id="3" name="Freeform 3"/>
            <p:cNvSpPr/>
            <p:nvPr/>
          </p:nvSpPr>
          <p:spPr>
            <a:xfrm>
              <a:off x="72390" y="72390"/>
              <a:ext cx="9816005" cy="19500101"/>
            </a:xfrm>
            <a:custGeom>
              <a:avLst/>
              <a:gdLst/>
              <a:ahLst/>
              <a:cxnLst/>
              <a:rect l="l" t="t" r="r" b="b"/>
              <a:pathLst>
                <a:path w="9816005" h="19500101">
                  <a:moveTo>
                    <a:pt x="0" y="0"/>
                  </a:moveTo>
                  <a:lnTo>
                    <a:pt x="9816005" y="0"/>
                  </a:lnTo>
                  <a:lnTo>
                    <a:pt x="9816005" y="19500101"/>
                  </a:lnTo>
                  <a:lnTo>
                    <a:pt x="0" y="195001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0DFCF"/>
            </a:solidFill>
          </p:spPr>
        </p:sp>
        <p:sp>
          <p:nvSpPr>
            <p:cNvPr id="4" name="Freeform 4"/>
            <p:cNvSpPr/>
            <p:nvPr/>
          </p:nvSpPr>
          <p:spPr>
            <a:xfrm>
              <a:off x="0" y="0"/>
              <a:ext cx="9960784" cy="19644880"/>
            </a:xfrm>
            <a:custGeom>
              <a:avLst/>
              <a:gdLst/>
              <a:ahLst/>
              <a:cxnLst/>
              <a:rect l="l" t="t" r="r" b="b"/>
              <a:pathLst>
                <a:path w="9960784" h="19644880">
                  <a:moveTo>
                    <a:pt x="9816005" y="19500100"/>
                  </a:moveTo>
                  <a:lnTo>
                    <a:pt x="9960784" y="19500100"/>
                  </a:lnTo>
                  <a:lnTo>
                    <a:pt x="9960784" y="19644880"/>
                  </a:lnTo>
                  <a:lnTo>
                    <a:pt x="9816005" y="19644880"/>
                  </a:lnTo>
                  <a:lnTo>
                    <a:pt x="9816005" y="19500100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19500100"/>
                  </a:lnTo>
                  <a:lnTo>
                    <a:pt x="0" y="19500100"/>
                  </a:lnTo>
                  <a:lnTo>
                    <a:pt x="0" y="144780"/>
                  </a:lnTo>
                  <a:close/>
                  <a:moveTo>
                    <a:pt x="0" y="19500100"/>
                  </a:moveTo>
                  <a:lnTo>
                    <a:pt x="144780" y="19500100"/>
                  </a:lnTo>
                  <a:lnTo>
                    <a:pt x="144780" y="19644880"/>
                  </a:lnTo>
                  <a:lnTo>
                    <a:pt x="0" y="19644880"/>
                  </a:lnTo>
                  <a:lnTo>
                    <a:pt x="0" y="19500100"/>
                  </a:lnTo>
                  <a:close/>
                  <a:moveTo>
                    <a:pt x="9816005" y="144780"/>
                  </a:moveTo>
                  <a:lnTo>
                    <a:pt x="9960784" y="144780"/>
                  </a:lnTo>
                  <a:lnTo>
                    <a:pt x="9960784" y="19500100"/>
                  </a:lnTo>
                  <a:lnTo>
                    <a:pt x="9816005" y="19500100"/>
                  </a:lnTo>
                  <a:lnTo>
                    <a:pt x="9816005" y="144780"/>
                  </a:lnTo>
                  <a:close/>
                  <a:moveTo>
                    <a:pt x="144780" y="19500100"/>
                  </a:moveTo>
                  <a:lnTo>
                    <a:pt x="9816005" y="19500100"/>
                  </a:lnTo>
                  <a:lnTo>
                    <a:pt x="9816005" y="19644880"/>
                  </a:lnTo>
                  <a:lnTo>
                    <a:pt x="144780" y="19644880"/>
                  </a:lnTo>
                  <a:lnTo>
                    <a:pt x="144780" y="19500100"/>
                  </a:lnTo>
                  <a:close/>
                  <a:moveTo>
                    <a:pt x="9816005" y="0"/>
                  </a:moveTo>
                  <a:lnTo>
                    <a:pt x="9960784" y="0"/>
                  </a:lnTo>
                  <a:lnTo>
                    <a:pt x="9960784" y="144780"/>
                  </a:lnTo>
                  <a:lnTo>
                    <a:pt x="9816005" y="144780"/>
                  </a:lnTo>
                  <a:lnTo>
                    <a:pt x="9816005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9816005" y="0"/>
                  </a:lnTo>
                  <a:lnTo>
                    <a:pt x="9816005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252647"/>
            </a:solidFill>
          </p:spPr>
        </p:sp>
      </p:grpSp>
      <p:sp>
        <p:nvSpPr>
          <p:cNvPr id="5" name="TextBox 5"/>
          <p:cNvSpPr txBox="1"/>
          <p:nvPr/>
        </p:nvSpPr>
        <p:spPr>
          <a:xfrm>
            <a:off x="1932784" y="3259531"/>
            <a:ext cx="14941071" cy="46379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277"/>
              </a:lnSpc>
            </a:pPr>
            <a:r>
              <a:rPr lang="en-US" sz="3769" b="1" u="sng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Purpose: </a:t>
            </a:r>
            <a:r>
              <a:rPr lang="en-US" sz="3769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Generate a 4 Hz clock signal from the input clock.</a:t>
            </a:r>
          </a:p>
          <a:p>
            <a:pPr algn="l">
              <a:lnSpc>
                <a:spcPts val="5277"/>
              </a:lnSpc>
            </a:pPr>
            <a:r>
              <a:rPr lang="en-US" sz="3769" b="1" u="sng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Inputs/Outputs:</a:t>
            </a:r>
          </a:p>
          <a:p>
            <a:pPr algn="l">
              <a:lnSpc>
                <a:spcPts val="5277"/>
              </a:lnSpc>
            </a:pPr>
            <a:r>
              <a:rPr lang="en-US" sz="3769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Input: clk_in</a:t>
            </a:r>
          </a:p>
          <a:p>
            <a:pPr algn="l">
              <a:lnSpc>
                <a:spcPts val="5277"/>
              </a:lnSpc>
            </a:pPr>
            <a:r>
              <a:rPr lang="en-US" sz="3769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Output: clk_out</a:t>
            </a:r>
          </a:p>
          <a:p>
            <a:pPr algn="l">
              <a:lnSpc>
                <a:spcPts val="5277"/>
              </a:lnSpc>
            </a:pPr>
            <a:r>
              <a:rPr lang="en-US" sz="3769" b="1" u="sng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Description:</a:t>
            </a:r>
          </a:p>
          <a:p>
            <a:pPr algn="l">
              <a:lnSpc>
                <a:spcPts val="5277"/>
              </a:lnSpc>
            </a:pPr>
            <a:r>
              <a:rPr lang="en-US" sz="3769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Counts up to 12,500,000 to toggle clk_out at 4 Hz.</a:t>
            </a:r>
          </a:p>
          <a:p>
            <a:pPr algn="ctr">
              <a:lnSpc>
                <a:spcPts val="5277"/>
              </a:lnSpc>
            </a:pPr>
            <a:endParaRPr lang="en-US" sz="3769" b="1">
              <a:solidFill>
                <a:srgbClr val="000000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547339" y="1589434"/>
            <a:ext cx="15711961" cy="21049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 b="1" u="sng">
                <a:solidFill>
                  <a:srgbClr val="000000"/>
                </a:solidFill>
                <a:latin typeface="Helvetica Now Display Bold"/>
                <a:ea typeface="Helvetica Now Display Bold"/>
                <a:cs typeface="Helvetica Now Display Bold"/>
                <a:sym typeface="Helvetica Now Display Bold"/>
              </a:rPr>
              <a:t>Slow Clock 4Hz Module</a:t>
            </a:r>
          </a:p>
          <a:p>
            <a:pPr algn="ctr">
              <a:lnSpc>
                <a:spcPts val="8400"/>
              </a:lnSpc>
              <a:spcBef>
                <a:spcPct val="0"/>
              </a:spcBef>
            </a:pPr>
            <a:endParaRPr lang="en-US" sz="6000" b="1" u="sng">
              <a:solidFill>
                <a:srgbClr val="000000"/>
              </a:solidFill>
              <a:latin typeface="Helvetica Now Display Bold"/>
              <a:ea typeface="Helvetica Now Display Bold"/>
              <a:cs typeface="Helvetica Now Display Bold"/>
              <a:sym typeface="Helvetica Now Display 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>
        <p15:prstTrans prst="curtains"/>
      </p:transition>
    </mc:Choice>
    <mc:Fallback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B8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5400000">
            <a:off x="5126199" y="-3155308"/>
            <a:ext cx="8164330" cy="16101872"/>
            <a:chOff x="0" y="0"/>
            <a:chExt cx="9960784" cy="19644880"/>
          </a:xfrm>
        </p:grpSpPr>
        <p:sp>
          <p:nvSpPr>
            <p:cNvPr id="3" name="Freeform 3"/>
            <p:cNvSpPr/>
            <p:nvPr/>
          </p:nvSpPr>
          <p:spPr>
            <a:xfrm>
              <a:off x="72390" y="72390"/>
              <a:ext cx="9816005" cy="19500101"/>
            </a:xfrm>
            <a:custGeom>
              <a:avLst/>
              <a:gdLst/>
              <a:ahLst/>
              <a:cxnLst/>
              <a:rect l="l" t="t" r="r" b="b"/>
              <a:pathLst>
                <a:path w="9816005" h="19500101">
                  <a:moveTo>
                    <a:pt x="0" y="0"/>
                  </a:moveTo>
                  <a:lnTo>
                    <a:pt x="9816005" y="0"/>
                  </a:lnTo>
                  <a:lnTo>
                    <a:pt x="9816005" y="19500101"/>
                  </a:lnTo>
                  <a:lnTo>
                    <a:pt x="0" y="195001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0DFCF"/>
            </a:solidFill>
          </p:spPr>
        </p:sp>
        <p:sp>
          <p:nvSpPr>
            <p:cNvPr id="4" name="Freeform 4"/>
            <p:cNvSpPr/>
            <p:nvPr/>
          </p:nvSpPr>
          <p:spPr>
            <a:xfrm>
              <a:off x="0" y="0"/>
              <a:ext cx="9960784" cy="19644880"/>
            </a:xfrm>
            <a:custGeom>
              <a:avLst/>
              <a:gdLst/>
              <a:ahLst/>
              <a:cxnLst/>
              <a:rect l="l" t="t" r="r" b="b"/>
              <a:pathLst>
                <a:path w="9960784" h="19644880">
                  <a:moveTo>
                    <a:pt x="9816005" y="19500100"/>
                  </a:moveTo>
                  <a:lnTo>
                    <a:pt x="9960784" y="19500100"/>
                  </a:lnTo>
                  <a:lnTo>
                    <a:pt x="9960784" y="19644880"/>
                  </a:lnTo>
                  <a:lnTo>
                    <a:pt x="9816005" y="19644880"/>
                  </a:lnTo>
                  <a:lnTo>
                    <a:pt x="9816005" y="19500100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19500100"/>
                  </a:lnTo>
                  <a:lnTo>
                    <a:pt x="0" y="19500100"/>
                  </a:lnTo>
                  <a:lnTo>
                    <a:pt x="0" y="144780"/>
                  </a:lnTo>
                  <a:close/>
                  <a:moveTo>
                    <a:pt x="0" y="19500100"/>
                  </a:moveTo>
                  <a:lnTo>
                    <a:pt x="144780" y="19500100"/>
                  </a:lnTo>
                  <a:lnTo>
                    <a:pt x="144780" y="19644880"/>
                  </a:lnTo>
                  <a:lnTo>
                    <a:pt x="0" y="19644880"/>
                  </a:lnTo>
                  <a:lnTo>
                    <a:pt x="0" y="19500100"/>
                  </a:lnTo>
                  <a:close/>
                  <a:moveTo>
                    <a:pt x="9816005" y="144780"/>
                  </a:moveTo>
                  <a:lnTo>
                    <a:pt x="9960784" y="144780"/>
                  </a:lnTo>
                  <a:lnTo>
                    <a:pt x="9960784" y="19500100"/>
                  </a:lnTo>
                  <a:lnTo>
                    <a:pt x="9816005" y="19500100"/>
                  </a:lnTo>
                  <a:lnTo>
                    <a:pt x="9816005" y="144780"/>
                  </a:lnTo>
                  <a:close/>
                  <a:moveTo>
                    <a:pt x="144780" y="19500100"/>
                  </a:moveTo>
                  <a:lnTo>
                    <a:pt x="9816005" y="19500100"/>
                  </a:lnTo>
                  <a:lnTo>
                    <a:pt x="9816005" y="19644880"/>
                  </a:lnTo>
                  <a:lnTo>
                    <a:pt x="144780" y="19644880"/>
                  </a:lnTo>
                  <a:lnTo>
                    <a:pt x="144780" y="19500100"/>
                  </a:lnTo>
                  <a:close/>
                  <a:moveTo>
                    <a:pt x="9816005" y="0"/>
                  </a:moveTo>
                  <a:lnTo>
                    <a:pt x="9960784" y="0"/>
                  </a:lnTo>
                  <a:lnTo>
                    <a:pt x="9960784" y="144780"/>
                  </a:lnTo>
                  <a:lnTo>
                    <a:pt x="9816005" y="144780"/>
                  </a:lnTo>
                  <a:lnTo>
                    <a:pt x="9816005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9816005" y="0"/>
                  </a:lnTo>
                  <a:lnTo>
                    <a:pt x="9816005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252647"/>
            </a:solidFill>
          </p:spPr>
        </p:sp>
      </p:grpSp>
      <p:sp>
        <p:nvSpPr>
          <p:cNvPr id="5" name="TextBox 5"/>
          <p:cNvSpPr txBox="1"/>
          <p:nvPr/>
        </p:nvSpPr>
        <p:spPr>
          <a:xfrm>
            <a:off x="1737828" y="3319517"/>
            <a:ext cx="14941071" cy="39712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277"/>
              </a:lnSpc>
            </a:pPr>
            <a:r>
              <a:rPr lang="en-US" sz="3769" b="1" u="sng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Purpose: </a:t>
            </a:r>
            <a:r>
              <a:rPr lang="en-US" sz="3769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Basic D flip-flop with output and complemented output.</a:t>
            </a:r>
          </a:p>
          <a:p>
            <a:pPr algn="l">
              <a:lnSpc>
                <a:spcPts val="5277"/>
              </a:lnSpc>
            </a:pPr>
            <a:r>
              <a:rPr lang="en-US" sz="3769" b="1" u="sng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Inputs/Outputs:</a:t>
            </a:r>
          </a:p>
          <a:p>
            <a:pPr algn="l">
              <a:lnSpc>
                <a:spcPts val="5277"/>
              </a:lnSpc>
            </a:pPr>
            <a:r>
              <a:rPr lang="en-US" sz="3769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Inputs: clk, D</a:t>
            </a:r>
          </a:p>
          <a:p>
            <a:pPr algn="l">
              <a:lnSpc>
                <a:spcPts val="5277"/>
              </a:lnSpc>
            </a:pPr>
            <a:r>
              <a:rPr lang="en-US" sz="3769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Outputs: Q, Qbar</a:t>
            </a:r>
          </a:p>
          <a:p>
            <a:pPr algn="ctr">
              <a:lnSpc>
                <a:spcPts val="5277"/>
              </a:lnSpc>
            </a:pPr>
            <a:endParaRPr lang="en-US" sz="3769" b="1">
              <a:solidFill>
                <a:srgbClr val="000000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547339" y="1589434"/>
            <a:ext cx="15711961" cy="21049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 b="1" u="sng">
                <a:solidFill>
                  <a:srgbClr val="000000"/>
                </a:solidFill>
                <a:latin typeface="Helvetica Now Display Bold"/>
                <a:ea typeface="Helvetica Now Display Bold"/>
                <a:cs typeface="Helvetica Now Display Bold"/>
                <a:sym typeface="Helvetica Now Display Bold"/>
              </a:rPr>
              <a:t>Flip-Flop Module</a:t>
            </a:r>
          </a:p>
          <a:p>
            <a:pPr algn="ctr">
              <a:lnSpc>
                <a:spcPts val="8400"/>
              </a:lnSpc>
              <a:spcBef>
                <a:spcPct val="0"/>
              </a:spcBef>
            </a:pPr>
            <a:endParaRPr lang="en-US" sz="6000" b="1" u="sng">
              <a:solidFill>
                <a:srgbClr val="000000"/>
              </a:solidFill>
              <a:latin typeface="Helvetica Now Display Bold"/>
              <a:ea typeface="Helvetica Now Display Bold"/>
              <a:cs typeface="Helvetica Now Display Bold"/>
              <a:sym typeface="Helvetica Now Display 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>
        <p15:prstTrans prst="curtains"/>
      </p:transition>
    </mc:Choice>
    <mc:Fallback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B8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5400000">
            <a:off x="5126199" y="-3155308"/>
            <a:ext cx="8164330" cy="16101872"/>
            <a:chOff x="0" y="0"/>
            <a:chExt cx="9960784" cy="19644880"/>
          </a:xfrm>
        </p:grpSpPr>
        <p:sp>
          <p:nvSpPr>
            <p:cNvPr id="3" name="Freeform 3"/>
            <p:cNvSpPr/>
            <p:nvPr/>
          </p:nvSpPr>
          <p:spPr>
            <a:xfrm>
              <a:off x="72390" y="72390"/>
              <a:ext cx="9816005" cy="19500101"/>
            </a:xfrm>
            <a:custGeom>
              <a:avLst/>
              <a:gdLst/>
              <a:ahLst/>
              <a:cxnLst/>
              <a:rect l="l" t="t" r="r" b="b"/>
              <a:pathLst>
                <a:path w="9816005" h="19500101">
                  <a:moveTo>
                    <a:pt x="0" y="0"/>
                  </a:moveTo>
                  <a:lnTo>
                    <a:pt x="9816005" y="0"/>
                  </a:lnTo>
                  <a:lnTo>
                    <a:pt x="9816005" y="19500101"/>
                  </a:lnTo>
                  <a:lnTo>
                    <a:pt x="0" y="195001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0DFCF"/>
            </a:solidFill>
          </p:spPr>
        </p:sp>
        <p:sp>
          <p:nvSpPr>
            <p:cNvPr id="4" name="Freeform 4"/>
            <p:cNvSpPr/>
            <p:nvPr/>
          </p:nvSpPr>
          <p:spPr>
            <a:xfrm>
              <a:off x="0" y="0"/>
              <a:ext cx="9960784" cy="19644880"/>
            </a:xfrm>
            <a:custGeom>
              <a:avLst/>
              <a:gdLst/>
              <a:ahLst/>
              <a:cxnLst/>
              <a:rect l="l" t="t" r="r" b="b"/>
              <a:pathLst>
                <a:path w="9960784" h="19644880">
                  <a:moveTo>
                    <a:pt x="9816005" y="19500100"/>
                  </a:moveTo>
                  <a:lnTo>
                    <a:pt x="9960784" y="19500100"/>
                  </a:lnTo>
                  <a:lnTo>
                    <a:pt x="9960784" y="19644880"/>
                  </a:lnTo>
                  <a:lnTo>
                    <a:pt x="9816005" y="19644880"/>
                  </a:lnTo>
                  <a:lnTo>
                    <a:pt x="9816005" y="19500100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19500100"/>
                  </a:lnTo>
                  <a:lnTo>
                    <a:pt x="0" y="19500100"/>
                  </a:lnTo>
                  <a:lnTo>
                    <a:pt x="0" y="144780"/>
                  </a:lnTo>
                  <a:close/>
                  <a:moveTo>
                    <a:pt x="0" y="19500100"/>
                  </a:moveTo>
                  <a:lnTo>
                    <a:pt x="144780" y="19500100"/>
                  </a:lnTo>
                  <a:lnTo>
                    <a:pt x="144780" y="19644880"/>
                  </a:lnTo>
                  <a:lnTo>
                    <a:pt x="0" y="19644880"/>
                  </a:lnTo>
                  <a:lnTo>
                    <a:pt x="0" y="19500100"/>
                  </a:lnTo>
                  <a:close/>
                  <a:moveTo>
                    <a:pt x="9816005" y="144780"/>
                  </a:moveTo>
                  <a:lnTo>
                    <a:pt x="9960784" y="144780"/>
                  </a:lnTo>
                  <a:lnTo>
                    <a:pt x="9960784" y="19500100"/>
                  </a:lnTo>
                  <a:lnTo>
                    <a:pt x="9816005" y="19500100"/>
                  </a:lnTo>
                  <a:lnTo>
                    <a:pt x="9816005" y="144780"/>
                  </a:lnTo>
                  <a:close/>
                  <a:moveTo>
                    <a:pt x="144780" y="19500100"/>
                  </a:moveTo>
                  <a:lnTo>
                    <a:pt x="9816005" y="19500100"/>
                  </a:lnTo>
                  <a:lnTo>
                    <a:pt x="9816005" y="19644880"/>
                  </a:lnTo>
                  <a:lnTo>
                    <a:pt x="144780" y="19644880"/>
                  </a:lnTo>
                  <a:lnTo>
                    <a:pt x="144780" y="19500100"/>
                  </a:lnTo>
                  <a:close/>
                  <a:moveTo>
                    <a:pt x="9816005" y="0"/>
                  </a:moveTo>
                  <a:lnTo>
                    <a:pt x="9960784" y="0"/>
                  </a:lnTo>
                  <a:lnTo>
                    <a:pt x="9960784" y="144780"/>
                  </a:lnTo>
                  <a:lnTo>
                    <a:pt x="9816005" y="144780"/>
                  </a:lnTo>
                  <a:lnTo>
                    <a:pt x="9816005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9816005" y="0"/>
                  </a:lnTo>
                  <a:lnTo>
                    <a:pt x="9816005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252647"/>
            </a:solidFill>
          </p:spPr>
        </p:sp>
      </p:grpSp>
      <p:sp>
        <p:nvSpPr>
          <p:cNvPr id="5" name="TextBox 5"/>
          <p:cNvSpPr txBox="1"/>
          <p:nvPr/>
        </p:nvSpPr>
        <p:spPr>
          <a:xfrm>
            <a:off x="1737828" y="3319517"/>
            <a:ext cx="14941071" cy="46379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277"/>
              </a:lnSpc>
            </a:pPr>
            <a:r>
              <a:rPr lang="en-US" sz="3769" b="1" u="sng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Purpose: </a:t>
            </a:r>
            <a:r>
              <a:rPr lang="en-US" sz="3769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Convert a 12-bit binary number to BCD format.</a:t>
            </a:r>
          </a:p>
          <a:p>
            <a:pPr algn="l">
              <a:lnSpc>
                <a:spcPts val="5277"/>
              </a:lnSpc>
            </a:pPr>
            <a:r>
              <a:rPr lang="en-US" sz="3769" b="1" u="sng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Inputs/Outputs:</a:t>
            </a:r>
          </a:p>
          <a:p>
            <a:pPr algn="l">
              <a:lnSpc>
                <a:spcPts val="5277"/>
              </a:lnSpc>
            </a:pPr>
            <a:r>
              <a:rPr lang="en-US" sz="3769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Input: binary[11:0]</a:t>
            </a:r>
          </a:p>
          <a:p>
            <a:pPr algn="l">
              <a:lnSpc>
                <a:spcPts val="5277"/>
              </a:lnSpc>
            </a:pPr>
            <a:r>
              <a:rPr lang="en-US" sz="3769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Outputs: thos, hund, tens, ones</a:t>
            </a:r>
          </a:p>
          <a:p>
            <a:pPr algn="l">
              <a:lnSpc>
                <a:spcPts val="5277"/>
              </a:lnSpc>
            </a:pPr>
            <a:r>
              <a:rPr lang="en-US" sz="3769" b="1" u="sng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Operation: </a:t>
            </a:r>
            <a:r>
              <a:rPr lang="en-US" sz="3769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Divides and finds the remainder to convert binary to decimal.</a:t>
            </a:r>
          </a:p>
          <a:p>
            <a:pPr algn="ctr">
              <a:lnSpc>
                <a:spcPts val="5277"/>
              </a:lnSpc>
            </a:pPr>
            <a:endParaRPr lang="en-US" sz="3769" b="1">
              <a:solidFill>
                <a:srgbClr val="000000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176478" y="1589434"/>
            <a:ext cx="16101872" cy="21049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 b="1" u="sng">
                <a:solidFill>
                  <a:srgbClr val="000000"/>
                </a:solidFill>
                <a:latin typeface="Helvetica Now Display Bold"/>
                <a:ea typeface="Helvetica Now Display Bold"/>
                <a:cs typeface="Helvetica Now Display Bold"/>
                <a:sym typeface="Helvetica Now Display Bold"/>
              </a:rPr>
              <a:t>Binary to BCD Converter Module</a:t>
            </a:r>
          </a:p>
          <a:p>
            <a:pPr algn="ctr">
              <a:lnSpc>
                <a:spcPts val="8400"/>
              </a:lnSpc>
              <a:spcBef>
                <a:spcPct val="0"/>
              </a:spcBef>
            </a:pPr>
            <a:endParaRPr lang="en-US" sz="6000" b="1" u="sng">
              <a:solidFill>
                <a:srgbClr val="000000"/>
              </a:solidFill>
              <a:latin typeface="Helvetica Now Display Bold"/>
              <a:ea typeface="Helvetica Now Display Bold"/>
              <a:cs typeface="Helvetica Now Display Bold"/>
              <a:sym typeface="Helvetica Now Display 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>
        <p15:prstTrans prst="curtains"/>
      </p:transition>
    </mc:Choice>
    <mc:Fallback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B8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5400000">
            <a:off x="5126199" y="-3155308"/>
            <a:ext cx="8164330" cy="16101872"/>
            <a:chOff x="0" y="0"/>
            <a:chExt cx="9960784" cy="19644880"/>
          </a:xfrm>
        </p:grpSpPr>
        <p:sp>
          <p:nvSpPr>
            <p:cNvPr id="3" name="Freeform 3"/>
            <p:cNvSpPr/>
            <p:nvPr/>
          </p:nvSpPr>
          <p:spPr>
            <a:xfrm>
              <a:off x="72390" y="72390"/>
              <a:ext cx="9816005" cy="19500101"/>
            </a:xfrm>
            <a:custGeom>
              <a:avLst/>
              <a:gdLst/>
              <a:ahLst/>
              <a:cxnLst/>
              <a:rect l="l" t="t" r="r" b="b"/>
              <a:pathLst>
                <a:path w="9816005" h="19500101">
                  <a:moveTo>
                    <a:pt x="0" y="0"/>
                  </a:moveTo>
                  <a:lnTo>
                    <a:pt x="9816005" y="0"/>
                  </a:lnTo>
                  <a:lnTo>
                    <a:pt x="9816005" y="19500101"/>
                  </a:lnTo>
                  <a:lnTo>
                    <a:pt x="0" y="195001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0DFCF"/>
            </a:solidFill>
          </p:spPr>
        </p:sp>
        <p:sp>
          <p:nvSpPr>
            <p:cNvPr id="4" name="Freeform 4"/>
            <p:cNvSpPr/>
            <p:nvPr/>
          </p:nvSpPr>
          <p:spPr>
            <a:xfrm>
              <a:off x="0" y="0"/>
              <a:ext cx="9960784" cy="19644880"/>
            </a:xfrm>
            <a:custGeom>
              <a:avLst/>
              <a:gdLst/>
              <a:ahLst/>
              <a:cxnLst/>
              <a:rect l="l" t="t" r="r" b="b"/>
              <a:pathLst>
                <a:path w="9960784" h="19644880">
                  <a:moveTo>
                    <a:pt x="9816005" y="19500100"/>
                  </a:moveTo>
                  <a:lnTo>
                    <a:pt x="9960784" y="19500100"/>
                  </a:lnTo>
                  <a:lnTo>
                    <a:pt x="9960784" y="19644880"/>
                  </a:lnTo>
                  <a:lnTo>
                    <a:pt x="9816005" y="19644880"/>
                  </a:lnTo>
                  <a:lnTo>
                    <a:pt x="9816005" y="19500100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19500100"/>
                  </a:lnTo>
                  <a:lnTo>
                    <a:pt x="0" y="19500100"/>
                  </a:lnTo>
                  <a:lnTo>
                    <a:pt x="0" y="144780"/>
                  </a:lnTo>
                  <a:close/>
                  <a:moveTo>
                    <a:pt x="0" y="19500100"/>
                  </a:moveTo>
                  <a:lnTo>
                    <a:pt x="144780" y="19500100"/>
                  </a:lnTo>
                  <a:lnTo>
                    <a:pt x="144780" y="19644880"/>
                  </a:lnTo>
                  <a:lnTo>
                    <a:pt x="0" y="19644880"/>
                  </a:lnTo>
                  <a:lnTo>
                    <a:pt x="0" y="19500100"/>
                  </a:lnTo>
                  <a:close/>
                  <a:moveTo>
                    <a:pt x="9816005" y="144780"/>
                  </a:moveTo>
                  <a:lnTo>
                    <a:pt x="9960784" y="144780"/>
                  </a:lnTo>
                  <a:lnTo>
                    <a:pt x="9960784" y="19500100"/>
                  </a:lnTo>
                  <a:lnTo>
                    <a:pt x="9816005" y="19500100"/>
                  </a:lnTo>
                  <a:lnTo>
                    <a:pt x="9816005" y="144780"/>
                  </a:lnTo>
                  <a:close/>
                  <a:moveTo>
                    <a:pt x="144780" y="19500100"/>
                  </a:moveTo>
                  <a:lnTo>
                    <a:pt x="9816005" y="19500100"/>
                  </a:lnTo>
                  <a:lnTo>
                    <a:pt x="9816005" y="19644880"/>
                  </a:lnTo>
                  <a:lnTo>
                    <a:pt x="144780" y="19644880"/>
                  </a:lnTo>
                  <a:lnTo>
                    <a:pt x="144780" y="19500100"/>
                  </a:lnTo>
                  <a:close/>
                  <a:moveTo>
                    <a:pt x="9816005" y="0"/>
                  </a:moveTo>
                  <a:lnTo>
                    <a:pt x="9960784" y="0"/>
                  </a:lnTo>
                  <a:lnTo>
                    <a:pt x="9960784" y="144780"/>
                  </a:lnTo>
                  <a:lnTo>
                    <a:pt x="9816005" y="144780"/>
                  </a:lnTo>
                  <a:lnTo>
                    <a:pt x="9816005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9816005" y="0"/>
                  </a:lnTo>
                  <a:lnTo>
                    <a:pt x="9816005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252647"/>
            </a:solidFill>
          </p:spPr>
        </p:sp>
      </p:grpSp>
      <p:sp>
        <p:nvSpPr>
          <p:cNvPr id="5" name="TextBox 5"/>
          <p:cNvSpPr txBox="1"/>
          <p:nvPr/>
        </p:nvSpPr>
        <p:spPr>
          <a:xfrm>
            <a:off x="1737828" y="3319517"/>
            <a:ext cx="14941071" cy="39712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277"/>
              </a:lnSpc>
            </a:pPr>
            <a:r>
              <a:rPr lang="en-US" sz="3769" b="1" u="sng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Purpose: </a:t>
            </a:r>
            <a:r>
              <a:rPr lang="en-US" sz="3769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Display BCD digits on a 7-segment display.</a:t>
            </a:r>
          </a:p>
          <a:p>
            <a:pPr algn="l">
              <a:lnSpc>
                <a:spcPts val="5277"/>
              </a:lnSpc>
            </a:pPr>
            <a:r>
              <a:rPr lang="en-US" sz="3769" b="1" u="sng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State Machine: </a:t>
            </a:r>
            <a:r>
              <a:rPr lang="en-US" sz="3769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Cycles through four states to display each digit.</a:t>
            </a:r>
          </a:p>
          <a:p>
            <a:pPr algn="l">
              <a:lnSpc>
                <a:spcPts val="5277"/>
              </a:lnSpc>
            </a:pPr>
            <a:r>
              <a:rPr lang="en-US" sz="3769" b="1" u="sng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Code Overview:</a:t>
            </a:r>
          </a:p>
          <a:p>
            <a:pPr algn="l">
              <a:lnSpc>
                <a:spcPts val="5277"/>
              </a:lnSpc>
            </a:pPr>
            <a:r>
              <a:rPr lang="en-US" sz="3769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Inputs: clk, clr, BCD digits</a:t>
            </a:r>
          </a:p>
          <a:p>
            <a:pPr algn="l">
              <a:lnSpc>
                <a:spcPts val="5277"/>
              </a:lnSpc>
            </a:pPr>
            <a:r>
              <a:rPr lang="en-US" sz="3769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Outputs: seg, an, dp</a:t>
            </a:r>
          </a:p>
          <a:p>
            <a:pPr algn="ctr">
              <a:lnSpc>
                <a:spcPts val="5277"/>
              </a:lnSpc>
            </a:pPr>
            <a:endParaRPr lang="en-US" sz="3769" b="1">
              <a:solidFill>
                <a:srgbClr val="000000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547339" y="1589434"/>
            <a:ext cx="15711961" cy="21049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 b="1" u="sng">
                <a:solidFill>
                  <a:srgbClr val="000000"/>
                </a:solidFill>
                <a:latin typeface="Helvetica Now Display Bold"/>
                <a:ea typeface="Helvetica Now Display Bold"/>
                <a:cs typeface="Helvetica Now Display Bold"/>
                <a:sym typeface="Helvetica Now Display Bold"/>
              </a:rPr>
              <a:t>7-Segment Driver Module</a:t>
            </a:r>
          </a:p>
          <a:p>
            <a:pPr algn="ctr">
              <a:lnSpc>
                <a:spcPts val="8400"/>
              </a:lnSpc>
              <a:spcBef>
                <a:spcPct val="0"/>
              </a:spcBef>
            </a:pPr>
            <a:endParaRPr lang="en-US" sz="6000" b="1" u="sng">
              <a:solidFill>
                <a:srgbClr val="000000"/>
              </a:solidFill>
              <a:latin typeface="Helvetica Now Display Bold"/>
              <a:ea typeface="Helvetica Now Display Bold"/>
              <a:cs typeface="Helvetica Now Display Bold"/>
              <a:sym typeface="Helvetica Now Display 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>
        <p15:prstTrans prst="curtains"/>
      </p:transition>
    </mc:Choice>
    <mc:Fallback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AB8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5400000">
            <a:off x="5126199" y="-3155308"/>
            <a:ext cx="8164330" cy="16101872"/>
            <a:chOff x="0" y="0"/>
            <a:chExt cx="9960784" cy="19644880"/>
          </a:xfrm>
        </p:grpSpPr>
        <p:sp>
          <p:nvSpPr>
            <p:cNvPr id="3" name="Freeform 3"/>
            <p:cNvSpPr/>
            <p:nvPr/>
          </p:nvSpPr>
          <p:spPr>
            <a:xfrm>
              <a:off x="72390" y="72390"/>
              <a:ext cx="9816005" cy="19500101"/>
            </a:xfrm>
            <a:custGeom>
              <a:avLst/>
              <a:gdLst/>
              <a:ahLst/>
              <a:cxnLst/>
              <a:rect l="l" t="t" r="r" b="b"/>
              <a:pathLst>
                <a:path w="9816005" h="19500101">
                  <a:moveTo>
                    <a:pt x="0" y="0"/>
                  </a:moveTo>
                  <a:lnTo>
                    <a:pt x="9816005" y="0"/>
                  </a:lnTo>
                  <a:lnTo>
                    <a:pt x="9816005" y="19500101"/>
                  </a:lnTo>
                  <a:lnTo>
                    <a:pt x="0" y="195001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0DFCF"/>
            </a:solidFill>
          </p:spPr>
        </p:sp>
        <p:sp>
          <p:nvSpPr>
            <p:cNvPr id="4" name="Freeform 4"/>
            <p:cNvSpPr/>
            <p:nvPr/>
          </p:nvSpPr>
          <p:spPr>
            <a:xfrm>
              <a:off x="0" y="0"/>
              <a:ext cx="9960784" cy="19644880"/>
            </a:xfrm>
            <a:custGeom>
              <a:avLst/>
              <a:gdLst/>
              <a:ahLst/>
              <a:cxnLst/>
              <a:rect l="l" t="t" r="r" b="b"/>
              <a:pathLst>
                <a:path w="9960784" h="19644880">
                  <a:moveTo>
                    <a:pt x="9816005" y="19500100"/>
                  </a:moveTo>
                  <a:lnTo>
                    <a:pt x="9960784" y="19500100"/>
                  </a:lnTo>
                  <a:lnTo>
                    <a:pt x="9960784" y="19644880"/>
                  </a:lnTo>
                  <a:lnTo>
                    <a:pt x="9816005" y="19644880"/>
                  </a:lnTo>
                  <a:lnTo>
                    <a:pt x="9816005" y="19500100"/>
                  </a:lnTo>
                  <a:close/>
                  <a:moveTo>
                    <a:pt x="0" y="144780"/>
                  </a:moveTo>
                  <a:lnTo>
                    <a:pt x="144780" y="144780"/>
                  </a:lnTo>
                  <a:lnTo>
                    <a:pt x="144780" y="19500100"/>
                  </a:lnTo>
                  <a:lnTo>
                    <a:pt x="0" y="19500100"/>
                  </a:lnTo>
                  <a:lnTo>
                    <a:pt x="0" y="144780"/>
                  </a:lnTo>
                  <a:close/>
                  <a:moveTo>
                    <a:pt x="0" y="19500100"/>
                  </a:moveTo>
                  <a:lnTo>
                    <a:pt x="144780" y="19500100"/>
                  </a:lnTo>
                  <a:lnTo>
                    <a:pt x="144780" y="19644880"/>
                  </a:lnTo>
                  <a:lnTo>
                    <a:pt x="0" y="19644880"/>
                  </a:lnTo>
                  <a:lnTo>
                    <a:pt x="0" y="19500100"/>
                  </a:lnTo>
                  <a:close/>
                  <a:moveTo>
                    <a:pt x="9816005" y="144780"/>
                  </a:moveTo>
                  <a:lnTo>
                    <a:pt x="9960784" y="144780"/>
                  </a:lnTo>
                  <a:lnTo>
                    <a:pt x="9960784" y="19500100"/>
                  </a:lnTo>
                  <a:lnTo>
                    <a:pt x="9816005" y="19500100"/>
                  </a:lnTo>
                  <a:lnTo>
                    <a:pt x="9816005" y="144780"/>
                  </a:lnTo>
                  <a:close/>
                  <a:moveTo>
                    <a:pt x="144780" y="19500100"/>
                  </a:moveTo>
                  <a:lnTo>
                    <a:pt x="9816005" y="19500100"/>
                  </a:lnTo>
                  <a:lnTo>
                    <a:pt x="9816005" y="19644880"/>
                  </a:lnTo>
                  <a:lnTo>
                    <a:pt x="144780" y="19644880"/>
                  </a:lnTo>
                  <a:lnTo>
                    <a:pt x="144780" y="19500100"/>
                  </a:lnTo>
                  <a:close/>
                  <a:moveTo>
                    <a:pt x="9816005" y="0"/>
                  </a:moveTo>
                  <a:lnTo>
                    <a:pt x="9960784" y="0"/>
                  </a:lnTo>
                  <a:lnTo>
                    <a:pt x="9960784" y="144780"/>
                  </a:lnTo>
                  <a:lnTo>
                    <a:pt x="9816005" y="144780"/>
                  </a:lnTo>
                  <a:lnTo>
                    <a:pt x="9816005" y="0"/>
                  </a:lnTo>
                  <a:close/>
                  <a:moveTo>
                    <a:pt x="0" y="0"/>
                  </a:moveTo>
                  <a:lnTo>
                    <a:pt x="144780" y="0"/>
                  </a:lnTo>
                  <a:lnTo>
                    <a:pt x="144780" y="144780"/>
                  </a:lnTo>
                  <a:lnTo>
                    <a:pt x="0" y="144780"/>
                  </a:lnTo>
                  <a:lnTo>
                    <a:pt x="0" y="0"/>
                  </a:lnTo>
                  <a:close/>
                  <a:moveTo>
                    <a:pt x="144780" y="0"/>
                  </a:moveTo>
                  <a:lnTo>
                    <a:pt x="9816005" y="0"/>
                  </a:lnTo>
                  <a:lnTo>
                    <a:pt x="9816005" y="144780"/>
                  </a:lnTo>
                  <a:lnTo>
                    <a:pt x="144780" y="144780"/>
                  </a:lnTo>
                  <a:lnTo>
                    <a:pt x="144780" y="0"/>
                  </a:lnTo>
                  <a:close/>
                </a:path>
              </a:pathLst>
            </a:custGeom>
            <a:solidFill>
              <a:srgbClr val="252647"/>
            </a:solidFill>
          </p:spPr>
        </p:sp>
      </p:grpSp>
      <p:sp>
        <p:nvSpPr>
          <p:cNvPr id="5" name="TextBox 5"/>
          <p:cNvSpPr txBox="1"/>
          <p:nvPr/>
        </p:nvSpPr>
        <p:spPr>
          <a:xfrm>
            <a:off x="1737828" y="2637148"/>
            <a:ext cx="14941071" cy="59713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277"/>
              </a:lnSpc>
            </a:pPr>
            <a:endParaRPr/>
          </a:p>
          <a:p>
            <a:pPr algn="l">
              <a:lnSpc>
                <a:spcPts val="5277"/>
              </a:lnSpc>
            </a:pPr>
            <a:r>
              <a:rPr lang="en-US" sz="3769" b="1" u="sng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Purpose:</a:t>
            </a:r>
            <a:r>
              <a:rPr lang="en-US" sz="3769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Display each digit on a 7-segment display.</a:t>
            </a:r>
          </a:p>
          <a:p>
            <a:pPr algn="l">
              <a:lnSpc>
                <a:spcPts val="5277"/>
              </a:lnSpc>
            </a:pPr>
            <a:r>
              <a:rPr lang="en-US" sz="3769" b="1" u="sng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State Machine:</a:t>
            </a:r>
            <a:r>
              <a:rPr lang="en-US" sz="3769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turns on the LEDs to display corresponding digits on screen</a:t>
            </a:r>
          </a:p>
          <a:p>
            <a:pPr algn="l">
              <a:lnSpc>
                <a:spcPts val="5277"/>
              </a:lnSpc>
            </a:pPr>
            <a:r>
              <a:rPr lang="en-US" sz="3769" b="1" u="sng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Code Overview:</a:t>
            </a:r>
          </a:p>
          <a:p>
            <a:pPr algn="l">
              <a:lnSpc>
                <a:spcPts val="5277"/>
              </a:lnSpc>
            </a:pPr>
            <a:r>
              <a:rPr lang="en-US" sz="376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      </a:t>
            </a:r>
            <a:r>
              <a:rPr lang="en-US" sz="3769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Inputs: clk, clr, BCD digits</a:t>
            </a:r>
          </a:p>
          <a:p>
            <a:pPr algn="l">
              <a:lnSpc>
                <a:spcPts val="5277"/>
              </a:lnSpc>
            </a:pPr>
            <a:r>
              <a:rPr lang="en-US" sz="3769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Outputs: seg, an, dp</a:t>
            </a:r>
          </a:p>
          <a:p>
            <a:pPr algn="l">
              <a:lnSpc>
                <a:spcPts val="5277"/>
              </a:lnSpc>
            </a:pPr>
            <a:endParaRPr lang="en-US" sz="3769" b="1">
              <a:solidFill>
                <a:srgbClr val="000000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  <a:p>
            <a:pPr algn="ctr">
              <a:lnSpc>
                <a:spcPts val="5277"/>
              </a:lnSpc>
            </a:pPr>
            <a:endParaRPr lang="en-US" sz="3769" b="1">
              <a:solidFill>
                <a:srgbClr val="000000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547339" y="1589434"/>
            <a:ext cx="15711961" cy="21049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 b="1" u="sng">
                <a:solidFill>
                  <a:srgbClr val="000000"/>
                </a:solidFill>
                <a:latin typeface="Helvetica Now Display Bold"/>
                <a:ea typeface="Helvetica Now Display Bold"/>
                <a:cs typeface="Helvetica Now Display Bold"/>
                <a:sym typeface="Helvetica Now Display Bold"/>
              </a:rPr>
              <a:t>7-Segment Decoder Module</a:t>
            </a:r>
          </a:p>
          <a:p>
            <a:pPr algn="ctr">
              <a:lnSpc>
                <a:spcPts val="8400"/>
              </a:lnSpc>
              <a:spcBef>
                <a:spcPct val="0"/>
              </a:spcBef>
            </a:pPr>
            <a:endParaRPr lang="en-US" sz="6000" b="1" u="sng">
              <a:solidFill>
                <a:srgbClr val="000000"/>
              </a:solidFill>
              <a:latin typeface="Helvetica Now Display Bold"/>
              <a:ea typeface="Helvetica Now Display Bold"/>
              <a:cs typeface="Helvetica Now Display Bold"/>
              <a:sym typeface="Helvetica Now Display Bol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>
        <p15:prstTrans prst="curtains"/>
      </p:transition>
    </mc:Choice>
    <mc:Fallback>
      <p:transition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470</Words>
  <Application>Microsoft Office PowerPoint</Application>
  <PresentationFormat>Custom</PresentationFormat>
  <Paragraphs>75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Costa Rica</vt:lpstr>
      <vt:lpstr>Calibri</vt:lpstr>
      <vt:lpstr>Arial</vt:lpstr>
      <vt:lpstr>Canva Sans Bold</vt:lpstr>
      <vt:lpstr>Canva Sans</vt:lpstr>
      <vt:lpstr>Helvetica Now Display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 a subheading</dc:title>
  <cp:lastModifiedBy>Sahitya Kushwaha</cp:lastModifiedBy>
  <cp:revision>4</cp:revision>
  <dcterms:created xsi:type="dcterms:W3CDTF">2006-08-16T00:00:00Z</dcterms:created>
  <dcterms:modified xsi:type="dcterms:W3CDTF">2024-11-14T06:26:24Z</dcterms:modified>
  <dc:identifier>DAGWaZbN0UI</dc:identifier>
</cp:coreProperties>
</file>