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648" r:id="rId2"/>
  </p:sldMasterIdLst>
  <p:sldIdLst>
    <p:sldId id="259" r:id="rId3"/>
    <p:sldId id="264" r:id="rId4"/>
    <p:sldId id="260" r:id="rId5"/>
    <p:sldId id="273" r:id="rId6"/>
    <p:sldId id="261" r:id="rId7"/>
    <p:sldId id="262" r:id="rId8"/>
    <p:sldId id="263" r:id="rId9"/>
    <p:sldId id="265" r:id="rId10"/>
    <p:sldId id="268" r:id="rId11"/>
    <p:sldId id="267" r:id="rId12"/>
    <p:sldId id="269" r:id="rId13"/>
    <p:sldId id="266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F55941-2327-AE48-CC4F-D1F2E9A30B85}" v="13" dt="2021-09-21T10:09:16.356"/>
    <p1510:client id="{4B5990EA-8C89-8F5E-084B-4251FAF188AB}" v="698" dt="2021-09-21T07:03:08.929"/>
    <p1510:client id="{4D83B778-77BC-2CDB-2A6C-36AB0A81DF50}" v="182" dt="2021-09-21T12:06:37.288"/>
    <p1510:client id="{5640BD8A-9DFD-6395-8FE0-E4F124BB9402}" v="812" dt="2021-09-24T06:14:55.706"/>
    <p1510:client id="{6F1CEF8C-6AB5-41CE-BC79-0C0BE0A7266D}" v="510" dt="2021-09-19T16:37:09.426"/>
    <p1510:client id="{81E40E26-EE88-0CEA-3BD6-CCBC804B7874}" v="14" dt="2021-09-20T06:06:57.075"/>
    <p1510:client id="{F4D7D9C4-76C9-6927-18AC-6F1E3B76D44D}" v="930" dt="2021-09-21T10:02:30.7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86A705-1F1D-45ED-8778-D93952D252C3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84B1DDF-697A-4A53-98A1-546A9B207AEC}">
      <dgm:prSet phldr="0"/>
      <dgm:spPr/>
      <dgm:t>
        <a:bodyPr/>
        <a:lstStyle/>
        <a:p>
          <a:pPr algn="ctr">
            <a:lnSpc>
              <a:spcPct val="90000"/>
            </a:lnSpc>
          </a:pPr>
          <a:r>
            <a:rPr lang="en-US" dirty="0">
              <a:solidFill>
                <a:srgbClr val="202020"/>
              </a:solidFill>
              <a:latin typeface="Helvetica"/>
              <a:cs typeface="Helvetica"/>
            </a:rPr>
            <a:t>Credibility of group users by rating prediction model</a:t>
          </a:r>
          <a:endParaRPr lang="en-US" dirty="0"/>
        </a:p>
      </dgm:t>
    </dgm:pt>
    <dgm:pt modelId="{784F715E-B70F-4681-862A-272DA34451D9}" type="parTrans" cxnId="{D66D3AFA-0DF8-4E54-A080-2E8C5DBD6D20}">
      <dgm:prSet/>
      <dgm:spPr/>
      <dgm:t>
        <a:bodyPr/>
        <a:lstStyle/>
        <a:p>
          <a:endParaRPr lang="en-US"/>
        </a:p>
      </dgm:t>
    </dgm:pt>
    <dgm:pt modelId="{D57405E2-DDA2-4304-B025-CEFF307FC974}" type="sibTrans" cxnId="{D66D3AFA-0DF8-4E54-A080-2E8C5DBD6D20}">
      <dgm:prSet/>
      <dgm:spPr/>
      <dgm:t>
        <a:bodyPr/>
        <a:lstStyle/>
        <a:p>
          <a:endParaRPr lang="en-US"/>
        </a:p>
      </dgm:t>
    </dgm:pt>
    <dgm:pt modelId="{6201DE7B-40F9-4187-A55B-51EB7FE04761}">
      <dgm:prSet phldr="0"/>
      <dgm:spPr/>
      <dgm:t>
        <a:bodyPr/>
        <a:lstStyle/>
        <a:p>
          <a:pPr algn="ctr">
            <a:lnSpc>
              <a:spcPct val="90000"/>
            </a:lnSpc>
          </a:pPr>
          <a:r>
            <a:rPr lang="en-IN" dirty="0">
              <a:solidFill>
                <a:srgbClr val="202020"/>
              </a:solidFill>
              <a:latin typeface="Helvetica"/>
              <a:cs typeface="Helvetica"/>
            </a:rPr>
            <a:t>User-based collaborative filtering recommendation</a:t>
          </a:r>
          <a:endParaRPr lang="en-IN" dirty="0"/>
        </a:p>
      </dgm:t>
    </dgm:pt>
    <dgm:pt modelId="{86209948-7241-4110-8093-150487AFBFC1}" type="parTrans" cxnId="{F4FD2F89-4813-4F4B-84AF-CADF6AAA0EDB}">
      <dgm:prSet/>
      <dgm:spPr/>
    </dgm:pt>
    <dgm:pt modelId="{F9D52B43-8212-4346-ABC4-DA1ADF794E65}" type="sibTrans" cxnId="{F4FD2F89-4813-4F4B-84AF-CADF6AAA0EDB}">
      <dgm:prSet/>
      <dgm:spPr/>
    </dgm:pt>
    <dgm:pt modelId="{9E9E0529-D3AF-498D-9128-177319B95EF9}">
      <dgm:prSet phldr="0"/>
      <dgm:spPr/>
      <dgm:t>
        <a:bodyPr/>
        <a:lstStyle/>
        <a:p>
          <a:pPr algn="ctr">
            <a:lnSpc>
              <a:spcPct val="90000"/>
            </a:lnSpc>
          </a:pPr>
          <a:r>
            <a:rPr lang="en-US" dirty="0">
              <a:solidFill>
                <a:srgbClr val="202020"/>
              </a:solidFill>
              <a:latin typeface="Helvetica"/>
              <a:cs typeface="Helvetica"/>
            </a:rPr>
            <a:t>Prediction shift and rating variances of shilling attacks</a:t>
          </a:r>
          <a:endParaRPr lang="en-US" dirty="0"/>
        </a:p>
      </dgm:t>
    </dgm:pt>
    <dgm:pt modelId="{347BC2B6-4D6B-4DE0-B7DB-1A1023FC0C23}" type="parTrans" cxnId="{EDD86665-A1E0-4899-BA46-83AA02585BAD}">
      <dgm:prSet/>
      <dgm:spPr/>
    </dgm:pt>
    <dgm:pt modelId="{5A118AC0-DBE1-46DF-B790-54243E60626D}" type="sibTrans" cxnId="{EDD86665-A1E0-4899-BA46-83AA02585BAD}">
      <dgm:prSet/>
      <dgm:spPr/>
    </dgm:pt>
    <dgm:pt modelId="{64117365-DDBC-4528-B009-F5348966BE64}">
      <dgm:prSet phldr="0"/>
      <dgm:spPr/>
      <dgm:t>
        <a:bodyPr/>
        <a:lstStyle/>
        <a:p>
          <a:pPr algn="ctr">
            <a:lnSpc>
              <a:spcPct val="90000"/>
            </a:lnSpc>
          </a:pPr>
          <a:r>
            <a:rPr lang="en-US" dirty="0">
              <a:solidFill>
                <a:srgbClr val="202020"/>
              </a:solidFill>
              <a:latin typeface="Helvetica"/>
              <a:cs typeface="Helvetica"/>
            </a:rPr>
            <a:t>Shilling attack detecting approach based on a two-phase structure</a:t>
          </a:r>
          <a:endParaRPr lang="en-US" dirty="0"/>
        </a:p>
      </dgm:t>
    </dgm:pt>
    <dgm:pt modelId="{9A7F1202-3736-4779-9729-B87D4A13ABBF}" type="parTrans" cxnId="{2BA60D2B-073E-40F3-BB62-6A7F7ED360A3}">
      <dgm:prSet/>
      <dgm:spPr/>
    </dgm:pt>
    <dgm:pt modelId="{63498D49-92D2-4EFE-B2B4-F3D00CDD77D8}" type="sibTrans" cxnId="{2BA60D2B-073E-40F3-BB62-6A7F7ED360A3}">
      <dgm:prSet/>
      <dgm:spPr/>
    </dgm:pt>
    <dgm:pt modelId="{FBB60FF8-EB28-4760-B091-233DC994C7C1}">
      <dgm:prSet phldr="0"/>
      <dgm:spPr/>
      <dgm:t>
        <a:bodyPr/>
        <a:lstStyle/>
        <a:p>
          <a:pPr algn="ctr">
            <a:lnSpc>
              <a:spcPct val="90000"/>
            </a:lnSpc>
          </a:pPr>
          <a:r>
            <a:rPr lang="en-US" dirty="0">
              <a:solidFill>
                <a:srgbClr val="202020"/>
              </a:solidFill>
              <a:latin typeface="Helvetica"/>
              <a:cs typeface="Helvetica"/>
            </a:rPr>
            <a:t> Locate suspicious time intervals by rating time series</a:t>
          </a:r>
          <a:endParaRPr lang="en-US" dirty="0"/>
        </a:p>
      </dgm:t>
    </dgm:pt>
    <dgm:pt modelId="{481611B7-81D1-4838-A4C9-420DE5DFE4AC}" type="parTrans" cxnId="{F9569F6B-A92F-4082-B610-A5772FF44D6E}">
      <dgm:prSet/>
      <dgm:spPr/>
    </dgm:pt>
    <dgm:pt modelId="{A6524361-FCA4-45BF-BD24-B6B6A32E03B3}" type="sibTrans" cxnId="{F9569F6B-A92F-4082-B610-A5772FF44D6E}">
      <dgm:prSet/>
      <dgm:spPr/>
    </dgm:pt>
    <dgm:pt modelId="{E32144D7-66C5-478B-90ED-FB751A824283}" type="pres">
      <dgm:prSet presAssocID="{2586A705-1F1D-45ED-8778-D93952D252C3}" presName="vert0" presStyleCnt="0">
        <dgm:presLayoutVars>
          <dgm:dir/>
          <dgm:animOne val="branch"/>
          <dgm:animLvl val="lvl"/>
        </dgm:presLayoutVars>
      </dgm:prSet>
      <dgm:spPr/>
    </dgm:pt>
    <dgm:pt modelId="{E93AA4BC-AF0A-44D8-BA7B-072ACD1B87CC}" type="pres">
      <dgm:prSet presAssocID="{6201DE7B-40F9-4187-A55B-51EB7FE04761}" presName="thickLine" presStyleLbl="alignNode1" presStyleIdx="0" presStyleCnt="5"/>
      <dgm:spPr/>
    </dgm:pt>
    <dgm:pt modelId="{C4BCAE23-5B53-4EB1-8238-96CAFCB78580}" type="pres">
      <dgm:prSet presAssocID="{6201DE7B-40F9-4187-A55B-51EB7FE04761}" presName="horz1" presStyleCnt="0"/>
      <dgm:spPr/>
    </dgm:pt>
    <dgm:pt modelId="{53E7F291-EA2E-4178-BF98-C4BD9F19704A}" type="pres">
      <dgm:prSet presAssocID="{6201DE7B-40F9-4187-A55B-51EB7FE04761}" presName="tx1" presStyleLbl="revTx" presStyleIdx="0" presStyleCnt="5"/>
      <dgm:spPr/>
    </dgm:pt>
    <dgm:pt modelId="{6B8CEAEF-BB0B-4074-96ED-C3193A39009D}" type="pres">
      <dgm:prSet presAssocID="{6201DE7B-40F9-4187-A55B-51EB7FE04761}" presName="vert1" presStyleCnt="0"/>
      <dgm:spPr/>
    </dgm:pt>
    <dgm:pt modelId="{683BD8BF-E2C3-4B55-8837-C543DB40E478}" type="pres">
      <dgm:prSet presAssocID="{9E9E0529-D3AF-498D-9128-177319B95EF9}" presName="thickLine" presStyleLbl="alignNode1" presStyleIdx="1" presStyleCnt="5"/>
      <dgm:spPr/>
    </dgm:pt>
    <dgm:pt modelId="{BAFF57FA-C3AA-47AB-856B-BC1EFA8B7DD7}" type="pres">
      <dgm:prSet presAssocID="{9E9E0529-D3AF-498D-9128-177319B95EF9}" presName="horz1" presStyleCnt="0"/>
      <dgm:spPr/>
    </dgm:pt>
    <dgm:pt modelId="{A828B2AB-1BB6-4973-89ED-46F02809D152}" type="pres">
      <dgm:prSet presAssocID="{9E9E0529-D3AF-498D-9128-177319B95EF9}" presName="tx1" presStyleLbl="revTx" presStyleIdx="1" presStyleCnt="5"/>
      <dgm:spPr/>
    </dgm:pt>
    <dgm:pt modelId="{7E6DB904-3D97-4837-8899-1C6AC01E57AE}" type="pres">
      <dgm:prSet presAssocID="{9E9E0529-D3AF-498D-9128-177319B95EF9}" presName="vert1" presStyleCnt="0"/>
      <dgm:spPr/>
    </dgm:pt>
    <dgm:pt modelId="{372CBB8E-6468-44F2-8311-87A78DD8BA4F}" type="pres">
      <dgm:prSet presAssocID="{64117365-DDBC-4528-B009-F5348966BE64}" presName="thickLine" presStyleLbl="alignNode1" presStyleIdx="2" presStyleCnt="5"/>
      <dgm:spPr/>
    </dgm:pt>
    <dgm:pt modelId="{48012631-0A10-42A2-B223-B8F39E05F808}" type="pres">
      <dgm:prSet presAssocID="{64117365-DDBC-4528-B009-F5348966BE64}" presName="horz1" presStyleCnt="0"/>
      <dgm:spPr/>
    </dgm:pt>
    <dgm:pt modelId="{017EB00A-16DA-47BC-9DD3-BA62B691EF46}" type="pres">
      <dgm:prSet presAssocID="{64117365-DDBC-4528-B009-F5348966BE64}" presName="tx1" presStyleLbl="revTx" presStyleIdx="2" presStyleCnt="5"/>
      <dgm:spPr/>
    </dgm:pt>
    <dgm:pt modelId="{F9683B39-EFA8-448B-8887-7CDD88175E85}" type="pres">
      <dgm:prSet presAssocID="{64117365-DDBC-4528-B009-F5348966BE64}" presName="vert1" presStyleCnt="0"/>
      <dgm:spPr/>
    </dgm:pt>
    <dgm:pt modelId="{095ECB8E-2D4A-4EA9-BA05-E4F271DE8CBA}" type="pres">
      <dgm:prSet presAssocID="{FBB60FF8-EB28-4760-B091-233DC994C7C1}" presName="thickLine" presStyleLbl="alignNode1" presStyleIdx="3" presStyleCnt="5"/>
      <dgm:spPr/>
    </dgm:pt>
    <dgm:pt modelId="{48DDB711-48A1-4668-9BD9-EE41B8A9DA4C}" type="pres">
      <dgm:prSet presAssocID="{FBB60FF8-EB28-4760-B091-233DC994C7C1}" presName="horz1" presStyleCnt="0"/>
      <dgm:spPr/>
    </dgm:pt>
    <dgm:pt modelId="{0C7CEFFB-18D4-42DB-B163-2C06FF3D577A}" type="pres">
      <dgm:prSet presAssocID="{FBB60FF8-EB28-4760-B091-233DC994C7C1}" presName="tx1" presStyleLbl="revTx" presStyleIdx="3" presStyleCnt="5"/>
      <dgm:spPr/>
    </dgm:pt>
    <dgm:pt modelId="{D8825515-36FD-4991-8B5E-08B96BE7C9FA}" type="pres">
      <dgm:prSet presAssocID="{FBB60FF8-EB28-4760-B091-233DC994C7C1}" presName="vert1" presStyleCnt="0"/>
      <dgm:spPr/>
    </dgm:pt>
    <dgm:pt modelId="{3261E564-0845-45F9-9352-23A19832596D}" type="pres">
      <dgm:prSet presAssocID="{884B1DDF-697A-4A53-98A1-546A9B207AEC}" presName="thickLine" presStyleLbl="alignNode1" presStyleIdx="4" presStyleCnt="5"/>
      <dgm:spPr/>
    </dgm:pt>
    <dgm:pt modelId="{89C0059E-0AB8-47FC-90A4-8B39395BC121}" type="pres">
      <dgm:prSet presAssocID="{884B1DDF-697A-4A53-98A1-546A9B207AEC}" presName="horz1" presStyleCnt="0"/>
      <dgm:spPr/>
    </dgm:pt>
    <dgm:pt modelId="{473CCD42-DE89-4EE9-BE68-087C3341ACDF}" type="pres">
      <dgm:prSet presAssocID="{884B1DDF-697A-4A53-98A1-546A9B207AEC}" presName="tx1" presStyleLbl="revTx" presStyleIdx="4" presStyleCnt="5"/>
      <dgm:spPr/>
    </dgm:pt>
    <dgm:pt modelId="{6989D97E-5C87-4D46-B85B-98344EFDEC13}" type="pres">
      <dgm:prSet presAssocID="{884B1DDF-697A-4A53-98A1-546A9B207AEC}" presName="vert1" presStyleCnt="0"/>
      <dgm:spPr/>
    </dgm:pt>
  </dgm:ptLst>
  <dgm:cxnLst>
    <dgm:cxn modelId="{2BA60D2B-073E-40F3-BB62-6A7F7ED360A3}" srcId="{2586A705-1F1D-45ED-8778-D93952D252C3}" destId="{64117365-DDBC-4528-B009-F5348966BE64}" srcOrd="2" destOrd="0" parTransId="{9A7F1202-3736-4779-9729-B87D4A13ABBF}" sibTransId="{63498D49-92D2-4EFE-B2B4-F3D00CDD77D8}"/>
    <dgm:cxn modelId="{EDD86665-A1E0-4899-BA46-83AA02585BAD}" srcId="{2586A705-1F1D-45ED-8778-D93952D252C3}" destId="{9E9E0529-D3AF-498D-9128-177319B95EF9}" srcOrd="1" destOrd="0" parTransId="{347BC2B6-4D6B-4DE0-B7DB-1A1023FC0C23}" sibTransId="{5A118AC0-DBE1-46DF-B790-54243E60626D}"/>
    <dgm:cxn modelId="{9BDAC445-355A-48E0-9BA5-62625DD6991E}" type="presOf" srcId="{FBB60FF8-EB28-4760-B091-233DC994C7C1}" destId="{0C7CEFFB-18D4-42DB-B163-2C06FF3D577A}" srcOrd="0" destOrd="0" presId="urn:microsoft.com/office/officeart/2008/layout/LinedList"/>
    <dgm:cxn modelId="{F9569F6B-A92F-4082-B610-A5772FF44D6E}" srcId="{2586A705-1F1D-45ED-8778-D93952D252C3}" destId="{FBB60FF8-EB28-4760-B091-233DC994C7C1}" srcOrd="3" destOrd="0" parTransId="{481611B7-81D1-4838-A4C9-420DE5DFE4AC}" sibTransId="{A6524361-FCA4-45BF-BD24-B6B6A32E03B3}"/>
    <dgm:cxn modelId="{A4C40D6C-B7D7-42CD-9F98-1BFFCFA9424C}" type="presOf" srcId="{884B1DDF-697A-4A53-98A1-546A9B207AEC}" destId="{473CCD42-DE89-4EE9-BE68-087C3341ACDF}" srcOrd="0" destOrd="0" presId="urn:microsoft.com/office/officeart/2008/layout/LinedList"/>
    <dgm:cxn modelId="{BF6CE77F-09FE-430D-A366-EA43A4C5FA7D}" type="presOf" srcId="{9E9E0529-D3AF-498D-9128-177319B95EF9}" destId="{A828B2AB-1BB6-4973-89ED-46F02809D152}" srcOrd="0" destOrd="0" presId="urn:microsoft.com/office/officeart/2008/layout/LinedList"/>
    <dgm:cxn modelId="{F4FD2F89-4813-4F4B-84AF-CADF6AAA0EDB}" srcId="{2586A705-1F1D-45ED-8778-D93952D252C3}" destId="{6201DE7B-40F9-4187-A55B-51EB7FE04761}" srcOrd="0" destOrd="0" parTransId="{86209948-7241-4110-8093-150487AFBFC1}" sibTransId="{F9D52B43-8212-4346-ABC4-DA1ADF794E65}"/>
    <dgm:cxn modelId="{B6C0BDC3-3EA5-433C-A23C-2B7D7AEB6D8A}" type="presOf" srcId="{6201DE7B-40F9-4187-A55B-51EB7FE04761}" destId="{53E7F291-EA2E-4178-BF98-C4BD9F19704A}" srcOrd="0" destOrd="0" presId="urn:microsoft.com/office/officeart/2008/layout/LinedList"/>
    <dgm:cxn modelId="{DB7118DC-543E-4F77-9D11-92B47F5776B1}" type="presOf" srcId="{2586A705-1F1D-45ED-8778-D93952D252C3}" destId="{E32144D7-66C5-478B-90ED-FB751A824283}" srcOrd="0" destOrd="0" presId="urn:microsoft.com/office/officeart/2008/layout/LinedList"/>
    <dgm:cxn modelId="{BD8BF4ED-B415-4616-ADBF-8636F984444D}" type="presOf" srcId="{64117365-DDBC-4528-B009-F5348966BE64}" destId="{017EB00A-16DA-47BC-9DD3-BA62B691EF46}" srcOrd="0" destOrd="0" presId="urn:microsoft.com/office/officeart/2008/layout/LinedList"/>
    <dgm:cxn modelId="{D66D3AFA-0DF8-4E54-A080-2E8C5DBD6D20}" srcId="{2586A705-1F1D-45ED-8778-D93952D252C3}" destId="{884B1DDF-697A-4A53-98A1-546A9B207AEC}" srcOrd="4" destOrd="0" parTransId="{784F715E-B70F-4681-862A-272DA34451D9}" sibTransId="{D57405E2-DDA2-4304-B025-CEFF307FC974}"/>
    <dgm:cxn modelId="{4491B374-5730-459C-A0E2-D026C25B422D}" type="presParOf" srcId="{E32144D7-66C5-478B-90ED-FB751A824283}" destId="{E93AA4BC-AF0A-44D8-BA7B-072ACD1B87CC}" srcOrd="0" destOrd="0" presId="urn:microsoft.com/office/officeart/2008/layout/LinedList"/>
    <dgm:cxn modelId="{BACE077D-41F0-4CEB-B2E2-3FAF1F2A2410}" type="presParOf" srcId="{E32144D7-66C5-478B-90ED-FB751A824283}" destId="{C4BCAE23-5B53-4EB1-8238-96CAFCB78580}" srcOrd="1" destOrd="0" presId="urn:microsoft.com/office/officeart/2008/layout/LinedList"/>
    <dgm:cxn modelId="{545DF944-98D9-457A-92E7-CF35F2EB2F24}" type="presParOf" srcId="{C4BCAE23-5B53-4EB1-8238-96CAFCB78580}" destId="{53E7F291-EA2E-4178-BF98-C4BD9F19704A}" srcOrd="0" destOrd="0" presId="urn:microsoft.com/office/officeart/2008/layout/LinedList"/>
    <dgm:cxn modelId="{9070D98F-DBC4-46EA-AB37-17AEA4A667C7}" type="presParOf" srcId="{C4BCAE23-5B53-4EB1-8238-96CAFCB78580}" destId="{6B8CEAEF-BB0B-4074-96ED-C3193A39009D}" srcOrd="1" destOrd="0" presId="urn:microsoft.com/office/officeart/2008/layout/LinedList"/>
    <dgm:cxn modelId="{A9DCF5BC-CBD2-4AA2-B147-455B93518E76}" type="presParOf" srcId="{E32144D7-66C5-478B-90ED-FB751A824283}" destId="{683BD8BF-E2C3-4B55-8837-C543DB40E478}" srcOrd="2" destOrd="0" presId="urn:microsoft.com/office/officeart/2008/layout/LinedList"/>
    <dgm:cxn modelId="{CD953CD5-0FF7-4611-A828-0B8B49104AE0}" type="presParOf" srcId="{E32144D7-66C5-478B-90ED-FB751A824283}" destId="{BAFF57FA-C3AA-47AB-856B-BC1EFA8B7DD7}" srcOrd="3" destOrd="0" presId="urn:microsoft.com/office/officeart/2008/layout/LinedList"/>
    <dgm:cxn modelId="{4AF1D15C-825B-419E-B397-D6F8A8068577}" type="presParOf" srcId="{BAFF57FA-C3AA-47AB-856B-BC1EFA8B7DD7}" destId="{A828B2AB-1BB6-4973-89ED-46F02809D152}" srcOrd="0" destOrd="0" presId="urn:microsoft.com/office/officeart/2008/layout/LinedList"/>
    <dgm:cxn modelId="{1FC9D0C2-1D88-4534-BC2A-3FE9C829E79D}" type="presParOf" srcId="{BAFF57FA-C3AA-47AB-856B-BC1EFA8B7DD7}" destId="{7E6DB904-3D97-4837-8899-1C6AC01E57AE}" srcOrd="1" destOrd="0" presId="urn:microsoft.com/office/officeart/2008/layout/LinedList"/>
    <dgm:cxn modelId="{FB056F81-A698-4964-8CAD-E1C3FC141A59}" type="presParOf" srcId="{E32144D7-66C5-478B-90ED-FB751A824283}" destId="{372CBB8E-6468-44F2-8311-87A78DD8BA4F}" srcOrd="4" destOrd="0" presId="urn:microsoft.com/office/officeart/2008/layout/LinedList"/>
    <dgm:cxn modelId="{4D15D7E1-6E08-4452-B323-E994EC791EE0}" type="presParOf" srcId="{E32144D7-66C5-478B-90ED-FB751A824283}" destId="{48012631-0A10-42A2-B223-B8F39E05F808}" srcOrd="5" destOrd="0" presId="urn:microsoft.com/office/officeart/2008/layout/LinedList"/>
    <dgm:cxn modelId="{27333DF2-8DE6-40DF-BD72-7BA41E473FAA}" type="presParOf" srcId="{48012631-0A10-42A2-B223-B8F39E05F808}" destId="{017EB00A-16DA-47BC-9DD3-BA62B691EF46}" srcOrd="0" destOrd="0" presId="urn:microsoft.com/office/officeart/2008/layout/LinedList"/>
    <dgm:cxn modelId="{DE409B2D-5FE2-4177-996C-44DBB01CFB60}" type="presParOf" srcId="{48012631-0A10-42A2-B223-B8F39E05F808}" destId="{F9683B39-EFA8-448B-8887-7CDD88175E85}" srcOrd="1" destOrd="0" presId="urn:microsoft.com/office/officeart/2008/layout/LinedList"/>
    <dgm:cxn modelId="{06EA4DBB-86F7-4FD3-89E4-23C6EDDB4DC4}" type="presParOf" srcId="{E32144D7-66C5-478B-90ED-FB751A824283}" destId="{095ECB8E-2D4A-4EA9-BA05-E4F271DE8CBA}" srcOrd="6" destOrd="0" presId="urn:microsoft.com/office/officeart/2008/layout/LinedList"/>
    <dgm:cxn modelId="{69D3ED67-92CB-4BEA-968B-872C79521254}" type="presParOf" srcId="{E32144D7-66C5-478B-90ED-FB751A824283}" destId="{48DDB711-48A1-4668-9BD9-EE41B8A9DA4C}" srcOrd="7" destOrd="0" presId="urn:microsoft.com/office/officeart/2008/layout/LinedList"/>
    <dgm:cxn modelId="{D2DA82FC-3B19-43F3-8D00-73270F20B81B}" type="presParOf" srcId="{48DDB711-48A1-4668-9BD9-EE41B8A9DA4C}" destId="{0C7CEFFB-18D4-42DB-B163-2C06FF3D577A}" srcOrd="0" destOrd="0" presId="urn:microsoft.com/office/officeart/2008/layout/LinedList"/>
    <dgm:cxn modelId="{B8FCB74F-A2AC-4A96-BC1C-CED50DF84146}" type="presParOf" srcId="{48DDB711-48A1-4668-9BD9-EE41B8A9DA4C}" destId="{D8825515-36FD-4991-8B5E-08B96BE7C9FA}" srcOrd="1" destOrd="0" presId="urn:microsoft.com/office/officeart/2008/layout/LinedList"/>
    <dgm:cxn modelId="{738DD130-5E8A-4EAE-A911-5F13C27F19A1}" type="presParOf" srcId="{E32144D7-66C5-478B-90ED-FB751A824283}" destId="{3261E564-0845-45F9-9352-23A19832596D}" srcOrd="8" destOrd="0" presId="urn:microsoft.com/office/officeart/2008/layout/LinedList"/>
    <dgm:cxn modelId="{A2C8C031-29DF-472F-8555-2330864FC56F}" type="presParOf" srcId="{E32144D7-66C5-478B-90ED-FB751A824283}" destId="{89C0059E-0AB8-47FC-90A4-8B39395BC121}" srcOrd="9" destOrd="0" presId="urn:microsoft.com/office/officeart/2008/layout/LinedList"/>
    <dgm:cxn modelId="{F2D94AF2-4D2E-4661-8307-A0C2B5CC5217}" type="presParOf" srcId="{89C0059E-0AB8-47FC-90A4-8B39395BC121}" destId="{473CCD42-DE89-4EE9-BE68-087C3341ACDF}" srcOrd="0" destOrd="0" presId="urn:microsoft.com/office/officeart/2008/layout/LinedList"/>
    <dgm:cxn modelId="{D4BF2626-73A5-4FC0-8A8A-64CD93C322F1}" type="presParOf" srcId="{89C0059E-0AB8-47FC-90A4-8B39395BC121}" destId="{6989D97E-5C87-4D46-B85B-98344EFDEC1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AA4BC-AF0A-44D8-BA7B-072ACD1B87CC}">
      <dsp:nvSpPr>
        <dsp:cNvPr id="0" name=""/>
        <dsp:cNvSpPr/>
      </dsp:nvSpPr>
      <dsp:spPr>
        <a:xfrm>
          <a:off x="0" y="512"/>
          <a:ext cx="985819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E7F291-EA2E-4178-BF98-C4BD9F19704A}">
      <dsp:nvSpPr>
        <dsp:cNvPr id="0" name=""/>
        <dsp:cNvSpPr/>
      </dsp:nvSpPr>
      <dsp:spPr>
        <a:xfrm>
          <a:off x="0" y="512"/>
          <a:ext cx="9858191" cy="840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rgbClr val="202020"/>
              </a:solidFill>
              <a:latin typeface="Helvetica"/>
              <a:cs typeface="Helvetica"/>
            </a:rPr>
            <a:t>User-based collaborative filtering recommendation</a:t>
          </a:r>
          <a:endParaRPr lang="en-IN" sz="2400" kern="1200" dirty="0"/>
        </a:p>
      </dsp:txBody>
      <dsp:txXfrm>
        <a:off x="0" y="512"/>
        <a:ext cx="9858191" cy="840090"/>
      </dsp:txXfrm>
    </dsp:sp>
    <dsp:sp modelId="{683BD8BF-E2C3-4B55-8837-C543DB40E478}">
      <dsp:nvSpPr>
        <dsp:cNvPr id="0" name=""/>
        <dsp:cNvSpPr/>
      </dsp:nvSpPr>
      <dsp:spPr>
        <a:xfrm>
          <a:off x="0" y="840603"/>
          <a:ext cx="985819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828B2AB-1BB6-4973-89ED-46F02809D152}">
      <dsp:nvSpPr>
        <dsp:cNvPr id="0" name=""/>
        <dsp:cNvSpPr/>
      </dsp:nvSpPr>
      <dsp:spPr>
        <a:xfrm>
          <a:off x="0" y="840603"/>
          <a:ext cx="9858191" cy="840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202020"/>
              </a:solidFill>
              <a:latin typeface="Helvetica"/>
              <a:cs typeface="Helvetica"/>
            </a:rPr>
            <a:t>Prediction shift and rating variances of shilling attacks</a:t>
          </a:r>
          <a:endParaRPr lang="en-US" sz="2400" kern="1200" dirty="0"/>
        </a:p>
      </dsp:txBody>
      <dsp:txXfrm>
        <a:off x="0" y="840603"/>
        <a:ext cx="9858191" cy="840090"/>
      </dsp:txXfrm>
    </dsp:sp>
    <dsp:sp modelId="{372CBB8E-6468-44F2-8311-87A78DD8BA4F}">
      <dsp:nvSpPr>
        <dsp:cNvPr id="0" name=""/>
        <dsp:cNvSpPr/>
      </dsp:nvSpPr>
      <dsp:spPr>
        <a:xfrm>
          <a:off x="0" y="1680693"/>
          <a:ext cx="985819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17EB00A-16DA-47BC-9DD3-BA62B691EF46}">
      <dsp:nvSpPr>
        <dsp:cNvPr id="0" name=""/>
        <dsp:cNvSpPr/>
      </dsp:nvSpPr>
      <dsp:spPr>
        <a:xfrm>
          <a:off x="0" y="1680693"/>
          <a:ext cx="9858191" cy="840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202020"/>
              </a:solidFill>
              <a:latin typeface="Helvetica"/>
              <a:cs typeface="Helvetica"/>
            </a:rPr>
            <a:t>Shilling attack detecting approach based on a two-phase structure</a:t>
          </a:r>
          <a:endParaRPr lang="en-US" sz="2400" kern="1200" dirty="0"/>
        </a:p>
      </dsp:txBody>
      <dsp:txXfrm>
        <a:off x="0" y="1680693"/>
        <a:ext cx="9858191" cy="840090"/>
      </dsp:txXfrm>
    </dsp:sp>
    <dsp:sp modelId="{095ECB8E-2D4A-4EA9-BA05-E4F271DE8CBA}">
      <dsp:nvSpPr>
        <dsp:cNvPr id="0" name=""/>
        <dsp:cNvSpPr/>
      </dsp:nvSpPr>
      <dsp:spPr>
        <a:xfrm>
          <a:off x="0" y="2520784"/>
          <a:ext cx="985819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C7CEFFB-18D4-42DB-B163-2C06FF3D577A}">
      <dsp:nvSpPr>
        <dsp:cNvPr id="0" name=""/>
        <dsp:cNvSpPr/>
      </dsp:nvSpPr>
      <dsp:spPr>
        <a:xfrm>
          <a:off x="0" y="2520784"/>
          <a:ext cx="9858191" cy="840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202020"/>
              </a:solidFill>
              <a:latin typeface="Helvetica"/>
              <a:cs typeface="Helvetica"/>
            </a:rPr>
            <a:t> Locate suspicious time intervals by rating time series</a:t>
          </a:r>
          <a:endParaRPr lang="en-US" sz="2400" kern="1200" dirty="0"/>
        </a:p>
      </dsp:txBody>
      <dsp:txXfrm>
        <a:off x="0" y="2520784"/>
        <a:ext cx="9858191" cy="840090"/>
      </dsp:txXfrm>
    </dsp:sp>
    <dsp:sp modelId="{3261E564-0845-45F9-9352-23A19832596D}">
      <dsp:nvSpPr>
        <dsp:cNvPr id="0" name=""/>
        <dsp:cNvSpPr/>
      </dsp:nvSpPr>
      <dsp:spPr>
        <a:xfrm>
          <a:off x="0" y="3360874"/>
          <a:ext cx="985819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73CCD42-DE89-4EE9-BE68-087C3341ACDF}">
      <dsp:nvSpPr>
        <dsp:cNvPr id="0" name=""/>
        <dsp:cNvSpPr/>
      </dsp:nvSpPr>
      <dsp:spPr>
        <a:xfrm>
          <a:off x="0" y="3360874"/>
          <a:ext cx="9858191" cy="840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202020"/>
              </a:solidFill>
              <a:latin typeface="Helvetica"/>
              <a:cs typeface="Helvetica"/>
            </a:rPr>
            <a:t>Credibility of group users by rating prediction model</a:t>
          </a:r>
          <a:endParaRPr lang="en-US" sz="2400" kern="1200" dirty="0"/>
        </a:p>
      </dsp:txBody>
      <dsp:txXfrm>
        <a:off x="0" y="3360874"/>
        <a:ext cx="9858191" cy="840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0844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8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93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25F5-AD3C-4D0B-9D94-7ABD5950B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C8E63-AC11-4615-AFFE-A6B23D405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13C1F-39CF-4FD2-B77D-1631A40F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2B39-909C-46C7-AFA9-A140E1EADC39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B814C-E6BA-4CF3-927D-0A897893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489CA-D821-4C61-905A-EB9EC949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29ED-6279-433B-AEF0-3FBE5EF6A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98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2C0A-D9A8-4C8A-86F6-F0E25FB6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4474F-2FA9-4858-A616-1284DA067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28616-9858-4089-8571-FC966179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2B39-909C-46C7-AFA9-A140E1EADC39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E90FA-3816-48DB-9F8C-91072C30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ED35-316F-4041-B016-0194689D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29ED-6279-433B-AEF0-3FBE5EF6A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618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ACBB-5B57-4457-9682-C40F94896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8B6AA-495C-4F68-9F7A-A49B190FF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88D82-1E15-435A-B9D9-B88603F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2B39-909C-46C7-AFA9-A140E1EADC39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137AB-BDB2-47B3-8CD8-2E79101C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0437F-1168-4091-951E-AFA988C2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29ED-6279-433B-AEF0-3FBE5EF6A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959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3C02-A12F-43C9-AE84-9F1237D3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3C20C-DFFC-4055-BC6E-E871B297A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8D9B8-C08E-418A-BBD4-44BB92507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4B96C-4343-43DF-A6CB-624FB4E0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2B39-909C-46C7-AFA9-A140E1EADC39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E76BC-616F-459C-990E-629DEFB9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B0B37-A0F0-4BD9-90C3-5887639D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29ED-6279-433B-AEF0-3FBE5EF6A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182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932E-F758-4DB2-9557-98B2963E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AD437-8B24-4537-BF2D-5E0D392C6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24390-818D-45DB-B398-AC91C0683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1D944-EC78-4A6B-A277-17C260D54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E323A-ECA8-43CF-B327-66AC529DB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4427F5-B44C-404C-ABC7-7F807C64E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2B39-909C-46C7-AFA9-A140E1EADC39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BBEB6-805B-4003-8EBF-20574864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E38D5-0423-4757-8CB7-C7B96931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29ED-6279-433B-AEF0-3FBE5EF6A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767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DD11-53DD-46C9-B773-0C917DF9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272780-2AB8-4015-B4F0-EAB84C5D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2B39-909C-46C7-AFA9-A140E1EADC39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A00C0-A3E4-45A5-ADC6-27A27F81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E7572-9E35-4BC4-97DB-7EB87A6D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29ED-6279-433B-AEF0-3FBE5EF6A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9213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AE8CAC-4B5F-4671-9279-2ABCA11A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2B39-909C-46C7-AFA9-A140E1EADC39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611C1-7279-44F1-AA0D-8CFD3625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7510B-D73D-40BC-8985-E926BD5B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29ED-6279-433B-AEF0-3FBE5EF6A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2927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B43E-8DF5-4558-98ED-AD0ECB9F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0240-BB64-4A13-ACC0-CF2963B1A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8EFED-94E7-4AFF-B90E-975233157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625D7-E11E-43A6-9491-2D4067B2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2B39-909C-46C7-AFA9-A140E1EADC39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62ACD-FA54-467D-B1F8-7021BF6F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F1876-C5EB-46CB-AB19-9B7F3D89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29ED-6279-433B-AEF0-3FBE5EF6A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26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619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0632-E43F-4D56-85B9-1E2E356B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B48F86-8ADE-457B-B5D7-A85802E8E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B53CF-BC43-40DF-A476-AA67A57B1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FE785-B426-4109-9D71-42096F2F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2B39-909C-46C7-AFA9-A140E1EADC39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8D182-5D1F-47FD-9829-617EE7C6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F1275-563A-4023-96E7-369E1F3C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29ED-6279-433B-AEF0-3FBE5EF6A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7532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ABF7-85C7-4C07-A473-F27A7B62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AFDDD-52AA-4042-B805-B500BBE8C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87409-5A37-4E5C-B0AD-BC67E67D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2B39-909C-46C7-AFA9-A140E1EADC39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4EB48-EBCB-4262-A196-C2F0A6F0F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94F58-B028-4F5E-B635-1832CBCD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29ED-6279-433B-AEF0-3FBE5EF6A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280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DC81AB-395C-4E8A-8576-D1E4BD128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86974-0AF3-474C-A44D-F0806C79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24C0F-2407-4EFA-B2ED-B5319DF7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2B39-909C-46C7-AFA9-A140E1EADC39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C7D81-28BF-4E36-8D55-298E856B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8DDBE-2679-4063-91AD-3FE9165D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29ED-6279-433B-AEF0-3FBE5EF6A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46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77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51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5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9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7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2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34D39B-DC30-4F75-8C66-259627378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3B432-F377-4804-B731-79E7ADA37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7CA74-7570-489C-A2DA-A9B67B191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72B39-909C-46C7-AFA9-A140E1EADC39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67B57-6262-4710-BB7D-034B52C78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44557-3347-4AC3-84A5-37E3A6484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A29ED-6279-433B-AEF0-3FBE5EF6A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92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olicyoptions.irpp.org/magazines/january-2020/technology-isnt-shaping-work-the-way-we-think/technology-isnt-shaping-work-the-way-we-think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rouplens.org/datasets/movielens/100k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989683EB-D202-4B4D-B1BD-8BA6965FB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C8DCA71-B5ED-43F8-9E16-9C0699BE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962" r="-1" b="-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29EC7A-52C0-4EC2-90C0-964BD84C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20" y="321587"/>
            <a:ext cx="10399422" cy="174521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Detection of Nuke Attacks (Love-Hate Attack) in Recommender Systems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665581-9685-43C6-9ED8-9560107C7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76" y="4755563"/>
            <a:ext cx="5856577" cy="20430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bg1"/>
                </a:solidFill>
              </a:rPr>
              <a:t>19CSE305 - Machine Learning </a:t>
            </a:r>
            <a:endParaRPr lang="en-US" sz="2800" b="1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bg1"/>
                </a:solidFill>
              </a:rPr>
              <a:t>Case Study review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bg1"/>
                </a:solidFill>
              </a:rPr>
              <a:t>Group 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688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41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1" name="Rectangle 43">
            <a:extLst>
              <a:ext uri="{FF2B5EF4-FFF2-40B4-BE49-F238E27FC236}">
                <a16:creationId xmlns:a16="http://schemas.microsoft.com/office/drawing/2014/main" id="{79C8665A-B6C6-46BB-9012-A9223856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5">
            <a:extLst>
              <a:ext uri="{FF2B5EF4-FFF2-40B4-BE49-F238E27FC236}">
                <a16:creationId xmlns:a16="http://schemas.microsoft.com/office/drawing/2014/main" id="{2D8964DE-AB9E-402E-8B81-8AA9BB479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7">
            <a:extLst>
              <a:ext uri="{FF2B5EF4-FFF2-40B4-BE49-F238E27FC236}">
                <a16:creationId xmlns:a16="http://schemas.microsoft.com/office/drawing/2014/main" id="{0361BE5E-E17F-47E3-AF50-969EA826B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4597331-8ACB-4B61-B327-D9297CC8F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71" y="4460859"/>
            <a:ext cx="11519340" cy="2245521"/>
          </a:xfrm>
          <a:prstGeom prst="rect">
            <a:avLst/>
          </a:prstGeom>
        </p:spPr>
      </p:pic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FDA28638-528B-49EB-8F0F-2FBF54BA4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76099"/>
            <a:ext cx="8694682" cy="392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8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9E80-FD8D-4722-9FF6-7AEED39E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539" y="83538"/>
            <a:ext cx="9692640" cy="1325562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54FA50-1321-4D9B-B583-53A6E1CEB047}"/>
              </a:ext>
            </a:extLst>
          </p:cNvPr>
          <p:cNvSpPr txBox="1">
            <a:spLocks/>
          </p:cNvSpPr>
          <p:nvPr/>
        </p:nvSpPr>
        <p:spPr>
          <a:xfrm>
            <a:off x="697090" y="17197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Histogram </a:t>
            </a:r>
            <a:endParaRPr lang="en-IN" sz="3600" dirty="0"/>
          </a:p>
        </p:txBody>
      </p:sp>
      <p:pic>
        <p:nvPicPr>
          <p:cNvPr id="7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4CAA9D3-FF6A-4B8B-9630-FB2DAF69C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61" y="3349613"/>
            <a:ext cx="5941836" cy="33393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2128E5-C783-4BB0-88B2-3CAF16E99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667" y="2533107"/>
            <a:ext cx="5437059" cy="65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0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2C7F0FB1-6945-4322-9B43-3D6257490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31" y="-64036"/>
            <a:ext cx="7717228" cy="6107334"/>
          </a:xfrm>
          <a:prstGeom prst="rect">
            <a:avLst/>
          </a:prstGeom>
        </p:spPr>
      </p:pic>
      <p:pic>
        <p:nvPicPr>
          <p:cNvPr id="17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7ABF2F32-A669-4AE1-A374-5D882B269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511" y="5922274"/>
            <a:ext cx="6905977" cy="94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03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AAE263A-F6A7-434D-AE85-CC63E46DC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89" y="298358"/>
            <a:ext cx="9841087" cy="5626284"/>
          </a:xfrm>
          <a:prstGeom prst="rect">
            <a:avLst/>
          </a:prstGeom>
        </p:spPr>
      </p:pic>
      <p:pic>
        <p:nvPicPr>
          <p:cNvPr id="3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D4547E6A-216A-4702-AABC-A01FB8E0B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34" y="5643908"/>
            <a:ext cx="9812867" cy="121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40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CA840238-0B5A-4823-9F63-F8DE55749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179" y="-754"/>
            <a:ext cx="8909753" cy="5518952"/>
          </a:xfrm>
          <a:prstGeom prst="rect">
            <a:avLst/>
          </a:prstGeom>
        </p:spPr>
      </p:pic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9CECA1AC-505F-403D-8C55-5ABBFCE68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511" y="5585249"/>
            <a:ext cx="8909757" cy="113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06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FA31DA47-0C8F-4177-8AC9-2E6149432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1" y="263492"/>
            <a:ext cx="9248421" cy="6599126"/>
          </a:xfrm>
          <a:prstGeom prst="rect">
            <a:avLst/>
          </a:prstGeom>
        </p:spPr>
      </p:pic>
      <p:pic>
        <p:nvPicPr>
          <p:cNvPr id="3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29AAC6B-FC23-4A2D-863E-807CC9286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956" y="3261078"/>
            <a:ext cx="3519311" cy="68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2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79C8665A-B6C6-46BB-9012-A9223856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04C42-34E7-4804-89E5-E3E7201C3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561" y="-2932807"/>
            <a:ext cx="9418320" cy="4041648"/>
          </a:xfrm>
        </p:spPr>
        <p:txBody>
          <a:bodyPr>
            <a:normAutofit/>
          </a:bodyPr>
          <a:lstStyle/>
          <a:p>
            <a:r>
              <a:rPr lang="en-US" sz="5000" dirty="0"/>
              <a:t>  Team Members</a:t>
            </a: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2D8964DE-AB9E-402E-8B81-8AA9BB479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0361BE5E-E17F-47E3-AF50-969EA826B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43331D3-3AAF-47D4-BDE6-21E246DA5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94379"/>
              </p:ext>
            </p:extLst>
          </p:nvPr>
        </p:nvGraphicFramePr>
        <p:xfrm>
          <a:off x="1051034" y="1721069"/>
          <a:ext cx="9816164" cy="4287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055">
                  <a:extLst>
                    <a:ext uri="{9D8B030D-6E8A-4147-A177-3AD203B41FA5}">
                      <a16:colId xmlns:a16="http://schemas.microsoft.com/office/drawing/2014/main" val="1404449450"/>
                    </a:ext>
                  </a:extLst>
                </a:gridCol>
                <a:gridCol w="3641834">
                  <a:extLst>
                    <a:ext uri="{9D8B030D-6E8A-4147-A177-3AD203B41FA5}">
                      <a16:colId xmlns:a16="http://schemas.microsoft.com/office/drawing/2014/main" val="4191010032"/>
                    </a:ext>
                  </a:extLst>
                </a:gridCol>
                <a:gridCol w="2902275">
                  <a:extLst>
                    <a:ext uri="{9D8B030D-6E8A-4147-A177-3AD203B41FA5}">
                      <a16:colId xmlns:a16="http://schemas.microsoft.com/office/drawing/2014/main" val="360871127"/>
                    </a:ext>
                  </a:extLst>
                </a:gridCol>
              </a:tblGrid>
              <a:tr h="56361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 i="0" u="none" strike="noStrike" noProof="0" dirty="0">
                          <a:latin typeface="Century Schoolbook"/>
                        </a:rPr>
                        <a:t>Roll No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15726"/>
                  </a:ext>
                </a:extLst>
              </a:tr>
              <a:tr h="658864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lvl="0" algn="ctr">
                        <a:buNone/>
                      </a:pPr>
                      <a:r>
                        <a:rPr lang="en-US" sz="2000" b="1" dirty="0"/>
                        <a:t>CB.EN.U4CSE19006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  <a:p>
                      <a:pPr lvl="0">
                        <a:buNone/>
                      </a:pPr>
                      <a:r>
                        <a:rPr lang="en-US" sz="2000" b="1" dirty="0"/>
                        <a:t>A Harsha Vardhan Chowdary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  <a:p>
                      <a:pPr lvl="0">
                        <a:buNone/>
                      </a:pPr>
                      <a:r>
                        <a:rPr lang="en-US" sz="2000" b="1" dirty="0"/>
                        <a:t>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471625"/>
                  </a:ext>
                </a:extLst>
              </a:tr>
              <a:tr h="65886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 b="1" i="0" u="none" strike="noStrike" noProof="0" dirty="0">
                        <a:latin typeface="Century Schoolbook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latin typeface="Century Schoolbook"/>
                        </a:rPr>
                        <a:t>CB.EN.U4CSE19014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  <a:p>
                      <a:pPr lvl="0">
                        <a:buNone/>
                      </a:pPr>
                      <a:r>
                        <a:rPr lang="en-US" sz="2000" b="1" dirty="0"/>
                        <a:t>D Lalith Varma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  <a:p>
                      <a:pPr lvl="0">
                        <a:buNone/>
                      </a:pPr>
                      <a:r>
                        <a:rPr lang="en-US" sz="2000" b="1" dirty="0"/>
                        <a:t>Problem Statement and understanding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674871"/>
                  </a:ext>
                </a:extLst>
              </a:tr>
              <a:tr h="7059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 b="1" i="0" u="none" strike="noStrike" noProof="0" dirty="0">
                        <a:latin typeface="Century Schoolbook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latin typeface="Century Schoolbook"/>
                        </a:rPr>
                        <a:t>CB.EN.U4CSE19015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  <a:p>
                      <a:pPr lvl="0">
                        <a:buNone/>
                      </a:pPr>
                      <a:r>
                        <a:rPr lang="en-US" sz="2000" b="1" dirty="0"/>
                        <a:t>E Sahitya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  <a:p>
                      <a:pPr lvl="0">
                        <a:buNone/>
                      </a:pPr>
                      <a:r>
                        <a:rPr lang="en-US" sz="2000" b="1" dirty="0"/>
                        <a:t>Visualization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427857"/>
                  </a:ext>
                </a:extLst>
              </a:tr>
              <a:tr h="65886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 b="1" i="0" u="none" strike="noStrike" noProof="0" dirty="0">
                        <a:latin typeface="Century Schoolbook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latin typeface="Century Schoolbook"/>
                        </a:rPr>
                        <a:t>CB.EN.U4CSE19024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  <a:p>
                      <a:pPr lvl="0">
                        <a:buNone/>
                      </a:pPr>
                      <a:r>
                        <a:rPr lang="en-US" sz="2000" b="1" dirty="0" err="1"/>
                        <a:t>Inukonda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Sudheepthi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  <a:p>
                      <a:pPr lvl="0">
                        <a:buNone/>
                      </a:pPr>
                      <a:r>
                        <a:rPr lang="en-US" sz="2000" b="1" dirty="0"/>
                        <a:t>Dataset identified and understanding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63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361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26F9-D303-451C-94CD-286C3CA4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93" y="103001"/>
            <a:ext cx="9692640" cy="1325562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3D3EE-09A6-416D-9DFE-F5D737A73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527" y="1687689"/>
            <a:ext cx="10697428" cy="44924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2200" dirty="0">
                <a:ea typeface="+mn-lt"/>
                <a:cs typeface="+mn-lt"/>
              </a:rPr>
              <a:t>Recommender systems are vulnerable to Profile-injection attacks. User-generated content data such as user ratings and reviews, are used by attackers to manipulate recommendation rankings. </a:t>
            </a:r>
          </a:p>
          <a:p>
            <a:pPr marL="0" indent="0">
              <a:buNone/>
            </a:pPr>
            <a:r>
              <a:rPr lang="en-IN" sz="2200" dirty="0">
                <a:ea typeface="+mn-lt"/>
                <a:cs typeface="+mn-lt"/>
              </a:rPr>
              <a:t>There are different types of Profile-injection attacks .</a:t>
            </a:r>
            <a:endParaRPr lang="en-US" sz="2200">
              <a:solidFill>
                <a:srgbClr val="000000"/>
              </a:solidFill>
              <a:latin typeface="Century Schoolbook" panose="02040604050505020304"/>
              <a:ea typeface="+mn-lt"/>
              <a:cs typeface="Arial"/>
            </a:endParaRPr>
          </a:p>
          <a:p>
            <a:pPr marL="457200" indent="-457200">
              <a:buAutoNum type="arabicPeriod"/>
            </a:pPr>
            <a:r>
              <a:rPr lang="en-IN" sz="2200" dirty="0">
                <a:solidFill>
                  <a:srgbClr val="202124"/>
                </a:solidFill>
                <a:latin typeface="Century Schoolbook"/>
                <a:ea typeface="+mn-lt"/>
                <a:cs typeface="Arial"/>
              </a:rPr>
              <a:t>Push Attack(To increase the ratings of an item)</a:t>
            </a:r>
            <a:endParaRPr lang="en-IN">
              <a:solidFill>
                <a:srgbClr val="000000"/>
              </a:solidFill>
              <a:latin typeface="Century Schoolbook"/>
              <a:ea typeface="+mn-lt"/>
              <a:cs typeface="Arial"/>
            </a:endParaRPr>
          </a:p>
          <a:p>
            <a:pPr marL="457200" indent="-457200">
              <a:buAutoNum type="arabicPeriod"/>
            </a:pPr>
            <a:r>
              <a:rPr lang="en-IN" sz="2200" dirty="0">
                <a:solidFill>
                  <a:srgbClr val="202124"/>
                </a:solidFill>
                <a:latin typeface="Century Schoolbook"/>
                <a:ea typeface="+mn-lt"/>
                <a:cs typeface="Arial"/>
              </a:rPr>
              <a:t>Nuke attack(To decrease the ratings of an item)</a:t>
            </a:r>
            <a:r>
              <a:rPr lang="en-IN" sz="2200" dirty="0">
                <a:ea typeface="+mn-lt"/>
                <a:cs typeface="+mn-lt"/>
              </a:rPr>
              <a:t> </a:t>
            </a:r>
            <a:endParaRPr lang="en-IN">
              <a:ea typeface="+mn-lt"/>
              <a:cs typeface="+mn-lt"/>
            </a:endParaRPr>
          </a:p>
          <a:p>
            <a:pPr marL="0" indent="0">
              <a:buNone/>
            </a:pPr>
            <a:r>
              <a:rPr lang="en-IN" sz="2200" dirty="0">
                <a:ea typeface="+mn-lt"/>
                <a:cs typeface="+mn-lt"/>
              </a:rPr>
              <a:t>Love-Hate attack is one of the Nuke attacks. Love-Hate attack is a specialized attack model that works effectively to decrease ratings .</a:t>
            </a:r>
            <a:endParaRPr lang="en-IN"/>
          </a:p>
          <a:p>
            <a:pPr marL="0" indent="0">
              <a:buNone/>
            </a:pPr>
            <a:r>
              <a:rPr lang="en-IN" sz="2200" dirty="0">
                <a:ea typeface="+mn-lt"/>
                <a:cs typeface="+mn-lt"/>
              </a:rPr>
              <a:t>The aim of our case study is to create an efficient machine learning model that helps in detecting the Nuke Attacks(Love-Hate attack) in recommender systems.</a:t>
            </a:r>
          </a:p>
        </p:txBody>
      </p:sp>
    </p:spTree>
    <p:extLst>
      <p:ext uri="{BB962C8B-B14F-4D97-AF65-F5344CB8AC3E}">
        <p14:creationId xmlns:p14="http://schemas.microsoft.com/office/powerpoint/2010/main" val="196171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E26F9-D303-451C-94CD-286C3CA4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83538"/>
            <a:ext cx="9858383" cy="1325562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How to Detect </a:t>
            </a:r>
            <a:r>
              <a:rPr lang="en-GB" dirty="0">
                <a:ea typeface="+mj-lt"/>
                <a:cs typeface="+mj-lt"/>
              </a:rPr>
              <a:t>Attacks</a:t>
            </a:r>
            <a:r>
              <a:rPr lang="en-US" dirty="0">
                <a:ea typeface="+mj-lt"/>
                <a:cs typeface="+mj-lt"/>
              </a:rPr>
              <a:t>?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2316B3-E2CF-405A-893B-5FBD770602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731989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098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2F70-38F3-4667-99B1-588E60551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375" y="-458206"/>
            <a:ext cx="9692640" cy="1325562"/>
          </a:xfrm>
        </p:spPr>
        <p:txBody>
          <a:bodyPr/>
          <a:lstStyle/>
          <a:p>
            <a:r>
              <a:rPr lang="en-US" dirty="0"/>
              <a:t>Dataset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4E3C9-F8C7-4C82-9E68-CB2DF57EFEB1}"/>
              </a:ext>
            </a:extLst>
          </p:cNvPr>
          <p:cNvSpPr txBox="1"/>
          <p:nvPr/>
        </p:nvSpPr>
        <p:spPr>
          <a:xfrm>
            <a:off x="340500" y="968306"/>
            <a:ext cx="10663466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We have chosen a 3 datasets, which when combined have 50,000 </a:t>
            </a:r>
            <a:r>
              <a:rPr lang="en-US" dirty="0">
                <a:ea typeface="+mn-lt"/>
                <a:cs typeface="+mn-lt"/>
              </a:rPr>
              <a:t>ratings from more than 900 users on more than 1600 movies.</a:t>
            </a:r>
          </a:p>
          <a:p>
            <a:r>
              <a:rPr lang="en-US" dirty="0">
                <a:ea typeface="+mn-lt"/>
                <a:cs typeface="+mn-lt"/>
              </a:rPr>
              <a:t>Link  :  </a:t>
            </a:r>
            <a:r>
              <a:rPr lang="en-US" dirty="0">
                <a:ea typeface="+mn-lt"/>
                <a:cs typeface="+mn-lt"/>
                <a:hlinkClick r:id="rId2"/>
              </a:rPr>
              <a:t>https://grouplens.org/datasets/movielens/100k/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three datasets identified are :-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1)  data.csv - A dataset which contains the following attributes :-</a:t>
            </a:r>
          </a:p>
          <a:p>
            <a:r>
              <a:rPr lang="en-US" dirty="0">
                <a:ea typeface="+mn-lt"/>
                <a:cs typeface="+mn-lt"/>
              </a:rPr>
              <a:t>                      user id , movie id , rating , timestamp</a:t>
            </a:r>
            <a:endParaRPr lang="en-US" dirty="0"/>
          </a:p>
          <a:p>
            <a:endParaRPr lang="en-US" dirty="0">
              <a:latin typeface="Century Schoolbook"/>
              <a:ea typeface="+mn-lt"/>
              <a:cs typeface="+mn-lt"/>
            </a:endParaRPr>
          </a:p>
          <a:p>
            <a:r>
              <a:rPr lang="en-US" dirty="0">
                <a:latin typeface="Century Schoolbook"/>
                <a:ea typeface="+mn-lt"/>
                <a:cs typeface="+mn-lt"/>
              </a:rPr>
              <a:t>Rating given here is an integer that lies in : {0-5}</a:t>
            </a:r>
          </a:p>
          <a:p>
            <a:endParaRPr lang="en-US" dirty="0">
              <a:latin typeface="Century Schoolbook"/>
              <a:ea typeface="+mn-lt"/>
              <a:cs typeface="+mn-lt"/>
            </a:endParaRPr>
          </a:p>
          <a:p>
            <a:r>
              <a:rPr lang="en-US" dirty="0">
                <a:latin typeface="Century"/>
                <a:ea typeface="+mn-lt"/>
                <a:cs typeface="+mn-lt"/>
              </a:rPr>
              <a:t>A timestamp is when a certain event occurred.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latin typeface="Century"/>
                <a:ea typeface="+mn-lt"/>
                <a:cs typeface="+mn-lt"/>
              </a:rPr>
              <a:t>In this case it is the </a:t>
            </a:r>
            <a:r>
              <a:rPr lang="en-US" dirty="0" err="1">
                <a:latin typeface="Century"/>
                <a:ea typeface="+mn-lt"/>
                <a:cs typeface="+mn-lt"/>
              </a:rPr>
              <a:t>unix</a:t>
            </a:r>
            <a:r>
              <a:rPr lang="en-US" dirty="0">
                <a:latin typeface="Century"/>
                <a:ea typeface="+mn-lt"/>
                <a:cs typeface="+mn-lt"/>
              </a:rPr>
              <a:t> seconds since 1/1/1970 UTC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Example : A user with user id : 196  has rated a movie with movie id : 242 as 3 (rating) and the timestamp for this particul</a:t>
            </a:r>
            <a:r>
              <a:rPr lang="en-US" dirty="0">
                <a:latin typeface="Century"/>
                <a:ea typeface="+mn-lt"/>
                <a:cs typeface="+mn-lt"/>
              </a:rPr>
              <a:t>ar action of the user is 881250949                   .</a:t>
            </a:r>
          </a:p>
          <a:p>
            <a:endParaRPr lang="en-US" dirty="0">
              <a:latin typeface="Century"/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C0767122-BDAF-4843-922B-35A3A8BF80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068046" y="5488167"/>
            <a:ext cx="5872037" cy="1204199"/>
          </a:xfrm>
        </p:spPr>
      </p:pic>
    </p:spTree>
    <p:extLst>
      <p:ext uri="{BB962C8B-B14F-4D97-AF65-F5344CB8AC3E}">
        <p14:creationId xmlns:p14="http://schemas.microsoft.com/office/powerpoint/2010/main" val="1244956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0FE10D-D59E-491C-ADB8-490E904B061D}"/>
              </a:ext>
            </a:extLst>
          </p:cNvPr>
          <p:cNvSpPr txBox="1"/>
          <p:nvPr/>
        </p:nvSpPr>
        <p:spPr>
          <a:xfrm>
            <a:off x="212950" y="307008"/>
            <a:ext cx="1053989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Schoolbook"/>
              </a:rPr>
              <a:t>2)  user.csv  -  A dataset which contains information about the users. </a:t>
            </a:r>
          </a:p>
          <a:p>
            <a:r>
              <a:rPr lang="en-US" dirty="0">
                <a:latin typeface="Century Schoolbook"/>
              </a:rPr>
              <a:t>                       Attributes in this dataset are :-  user id , age , gender , occupation , zip code
</a:t>
            </a: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33889281-5D49-49E4-8BB1-ADAE16FD2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676" y="1008935"/>
            <a:ext cx="5502165" cy="9381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82DA2F-5286-40B4-92A9-1A4E7578D259}"/>
              </a:ext>
            </a:extLst>
          </p:cNvPr>
          <p:cNvSpPr txBox="1"/>
          <p:nvPr/>
        </p:nvSpPr>
        <p:spPr>
          <a:xfrm>
            <a:off x="184961" y="2065207"/>
            <a:ext cx="1107264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3) movie.csv - A dataset which contains information about the movies .  Attributes in this dataset are :-</a:t>
            </a:r>
          </a:p>
          <a:p>
            <a:endParaRPr lang="en-US" dirty="0"/>
          </a:p>
          <a:p>
            <a:pPr algn="ctr"/>
            <a:r>
              <a:rPr lang="en-US" dirty="0"/>
              <a:t>     </a:t>
            </a:r>
            <a:r>
              <a:rPr lang="en-US" dirty="0">
                <a:latin typeface="Book Antiqua"/>
              </a:rPr>
              <a:t> movie id , movie title , release date , video release date , IMDB URL , unknown , Action, Adventure , Animation ,  Children's , Comedy , Crime , Documentary , Drama , Fantasy , Film-Noir , Horror , Musical ,Mystery , Romance , Sci-Fi , Thriller , War , Western        </a:t>
            </a:r>
          </a:p>
          <a:p>
            <a:pPr algn="r"/>
            <a:endParaRPr lang="en-US" dirty="0">
              <a:latin typeface="Book Antiqua"/>
            </a:endParaRP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7114A25B-3D17-492C-86D6-C5D958560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28" y="3771285"/>
            <a:ext cx="11020287" cy="842093"/>
          </a:xfrm>
          <a:prstGeom prst="rect">
            <a:avLst/>
          </a:prstGeo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F61E81B4-AE75-4423-AC90-C5ED58E7D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87" y="4675446"/>
            <a:ext cx="11047895" cy="9305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200370-1CCB-458E-B948-7F12A1ED8701}"/>
              </a:ext>
            </a:extLst>
          </p:cNvPr>
          <p:cNvSpPr txBox="1"/>
          <p:nvPr/>
        </p:nvSpPr>
        <p:spPr>
          <a:xfrm>
            <a:off x="881270" y="5906052"/>
            <a:ext cx="976685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Common attribute between data.csv and user.csv is </a:t>
            </a:r>
            <a:r>
              <a:rPr lang="en-US" dirty="0" err="1"/>
              <a:t>user_id</a:t>
            </a:r>
            <a:r>
              <a:rPr lang="en-US" dirty="0"/>
              <a:t> </a:t>
            </a:r>
            <a:endParaRPr lang="en-US"/>
          </a:p>
          <a:p>
            <a:r>
              <a:rPr lang="en-US" dirty="0"/>
              <a:t>Hence we can merge these two datasets upon the </a:t>
            </a:r>
            <a:r>
              <a:rPr lang="en-US" dirty="0">
                <a:ea typeface="+mn-lt"/>
                <a:cs typeface="+mn-lt"/>
              </a:rPr>
              <a:t>attribute</a:t>
            </a:r>
            <a:r>
              <a:rPr lang="en-US" dirty="0"/>
              <a:t> </a:t>
            </a:r>
            <a:r>
              <a:rPr lang="en-US" dirty="0" err="1"/>
              <a:t>user_id</a:t>
            </a:r>
            <a:r>
              <a:rPr lang="en-US" dirty="0"/>
              <a:t> </a:t>
            </a:r>
          </a:p>
          <a:p>
            <a:r>
              <a:rPr lang="en-US" dirty="0"/>
              <a:t>Similarly this resultant dataset and movie.csv are merged upon the attribute </a:t>
            </a:r>
            <a:r>
              <a:rPr lang="en-US" dirty="0" err="1"/>
              <a:t>movie_id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0168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4A76A2-0307-4AE1-8127-CA5BFD2E031A}"/>
              </a:ext>
            </a:extLst>
          </p:cNvPr>
          <p:cNvSpPr txBox="1">
            <a:spLocks/>
          </p:cNvSpPr>
          <p:nvPr/>
        </p:nvSpPr>
        <p:spPr>
          <a:xfrm>
            <a:off x="2915" y="299499"/>
            <a:ext cx="11260812" cy="124825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Data Preprocessing - </a:t>
            </a:r>
            <a:r>
              <a:rPr lang="en-US" sz="2600" dirty="0"/>
              <a:t>The technique used to convert the raw data into a clean data set.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1E42C9-AD22-4488-B989-64E9C8DDF952}"/>
              </a:ext>
            </a:extLst>
          </p:cNvPr>
          <p:cNvSpPr txBox="1"/>
          <p:nvPr/>
        </p:nvSpPr>
        <p:spPr>
          <a:xfrm>
            <a:off x="290254" y="1610140"/>
            <a:ext cx="1082702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Why should we preprocess the data ?</a:t>
            </a:r>
          </a:p>
          <a:p>
            <a:endParaRPr lang="en-US" b="1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 real-world data is raw in nature and generally contains noises, missing values, and maybe in an unusable format which cannot be directly used for machine learning models. Hence , data preprocessing is required for cleaning the data and making it suitable for a machine learning model which also increases the accuracy and efficiency of a machine learning model.</a:t>
            </a: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3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CD77809-48C1-44E2-8435-E0FB925EE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89" y="3819354"/>
            <a:ext cx="3649716" cy="2937324"/>
          </a:xfrm>
          <a:prstGeom prst="rect">
            <a:avLst/>
          </a:prstGeo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5610309A-9FBC-4A4A-826A-B7E489393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848" y="3821217"/>
            <a:ext cx="7210095" cy="29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0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9C8665A-B6C6-46BB-9012-A9223856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8964DE-AB9E-402E-8B81-8AA9BB479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61BE5E-E17F-47E3-AF50-969EA826B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2" descr="Table&#10;&#10;Description automatically generated">
            <a:extLst>
              <a:ext uri="{FF2B5EF4-FFF2-40B4-BE49-F238E27FC236}">
                <a16:creationId xmlns:a16="http://schemas.microsoft.com/office/drawing/2014/main" id="{81634C47-A590-47C7-A488-A498D3172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59" y="70178"/>
            <a:ext cx="9877096" cy="2841955"/>
          </a:xfrm>
          <a:prstGeom prst="rect">
            <a:avLst/>
          </a:prstGeom>
        </p:spPr>
      </p:pic>
      <p:pic>
        <p:nvPicPr>
          <p:cNvPr id="13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E9284B6-46B8-42F7-84CE-FD08A72C2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59" y="3048477"/>
            <a:ext cx="2743200" cy="997527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E41F1D8A-5CDC-46C2-B426-39F27A3C7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159" y="4196394"/>
            <a:ext cx="10166130" cy="234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2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9C8665A-B6C6-46BB-9012-A9223856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8964DE-AB9E-402E-8B81-8AA9BB479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61BE5E-E17F-47E3-AF50-969EA826B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7D86B3B-0569-4389-9B8D-8943ADC99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8" y="202412"/>
            <a:ext cx="9233339" cy="1854901"/>
          </a:xfrm>
          <a:prstGeom prst="rect">
            <a:avLst/>
          </a:prstGeom>
        </p:spPr>
      </p:pic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F7636569-878C-4006-8068-E34476D2F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87" y="2403925"/>
            <a:ext cx="10836168" cy="239173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CC66D50-F03F-4965-86ED-2171821CB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365" y="5440540"/>
            <a:ext cx="5357647" cy="90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763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View</vt:lpstr>
      <vt:lpstr>Office Theme</vt:lpstr>
      <vt:lpstr>Detection of Nuke Attacks (Love-Hate Attack) in Recommender Systems</vt:lpstr>
      <vt:lpstr>  Team Members</vt:lpstr>
      <vt:lpstr>Problem Statement</vt:lpstr>
      <vt:lpstr>How to Detect Attacks?</vt:lpstr>
      <vt:lpstr>Dataset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612</cp:revision>
  <dcterms:created xsi:type="dcterms:W3CDTF">2021-09-19T15:43:16Z</dcterms:created>
  <dcterms:modified xsi:type="dcterms:W3CDTF">2021-09-24T06:15:12Z</dcterms:modified>
</cp:coreProperties>
</file>