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80" r:id="rId18"/>
    <p:sldId id="281" r:id="rId19"/>
    <p:sldId id="275" r:id="rId20"/>
    <p:sldId id="276" r:id="rId21"/>
    <p:sldId id="277" r:id="rId22"/>
    <p:sldId id="278" r:id="rId23"/>
    <p:sldId id="274" r:id="rId2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-3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9100" y="1628648"/>
            <a:ext cx="4024376" cy="18050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93824" y="1804352"/>
            <a:ext cx="6356350" cy="124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3046" y="125094"/>
            <a:ext cx="1917700" cy="483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6594" y="1159192"/>
            <a:ext cx="7750810" cy="2810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3100" y="1133347"/>
            <a:ext cx="5853176" cy="18050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52600" y="1383982"/>
            <a:ext cx="5715000" cy="1134926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042669" marR="5080" indent="-1029969">
              <a:lnSpc>
                <a:spcPts val="4280"/>
              </a:lnSpc>
              <a:spcBef>
                <a:spcPts val="250"/>
              </a:spcBef>
            </a:pPr>
            <a:r>
              <a:rPr lang="en-US" sz="3600" spc="35" dirty="0" smtClean="0"/>
              <a:t>     DATA SCIENCE</a:t>
            </a:r>
            <a:r>
              <a:rPr sz="3600" spc="-90" smtClean="0"/>
              <a:t>  </a:t>
            </a:r>
            <a:r>
              <a:rPr sz="3600" spc="-100" dirty="0"/>
              <a:t>CASESTUDY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19375" y="2486088"/>
            <a:ext cx="4081526" cy="11382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90800" y="2647950"/>
            <a:ext cx="3549015" cy="10861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857885">
              <a:lnSpc>
                <a:spcPct val="102000"/>
              </a:lnSpc>
              <a:spcBef>
                <a:spcPts val="75"/>
              </a:spcBef>
              <a:tabLst>
                <a:tab pos="1042035" algn="l"/>
              </a:tabLst>
            </a:pPr>
            <a:r>
              <a:rPr lang="en-US" sz="2400" b="1" dirty="0" smtClean="0">
                <a:solidFill>
                  <a:schemeClr val="bg1"/>
                </a:solidFill>
              </a:rPr>
              <a:t>Heart Attack Analysis &amp; Prediction </a:t>
            </a:r>
          </a:p>
          <a:p>
            <a:pPr marL="12700" marR="5080" indent="857885">
              <a:lnSpc>
                <a:spcPct val="102000"/>
              </a:lnSpc>
              <a:spcBef>
                <a:spcPts val="75"/>
              </a:spcBef>
              <a:tabLst>
                <a:tab pos="1042035" algn="l"/>
              </a:tabLst>
            </a:pPr>
            <a:endParaRPr sz="215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19400" y="2495550"/>
            <a:ext cx="2891155" cy="138430"/>
            <a:chOff x="3133725" y="2514536"/>
            <a:chExt cx="2891155" cy="13843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3725" y="2514536"/>
              <a:ext cx="2890901" cy="1381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95701" y="2567050"/>
              <a:ext cx="2762885" cy="0"/>
            </a:xfrm>
            <a:custGeom>
              <a:avLst/>
              <a:gdLst/>
              <a:ahLst/>
              <a:cxnLst/>
              <a:rect l="l" t="t" r="r" b="b"/>
              <a:pathLst>
                <a:path w="2762885">
                  <a:moveTo>
                    <a:pt x="0" y="0"/>
                  </a:moveTo>
                  <a:lnTo>
                    <a:pt x="2762885" y="0"/>
                  </a:lnTo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8222" y="505460"/>
            <a:ext cx="18046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971550" y="361886"/>
            <a:ext cx="2891155" cy="138430"/>
            <a:chOff x="971550" y="361886"/>
            <a:chExt cx="2891155" cy="1384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550" y="361886"/>
              <a:ext cx="2890901" cy="1381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33462" y="414401"/>
              <a:ext cx="2763520" cy="0"/>
            </a:xfrm>
            <a:custGeom>
              <a:avLst/>
              <a:gdLst/>
              <a:ahLst/>
              <a:cxnLst/>
              <a:rect l="l" t="t" r="r" b="b"/>
              <a:pathLst>
                <a:path w="2763520">
                  <a:moveTo>
                    <a:pt x="0" y="0"/>
                  </a:moveTo>
                  <a:lnTo>
                    <a:pt x="2762948" y="0"/>
                  </a:lnTo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361950"/>
            <a:ext cx="6248400" cy="443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71550" y="361886"/>
            <a:ext cx="2891155" cy="138430"/>
            <a:chOff x="971550" y="361886"/>
            <a:chExt cx="2891155" cy="1384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550" y="361886"/>
              <a:ext cx="2890901" cy="1381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33462" y="414401"/>
              <a:ext cx="2763520" cy="0"/>
            </a:xfrm>
            <a:custGeom>
              <a:avLst/>
              <a:gdLst/>
              <a:ahLst/>
              <a:cxnLst/>
              <a:rect l="l" t="t" r="r" b="b"/>
              <a:pathLst>
                <a:path w="2763520">
                  <a:moveTo>
                    <a:pt x="0" y="0"/>
                  </a:moveTo>
                  <a:lnTo>
                    <a:pt x="2762948" y="0"/>
                  </a:lnTo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590550"/>
            <a:ext cx="3816350" cy="384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6579" y="3398520"/>
            <a:ext cx="38525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29" dirty="0"/>
              <a:t>VISUALIZATION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0225" y="2971736"/>
            <a:ext cx="2138426" cy="18431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77058" y="3251517"/>
            <a:ext cx="1012190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b="1" spc="-390" dirty="0">
                <a:solidFill>
                  <a:srgbClr val="FFFFFF"/>
                </a:solidFill>
                <a:latin typeface="Verdana"/>
                <a:cs typeface="Verdana"/>
              </a:rPr>
              <a:t>03</a:t>
            </a:r>
            <a:endParaRPr sz="6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43300" y="3219450"/>
            <a:ext cx="138430" cy="1129030"/>
            <a:chOff x="3543300" y="3219450"/>
            <a:chExt cx="138430" cy="112903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3300" y="3219450"/>
              <a:ext cx="138112" cy="11287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14801" y="3262376"/>
              <a:ext cx="0" cy="1000125"/>
            </a:xfrm>
            <a:custGeom>
              <a:avLst/>
              <a:gdLst/>
              <a:ahLst/>
              <a:cxnLst/>
              <a:rect l="l" t="t" r="r" b="b"/>
              <a:pathLst>
                <a:path h="1000125">
                  <a:moveTo>
                    <a:pt x="0" y="0"/>
                  </a:moveTo>
                  <a:lnTo>
                    <a:pt x="0" y="999832"/>
                  </a:lnTo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71550" y="361886"/>
            <a:ext cx="2891155" cy="138430"/>
            <a:chOff x="971550" y="361886"/>
            <a:chExt cx="2891155" cy="1384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50" y="361886"/>
              <a:ext cx="2890901" cy="1381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33462" y="414401"/>
              <a:ext cx="2763520" cy="0"/>
            </a:xfrm>
            <a:custGeom>
              <a:avLst/>
              <a:gdLst/>
              <a:ahLst/>
              <a:cxnLst/>
              <a:rect l="l" t="t" r="r" b="b"/>
              <a:pathLst>
                <a:path w="2763520">
                  <a:moveTo>
                    <a:pt x="0" y="0"/>
                  </a:moveTo>
                  <a:lnTo>
                    <a:pt x="2762948" y="0"/>
                  </a:lnTo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550" y="92075"/>
            <a:ext cx="5930900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71550" y="361886"/>
            <a:ext cx="2891155" cy="138430"/>
            <a:chOff x="971550" y="361886"/>
            <a:chExt cx="2891155" cy="1384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50" y="361886"/>
              <a:ext cx="2890901" cy="1381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33462" y="414401"/>
              <a:ext cx="2763520" cy="0"/>
            </a:xfrm>
            <a:custGeom>
              <a:avLst/>
              <a:gdLst/>
              <a:ahLst/>
              <a:cxnLst/>
              <a:rect l="l" t="t" r="r" b="b"/>
              <a:pathLst>
                <a:path w="2763520">
                  <a:moveTo>
                    <a:pt x="0" y="0"/>
                  </a:moveTo>
                  <a:lnTo>
                    <a:pt x="2762948" y="0"/>
                  </a:lnTo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85750"/>
            <a:ext cx="83820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71550" y="361886"/>
            <a:ext cx="2891155" cy="138430"/>
            <a:chOff x="971550" y="361886"/>
            <a:chExt cx="2891155" cy="1384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550" y="361886"/>
              <a:ext cx="2890901" cy="1381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33462" y="414401"/>
              <a:ext cx="2763520" cy="0"/>
            </a:xfrm>
            <a:custGeom>
              <a:avLst/>
              <a:gdLst/>
              <a:ahLst/>
              <a:cxnLst/>
              <a:rect l="l" t="t" r="r" b="b"/>
              <a:pathLst>
                <a:path w="2763520">
                  <a:moveTo>
                    <a:pt x="0" y="0"/>
                  </a:moveTo>
                  <a:lnTo>
                    <a:pt x="2762948" y="0"/>
                  </a:lnTo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82696" y="2371153"/>
            <a:ext cx="128460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latin typeface="Arial MT"/>
                <a:cs typeface="Arial MT"/>
              </a:rPr>
              <a:t>Click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add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text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123950"/>
            <a:ext cx="89154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046" y="125094"/>
            <a:ext cx="1917700" cy="615553"/>
          </a:xfrm>
        </p:spPr>
        <p:txBody>
          <a:bodyPr/>
          <a:lstStyle/>
          <a:p>
            <a:r>
              <a:rPr lang="en-US" sz="2000" dirty="0" smtClean="0"/>
              <a:t>Removing outliers</a:t>
            </a:r>
            <a:endParaRPr 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1450" y="1209675"/>
            <a:ext cx="62611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046" y="125094"/>
            <a:ext cx="2248154" cy="694056"/>
          </a:xfrm>
        </p:spPr>
        <p:txBody>
          <a:bodyPr/>
          <a:lstStyle/>
          <a:p>
            <a:r>
              <a:rPr lang="en-US" sz="1600" b="0" dirty="0" smtClean="0"/>
              <a:t>Hypothesis testing</a:t>
            </a:r>
            <a:br>
              <a:rPr lang="en-US" sz="1600" b="0" dirty="0" smtClean="0"/>
            </a:br>
            <a:endParaRPr lang="en-US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57275"/>
            <a:ext cx="74676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47750"/>
            <a:ext cx="7289800" cy="339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61950"/>
            <a:ext cx="1993900" cy="492443"/>
          </a:xfrm>
        </p:spPr>
        <p:txBody>
          <a:bodyPr/>
          <a:lstStyle/>
          <a:p>
            <a:r>
              <a:rPr lang="en-IN" sz="3200" spc="5" dirty="0" smtClean="0">
                <a:solidFill>
                  <a:srgbClr val="FFAB40"/>
                </a:solidFill>
              </a:rPr>
              <a:t>MODELS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5735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  <a:latin typeface="Bahnschrift Light" pitchFamily="34" charset="0"/>
              </a:rPr>
              <a:t>K Nearest Neighbours</a:t>
            </a:r>
          </a:p>
          <a:p>
            <a:pPr marL="342900" indent="-342900"/>
            <a:endParaRPr lang="en-IN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190750"/>
            <a:ext cx="60293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222" y="505460"/>
            <a:ext cx="25704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35" dirty="0">
                <a:solidFill>
                  <a:srgbClr val="FFAB40"/>
                </a:solidFill>
              </a:rPr>
              <a:t>INTRODUCTION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018222" y="1327086"/>
            <a:ext cx="4239578" cy="178933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3800"/>
              </a:lnSpc>
              <a:spcBef>
                <a:spcPts val="7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A heart attack occurs when the flow of blood to the heart is blocked. The blockage is most often a buildup of fat, cholesterol and other substances, which form a plaque in the arteries that feed the heart. In this case study we will analyze the data and predict whether a person is prone to heart attack or not.</a:t>
            </a:r>
            <a:endParaRPr sz="16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1550" y="361886"/>
            <a:ext cx="2891155" cy="138430"/>
            <a:chOff x="971550" y="361886"/>
            <a:chExt cx="2891155" cy="138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50" y="361886"/>
              <a:ext cx="2890901" cy="1381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33462" y="414401"/>
              <a:ext cx="2763520" cy="0"/>
            </a:xfrm>
            <a:custGeom>
              <a:avLst/>
              <a:gdLst/>
              <a:ahLst/>
              <a:cxnLst/>
              <a:rect l="l" t="t" r="r" b="b"/>
              <a:pathLst>
                <a:path w="2763520">
                  <a:moveTo>
                    <a:pt x="0" y="0"/>
                  </a:moveTo>
                  <a:lnTo>
                    <a:pt x="2762948" y="0"/>
                  </a:lnTo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104775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Bahnschrift Light" pitchFamily="34" charset="0"/>
              </a:rPr>
              <a:t>2. Decision Tree</a:t>
            </a:r>
          </a:p>
          <a:p>
            <a:endParaRPr lang="en-US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62150"/>
            <a:ext cx="58388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20015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Bahnschrift Light" pitchFamily="34" charset="0"/>
              </a:rPr>
              <a:t>3. Random Forest Classifier</a:t>
            </a:r>
          </a:p>
          <a:p>
            <a:endParaRPr lang="en-US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57350"/>
            <a:ext cx="57721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14350"/>
            <a:ext cx="3124200" cy="276999"/>
          </a:xfrm>
        </p:spPr>
        <p:txBody>
          <a:bodyPr/>
          <a:lstStyle/>
          <a:p>
            <a:r>
              <a:rPr lang="en-US" sz="1800" b="0" dirty="0" smtClean="0"/>
              <a:t>MODELS COMPARISION</a:t>
            </a:r>
            <a:endParaRPr lang="en-US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2775" y="1114425"/>
            <a:ext cx="28384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8222" y="505460"/>
            <a:ext cx="2063114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35" dirty="0">
                <a:solidFill>
                  <a:srgbClr val="FFAB40"/>
                </a:solidFill>
              </a:rPr>
              <a:t>T</a:t>
            </a:r>
            <a:r>
              <a:rPr sz="2400" spc="-65" dirty="0">
                <a:solidFill>
                  <a:srgbClr val="FFAB40"/>
                </a:solidFill>
              </a:rPr>
              <a:t>H</a:t>
            </a:r>
            <a:r>
              <a:rPr sz="2400" spc="10" dirty="0">
                <a:solidFill>
                  <a:srgbClr val="FFAB40"/>
                </a:solidFill>
              </a:rPr>
              <a:t>A</a:t>
            </a:r>
            <a:r>
              <a:rPr sz="2400" spc="-85" dirty="0">
                <a:solidFill>
                  <a:srgbClr val="FFAB40"/>
                </a:solidFill>
              </a:rPr>
              <a:t>N</a:t>
            </a:r>
            <a:r>
              <a:rPr sz="2400" spc="-45" dirty="0">
                <a:solidFill>
                  <a:srgbClr val="FFAB40"/>
                </a:solidFill>
              </a:rPr>
              <a:t>K</a:t>
            </a:r>
            <a:r>
              <a:rPr sz="2400" spc="-155" dirty="0">
                <a:solidFill>
                  <a:srgbClr val="FFAB40"/>
                </a:solidFill>
              </a:rPr>
              <a:t> </a:t>
            </a:r>
            <a:r>
              <a:rPr sz="2400" spc="-120" dirty="0">
                <a:solidFill>
                  <a:srgbClr val="FFAB40"/>
                </a:solidFill>
              </a:rPr>
              <a:t>Y</a:t>
            </a:r>
            <a:r>
              <a:rPr sz="2400" spc="-35" dirty="0">
                <a:solidFill>
                  <a:srgbClr val="FFAB40"/>
                </a:solidFill>
              </a:rPr>
              <a:t>O</a:t>
            </a:r>
            <a:r>
              <a:rPr sz="2400" spc="-55" dirty="0">
                <a:solidFill>
                  <a:srgbClr val="FFAB40"/>
                </a:solidFill>
              </a:rPr>
              <a:t>U</a:t>
            </a:r>
            <a:r>
              <a:rPr sz="2400" spc="-245" dirty="0">
                <a:solidFill>
                  <a:srgbClr val="FFAB40"/>
                </a:solidFill>
              </a:rPr>
              <a:t>!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247775" y="2752725"/>
            <a:ext cx="6653530" cy="219075"/>
            <a:chOff x="1247775" y="2752725"/>
            <a:chExt cx="6653530" cy="219075"/>
          </a:xfrm>
        </p:grpSpPr>
        <p:sp>
          <p:nvSpPr>
            <p:cNvPr id="5" name="object 5"/>
            <p:cNvSpPr/>
            <p:nvPr/>
          </p:nvSpPr>
          <p:spPr>
            <a:xfrm>
              <a:off x="1247775" y="2857500"/>
              <a:ext cx="6653530" cy="0"/>
            </a:xfrm>
            <a:custGeom>
              <a:avLst/>
              <a:gdLst/>
              <a:ahLst/>
              <a:cxnLst/>
              <a:rect l="l" t="t" r="r" b="b"/>
              <a:pathLst>
                <a:path w="6653530">
                  <a:moveTo>
                    <a:pt x="0" y="0"/>
                  </a:moveTo>
                  <a:lnTo>
                    <a:pt x="6653403" y="0"/>
                  </a:lnTo>
                </a:path>
              </a:pathLst>
            </a:custGeom>
            <a:ln w="19050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400" y="2752725"/>
              <a:ext cx="219075" cy="2190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3775" y="2752725"/>
              <a:ext cx="219075" cy="2190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1150" y="2752725"/>
              <a:ext cx="219075" cy="2190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8050" y="2752725"/>
              <a:ext cx="219075" cy="21907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99819" y="2171128"/>
            <a:ext cx="1373505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400" dirty="0" err="1" smtClean="0">
                <a:solidFill>
                  <a:schemeClr val="bg1"/>
                </a:solidFill>
                <a:latin typeface="Verdana"/>
                <a:cs typeface="Verdana"/>
              </a:rPr>
              <a:t>Ashish</a:t>
            </a:r>
            <a:endParaRPr sz="140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9507" y="3301428"/>
            <a:ext cx="131000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0" smtClean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spc="100" smtClean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050" spc="-45" smtClean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050" spc="-11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50" spc="35" smtClean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50" spc="-35" smtClean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050" spc="-75" smtClean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050" smtClean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050" spc="10" smtClean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spc="-50" smtClean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50" spc="1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50" spc="-300" smtClean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050" smtClean="0">
                <a:solidFill>
                  <a:srgbClr val="FFFFFF"/>
                </a:solidFill>
                <a:latin typeface="Verdana"/>
                <a:cs typeface="Verdana"/>
              </a:rPr>
              <a:t>90</a:t>
            </a:r>
            <a:r>
              <a:rPr lang="en-US" sz="1050" dirty="0" smtClean="0">
                <a:solidFill>
                  <a:srgbClr val="FFFFFF"/>
                </a:solidFill>
                <a:latin typeface="Verdana"/>
                <a:cs typeface="Verdana"/>
              </a:rPr>
              <a:t>20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0355" y="2149411"/>
            <a:ext cx="1246505" cy="22704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8450" marR="5080" indent="-286385">
              <a:lnSpc>
                <a:spcPts val="1650"/>
              </a:lnSpc>
              <a:spcBef>
                <a:spcPts val="204"/>
              </a:spcBef>
            </a:pPr>
            <a:r>
              <a:rPr lang="en-US" sz="1400" dirty="0" smtClean="0">
                <a:solidFill>
                  <a:schemeClr val="bg1"/>
                </a:solidFill>
                <a:latin typeface="Verdana"/>
                <a:cs typeface="Verdana"/>
              </a:rPr>
              <a:t>Vishnu</a:t>
            </a:r>
            <a:endParaRPr sz="140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1780" y="3301428"/>
            <a:ext cx="13138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30" smtClean="0">
                <a:solidFill>
                  <a:srgbClr val="FFFFFF"/>
                </a:solidFill>
                <a:latin typeface="Verdana"/>
                <a:cs typeface="Verdana"/>
              </a:rPr>
              <a:t>CB.EN.U4CSE190</a:t>
            </a:r>
            <a:r>
              <a:rPr lang="en-US" sz="1050" spc="-30" dirty="0" smtClean="0">
                <a:solidFill>
                  <a:srgbClr val="FFFFFF"/>
                </a:solidFill>
                <a:latin typeface="Verdana"/>
                <a:cs typeface="Verdana"/>
              </a:rPr>
              <a:t>51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4454" y="2153856"/>
            <a:ext cx="104394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400" dirty="0" err="1" smtClean="0">
                <a:solidFill>
                  <a:schemeClr val="bg1"/>
                </a:solidFill>
                <a:latin typeface="Verdana"/>
                <a:cs typeface="Verdana"/>
              </a:rPr>
              <a:t>Sahitya</a:t>
            </a:r>
            <a:endParaRPr sz="140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90850" y="3306127"/>
            <a:ext cx="131445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30" smtClean="0">
                <a:solidFill>
                  <a:srgbClr val="FFFFFF"/>
                </a:solidFill>
                <a:latin typeface="Verdana"/>
                <a:cs typeface="Verdana"/>
              </a:rPr>
              <a:t>CB.EN.U4CSE190</a:t>
            </a:r>
            <a:r>
              <a:rPr lang="en-US" sz="1050" spc="-30" dirty="0" smtClean="0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endParaRPr sz="105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71550" y="361886"/>
            <a:ext cx="2891155" cy="138430"/>
            <a:chOff x="971550" y="361886"/>
            <a:chExt cx="2891155" cy="13843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550" y="361886"/>
              <a:ext cx="2890901" cy="13811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33462" y="414401"/>
              <a:ext cx="2763520" cy="0"/>
            </a:xfrm>
            <a:custGeom>
              <a:avLst/>
              <a:gdLst/>
              <a:ahLst/>
              <a:cxnLst/>
              <a:rect l="l" t="t" r="r" b="b"/>
              <a:pathLst>
                <a:path w="2763520">
                  <a:moveTo>
                    <a:pt x="0" y="0"/>
                  </a:moveTo>
                  <a:lnTo>
                    <a:pt x="2762948" y="0"/>
                  </a:lnTo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0415" y="1804352"/>
            <a:ext cx="3159760" cy="12433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946785" marR="5080" indent="-934719">
              <a:lnSpc>
                <a:spcPct val="101400"/>
              </a:lnSpc>
              <a:spcBef>
                <a:spcPts val="65"/>
              </a:spcBef>
            </a:pPr>
            <a:r>
              <a:rPr sz="3950" b="1" spc="-1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950" b="1" spc="-8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950" b="1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950" b="1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950" b="1" spc="6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950" b="1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950" b="1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950" b="1" spc="-35" dirty="0">
                <a:solidFill>
                  <a:srgbClr val="FFFFFF"/>
                </a:solidFill>
                <a:latin typeface="Verdana"/>
                <a:cs typeface="Verdana"/>
              </a:rPr>
              <a:t>K  </a:t>
            </a:r>
            <a:r>
              <a:rPr sz="3950" b="1" spc="-275" dirty="0">
                <a:solidFill>
                  <a:srgbClr val="FFFFFF"/>
                </a:solidFill>
                <a:latin typeface="Verdana"/>
                <a:cs typeface="Verdana"/>
              </a:rPr>
              <a:t>LINK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4853" y="3679825"/>
            <a:ext cx="4751070" cy="4484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98425" marR="5080" indent="-85725">
              <a:lnSpc>
                <a:spcPts val="1650"/>
              </a:lnSpc>
              <a:spcBef>
                <a:spcPts val="204"/>
              </a:spcBef>
            </a:pPr>
            <a:r>
              <a:rPr lang="en-US" sz="1400" dirty="0" smtClean="0">
                <a:solidFill>
                  <a:schemeClr val="bg1"/>
                </a:solidFill>
                <a:latin typeface="Sitka Small Semibold" pitchFamily="2" charset="0"/>
                <a:cs typeface="Verdana"/>
              </a:rPr>
              <a:t>https://colab.research.google.com/drive/1R_1QsETGMF7aW6ns8H3asmSOsSoZCw40?usp=sharing</a:t>
            </a:r>
            <a:endParaRPr sz="1400" dirty="0">
              <a:solidFill>
                <a:schemeClr val="bg1"/>
              </a:solidFill>
              <a:latin typeface="Sitka Small Semibold" pitchFamily="2" charset="0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04900" y="603186"/>
            <a:ext cx="682625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25"/>
              </a:spcBef>
            </a:pPr>
            <a:r>
              <a:rPr lang="en-US" sz="1400" dirty="0" smtClean="0">
                <a:solidFill>
                  <a:schemeClr val="bg1"/>
                </a:solidFill>
              </a:rPr>
              <a:t>https://www.kaggle.com/rashikrahmanpritom/heart-attack-analysis-prediction-dataset</a:t>
            </a:r>
            <a:endParaRPr sz="140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DATASET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8275" y="920750"/>
            <a:ext cx="626745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4989" y="1825942"/>
            <a:ext cx="5264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90" dirty="0">
                <a:solidFill>
                  <a:srgbClr val="FFAB40"/>
                </a:solidFill>
              </a:rPr>
              <a:t>01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656965" y="2546667"/>
            <a:ext cx="2162810" cy="167893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6215" marR="114300" algn="ctr">
              <a:lnSpc>
                <a:spcPct val="99100"/>
              </a:lnSpc>
              <a:spcBef>
                <a:spcPts val="120"/>
              </a:spcBef>
            </a:pPr>
            <a:r>
              <a:rPr sz="1800" b="1" spc="-35" dirty="0">
                <a:solidFill>
                  <a:srgbClr val="FFFFFF"/>
                </a:solidFill>
                <a:latin typeface="Verdana"/>
                <a:cs typeface="Verdana"/>
              </a:rPr>
              <a:t>EX</a:t>
            </a:r>
            <a:r>
              <a:rPr sz="1800" b="1" spc="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b="1" spc="-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b="1" spc="-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b="1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b="1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b="1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sz="1800" b="1" spc="-2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80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12700" marR="5080" indent="-7620" algn="ctr">
              <a:lnSpc>
                <a:spcPct val="100699"/>
              </a:lnSpc>
              <a:spcBef>
                <a:spcPts val="1490"/>
              </a:spcBef>
            </a:pPr>
            <a:r>
              <a:rPr sz="1400" spc="204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g,  </a:t>
            </a: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g,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1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10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elli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0709" y="2767012"/>
            <a:ext cx="1933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rgbClr val="FFFFFF"/>
                </a:solidFill>
                <a:latin typeface="Verdana"/>
                <a:cs typeface="Verdana"/>
              </a:rPr>
              <a:t>VISUALIZATION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9190" y="3481133"/>
            <a:ext cx="1748155" cy="882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8255" algn="ctr">
              <a:lnSpc>
                <a:spcPct val="99800"/>
              </a:lnSpc>
              <a:spcBef>
                <a:spcPts val="130"/>
              </a:spcBef>
            </a:pPr>
            <a:r>
              <a:rPr sz="1400" spc="204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f  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ge  </a:t>
            </a:r>
            <a:r>
              <a:rPr sz="1400" spc="10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4260" y="2563812"/>
            <a:ext cx="211772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b="1" spc="-65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9960" y="3481133"/>
            <a:ext cx="2132965" cy="882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indent="1905" algn="ctr">
              <a:lnSpc>
                <a:spcPct val="99800"/>
              </a:lnSpc>
              <a:spcBef>
                <a:spcPts val="130"/>
              </a:spcBef>
            </a:pPr>
            <a:r>
              <a:rPr sz="1400" spc="2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f 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1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4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10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10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10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0121" y="1825942"/>
            <a:ext cx="6153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240" dirty="0">
                <a:solidFill>
                  <a:srgbClr val="FFAB40"/>
                </a:solidFill>
                <a:latin typeface="Verdana"/>
                <a:cs typeface="Verdana"/>
              </a:rPr>
              <a:t>02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62750" y="1825942"/>
            <a:ext cx="6172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235" dirty="0">
                <a:solidFill>
                  <a:srgbClr val="FFAB40"/>
                </a:solidFill>
                <a:latin typeface="Verdana"/>
                <a:cs typeface="Verdana"/>
              </a:rPr>
              <a:t>03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28800" y="2495486"/>
            <a:ext cx="528955" cy="138430"/>
            <a:chOff x="1828800" y="2495486"/>
            <a:chExt cx="528955" cy="13843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2495486"/>
              <a:ext cx="528637" cy="1381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90776" y="2548000"/>
              <a:ext cx="397510" cy="0"/>
            </a:xfrm>
            <a:custGeom>
              <a:avLst/>
              <a:gdLst/>
              <a:ahLst/>
              <a:cxnLst/>
              <a:rect l="l" t="t" r="r" b="b"/>
              <a:pathLst>
                <a:path w="397510">
                  <a:moveTo>
                    <a:pt x="0" y="0"/>
                  </a:moveTo>
                  <a:lnTo>
                    <a:pt x="397129" y="0"/>
                  </a:lnTo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314825" y="2495486"/>
            <a:ext cx="528955" cy="138430"/>
            <a:chOff x="4314825" y="2495486"/>
            <a:chExt cx="528955" cy="13843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4825" y="2495486"/>
              <a:ext cx="528637" cy="1381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76801" y="2548000"/>
              <a:ext cx="397510" cy="0"/>
            </a:xfrm>
            <a:custGeom>
              <a:avLst/>
              <a:gdLst/>
              <a:ahLst/>
              <a:cxnLst/>
              <a:rect l="l" t="t" r="r" b="b"/>
              <a:pathLst>
                <a:path w="397510">
                  <a:moveTo>
                    <a:pt x="0" y="0"/>
                  </a:moveTo>
                  <a:lnTo>
                    <a:pt x="397128" y="0"/>
                  </a:lnTo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810375" y="2495486"/>
            <a:ext cx="528955" cy="138430"/>
            <a:chOff x="6810375" y="2495486"/>
            <a:chExt cx="528955" cy="13843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0375" y="2495486"/>
              <a:ext cx="528637" cy="13811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72351" y="2548000"/>
              <a:ext cx="397510" cy="0"/>
            </a:xfrm>
            <a:custGeom>
              <a:avLst/>
              <a:gdLst/>
              <a:ahLst/>
              <a:cxnLst/>
              <a:rect l="l" t="t" r="r" b="b"/>
              <a:pathLst>
                <a:path w="397509">
                  <a:moveTo>
                    <a:pt x="0" y="0"/>
                  </a:moveTo>
                  <a:lnTo>
                    <a:pt x="397128" y="0"/>
                  </a:lnTo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1234" y="3034919"/>
            <a:ext cx="4180204" cy="11188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1315720">
              <a:lnSpc>
                <a:spcPts val="4280"/>
              </a:lnSpc>
              <a:spcBef>
                <a:spcPts val="250"/>
              </a:spcBef>
            </a:pPr>
            <a:r>
              <a:rPr sz="3600" spc="-25" dirty="0"/>
              <a:t>DATA </a:t>
            </a:r>
            <a:r>
              <a:rPr sz="3600" spc="-20" dirty="0"/>
              <a:t> </a:t>
            </a:r>
            <a:r>
              <a:rPr sz="3600" spc="-15" dirty="0"/>
              <a:t>P</a:t>
            </a:r>
            <a:r>
              <a:rPr sz="3600" spc="-125" dirty="0"/>
              <a:t>R</a:t>
            </a:r>
            <a:r>
              <a:rPr sz="3600" spc="-60" dirty="0"/>
              <a:t>E</a:t>
            </a:r>
            <a:r>
              <a:rPr sz="3600" spc="-15" dirty="0"/>
              <a:t>P</a:t>
            </a:r>
            <a:r>
              <a:rPr sz="3600" spc="-125" dirty="0"/>
              <a:t>R</a:t>
            </a:r>
            <a:r>
              <a:rPr sz="3600" spc="10" dirty="0"/>
              <a:t>O</a:t>
            </a:r>
            <a:r>
              <a:rPr sz="3600" spc="15" dirty="0"/>
              <a:t>C</a:t>
            </a:r>
            <a:r>
              <a:rPr sz="3600" spc="-60" dirty="0"/>
              <a:t>E</a:t>
            </a:r>
            <a:r>
              <a:rPr sz="3600" spc="-225" dirty="0"/>
              <a:t>S</a:t>
            </a:r>
            <a:r>
              <a:rPr sz="3600" spc="-240" dirty="0"/>
              <a:t>S</a:t>
            </a:r>
            <a:r>
              <a:rPr sz="3600" spc="-770" dirty="0"/>
              <a:t>I</a:t>
            </a:r>
            <a:r>
              <a:rPr sz="3600" spc="-130" dirty="0"/>
              <a:t>N</a:t>
            </a:r>
            <a:r>
              <a:rPr sz="3600" spc="-145" dirty="0"/>
              <a:t>G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2625" y="2971736"/>
            <a:ext cx="1986026" cy="18431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29839" y="3251517"/>
            <a:ext cx="861060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b="1" spc="-985" dirty="0">
                <a:solidFill>
                  <a:srgbClr val="FFFFFF"/>
                </a:solidFill>
                <a:latin typeface="Verdana"/>
                <a:cs typeface="Verdana"/>
              </a:rPr>
              <a:t>01</a:t>
            </a:r>
            <a:endParaRPr sz="6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43300" y="3219450"/>
            <a:ext cx="138430" cy="1129030"/>
            <a:chOff x="3543300" y="3219450"/>
            <a:chExt cx="138430" cy="112903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3300" y="3219450"/>
              <a:ext cx="138112" cy="11287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14801" y="3262376"/>
              <a:ext cx="0" cy="1000125"/>
            </a:xfrm>
            <a:custGeom>
              <a:avLst/>
              <a:gdLst/>
              <a:ahLst/>
              <a:cxnLst/>
              <a:rect l="l" t="t" r="r" b="b"/>
              <a:pathLst>
                <a:path h="1000125">
                  <a:moveTo>
                    <a:pt x="0" y="0"/>
                  </a:moveTo>
                  <a:lnTo>
                    <a:pt x="0" y="999832"/>
                  </a:lnTo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34290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09550"/>
            <a:ext cx="35306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46482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33350"/>
            <a:ext cx="37338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4325" y="3040760"/>
            <a:ext cx="3973195" cy="11188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5"/>
              </a:spcBef>
            </a:pPr>
            <a:r>
              <a:rPr sz="3600" spc="-80" dirty="0"/>
              <a:t>EXPLORATORY </a:t>
            </a:r>
            <a:r>
              <a:rPr sz="3600" spc="-75" dirty="0"/>
              <a:t> </a:t>
            </a:r>
            <a:r>
              <a:rPr sz="3600" spc="5" dirty="0"/>
              <a:t>D</a:t>
            </a:r>
            <a:r>
              <a:rPr sz="3600" spc="50" dirty="0"/>
              <a:t>A</a:t>
            </a:r>
            <a:r>
              <a:rPr sz="3600" spc="-204" dirty="0"/>
              <a:t>T</a:t>
            </a:r>
            <a:r>
              <a:rPr sz="3600" spc="40" dirty="0"/>
              <a:t>A</a:t>
            </a:r>
            <a:r>
              <a:rPr sz="3600" spc="-229" dirty="0"/>
              <a:t> </a:t>
            </a:r>
            <a:r>
              <a:rPr sz="3600" spc="50" dirty="0"/>
              <a:t>A</a:t>
            </a:r>
            <a:r>
              <a:rPr sz="3600" spc="-130" dirty="0"/>
              <a:t>N</a:t>
            </a:r>
            <a:r>
              <a:rPr sz="3600" spc="50" dirty="0"/>
              <a:t>A</a:t>
            </a:r>
            <a:r>
              <a:rPr sz="3600" spc="-120" dirty="0"/>
              <a:t>L</a:t>
            </a:r>
            <a:r>
              <a:rPr sz="3600" spc="-180" dirty="0"/>
              <a:t>Y</a:t>
            </a:r>
            <a:r>
              <a:rPr sz="3600" spc="-550" dirty="0"/>
              <a:t>S</a:t>
            </a:r>
            <a:r>
              <a:rPr sz="3600" spc="-450" dirty="0"/>
              <a:t>I</a:t>
            </a:r>
            <a:r>
              <a:rPr sz="3600" spc="-225" dirty="0"/>
              <a:t>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0225" y="2971736"/>
            <a:ext cx="2138426" cy="18431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77058" y="3251517"/>
            <a:ext cx="1009015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b="1" spc="-400" dirty="0">
                <a:solidFill>
                  <a:srgbClr val="FFFFFF"/>
                </a:solidFill>
                <a:latin typeface="Verdana"/>
                <a:cs typeface="Verdana"/>
              </a:rPr>
              <a:t>02</a:t>
            </a:r>
            <a:endParaRPr sz="6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43300" y="3219450"/>
            <a:ext cx="138430" cy="1129030"/>
            <a:chOff x="3543300" y="3219450"/>
            <a:chExt cx="138430" cy="112903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3300" y="3219450"/>
              <a:ext cx="138112" cy="11287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14801" y="3262376"/>
              <a:ext cx="0" cy="1000125"/>
            </a:xfrm>
            <a:custGeom>
              <a:avLst/>
              <a:gdLst/>
              <a:ahLst/>
              <a:cxnLst/>
              <a:rect l="l" t="t" r="r" b="b"/>
              <a:pathLst>
                <a:path h="1000125">
                  <a:moveTo>
                    <a:pt x="0" y="0"/>
                  </a:moveTo>
                  <a:lnTo>
                    <a:pt x="0" y="999832"/>
                  </a:lnTo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166</Words>
  <Application>Microsoft Office PowerPoint</Application>
  <PresentationFormat>On-screen Show (16:9)</PresentationFormat>
  <Paragraphs>39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    DATA SCIENCE  CASESTUDY</vt:lpstr>
      <vt:lpstr>INTRODUCTION</vt:lpstr>
      <vt:lpstr>Slide 3</vt:lpstr>
      <vt:lpstr>DATASET</vt:lpstr>
      <vt:lpstr>01</vt:lpstr>
      <vt:lpstr>DATA  PREPROCESSING</vt:lpstr>
      <vt:lpstr>Slide 7</vt:lpstr>
      <vt:lpstr>Slide 8</vt:lpstr>
      <vt:lpstr>EXPLORATORY  DATA ANALYSIS</vt:lpstr>
      <vt:lpstr>Slide 10</vt:lpstr>
      <vt:lpstr>Slide 11</vt:lpstr>
      <vt:lpstr>VISUALIZATION</vt:lpstr>
      <vt:lpstr>Slide 13</vt:lpstr>
      <vt:lpstr>Slide 14</vt:lpstr>
      <vt:lpstr>Slide 15</vt:lpstr>
      <vt:lpstr>Removing outliers</vt:lpstr>
      <vt:lpstr>Hypothesis testing </vt:lpstr>
      <vt:lpstr>Slide 18</vt:lpstr>
      <vt:lpstr>MODELS</vt:lpstr>
      <vt:lpstr>Slide 20</vt:lpstr>
      <vt:lpstr>Slide 21</vt:lpstr>
      <vt:lpstr>MODELS COMPARISION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CASESTUDY</dc:title>
  <cp:lastModifiedBy>VISHNU S</cp:lastModifiedBy>
  <cp:revision>25</cp:revision>
  <dcterms:created xsi:type="dcterms:W3CDTF">2021-11-18T16:07:08Z</dcterms:created>
  <dcterms:modified xsi:type="dcterms:W3CDTF">2021-11-23T04:51:44Z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2021-09-24T00:00:00Z</vt:filetime>
  </property>
  <property fmtid="{D5CDD505-2E9C-101B-9397-08002B2CF9AE}" pid="3" name="LastSaved">
    <vt:filetime>2021-11-18T00:00:00Z</vt:filetime>
  </property>
</Properties>
</file>