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60" r:id="rId2"/>
    <p:sldId id="266" r:id="rId3"/>
    <p:sldId id="267" r:id="rId4"/>
    <p:sldId id="264" r:id="rId5"/>
    <p:sldId id="263" r:id="rId6"/>
    <p:sldId id="261" r:id="rId7"/>
    <p:sldId id="262" r:id="rId8"/>
    <p:sldId id="258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481863-FCCC-4597-A676-C549C60C96B1}" type="datetimeFigureOut">
              <a:rPr lang="en-IN" smtClean="0"/>
              <a:pPr>
                <a:defRPr/>
              </a:pPr>
              <a:t>13/06/2021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82AAD-F8AF-404D-9393-7A4079743533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04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353895-9FE6-48F7-8233-93E438BBA4DB}" type="datetimeFigureOut">
              <a:rPr lang="en-IN" smtClean="0"/>
              <a:pPr>
                <a:defRPr/>
              </a:pPr>
              <a:t>13/06/2021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2847D-EA0E-4FC0-9233-F92286C38A2E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93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69EAF7-D9AE-4678-931E-A8E219065CEB}" type="datetimeFigureOut">
              <a:rPr lang="en-IN" smtClean="0"/>
              <a:pPr>
                <a:defRPr/>
              </a:pPr>
              <a:t>13/06/2021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8748A-B524-44DA-B912-E88462CBF745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02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2A1989-4175-441E-8E86-C7845F2ECED5}" type="datetimeFigureOut">
              <a:rPr lang="en-IN" smtClean="0"/>
              <a:pPr>
                <a:defRPr/>
              </a:pPr>
              <a:t>13/06/2021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CC954-8283-4C44-A721-12DE82AD56CF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05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BB5C88-852E-4237-9D0C-7F545E3A9CE1}" type="datetimeFigureOut">
              <a:rPr lang="en-IN" smtClean="0"/>
              <a:pPr>
                <a:defRPr/>
              </a:pPr>
              <a:t>13/06/2021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44291-1007-4BA6-997E-F67BBDA20AF7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748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B06F00-B056-48B7-954E-6D4679B4AD92}" type="datetimeFigureOut">
              <a:rPr lang="en-IN" smtClean="0"/>
              <a:pPr>
                <a:defRPr/>
              </a:pPr>
              <a:t>13/06/2021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B3FF7-825D-47A6-BA48-65D2799525C4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7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94132-635F-439E-AD13-789D6F9C9998}" type="datetimeFigureOut">
              <a:rPr lang="en-IN" smtClean="0"/>
              <a:pPr>
                <a:defRPr/>
              </a:pPr>
              <a:t>13/06/2021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63DC7-0B35-4B82-9AB1-A11F87A16010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6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FA4539-990E-4338-A680-915445492FE4}" type="datetimeFigureOut">
              <a:rPr lang="en-IN" smtClean="0"/>
              <a:pPr>
                <a:defRPr/>
              </a:pPr>
              <a:t>13/06/2021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17ACF-FB65-4F75-A41D-AFA5DD120FCB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04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BE4C1-E8C8-44E0-A704-3ADBBE598941}" type="datetimeFigureOut">
              <a:rPr lang="en-IN" smtClean="0"/>
              <a:pPr>
                <a:defRPr/>
              </a:pPr>
              <a:t>13/06/2021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7955A-8731-4390-A749-EC3CD6243A82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97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D9CFF1-3C60-4623-B302-5A66FDD269AA}" type="datetimeFigureOut">
              <a:rPr lang="en-IN" smtClean="0"/>
              <a:pPr>
                <a:defRPr/>
              </a:pPr>
              <a:t>13/06/2021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B6356-A6DA-4ADD-A5F7-26C67BB6C504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4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D3FD6CFE-F76D-456F-ACFF-AEF18152F3AA}" type="datetimeFigureOut">
              <a:rPr lang="en-IN" smtClean="0"/>
              <a:pPr>
                <a:defRPr/>
              </a:pPr>
              <a:t>13/06/2021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30CF4-91B3-4E3B-AA90-EB53C0EB5640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73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fld id="{F3194132-635F-439E-AD13-789D6F9C9998}" type="datetimeFigureOut">
              <a:rPr lang="en-IN" smtClean="0"/>
              <a:pPr>
                <a:defRPr/>
              </a:pPr>
              <a:t>13/06/2021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E063DC7-0B35-4B82-9AB1-A11F87A16010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8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E0EB-AEEE-400F-A1D5-59A2A31F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96" y="2388659"/>
            <a:ext cx="3581400" cy="1239838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PEA TOKEN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39E0-08BF-4A5C-9D9B-45856C25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036" y="308526"/>
            <a:ext cx="7729728" cy="1188720"/>
          </a:xfrm>
        </p:spPr>
        <p:txBody>
          <a:bodyPr/>
          <a:lstStyle/>
          <a:p>
            <a:r>
              <a:rPr lang="en-US" dirty="0"/>
              <a:t>SMART contract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C359-4307-4C51-9832-2AAC0305B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732" y="1622044"/>
            <a:ext cx="10033001" cy="3101983"/>
          </a:xfrm>
        </p:spPr>
        <p:txBody>
          <a:bodyPr>
            <a:noAutofit/>
          </a:bodyPr>
          <a:lstStyle/>
          <a:p>
            <a:r>
              <a:rPr lang="en-US" sz="2000" dirty="0"/>
              <a:t>name = '</a:t>
            </a:r>
            <a:r>
              <a:rPr lang="en-US" sz="2000" dirty="0" err="1"/>
              <a:t>PeaToken</a:t>
            </a:r>
            <a:r>
              <a:rPr lang="en-US" sz="2000" dirty="0"/>
              <a:t>'</a:t>
            </a:r>
          </a:p>
          <a:p>
            <a:r>
              <a:rPr lang="en-US" sz="2000" dirty="0"/>
              <a:t>decimals = 2</a:t>
            </a:r>
          </a:p>
          <a:p>
            <a:r>
              <a:rPr lang="en-US" sz="2000" dirty="0"/>
              <a:t>symbol = 'PEA’</a:t>
            </a:r>
            <a:endParaRPr lang="en-IN" sz="2000" dirty="0"/>
          </a:p>
          <a:p>
            <a:r>
              <a:rPr lang="en-IN" sz="2000" dirty="0" err="1"/>
              <a:t>totalSupply</a:t>
            </a:r>
            <a:r>
              <a:rPr lang="en-IN" sz="2000" dirty="0"/>
              <a:t> = </a:t>
            </a:r>
            <a:r>
              <a:rPr lang="en-IN" sz="2000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100000000  (1000000.00)</a:t>
            </a:r>
          </a:p>
          <a:p>
            <a:r>
              <a:rPr lang="en-US" sz="2000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balances[</a:t>
            </a:r>
            <a:r>
              <a:rPr lang="en-US" sz="2000" b="0" i="0" dirty="0" err="1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EasyPeasyWallet</a:t>
            </a:r>
            <a:r>
              <a:rPr lang="en-US" sz="2000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] = _</a:t>
            </a:r>
            <a:r>
              <a:rPr lang="en-US" sz="2000" b="0" i="0" dirty="0" err="1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totalSupply</a:t>
            </a:r>
            <a:r>
              <a:rPr lang="en-US" sz="2000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;     </a:t>
            </a:r>
          </a:p>
          <a:p>
            <a:r>
              <a:rPr lang="en-US" sz="2000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emit Transfer(address(0), </a:t>
            </a:r>
            <a:r>
              <a:rPr lang="en-US" sz="2000" b="0" i="0" dirty="0" err="1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EasyPeasyWallet</a:t>
            </a:r>
            <a:r>
              <a:rPr lang="en-US" sz="2000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, _</a:t>
            </a:r>
            <a:r>
              <a:rPr lang="en-US" sz="2000" b="0" i="0" dirty="0" err="1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totalSupply</a:t>
            </a:r>
            <a:r>
              <a:rPr lang="en-US" sz="2000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);</a:t>
            </a:r>
            <a:endParaRPr lang="en-IN" sz="2000" b="0" i="0" dirty="0">
              <a:solidFill>
                <a:srgbClr val="1E2022"/>
              </a:solidFill>
              <a:effectLst/>
              <a:latin typeface="Helvetica" panose="020B0604020202020204" pitchFamily="34" charset="0"/>
            </a:endParaRPr>
          </a:p>
          <a:p>
            <a:r>
              <a:rPr lang="en-IN" sz="2000" dirty="0" err="1">
                <a:solidFill>
                  <a:srgbClr val="1E2022"/>
                </a:solidFill>
                <a:latin typeface="Helvetica" panose="020B0604020202020204" pitchFamily="34" charset="0"/>
              </a:rPr>
              <a:t>balanceOf</a:t>
            </a:r>
            <a:r>
              <a:rPr lang="en-IN" sz="2000" dirty="0">
                <a:solidFill>
                  <a:srgbClr val="1E2022"/>
                </a:solidFill>
                <a:latin typeface="Helvetica" panose="020B0604020202020204" pitchFamily="34" charset="0"/>
              </a:rPr>
              <a:t>(</a:t>
            </a:r>
            <a:r>
              <a:rPr lang="en-IN" sz="2000" dirty="0" err="1">
                <a:solidFill>
                  <a:srgbClr val="1E2022"/>
                </a:solidFill>
                <a:latin typeface="Helvetica" panose="020B0604020202020204" pitchFamily="34" charset="0"/>
              </a:rPr>
              <a:t>tokenOwnerAddress</a:t>
            </a:r>
            <a:r>
              <a:rPr lang="en-IN" sz="2000" dirty="0">
                <a:solidFill>
                  <a:srgbClr val="1E2022"/>
                </a:solidFill>
                <a:latin typeface="Helvetica" panose="020B0604020202020204" pitchFamily="34" charset="0"/>
              </a:rPr>
              <a:t>)</a:t>
            </a:r>
          </a:p>
          <a:p>
            <a:r>
              <a:rPr lang="en-US" sz="2000" dirty="0" err="1"/>
              <a:t>transferFrom</a:t>
            </a:r>
            <a:r>
              <a:rPr lang="en-IN" sz="2000" dirty="0">
                <a:solidFill>
                  <a:srgbClr val="1E2022"/>
                </a:solidFill>
                <a:latin typeface="Helvetica" panose="020B0604020202020204" pitchFamily="34" charset="0"/>
              </a:rPr>
              <a:t>(</a:t>
            </a:r>
            <a:r>
              <a:rPr lang="en-IN" sz="2000" dirty="0" err="1">
                <a:solidFill>
                  <a:srgbClr val="1E2022"/>
                </a:solidFill>
                <a:latin typeface="Helvetica" panose="020B0604020202020204" pitchFamily="34" charset="0"/>
              </a:rPr>
              <a:t>fromAddress</a:t>
            </a:r>
            <a:r>
              <a:rPr lang="en-IN" sz="2000" dirty="0">
                <a:solidFill>
                  <a:srgbClr val="1E2022"/>
                </a:solidFill>
                <a:latin typeface="Helvetica" panose="020B0604020202020204" pitchFamily="34" charset="0"/>
              </a:rPr>
              <a:t>, </a:t>
            </a:r>
            <a:r>
              <a:rPr lang="en-IN" sz="2000" dirty="0" err="1">
                <a:solidFill>
                  <a:srgbClr val="1E2022"/>
                </a:solidFill>
                <a:latin typeface="Helvetica" panose="020B0604020202020204" pitchFamily="34" charset="0"/>
              </a:rPr>
              <a:t>toAddress,value</a:t>
            </a:r>
            <a:r>
              <a:rPr lang="en-IN" sz="2000" dirty="0">
                <a:solidFill>
                  <a:srgbClr val="1E2022"/>
                </a:solidFill>
                <a:latin typeface="Helvetica" panose="020B0604020202020204" pitchFamily="34" charset="0"/>
              </a:rPr>
              <a:t>)</a:t>
            </a:r>
          </a:p>
          <a:p>
            <a:r>
              <a:rPr lang="en-IN" sz="2000" dirty="0">
                <a:solidFill>
                  <a:srgbClr val="1E2022"/>
                </a:solidFill>
                <a:latin typeface="Helvetica" panose="020B0604020202020204" pitchFamily="34" charset="0"/>
              </a:rPr>
              <a:t>transfer(</a:t>
            </a:r>
            <a:r>
              <a:rPr lang="en-IN" sz="2000" dirty="0" err="1">
                <a:solidFill>
                  <a:srgbClr val="1E2022"/>
                </a:solidFill>
                <a:latin typeface="Helvetica" panose="020B0604020202020204" pitchFamily="34" charset="0"/>
              </a:rPr>
              <a:t>toAddress,value</a:t>
            </a:r>
            <a:r>
              <a:rPr lang="en-IN" sz="2000" dirty="0">
                <a:solidFill>
                  <a:srgbClr val="1E2022"/>
                </a:solidFill>
                <a:latin typeface="Helvetica" panose="020B0604020202020204" pitchFamily="34" charset="0"/>
              </a:rPr>
              <a:t>)</a:t>
            </a:r>
          </a:p>
          <a:p>
            <a:r>
              <a:rPr lang="en-US" sz="2000" dirty="0"/>
              <a:t>approve(</a:t>
            </a:r>
            <a:r>
              <a:rPr lang="en-US" sz="2000" dirty="0" err="1"/>
              <a:t>senderAddress,value</a:t>
            </a:r>
            <a:r>
              <a:rPr lang="en-US" sz="2000" dirty="0"/>
              <a:t>)</a:t>
            </a:r>
          </a:p>
          <a:p>
            <a:r>
              <a:rPr lang="en-US" sz="2000" dirty="0"/>
              <a:t>allowance(</a:t>
            </a:r>
            <a:r>
              <a:rPr lang="en-US" sz="2000" dirty="0" err="1"/>
              <a:t>ownerAddress</a:t>
            </a:r>
            <a:r>
              <a:rPr lang="en-US" sz="2000" dirty="0"/>
              <a:t>, </a:t>
            </a:r>
            <a:r>
              <a:rPr lang="en-US" sz="2000" dirty="0" err="1"/>
              <a:t>senderAddress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050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5C6C-99F7-4BDF-923B-56633346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536" y="152321"/>
            <a:ext cx="7729728" cy="1188720"/>
          </a:xfrm>
        </p:spPr>
        <p:txBody>
          <a:bodyPr/>
          <a:lstStyle/>
          <a:p>
            <a:r>
              <a:rPr lang="en-US" dirty="0" err="1"/>
              <a:t>Infura</a:t>
            </a:r>
            <a:r>
              <a:rPr lang="en-US" dirty="0"/>
              <a:t> ROPSTEN PROVIDER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10509-669A-414F-8D57-9676A792F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233" y="1585026"/>
            <a:ext cx="2825243" cy="1733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C5D4B5-81B3-449C-9824-CF4349724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366" y="4095621"/>
            <a:ext cx="6980970" cy="163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7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17C94D0-8ED8-4823-92E2-E7CAF81B0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32249" y="83873"/>
            <a:ext cx="3522663" cy="1001712"/>
          </a:xfrm>
        </p:spPr>
        <p:txBody>
          <a:bodyPr/>
          <a:lstStyle/>
          <a:p>
            <a:pPr eaLnBrk="1" hangingPunct="1"/>
            <a:r>
              <a:rPr lang="en-US" altLang="en-US" dirty="0"/>
              <a:t>Server’s Wallet</a:t>
            </a:r>
            <a:endParaRPr lang="en-IN" altLang="en-US" dirty="0"/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4710F9D3-4DA1-4CDB-B32C-95D539F4B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3"/>
          <a:stretch>
            <a:fillRect/>
          </a:stretch>
        </p:blipFill>
        <p:spPr bwMode="auto">
          <a:xfrm>
            <a:off x="4287838" y="1234017"/>
            <a:ext cx="3011487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5">
            <a:extLst>
              <a:ext uri="{FF2B5EF4-FFF2-40B4-BE49-F238E27FC236}">
                <a16:creationId xmlns:a16="http://schemas.microsoft.com/office/drawing/2014/main" id="{4B5C4091-99E9-41D4-A42F-BB6199C26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38" y="6045200"/>
            <a:ext cx="56388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>
            <a:extLst>
              <a:ext uri="{FF2B5EF4-FFF2-40B4-BE49-F238E27FC236}">
                <a16:creationId xmlns:a16="http://schemas.microsoft.com/office/drawing/2014/main" id="{3CE8E6F9-B880-412F-BFD2-3DB86C4B8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63257" y="235480"/>
            <a:ext cx="3078162" cy="879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User’s Wallet</a:t>
            </a:r>
            <a:endParaRPr lang="en-IN" altLang="en-US" dirty="0"/>
          </a:p>
        </p:txBody>
      </p:sp>
      <p:pic>
        <p:nvPicPr>
          <p:cNvPr id="21508" name="Picture 10">
            <a:extLst>
              <a:ext uri="{FF2B5EF4-FFF2-40B4-BE49-F238E27FC236}">
                <a16:creationId xmlns:a16="http://schemas.microsoft.com/office/drawing/2014/main" id="{B723C8F4-1BFE-467A-BE1B-EA0459055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9"/>
          <a:stretch>
            <a:fillRect/>
          </a:stretch>
        </p:blipFill>
        <p:spPr bwMode="auto">
          <a:xfrm>
            <a:off x="4724400" y="1263650"/>
            <a:ext cx="2743200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2">
            <a:extLst>
              <a:ext uri="{FF2B5EF4-FFF2-40B4-BE49-F238E27FC236}">
                <a16:creationId xmlns:a16="http://schemas.microsoft.com/office/drawing/2014/main" id="{19EBA878-475E-417D-A746-6E0827F93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" b="1112"/>
          <a:stretch>
            <a:fillRect/>
          </a:stretch>
        </p:blipFill>
        <p:spPr bwMode="auto">
          <a:xfrm>
            <a:off x="385763" y="1263650"/>
            <a:ext cx="2937404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18">
            <a:extLst>
              <a:ext uri="{FF2B5EF4-FFF2-40B4-BE49-F238E27FC236}">
                <a16:creationId xmlns:a16="http://schemas.microsoft.com/office/drawing/2014/main" id="{B97EEAE1-9AE3-4905-827D-B4B3497D0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 r="2037"/>
          <a:stretch>
            <a:fillRect/>
          </a:stretch>
        </p:blipFill>
        <p:spPr bwMode="auto">
          <a:xfrm>
            <a:off x="8440738" y="1285875"/>
            <a:ext cx="2943225" cy="45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7">
            <a:extLst>
              <a:ext uri="{FF2B5EF4-FFF2-40B4-BE49-F238E27FC236}">
                <a16:creationId xmlns:a16="http://schemas.microsoft.com/office/drawing/2014/main" id="{31D613B2-4786-40E1-969B-B3D2A7153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738438"/>
            <a:ext cx="5364162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11">
            <a:extLst>
              <a:ext uri="{FF2B5EF4-FFF2-40B4-BE49-F238E27FC236}">
                <a16:creationId xmlns:a16="http://schemas.microsoft.com/office/drawing/2014/main" id="{421C18D6-DF34-4D78-BA21-B734E7547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2" r="5086" b="11491"/>
          <a:stretch>
            <a:fillRect/>
          </a:stretch>
        </p:blipFill>
        <p:spPr bwMode="auto">
          <a:xfrm>
            <a:off x="7732713" y="2738438"/>
            <a:ext cx="25209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itle 18">
            <a:extLst>
              <a:ext uri="{FF2B5EF4-FFF2-40B4-BE49-F238E27FC236}">
                <a16:creationId xmlns:a16="http://schemas.microsoft.com/office/drawing/2014/main" id="{8CAFC5B4-112D-4040-8491-04F54FA11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0088" y="555625"/>
            <a:ext cx="8912225" cy="1281113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Balance</a:t>
            </a:r>
            <a:endParaRPr lang="en-I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5">
            <a:extLst>
              <a:ext uri="{FF2B5EF4-FFF2-40B4-BE49-F238E27FC236}">
                <a16:creationId xmlns:a16="http://schemas.microsoft.com/office/drawing/2014/main" id="{FDFB1F2D-E46D-4622-9DAB-347A01DDD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693" y="1447800"/>
            <a:ext cx="5112382" cy="329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8">
            <a:extLst>
              <a:ext uri="{FF2B5EF4-FFF2-40B4-BE49-F238E27FC236}">
                <a16:creationId xmlns:a16="http://schemas.microsoft.com/office/drawing/2014/main" id="{D96B7527-A7E6-4337-9508-21402BDA3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"/>
          <a:stretch>
            <a:fillRect/>
          </a:stretch>
        </p:blipFill>
        <p:spPr bwMode="auto">
          <a:xfrm>
            <a:off x="8412163" y="5233988"/>
            <a:ext cx="23701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itle 11">
            <a:extLst>
              <a:ext uri="{FF2B5EF4-FFF2-40B4-BE49-F238E27FC236}">
                <a16:creationId xmlns:a16="http://schemas.microsoft.com/office/drawing/2014/main" id="{B3E24C04-3524-42DC-B944-23B10EC0B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0" y="66964"/>
            <a:ext cx="6818745" cy="923636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Transaction</a:t>
            </a:r>
            <a:endParaRPr lang="en-I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8E36D-765A-4A81-8643-D2BD98C89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94" y="1336963"/>
            <a:ext cx="6433842" cy="52023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7">
            <a:extLst>
              <a:ext uri="{FF2B5EF4-FFF2-40B4-BE49-F238E27FC236}">
                <a16:creationId xmlns:a16="http://schemas.microsoft.com/office/drawing/2014/main" id="{B11C47FB-1103-469D-9A0F-1E6574873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1" r="874" b="4578"/>
          <a:stretch>
            <a:fillRect/>
          </a:stretch>
        </p:blipFill>
        <p:spPr bwMode="auto">
          <a:xfrm>
            <a:off x="1465263" y="1080655"/>
            <a:ext cx="9126537" cy="521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>
            <a:extLst>
              <a:ext uri="{FF2B5EF4-FFF2-40B4-BE49-F238E27FC236}">
                <a16:creationId xmlns:a16="http://schemas.microsoft.com/office/drawing/2014/main" id="{D40D70B3-CA3D-4449-978E-901FDEF3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0"/>
            <a:ext cx="9966325" cy="680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4291</TotalTime>
  <Words>80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Helvetica</vt:lpstr>
      <vt:lpstr>Parcel</vt:lpstr>
      <vt:lpstr>PEA TOKEN</vt:lpstr>
      <vt:lpstr>SMART contract</vt:lpstr>
      <vt:lpstr>Infura ROPSTEN PROVIDER</vt:lpstr>
      <vt:lpstr>Server’s Wallet</vt:lpstr>
      <vt:lpstr>User’s Wallet</vt:lpstr>
      <vt:lpstr>Balance</vt:lpstr>
      <vt:lpstr>Transaction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Sahitya Reddy</dc:creator>
  <cp:lastModifiedBy>Sahitya Reddy</cp:lastModifiedBy>
  <cp:revision>101</cp:revision>
  <dcterms:created xsi:type="dcterms:W3CDTF">2021-05-30T16:21:44Z</dcterms:created>
  <dcterms:modified xsi:type="dcterms:W3CDTF">2021-06-13T18:39:16Z</dcterms:modified>
</cp:coreProperties>
</file>