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4" r:id="rId3"/>
    <p:sldId id="263" r:id="rId4"/>
    <p:sldId id="257" r:id="rId5"/>
    <p:sldId id="259" r:id="rId6"/>
    <p:sldId id="260" r:id="rId7"/>
    <p:sldId id="261" r:id="rId8"/>
    <p:sldId id="262" r:id="rId9"/>
    <p:sldId id="265" r:id="rId10"/>
    <p:sldId id="266" r:id="rId11"/>
    <p:sldId id="267" r:id="rId12"/>
    <p:sldId id="268" r:id="rId13"/>
    <p:sldId id="269" r:id="rId14"/>
    <p:sldId id="270" r:id="rId15"/>
    <p:sldId id="271" r:id="rId16"/>
    <p:sldId id="272" r:id="rId17"/>
    <p:sldId id="281"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2994BE-3C3A-416D-ADAC-2DEADCC1F858}"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1A2CD-234B-4588-B08F-BA44AEC698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93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994BE-3C3A-416D-ADAC-2DEADCC1F858}"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1A2CD-234B-4588-B08F-BA44AEC698E0}" type="slidenum">
              <a:rPr lang="en-IN" smtClean="0"/>
              <a:t>‹#›</a:t>
            </a:fld>
            <a:endParaRPr lang="en-IN"/>
          </a:p>
        </p:txBody>
      </p:sp>
    </p:spTree>
    <p:extLst>
      <p:ext uri="{BB962C8B-B14F-4D97-AF65-F5344CB8AC3E}">
        <p14:creationId xmlns:p14="http://schemas.microsoft.com/office/powerpoint/2010/main" val="223105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994BE-3C3A-416D-ADAC-2DEADCC1F858}"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1A2CD-234B-4588-B08F-BA44AEC698E0}" type="slidenum">
              <a:rPr lang="en-IN" smtClean="0"/>
              <a:t>‹#›</a:t>
            </a:fld>
            <a:endParaRPr lang="en-IN"/>
          </a:p>
        </p:txBody>
      </p:sp>
    </p:spTree>
    <p:extLst>
      <p:ext uri="{BB962C8B-B14F-4D97-AF65-F5344CB8AC3E}">
        <p14:creationId xmlns:p14="http://schemas.microsoft.com/office/powerpoint/2010/main" val="214647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994BE-3C3A-416D-ADAC-2DEADCC1F858}"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1A2CD-234B-4588-B08F-BA44AEC698E0}" type="slidenum">
              <a:rPr lang="en-IN" smtClean="0"/>
              <a:t>‹#›</a:t>
            </a:fld>
            <a:endParaRPr lang="en-IN"/>
          </a:p>
        </p:txBody>
      </p:sp>
    </p:spTree>
    <p:extLst>
      <p:ext uri="{BB962C8B-B14F-4D97-AF65-F5344CB8AC3E}">
        <p14:creationId xmlns:p14="http://schemas.microsoft.com/office/powerpoint/2010/main" val="355023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994BE-3C3A-416D-ADAC-2DEADCC1F858}"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61A2CD-234B-4588-B08F-BA44AEC698E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27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2994BE-3C3A-416D-ADAC-2DEADCC1F858}"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1A2CD-234B-4588-B08F-BA44AEC698E0}" type="slidenum">
              <a:rPr lang="en-IN" smtClean="0"/>
              <a:t>‹#›</a:t>
            </a:fld>
            <a:endParaRPr lang="en-IN"/>
          </a:p>
        </p:txBody>
      </p:sp>
    </p:spTree>
    <p:extLst>
      <p:ext uri="{BB962C8B-B14F-4D97-AF65-F5344CB8AC3E}">
        <p14:creationId xmlns:p14="http://schemas.microsoft.com/office/powerpoint/2010/main" val="320023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2994BE-3C3A-416D-ADAC-2DEADCC1F858}" type="datetimeFigureOut">
              <a:rPr lang="en-IN" smtClean="0"/>
              <a:t>14/10/2020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61A2CD-234B-4588-B08F-BA44AEC698E0}" type="slidenum">
              <a:rPr lang="en-IN" smtClean="0"/>
              <a:t>‹#›</a:t>
            </a:fld>
            <a:endParaRPr lang="en-IN"/>
          </a:p>
        </p:txBody>
      </p:sp>
    </p:spTree>
    <p:extLst>
      <p:ext uri="{BB962C8B-B14F-4D97-AF65-F5344CB8AC3E}">
        <p14:creationId xmlns:p14="http://schemas.microsoft.com/office/powerpoint/2010/main" val="416024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2994BE-3C3A-416D-ADAC-2DEADCC1F858}" type="datetimeFigureOut">
              <a:rPr lang="en-IN" smtClean="0"/>
              <a:t>14/10/2020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61A2CD-234B-4588-B08F-BA44AEC698E0}" type="slidenum">
              <a:rPr lang="en-IN" smtClean="0"/>
              <a:t>‹#›</a:t>
            </a:fld>
            <a:endParaRPr lang="en-IN"/>
          </a:p>
        </p:txBody>
      </p:sp>
    </p:spTree>
    <p:extLst>
      <p:ext uri="{BB962C8B-B14F-4D97-AF65-F5344CB8AC3E}">
        <p14:creationId xmlns:p14="http://schemas.microsoft.com/office/powerpoint/2010/main" val="161154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2994BE-3C3A-416D-ADAC-2DEADCC1F858}" type="datetimeFigureOut">
              <a:rPr lang="en-IN" smtClean="0"/>
              <a:t>14/10/2020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461A2CD-234B-4588-B08F-BA44AEC698E0}" type="slidenum">
              <a:rPr lang="en-IN" smtClean="0"/>
              <a:t>‹#›</a:t>
            </a:fld>
            <a:endParaRPr lang="en-IN"/>
          </a:p>
        </p:txBody>
      </p:sp>
    </p:spTree>
    <p:extLst>
      <p:ext uri="{BB962C8B-B14F-4D97-AF65-F5344CB8AC3E}">
        <p14:creationId xmlns:p14="http://schemas.microsoft.com/office/powerpoint/2010/main" val="15220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2994BE-3C3A-416D-ADAC-2DEADCC1F858}" type="datetimeFigureOut">
              <a:rPr lang="en-IN" smtClean="0"/>
              <a:t>14/10/2020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61A2CD-234B-4588-B08F-BA44AEC698E0}" type="slidenum">
              <a:rPr lang="en-IN" smtClean="0"/>
              <a:t>‹#›</a:t>
            </a:fld>
            <a:endParaRPr lang="en-IN"/>
          </a:p>
        </p:txBody>
      </p:sp>
    </p:spTree>
    <p:extLst>
      <p:ext uri="{BB962C8B-B14F-4D97-AF65-F5344CB8AC3E}">
        <p14:creationId xmlns:p14="http://schemas.microsoft.com/office/powerpoint/2010/main" val="80123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994BE-3C3A-416D-ADAC-2DEADCC1F858}"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61A2CD-234B-4588-B08F-BA44AEC698E0}" type="slidenum">
              <a:rPr lang="en-IN" smtClean="0"/>
              <a:t>‹#›</a:t>
            </a:fld>
            <a:endParaRPr lang="en-IN"/>
          </a:p>
        </p:txBody>
      </p:sp>
    </p:spTree>
    <p:extLst>
      <p:ext uri="{BB962C8B-B14F-4D97-AF65-F5344CB8AC3E}">
        <p14:creationId xmlns:p14="http://schemas.microsoft.com/office/powerpoint/2010/main" val="37098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2994BE-3C3A-416D-ADAC-2DEADCC1F858}" type="datetimeFigureOut">
              <a:rPr lang="en-IN" smtClean="0"/>
              <a:t>14/10/2020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61A2CD-234B-4588-B08F-BA44AEC698E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1535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39BA-4399-4481-B580-0D288C91BD0F}"/>
              </a:ext>
            </a:extLst>
          </p:cNvPr>
          <p:cNvSpPr>
            <a:spLocks noGrp="1"/>
          </p:cNvSpPr>
          <p:nvPr>
            <p:ph type="ctrTitle"/>
          </p:nvPr>
        </p:nvSpPr>
        <p:spPr>
          <a:xfrm>
            <a:off x="1524000" y="1122363"/>
            <a:ext cx="9144000" cy="910623"/>
          </a:xfrm>
        </p:spPr>
        <p:txBody>
          <a:bodyPr>
            <a:normAutofit fontScale="90000"/>
          </a:bodyPr>
          <a:lstStyle/>
          <a:p>
            <a:r>
              <a:rPr lang="en-IN" dirty="0" err="1"/>
              <a:t>Masterize</a:t>
            </a:r>
            <a:r>
              <a:rPr lang="en-IN" dirty="0"/>
              <a:t> your Degree</a:t>
            </a:r>
          </a:p>
        </p:txBody>
      </p:sp>
      <p:sp>
        <p:nvSpPr>
          <p:cNvPr id="4" name="Rectangle 3">
            <a:extLst>
              <a:ext uri="{FF2B5EF4-FFF2-40B4-BE49-F238E27FC236}">
                <a16:creationId xmlns:a16="http://schemas.microsoft.com/office/drawing/2014/main" id="{78EA6A6E-86B2-4D25-9734-10634C3D6EFE}"/>
              </a:ext>
            </a:extLst>
          </p:cNvPr>
          <p:cNvSpPr/>
          <p:nvPr/>
        </p:nvSpPr>
        <p:spPr>
          <a:xfrm>
            <a:off x="7158361" y="4971708"/>
            <a:ext cx="6096000" cy="375552"/>
          </a:xfrm>
          <a:prstGeom prst="rect">
            <a:avLst/>
          </a:prstGeom>
        </p:spPr>
        <p:txBody>
          <a:bodyPr>
            <a:spAutoFit/>
          </a:bodyPr>
          <a:lstStyle/>
          <a:p>
            <a:pPr lvl="0">
              <a:lnSpc>
                <a:spcPct val="107000"/>
              </a:lnSpc>
              <a:spcAft>
                <a:spcPts val="0"/>
              </a:spcAft>
            </a:pPr>
            <a:r>
              <a:rPr lang="en-IN" b="1" dirty="0">
                <a:latin typeface="Calibri Light" panose="020F0302020204030204" pitchFamily="34" charset="0"/>
                <a:ea typeface="Calibri" panose="020F0502020204030204" pitchFamily="34" charset="0"/>
                <a:cs typeface="Times New Roman" panose="02020603050405020304" pitchFamily="18" charset="0"/>
              </a:rPr>
              <a:t>Sahitya Reddy Bollavaram - 4849759</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286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EB17-E102-460B-8F41-0F08B29B70A0}"/>
              </a:ext>
            </a:extLst>
          </p:cNvPr>
          <p:cNvSpPr>
            <a:spLocks noGrp="1"/>
          </p:cNvSpPr>
          <p:nvPr>
            <p:ph type="title"/>
          </p:nvPr>
        </p:nvSpPr>
        <p:spPr>
          <a:xfrm>
            <a:off x="838200" y="66849"/>
            <a:ext cx="10515600" cy="957648"/>
          </a:xfrm>
        </p:spPr>
        <p:txBody>
          <a:bodyPr>
            <a:noAutofit/>
          </a:bodyPr>
          <a:lstStyle/>
          <a:p>
            <a:r>
              <a:rPr lang="en-IN" sz="2800" dirty="0"/>
              <a:t> </a:t>
            </a:r>
            <a:br>
              <a:rPr lang="en-IN" sz="2800" dirty="0"/>
            </a:br>
            <a:r>
              <a:rPr lang="en-IN" sz="2800" b="1" dirty="0"/>
              <a:t>Step 6: Sketch Views and Record Design Decisions</a:t>
            </a:r>
            <a:br>
              <a:rPr lang="en-IN" sz="2800" dirty="0"/>
            </a:br>
            <a:endParaRPr lang="en-IN" sz="2800" dirty="0"/>
          </a:p>
        </p:txBody>
      </p:sp>
      <p:pic>
        <p:nvPicPr>
          <p:cNvPr id="4" name="Picture 3">
            <a:extLst>
              <a:ext uri="{FF2B5EF4-FFF2-40B4-BE49-F238E27FC236}">
                <a16:creationId xmlns:a16="http://schemas.microsoft.com/office/drawing/2014/main" id="{686B9780-5E00-4284-9602-F8165C9ED571}"/>
              </a:ext>
            </a:extLst>
          </p:cNvPr>
          <p:cNvPicPr/>
          <p:nvPr/>
        </p:nvPicPr>
        <p:blipFill>
          <a:blip r:embed="rId2"/>
          <a:stretch>
            <a:fillRect/>
          </a:stretch>
        </p:blipFill>
        <p:spPr>
          <a:xfrm>
            <a:off x="1171852" y="798991"/>
            <a:ext cx="8780016" cy="5495278"/>
          </a:xfrm>
          <a:prstGeom prst="rect">
            <a:avLst/>
          </a:prstGeom>
        </p:spPr>
      </p:pic>
      <p:sp>
        <p:nvSpPr>
          <p:cNvPr id="5" name="Rectangle 4">
            <a:extLst>
              <a:ext uri="{FF2B5EF4-FFF2-40B4-BE49-F238E27FC236}">
                <a16:creationId xmlns:a16="http://schemas.microsoft.com/office/drawing/2014/main" id="{2880B0D5-A59F-415C-8EA4-D43811C6C274}"/>
              </a:ext>
            </a:extLst>
          </p:cNvPr>
          <p:cNvSpPr/>
          <p:nvPr/>
        </p:nvSpPr>
        <p:spPr>
          <a:xfrm>
            <a:off x="3611085" y="6482448"/>
            <a:ext cx="4576253" cy="375552"/>
          </a:xfrm>
          <a:prstGeom prst="rect">
            <a:avLst/>
          </a:prstGeom>
        </p:spPr>
        <p:txBody>
          <a:bodyPr wrap="none">
            <a:spAutoFit/>
          </a:bodyPr>
          <a:lstStyle/>
          <a:p>
            <a:pPr>
              <a:lnSpc>
                <a:spcPct val="107000"/>
              </a:lnSpc>
              <a:spcAft>
                <a:spcPts val="800"/>
              </a:spcAft>
            </a:pPr>
            <a:r>
              <a:rPr lang="en-IN" b="1" dirty="0">
                <a:latin typeface="Calibri Light" panose="020F0302020204030204" pitchFamily="34" charset="0"/>
                <a:ea typeface="Calibri" panose="020F0502020204030204" pitchFamily="34" charset="0"/>
                <a:cs typeface="Times New Roman" panose="02020603050405020304" pitchFamily="18" charset="0"/>
              </a:rPr>
              <a:t>Figure 2: Module View of </a:t>
            </a:r>
            <a:r>
              <a:rPr lang="en-IN" b="1" dirty="0" err="1">
                <a:latin typeface="Calibri Light" panose="020F0302020204030204" pitchFamily="34" charset="0"/>
                <a:ea typeface="Calibri" panose="020F0502020204030204" pitchFamily="34" charset="0"/>
                <a:cs typeface="Times New Roman" panose="02020603050405020304" pitchFamily="18" charset="0"/>
              </a:rPr>
              <a:t>Masterize</a:t>
            </a:r>
            <a:r>
              <a:rPr lang="en-IN" b="1" dirty="0">
                <a:latin typeface="Calibri Light" panose="020F0302020204030204" pitchFamily="34" charset="0"/>
                <a:ea typeface="Calibri" panose="020F0502020204030204" pitchFamily="34" charset="0"/>
                <a:cs typeface="Times New Roman" panose="02020603050405020304" pitchFamily="18" charset="0"/>
              </a:rPr>
              <a:t> your Degree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161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2F85D2-A931-4E3F-B106-0AB5BC0D9910}"/>
              </a:ext>
            </a:extLst>
          </p:cNvPr>
          <p:cNvSpPr>
            <a:spLocks noGrp="1"/>
          </p:cNvSpPr>
          <p:nvPr>
            <p:ph type="title"/>
          </p:nvPr>
        </p:nvSpPr>
        <p:spPr>
          <a:xfrm>
            <a:off x="868363" y="866277"/>
            <a:ext cx="10515600" cy="957648"/>
          </a:xfrm>
        </p:spPr>
        <p:txBody>
          <a:bodyPr>
            <a:noAutofit/>
          </a:bodyPr>
          <a:lstStyle/>
          <a:p>
            <a:r>
              <a:rPr lang="en-IN" sz="2800" dirty="0"/>
              <a:t> </a:t>
            </a:r>
            <a:br>
              <a:rPr lang="en-IN" sz="2800" dirty="0"/>
            </a:br>
            <a:r>
              <a:rPr lang="en-IN" sz="2800" b="1" dirty="0"/>
              <a:t>Step 6: Sketch Views and Record Design Decisions</a:t>
            </a:r>
            <a:br>
              <a:rPr lang="en-IN" sz="2800" dirty="0"/>
            </a:br>
            <a:endParaRPr lang="en-IN" sz="2800" dirty="0"/>
          </a:p>
        </p:txBody>
      </p:sp>
      <p:pic>
        <p:nvPicPr>
          <p:cNvPr id="4" name="Content Placeholder 3">
            <a:extLst>
              <a:ext uri="{FF2B5EF4-FFF2-40B4-BE49-F238E27FC236}">
                <a16:creationId xmlns:a16="http://schemas.microsoft.com/office/drawing/2014/main" id="{34BB45AA-DAC3-450F-9AF8-DD8262A695F3}"/>
              </a:ext>
            </a:extLst>
          </p:cNvPr>
          <p:cNvPicPr>
            <a:picLocks noGrp="1"/>
          </p:cNvPicPr>
          <p:nvPr>
            <p:ph idx="1"/>
          </p:nvPr>
        </p:nvPicPr>
        <p:blipFill>
          <a:blip r:embed="rId2"/>
          <a:stretch>
            <a:fillRect/>
          </a:stretch>
        </p:blipFill>
        <p:spPr>
          <a:xfrm>
            <a:off x="1096963" y="2049769"/>
            <a:ext cx="10058400" cy="3615713"/>
          </a:xfrm>
          <a:prstGeom prst="rect">
            <a:avLst/>
          </a:prstGeom>
        </p:spPr>
      </p:pic>
      <p:sp>
        <p:nvSpPr>
          <p:cNvPr id="6" name="Rectangle 5">
            <a:extLst>
              <a:ext uri="{FF2B5EF4-FFF2-40B4-BE49-F238E27FC236}">
                <a16:creationId xmlns:a16="http://schemas.microsoft.com/office/drawing/2014/main" id="{8CBCEF64-D200-452A-AF38-B0B8B93529AB}"/>
              </a:ext>
            </a:extLst>
          </p:cNvPr>
          <p:cNvSpPr/>
          <p:nvPr/>
        </p:nvSpPr>
        <p:spPr>
          <a:xfrm>
            <a:off x="2130641" y="5891326"/>
            <a:ext cx="6693763" cy="369332"/>
          </a:xfrm>
          <a:prstGeom prst="rect">
            <a:avLst/>
          </a:prstGeom>
        </p:spPr>
        <p:txBody>
          <a:bodyPr wrap="square">
            <a:spAutoFit/>
          </a:bodyPr>
          <a:lstStyle/>
          <a:p>
            <a:r>
              <a:rPr lang="en-IN" b="1" dirty="0">
                <a:latin typeface="Calibri Light" panose="020F0302020204030204" pitchFamily="34" charset="0"/>
                <a:ea typeface="Calibri" panose="020F0502020204030204" pitchFamily="34" charset="0"/>
              </a:rPr>
              <a:t>   Figure 3: Initial deployment diagram of </a:t>
            </a:r>
            <a:r>
              <a:rPr lang="en-IN" b="1" dirty="0" err="1">
                <a:latin typeface="Calibri Light" panose="020F0302020204030204" pitchFamily="34" charset="0"/>
                <a:ea typeface="Calibri" panose="020F0502020204030204" pitchFamily="34" charset="0"/>
              </a:rPr>
              <a:t>Masterize</a:t>
            </a:r>
            <a:r>
              <a:rPr lang="en-IN" b="1" dirty="0">
                <a:latin typeface="Calibri Light" panose="020F0302020204030204" pitchFamily="34" charset="0"/>
                <a:ea typeface="Calibri" panose="020F0502020204030204" pitchFamily="34" charset="0"/>
              </a:rPr>
              <a:t> a degree system</a:t>
            </a:r>
            <a:endParaRPr lang="en-IN" dirty="0"/>
          </a:p>
        </p:txBody>
      </p:sp>
    </p:spTree>
    <p:extLst>
      <p:ext uri="{BB962C8B-B14F-4D97-AF65-F5344CB8AC3E}">
        <p14:creationId xmlns:p14="http://schemas.microsoft.com/office/powerpoint/2010/main" val="244761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A39F-F6CA-4F89-8977-15BCFE0D4FB2}"/>
              </a:ext>
            </a:extLst>
          </p:cNvPr>
          <p:cNvSpPr>
            <a:spLocks noGrp="1"/>
          </p:cNvSpPr>
          <p:nvPr>
            <p:ph type="title"/>
          </p:nvPr>
        </p:nvSpPr>
        <p:spPr>
          <a:xfrm>
            <a:off x="838200" y="365126"/>
            <a:ext cx="10844814" cy="1481430"/>
          </a:xfrm>
        </p:spPr>
        <p:txBody>
          <a:bodyPr>
            <a:normAutofit/>
          </a:bodyPr>
          <a:lstStyle/>
          <a:p>
            <a:r>
              <a:rPr lang="en-IN" sz="2400" b="1" dirty="0"/>
              <a:t>Step 7: Performing Analysis of Current Design and Reviewing Iteration Goal and Achievement of Design Purpose</a:t>
            </a:r>
            <a:br>
              <a:rPr lang="en-IN" sz="2400" dirty="0"/>
            </a:br>
            <a:endParaRPr lang="en-IN" sz="2400" dirty="0"/>
          </a:p>
        </p:txBody>
      </p:sp>
      <p:sp>
        <p:nvSpPr>
          <p:cNvPr id="7" name="Rectangle 6">
            <a:extLst>
              <a:ext uri="{FF2B5EF4-FFF2-40B4-BE49-F238E27FC236}">
                <a16:creationId xmlns:a16="http://schemas.microsoft.com/office/drawing/2014/main" id="{51576E0F-96A4-4485-A610-0A84F084D405}"/>
              </a:ext>
            </a:extLst>
          </p:cNvPr>
          <p:cNvSpPr/>
          <p:nvPr/>
        </p:nvSpPr>
        <p:spPr>
          <a:xfrm>
            <a:off x="1074198" y="1963730"/>
            <a:ext cx="7524845" cy="369332"/>
          </a:xfrm>
          <a:prstGeom prst="rect">
            <a:avLst/>
          </a:prstGeom>
        </p:spPr>
        <p:txBody>
          <a:bodyPr wrap="square">
            <a:spAutoFit/>
          </a:bodyPr>
          <a:lstStyle/>
          <a:p>
            <a:r>
              <a:rPr lang="en-US" dirty="0"/>
              <a:t>• Design progress summarized using a Kanban board</a:t>
            </a:r>
            <a:endParaRPr lang="en-IN" dirty="0"/>
          </a:p>
        </p:txBody>
      </p:sp>
    </p:spTree>
    <p:extLst>
      <p:ext uri="{BB962C8B-B14F-4D97-AF65-F5344CB8AC3E}">
        <p14:creationId xmlns:p14="http://schemas.microsoft.com/office/powerpoint/2010/main" val="363570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2C1C-D19C-4109-8AC2-2642F332A259}"/>
              </a:ext>
            </a:extLst>
          </p:cNvPr>
          <p:cNvSpPr>
            <a:spLocks noGrp="1"/>
          </p:cNvSpPr>
          <p:nvPr>
            <p:ph type="title"/>
          </p:nvPr>
        </p:nvSpPr>
        <p:spPr/>
        <p:txBody>
          <a:bodyPr/>
          <a:lstStyle/>
          <a:p>
            <a:r>
              <a:rPr lang="en-IN" dirty="0"/>
              <a:t>Iteration 2</a:t>
            </a:r>
          </a:p>
        </p:txBody>
      </p:sp>
      <p:sp>
        <p:nvSpPr>
          <p:cNvPr id="3" name="Content Placeholder 2">
            <a:extLst>
              <a:ext uri="{FF2B5EF4-FFF2-40B4-BE49-F238E27FC236}">
                <a16:creationId xmlns:a16="http://schemas.microsoft.com/office/drawing/2014/main" id="{18035E79-F6F1-49B1-A279-3E95DEC593D8}"/>
              </a:ext>
            </a:extLst>
          </p:cNvPr>
          <p:cNvSpPr>
            <a:spLocks noGrp="1"/>
          </p:cNvSpPr>
          <p:nvPr>
            <p:ph idx="1"/>
          </p:nvPr>
        </p:nvSpPr>
        <p:spPr/>
        <p:txBody>
          <a:bodyPr/>
          <a:lstStyle/>
          <a:p>
            <a:r>
              <a:rPr lang="en-IN" dirty="0"/>
              <a:t>In this iteration, a more detailed description of the functionalities mentioned above in iteration 1 are focussed on, that will drive the implementation.</a:t>
            </a:r>
          </a:p>
          <a:p>
            <a:endParaRPr lang="en-IN" dirty="0"/>
          </a:p>
        </p:txBody>
      </p:sp>
    </p:spTree>
    <p:extLst>
      <p:ext uri="{BB962C8B-B14F-4D97-AF65-F5344CB8AC3E}">
        <p14:creationId xmlns:p14="http://schemas.microsoft.com/office/powerpoint/2010/main" val="340818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BE1B-BDF6-4148-A672-E2A9B10D449A}"/>
              </a:ext>
            </a:extLst>
          </p:cNvPr>
          <p:cNvSpPr>
            <a:spLocks noGrp="1"/>
          </p:cNvSpPr>
          <p:nvPr>
            <p:ph type="title"/>
          </p:nvPr>
        </p:nvSpPr>
        <p:spPr/>
        <p:txBody>
          <a:bodyPr>
            <a:normAutofit/>
          </a:bodyPr>
          <a:lstStyle/>
          <a:p>
            <a:r>
              <a:rPr lang="en-IN" sz="3200" b="1" dirty="0"/>
              <a:t>Step 2: Establish Goal by Selecting Drivers</a:t>
            </a:r>
            <a:br>
              <a:rPr lang="en-IN" sz="3200" dirty="0"/>
            </a:br>
            <a:endParaRPr lang="en-IN" sz="3200" dirty="0"/>
          </a:p>
        </p:txBody>
      </p:sp>
      <p:sp>
        <p:nvSpPr>
          <p:cNvPr id="3" name="Content Placeholder 2">
            <a:extLst>
              <a:ext uri="{FF2B5EF4-FFF2-40B4-BE49-F238E27FC236}">
                <a16:creationId xmlns:a16="http://schemas.microsoft.com/office/drawing/2014/main" id="{1ACC68FA-96E7-4FF3-BF1B-A1E79073CC8A}"/>
              </a:ext>
            </a:extLst>
          </p:cNvPr>
          <p:cNvSpPr>
            <a:spLocks noGrp="1"/>
          </p:cNvSpPr>
          <p:nvPr>
            <p:ph idx="1"/>
          </p:nvPr>
        </p:nvSpPr>
        <p:spPr/>
        <p:txBody>
          <a:bodyPr/>
          <a:lstStyle/>
          <a:p>
            <a:r>
              <a:rPr lang="en-IN" dirty="0"/>
              <a:t>The goal of this iteration is to address and identify structures to support primary functionality. </a:t>
            </a:r>
          </a:p>
          <a:p>
            <a:r>
              <a:rPr lang="en-IN" dirty="0"/>
              <a:t>In this second iteration, the same requirements as the above iteration are considered to show a detailed description.</a:t>
            </a:r>
          </a:p>
          <a:p>
            <a:endParaRPr lang="en-IN" dirty="0"/>
          </a:p>
        </p:txBody>
      </p:sp>
    </p:spTree>
    <p:extLst>
      <p:ext uri="{BB962C8B-B14F-4D97-AF65-F5344CB8AC3E}">
        <p14:creationId xmlns:p14="http://schemas.microsoft.com/office/powerpoint/2010/main" val="198539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0BFD-8931-4AD3-A2D6-3065B9D5AE03}"/>
              </a:ext>
            </a:extLst>
          </p:cNvPr>
          <p:cNvSpPr>
            <a:spLocks noGrp="1"/>
          </p:cNvSpPr>
          <p:nvPr>
            <p:ph type="title"/>
          </p:nvPr>
        </p:nvSpPr>
        <p:spPr/>
        <p:txBody>
          <a:bodyPr>
            <a:noAutofit/>
          </a:bodyPr>
          <a:lstStyle/>
          <a:p>
            <a:r>
              <a:rPr lang="en-IN" sz="3200" b="1" dirty="0"/>
              <a:t>Step 3: Choosing One or More Elements of the System to Refine</a:t>
            </a:r>
            <a:br>
              <a:rPr lang="en-IN" sz="3200" dirty="0"/>
            </a:br>
            <a:endParaRPr lang="en-IN" sz="3200" dirty="0"/>
          </a:p>
        </p:txBody>
      </p:sp>
      <p:sp>
        <p:nvSpPr>
          <p:cNvPr id="3" name="Content Placeholder 2">
            <a:extLst>
              <a:ext uri="{FF2B5EF4-FFF2-40B4-BE49-F238E27FC236}">
                <a16:creationId xmlns:a16="http://schemas.microsoft.com/office/drawing/2014/main" id="{F76B5818-838F-4906-BBEB-EC41E6FBEBE0}"/>
              </a:ext>
            </a:extLst>
          </p:cNvPr>
          <p:cNvSpPr>
            <a:spLocks noGrp="1"/>
          </p:cNvSpPr>
          <p:nvPr>
            <p:ph idx="1"/>
          </p:nvPr>
        </p:nvSpPr>
        <p:spPr/>
        <p:txBody>
          <a:bodyPr/>
          <a:lstStyle/>
          <a:p>
            <a:r>
              <a:rPr lang="en-IN" dirty="0"/>
              <a:t>The elements that will be refined in this iteration are the modules located in the different layers defined by the two reference architectures from the previous iteration. In general, the support of functionality in this system requires the collaboration of components associated with modules that are located on different layers.</a:t>
            </a:r>
          </a:p>
          <a:p>
            <a:r>
              <a:rPr lang="en-IN" dirty="0"/>
              <a:t> </a:t>
            </a:r>
          </a:p>
          <a:p>
            <a:endParaRPr lang="en-IN" dirty="0"/>
          </a:p>
        </p:txBody>
      </p:sp>
    </p:spTree>
    <p:extLst>
      <p:ext uri="{BB962C8B-B14F-4D97-AF65-F5344CB8AC3E}">
        <p14:creationId xmlns:p14="http://schemas.microsoft.com/office/powerpoint/2010/main" val="123031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4EF2-1240-4002-B21B-0AF03D92E8EF}"/>
              </a:ext>
            </a:extLst>
          </p:cNvPr>
          <p:cNvSpPr>
            <a:spLocks noGrp="1"/>
          </p:cNvSpPr>
          <p:nvPr>
            <p:ph type="title"/>
          </p:nvPr>
        </p:nvSpPr>
        <p:spPr>
          <a:xfrm>
            <a:off x="186431" y="365126"/>
            <a:ext cx="11167369" cy="833360"/>
          </a:xfrm>
        </p:spPr>
        <p:txBody>
          <a:bodyPr>
            <a:noAutofit/>
          </a:bodyPr>
          <a:lstStyle/>
          <a:p>
            <a:r>
              <a:rPr lang="en-IN" sz="2800" b="1" dirty="0"/>
              <a:t>Step 4: Choosing One or More Design Concepts that Satisfy the Selected Drivers</a:t>
            </a:r>
            <a:br>
              <a:rPr lang="en-IN" sz="2800" dirty="0"/>
            </a:br>
            <a:endParaRPr lang="en-IN" sz="2800" dirty="0"/>
          </a:p>
        </p:txBody>
      </p:sp>
      <p:graphicFrame>
        <p:nvGraphicFramePr>
          <p:cNvPr id="8" name="Content Placeholder 7">
            <a:extLst>
              <a:ext uri="{FF2B5EF4-FFF2-40B4-BE49-F238E27FC236}">
                <a16:creationId xmlns:a16="http://schemas.microsoft.com/office/drawing/2014/main" id="{6F55E76B-E8AF-40A1-ABF9-16E2708DF02C}"/>
              </a:ext>
            </a:extLst>
          </p:cNvPr>
          <p:cNvGraphicFramePr>
            <a:graphicFrameLocks noGrp="1"/>
          </p:cNvGraphicFramePr>
          <p:nvPr>
            <p:ph idx="1"/>
            <p:extLst>
              <p:ext uri="{D42A27DB-BD31-4B8C-83A1-F6EECF244321}">
                <p14:modId xmlns:p14="http://schemas.microsoft.com/office/powerpoint/2010/main" val="4246420805"/>
              </p:ext>
            </p:extLst>
          </p:nvPr>
        </p:nvGraphicFramePr>
        <p:xfrm>
          <a:off x="1180730" y="1118587"/>
          <a:ext cx="9685537" cy="4491516"/>
        </p:xfrm>
        <a:graphic>
          <a:graphicData uri="http://schemas.openxmlformats.org/drawingml/2006/table">
            <a:tbl>
              <a:tblPr firstRow="1" firstCol="1" bandRow="1">
                <a:tableStyleId>{5C22544A-7EE6-4342-B048-85BDC9FD1C3A}</a:tableStyleId>
              </a:tblPr>
              <a:tblGrid>
                <a:gridCol w="3345249">
                  <a:extLst>
                    <a:ext uri="{9D8B030D-6E8A-4147-A177-3AD203B41FA5}">
                      <a16:colId xmlns:a16="http://schemas.microsoft.com/office/drawing/2014/main" val="929744781"/>
                    </a:ext>
                  </a:extLst>
                </a:gridCol>
                <a:gridCol w="6340288">
                  <a:extLst>
                    <a:ext uri="{9D8B030D-6E8A-4147-A177-3AD203B41FA5}">
                      <a16:colId xmlns:a16="http://schemas.microsoft.com/office/drawing/2014/main" val="593840034"/>
                    </a:ext>
                  </a:extLst>
                </a:gridCol>
              </a:tblGrid>
              <a:tr h="355106">
                <a:tc>
                  <a:txBody>
                    <a:bodyPr/>
                    <a:lstStyle/>
                    <a:p>
                      <a:pPr>
                        <a:lnSpc>
                          <a:spcPct val="107000"/>
                        </a:lnSpc>
                        <a:spcAft>
                          <a:spcPts val="0"/>
                        </a:spcAft>
                      </a:pPr>
                      <a:r>
                        <a:rPr lang="en-IN" sz="1200">
                          <a:solidFill>
                            <a:schemeClr val="tx1"/>
                          </a:solidFill>
                          <a:effectLst/>
                        </a:rPr>
                        <a:t>Design Decisions and Location</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a:lnSpc>
                          <a:spcPct val="107000"/>
                        </a:lnSpc>
                        <a:spcAft>
                          <a:spcPts val="0"/>
                        </a:spcAft>
                      </a:pPr>
                      <a:r>
                        <a:rPr lang="en-IN" sz="1200" dirty="0">
                          <a:solidFill>
                            <a:schemeClr val="tx1"/>
                          </a:solidFill>
                          <a:effectLst/>
                        </a:rPr>
                        <a:t>Rationale and Assumptions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2757495197"/>
                  </a:ext>
                </a:extLst>
              </a:tr>
              <a:tr h="953461">
                <a:tc>
                  <a:txBody>
                    <a:bodyPr/>
                    <a:lstStyle/>
                    <a:p>
                      <a:pPr>
                        <a:lnSpc>
                          <a:spcPct val="107000"/>
                        </a:lnSpc>
                        <a:spcAft>
                          <a:spcPts val="0"/>
                        </a:spcAft>
                      </a:pPr>
                      <a:r>
                        <a:rPr lang="en-IN" sz="1200" dirty="0">
                          <a:solidFill>
                            <a:schemeClr val="tx1"/>
                          </a:solidFill>
                          <a:effectLst/>
                        </a:rPr>
                        <a:t>Entity Relationship Diagram</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a:lnSpc>
                          <a:spcPct val="107000"/>
                        </a:lnSpc>
                        <a:spcAft>
                          <a:spcPts val="0"/>
                        </a:spcAft>
                      </a:pPr>
                      <a:r>
                        <a:rPr lang="en-IN" sz="1200">
                          <a:solidFill>
                            <a:schemeClr val="tx1"/>
                          </a:solidFill>
                          <a:effectLst/>
                        </a:rPr>
                        <a:t>The entities that participate in the primary use cases are identified and modelled using E-R diagrams to accelerate the phase of design.</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2644827846"/>
                  </a:ext>
                </a:extLst>
              </a:tr>
              <a:tr h="1276027">
                <a:tc>
                  <a:txBody>
                    <a:bodyPr/>
                    <a:lstStyle/>
                    <a:p>
                      <a:pPr>
                        <a:lnSpc>
                          <a:spcPct val="107000"/>
                        </a:lnSpc>
                        <a:spcAft>
                          <a:spcPts val="0"/>
                        </a:spcAft>
                      </a:pPr>
                      <a:r>
                        <a:rPr lang="en-IN" sz="1200">
                          <a:solidFill>
                            <a:schemeClr val="tx1"/>
                          </a:solidFill>
                          <a:effectLst/>
                        </a:rPr>
                        <a:t>Mapping the system requirements to the class diagram of the application.</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a:lnSpc>
                          <a:spcPct val="107000"/>
                        </a:lnSpc>
                        <a:spcAft>
                          <a:spcPts val="0"/>
                        </a:spcAft>
                      </a:pPr>
                      <a:r>
                        <a:rPr lang="en-IN" sz="1200" dirty="0">
                          <a:solidFill>
                            <a:schemeClr val="tx1"/>
                          </a:solidFill>
                          <a:effectLst/>
                        </a:rPr>
                        <a:t>Moving from an abstract representation of the data model to a static structure and behaviour of the proposed system using class diagrams.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287331864"/>
                  </a:ext>
                </a:extLst>
              </a:tr>
              <a:tr h="953461">
                <a:tc>
                  <a:txBody>
                    <a:bodyPr/>
                    <a:lstStyle/>
                    <a:p>
                      <a:pPr>
                        <a:lnSpc>
                          <a:spcPct val="107000"/>
                        </a:lnSpc>
                        <a:spcAft>
                          <a:spcPts val="0"/>
                        </a:spcAft>
                      </a:pPr>
                      <a:r>
                        <a:rPr lang="en-IN" sz="1200">
                          <a:solidFill>
                            <a:schemeClr val="tx1"/>
                          </a:solidFill>
                          <a:effectLst/>
                        </a:rPr>
                        <a:t>Connect components associated with modules using Spring Boot.</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a:lnSpc>
                          <a:spcPct val="107000"/>
                        </a:lnSpc>
                        <a:spcAft>
                          <a:spcPts val="0"/>
                        </a:spcAft>
                      </a:pPr>
                      <a:r>
                        <a:rPr lang="en-IN" sz="1200">
                          <a:solidFill>
                            <a:schemeClr val="tx1"/>
                          </a:solidFill>
                          <a:effectLst/>
                        </a:rPr>
                        <a:t>This framework uses an inversion of control approach that allows different aspects to be supported and the modules to the unit-tested.</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438501958"/>
                  </a:ext>
                </a:extLst>
              </a:tr>
              <a:tr h="953461">
                <a:tc>
                  <a:txBody>
                    <a:bodyPr/>
                    <a:lstStyle/>
                    <a:p>
                      <a:pPr>
                        <a:lnSpc>
                          <a:spcPct val="107000"/>
                        </a:lnSpc>
                        <a:spcAft>
                          <a:spcPts val="0"/>
                        </a:spcAft>
                      </a:pPr>
                      <a:r>
                        <a:rPr lang="en-IN" sz="1200">
                          <a:solidFill>
                            <a:schemeClr val="tx1"/>
                          </a:solidFill>
                          <a:effectLst/>
                        </a:rPr>
                        <a:t>Associate frameworks with a module in the data layer.</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a:lnSpc>
                          <a:spcPct val="107000"/>
                        </a:lnSpc>
                        <a:spcAft>
                          <a:spcPts val="0"/>
                        </a:spcAft>
                      </a:pPr>
                      <a:r>
                        <a:rPr lang="en-IN" sz="1200" dirty="0">
                          <a:solidFill>
                            <a:schemeClr val="tx1"/>
                          </a:solidFill>
                          <a:effectLst/>
                        </a:rPr>
                        <a:t>ORM Mapping is encapsulated in the modules that are contained in the data layer. This Hibernate framework previously selected is associated with these modules.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4260836430"/>
                  </a:ext>
                </a:extLst>
              </a:tr>
            </a:tbl>
          </a:graphicData>
        </a:graphic>
      </p:graphicFrame>
    </p:spTree>
    <p:extLst>
      <p:ext uri="{BB962C8B-B14F-4D97-AF65-F5344CB8AC3E}">
        <p14:creationId xmlns:p14="http://schemas.microsoft.com/office/powerpoint/2010/main" val="3119173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EE9-1464-45B8-992E-163434AF8A56}"/>
              </a:ext>
            </a:extLst>
          </p:cNvPr>
          <p:cNvSpPr>
            <a:spLocks noGrp="1"/>
          </p:cNvSpPr>
          <p:nvPr>
            <p:ph type="title"/>
          </p:nvPr>
        </p:nvSpPr>
        <p:spPr>
          <a:xfrm>
            <a:off x="1097280" y="268847"/>
            <a:ext cx="10058400" cy="1450757"/>
          </a:xfrm>
        </p:spPr>
        <p:txBody>
          <a:bodyPr>
            <a:noAutofit/>
          </a:bodyPr>
          <a:lstStyle/>
          <a:p>
            <a:r>
              <a:rPr lang="en-IN" sz="3200" b="1" dirty="0"/>
              <a:t>Step 5: Instantiating Architectural Elements, Allocating Responsibilities, and Defining Interfaces</a:t>
            </a:r>
            <a:endParaRPr lang="en-IN" sz="3200" dirty="0"/>
          </a:p>
        </p:txBody>
      </p:sp>
      <p:graphicFrame>
        <p:nvGraphicFramePr>
          <p:cNvPr id="7" name="Content Placeholder 6">
            <a:extLst>
              <a:ext uri="{FF2B5EF4-FFF2-40B4-BE49-F238E27FC236}">
                <a16:creationId xmlns:a16="http://schemas.microsoft.com/office/drawing/2014/main" id="{40682A7A-1F34-4509-A225-E0D23968E888}"/>
              </a:ext>
            </a:extLst>
          </p:cNvPr>
          <p:cNvGraphicFramePr>
            <a:graphicFrameLocks noGrp="1"/>
          </p:cNvGraphicFramePr>
          <p:nvPr>
            <p:ph idx="1"/>
            <p:extLst>
              <p:ext uri="{D42A27DB-BD31-4B8C-83A1-F6EECF244321}">
                <p14:modId xmlns:p14="http://schemas.microsoft.com/office/powerpoint/2010/main" val="2875659592"/>
              </p:ext>
            </p:extLst>
          </p:nvPr>
        </p:nvGraphicFramePr>
        <p:xfrm>
          <a:off x="1793290" y="1846263"/>
          <a:ext cx="8194090" cy="4359227"/>
        </p:xfrm>
        <a:graphic>
          <a:graphicData uri="http://schemas.openxmlformats.org/drawingml/2006/table">
            <a:tbl>
              <a:tblPr firstRow="1" firstCol="1" bandRow="1">
                <a:tableStyleId>{5C22544A-7EE6-4342-B048-85BDC9FD1C3A}</a:tableStyleId>
              </a:tblPr>
              <a:tblGrid>
                <a:gridCol w="2830123">
                  <a:extLst>
                    <a:ext uri="{9D8B030D-6E8A-4147-A177-3AD203B41FA5}">
                      <a16:colId xmlns:a16="http://schemas.microsoft.com/office/drawing/2014/main" val="2632191199"/>
                    </a:ext>
                  </a:extLst>
                </a:gridCol>
                <a:gridCol w="5363967">
                  <a:extLst>
                    <a:ext uri="{9D8B030D-6E8A-4147-A177-3AD203B41FA5}">
                      <a16:colId xmlns:a16="http://schemas.microsoft.com/office/drawing/2014/main" val="3748360791"/>
                    </a:ext>
                  </a:extLst>
                </a:gridCol>
              </a:tblGrid>
              <a:tr h="247681">
                <a:tc>
                  <a:txBody>
                    <a:bodyPr/>
                    <a:lstStyle/>
                    <a:p>
                      <a:pPr>
                        <a:lnSpc>
                          <a:spcPct val="107000"/>
                        </a:lnSpc>
                        <a:spcAft>
                          <a:spcPts val="0"/>
                        </a:spcAft>
                      </a:pPr>
                      <a:r>
                        <a:rPr lang="en-IN" sz="1100">
                          <a:solidFill>
                            <a:schemeClr val="tx1"/>
                          </a:solidFill>
                          <a:effectLst/>
                        </a:rPr>
                        <a:t>Design Decisions and Location</a:t>
                      </a:r>
                      <a:endParaRPr lang="en-IN"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24" marR="64724" marT="0" marB="0">
                    <a:solidFill>
                      <a:schemeClr val="accent1"/>
                    </a:solidFill>
                  </a:tcPr>
                </a:tc>
                <a:tc>
                  <a:txBody>
                    <a:bodyPr/>
                    <a:lstStyle/>
                    <a:p>
                      <a:pPr>
                        <a:lnSpc>
                          <a:spcPct val="107000"/>
                        </a:lnSpc>
                        <a:spcAft>
                          <a:spcPts val="0"/>
                        </a:spcAft>
                      </a:pPr>
                      <a:r>
                        <a:rPr lang="en-IN" sz="1100" dirty="0">
                          <a:solidFill>
                            <a:schemeClr val="tx1"/>
                          </a:solidFill>
                          <a:effectLst/>
                        </a:rPr>
                        <a:t>Rationale and Assumptions</a:t>
                      </a:r>
                      <a:endParaRPr lang="en-IN"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24" marR="64724" marT="0" marB="0">
                    <a:solidFill>
                      <a:schemeClr val="accent1"/>
                    </a:solidFill>
                  </a:tcPr>
                </a:tc>
                <a:extLst>
                  <a:ext uri="{0D108BD9-81ED-4DB2-BD59-A6C34878D82A}">
                    <a16:rowId xmlns:a16="http://schemas.microsoft.com/office/drawing/2014/main" val="35384443"/>
                  </a:ext>
                </a:extLst>
              </a:tr>
              <a:tr h="1284143">
                <a:tc>
                  <a:txBody>
                    <a:bodyPr/>
                    <a:lstStyle/>
                    <a:p>
                      <a:pPr>
                        <a:lnSpc>
                          <a:spcPct val="107000"/>
                        </a:lnSpc>
                        <a:spcAft>
                          <a:spcPts val="0"/>
                        </a:spcAft>
                      </a:pPr>
                      <a:r>
                        <a:rPr lang="en-IN" sz="1100" dirty="0">
                          <a:solidFill>
                            <a:schemeClr val="tx1"/>
                          </a:solidFill>
                          <a:effectLst/>
                        </a:rPr>
                        <a:t>Data Access Object Pattern (structural pattern) for accessing data.</a:t>
                      </a:r>
                      <a:endParaRPr lang="en-IN"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24" marR="64724" marT="0" marB="0">
                    <a:solidFill>
                      <a:schemeClr val="accent1">
                        <a:lumMod val="60000"/>
                        <a:lumOff val="40000"/>
                      </a:schemeClr>
                    </a:solidFill>
                  </a:tcPr>
                </a:tc>
                <a:tc>
                  <a:txBody>
                    <a:bodyPr/>
                    <a:lstStyle/>
                    <a:p>
                      <a:pPr>
                        <a:lnSpc>
                          <a:spcPct val="107000"/>
                        </a:lnSpc>
                        <a:spcAft>
                          <a:spcPts val="0"/>
                        </a:spcAft>
                      </a:pPr>
                      <a:r>
                        <a:rPr lang="en-IN" sz="1100">
                          <a:solidFill>
                            <a:schemeClr val="tx1"/>
                          </a:solidFill>
                          <a:effectLst/>
                        </a:rPr>
                        <a:t>The functionality of this pattern is to hide from the application all the complexities involved in performing CRUD operations in the underlying storage mechanism. This permits both layers to evolve separately without knowing anything about each other.</a:t>
                      </a:r>
                      <a:endParaRPr lang="en-IN"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24" marR="64724" marT="0" marB="0">
                    <a:solidFill>
                      <a:schemeClr val="accent1">
                        <a:lumMod val="60000"/>
                        <a:lumOff val="40000"/>
                      </a:schemeClr>
                    </a:solidFill>
                  </a:tcPr>
                </a:tc>
                <a:extLst>
                  <a:ext uri="{0D108BD9-81ED-4DB2-BD59-A6C34878D82A}">
                    <a16:rowId xmlns:a16="http://schemas.microsoft.com/office/drawing/2014/main" val="1547124834"/>
                  </a:ext>
                </a:extLst>
              </a:tr>
              <a:tr h="1543260">
                <a:tc>
                  <a:txBody>
                    <a:bodyPr/>
                    <a:lstStyle/>
                    <a:p>
                      <a:pPr>
                        <a:lnSpc>
                          <a:spcPct val="107000"/>
                        </a:lnSpc>
                        <a:spcAft>
                          <a:spcPts val="0"/>
                        </a:spcAft>
                      </a:pPr>
                      <a:r>
                        <a:rPr lang="en-IN" sz="1100">
                          <a:solidFill>
                            <a:schemeClr val="tx1"/>
                          </a:solidFill>
                          <a:effectLst/>
                        </a:rPr>
                        <a:t>Data transfer object design pattern used to transfer data between software application subsystems.</a:t>
                      </a:r>
                      <a:endParaRPr lang="en-IN"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24" marR="64724" marT="0" marB="0">
                    <a:solidFill>
                      <a:schemeClr val="accent1">
                        <a:lumMod val="60000"/>
                        <a:lumOff val="40000"/>
                      </a:schemeClr>
                    </a:solidFill>
                  </a:tcPr>
                </a:tc>
                <a:tc>
                  <a:txBody>
                    <a:bodyPr/>
                    <a:lstStyle/>
                    <a:p>
                      <a:pPr>
                        <a:lnSpc>
                          <a:spcPct val="107000"/>
                        </a:lnSpc>
                        <a:spcAft>
                          <a:spcPts val="0"/>
                        </a:spcAft>
                      </a:pPr>
                      <a:r>
                        <a:rPr lang="en-IN" sz="1100">
                          <a:solidFill>
                            <a:schemeClr val="tx1"/>
                          </a:solidFill>
                          <a:effectLst/>
                        </a:rPr>
                        <a:t>Since each call to any remote interface is expensive, response to each call should bring as much data as possible. So, if multiple requests are required to bring data for a particular task, data to be brought can be combined in a DTO so that only one request can bring all the required data.</a:t>
                      </a:r>
                      <a:endParaRPr lang="en-IN"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24" marR="64724" marT="0" marB="0">
                    <a:solidFill>
                      <a:schemeClr val="accent1">
                        <a:lumMod val="60000"/>
                        <a:lumOff val="40000"/>
                      </a:schemeClr>
                    </a:solidFill>
                  </a:tcPr>
                </a:tc>
                <a:extLst>
                  <a:ext uri="{0D108BD9-81ED-4DB2-BD59-A6C34878D82A}">
                    <a16:rowId xmlns:a16="http://schemas.microsoft.com/office/drawing/2014/main" val="1236560885"/>
                  </a:ext>
                </a:extLst>
              </a:tr>
              <a:tr h="1284143">
                <a:tc>
                  <a:txBody>
                    <a:bodyPr/>
                    <a:lstStyle/>
                    <a:p>
                      <a:pPr>
                        <a:lnSpc>
                          <a:spcPct val="107000"/>
                        </a:lnSpc>
                        <a:spcAft>
                          <a:spcPts val="0"/>
                        </a:spcAft>
                      </a:pPr>
                      <a:r>
                        <a:rPr lang="en-IN" sz="1100">
                          <a:solidFill>
                            <a:schemeClr val="tx1"/>
                          </a:solidFill>
                          <a:effectLst/>
                        </a:rPr>
                        <a:t>Strategy Pattern for defining the manner in which communication between classes or entities takes place.</a:t>
                      </a:r>
                      <a:endParaRPr lang="en-IN"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24" marR="64724" marT="0" marB="0">
                    <a:solidFill>
                      <a:schemeClr val="accent1">
                        <a:lumMod val="60000"/>
                        <a:lumOff val="40000"/>
                      </a:schemeClr>
                    </a:solidFill>
                  </a:tcPr>
                </a:tc>
                <a:tc>
                  <a:txBody>
                    <a:bodyPr/>
                    <a:lstStyle/>
                    <a:p>
                      <a:pPr>
                        <a:lnSpc>
                          <a:spcPct val="107000"/>
                        </a:lnSpc>
                        <a:spcAft>
                          <a:spcPts val="0"/>
                        </a:spcAft>
                      </a:pPr>
                      <a:r>
                        <a:rPr lang="en-IN" sz="1100" dirty="0">
                          <a:solidFill>
                            <a:schemeClr val="tx1"/>
                          </a:solidFill>
                          <a:effectLst/>
                        </a:rPr>
                        <a:t>You can isolate the implementation details of an algorithm from the code that uses it. (Loose coupling which is compatible with spring class relation concepts).</a:t>
                      </a:r>
                    </a:p>
                    <a:p>
                      <a:pPr>
                        <a:lnSpc>
                          <a:spcPct val="107000"/>
                        </a:lnSpc>
                        <a:spcAft>
                          <a:spcPts val="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Discarded Alternative:</a:t>
                      </a:r>
                    </a:p>
                    <a:p>
                      <a:pPr>
                        <a:lnSpc>
                          <a:spcPct val="107000"/>
                        </a:lnSpc>
                        <a:spcAft>
                          <a:spcPts val="0"/>
                        </a:spcAft>
                      </a:pPr>
                      <a:r>
                        <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Façade Pattern</a:t>
                      </a:r>
                      <a:endParaRPr lang="en-IN"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4724" marR="64724" marT="0" marB="0">
                    <a:solidFill>
                      <a:schemeClr val="accent1">
                        <a:lumMod val="60000"/>
                        <a:lumOff val="40000"/>
                      </a:schemeClr>
                    </a:solidFill>
                  </a:tcPr>
                </a:tc>
                <a:extLst>
                  <a:ext uri="{0D108BD9-81ED-4DB2-BD59-A6C34878D82A}">
                    <a16:rowId xmlns:a16="http://schemas.microsoft.com/office/drawing/2014/main" val="1281457878"/>
                  </a:ext>
                </a:extLst>
              </a:tr>
            </a:tbl>
          </a:graphicData>
        </a:graphic>
      </p:graphicFrame>
    </p:spTree>
    <p:extLst>
      <p:ext uri="{BB962C8B-B14F-4D97-AF65-F5344CB8AC3E}">
        <p14:creationId xmlns:p14="http://schemas.microsoft.com/office/powerpoint/2010/main" val="3584614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7AB4-CDFE-43A6-890F-3A97248EC13D}"/>
              </a:ext>
            </a:extLst>
          </p:cNvPr>
          <p:cNvSpPr>
            <a:spLocks noGrp="1"/>
          </p:cNvSpPr>
          <p:nvPr>
            <p:ph type="title"/>
          </p:nvPr>
        </p:nvSpPr>
        <p:spPr/>
        <p:txBody>
          <a:bodyPr>
            <a:noAutofit/>
          </a:bodyPr>
          <a:lstStyle/>
          <a:p>
            <a:r>
              <a:rPr lang="en-IN" sz="3600" b="1" dirty="0"/>
              <a:t>Step 6: Sketching Views and Recording Design Decisions</a:t>
            </a:r>
            <a:br>
              <a:rPr lang="en-IN" sz="3600" dirty="0"/>
            </a:br>
            <a:endParaRPr lang="en-IN" sz="3600" dirty="0"/>
          </a:p>
        </p:txBody>
      </p:sp>
      <p:sp>
        <p:nvSpPr>
          <p:cNvPr id="3" name="Content Placeholder 2">
            <a:extLst>
              <a:ext uri="{FF2B5EF4-FFF2-40B4-BE49-F238E27FC236}">
                <a16:creationId xmlns:a16="http://schemas.microsoft.com/office/drawing/2014/main" id="{EE7300DF-8976-4A38-ABF6-0698645A5C9F}"/>
              </a:ext>
            </a:extLst>
          </p:cNvPr>
          <p:cNvSpPr>
            <a:spLocks noGrp="1"/>
          </p:cNvSpPr>
          <p:nvPr>
            <p:ph idx="1"/>
          </p:nvPr>
        </p:nvSpPr>
        <p:spPr/>
        <p:txBody>
          <a:bodyPr/>
          <a:lstStyle/>
          <a:p>
            <a:r>
              <a:rPr lang="en-IN" dirty="0"/>
              <a:t>Please refer to the </a:t>
            </a:r>
            <a:r>
              <a:rPr lang="en-IN" dirty="0" err="1"/>
              <a:t>masterizeyourdegree.vpp</a:t>
            </a:r>
            <a:r>
              <a:rPr lang="en-IN" dirty="0"/>
              <a:t> file for E-R diagram.</a:t>
            </a:r>
          </a:p>
          <a:p>
            <a:r>
              <a:rPr lang="en-IN" dirty="0"/>
              <a:t>For class diagrams please refer to the file </a:t>
            </a:r>
            <a:r>
              <a:rPr lang="en-IN" dirty="0" err="1"/>
              <a:t>masterizeyourdegree.vpp</a:t>
            </a:r>
            <a:r>
              <a:rPr lang="en-IN" dirty="0"/>
              <a:t>.</a:t>
            </a:r>
          </a:p>
          <a:p>
            <a:endParaRPr lang="en-IN" dirty="0"/>
          </a:p>
        </p:txBody>
      </p:sp>
    </p:spTree>
    <p:extLst>
      <p:ext uri="{BB962C8B-B14F-4D97-AF65-F5344CB8AC3E}">
        <p14:creationId xmlns:p14="http://schemas.microsoft.com/office/powerpoint/2010/main" val="3126336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A6B4-5BE9-4E26-9F68-DCE8D3F5086B}"/>
              </a:ext>
            </a:extLst>
          </p:cNvPr>
          <p:cNvSpPr>
            <a:spLocks noGrp="1"/>
          </p:cNvSpPr>
          <p:nvPr>
            <p:ph type="title"/>
          </p:nvPr>
        </p:nvSpPr>
        <p:spPr/>
        <p:txBody>
          <a:bodyPr>
            <a:noAutofit/>
          </a:bodyPr>
          <a:lstStyle/>
          <a:p>
            <a:r>
              <a:rPr lang="en-IN" sz="2800" b="1" dirty="0"/>
              <a:t>Step 7: Performing Analysis of Current Design and Reviewing Iteration Goal and Achievement of Design Purpose</a:t>
            </a:r>
            <a:br>
              <a:rPr lang="en-IN" sz="3200" dirty="0"/>
            </a:br>
            <a:endParaRPr lang="en-IN" sz="3200" dirty="0"/>
          </a:p>
        </p:txBody>
      </p:sp>
      <p:sp>
        <p:nvSpPr>
          <p:cNvPr id="3" name="Content Placeholder 2">
            <a:extLst>
              <a:ext uri="{FF2B5EF4-FFF2-40B4-BE49-F238E27FC236}">
                <a16:creationId xmlns:a16="http://schemas.microsoft.com/office/drawing/2014/main" id="{DA978713-184F-4D1D-9E01-B3EFB3DFFA40}"/>
              </a:ext>
            </a:extLst>
          </p:cNvPr>
          <p:cNvSpPr>
            <a:spLocks noGrp="1"/>
          </p:cNvSpPr>
          <p:nvPr>
            <p:ph idx="1"/>
          </p:nvPr>
        </p:nvSpPr>
        <p:spPr>
          <a:xfrm>
            <a:off x="1036320" y="1841608"/>
            <a:ext cx="10515600" cy="4351338"/>
          </a:xfrm>
        </p:spPr>
        <p:txBody>
          <a:bodyPr/>
          <a:lstStyle/>
          <a:p>
            <a:r>
              <a:rPr lang="en-US" dirty="0"/>
              <a:t>• Design progress summarized using a Kanban board</a:t>
            </a:r>
            <a:endParaRPr lang="en-IN" dirty="0"/>
          </a:p>
        </p:txBody>
      </p:sp>
    </p:spTree>
    <p:extLst>
      <p:ext uri="{BB962C8B-B14F-4D97-AF65-F5344CB8AC3E}">
        <p14:creationId xmlns:p14="http://schemas.microsoft.com/office/powerpoint/2010/main" val="64007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EF7FA7-5A45-4868-9494-4B3B83B6B9B1}"/>
              </a:ext>
            </a:extLst>
          </p:cNvPr>
          <p:cNvSpPr/>
          <p:nvPr/>
        </p:nvSpPr>
        <p:spPr>
          <a:xfrm>
            <a:off x="1402672" y="1864311"/>
            <a:ext cx="7448365" cy="136723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IN" dirty="0">
                <a:effectLst/>
                <a:ea typeface="Calibri" panose="020F0502020204030204" pitchFamily="34" charset="0"/>
                <a:cs typeface="Times New Roman" panose="02020603050405020304" pitchFamily="18" charset="0"/>
              </a:rPr>
              <a:t>Greenfield System</a:t>
            </a:r>
            <a:endParaRPr lang="en-IN" dirty="0"/>
          </a:p>
          <a:p>
            <a:pPr marL="285750" indent="-285750">
              <a:lnSpc>
                <a:spcPct val="107000"/>
              </a:lnSpc>
              <a:spcAft>
                <a:spcPts val="800"/>
              </a:spcAft>
              <a:buFont typeface="Arial" panose="020B0604020202020204" pitchFamily="34" charset="0"/>
              <a:buChar char="•"/>
            </a:pPr>
            <a:r>
              <a:rPr lang="en-IN" dirty="0"/>
              <a:t>Platform for all the students of University of Genoa’s Master course, Supervisors, Reviewers, and other faculty members involved in the process of getting a degree.</a:t>
            </a:r>
            <a:endParaRPr lang="en-IN" dirty="0">
              <a:effectLs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16479C6-9146-436A-9EBE-DA95CE22E443}"/>
              </a:ext>
            </a:extLst>
          </p:cNvPr>
          <p:cNvSpPr txBox="1"/>
          <p:nvPr/>
        </p:nvSpPr>
        <p:spPr>
          <a:xfrm>
            <a:off x="1705992" y="895494"/>
            <a:ext cx="8655728" cy="707886"/>
          </a:xfrm>
          <a:prstGeom prst="rect">
            <a:avLst/>
          </a:prstGeom>
          <a:noFill/>
        </p:spPr>
        <p:txBody>
          <a:bodyPr wrap="square" rtlCol="0">
            <a:spAutoFit/>
          </a:bodyPr>
          <a:lstStyle/>
          <a:p>
            <a:r>
              <a:rPr lang="en-IN" sz="4000" dirty="0"/>
              <a:t>Overview</a:t>
            </a:r>
          </a:p>
        </p:txBody>
      </p:sp>
    </p:spTree>
    <p:extLst>
      <p:ext uri="{BB962C8B-B14F-4D97-AF65-F5344CB8AC3E}">
        <p14:creationId xmlns:p14="http://schemas.microsoft.com/office/powerpoint/2010/main" val="740230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8B13-D8ED-40CE-BBE2-BEB2DB6BA3B5}"/>
              </a:ext>
            </a:extLst>
          </p:cNvPr>
          <p:cNvSpPr>
            <a:spLocks noGrp="1"/>
          </p:cNvSpPr>
          <p:nvPr>
            <p:ph type="title"/>
          </p:nvPr>
        </p:nvSpPr>
        <p:spPr>
          <a:xfrm>
            <a:off x="1097280" y="834500"/>
            <a:ext cx="10647876" cy="902859"/>
          </a:xfrm>
        </p:spPr>
        <p:txBody>
          <a:bodyPr>
            <a:noAutofit/>
          </a:bodyPr>
          <a:lstStyle/>
          <a:p>
            <a:r>
              <a:rPr lang="en-IN" sz="3200" b="1" dirty="0">
                <a:solidFill>
                  <a:schemeClr val="tx1"/>
                </a:solidFill>
              </a:rPr>
              <a:t>Iteration 3: Addressing the user interaction, Privacy requirements and Communication</a:t>
            </a:r>
            <a:br>
              <a:rPr lang="en-IN" sz="3200" dirty="0">
                <a:solidFill>
                  <a:schemeClr val="tx1"/>
                </a:solidFill>
              </a:rPr>
            </a:br>
            <a:endParaRPr lang="en-IN" sz="3200" dirty="0">
              <a:solidFill>
                <a:schemeClr val="tx1"/>
              </a:solidFill>
            </a:endParaRPr>
          </a:p>
        </p:txBody>
      </p:sp>
      <p:sp>
        <p:nvSpPr>
          <p:cNvPr id="3" name="Content Placeholder 2">
            <a:extLst>
              <a:ext uri="{FF2B5EF4-FFF2-40B4-BE49-F238E27FC236}">
                <a16:creationId xmlns:a16="http://schemas.microsoft.com/office/drawing/2014/main" id="{C34271BA-82E2-482D-A813-B84BCD7F5A2D}"/>
              </a:ext>
            </a:extLst>
          </p:cNvPr>
          <p:cNvSpPr>
            <a:spLocks noGrp="1"/>
          </p:cNvSpPr>
          <p:nvPr>
            <p:ph idx="1"/>
          </p:nvPr>
        </p:nvSpPr>
        <p:spPr/>
        <p:txBody>
          <a:bodyPr/>
          <a:lstStyle/>
          <a:p>
            <a:pPr marL="0" indent="0">
              <a:buNone/>
            </a:pPr>
            <a:r>
              <a:rPr lang="en-IN" dirty="0">
                <a:solidFill>
                  <a:schemeClr val="tx1"/>
                </a:solidFill>
              </a:rPr>
              <a:t>These requirements are categorized into three:</a:t>
            </a:r>
          </a:p>
          <a:p>
            <a:r>
              <a:rPr lang="en-IN" b="1" dirty="0">
                <a:solidFill>
                  <a:schemeClr val="tx1"/>
                </a:solidFill>
              </a:rPr>
              <a:t>Privacy</a:t>
            </a:r>
            <a:r>
              <a:rPr lang="en-IN" dirty="0">
                <a:solidFill>
                  <a:schemeClr val="tx1"/>
                </a:solidFill>
              </a:rPr>
              <a:t> which defines the authentication and role management; </a:t>
            </a:r>
          </a:p>
          <a:p>
            <a:r>
              <a:rPr lang="en-IN" b="1" dirty="0">
                <a:solidFill>
                  <a:schemeClr val="tx1"/>
                </a:solidFill>
              </a:rPr>
              <a:t>Interaction</a:t>
            </a:r>
            <a:r>
              <a:rPr lang="en-IN" dirty="0">
                <a:solidFill>
                  <a:schemeClr val="tx1"/>
                </a:solidFill>
              </a:rPr>
              <a:t> which involves the UI design;</a:t>
            </a:r>
          </a:p>
          <a:p>
            <a:r>
              <a:rPr lang="en-IN" b="1" dirty="0">
                <a:solidFill>
                  <a:schemeClr val="tx1"/>
                </a:solidFill>
              </a:rPr>
              <a:t>Communication</a:t>
            </a:r>
            <a:r>
              <a:rPr lang="en-IN" dirty="0">
                <a:solidFill>
                  <a:schemeClr val="tx1"/>
                </a:solidFill>
              </a:rPr>
              <a:t> which involves the requirements that fall under email system or forums for interaction.</a:t>
            </a:r>
          </a:p>
          <a:p>
            <a:endParaRPr lang="en-IN" dirty="0">
              <a:solidFill>
                <a:schemeClr val="tx1"/>
              </a:solidFill>
            </a:endParaRPr>
          </a:p>
        </p:txBody>
      </p:sp>
    </p:spTree>
    <p:extLst>
      <p:ext uri="{BB962C8B-B14F-4D97-AF65-F5344CB8AC3E}">
        <p14:creationId xmlns:p14="http://schemas.microsoft.com/office/powerpoint/2010/main" val="566636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15D5-F411-447F-AF56-844A3AD7BAC0}"/>
              </a:ext>
            </a:extLst>
          </p:cNvPr>
          <p:cNvSpPr>
            <a:spLocks noGrp="1"/>
          </p:cNvSpPr>
          <p:nvPr>
            <p:ph type="title"/>
          </p:nvPr>
        </p:nvSpPr>
        <p:spPr>
          <a:xfrm>
            <a:off x="1479020" y="330992"/>
            <a:ext cx="10058400" cy="1450757"/>
          </a:xfrm>
        </p:spPr>
        <p:txBody>
          <a:bodyPr>
            <a:normAutofit fontScale="90000"/>
          </a:bodyPr>
          <a:lstStyle/>
          <a:p>
            <a:r>
              <a:rPr lang="en-IN" dirty="0"/>
              <a:t> </a:t>
            </a:r>
            <a:br>
              <a:rPr lang="en-IN" dirty="0"/>
            </a:br>
            <a:r>
              <a:rPr lang="en-IN" sz="3600" b="1" dirty="0"/>
              <a:t>Step 2:  Establish Iteration Goal by Selecting Drivers</a:t>
            </a:r>
            <a:br>
              <a:rPr lang="en-IN" dirty="0"/>
            </a:br>
            <a:endParaRPr lang="en-IN" dirty="0"/>
          </a:p>
        </p:txBody>
      </p:sp>
      <p:sp>
        <p:nvSpPr>
          <p:cNvPr id="3" name="Content Placeholder 2">
            <a:extLst>
              <a:ext uri="{FF2B5EF4-FFF2-40B4-BE49-F238E27FC236}">
                <a16:creationId xmlns:a16="http://schemas.microsoft.com/office/drawing/2014/main" id="{FF80524C-49CF-494B-8E14-D3E3332906CF}"/>
              </a:ext>
            </a:extLst>
          </p:cNvPr>
          <p:cNvSpPr>
            <a:spLocks noGrp="1"/>
          </p:cNvSpPr>
          <p:nvPr>
            <p:ph idx="1"/>
          </p:nvPr>
        </p:nvSpPr>
        <p:spPr/>
        <p:txBody>
          <a:bodyPr/>
          <a:lstStyle/>
          <a:p>
            <a:r>
              <a:rPr lang="en-IN" dirty="0"/>
              <a:t>For this iteration, privacy and role management requirements, interaction, and informing requirements are focused on. </a:t>
            </a:r>
          </a:p>
          <a:p>
            <a:endParaRPr lang="en-IN" dirty="0"/>
          </a:p>
        </p:txBody>
      </p:sp>
    </p:spTree>
    <p:extLst>
      <p:ext uri="{BB962C8B-B14F-4D97-AF65-F5344CB8AC3E}">
        <p14:creationId xmlns:p14="http://schemas.microsoft.com/office/powerpoint/2010/main" val="3311705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4959-E23C-4248-8188-EDC244253DFF}"/>
              </a:ext>
            </a:extLst>
          </p:cNvPr>
          <p:cNvSpPr>
            <a:spLocks noGrp="1"/>
          </p:cNvSpPr>
          <p:nvPr>
            <p:ph type="title"/>
          </p:nvPr>
        </p:nvSpPr>
        <p:spPr/>
        <p:txBody>
          <a:bodyPr>
            <a:normAutofit/>
          </a:bodyPr>
          <a:lstStyle/>
          <a:p>
            <a:r>
              <a:rPr lang="en-IN" sz="3100" b="1" dirty="0"/>
              <a:t>Step 3: Choosing One or More Elements of the System to refine</a:t>
            </a:r>
            <a:br>
              <a:rPr lang="en-IN" dirty="0"/>
            </a:br>
            <a:endParaRPr lang="en-IN" dirty="0"/>
          </a:p>
        </p:txBody>
      </p:sp>
      <p:sp>
        <p:nvSpPr>
          <p:cNvPr id="3" name="Content Placeholder 2">
            <a:extLst>
              <a:ext uri="{FF2B5EF4-FFF2-40B4-BE49-F238E27FC236}">
                <a16:creationId xmlns:a16="http://schemas.microsoft.com/office/drawing/2014/main" id="{1123964E-9910-44C0-A603-BD08D76E53F9}"/>
              </a:ext>
            </a:extLst>
          </p:cNvPr>
          <p:cNvSpPr>
            <a:spLocks noGrp="1"/>
          </p:cNvSpPr>
          <p:nvPr>
            <p:ph idx="1"/>
          </p:nvPr>
        </p:nvSpPr>
        <p:spPr/>
        <p:txBody>
          <a:bodyPr/>
          <a:lstStyle/>
          <a:p>
            <a:r>
              <a:rPr lang="en-IN" dirty="0"/>
              <a:t>For this step, the elements that will be refined are elements of the business logic layer and the presentation layer which provide additional functionalities to the already present system.</a:t>
            </a:r>
          </a:p>
          <a:p>
            <a:r>
              <a:rPr lang="en-IN" b="1" dirty="0"/>
              <a:t> </a:t>
            </a:r>
            <a:endParaRPr lang="en-IN" dirty="0"/>
          </a:p>
          <a:p>
            <a:endParaRPr lang="en-IN" dirty="0"/>
          </a:p>
        </p:txBody>
      </p:sp>
    </p:spTree>
    <p:extLst>
      <p:ext uri="{BB962C8B-B14F-4D97-AF65-F5344CB8AC3E}">
        <p14:creationId xmlns:p14="http://schemas.microsoft.com/office/powerpoint/2010/main" val="261968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E240A45-C34A-433C-B6B8-B8E629D2A431}"/>
              </a:ext>
            </a:extLst>
          </p:cNvPr>
          <p:cNvGraphicFramePr>
            <a:graphicFrameLocks noGrp="1"/>
          </p:cNvGraphicFramePr>
          <p:nvPr>
            <p:ph idx="1"/>
            <p:extLst>
              <p:ext uri="{D42A27DB-BD31-4B8C-83A1-F6EECF244321}">
                <p14:modId xmlns:p14="http://schemas.microsoft.com/office/powerpoint/2010/main" val="3494712480"/>
              </p:ext>
            </p:extLst>
          </p:nvPr>
        </p:nvGraphicFramePr>
        <p:xfrm>
          <a:off x="898358" y="1267328"/>
          <a:ext cx="10482816" cy="4112634"/>
        </p:xfrm>
        <a:graphic>
          <a:graphicData uri="http://schemas.openxmlformats.org/drawingml/2006/table">
            <a:tbl>
              <a:tblPr firstRow="1" firstCol="1" bandRow="1">
                <a:tableStyleId>{5C22544A-7EE6-4342-B048-85BDC9FD1C3A}</a:tableStyleId>
              </a:tblPr>
              <a:tblGrid>
                <a:gridCol w="5241408">
                  <a:extLst>
                    <a:ext uri="{9D8B030D-6E8A-4147-A177-3AD203B41FA5}">
                      <a16:colId xmlns:a16="http://schemas.microsoft.com/office/drawing/2014/main" val="1626903467"/>
                    </a:ext>
                  </a:extLst>
                </a:gridCol>
                <a:gridCol w="5241408">
                  <a:extLst>
                    <a:ext uri="{9D8B030D-6E8A-4147-A177-3AD203B41FA5}">
                      <a16:colId xmlns:a16="http://schemas.microsoft.com/office/drawing/2014/main" val="1610437820"/>
                    </a:ext>
                  </a:extLst>
                </a:gridCol>
              </a:tblGrid>
              <a:tr h="201973">
                <a:tc>
                  <a:txBody>
                    <a:bodyPr/>
                    <a:lstStyle/>
                    <a:p>
                      <a:pPr>
                        <a:lnSpc>
                          <a:spcPct val="107000"/>
                        </a:lnSpc>
                        <a:spcAft>
                          <a:spcPts val="0"/>
                        </a:spcAft>
                      </a:pPr>
                      <a:r>
                        <a:rPr lang="en-IN" sz="1400" dirty="0">
                          <a:solidFill>
                            <a:schemeClr val="tx1"/>
                          </a:solidFill>
                          <a:effectLst/>
                        </a:rPr>
                        <a:t>Design Decision and Location</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410" marR="39410" marT="0" marB="0">
                    <a:solidFill>
                      <a:schemeClr val="accent1"/>
                    </a:solidFill>
                  </a:tcPr>
                </a:tc>
                <a:tc>
                  <a:txBody>
                    <a:bodyPr/>
                    <a:lstStyle/>
                    <a:p>
                      <a:pPr>
                        <a:lnSpc>
                          <a:spcPct val="107000"/>
                        </a:lnSpc>
                        <a:spcAft>
                          <a:spcPts val="0"/>
                        </a:spcAft>
                      </a:pPr>
                      <a:r>
                        <a:rPr lang="en-IN" sz="1400" dirty="0">
                          <a:solidFill>
                            <a:schemeClr val="tx1"/>
                          </a:solidFill>
                          <a:effectLst/>
                        </a:rPr>
                        <a:t>Rationale and Assumptions</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410" marR="39410" marT="0" marB="0">
                    <a:solidFill>
                      <a:schemeClr val="accent1"/>
                    </a:solidFill>
                  </a:tcPr>
                </a:tc>
                <a:extLst>
                  <a:ext uri="{0D108BD9-81ED-4DB2-BD59-A6C34878D82A}">
                    <a16:rowId xmlns:a16="http://schemas.microsoft.com/office/drawing/2014/main" val="3686000672"/>
                  </a:ext>
                </a:extLst>
              </a:tr>
              <a:tr h="924825">
                <a:tc>
                  <a:txBody>
                    <a:bodyPr/>
                    <a:lstStyle/>
                    <a:p>
                      <a:pPr>
                        <a:lnSpc>
                          <a:spcPct val="107000"/>
                        </a:lnSpc>
                        <a:spcAft>
                          <a:spcPts val="0"/>
                        </a:spcAft>
                      </a:pPr>
                      <a:r>
                        <a:rPr lang="en-IN" sz="1400">
                          <a:solidFill>
                            <a:schemeClr val="tx1"/>
                          </a:solidFill>
                          <a:effectLst/>
                        </a:rPr>
                        <a:t>For control access we use the LDAP RBAC.</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410" marR="39410" marT="0" marB="0">
                    <a:solidFill>
                      <a:schemeClr val="accent1">
                        <a:lumMod val="60000"/>
                        <a:lumOff val="40000"/>
                      </a:schemeClr>
                    </a:solidFill>
                  </a:tcPr>
                </a:tc>
                <a:tc>
                  <a:txBody>
                    <a:bodyPr/>
                    <a:lstStyle/>
                    <a:p>
                      <a:pPr>
                        <a:lnSpc>
                          <a:spcPct val="107000"/>
                        </a:lnSpc>
                        <a:spcAft>
                          <a:spcPts val="0"/>
                        </a:spcAft>
                      </a:pPr>
                      <a:r>
                        <a:rPr lang="en-IN" sz="1400" dirty="0">
                          <a:solidFill>
                            <a:schemeClr val="tx1"/>
                          </a:solidFill>
                          <a:effectLst/>
                        </a:rPr>
                        <a:t>In this way we can create, delete users from the system also for the permissions, defining new roles and access methods for the system.</a:t>
                      </a:r>
                      <a:endParaRPr lang="en-IN" sz="1200" dirty="0">
                        <a:solidFill>
                          <a:schemeClr val="tx1"/>
                        </a:solidFill>
                        <a:effectLst/>
                      </a:endParaRPr>
                    </a:p>
                    <a:p>
                      <a:pPr>
                        <a:lnSpc>
                          <a:spcPct val="107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410" marR="39410" marT="0" marB="0">
                    <a:solidFill>
                      <a:schemeClr val="accent1">
                        <a:lumMod val="60000"/>
                        <a:lumOff val="40000"/>
                      </a:schemeClr>
                    </a:solidFill>
                  </a:tcPr>
                </a:tc>
                <a:extLst>
                  <a:ext uri="{0D108BD9-81ED-4DB2-BD59-A6C34878D82A}">
                    <a16:rowId xmlns:a16="http://schemas.microsoft.com/office/drawing/2014/main" val="3208323393"/>
                  </a:ext>
                </a:extLst>
              </a:tr>
              <a:tr h="829172">
                <a:tc>
                  <a:txBody>
                    <a:bodyPr/>
                    <a:lstStyle/>
                    <a:p>
                      <a:pPr>
                        <a:lnSpc>
                          <a:spcPct val="107000"/>
                        </a:lnSpc>
                        <a:spcAft>
                          <a:spcPts val="0"/>
                        </a:spcAft>
                      </a:pPr>
                      <a:r>
                        <a:rPr lang="en-IN" sz="1400" dirty="0">
                          <a:solidFill>
                            <a:schemeClr val="tx1"/>
                          </a:solidFill>
                          <a:effectLst/>
                        </a:rPr>
                        <a:t>For informing system, Spring Mail system is used.</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410" marR="39410" marT="0" marB="0">
                    <a:solidFill>
                      <a:schemeClr val="accent1">
                        <a:lumMod val="60000"/>
                        <a:lumOff val="40000"/>
                      </a:schemeClr>
                    </a:solidFill>
                  </a:tcPr>
                </a:tc>
                <a:tc>
                  <a:txBody>
                    <a:bodyPr/>
                    <a:lstStyle/>
                    <a:p>
                      <a:pPr>
                        <a:lnSpc>
                          <a:spcPct val="107000"/>
                        </a:lnSpc>
                        <a:spcAft>
                          <a:spcPts val="0"/>
                        </a:spcAft>
                      </a:pPr>
                      <a:r>
                        <a:rPr lang="en-IN" sz="1400" dirty="0">
                          <a:solidFill>
                            <a:schemeClr val="tx1"/>
                          </a:solidFill>
                          <a:effectLst/>
                        </a:rPr>
                        <a:t>It is integrated with Spring.</a:t>
                      </a:r>
                    </a:p>
                    <a:p>
                      <a:pPr>
                        <a:lnSpc>
                          <a:spcPct val="107000"/>
                        </a:lnSpc>
                        <a:spcAft>
                          <a:spcPts val="0"/>
                        </a:spcAft>
                      </a:pPr>
                      <a:endParaRPr lang="en-IN" sz="1200" dirty="0">
                        <a:solidFill>
                          <a:schemeClr val="tx1"/>
                        </a:solidFill>
                        <a:effectLst/>
                      </a:endParaRPr>
                    </a:p>
                    <a:p>
                      <a:pPr>
                        <a:lnSpc>
                          <a:spcPct val="107000"/>
                        </a:lnSpc>
                        <a:spcAft>
                          <a:spcPts val="0"/>
                        </a:spcAft>
                      </a:pPr>
                      <a:r>
                        <a:rPr lang="en-IN" sz="1400" b="1" dirty="0">
                          <a:solidFill>
                            <a:schemeClr val="tx1"/>
                          </a:solidFill>
                          <a:effectLst/>
                        </a:rPr>
                        <a:t>Discarded alternatives:</a:t>
                      </a:r>
                    </a:p>
                    <a:p>
                      <a:pPr>
                        <a:lnSpc>
                          <a:spcPct val="107000"/>
                        </a:lnSpc>
                        <a:spcAft>
                          <a:spcPts val="0"/>
                        </a:spcAft>
                      </a:pPr>
                      <a:r>
                        <a:rPr lang="en-IN" sz="1400" dirty="0">
                          <a:solidFill>
                            <a:schemeClr val="tx1"/>
                          </a:solidFill>
                          <a:effectLst/>
                        </a:rPr>
                        <a:t>Java Mail Service</a:t>
                      </a:r>
                    </a:p>
                  </a:txBody>
                  <a:tcPr marL="39410" marR="39410" marT="0" marB="0">
                    <a:solidFill>
                      <a:schemeClr val="accent1">
                        <a:lumMod val="60000"/>
                        <a:lumOff val="40000"/>
                      </a:schemeClr>
                    </a:solidFill>
                  </a:tcPr>
                </a:tc>
                <a:extLst>
                  <a:ext uri="{0D108BD9-81ED-4DB2-BD59-A6C34878D82A}">
                    <a16:rowId xmlns:a16="http://schemas.microsoft.com/office/drawing/2014/main" val="3911289226"/>
                  </a:ext>
                </a:extLst>
              </a:tr>
              <a:tr h="1060384">
                <a:tc>
                  <a:txBody>
                    <a:bodyPr/>
                    <a:lstStyle/>
                    <a:p>
                      <a:pPr>
                        <a:lnSpc>
                          <a:spcPct val="107000"/>
                        </a:lnSpc>
                        <a:spcAft>
                          <a:spcPts val="0"/>
                        </a:spcAft>
                      </a:pPr>
                      <a:r>
                        <a:rPr lang="en-IN" sz="1400" dirty="0">
                          <a:solidFill>
                            <a:schemeClr val="tx1"/>
                          </a:solidFill>
                          <a:effectLst/>
                        </a:rPr>
                        <a:t>For requirements which involve things to be shown on the UI, HTML and JavaScript is suggested.</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410" marR="39410" marT="0" marB="0">
                    <a:solidFill>
                      <a:schemeClr val="accent1">
                        <a:lumMod val="60000"/>
                        <a:lumOff val="40000"/>
                      </a:schemeClr>
                    </a:solidFill>
                  </a:tcPr>
                </a:tc>
                <a:tc>
                  <a:txBody>
                    <a:bodyPr/>
                    <a:lstStyle/>
                    <a:p>
                      <a:pPr>
                        <a:lnSpc>
                          <a:spcPct val="107000"/>
                        </a:lnSpc>
                        <a:spcAft>
                          <a:spcPts val="0"/>
                        </a:spcAft>
                      </a:pPr>
                      <a:r>
                        <a:rPr lang="en-IN" sz="1400" dirty="0">
                          <a:solidFill>
                            <a:schemeClr val="tx1"/>
                          </a:solidFill>
                          <a:effectLst/>
                        </a:rPr>
                        <a:t>All the developers seemed to be familiar with HTML and JavaScript.</a:t>
                      </a:r>
                      <a:endParaRPr lang="en-IN" sz="1200" dirty="0">
                        <a:solidFill>
                          <a:schemeClr val="tx1"/>
                        </a:solidFill>
                        <a:effectLst/>
                      </a:endParaRPr>
                    </a:p>
                    <a:p>
                      <a:pPr>
                        <a:lnSpc>
                          <a:spcPct val="107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410" marR="39410" marT="0" marB="0">
                    <a:solidFill>
                      <a:schemeClr val="accent1">
                        <a:lumMod val="60000"/>
                        <a:lumOff val="40000"/>
                      </a:schemeClr>
                    </a:solidFill>
                  </a:tcPr>
                </a:tc>
                <a:extLst>
                  <a:ext uri="{0D108BD9-81ED-4DB2-BD59-A6C34878D82A}">
                    <a16:rowId xmlns:a16="http://schemas.microsoft.com/office/drawing/2014/main" val="2196996863"/>
                  </a:ext>
                </a:extLst>
              </a:tr>
              <a:tr h="1038781">
                <a:tc>
                  <a:txBody>
                    <a:bodyPr/>
                    <a:lstStyle/>
                    <a:p>
                      <a:pPr>
                        <a:lnSpc>
                          <a:spcPct val="107000"/>
                        </a:lnSpc>
                        <a:spcAft>
                          <a:spcPts val="0"/>
                        </a:spcAft>
                      </a:pPr>
                      <a:r>
                        <a:rPr lang="en-IN" sz="1400">
                          <a:solidFill>
                            <a:schemeClr val="tx1"/>
                          </a:solidFill>
                          <a:effectLst/>
                        </a:rPr>
                        <a:t>JUnits must be implemented for all the requirements. </a:t>
                      </a:r>
                      <a:endParaRPr lang="en-IN"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410" marR="39410" marT="0" marB="0">
                    <a:solidFill>
                      <a:schemeClr val="accent1">
                        <a:lumMod val="60000"/>
                        <a:lumOff val="40000"/>
                      </a:schemeClr>
                    </a:solidFill>
                  </a:tcPr>
                </a:tc>
                <a:tc>
                  <a:txBody>
                    <a:bodyPr/>
                    <a:lstStyle/>
                    <a:p>
                      <a:pPr>
                        <a:lnSpc>
                          <a:spcPct val="107000"/>
                        </a:lnSpc>
                        <a:spcAft>
                          <a:spcPts val="0"/>
                        </a:spcAft>
                      </a:pPr>
                      <a:r>
                        <a:rPr lang="en-IN" sz="1400" dirty="0">
                          <a:solidFill>
                            <a:schemeClr val="tx1"/>
                          </a:solidFill>
                          <a:effectLst/>
                        </a:rPr>
                        <a:t>Different scenarios for </a:t>
                      </a:r>
                      <a:r>
                        <a:rPr lang="en-IN" sz="1400" dirty="0" err="1">
                          <a:solidFill>
                            <a:schemeClr val="tx1"/>
                          </a:solidFill>
                          <a:effectLst/>
                        </a:rPr>
                        <a:t>JUnits</a:t>
                      </a:r>
                      <a:r>
                        <a:rPr lang="en-IN" sz="1400" dirty="0">
                          <a:solidFill>
                            <a:schemeClr val="tx1"/>
                          </a:solidFill>
                          <a:effectLst/>
                        </a:rPr>
                        <a:t> testing must be done by the developers. This can ensure that there would be no errors in the inputs.</a:t>
                      </a:r>
                      <a:endParaRPr lang="en-IN" sz="1200" dirty="0">
                        <a:solidFill>
                          <a:schemeClr val="tx1"/>
                        </a:solidFill>
                        <a:effectLst/>
                      </a:endParaRPr>
                    </a:p>
                    <a:p>
                      <a:pPr>
                        <a:lnSpc>
                          <a:spcPct val="107000"/>
                        </a:lnSpc>
                        <a:spcAft>
                          <a:spcPts val="0"/>
                        </a:spcAft>
                      </a:pPr>
                      <a:r>
                        <a:rPr lang="en-IN" sz="1400" dirty="0">
                          <a:solidFill>
                            <a:schemeClr val="tx1"/>
                          </a:solidFill>
                          <a:effectLst/>
                        </a:rPr>
                        <a:t> </a:t>
                      </a: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410" marR="39410" marT="0" marB="0">
                    <a:solidFill>
                      <a:schemeClr val="accent1">
                        <a:lumMod val="60000"/>
                        <a:lumOff val="40000"/>
                      </a:schemeClr>
                    </a:solidFill>
                  </a:tcPr>
                </a:tc>
                <a:extLst>
                  <a:ext uri="{0D108BD9-81ED-4DB2-BD59-A6C34878D82A}">
                    <a16:rowId xmlns:a16="http://schemas.microsoft.com/office/drawing/2014/main" val="3886341647"/>
                  </a:ext>
                </a:extLst>
              </a:tr>
            </a:tbl>
          </a:graphicData>
        </a:graphic>
      </p:graphicFrame>
      <p:sp>
        <p:nvSpPr>
          <p:cNvPr id="9" name="Rectangle 8">
            <a:extLst>
              <a:ext uri="{FF2B5EF4-FFF2-40B4-BE49-F238E27FC236}">
                <a16:creationId xmlns:a16="http://schemas.microsoft.com/office/drawing/2014/main" id="{57E1CE4B-9A49-4C60-8660-B890121503F0}"/>
              </a:ext>
            </a:extLst>
          </p:cNvPr>
          <p:cNvSpPr/>
          <p:nvPr/>
        </p:nvSpPr>
        <p:spPr>
          <a:xfrm>
            <a:off x="898358" y="363983"/>
            <a:ext cx="10314140" cy="485710"/>
          </a:xfrm>
          <a:prstGeom prst="rect">
            <a:avLst/>
          </a:prstGeom>
        </p:spPr>
        <p:txBody>
          <a:bodyPr wrap="square">
            <a:spAutoFit/>
          </a:bodyPr>
          <a:lstStyle/>
          <a:p>
            <a:pPr>
              <a:lnSpc>
                <a:spcPct val="107000"/>
              </a:lnSpc>
              <a:spcAft>
                <a:spcPts val="800"/>
              </a:spcAft>
            </a:pPr>
            <a:r>
              <a:rPr lang="en-IN" sz="2500" b="1" dirty="0">
                <a:latin typeface="Calibri Light" panose="020F0302020204030204" pitchFamily="34" charset="0"/>
                <a:ea typeface="Calibri" panose="020F0502020204030204" pitchFamily="34" charset="0"/>
                <a:cs typeface="Times New Roman" panose="02020603050405020304" pitchFamily="18" charset="0"/>
              </a:rPr>
              <a:t>Step 4: Choose One or More Design Concepts That Satisfy the Selected Drivers</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4469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8DAD-856B-4982-943B-078B510582BA}"/>
              </a:ext>
            </a:extLst>
          </p:cNvPr>
          <p:cNvSpPr>
            <a:spLocks noGrp="1"/>
          </p:cNvSpPr>
          <p:nvPr>
            <p:ph type="title"/>
          </p:nvPr>
        </p:nvSpPr>
        <p:spPr/>
        <p:txBody>
          <a:bodyPr>
            <a:noAutofit/>
          </a:bodyPr>
          <a:lstStyle/>
          <a:p>
            <a:r>
              <a:rPr lang="en-IN" sz="3600" b="1" dirty="0"/>
              <a:t>Step 5: Instantiating Architectural Elements, Allocate Responsibilities, and Define Interfaces</a:t>
            </a:r>
            <a:br>
              <a:rPr lang="en-IN" sz="3600" dirty="0"/>
            </a:br>
            <a:endParaRPr lang="en-IN" sz="3600" dirty="0"/>
          </a:p>
        </p:txBody>
      </p:sp>
      <p:pic>
        <p:nvPicPr>
          <p:cNvPr id="4" name="Content Placeholder 3">
            <a:extLst>
              <a:ext uri="{FF2B5EF4-FFF2-40B4-BE49-F238E27FC236}">
                <a16:creationId xmlns:a16="http://schemas.microsoft.com/office/drawing/2014/main" id="{9C791283-657D-4F82-AE9B-0D65ACFF4DE6}"/>
              </a:ext>
            </a:extLst>
          </p:cNvPr>
          <p:cNvPicPr>
            <a:picLocks noGrp="1"/>
          </p:cNvPicPr>
          <p:nvPr>
            <p:ph idx="1"/>
          </p:nvPr>
        </p:nvPicPr>
        <p:blipFill>
          <a:blip r:embed="rId2"/>
          <a:stretch>
            <a:fillRect/>
          </a:stretch>
        </p:blipFill>
        <p:spPr>
          <a:xfrm>
            <a:off x="1096963" y="1925774"/>
            <a:ext cx="10058400" cy="3863702"/>
          </a:xfrm>
          <a:prstGeom prst="rect">
            <a:avLst/>
          </a:prstGeom>
        </p:spPr>
      </p:pic>
    </p:spTree>
    <p:extLst>
      <p:ext uri="{BB962C8B-B14F-4D97-AF65-F5344CB8AC3E}">
        <p14:creationId xmlns:p14="http://schemas.microsoft.com/office/powerpoint/2010/main" val="280298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DE07-8BCE-42A3-9AFD-A6226612E094}"/>
              </a:ext>
            </a:extLst>
          </p:cNvPr>
          <p:cNvSpPr>
            <a:spLocks noGrp="1"/>
          </p:cNvSpPr>
          <p:nvPr>
            <p:ph type="title"/>
          </p:nvPr>
        </p:nvSpPr>
        <p:spPr>
          <a:xfrm>
            <a:off x="2024108" y="479394"/>
            <a:ext cx="9131571" cy="1257966"/>
          </a:xfrm>
        </p:spPr>
        <p:txBody>
          <a:bodyPr>
            <a:normAutofit/>
          </a:bodyPr>
          <a:lstStyle/>
          <a:p>
            <a:r>
              <a:rPr lang="en-IN" sz="4000" b="1" dirty="0"/>
              <a:t>Step 6: Evaluation of the Requirements</a:t>
            </a:r>
            <a:br>
              <a:rPr lang="en-IN" sz="4000" dirty="0"/>
            </a:br>
            <a:endParaRPr lang="en-IN" sz="4000" dirty="0"/>
          </a:p>
        </p:txBody>
      </p:sp>
      <p:sp>
        <p:nvSpPr>
          <p:cNvPr id="3" name="Content Placeholder 2">
            <a:extLst>
              <a:ext uri="{FF2B5EF4-FFF2-40B4-BE49-F238E27FC236}">
                <a16:creationId xmlns:a16="http://schemas.microsoft.com/office/drawing/2014/main" id="{6C4FC4F6-003F-4DA1-AB42-618745916D9A}"/>
              </a:ext>
            </a:extLst>
          </p:cNvPr>
          <p:cNvSpPr>
            <a:spLocks noGrp="1"/>
          </p:cNvSpPr>
          <p:nvPr>
            <p:ph idx="1"/>
          </p:nvPr>
        </p:nvSpPr>
        <p:spPr/>
        <p:txBody>
          <a:bodyPr/>
          <a:lstStyle/>
          <a:p>
            <a:r>
              <a:rPr lang="en-US" dirty="0"/>
              <a:t>• Design progress summarized using a Kanban board</a:t>
            </a:r>
            <a:endParaRPr lang="en-IN" dirty="0"/>
          </a:p>
        </p:txBody>
      </p:sp>
    </p:spTree>
    <p:extLst>
      <p:ext uri="{BB962C8B-B14F-4D97-AF65-F5344CB8AC3E}">
        <p14:creationId xmlns:p14="http://schemas.microsoft.com/office/powerpoint/2010/main" val="59458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46EB67-8964-448B-A84A-0C952BDCB880}"/>
              </a:ext>
            </a:extLst>
          </p:cNvPr>
          <p:cNvPicPr>
            <a:picLocks noChangeAspect="1"/>
          </p:cNvPicPr>
          <p:nvPr/>
        </p:nvPicPr>
        <p:blipFill rotWithShape="1">
          <a:blip r:embed="rId2"/>
          <a:srcRect b="782"/>
          <a:stretch/>
        </p:blipFill>
        <p:spPr>
          <a:xfrm>
            <a:off x="825624" y="656948"/>
            <a:ext cx="10315852" cy="5770486"/>
          </a:xfrm>
          <a:prstGeom prst="rect">
            <a:avLst/>
          </a:prstGeom>
        </p:spPr>
      </p:pic>
      <p:sp>
        <p:nvSpPr>
          <p:cNvPr id="2" name="TextBox 1">
            <a:extLst>
              <a:ext uri="{FF2B5EF4-FFF2-40B4-BE49-F238E27FC236}">
                <a16:creationId xmlns:a16="http://schemas.microsoft.com/office/drawing/2014/main" id="{093498B4-FDF3-4845-99F6-4693B1A8818C}"/>
              </a:ext>
            </a:extLst>
          </p:cNvPr>
          <p:cNvSpPr txBox="1"/>
          <p:nvPr/>
        </p:nvSpPr>
        <p:spPr>
          <a:xfrm>
            <a:off x="204186" y="337351"/>
            <a:ext cx="2405849" cy="584775"/>
          </a:xfrm>
          <a:prstGeom prst="rect">
            <a:avLst/>
          </a:prstGeom>
          <a:noFill/>
        </p:spPr>
        <p:txBody>
          <a:bodyPr wrap="square" rtlCol="0">
            <a:spAutoFit/>
          </a:bodyPr>
          <a:lstStyle/>
          <a:p>
            <a:r>
              <a:rPr lang="en-IN" sz="3200" dirty="0"/>
              <a:t>ADD Method</a:t>
            </a:r>
          </a:p>
        </p:txBody>
      </p:sp>
    </p:spTree>
    <p:extLst>
      <p:ext uri="{BB962C8B-B14F-4D97-AF65-F5344CB8AC3E}">
        <p14:creationId xmlns:p14="http://schemas.microsoft.com/office/powerpoint/2010/main" val="120283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EC39-B3C7-4FDE-9CC2-1BE7D35DAB87}"/>
              </a:ext>
            </a:extLst>
          </p:cNvPr>
          <p:cNvSpPr>
            <a:spLocks noGrp="1"/>
          </p:cNvSpPr>
          <p:nvPr>
            <p:ph type="title"/>
          </p:nvPr>
        </p:nvSpPr>
        <p:spPr>
          <a:xfrm>
            <a:off x="1066800" y="73539"/>
            <a:ext cx="10058400" cy="1213723"/>
          </a:xfrm>
        </p:spPr>
        <p:txBody>
          <a:bodyPr/>
          <a:lstStyle/>
          <a:p>
            <a:r>
              <a:rPr lang="en-IN" b="1" dirty="0"/>
              <a:t>Reviewing Inputs</a:t>
            </a:r>
            <a:endParaRPr lang="en-IN" dirty="0"/>
          </a:p>
        </p:txBody>
      </p:sp>
      <p:graphicFrame>
        <p:nvGraphicFramePr>
          <p:cNvPr id="7" name="Table 6">
            <a:extLst>
              <a:ext uri="{FF2B5EF4-FFF2-40B4-BE49-F238E27FC236}">
                <a16:creationId xmlns:a16="http://schemas.microsoft.com/office/drawing/2014/main" id="{4CA345A2-B371-4422-8557-ECA55BF1EFC4}"/>
              </a:ext>
            </a:extLst>
          </p:cNvPr>
          <p:cNvGraphicFramePr>
            <a:graphicFrameLocks noGrp="1"/>
          </p:cNvGraphicFramePr>
          <p:nvPr>
            <p:extLst>
              <p:ext uri="{D42A27DB-BD31-4B8C-83A1-F6EECF244321}">
                <p14:modId xmlns:p14="http://schemas.microsoft.com/office/powerpoint/2010/main" val="2169373668"/>
              </p:ext>
            </p:extLst>
          </p:nvPr>
        </p:nvGraphicFramePr>
        <p:xfrm>
          <a:off x="1260629" y="1500326"/>
          <a:ext cx="9481352" cy="4285252"/>
        </p:xfrm>
        <a:graphic>
          <a:graphicData uri="http://schemas.openxmlformats.org/drawingml/2006/table">
            <a:tbl>
              <a:tblPr firstRow="1" firstCol="1" bandRow="1">
                <a:tableStyleId>{5C22544A-7EE6-4342-B048-85BDC9FD1C3A}</a:tableStyleId>
              </a:tblPr>
              <a:tblGrid>
                <a:gridCol w="2112886">
                  <a:extLst>
                    <a:ext uri="{9D8B030D-6E8A-4147-A177-3AD203B41FA5}">
                      <a16:colId xmlns:a16="http://schemas.microsoft.com/office/drawing/2014/main" val="2568346110"/>
                    </a:ext>
                  </a:extLst>
                </a:gridCol>
                <a:gridCol w="4751488">
                  <a:extLst>
                    <a:ext uri="{9D8B030D-6E8A-4147-A177-3AD203B41FA5}">
                      <a16:colId xmlns:a16="http://schemas.microsoft.com/office/drawing/2014/main" val="468843553"/>
                    </a:ext>
                  </a:extLst>
                </a:gridCol>
                <a:gridCol w="2616978">
                  <a:extLst>
                    <a:ext uri="{9D8B030D-6E8A-4147-A177-3AD203B41FA5}">
                      <a16:colId xmlns:a16="http://schemas.microsoft.com/office/drawing/2014/main" val="567749912"/>
                    </a:ext>
                  </a:extLst>
                </a:gridCol>
              </a:tblGrid>
              <a:tr h="228161">
                <a:tc>
                  <a:txBody>
                    <a:bodyPr/>
                    <a:lstStyle/>
                    <a:p>
                      <a:pPr>
                        <a:lnSpc>
                          <a:spcPct val="107000"/>
                        </a:lnSpc>
                        <a:spcAft>
                          <a:spcPts val="0"/>
                        </a:spcAft>
                      </a:pPr>
                      <a:r>
                        <a:rPr lang="en-IN" sz="1200">
                          <a:solidFill>
                            <a:schemeClr val="tx1"/>
                          </a:solidFill>
                          <a:effectLst/>
                        </a:rPr>
                        <a:t>Category</a:t>
                      </a:r>
                      <a:endParaRPr lang="en-IN" sz="1200" b="1">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a:lnSpc>
                          <a:spcPct val="107000"/>
                        </a:lnSpc>
                        <a:spcAft>
                          <a:spcPts val="0"/>
                        </a:spcAft>
                      </a:pPr>
                      <a:r>
                        <a:rPr lang="en-IN" sz="1200">
                          <a:solidFill>
                            <a:schemeClr val="tx1"/>
                          </a:solidFill>
                          <a:effectLst/>
                        </a:rPr>
                        <a:t>Details</a:t>
                      </a:r>
                      <a:endParaRPr lang="en-IN" sz="1200" b="1">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tc>
                  <a:txBody>
                    <a:bodyPr/>
                    <a:lstStyle/>
                    <a:p>
                      <a:pPr>
                        <a:lnSpc>
                          <a:spcPct val="107000"/>
                        </a:lnSpc>
                        <a:spcAft>
                          <a:spcPts val="0"/>
                        </a:spcAft>
                      </a:pPr>
                      <a:r>
                        <a:rPr lang="en-IN" sz="1200">
                          <a:solidFill>
                            <a:schemeClr val="tx1"/>
                          </a:solidFill>
                          <a:effectLst/>
                        </a:rPr>
                        <a:t>Description</a:t>
                      </a:r>
                      <a:endParaRPr lang="en-IN" sz="1200" b="1">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tc>
                <a:extLst>
                  <a:ext uri="{0D108BD9-81ED-4DB2-BD59-A6C34878D82A}">
                    <a16:rowId xmlns:a16="http://schemas.microsoft.com/office/drawing/2014/main" val="422737851"/>
                  </a:ext>
                </a:extLst>
              </a:tr>
              <a:tr h="944244">
                <a:tc>
                  <a:txBody>
                    <a:bodyPr/>
                    <a:lstStyle/>
                    <a:p>
                      <a:pPr>
                        <a:lnSpc>
                          <a:spcPct val="107000"/>
                        </a:lnSpc>
                        <a:spcAft>
                          <a:spcPts val="0"/>
                        </a:spcAft>
                      </a:pPr>
                      <a:r>
                        <a:rPr lang="en-IN" sz="1200" dirty="0">
                          <a:solidFill>
                            <a:schemeClr val="tx1"/>
                          </a:solidFill>
                          <a:effectLst/>
                        </a:rPr>
                        <a:t>Design Purpose</a:t>
                      </a:r>
                      <a:endParaRPr lang="en-IN" sz="12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chemeClr val="bg1"/>
                    </a:solidFill>
                  </a:tcPr>
                </a:tc>
                <a:tc>
                  <a:txBody>
                    <a:bodyPr/>
                    <a:lstStyle/>
                    <a:p>
                      <a:pPr>
                        <a:lnSpc>
                          <a:spcPct val="107000"/>
                        </a:lnSpc>
                        <a:spcAft>
                          <a:spcPts val="0"/>
                        </a:spcAft>
                      </a:pPr>
                      <a:r>
                        <a:rPr lang="en-IN" sz="1200" dirty="0">
                          <a:solidFill>
                            <a:schemeClr val="tx1"/>
                          </a:solidFill>
                          <a:effectLst/>
                        </a:rPr>
                        <a:t>This is a greenfield system and the purpose of this system is to produce a sufficiently detailed design to support the construction of the system.</a:t>
                      </a:r>
                      <a:endParaRPr lang="en-IN" sz="12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chemeClr val="bg1"/>
                    </a:solidFill>
                  </a:tcPr>
                </a:tc>
                <a:tc>
                  <a:txBody>
                    <a:bodyPr/>
                    <a:lstStyle/>
                    <a:p>
                      <a:pPr>
                        <a:lnSpc>
                          <a:spcPct val="107000"/>
                        </a:lnSpc>
                        <a:spcAft>
                          <a:spcPts val="0"/>
                        </a:spcAft>
                      </a:pPr>
                      <a:r>
                        <a:rPr lang="en-IN" sz="1200" dirty="0">
                          <a:solidFill>
                            <a:schemeClr val="tx1"/>
                          </a:solidFill>
                          <a:effectLst/>
                        </a:rPr>
                        <a:t>-</a:t>
                      </a:r>
                      <a:endParaRPr lang="en-IN" sz="12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chemeClr val="bg1"/>
                    </a:solidFill>
                  </a:tcPr>
                </a:tc>
                <a:extLst>
                  <a:ext uri="{0D108BD9-81ED-4DB2-BD59-A6C34878D82A}">
                    <a16:rowId xmlns:a16="http://schemas.microsoft.com/office/drawing/2014/main" val="2777603678"/>
                  </a:ext>
                </a:extLst>
              </a:tr>
              <a:tr h="944244">
                <a:tc>
                  <a:txBody>
                    <a:bodyPr/>
                    <a:lstStyle/>
                    <a:p>
                      <a:pPr>
                        <a:lnSpc>
                          <a:spcPct val="107000"/>
                        </a:lnSpc>
                        <a:spcAft>
                          <a:spcPts val="0"/>
                        </a:spcAft>
                      </a:pPr>
                      <a:r>
                        <a:rPr lang="en-IN" sz="1200" dirty="0">
                          <a:solidFill>
                            <a:schemeClr val="tx1"/>
                          </a:solidFill>
                          <a:effectLst/>
                        </a:rPr>
                        <a:t>Primary Functional Requirements</a:t>
                      </a:r>
                      <a:endParaRPr lang="en-IN" sz="12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FFC000"/>
                    </a:solidFill>
                  </a:tcPr>
                </a:tc>
                <a:tc>
                  <a:txBody>
                    <a:bodyPr/>
                    <a:lstStyle/>
                    <a:p>
                      <a:pPr>
                        <a:lnSpc>
                          <a:spcPct val="107000"/>
                        </a:lnSpc>
                        <a:spcAft>
                          <a:spcPts val="0"/>
                        </a:spcAft>
                      </a:pPr>
                      <a:r>
                        <a:rPr lang="en-IN" sz="1200" b="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R13, R14, R15, R16, R8, R24, R18, R17, R21, R10, R22, R23, R6, R3, R9</a:t>
                      </a:r>
                      <a:endParaRPr lang="en-IN" sz="1200" b="1" dirty="0">
                        <a:effectLst/>
                        <a:latin typeface="Calibri Light" panose="020F0302020204030204" pitchFamily="34" charset="0"/>
                        <a:ea typeface="Calibri" panose="020F0502020204030204" pitchFamily="34" charset="0"/>
                        <a:cs typeface="Calibri Light" panose="020F0302020204030204" pitchFamily="34" charset="0"/>
                      </a:endParaRPr>
                    </a:p>
                    <a:p>
                      <a:pPr>
                        <a:lnSpc>
                          <a:spcPct val="107000"/>
                        </a:lnSpc>
                        <a:spcAft>
                          <a:spcPts val="0"/>
                        </a:spcAft>
                      </a:pPr>
                      <a:r>
                        <a:rPr lang="en-IN" sz="1200" b="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 </a:t>
                      </a:r>
                      <a:endParaRPr lang="en-IN" sz="12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FFC000"/>
                    </a:solidFill>
                  </a:tcPr>
                </a:tc>
                <a:tc>
                  <a:txBody>
                    <a:bodyPr/>
                    <a:lstStyle/>
                    <a:p>
                      <a:pPr>
                        <a:lnSpc>
                          <a:spcPct val="107000"/>
                        </a:lnSpc>
                        <a:spcAft>
                          <a:spcPts val="0"/>
                        </a:spcAft>
                      </a:pPr>
                      <a:r>
                        <a:rPr lang="en-IN" sz="1200" dirty="0">
                          <a:solidFill>
                            <a:schemeClr val="tx1"/>
                          </a:solidFill>
                          <a:effectLst/>
                        </a:rPr>
                        <a:t>Because they all support the core functionality of the system.</a:t>
                      </a:r>
                      <a:endParaRPr lang="en-IN" sz="12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FFC000"/>
                    </a:solidFill>
                  </a:tcPr>
                </a:tc>
                <a:extLst>
                  <a:ext uri="{0D108BD9-81ED-4DB2-BD59-A6C34878D82A}">
                    <a16:rowId xmlns:a16="http://schemas.microsoft.com/office/drawing/2014/main" val="3912155093"/>
                  </a:ext>
                </a:extLst>
              </a:tr>
              <a:tr h="705550">
                <a:tc>
                  <a:txBody>
                    <a:bodyPr/>
                    <a:lstStyle/>
                    <a:p>
                      <a:pPr>
                        <a:lnSpc>
                          <a:spcPct val="107000"/>
                        </a:lnSpc>
                        <a:spcAft>
                          <a:spcPts val="0"/>
                        </a:spcAft>
                      </a:pPr>
                      <a:r>
                        <a:rPr lang="en-IN" sz="1200" dirty="0">
                          <a:solidFill>
                            <a:schemeClr val="tx1"/>
                          </a:solidFill>
                          <a:effectLst/>
                        </a:rPr>
                        <a:t>Non-Functional Requirements</a:t>
                      </a:r>
                      <a:endParaRPr lang="en-IN" sz="12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FFC000"/>
                    </a:solidFill>
                  </a:tcPr>
                </a:tc>
                <a:tc>
                  <a:txBody>
                    <a:bodyPr/>
                    <a:lstStyle/>
                    <a:p>
                      <a:pPr>
                        <a:lnSpc>
                          <a:spcPct val="107000"/>
                        </a:lnSpc>
                        <a:spcAft>
                          <a:spcPts val="0"/>
                        </a:spcAft>
                      </a:pPr>
                      <a:r>
                        <a:rPr lang="en-IN" sz="1200" b="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R19, R25, R26, R27</a:t>
                      </a:r>
                      <a:endParaRPr lang="en-IN" sz="1200" b="1">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FFC000"/>
                    </a:solidFill>
                  </a:tcPr>
                </a:tc>
                <a:tc>
                  <a:txBody>
                    <a:bodyPr/>
                    <a:lstStyle/>
                    <a:p>
                      <a:pPr>
                        <a:lnSpc>
                          <a:spcPct val="107000"/>
                        </a:lnSpc>
                        <a:spcAft>
                          <a:spcPts val="0"/>
                        </a:spcAft>
                      </a:pPr>
                      <a:r>
                        <a:rPr lang="en-IN" sz="1200" dirty="0">
                          <a:solidFill>
                            <a:schemeClr val="tx1"/>
                          </a:solidFill>
                          <a:effectLst/>
                        </a:rPr>
                        <a:t>Because they impact the architecture of the system.</a:t>
                      </a:r>
                      <a:endParaRPr lang="en-IN" sz="12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FFC000"/>
                    </a:solidFill>
                  </a:tcPr>
                </a:tc>
                <a:extLst>
                  <a:ext uri="{0D108BD9-81ED-4DB2-BD59-A6C34878D82A}">
                    <a16:rowId xmlns:a16="http://schemas.microsoft.com/office/drawing/2014/main" val="664462279"/>
                  </a:ext>
                </a:extLst>
              </a:tr>
              <a:tr h="757503">
                <a:tc>
                  <a:txBody>
                    <a:bodyPr/>
                    <a:lstStyle/>
                    <a:p>
                      <a:pPr>
                        <a:lnSpc>
                          <a:spcPct val="107000"/>
                        </a:lnSpc>
                        <a:spcAft>
                          <a:spcPts val="0"/>
                        </a:spcAft>
                      </a:pPr>
                      <a:r>
                        <a:rPr lang="en-IN" sz="1200">
                          <a:solidFill>
                            <a:schemeClr val="tx1"/>
                          </a:solidFill>
                          <a:effectLst/>
                        </a:rPr>
                        <a:t>Other Functional Requirements</a:t>
                      </a:r>
                      <a:endParaRPr lang="en-IN" sz="1200" b="1">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92D050"/>
                    </a:solidFill>
                  </a:tcPr>
                </a:tc>
                <a:tc>
                  <a:txBody>
                    <a:bodyPr/>
                    <a:lstStyle/>
                    <a:p>
                      <a:pPr>
                        <a:lnSpc>
                          <a:spcPct val="107000"/>
                        </a:lnSpc>
                        <a:spcAft>
                          <a:spcPts val="0"/>
                        </a:spcAft>
                      </a:pPr>
                      <a:r>
                        <a:rPr lang="en-IN" sz="1200" b="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R1, R2, R20, R5</a:t>
                      </a:r>
                      <a:endParaRPr lang="en-IN" sz="1200" b="1"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92D050"/>
                    </a:solidFill>
                  </a:tcPr>
                </a:tc>
                <a:tc>
                  <a:txBody>
                    <a:bodyPr/>
                    <a:lstStyle/>
                    <a:p>
                      <a:pPr>
                        <a:lnSpc>
                          <a:spcPct val="107000"/>
                        </a:lnSpc>
                        <a:spcAft>
                          <a:spcPts val="0"/>
                        </a:spcAft>
                      </a:pPr>
                      <a:r>
                        <a:rPr lang="en-IN" sz="1200" dirty="0">
                          <a:solidFill>
                            <a:schemeClr val="tx1"/>
                          </a:solidFill>
                          <a:effectLst/>
                        </a:rPr>
                        <a:t>Additional Features.</a:t>
                      </a:r>
                      <a:endParaRPr lang="en-IN" sz="12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92D050"/>
                    </a:solidFill>
                  </a:tcPr>
                </a:tc>
                <a:extLst>
                  <a:ext uri="{0D108BD9-81ED-4DB2-BD59-A6C34878D82A}">
                    <a16:rowId xmlns:a16="http://schemas.microsoft.com/office/drawing/2014/main" val="4183840160"/>
                  </a:ext>
                </a:extLst>
              </a:tr>
              <a:tr h="705550">
                <a:tc>
                  <a:txBody>
                    <a:bodyPr/>
                    <a:lstStyle/>
                    <a:p>
                      <a:pPr>
                        <a:lnSpc>
                          <a:spcPct val="107000"/>
                        </a:lnSpc>
                        <a:spcAft>
                          <a:spcPts val="0"/>
                        </a:spcAft>
                      </a:pPr>
                      <a:r>
                        <a:rPr lang="en-IN" sz="1200">
                          <a:solidFill>
                            <a:schemeClr val="tx1"/>
                          </a:solidFill>
                          <a:effectLst/>
                        </a:rPr>
                        <a:t>Other Non-functional Requirements</a:t>
                      </a:r>
                      <a:endParaRPr lang="en-IN" sz="1200" b="1">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92D050"/>
                    </a:solidFill>
                  </a:tcPr>
                </a:tc>
                <a:tc>
                  <a:txBody>
                    <a:bodyPr/>
                    <a:lstStyle/>
                    <a:p>
                      <a:pPr>
                        <a:lnSpc>
                          <a:spcPct val="107000"/>
                        </a:lnSpc>
                        <a:spcAft>
                          <a:spcPts val="0"/>
                        </a:spcAft>
                      </a:pPr>
                      <a:r>
                        <a:rPr lang="en-IN" sz="1200" b="0" i="0" kern="1200" dirty="0">
                          <a:solidFill>
                            <a:schemeClr val="dk1"/>
                          </a:solidFill>
                          <a:effectLst/>
                          <a:latin typeface="+mn-lt"/>
                          <a:ea typeface="+mn-ea"/>
                          <a:cs typeface="+mn-cs"/>
                        </a:rPr>
                        <a:t>R11, R2, R7, R12, R20, R5, R4, R6, R17.</a:t>
                      </a:r>
                      <a:endParaRPr lang="en-IN" sz="1200" b="0" i="0" dirty="0">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92D050"/>
                    </a:solidFill>
                  </a:tcPr>
                </a:tc>
                <a:tc>
                  <a:txBody>
                    <a:bodyPr/>
                    <a:lstStyle/>
                    <a:p>
                      <a:pPr>
                        <a:lnSpc>
                          <a:spcPct val="107000"/>
                        </a:lnSpc>
                        <a:spcAft>
                          <a:spcPts val="0"/>
                        </a:spcAft>
                      </a:pPr>
                      <a:r>
                        <a:rPr lang="en-IN" sz="1200" dirty="0">
                          <a:solidFill>
                            <a:schemeClr val="tx1"/>
                          </a:solidFill>
                          <a:effectLst/>
                        </a:rPr>
                        <a:t>Involves requirements related to Privacy, UI, interaction.</a:t>
                      </a:r>
                    </a:p>
                    <a:p>
                      <a:pPr>
                        <a:lnSpc>
                          <a:spcPct val="107000"/>
                        </a:lnSpc>
                        <a:spcAft>
                          <a:spcPts val="0"/>
                        </a:spcAft>
                      </a:pPr>
                      <a:endParaRPr lang="en-IN" sz="1200" b="1" dirty="0">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txBody>
                  <a:tcPr marL="68580" marR="68580" marT="0" marB="0">
                    <a:solidFill>
                      <a:srgbClr val="92D050"/>
                    </a:solidFill>
                  </a:tcPr>
                </a:tc>
                <a:extLst>
                  <a:ext uri="{0D108BD9-81ED-4DB2-BD59-A6C34878D82A}">
                    <a16:rowId xmlns:a16="http://schemas.microsoft.com/office/drawing/2014/main" val="2915252132"/>
                  </a:ext>
                </a:extLst>
              </a:tr>
            </a:tbl>
          </a:graphicData>
        </a:graphic>
      </p:graphicFrame>
      <p:pic>
        <p:nvPicPr>
          <p:cNvPr id="4" name="Picture 3">
            <a:extLst>
              <a:ext uri="{FF2B5EF4-FFF2-40B4-BE49-F238E27FC236}">
                <a16:creationId xmlns:a16="http://schemas.microsoft.com/office/drawing/2014/main" id="{7C8100C9-C307-4F97-A02E-667625917FE2}"/>
              </a:ext>
            </a:extLst>
          </p:cNvPr>
          <p:cNvPicPr/>
          <p:nvPr/>
        </p:nvPicPr>
        <p:blipFill>
          <a:blip r:embed="rId2"/>
          <a:stretch>
            <a:fillRect/>
          </a:stretch>
        </p:blipFill>
        <p:spPr>
          <a:xfrm>
            <a:off x="4277594" y="5755927"/>
            <a:ext cx="2994660" cy="344805"/>
          </a:xfrm>
          <a:prstGeom prst="rect">
            <a:avLst/>
          </a:prstGeom>
        </p:spPr>
      </p:pic>
    </p:spTree>
    <p:extLst>
      <p:ext uri="{BB962C8B-B14F-4D97-AF65-F5344CB8AC3E}">
        <p14:creationId xmlns:p14="http://schemas.microsoft.com/office/powerpoint/2010/main" val="74622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48FA-2DC0-4D91-9CCB-505D766BC239}"/>
              </a:ext>
            </a:extLst>
          </p:cNvPr>
          <p:cNvSpPr>
            <a:spLocks noGrp="1"/>
          </p:cNvSpPr>
          <p:nvPr>
            <p:ph type="title"/>
          </p:nvPr>
        </p:nvSpPr>
        <p:spPr/>
        <p:txBody>
          <a:bodyPr/>
          <a:lstStyle/>
          <a:p>
            <a:r>
              <a:rPr lang="en-IN" dirty="0"/>
              <a:t>Iteration1:</a:t>
            </a:r>
          </a:p>
        </p:txBody>
      </p:sp>
      <p:sp>
        <p:nvSpPr>
          <p:cNvPr id="5" name="Rectangle 4">
            <a:extLst>
              <a:ext uri="{FF2B5EF4-FFF2-40B4-BE49-F238E27FC236}">
                <a16:creationId xmlns:a16="http://schemas.microsoft.com/office/drawing/2014/main" id="{0766209A-D2A3-4B9B-B6BC-E5F8A57436C4}"/>
              </a:ext>
            </a:extLst>
          </p:cNvPr>
          <p:cNvSpPr/>
          <p:nvPr/>
        </p:nvSpPr>
        <p:spPr>
          <a:xfrm>
            <a:off x="935114" y="2036600"/>
            <a:ext cx="9220939" cy="671915"/>
          </a:xfrm>
          <a:prstGeom prst="rect">
            <a:avLst/>
          </a:prstGeom>
        </p:spPr>
        <p:txBody>
          <a:bodyPr wrap="square">
            <a:spAutoFit/>
          </a:bodyPr>
          <a:lstStyle/>
          <a:p>
            <a:pPr>
              <a:lnSpc>
                <a:spcPct val="107000"/>
              </a:lnSpc>
              <a:spcAft>
                <a:spcPts val="800"/>
              </a:spcAft>
            </a:pPr>
            <a:r>
              <a:rPr lang="en-IN" dirty="0">
                <a:latin typeface="Calibri Light" panose="020F0302020204030204" pitchFamily="34" charset="0"/>
                <a:ea typeface="Calibri" panose="020F0502020204030204" pitchFamily="34" charset="0"/>
                <a:cs typeface="Times New Roman" panose="02020603050405020304" pitchFamily="18" charset="0"/>
              </a:rPr>
              <a:t>The main goal is to achieve the architecture of the system by choosing the drivers that may influence the general structure of the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131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F57C79-2E9F-450D-BE82-3B821F5CBDDC}"/>
              </a:ext>
            </a:extLst>
          </p:cNvPr>
          <p:cNvSpPr/>
          <p:nvPr/>
        </p:nvSpPr>
        <p:spPr>
          <a:xfrm>
            <a:off x="838200" y="1935332"/>
            <a:ext cx="8305800" cy="671915"/>
          </a:xfrm>
          <a:prstGeom prst="rect">
            <a:avLst/>
          </a:prstGeom>
        </p:spPr>
        <p:txBody>
          <a:bodyPr wrap="square">
            <a:spAutoFit/>
          </a:bodyPr>
          <a:lstStyle/>
          <a:p>
            <a:pPr>
              <a:lnSpc>
                <a:spcPct val="107000"/>
              </a:lnSpc>
              <a:spcAft>
                <a:spcPts val="800"/>
              </a:spcAft>
            </a:pPr>
            <a:r>
              <a:rPr lang="en-IN" dirty="0">
                <a:latin typeface="Calibri Light" panose="020F0302020204030204" pitchFamily="34" charset="0"/>
                <a:ea typeface="Calibri" panose="020F0502020204030204" pitchFamily="34" charset="0"/>
                <a:cs typeface="Times New Roman" panose="02020603050405020304" pitchFamily="18" charset="0"/>
              </a:rPr>
              <a:t>For this step, the requirements classified as Primary Functional Requirements and Non-Functional Requirements are considered.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5">
            <a:extLst>
              <a:ext uri="{FF2B5EF4-FFF2-40B4-BE49-F238E27FC236}">
                <a16:creationId xmlns:a16="http://schemas.microsoft.com/office/drawing/2014/main" id="{6E3374E6-C437-4E8D-AD90-E731C299B754}"/>
              </a:ext>
            </a:extLst>
          </p:cNvPr>
          <p:cNvSpPr>
            <a:spLocks noGrp="1"/>
          </p:cNvSpPr>
          <p:nvPr>
            <p:ph type="title"/>
          </p:nvPr>
        </p:nvSpPr>
        <p:spPr/>
        <p:txBody>
          <a:bodyPr>
            <a:noAutofit/>
          </a:bodyPr>
          <a:lstStyle/>
          <a:p>
            <a:r>
              <a:rPr lang="en-IN" sz="3600" b="1" dirty="0">
                <a:latin typeface="Calibri Light" panose="020F0302020204030204" pitchFamily="34" charset="0"/>
                <a:ea typeface="Calibri" panose="020F0502020204030204" pitchFamily="34" charset="0"/>
                <a:cs typeface="Times New Roman" panose="02020603050405020304" pitchFamily="18" charset="0"/>
              </a:rPr>
              <a:t>Step 2: Establishing Iteration goal by selecting drivers: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Tree>
    <p:extLst>
      <p:ext uri="{BB962C8B-B14F-4D97-AF65-F5344CB8AC3E}">
        <p14:creationId xmlns:p14="http://schemas.microsoft.com/office/powerpoint/2010/main" val="392699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E9B0-31C8-4FA0-990A-B761EDCCB739}"/>
              </a:ext>
            </a:extLst>
          </p:cNvPr>
          <p:cNvSpPr>
            <a:spLocks noGrp="1"/>
          </p:cNvSpPr>
          <p:nvPr>
            <p:ph type="title"/>
          </p:nvPr>
        </p:nvSpPr>
        <p:spPr>
          <a:xfrm>
            <a:off x="838200" y="622701"/>
            <a:ext cx="10515600" cy="1325563"/>
          </a:xfrm>
        </p:spPr>
        <p:txBody>
          <a:bodyPr>
            <a:noAutofit/>
          </a:bodyPr>
          <a:lstStyle/>
          <a:p>
            <a:r>
              <a:rPr lang="en-US" altLang="en-US" sz="3200" b="1" dirty="0">
                <a:latin typeface="Calibri Light" panose="020F0302020204030204" pitchFamily="34" charset="0"/>
                <a:ea typeface="Calibri" panose="020F0502020204030204" pitchFamily="34" charset="0"/>
                <a:cs typeface="Calibri Light" panose="020F0302020204030204" pitchFamily="34" charset="0"/>
              </a:rPr>
              <a:t>Step 3: One or More Elements of the System are chosen to refine:</a:t>
            </a:r>
            <a:br>
              <a:rPr kumimoji="0" lang="en-US" altLang="en-US" sz="1200" b="0" i="0" strike="noStrike" cap="none" normalizeH="0" baseline="0" dirty="0">
                <a:ln>
                  <a:noFill/>
                </a:ln>
                <a:solidFill>
                  <a:schemeClr val="tx1"/>
                </a:solidFill>
                <a:effectLst/>
              </a:rPr>
            </a:br>
            <a:endParaRPr lang="en-IN" sz="3200" dirty="0"/>
          </a:p>
        </p:txBody>
      </p:sp>
      <p:pic>
        <p:nvPicPr>
          <p:cNvPr id="3073" name="Picture 5">
            <a:extLst>
              <a:ext uri="{FF2B5EF4-FFF2-40B4-BE49-F238E27FC236}">
                <a16:creationId xmlns:a16="http://schemas.microsoft.com/office/drawing/2014/main" id="{59127E74-A3C8-49BC-8E59-56FA7DD08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524" y="1775534"/>
            <a:ext cx="7341833" cy="39656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F4BAC8C-06A8-4DDD-9C0D-0BBA024E49DC}"/>
              </a:ext>
            </a:extLst>
          </p:cNvPr>
          <p:cNvSpPr>
            <a:spLocks noChangeArrowheads="1"/>
          </p:cNvSpPr>
          <p:nvPr/>
        </p:nvSpPr>
        <p:spPr bwMode="auto">
          <a:xfrm>
            <a:off x="3380002" y="5741193"/>
            <a:ext cx="57308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a:t>
            </a:r>
            <a:r>
              <a:rPr kumimoji="0" lang="en-US" altLang="en-US" sz="1200" b="1" i="0" u="none" strike="noStrike" cap="none" normalizeH="0" baseline="0" dirty="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Figure 1: Composite Structure diagram for </a:t>
            </a:r>
            <a:r>
              <a:rPr kumimoji="0" lang="en-US" altLang="en-US" sz="1200" b="1" i="0" u="none" strike="noStrike" cap="none" normalizeH="0" baseline="0" dirty="0" err="1">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Masterize</a:t>
            </a:r>
            <a:r>
              <a:rPr kumimoji="0" lang="en-US" altLang="en-US" sz="1200" b="1" i="0" u="none" strike="noStrike" cap="none" normalizeH="0" baseline="0" dirty="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your degree system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244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C344-5B1E-4B31-94B3-EC0650C6E5C1}"/>
              </a:ext>
            </a:extLst>
          </p:cNvPr>
          <p:cNvSpPr>
            <a:spLocks noGrp="1"/>
          </p:cNvSpPr>
          <p:nvPr>
            <p:ph type="title"/>
          </p:nvPr>
        </p:nvSpPr>
        <p:spPr>
          <a:xfrm>
            <a:off x="721310" y="1"/>
            <a:ext cx="10515600" cy="905522"/>
          </a:xfrm>
        </p:spPr>
        <p:txBody>
          <a:bodyPr>
            <a:noAutofit/>
          </a:bodyPr>
          <a:lstStyle/>
          <a:p>
            <a:r>
              <a:rPr lang="en-IN" sz="2400" b="1" u="sng" dirty="0"/>
              <a:t>Step 4: Design concepts that satisfy the drivers selected are chosen in this step</a:t>
            </a:r>
            <a:br>
              <a:rPr lang="en-IN" sz="2400" dirty="0"/>
            </a:br>
            <a:endParaRPr lang="en-IN" sz="2400" dirty="0"/>
          </a:p>
        </p:txBody>
      </p:sp>
      <p:graphicFrame>
        <p:nvGraphicFramePr>
          <p:cNvPr id="4" name="Content Placeholder 3">
            <a:extLst>
              <a:ext uri="{FF2B5EF4-FFF2-40B4-BE49-F238E27FC236}">
                <a16:creationId xmlns:a16="http://schemas.microsoft.com/office/drawing/2014/main" id="{4DD76EDA-8039-40FF-B790-07625684913D}"/>
              </a:ext>
            </a:extLst>
          </p:cNvPr>
          <p:cNvGraphicFramePr>
            <a:graphicFrameLocks noGrp="1"/>
          </p:cNvGraphicFramePr>
          <p:nvPr>
            <p:ph idx="1"/>
            <p:extLst>
              <p:ext uri="{D42A27DB-BD31-4B8C-83A1-F6EECF244321}">
                <p14:modId xmlns:p14="http://schemas.microsoft.com/office/powerpoint/2010/main" val="748863963"/>
              </p:ext>
            </p:extLst>
          </p:nvPr>
        </p:nvGraphicFramePr>
        <p:xfrm>
          <a:off x="204186" y="662784"/>
          <a:ext cx="11523216" cy="4883298"/>
        </p:xfrm>
        <a:graphic>
          <a:graphicData uri="http://schemas.openxmlformats.org/drawingml/2006/table">
            <a:tbl>
              <a:tblPr firstRow="1" firstCol="1" bandRow="1">
                <a:tableStyleId>{5C22544A-7EE6-4342-B048-85BDC9FD1C3A}</a:tableStyleId>
              </a:tblPr>
              <a:tblGrid>
                <a:gridCol w="3798468">
                  <a:extLst>
                    <a:ext uri="{9D8B030D-6E8A-4147-A177-3AD203B41FA5}">
                      <a16:colId xmlns:a16="http://schemas.microsoft.com/office/drawing/2014/main" val="2555042140"/>
                    </a:ext>
                  </a:extLst>
                </a:gridCol>
                <a:gridCol w="7724748">
                  <a:extLst>
                    <a:ext uri="{9D8B030D-6E8A-4147-A177-3AD203B41FA5}">
                      <a16:colId xmlns:a16="http://schemas.microsoft.com/office/drawing/2014/main" val="216431535"/>
                    </a:ext>
                  </a:extLst>
                </a:gridCol>
              </a:tblGrid>
              <a:tr h="208899">
                <a:tc>
                  <a:txBody>
                    <a:bodyPr/>
                    <a:lstStyle/>
                    <a:p>
                      <a:pPr>
                        <a:lnSpc>
                          <a:spcPct val="107000"/>
                        </a:lnSpc>
                        <a:spcAft>
                          <a:spcPts val="0"/>
                        </a:spcAft>
                      </a:pPr>
                      <a:r>
                        <a:rPr lang="en-IN" sz="1400">
                          <a:solidFill>
                            <a:schemeClr val="tx1"/>
                          </a:solidFill>
                          <a:effectLst/>
                        </a:rPr>
                        <a:t>Design Decisions and Locations</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747" marR="30747" marT="0" marB="0">
                    <a:solidFill>
                      <a:schemeClr val="accent1">
                        <a:lumMod val="40000"/>
                        <a:lumOff val="60000"/>
                      </a:schemeClr>
                    </a:solidFill>
                  </a:tcPr>
                </a:tc>
                <a:tc>
                  <a:txBody>
                    <a:bodyPr/>
                    <a:lstStyle/>
                    <a:p>
                      <a:pPr>
                        <a:lnSpc>
                          <a:spcPct val="107000"/>
                        </a:lnSpc>
                        <a:spcAft>
                          <a:spcPts val="0"/>
                        </a:spcAft>
                      </a:pPr>
                      <a:r>
                        <a:rPr lang="en-IN" sz="1400" dirty="0">
                          <a:solidFill>
                            <a:schemeClr val="tx1"/>
                          </a:solidFill>
                          <a:effectLst/>
                        </a:rPr>
                        <a:t>Rationale</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747" marR="30747" marT="0" marB="0">
                    <a:solidFill>
                      <a:schemeClr val="accent1">
                        <a:lumMod val="40000"/>
                        <a:lumOff val="60000"/>
                      </a:schemeClr>
                    </a:solidFill>
                  </a:tcPr>
                </a:tc>
                <a:extLst>
                  <a:ext uri="{0D108BD9-81ED-4DB2-BD59-A6C34878D82A}">
                    <a16:rowId xmlns:a16="http://schemas.microsoft.com/office/drawing/2014/main" val="1375265940"/>
                  </a:ext>
                </a:extLst>
              </a:tr>
              <a:tr h="1826719">
                <a:tc>
                  <a:txBody>
                    <a:bodyPr/>
                    <a:lstStyle/>
                    <a:p>
                      <a:pPr>
                        <a:lnSpc>
                          <a:spcPct val="107000"/>
                        </a:lnSpc>
                        <a:spcAft>
                          <a:spcPts val="0"/>
                        </a:spcAft>
                      </a:pPr>
                      <a:r>
                        <a:rPr lang="en-IN" sz="1400" dirty="0">
                          <a:solidFill>
                            <a:schemeClr val="tx1"/>
                          </a:solidFill>
                          <a:effectLst/>
                        </a:rPr>
                        <a:t>Logically structure the client part of the system using Web Application reference Architecture.</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747" marR="30747" marT="0" marB="0">
                    <a:solidFill>
                      <a:schemeClr val="accent1">
                        <a:lumMod val="40000"/>
                        <a:lumOff val="60000"/>
                      </a:schemeClr>
                    </a:solidFill>
                  </a:tcPr>
                </a:tc>
                <a:tc>
                  <a:txBody>
                    <a:bodyPr/>
                    <a:lstStyle/>
                    <a:p>
                      <a:pPr>
                        <a:lnSpc>
                          <a:spcPct val="107000"/>
                        </a:lnSpc>
                        <a:spcAft>
                          <a:spcPts val="0"/>
                        </a:spcAft>
                      </a:pPr>
                      <a:r>
                        <a:rPr lang="en-IN" sz="1400" dirty="0">
                          <a:solidFill>
                            <a:schemeClr val="tx1"/>
                          </a:solidFill>
                          <a:effectLst/>
                        </a:rPr>
                        <a:t>This reference architecture is oriented towards the development of applications that are accessed from a web browser and for applications that can adapt to whichever device the user is viewing on. Since this system does not need any fancy and rich interface, something as simple as a web application would do the job.</a:t>
                      </a:r>
                    </a:p>
                    <a:p>
                      <a:pPr>
                        <a:lnSpc>
                          <a:spcPct val="107000"/>
                        </a:lnSpc>
                        <a:spcAft>
                          <a:spcPts val="0"/>
                        </a:spcAft>
                      </a:pPr>
                      <a:endParaRPr lang="en-IN" sz="1400" dirty="0">
                        <a:solidFill>
                          <a:schemeClr val="tx1"/>
                        </a:solidFill>
                        <a:effectLst/>
                      </a:endParaRPr>
                    </a:p>
                    <a:p>
                      <a:pPr>
                        <a:lnSpc>
                          <a:spcPct val="107000"/>
                        </a:lnSpc>
                        <a:spcAft>
                          <a:spcPts val="0"/>
                        </a:spcAft>
                      </a:pPr>
                      <a:r>
                        <a:rPr lang="en-IN" sz="1400" b="1" dirty="0">
                          <a:solidFill>
                            <a:schemeClr val="tx1"/>
                          </a:solidFill>
                          <a:effectLst/>
                        </a:rPr>
                        <a:t>Discarded Alternatives:</a:t>
                      </a:r>
                    </a:p>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solidFill>
                            <a:schemeClr val="tx1"/>
                          </a:solidFill>
                          <a:effectLst/>
                          <a:latin typeface="Calibri Light" panose="020F0302020204030204" pitchFamily="34" charset="0"/>
                          <a:ea typeface="Calibri" panose="020F0502020204030204" pitchFamily="34" charset="0"/>
                          <a:cs typeface="Times New Roman" panose="02020603050405020304" pitchFamily="18" charset="0"/>
                        </a:rPr>
                        <a:t>Rich Internet applications</a:t>
                      </a:r>
                    </a:p>
                    <a:p>
                      <a:pPr marL="0" marR="0" lvl="0" indent="0" algn="l" defTabSz="914400" rtl="0" eaLnBrk="1" fontAlgn="auto" latinLnBrk="0" hangingPunct="1">
                        <a:lnSpc>
                          <a:spcPct val="107000"/>
                        </a:lnSpc>
                        <a:spcBef>
                          <a:spcPts val="0"/>
                        </a:spcBef>
                        <a:spcAft>
                          <a:spcPts val="0"/>
                        </a:spcAft>
                        <a:buClrTx/>
                        <a:buSzTx/>
                        <a:buFontTx/>
                        <a:buNone/>
                        <a:tabLst/>
                        <a:defRPr/>
                      </a:pPr>
                      <a:r>
                        <a:rPr lang="en-IN" sz="1400" dirty="0">
                          <a:solidFill>
                            <a:schemeClr val="tx1"/>
                          </a:solidFill>
                          <a:effectLst/>
                          <a:latin typeface="Calibri Light" panose="020F0302020204030204" pitchFamily="34" charset="0"/>
                          <a:ea typeface="Calibri" panose="020F0502020204030204" pitchFamily="34" charset="0"/>
                          <a:cs typeface="Times New Roman" panose="02020603050405020304" pitchFamily="18" charset="0"/>
                        </a:rPr>
                        <a:t>Mobile Applications</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IN" sz="1400" dirty="0">
                        <a:solidFill>
                          <a:schemeClr val="tx1"/>
                        </a:solidFill>
                        <a:effectLst/>
                      </a:endParaRPr>
                    </a:p>
                  </a:txBody>
                  <a:tcPr marL="30747" marR="30747" marT="0" marB="0">
                    <a:solidFill>
                      <a:schemeClr val="accent1">
                        <a:lumMod val="40000"/>
                        <a:lumOff val="60000"/>
                      </a:schemeClr>
                    </a:solidFill>
                  </a:tcPr>
                </a:tc>
                <a:extLst>
                  <a:ext uri="{0D108BD9-81ED-4DB2-BD59-A6C34878D82A}">
                    <a16:rowId xmlns:a16="http://schemas.microsoft.com/office/drawing/2014/main" val="327391316"/>
                  </a:ext>
                </a:extLst>
              </a:tr>
              <a:tr h="1261067">
                <a:tc>
                  <a:txBody>
                    <a:bodyPr/>
                    <a:lstStyle/>
                    <a:p>
                      <a:pPr>
                        <a:lnSpc>
                          <a:spcPct val="107000"/>
                        </a:lnSpc>
                        <a:spcAft>
                          <a:spcPts val="0"/>
                        </a:spcAft>
                      </a:pPr>
                      <a:r>
                        <a:rPr lang="en-IN" sz="1400" dirty="0">
                          <a:solidFill>
                            <a:schemeClr val="tx1"/>
                          </a:solidFill>
                          <a:effectLst/>
                        </a:rPr>
                        <a:t>Logically structure the server part of the system using the Service Application reference architecture.</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747" marR="30747" marT="0" marB="0">
                    <a:solidFill>
                      <a:schemeClr val="accent1">
                        <a:lumMod val="40000"/>
                        <a:lumOff val="60000"/>
                      </a:schemeClr>
                    </a:solidFill>
                  </a:tcPr>
                </a:tc>
                <a:tc>
                  <a:txBody>
                    <a:bodyPr/>
                    <a:lstStyle/>
                    <a:p>
                      <a:pPr>
                        <a:lnSpc>
                          <a:spcPct val="107000"/>
                        </a:lnSpc>
                        <a:spcAft>
                          <a:spcPts val="0"/>
                        </a:spcAft>
                      </a:pPr>
                      <a:r>
                        <a:rPr lang="en-IN" sz="1400" dirty="0">
                          <a:solidFill>
                            <a:schemeClr val="tx1"/>
                          </a:solidFill>
                          <a:effectLst/>
                        </a:rPr>
                        <a:t>Service applications do not provide a user interface but rather expose services that consumed by other applications.</a:t>
                      </a:r>
                    </a:p>
                    <a:p>
                      <a:pPr>
                        <a:lnSpc>
                          <a:spcPct val="107000"/>
                        </a:lnSpc>
                        <a:spcAft>
                          <a:spcPts val="0"/>
                        </a:spcAft>
                      </a:pPr>
                      <a:r>
                        <a:rPr lang="en-IN" sz="1400" dirty="0">
                          <a:solidFill>
                            <a:schemeClr val="tx1"/>
                          </a:solidFill>
                          <a:effectLst/>
                        </a:rPr>
                        <a:t>No other alternatives were considered and discarded, as the architect was familiar with this reference architecture and considered it fully adequate to meet the requirements.</a:t>
                      </a:r>
                    </a:p>
                    <a:p>
                      <a:pPr>
                        <a:lnSpc>
                          <a:spcPct val="107000"/>
                        </a:lnSpc>
                        <a:spcAft>
                          <a:spcPts val="0"/>
                        </a:spcAft>
                      </a:pPr>
                      <a:r>
                        <a:rPr lang="en-IN" sz="1400" dirty="0">
                          <a:solidFill>
                            <a:schemeClr val="tx1"/>
                          </a:solidFill>
                          <a:effectLst/>
                        </a:rPr>
                        <a:t> </a:t>
                      </a:r>
                    </a:p>
                    <a:p>
                      <a:pPr>
                        <a:lnSpc>
                          <a:spcPct val="107000"/>
                        </a:lnSpc>
                        <a:spcAft>
                          <a:spcPts val="0"/>
                        </a:spcAft>
                      </a:pPr>
                      <a:r>
                        <a:rPr lang="en-IN" sz="1400" dirty="0">
                          <a:solidFill>
                            <a:schemeClr val="tx1"/>
                          </a:solidFill>
                          <a:effectLst/>
                        </a:rPr>
                        <a:t> </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747" marR="30747" marT="0" marB="0">
                    <a:solidFill>
                      <a:schemeClr val="accent1">
                        <a:lumMod val="40000"/>
                        <a:lumOff val="60000"/>
                      </a:schemeClr>
                    </a:solidFill>
                  </a:tcPr>
                </a:tc>
                <a:extLst>
                  <a:ext uri="{0D108BD9-81ED-4DB2-BD59-A6C34878D82A}">
                    <a16:rowId xmlns:a16="http://schemas.microsoft.com/office/drawing/2014/main" val="1826656353"/>
                  </a:ext>
                </a:extLst>
              </a:tr>
              <a:tr h="1261067">
                <a:tc>
                  <a:txBody>
                    <a:bodyPr/>
                    <a:lstStyle/>
                    <a:p>
                      <a:pPr>
                        <a:lnSpc>
                          <a:spcPct val="107000"/>
                        </a:lnSpc>
                        <a:spcAft>
                          <a:spcPts val="0"/>
                        </a:spcAft>
                      </a:pPr>
                      <a:r>
                        <a:rPr lang="en-IN" sz="1400">
                          <a:solidFill>
                            <a:schemeClr val="tx1"/>
                          </a:solidFill>
                          <a:effectLst/>
                        </a:rPr>
                        <a:t>Build the application using Spring Java framework and other UI technologies.</a:t>
                      </a:r>
                      <a:endParaRPr lang="en-IN"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0747" marR="30747" marT="0" marB="0">
                    <a:solidFill>
                      <a:schemeClr val="accent1">
                        <a:lumMod val="40000"/>
                        <a:lumOff val="60000"/>
                      </a:schemeClr>
                    </a:solidFill>
                  </a:tcPr>
                </a:tc>
                <a:tc>
                  <a:txBody>
                    <a:bodyPr/>
                    <a:lstStyle/>
                    <a:p>
                      <a:pPr>
                        <a:lnSpc>
                          <a:spcPct val="107000"/>
                        </a:lnSpc>
                        <a:spcAft>
                          <a:spcPts val="0"/>
                        </a:spcAft>
                      </a:pPr>
                      <a:r>
                        <a:rPr lang="en-IN" sz="1400" dirty="0">
                          <a:solidFill>
                            <a:schemeClr val="tx1"/>
                          </a:solidFill>
                          <a:effectLst/>
                        </a:rPr>
                        <a:t>Spring framework is one of the standard frameworks for building service applications and web applications. </a:t>
                      </a:r>
                    </a:p>
                    <a:p>
                      <a:pPr>
                        <a:lnSpc>
                          <a:spcPct val="107000"/>
                        </a:lnSpc>
                        <a:spcAft>
                          <a:spcPts val="0"/>
                        </a:spcAft>
                      </a:pPr>
                      <a:r>
                        <a:rPr lang="en-IN" sz="1400" dirty="0">
                          <a:solidFill>
                            <a:schemeClr val="tx1"/>
                          </a:solidFill>
                          <a:effectLst/>
                        </a:rPr>
                        <a:t> </a:t>
                      </a:r>
                    </a:p>
                    <a:p>
                      <a:pPr>
                        <a:lnSpc>
                          <a:spcPct val="107000"/>
                        </a:lnSpc>
                        <a:spcAft>
                          <a:spcPts val="0"/>
                        </a:spcAft>
                      </a:pPr>
                      <a:r>
                        <a:rPr lang="en-IN" sz="1400" dirty="0">
                          <a:solidFill>
                            <a:schemeClr val="tx1"/>
                          </a:solidFill>
                          <a:effectLst/>
                        </a:rPr>
                        <a:t>Another reason for choosing Java based applications is due to the fact that the developers are well versed in it.</a:t>
                      </a:r>
                    </a:p>
                  </a:txBody>
                  <a:tcPr marL="30747" marR="30747" marT="0" marB="0">
                    <a:solidFill>
                      <a:schemeClr val="accent1">
                        <a:lumMod val="40000"/>
                        <a:lumOff val="60000"/>
                      </a:schemeClr>
                    </a:solidFill>
                  </a:tcPr>
                </a:tc>
                <a:extLst>
                  <a:ext uri="{0D108BD9-81ED-4DB2-BD59-A6C34878D82A}">
                    <a16:rowId xmlns:a16="http://schemas.microsoft.com/office/drawing/2014/main" val="1136710274"/>
                  </a:ext>
                </a:extLst>
              </a:tr>
            </a:tbl>
          </a:graphicData>
        </a:graphic>
      </p:graphicFrame>
    </p:spTree>
    <p:extLst>
      <p:ext uri="{BB962C8B-B14F-4D97-AF65-F5344CB8AC3E}">
        <p14:creationId xmlns:p14="http://schemas.microsoft.com/office/powerpoint/2010/main" val="156520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9717-19E9-4932-832D-2C4C0C183ADE}"/>
              </a:ext>
            </a:extLst>
          </p:cNvPr>
          <p:cNvSpPr>
            <a:spLocks noGrp="1"/>
          </p:cNvSpPr>
          <p:nvPr>
            <p:ph type="title"/>
          </p:nvPr>
        </p:nvSpPr>
        <p:spPr>
          <a:xfrm>
            <a:off x="911352" y="849757"/>
            <a:ext cx="10515600" cy="1325563"/>
          </a:xfrm>
        </p:spPr>
        <p:txBody>
          <a:bodyPr>
            <a:noAutofit/>
          </a:bodyPr>
          <a:lstStyle/>
          <a:p>
            <a:r>
              <a:rPr lang="en-IN" sz="3200" b="1" dirty="0"/>
              <a:t>Step 5: Instantiating Architectural Elements, Allocating Responsibilities, and Defining Interfaces</a:t>
            </a:r>
            <a:br>
              <a:rPr lang="en-IN" sz="3200" dirty="0"/>
            </a:br>
            <a:br>
              <a:rPr lang="en-IN" sz="3200" dirty="0"/>
            </a:br>
            <a:endParaRPr lang="en-IN" sz="3200" dirty="0"/>
          </a:p>
        </p:txBody>
      </p:sp>
      <p:sp>
        <p:nvSpPr>
          <p:cNvPr id="3" name="Content Placeholder 2">
            <a:extLst>
              <a:ext uri="{FF2B5EF4-FFF2-40B4-BE49-F238E27FC236}">
                <a16:creationId xmlns:a16="http://schemas.microsoft.com/office/drawing/2014/main" id="{1603C6FA-2358-488A-AFF1-067D39FFC174}"/>
              </a:ext>
            </a:extLst>
          </p:cNvPr>
          <p:cNvSpPr>
            <a:spLocks noGrp="1"/>
          </p:cNvSpPr>
          <p:nvPr>
            <p:ph idx="1"/>
          </p:nvPr>
        </p:nvSpPr>
        <p:spPr/>
        <p:txBody>
          <a:bodyPr>
            <a:normAutofit/>
          </a:bodyPr>
          <a:lstStyle/>
          <a:p>
            <a:r>
              <a:rPr lang="en-IN" sz="2000" dirty="0"/>
              <a:t>The next iteration has a better explanation about the elements and their functionalities since it is typically too early to define them here.</a:t>
            </a:r>
          </a:p>
        </p:txBody>
      </p:sp>
    </p:spTree>
    <p:extLst>
      <p:ext uri="{BB962C8B-B14F-4D97-AF65-F5344CB8AC3E}">
        <p14:creationId xmlns:p14="http://schemas.microsoft.com/office/powerpoint/2010/main" val="14812821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1317</TotalTime>
  <Words>1434</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Retrospect</vt:lpstr>
      <vt:lpstr>Masterize your Degree</vt:lpstr>
      <vt:lpstr>PowerPoint Presentation</vt:lpstr>
      <vt:lpstr>PowerPoint Presentation</vt:lpstr>
      <vt:lpstr>Reviewing Inputs</vt:lpstr>
      <vt:lpstr>Iteration1:</vt:lpstr>
      <vt:lpstr>Step 2: Establishing Iteration goal by selecting drivers: </vt:lpstr>
      <vt:lpstr>Step 3: One or More Elements of the System are chosen to refine: </vt:lpstr>
      <vt:lpstr>Step 4: Design concepts that satisfy the drivers selected are chosen in this step </vt:lpstr>
      <vt:lpstr>Step 5: Instantiating Architectural Elements, Allocating Responsibilities, and Defining Interfaces  </vt:lpstr>
      <vt:lpstr>  Step 6: Sketch Views and Record Design Decisions </vt:lpstr>
      <vt:lpstr>  Step 6: Sketch Views and Record Design Decisions </vt:lpstr>
      <vt:lpstr>Step 7: Performing Analysis of Current Design and Reviewing Iteration Goal and Achievement of Design Purpose </vt:lpstr>
      <vt:lpstr>Iteration 2</vt:lpstr>
      <vt:lpstr>Step 2: Establish Goal by Selecting Drivers </vt:lpstr>
      <vt:lpstr>Step 3: Choosing One or More Elements of the System to Refine </vt:lpstr>
      <vt:lpstr>Step 4: Choosing One or More Design Concepts that Satisfy the Selected Drivers </vt:lpstr>
      <vt:lpstr>Step 5: Instantiating Architectural Elements, Allocating Responsibilities, and Defining Interfaces</vt:lpstr>
      <vt:lpstr>Step 6: Sketching Views and Recording Design Decisions </vt:lpstr>
      <vt:lpstr>Step 7: Performing Analysis of Current Design and Reviewing Iteration Goal and Achievement of Design Purpose </vt:lpstr>
      <vt:lpstr>Iteration 3: Addressing the user interaction, Privacy requirements and Communication </vt:lpstr>
      <vt:lpstr>  Step 2:  Establish Iteration Goal by Selecting Drivers </vt:lpstr>
      <vt:lpstr>Step 3: Choosing One or More Elements of the System to refine </vt:lpstr>
      <vt:lpstr>PowerPoint Presentation</vt:lpstr>
      <vt:lpstr>Step 5: Instantiating Architectural Elements, Allocate Responsibilities, and Define Interfaces </vt:lpstr>
      <vt:lpstr>Step 6: Evaluation of the Requirements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Masterize your Degree</dc:title>
  <dc:creator>Sahitya</dc:creator>
  <cp:lastModifiedBy>Sahitya Reddy</cp:lastModifiedBy>
  <cp:revision>69</cp:revision>
  <dcterms:created xsi:type="dcterms:W3CDTF">2020-03-23T01:57:04Z</dcterms:created>
  <dcterms:modified xsi:type="dcterms:W3CDTF">2020-10-14T10:14:06Z</dcterms:modified>
</cp:coreProperties>
</file>