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30"/>
  </p:notesMasterIdLst>
  <p:sldIdLst>
    <p:sldId id="257" r:id="rId4"/>
    <p:sldId id="258" r:id="rId5"/>
    <p:sldId id="292" r:id="rId6"/>
    <p:sldId id="259" r:id="rId7"/>
    <p:sldId id="269" r:id="rId8"/>
    <p:sldId id="270" r:id="rId9"/>
    <p:sldId id="272" r:id="rId10"/>
    <p:sldId id="273" r:id="rId11"/>
    <p:sldId id="274" r:id="rId12"/>
    <p:sldId id="289" r:id="rId13"/>
    <p:sldId id="275" r:id="rId14"/>
    <p:sldId id="276" r:id="rId15"/>
    <p:sldId id="291" r:id="rId16"/>
    <p:sldId id="281" r:id="rId17"/>
    <p:sldId id="290" r:id="rId18"/>
    <p:sldId id="282" r:id="rId19"/>
    <p:sldId id="283" r:id="rId20"/>
    <p:sldId id="284" r:id="rId21"/>
    <p:sldId id="286" r:id="rId22"/>
    <p:sldId id="285" r:id="rId23"/>
    <p:sldId id="277" r:id="rId24"/>
    <p:sldId id="278" r:id="rId25"/>
    <p:sldId id="279" r:id="rId26"/>
    <p:sldId id="280" r:id="rId27"/>
    <p:sldId id="288"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13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3/19/2017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3/19/2017 12:47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Trebuchet MS" pitchFamily="34" charset="0"/>
              </a:rPr>
            </a:br>
            <a:r>
              <a:rPr lang="en-US" sz="500" dirty="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3/19/2017 12:51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Trebuchet MS" pitchFamily="34" charset="0"/>
              </a:rPr>
            </a:br>
            <a:r>
              <a:rPr lang="en-US" dirty="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3973951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3/19/2017 12:47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Trebuchet MS" pitchFamily="34" charset="0"/>
              </a:rPr>
            </a:br>
            <a:r>
              <a:rPr lang="en-US" dirty="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3955757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3/19/2017 12:47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Trebuchet MS" pitchFamily="34" charset="0"/>
              </a:rPr>
            </a:br>
            <a:r>
              <a:rPr lang="en-US" dirty="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2128228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3/19/2017 12:47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Trebuchet MS" pitchFamily="34" charset="0"/>
              </a:rPr>
            </a:br>
            <a:r>
              <a:rPr lang="en-US" dirty="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extLst>
      <p:ext uri="{BB962C8B-B14F-4D97-AF65-F5344CB8AC3E}">
        <p14:creationId xmlns:p14="http://schemas.microsoft.com/office/powerpoint/2010/main" val="416278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3/19/2017 12:47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Trebuchet MS" pitchFamily="34" charset="0"/>
              </a:rPr>
            </a:br>
            <a:r>
              <a:rPr lang="en-US" dirty="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extLst>
      <p:ext uri="{BB962C8B-B14F-4D97-AF65-F5344CB8AC3E}">
        <p14:creationId xmlns:p14="http://schemas.microsoft.com/office/powerpoint/2010/main" val="2446604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3/19/2017 12:47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Trebuchet MS" pitchFamily="34" charset="0"/>
              </a:rPr>
            </a:br>
            <a:r>
              <a:rPr lang="en-US" dirty="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extLst>
      <p:ext uri="{BB962C8B-B14F-4D97-AF65-F5344CB8AC3E}">
        <p14:creationId xmlns:p14="http://schemas.microsoft.com/office/powerpoint/2010/main" val="3831688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3/19/2017 12:47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Trebuchet MS" pitchFamily="34" charset="0"/>
              </a:rPr>
            </a:br>
            <a:r>
              <a:rPr lang="en-US" dirty="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3/19/2017 1:19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Trebuchet MS" pitchFamily="34" charset="0"/>
              </a:rPr>
            </a:br>
            <a:r>
              <a:rPr lang="en-US" dirty="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282386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3/19/2017 12:47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Trebuchet MS" pitchFamily="34" charset="0"/>
              </a:rPr>
            </a:br>
            <a:r>
              <a:rPr lang="en-US" dirty="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3/19/2017 12:47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Trebuchet MS" pitchFamily="34" charset="0"/>
              </a:rPr>
            </a:br>
            <a:r>
              <a:rPr lang="en-US" dirty="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3699459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3/19/2017 12:47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Trebuchet MS" pitchFamily="34" charset="0"/>
              </a:rPr>
            </a:br>
            <a:r>
              <a:rPr lang="en-US" dirty="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388562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3/19/2017 12:47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Trebuchet MS" pitchFamily="34" charset="0"/>
              </a:rPr>
            </a:br>
            <a:r>
              <a:rPr lang="en-US" dirty="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2744019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3/19/2017 12:47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Trebuchet MS" pitchFamily="34" charset="0"/>
              </a:rPr>
            </a:br>
            <a:r>
              <a:rPr lang="en-US" dirty="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3429042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3/19/2017 12:47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Trebuchet MS" pitchFamily="34" charset="0"/>
              </a:rPr>
            </a:br>
            <a:r>
              <a:rPr lang="en-US" dirty="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2569164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14" descr="bottombar"/>
          <p:cNvPicPr>
            <a:picLocks noChangeAspect="1" noChangeArrowheads="1"/>
          </p:cNvPicPr>
          <p:nvPr userDrawn="1"/>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Fog Computing - Survey</a:t>
            </a:r>
          </a:p>
        </p:txBody>
      </p:sp>
      <p:sp>
        <p:nvSpPr>
          <p:cNvPr id="3" name="Subtitle 2"/>
          <p:cNvSpPr>
            <a:spLocks noGrp="1"/>
          </p:cNvSpPr>
          <p:nvPr>
            <p:ph type="subTitle" idx="1"/>
          </p:nvPr>
        </p:nvSpPr>
        <p:spPr>
          <a:xfrm>
            <a:off x="1066800" y="3886200"/>
            <a:ext cx="7681913" cy="1370012"/>
          </a:xfrm>
        </p:spPr>
        <p:txBody>
          <a:bodyPr>
            <a:normAutofit fontScale="85000" lnSpcReduction="10000"/>
          </a:bodyPr>
          <a:lstStyle/>
          <a:p>
            <a:r>
              <a:rPr lang="en-US" dirty="0"/>
              <a:t>                                                          </a:t>
            </a:r>
            <a:r>
              <a:rPr lang="en-US" dirty="0" err="1"/>
              <a:t>Lalini</a:t>
            </a:r>
            <a:r>
              <a:rPr lang="en-US" dirty="0"/>
              <a:t> </a:t>
            </a:r>
            <a:r>
              <a:rPr lang="en-US" dirty="0" err="1"/>
              <a:t>Wudali</a:t>
            </a:r>
            <a:endParaRPr lang="en-US" dirty="0"/>
          </a:p>
          <a:p>
            <a:r>
              <a:rPr lang="en-US" dirty="0"/>
              <a:t>                                                          Sahitya </a:t>
            </a:r>
            <a:r>
              <a:rPr lang="en-US" dirty="0" err="1"/>
              <a:t>Mullapudi</a:t>
            </a:r>
            <a:endParaRPr lang="en-US" dirty="0"/>
          </a:p>
          <a:p>
            <a:r>
              <a:rPr lang="en-US" dirty="0"/>
              <a:t>                                                          </a:t>
            </a:r>
            <a:r>
              <a:rPr lang="en-US" dirty="0" err="1"/>
              <a:t>Saloni</a:t>
            </a:r>
            <a:r>
              <a:rPr lang="en-US" dirty="0"/>
              <a:t> Mohan</a:t>
            </a:r>
          </a:p>
          <a:p>
            <a:r>
              <a:rPr lang="en-US" dirty="0"/>
              <a:t>                                                          </a:t>
            </a:r>
            <a:r>
              <a:rPr lang="en-US" dirty="0" err="1"/>
              <a:t>Sudheer</a:t>
            </a:r>
            <a:r>
              <a:rPr lang="en-US" dirty="0"/>
              <a:t> </a:t>
            </a:r>
            <a:r>
              <a:rPr lang="en-US" dirty="0" err="1"/>
              <a:t>Sammeta</a:t>
            </a:r>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82000" cy="1163395"/>
          </a:xfrm>
        </p:spPr>
        <p:txBody>
          <a:bodyPr>
            <a:normAutofit/>
          </a:bodyPr>
          <a:lstStyle/>
          <a:p>
            <a:r>
              <a:rPr lang="en-US" dirty="0">
                <a:effectLst/>
              </a:rPr>
              <a:t>Fog Cloud Classification </a:t>
            </a:r>
            <a:endParaRPr lang="en-US" dirty="0">
              <a:solidFill>
                <a:schemeClr val="tx2"/>
              </a:solidFill>
            </a:endParaRPr>
          </a:p>
        </p:txBody>
      </p:sp>
      <p:sp>
        <p:nvSpPr>
          <p:cNvPr id="3" name="Text Placeholder 2"/>
          <p:cNvSpPr>
            <a:spLocks noGrp="1"/>
          </p:cNvSpPr>
          <p:nvPr>
            <p:ph type="body" sz="quarter" idx="10"/>
          </p:nvPr>
        </p:nvSpPr>
        <p:spPr>
          <a:xfrm>
            <a:off x="457200" y="1981200"/>
            <a:ext cx="8382000" cy="3502497"/>
          </a:xfrm>
        </p:spPr>
        <p:txBody>
          <a:bodyPr>
            <a:normAutofit/>
          </a:bodyPr>
          <a:lstStyle/>
          <a:p>
            <a:r>
              <a:rPr lang="en-US" dirty="0"/>
              <a:t>The combination of Fog Cloud and traditional Cloud is widely used. (Figure2 &amp; Figure3)</a:t>
            </a:r>
          </a:p>
          <a:p>
            <a:r>
              <a:rPr lang="en-US" dirty="0"/>
              <a:t>Only Fog cloud scenarios (Figure1) are applicable when cloud infrastructure is absent or cannot be accessed </a:t>
            </a:r>
          </a:p>
          <a:p>
            <a:endParaRPr lang="en-US" dirty="0"/>
          </a:p>
          <a:p>
            <a:endParaRPr lang="en-US" sz="2400" dirty="0"/>
          </a:p>
          <a:p>
            <a:pPr lvl="1"/>
            <a:endParaRPr lang="en-US" dirty="0"/>
          </a:p>
        </p:txBody>
      </p:sp>
    </p:spTree>
    <p:extLst>
      <p:ext uri="{BB962C8B-B14F-4D97-AF65-F5344CB8AC3E}">
        <p14:creationId xmlns:p14="http://schemas.microsoft.com/office/powerpoint/2010/main" val="22993645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82000" cy="1163395"/>
          </a:xfrm>
        </p:spPr>
        <p:txBody>
          <a:bodyPr>
            <a:normAutofit/>
          </a:bodyPr>
          <a:lstStyle/>
          <a:p>
            <a:r>
              <a:rPr lang="en-US" dirty="0">
                <a:effectLst/>
              </a:rPr>
              <a:t>Fog Cloud Classification </a:t>
            </a:r>
            <a:endParaRPr lang="en-US" dirty="0">
              <a:solidFill>
                <a:schemeClr val="tx2"/>
              </a:solidFill>
            </a:endParaRPr>
          </a:p>
        </p:txBody>
      </p:sp>
      <p:sp>
        <p:nvSpPr>
          <p:cNvPr id="3" name="Text Placeholder 2"/>
          <p:cNvSpPr>
            <a:spLocks noGrp="1"/>
          </p:cNvSpPr>
          <p:nvPr>
            <p:ph type="body" sz="quarter" idx="10"/>
          </p:nvPr>
        </p:nvSpPr>
        <p:spPr>
          <a:xfrm>
            <a:off x="381000" y="1504638"/>
            <a:ext cx="8382000" cy="4191000"/>
          </a:xfrm>
        </p:spPr>
        <p:txBody>
          <a:bodyPr>
            <a:normAutofit fontScale="92500" lnSpcReduction="10000"/>
          </a:bodyPr>
          <a:lstStyle/>
          <a:p>
            <a:r>
              <a:rPr lang="en-US" dirty="0"/>
              <a:t>Based on Service Models</a:t>
            </a:r>
          </a:p>
          <a:p>
            <a:pPr lvl="1"/>
            <a:r>
              <a:rPr lang="en-US" dirty="0"/>
              <a:t>Infrastructure as a Service (IaaS)</a:t>
            </a:r>
          </a:p>
          <a:p>
            <a:pPr marL="517525" lvl="1" indent="0">
              <a:buNone/>
            </a:pPr>
            <a:r>
              <a:rPr lang="en-US" sz="2600" dirty="0"/>
              <a:t>             - Host applications on fog nodes. Fog applications should be able to communicate with </a:t>
            </a:r>
            <a:r>
              <a:rPr lang="en-US" sz="2600" dirty="0" err="1"/>
              <a:t>IoT</a:t>
            </a:r>
            <a:r>
              <a:rPr lang="en-US" sz="2600" dirty="0"/>
              <a:t> devices that use any protocol.</a:t>
            </a:r>
          </a:p>
          <a:p>
            <a:pPr lvl="1"/>
            <a:r>
              <a:rPr lang="en-US" dirty="0"/>
              <a:t>Platform as a Service (PaaS)</a:t>
            </a:r>
          </a:p>
          <a:p>
            <a:pPr marL="517525" lvl="1" indent="0">
              <a:buNone/>
            </a:pPr>
            <a:r>
              <a:rPr lang="en-US" sz="2600" dirty="0"/>
              <a:t>              - facilitates development and deployment of applications. </a:t>
            </a:r>
          </a:p>
          <a:p>
            <a:pPr marL="517525" lvl="1" indent="0">
              <a:buNone/>
            </a:pPr>
            <a:r>
              <a:rPr lang="en-US" sz="2600" dirty="0"/>
              <a:t>              - Device abstraction must be followed.</a:t>
            </a:r>
          </a:p>
          <a:p>
            <a:pPr lvl="1"/>
            <a:r>
              <a:rPr lang="en-US" dirty="0"/>
              <a:t>Software as a Service (SaaS)</a:t>
            </a:r>
          </a:p>
          <a:p>
            <a:pPr marL="517525" lvl="1" indent="0">
              <a:buNone/>
            </a:pPr>
            <a:r>
              <a:rPr lang="en-US" dirty="0"/>
              <a:t>           </a:t>
            </a:r>
            <a:r>
              <a:rPr lang="en-US" sz="2400" dirty="0"/>
              <a:t>- </a:t>
            </a:r>
            <a:r>
              <a:rPr lang="en-US" sz="2600" dirty="0"/>
              <a:t>offers </a:t>
            </a:r>
            <a:r>
              <a:rPr lang="en-US" sz="2600" dirty="0" err="1"/>
              <a:t>MaaS</a:t>
            </a:r>
            <a:r>
              <a:rPr lang="en-US" sz="2600" dirty="0"/>
              <a:t>. The services can be managed from fog.</a:t>
            </a:r>
          </a:p>
          <a:p>
            <a:pPr lvl="1"/>
            <a:endParaRPr lang="en-US" dirty="0"/>
          </a:p>
        </p:txBody>
      </p:sp>
    </p:spTree>
    <p:extLst>
      <p:ext uri="{BB962C8B-B14F-4D97-AF65-F5344CB8AC3E}">
        <p14:creationId xmlns:p14="http://schemas.microsoft.com/office/powerpoint/2010/main" val="29635788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Fog Cloud Services</a:t>
            </a:r>
          </a:p>
        </p:txBody>
      </p:sp>
      <p:sp>
        <p:nvSpPr>
          <p:cNvPr id="3" name="Text Placeholder 2"/>
          <p:cNvSpPr>
            <a:spLocks noGrp="1"/>
          </p:cNvSpPr>
          <p:nvPr>
            <p:ph type="body" sz="quarter" idx="10"/>
          </p:nvPr>
        </p:nvSpPr>
        <p:spPr>
          <a:xfrm>
            <a:off x="364435" y="1295400"/>
            <a:ext cx="8382000" cy="4210383"/>
          </a:xfrm>
        </p:spPr>
        <p:txBody>
          <a:bodyPr/>
          <a:lstStyle/>
          <a:p>
            <a:r>
              <a:rPr lang="en-US" dirty="0"/>
              <a:t>Network Services</a:t>
            </a:r>
          </a:p>
          <a:p>
            <a:pPr marL="0" indent="0">
              <a:buNone/>
            </a:pPr>
            <a:r>
              <a:rPr lang="en-US" sz="2400" dirty="0"/>
              <a:t>               - Network services include storage, computation and connectivity.</a:t>
            </a:r>
          </a:p>
          <a:p>
            <a:r>
              <a:rPr lang="en-US" dirty="0"/>
              <a:t>Security</a:t>
            </a:r>
          </a:p>
          <a:p>
            <a:pPr marL="0" indent="0">
              <a:buNone/>
            </a:pPr>
            <a:r>
              <a:rPr lang="en-US" dirty="0"/>
              <a:t>           </a:t>
            </a:r>
            <a:r>
              <a:rPr lang="en-US" sz="2400" dirty="0"/>
              <a:t>- By combining the encryption technologies, strong user access control and decoy technology with user profiling, fog offers improved security than traditional cloud technologies. </a:t>
            </a:r>
          </a:p>
          <a:p>
            <a:pPr marL="0" indent="0">
              <a:buNone/>
            </a:pPr>
            <a:r>
              <a:rPr lang="en-US" sz="2400" dirty="0"/>
              <a:t>               - This can be done at Cloud, but the increase in number of requests and data transfers increases latency.</a:t>
            </a:r>
          </a:p>
          <a:p>
            <a:pPr marL="0" indent="0">
              <a:buNone/>
            </a:pPr>
            <a:endParaRPr lang="en-US" dirty="0"/>
          </a:p>
        </p:txBody>
      </p:sp>
    </p:spTree>
    <p:extLst>
      <p:ext uri="{BB962C8B-B14F-4D97-AF65-F5344CB8AC3E}">
        <p14:creationId xmlns:p14="http://schemas.microsoft.com/office/powerpoint/2010/main" val="29935741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Fog Cloud Services</a:t>
            </a:r>
          </a:p>
        </p:txBody>
      </p:sp>
      <p:sp>
        <p:nvSpPr>
          <p:cNvPr id="3" name="Text Placeholder 2"/>
          <p:cNvSpPr>
            <a:spLocks noGrp="1"/>
          </p:cNvSpPr>
          <p:nvPr>
            <p:ph type="body" sz="quarter" idx="10"/>
          </p:nvPr>
        </p:nvSpPr>
        <p:spPr>
          <a:xfrm>
            <a:off x="364435" y="1295400"/>
            <a:ext cx="8382000" cy="4210383"/>
          </a:xfrm>
        </p:spPr>
        <p:txBody>
          <a:bodyPr/>
          <a:lstStyle/>
          <a:p>
            <a:r>
              <a:rPr lang="en-US" dirty="0"/>
              <a:t>Improved performance</a:t>
            </a:r>
          </a:p>
          <a:p>
            <a:pPr marL="0" indent="0">
              <a:buNone/>
            </a:pPr>
            <a:r>
              <a:rPr lang="en-US" sz="2400" dirty="0"/>
              <a:t>               - the gateways or routers can act as web cache with their local context awareness.</a:t>
            </a:r>
          </a:p>
          <a:p>
            <a:r>
              <a:rPr lang="en-US" dirty="0"/>
              <a:t>Storage</a:t>
            </a:r>
          </a:p>
          <a:p>
            <a:pPr marL="0" indent="0">
              <a:buNone/>
            </a:pPr>
            <a:r>
              <a:rPr lang="en-US" dirty="0"/>
              <a:t>           </a:t>
            </a:r>
            <a:r>
              <a:rPr lang="en-US" sz="2400" dirty="0"/>
              <a:t>- Ideal for applications which require just temporary storage</a:t>
            </a:r>
          </a:p>
          <a:p>
            <a:pPr marL="0" indent="0">
              <a:buNone/>
            </a:pPr>
            <a:r>
              <a:rPr lang="en-US" sz="2400" dirty="0"/>
              <a:t>               -  for time sensitive applications, data is collected , processed, and more meaningful data is generated. Once the data is moved to cloud, the data at fog nodes is erased.</a:t>
            </a:r>
          </a:p>
          <a:p>
            <a:endParaRPr lang="en-US" dirty="0"/>
          </a:p>
        </p:txBody>
      </p:sp>
    </p:spTree>
    <p:extLst>
      <p:ext uri="{BB962C8B-B14F-4D97-AF65-F5344CB8AC3E}">
        <p14:creationId xmlns:p14="http://schemas.microsoft.com/office/powerpoint/2010/main" val="15201518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452245720"/>
              </p:ext>
            </p:extLst>
          </p:nvPr>
        </p:nvGraphicFramePr>
        <p:xfrm>
          <a:off x="533400" y="152400"/>
          <a:ext cx="7848600" cy="6418072"/>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70997655"/>
                    </a:ext>
                  </a:extLst>
                </a:gridCol>
                <a:gridCol w="3175000">
                  <a:extLst>
                    <a:ext uri="{9D8B030D-6E8A-4147-A177-3AD203B41FA5}">
                      <a16:colId xmlns:a16="http://schemas.microsoft.com/office/drawing/2014/main" val="4040825421"/>
                    </a:ext>
                  </a:extLst>
                </a:gridCol>
                <a:gridCol w="2616200">
                  <a:extLst>
                    <a:ext uri="{9D8B030D-6E8A-4147-A177-3AD203B41FA5}">
                      <a16:colId xmlns:a16="http://schemas.microsoft.com/office/drawing/2014/main" val="3532669460"/>
                    </a:ext>
                  </a:extLst>
                </a:gridCol>
              </a:tblGrid>
              <a:tr h="381000">
                <a:tc>
                  <a:txBody>
                    <a:bodyPr/>
                    <a:lstStyle/>
                    <a:p>
                      <a:pPr marL="0" marR="0">
                        <a:lnSpc>
                          <a:spcPct val="115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PARAMETERS</a:t>
                      </a:r>
                      <a:endParaRPr lang="en-US" sz="14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FOG COMPUTING</a:t>
                      </a:r>
                      <a:endParaRPr lang="en-US" sz="14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 CLOUD COMPUTING</a:t>
                      </a:r>
                      <a:endParaRPr lang="en-US" sz="1400" dirty="0">
                        <a:solidFill>
                          <a:srgbClr val="0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260126148"/>
                  </a:ext>
                </a:extLst>
              </a:tr>
              <a:tr h="381000">
                <a:tc>
                  <a:txBody>
                    <a:bodyPr/>
                    <a:lstStyle/>
                    <a:p>
                      <a:pPr marL="0" marR="0">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Target users</a:t>
                      </a:r>
                      <a:endParaRPr lang="en-US" sz="16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Mobile users, </a:t>
                      </a:r>
                      <a:r>
                        <a:rPr lang="en-US" sz="1600" dirty="0" err="1">
                          <a:solidFill>
                            <a:srgbClr val="000000"/>
                          </a:solidFill>
                          <a:effectLst/>
                          <a:latin typeface="Times New Roman" panose="02020603050405020304" pitchFamily="18" charset="0"/>
                          <a:ea typeface="Times New Roman" panose="02020603050405020304" pitchFamily="18" charset="0"/>
                        </a:rPr>
                        <a:t>IoT</a:t>
                      </a:r>
                      <a:r>
                        <a:rPr lang="en-US" sz="1600" dirty="0">
                          <a:solidFill>
                            <a:srgbClr val="000000"/>
                          </a:solidFill>
                          <a:effectLst/>
                          <a:latin typeface="Times New Roman" panose="02020603050405020304" pitchFamily="18" charset="0"/>
                          <a:ea typeface="Times New Roman" panose="02020603050405020304" pitchFamily="18" charset="0"/>
                        </a:rPr>
                        <a:t> end devices</a:t>
                      </a:r>
                      <a:endParaRPr lang="en-US" sz="16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rPr>
                        <a:t>General internet users</a:t>
                      </a:r>
                      <a:endParaRPr lang="en-US" sz="1600">
                        <a:solidFill>
                          <a:srgbClr val="0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752499046"/>
                  </a:ext>
                </a:extLst>
              </a:tr>
              <a:tr h="328168">
                <a:tc>
                  <a:txBody>
                    <a:bodyPr/>
                    <a:lstStyle/>
                    <a:p>
                      <a:pPr marL="0" marR="0">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Location awareness</a:t>
                      </a:r>
                      <a:endParaRPr lang="en-US" sz="16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rPr>
                        <a:t>Yes</a:t>
                      </a:r>
                      <a:endParaRPr lang="en-US" sz="16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No</a:t>
                      </a:r>
                      <a:endParaRPr lang="en-US" sz="1600" dirty="0">
                        <a:solidFill>
                          <a:srgbClr val="0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373073012"/>
                  </a:ext>
                </a:extLst>
              </a:tr>
              <a:tr h="578485">
                <a:tc>
                  <a:txBody>
                    <a:bodyPr/>
                    <a:lstStyle/>
                    <a:p>
                      <a:pPr marL="0" marR="0">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rPr>
                        <a:t>Distance from user</a:t>
                      </a:r>
                      <a:endParaRPr lang="en-US" sz="16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rPr>
                        <a:t>Physically located much closer to end user devices requesting the service/data</a:t>
                      </a:r>
                      <a:endParaRPr lang="en-US" sz="16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Can be located very far away from the service requester</a:t>
                      </a:r>
                      <a:endParaRPr lang="en-US" sz="1600" dirty="0">
                        <a:solidFill>
                          <a:srgbClr val="0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51302496"/>
                  </a:ext>
                </a:extLst>
              </a:tr>
              <a:tr h="403352">
                <a:tc>
                  <a:txBody>
                    <a:bodyPr/>
                    <a:lstStyle/>
                    <a:p>
                      <a:pPr marL="0" marR="0">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rPr>
                        <a:t>Server nodes location</a:t>
                      </a:r>
                      <a:endParaRPr lang="en-US" sz="16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rPr>
                        <a:t>At the edge of the network</a:t>
                      </a:r>
                      <a:endParaRPr lang="en-US" sz="16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rPr>
                        <a:t>Within the Internet</a:t>
                      </a:r>
                      <a:endParaRPr lang="en-US" sz="1600">
                        <a:solidFill>
                          <a:srgbClr val="0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502993652"/>
                  </a:ext>
                </a:extLst>
              </a:tr>
              <a:tr h="358267">
                <a:tc>
                  <a:txBody>
                    <a:bodyPr/>
                    <a:lstStyle/>
                    <a:p>
                      <a:pPr marL="0" marR="0">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Latency</a:t>
                      </a:r>
                      <a:endParaRPr lang="en-US" sz="16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rPr>
                        <a:t>Low</a:t>
                      </a:r>
                      <a:endParaRPr lang="en-US" sz="16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High</a:t>
                      </a:r>
                      <a:endParaRPr lang="en-US" sz="1600" dirty="0">
                        <a:solidFill>
                          <a:srgbClr val="0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494983352"/>
                  </a:ext>
                </a:extLst>
              </a:tr>
              <a:tr h="266319">
                <a:tc>
                  <a:txBody>
                    <a:bodyPr/>
                    <a:lstStyle/>
                    <a:p>
                      <a:pPr marL="0" marR="0" algn="l" defTabSz="914363" rtl="0" eaLnBrk="1" latinLnBrk="0" hangingPunct="1">
                        <a:lnSpc>
                          <a:spcPct val="115000"/>
                        </a:lnSpc>
                        <a:spcBef>
                          <a:spcPts val="0"/>
                        </a:spcBef>
                        <a:spcAft>
                          <a:spcPts val="0"/>
                        </a:spcAft>
                      </a:pPr>
                      <a:r>
                        <a:rPr lang="en-US" sz="1600" kern="1200">
                          <a:solidFill>
                            <a:srgbClr val="000000"/>
                          </a:solidFill>
                          <a:effectLst/>
                          <a:latin typeface="Times New Roman" panose="02020603050405020304" pitchFamily="18" charset="0"/>
                          <a:ea typeface="Times New Roman" panose="02020603050405020304" pitchFamily="18" charset="0"/>
                          <a:cs typeface="+mn-cs"/>
                        </a:rPr>
                        <a:t>Service Providers</a:t>
                      </a:r>
                      <a:endParaRPr lang="en-US" sz="1600" kern="1200">
                        <a:solidFill>
                          <a:srgbClr val="000000"/>
                        </a:solidFill>
                        <a:effectLst/>
                        <a:latin typeface="Times New Roman" panose="02020603050405020304" pitchFamily="18" charset="0"/>
                        <a:ea typeface="Arial" panose="020B0604020202020204" pitchFamily="34" charset="0"/>
                        <a:cs typeface="+mn-cs"/>
                      </a:endParaRPr>
                    </a:p>
                  </a:txBody>
                  <a:tcPr marL="63500" marR="63500" marT="63500" marB="63500"/>
                </a:tc>
                <a:tc>
                  <a:txBody>
                    <a:bodyPr/>
                    <a:lstStyle/>
                    <a:p>
                      <a:pPr marL="0" marR="0" algn="l" defTabSz="914363" rtl="0" eaLnBrk="1" latinLnBrk="0" hangingPunct="1">
                        <a:lnSpc>
                          <a:spcPct val="115000"/>
                        </a:lnSpc>
                        <a:spcBef>
                          <a:spcPts val="0"/>
                        </a:spcBef>
                        <a:spcAft>
                          <a:spcPts val="0"/>
                        </a:spcAft>
                      </a:pPr>
                      <a:r>
                        <a:rPr lang="en-US" sz="1600" kern="1200">
                          <a:solidFill>
                            <a:srgbClr val="000000"/>
                          </a:solidFill>
                          <a:effectLst/>
                          <a:latin typeface="Times New Roman" panose="02020603050405020304" pitchFamily="18" charset="0"/>
                          <a:ea typeface="Times New Roman" panose="02020603050405020304" pitchFamily="18" charset="0"/>
                          <a:cs typeface="+mn-cs"/>
                        </a:rPr>
                        <a:t>Hubs could be centralized or distributed by local Telecom provider or business owners</a:t>
                      </a:r>
                      <a:endParaRPr lang="en-US" sz="1600" kern="1200">
                        <a:solidFill>
                          <a:srgbClr val="000000"/>
                        </a:solidFill>
                        <a:effectLst/>
                        <a:latin typeface="Times New Roman" panose="02020603050405020304" pitchFamily="18" charset="0"/>
                        <a:ea typeface="Arial" panose="020B0604020202020204" pitchFamily="34" charset="0"/>
                        <a:cs typeface="+mn-cs"/>
                      </a:endParaRPr>
                    </a:p>
                  </a:txBody>
                  <a:tcPr marL="63500" marR="63500" marT="63500" marB="63500"/>
                </a:tc>
                <a:tc>
                  <a:txBody>
                    <a:bodyPr/>
                    <a:lstStyle/>
                    <a:p>
                      <a:pPr marL="0" marR="0" algn="l" defTabSz="914363" rtl="0" eaLnBrk="1" latinLnBrk="0" hangingPunct="1">
                        <a:lnSpc>
                          <a:spcPct val="115000"/>
                        </a:lnSpc>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mn-cs"/>
                        </a:rPr>
                        <a:t>Centralized and maintained by companies like Amazon, Microsoft etc.</a:t>
                      </a:r>
                      <a:endParaRPr lang="en-US" sz="1600" kern="1200" dirty="0">
                        <a:solidFill>
                          <a:srgbClr val="000000"/>
                        </a:solidFill>
                        <a:effectLst/>
                        <a:latin typeface="Times New Roman" panose="02020603050405020304" pitchFamily="18" charset="0"/>
                        <a:ea typeface="Arial" panose="020B0604020202020204" pitchFamily="34" charset="0"/>
                        <a:cs typeface="+mn-cs"/>
                      </a:endParaRPr>
                    </a:p>
                  </a:txBody>
                  <a:tcPr marL="63500" marR="63500" marT="63500" marB="63500"/>
                </a:tc>
                <a:extLst>
                  <a:ext uri="{0D108BD9-81ED-4DB2-BD59-A6C34878D82A}">
                    <a16:rowId xmlns:a16="http://schemas.microsoft.com/office/drawing/2014/main" val="2310054753"/>
                  </a:ext>
                </a:extLst>
              </a:tr>
              <a:tr h="685800">
                <a:tc>
                  <a:txBody>
                    <a:bodyPr/>
                    <a:lstStyle/>
                    <a:p>
                      <a:pPr marL="0" marR="0">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rPr>
                        <a:t>Geographical distribution</a:t>
                      </a:r>
                      <a:endParaRPr lang="en-US" sz="16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Dense and Distributed</a:t>
                      </a:r>
                      <a:endParaRPr lang="en-US" sz="16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Centralized</a:t>
                      </a:r>
                      <a:endParaRPr lang="en-US" sz="1600" dirty="0">
                        <a:solidFill>
                          <a:srgbClr val="0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910481400"/>
                  </a:ext>
                </a:extLst>
              </a:tr>
              <a:tr h="464058">
                <a:tc>
                  <a:txBody>
                    <a:bodyPr/>
                    <a:lstStyle/>
                    <a:p>
                      <a:pPr marL="0" marR="0" algn="l" defTabSz="914363" rtl="0" eaLnBrk="1" latinLnBrk="0" hangingPunct="1">
                        <a:lnSpc>
                          <a:spcPct val="115000"/>
                        </a:lnSpc>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mn-cs"/>
                        </a:rPr>
                        <a:t>Storage</a:t>
                      </a:r>
                      <a:endParaRPr lang="en-US" sz="1600" kern="1200" dirty="0">
                        <a:solidFill>
                          <a:srgbClr val="000000"/>
                        </a:solidFill>
                        <a:effectLst/>
                        <a:latin typeface="Times New Roman" panose="02020603050405020304" pitchFamily="18" charset="0"/>
                        <a:ea typeface="Arial" panose="020B0604020202020204" pitchFamily="34" charset="0"/>
                        <a:cs typeface="+mn-cs"/>
                      </a:endParaRPr>
                    </a:p>
                  </a:txBody>
                  <a:tcPr marL="63500" marR="63500" marT="63500" marB="63500"/>
                </a:tc>
                <a:tc>
                  <a:txBody>
                    <a:bodyPr/>
                    <a:lstStyle/>
                    <a:p>
                      <a:pPr marL="0" marR="0" algn="l" defTabSz="914363" rtl="0" eaLnBrk="1" latinLnBrk="0" hangingPunct="1">
                        <a:lnSpc>
                          <a:spcPct val="115000"/>
                        </a:lnSpc>
                        <a:spcBef>
                          <a:spcPts val="0"/>
                        </a:spcBef>
                        <a:spcAft>
                          <a:spcPts val="0"/>
                        </a:spcAft>
                      </a:pPr>
                      <a:r>
                        <a:rPr lang="en-US" sz="1600" kern="1200">
                          <a:solidFill>
                            <a:srgbClr val="000000"/>
                          </a:solidFill>
                          <a:effectLst/>
                          <a:latin typeface="Times New Roman" panose="02020603050405020304" pitchFamily="18" charset="0"/>
                          <a:ea typeface="Times New Roman" panose="02020603050405020304" pitchFamily="18" charset="0"/>
                          <a:cs typeface="+mn-cs"/>
                        </a:rPr>
                        <a:t>Less to none storage provided</a:t>
                      </a:r>
                      <a:endParaRPr lang="en-US" sz="1600" kern="1200">
                        <a:solidFill>
                          <a:srgbClr val="000000"/>
                        </a:solidFill>
                        <a:effectLst/>
                        <a:latin typeface="Times New Roman" panose="02020603050405020304" pitchFamily="18" charset="0"/>
                        <a:ea typeface="Arial" panose="020B0604020202020204" pitchFamily="34" charset="0"/>
                        <a:cs typeface="+mn-cs"/>
                      </a:endParaRPr>
                    </a:p>
                  </a:txBody>
                  <a:tcPr marL="63500" marR="63500" marT="63500" marB="63500"/>
                </a:tc>
                <a:tc>
                  <a:txBody>
                    <a:bodyPr/>
                    <a:lstStyle/>
                    <a:p>
                      <a:pPr marL="0" marR="0" algn="l" defTabSz="914363" rtl="0" eaLnBrk="1" latinLnBrk="0" hangingPunct="1">
                        <a:lnSpc>
                          <a:spcPct val="115000"/>
                        </a:lnSpc>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mn-cs"/>
                        </a:rPr>
                        <a:t>Large storage considered infinite</a:t>
                      </a:r>
                      <a:endParaRPr lang="en-US" sz="1600" kern="1200" dirty="0">
                        <a:solidFill>
                          <a:srgbClr val="000000"/>
                        </a:solidFill>
                        <a:effectLst/>
                        <a:latin typeface="Times New Roman" panose="02020603050405020304" pitchFamily="18" charset="0"/>
                        <a:ea typeface="Arial" panose="020B0604020202020204" pitchFamily="34" charset="0"/>
                        <a:cs typeface="+mn-cs"/>
                      </a:endParaRPr>
                    </a:p>
                  </a:txBody>
                  <a:tcPr marL="63500" marR="63500" marT="63500" marB="63500"/>
                </a:tc>
                <a:extLst>
                  <a:ext uri="{0D108BD9-81ED-4DB2-BD59-A6C34878D82A}">
                    <a16:rowId xmlns:a16="http://schemas.microsoft.com/office/drawing/2014/main" val="2795836477"/>
                  </a:ext>
                </a:extLst>
              </a:tr>
              <a:tr h="332105">
                <a:tc>
                  <a:txBody>
                    <a:bodyPr/>
                    <a:lstStyle/>
                    <a:p>
                      <a:pPr marL="0" marR="0" algn="l" defTabSz="914363" rtl="0" eaLnBrk="1" latinLnBrk="0" hangingPunct="1">
                        <a:lnSpc>
                          <a:spcPct val="115000"/>
                        </a:lnSpc>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mn-cs"/>
                        </a:rPr>
                        <a:t>Attacks on data </a:t>
                      </a:r>
                      <a:r>
                        <a:rPr lang="en-US" sz="1600" kern="1200" dirty="0" err="1">
                          <a:solidFill>
                            <a:srgbClr val="000000"/>
                          </a:solidFill>
                          <a:effectLst/>
                          <a:latin typeface="Times New Roman" panose="02020603050405020304" pitchFamily="18" charset="0"/>
                          <a:ea typeface="Times New Roman" panose="02020603050405020304" pitchFamily="18" charset="0"/>
                          <a:cs typeface="+mn-cs"/>
                        </a:rPr>
                        <a:t>en</a:t>
                      </a:r>
                      <a:r>
                        <a:rPr lang="en-US" sz="1600" kern="1200" dirty="0">
                          <a:solidFill>
                            <a:srgbClr val="000000"/>
                          </a:solidFill>
                          <a:effectLst/>
                          <a:latin typeface="Times New Roman" panose="02020603050405020304" pitchFamily="18" charset="0"/>
                          <a:ea typeface="Times New Roman" panose="02020603050405020304" pitchFamily="18" charset="0"/>
                          <a:cs typeface="+mn-cs"/>
                        </a:rPr>
                        <a:t> route</a:t>
                      </a:r>
                      <a:endParaRPr lang="en-US" sz="1600" kern="1200" dirty="0">
                        <a:solidFill>
                          <a:srgbClr val="000000"/>
                        </a:solidFill>
                        <a:effectLst/>
                        <a:latin typeface="Times New Roman" panose="02020603050405020304" pitchFamily="18" charset="0"/>
                        <a:ea typeface="Arial" panose="020B0604020202020204" pitchFamily="34" charset="0"/>
                        <a:cs typeface="+mn-cs"/>
                      </a:endParaRPr>
                    </a:p>
                  </a:txBody>
                  <a:tcPr marL="63500" marR="63500" marT="63500" marB="63500"/>
                </a:tc>
                <a:tc>
                  <a:txBody>
                    <a:bodyPr/>
                    <a:lstStyle/>
                    <a:p>
                      <a:pPr marL="0" marR="0" algn="l" defTabSz="914363" rtl="0" eaLnBrk="1" latinLnBrk="0" hangingPunct="1">
                        <a:lnSpc>
                          <a:spcPct val="115000"/>
                        </a:lnSpc>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mn-cs"/>
                        </a:rPr>
                        <a:t>Very low probability</a:t>
                      </a:r>
                      <a:endParaRPr lang="en-US" sz="1600" kern="1200" dirty="0">
                        <a:solidFill>
                          <a:srgbClr val="000000"/>
                        </a:solidFill>
                        <a:effectLst/>
                        <a:latin typeface="Times New Roman" panose="02020603050405020304" pitchFamily="18" charset="0"/>
                        <a:ea typeface="Arial" panose="020B0604020202020204" pitchFamily="34" charset="0"/>
                        <a:cs typeface="+mn-cs"/>
                      </a:endParaRPr>
                    </a:p>
                  </a:txBody>
                  <a:tcPr marL="63500" marR="63500" marT="63500" marB="63500"/>
                </a:tc>
                <a:tc>
                  <a:txBody>
                    <a:bodyPr/>
                    <a:lstStyle/>
                    <a:p>
                      <a:pPr marL="0" marR="0" algn="l" defTabSz="914363" rtl="0" eaLnBrk="1" latinLnBrk="0" hangingPunct="1">
                        <a:lnSpc>
                          <a:spcPct val="115000"/>
                        </a:lnSpc>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mn-cs"/>
                        </a:rPr>
                        <a:t>High probability</a:t>
                      </a:r>
                      <a:endParaRPr lang="en-US" sz="1600" kern="1200" dirty="0">
                        <a:solidFill>
                          <a:srgbClr val="000000"/>
                        </a:solidFill>
                        <a:effectLst/>
                        <a:latin typeface="Times New Roman" panose="02020603050405020304" pitchFamily="18" charset="0"/>
                        <a:ea typeface="Arial" panose="020B0604020202020204" pitchFamily="34" charset="0"/>
                        <a:cs typeface="+mn-cs"/>
                      </a:endParaRPr>
                    </a:p>
                  </a:txBody>
                  <a:tcPr marL="63500" marR="63500" marT="63500" marB="63500"/>
                </a:tc>
                <a:extLst>
                  <a:ext uri="{0D108BD9-81ED-4DB2-BD59-A6C34878D82A}">
                    <a16:rowId xmlns:a16="http://schemas.microsoft.com/office/drawing/2014/main" val="556087674"/>
                  </a:ext>
                </a:extLst>
              </a:tr>
              <a:tr h="305181">
                <a:tc>
                  <a:txBody>
                    <a:bodyPr/>
                    <a:lstStyle/>
                    <a:p>
                      <a:pPr marL="0" marR="0" algn="l" defTabSz="914363" rtl="0" eaLnBrk="1" latinLnBrk="0" hangingPunct="1">
                        <a:lnSpc>
                          <a:spcPct val="115000"/>
                        </a:lnSpc>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mn-cs"/>
                        </a:rPr>
                        <a:t>Mobility</a:t>
                      </a:r>
                      <a:endParaRPr lang="en-US" sz="1600" kern="1200" dirty="0">
                        <a:solidFill>
                          <a:srgbClr val="000000"/>
                        </a:solidFill>
                        <a:effectLst/>
                        <a:latin typeface="Times New Roman" panose="02020603050405020304" pitchFamily="18" charset="0"/>
                        <a:ea typeface="Arial" panose="020B0604020202020204" pitchFamily="34" charset="0"/>
                        <a:cs typeface="+mn-cs"/>
                      </a:endParaRPr>
                    </a:p>
                  </a:txBody>
                  <a:tcPr marL="63500" marR="63500" marT="63500" marB="63500"/>
                </a:tc>
                <a:tc>
                  <a:txBody>
                    <a:bodyPr/>
                    <a:lstStyle/>
                    <a:p>
                      <a:pPr marL="0" marR="0" algn="l" defTabSz="914363" rtl="0" eaLnBrk="1" latinLnBrk="0" hangingPunct="1">
                        <a:lnSpc>
                          <a:spcPct val="115000"/>
                        </a:lnSpc>
                        <a:spcBef>
                          <a:spcPts val="0"/>
                        </a:spcBef>
                        <a:spcAft>
                          <a:spcPts val="0"/>
                        </a:spcAft>
                      </a:pPr>
                      <a:r>
                        <a:rPr lang="en-US" sz="1600" kern="1200">
                          <a:solidFill>
                            <a:srgbClr val="000000"/>
                          </a:solidFill>
                          <a:effectLst/>
                          <a:latin typeface="Times New Roman" panose="02020603050405020304" pitchFamily="18" charset="0"/>
                          <a:ea typeface="Times New Roman" panose="02020603050405020304" pitchFamily="18" charset="0"/>
                          <a:cs typeface="+mn-cs"/>
                        </a:rPr>
                        <a:t>Supported</a:t>
                      </a:r>
                      <a:endParaRPr lang="en-US" sz="1600" kern="1200">
                        <a:solidFill>
                          <a:srgbClr val="000000"/>
                        </a:solidFill>
                        <a:effectLst/>
                        <a:latin typeface="Times New Roman" panose="02020603050405020304" pitchFamily="18" charset="0"/>
                        <a:ea typeface="Arial" panose="020B0604020202020204" pitchFamily="34" charset="0"/>
                        <a:cs typeface="+mn-cs"/>
                      </a:endParaRPr>
                    </a:p>
                  </a:txBody>
                  <a:tcPr marL="63500" marR="63500" marT="63500" marB="63500"/>
                </a:tc>
                <a:tc>
                  <a:txBody>
                    <a:bodyPr/>
                    <a:lstStyle/>
                    <a:p>
                      <a:pPr marL="0" marR="0" algn="l" defTabSz="914363" rtl="0" eaLnBrk="1" latinLnBrk="0" hangingPunct="1">
                        <a:lnSpc>
                          <a:spcPct val="115000"/>
                        </a:lnSpc>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mn-cs"/>
                        </a:rPr>
                        <a:t>Limited support</a:t>
                      </a:r>
                      <a:endParaRPr lang="en-US" sz="1600" kern="1200" dirty="0">
                        <a:solidFill>
                          <a:srgbClr val="000000"/>
                        </a:solidFill>
                        <a:effectLst/>
                        <a:latin typeface="Times New Roman" panose="02020603050405020304" pitchFamily="18" charset="0"/>
                        <a:ea typeface="Arial" panose="020B0604020202020204" pitchFamily="34" charset="0"/>
                        <a:cs typeface="+mn-cs"/>
                      </a:endParaRPr>
                    </a:p>
                  </a:txBody>
                  <a:tcPr marL="63500" marR="63500" marT="63500" marB="63500"/>
                </a:tc>
                <a:extLst>
                  <a:ext uri="{0D108BD9-81ED-4DB2-BD59-A6C34878D82A}">
                    <a16:rowId xmlns:a16="http://schemas.microsoft.com/office/drawing/2014/main" val="2326256013"/>
                  </a:ext>
                </a:extLst>
              </a:tr>
            </a:tbl>
          </a:graphicData>
        </a:graphic>
      </p:graphicFrame>
    </p:spTree>
    <p:extLst>
      <p:ext uri="{BB962C8B-B14F-4D97-AF65-F5344CB8AC3E}">
        <p14:creationId xmlns:p14="http://schemas.microsoft.com/office/powerpoint/2010/main" val="42852934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3406371"/>
              </p:ext>
            </p:extLst>
          </p:nvPr>
        </p:nvGraphicFramePr>
        <p:xfrm>
          <a:off x="646043" y="1143000"/>
          <a:ext cx="7620000" cy="5099142"/>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1558324005"/>
                    </a:ext>
                  </a:extLst>
                </a:gridCol>
                <a:gridCol w="3810000">
                  <a:extLst>
                    <a:ext uri="{9D8B030D-6E8A-4147-A177-3AD203B41FA5}">
                      <a16:colId xmlns:a16="http://schemas.microsoft.com/office/drawing/2014/main" val="2522472920"/>
                    </a:ext>
                  </a:extLst>
                </a:gridCol>
              </a:tblGrid>
              <a:tr h="520662">
                <a:tc>
                  <a:txBody>
                    <a:bodyPr/>
                    <a:lstStyle/>
                    <a:p>
                      <a:pPr marL="0" marR="0" algn="just">
                        <a:lnSpc>
                          <a:spcPct val="115000"/>
                        </a:lnSpc>
                        <a:spcBef>
                          <a:spcPts val="0"/>
                        </a:spcBef>
                        <a:spcAft>
                          <a:spcPts val="0"/>
                        </a:spcAft>
                      </a:pPr>
                      <a:r>
                        <a:rPr lang="en-US" sz="1800" b="1" dirty="0">
                          <a:solidFill>
                            <a:srgbClr val="000000"/>
                          </a:solidFill>
                          <a:effectLst/>
                          <a:latin typeface="Times New Roman" panose="02020603050405020304" pitchFamily="18" charset="0"/>
                          <a:ea typeface="Arial" panose="020B0604020202020204" pitchFamily="34" charset="0"/>
                        </a:rPr>
                        <a:t>Fog Computing</a:t>
                      </a:r>
                      <a:endParaRPr lang="en-US"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800" b="1" dirty="0">
                          <a:solidFill>
                            <a:srgbClr val="000000"/>
                          </a:solidFill>
                          <a:effectLst/>
                          <a:latin typeface="Times New Roman" panose="02020603050405020304" pitchFamily="18" charset="0"/>
                          <a:ea typeface="Arial" panose="020B0604020202020204" pitchFamily="34" charset="0"/>
                        </a:rPr>
                        <a:t>Edge Computing</a:t>
                      </a:r>
                      <a:endParaRPr lang="en-US" sz="18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199778586"/>
                  </a:ext>
                </a:extLst>
              </a:tr>
              <a:tr h="578336">
                <a:tc>
                  <a:txBody>
                    <a:bodyPr/>
                    <a:lstStyle/>
                    <a:p>
                      <a:pPr marL="0"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Large computing resources but less than cloud</a:t>
                      </a:r>
                      <a:endParaRPr lang="en-US"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rPr>
                        <a:t>Limited Computational resources</a:t>
                      </a:r>
                      <a:endParaRPr lang="en-US" sz="1800">
                        <a:solidFill>
                          <a:srgbClr val="000000"/>
                        </a:solidFill>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a:solidFill>
                            <a:srgbClr val="000000"/>
                          </a:solidFill>
                          <a:effectLst/>
                          <a:latin typeface="Times New Roman" panose="02020603050405020304" pitchFamily="18" charset="0"/>
                          <a:ea typeface="Arial" panose="020B0604020202020204" pitchFamily="34" charset="0"/>
                        </a:rPr>
                        <a:t> </a:t>
                      </a:r>
                      <a:endParaRPr lang="en-US" sz="18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807464703"/>
                  </a:ext>
                </a:extLst>
              </a:tr>
              <a:tr h="578336">
                <a:tc>
                  <a:txBody>
                    <a:bodyPr/>
                    <a:lstStyle/>
                    <a:p>
                      <a:pPr marL="0" marR="0" algn="just">
                        <a:lnSpc>
                          <a:spcPct val="115000"/>
                        </a:lnSpc>
                        <a:spcBef>
                          <a:spcPts val="0"/>
                        </a:spcBef>
                        <a:spcAft>
                          <a:spcPts val="0"/>
                        </a:spcAft>
                      </a:pPr>
                      <a:r>
                        <a:rPr lang="en-US" sz="1800">
                          <a:solidFill>
                            <a:srgbClr val="000000"/>
                          </a:solidFill>
                          <a:effectLst/>
                          <a:latin typeface="Times New Roman" panose="02020603050405020304" pitchFamily="18" charset="0"/>
                          <a:ea typeface="Arial" panose="020B0604020202020204" pitchFamily="34" charset="0"/>
                        </a:rPr>
                        <a:t>Fog can provide PaaS and SaaS</a:t>
                      </a:r>
                      <a:endParaRPr lang="en-US"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800">
                          <a:solidFill>
                            <a:srgbClr val="000000"/>
                          </a:solidFill>
                          <a:effectLst/>
                          <a:latin typeface="Times New Roman" panose="02020603050405020304" pitchFamily="18" charset="0"/>
                          <a:ea typeface="Arial" panose="020B0604020202020204" pitchFamily="34" charset="0"/>
                        </a:rPr>
                        <a:t>Edge does not provide PaaS and SaaS</a:t>
                      </a:r>
                      <a:endParaRPr lang="en-US" sz="1800">
                        <a:solidFill>
                          <a:srgbClr val="000000"/>
                        </a:solidFill>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a:solidFill>
                            <a:srgbClr val="000000"/>
                          </a:solidFill>
                          <a:effectLst/>
                          <a:latin typeface="Times New Roman" panose="02020603050405020304" pitchFamily="18" charset="0"/>
                          <a:ea typeface="Arial" panose="020B0604020202020204" pitchFamily="34" charset="0"/>
                        </a:rPr>
                        <a:t> </a:t>
                      </a:r>
                      <a:endParaRPr lang="en-US" sz="18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920310798"/>
                  </a:ext>
                </a:extLst>
              </a:tr>
              <a:tr h="879729">
                <a:tc>
                  <a:txBody>
                    <a:bodyPr/>
                    <a:lstStyle/>
                    <a:p>
                      <a:pPr marL="0" marR="0" algn="just">
                        <a:lnSpc>
                          <a:spcPct val="115000"/>
                        </a:lnSpc>
                        <a:spcBef>
                          <a:spcPts val="0"/>
                        </a:spcBef>
                        <a:spcAft>
                          <a:spcPts val="0"/>
                        </a:spcAft>
                      </a:pPr>
                      <a:r>
                        <a:rPr lang="en-US" sz="1800">
                          <a:solidFill>
                            <a:srgbClr val="000000"/>
                          </a:solidFill>
                          <a:effectLst/>
                          <a:latin typeface="Times New Roman" panose="02020603050405020304" pitchFamily="18" charset="0"/>
                          <a:ea typeface="Arial" panose="020B0604020202020204" pitchFamily="34" charset="0"/>
                        </a:rPr>
                        <a:t>Fog has a hierarchal and flat architecture with several layers forming a network</a:t>
                      </a:r>
                      <a:endParaRPr lang="en-US"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800">
                          <a:solidFill>
                            <a:srgbClr val="000000"/>
                          </a:solidFill>
                          <a:effectLst/>
                          <a:latin typeface="Times New Roman" panose="02020603050405020304" pitchFamily="18" charset="0"/>
                          <a:ea typeface="Arial" panose="020B0604020202020204" pitchFamily="34" charset="0"/>
                        </a:rPr>
                        <a:t>Edge computing relies on separate nodes that do not form a network</a:t>
                      </a:r>
                      <a:endParaRPr lang="en-US" sz="1800">
                        <a:solidFill>
                          <a:srgbClr val="000000"/>
                        </a:solidFill>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a:solidFill>
                            <a:srgbClr val="000000"/>
                          </a:solidFill>
                          <a:effectLst/>
                          <a:latin typeface="Times New Roman" panose="02020603050405020304" pitchFamily="18" charset="0"/>
                          <a:ea typeface="Arial" panose="020B0604020202020204" pitchFamily="34" charset="0"/>
                        </a:rPr>
                        <a:t> </a:t>
                      </a:r>
                      <a:endParaRPr lang="en-US" sz="18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90052817"/>
                  </a:ext>
                </a:extLst>
              </a:tr>
              <a:tr h="578336">
                <a:tc>
                  <a:txBody>
                    <a:bodyPr/>
                    <a:lstStyle/>
                    <a:p>
                      <a:pPr marL="0" marR="0" algn="just">
                        <a:lnSpc>
                          <a:spcPct val="115000"/>
                        </a:lnSpc>
                        <a:spcBef>
                          <a:spcPts val="0"/>
                        </a:spcBef>
                        <a:spcAft>
                          <a:spcPts val="0"/>
                        </a:spcAft>
                      </a:pPr>
                      <a:r>
                        <a:rPr lang="en-US" sz="1800">
                          <a:solidFill>
                            <a:srgbClr val="000000"/>
                          </a:solidFill>
                          <a:effectLst/>
                          <a:latin typeface="Times New Roman" panose="02020603050405020304" pitchFamily="18" charset="0"/>
                          <a:ea typeface="Arial" panose="020B0604020202020204" pitchFamily="34" charset="0"/>
                        </a:rPr>
                        <a:t>Fog is inclusive of cloud</a:t>
                      </a:r>
                      <a:endParaRPr lang="en-US"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800">
                          <a:solidFill>
                            <a:srgbClr val="000000"/>
                          </a:solidFill>
                          <a:effectLst/>
                          <a:latin typeface="Times New Roman" panose="02020603050405020304" pitchFamily="18" charset="0"/>
                          <a:ea typeface="Arial" panose="020B0604020202020204" pitchFamily="34" charset="0"/>
                        </a:rPr>
                        <a:t>Edge excludes the cloud</a:t>
                      </a:r>
                      <a:endParaRPr lang="en-US" sz="1800">
                        <a:solidFill>
                          <a:srgbClr val="000000"/>
                        </a:solidFill>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a:solidFill>
                            <a:srgbClr val="000000"/>
                          </a:solidFill>
                          <a:effectLst/>
                          <a:latin typeface="Times New Roman" panose="02020603050405020304" pitchFamily="18" charset="0"/>
                          <a:ea typeface="Arial" panose="020B0604020202020204" pitchFamily="34" charset="0"/>
                        </a:rPr>
                        <a:t> </a:t>
                      </a:r>
                      <a:endParaRPr lang="en-US" sz="18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258121028"/>
                  </a:ext>
                </a:extLst>
              </a:tr>
              <a:tr h="578336">
                <a:tc>
                  <a:txBody>
                    <a:bodyPr/>
                    <a:lstStyle/>
                    <a:p>
                      <a:pPr marL="0" marR="0" algn="just">
                        <a:lnSpc>
                          <a:spcPct val="115000"/>
                        </a:lnSpc>
                        <a:spcBef>
                          <a:spcPts val="0"/>
                        </a:spcBef>
                        <a:spcAft>
                          <a:spcPts val="0"/>
                        </a:spcAft>
                      </a:pPr>
                      <a:r>
                        <a:rPr lang="en-US" sz="1800">
                          <a:solidFill>
                            <a:srgbClr val="000000"/>
                          </a:solidFill>
                          <a:effectLst/>
                          <a:latin typeface="Times New Roman" panose="02020603050405020304" pitchFamily="18" charset="0"/>
                          <a:ea typeface="Arial" panose="020B0604020202020204" pitchFamily="34" charset="0"/>
                        </a:rPr>
                        <a:t>Fog provides less to none storage</a:t>
                      </a:r>
                      <a:endParaRPr lang="en-US"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800">
                          <a:solidFill>
                            <a:srgbClr val="000000"/>
                          </a:solidFill>
                          <a:effectLst/>
                          <a:latin typeface="Times New Roman" panose="02020603050405020304" pitchFamily="18" charset="0"/>
                          <a:ea typeface="Arial" panose="020B0604020202020204" pitchFamily="34" charset="0"/>
                        </a:rPr>
                        <a:t>Edge does not provide storage</a:t>
                      </a:r>
                      <a:endParaRPr lang="en-US" sz="1800">
                        <a:solidFill>
                          <a:srgbClr val="000000"/>
                        </a:solidFill>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a:solidFill>
                            <a:srgbClr val="000000"/>
                          </a:solidFill>
                          <a:effectLst/>
                          <a:latin typeface="Times New Roman" panose="02020603050405020304" pitchFamily="18" charset="0"/>
                          <a:ea typeface="Arial" panose="020B0604020202020204" pitchFamily="34" charset="0"/>
                        </a:rPr>
                        <a:t> </a:t>
                      </a:r>
                      <a:endParaRPr lang="en-US" sz="18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378416681"/>
                  </a:ext>
                </a:extLst>
              </a:tr>
              <a:tr h="1181121">
                <a:tc>
                  <a:txBody>
                    <a:bodyPr/>
                    <a:lstStyle/>
                    <a:p>
                      <a:pPr marL="0" marR="0" algn="just">
                        <a:lnSpc>
                          <a:spcPct val="115000"/>
                        </a:lnSpc>
                        <a:spcBef>
                          <a:spcPts val="0"/>
                        </a:spcBef>
                        <a:spcAft>
                          <a:spcPts val="0"/>
                        </a:spcAft>
                      </a:pPr>
                      <a:r>
                        <a:rPr lang="en-US" sz="1800">
                          <a:solidFill>
                            <a:srgbClr val="000000"/>
                          </a:solidFill>
                          <a:effectLst/>
                          <a:latin typeface="Times New Roman" panose="02020603050405020304" pitchFamily="18" charset="0"/>
                          <a:ea typeface="Arial" panose="020B0604020202020204" pitchFamily="34" charset="0"/>
                        </a:rPr>
                        <a:t>Fog computing pushes intelligence/ processing capabilities to local area network that is processing data at fog node</a:t>
                      </a:r>
                      <a:endParaRPr lang="en-US"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Arial" panose="020B0604020202020204" pitchFamily="34" charset="0"/>
                        </a:rPr>
                        <a:t>Edge computing pushes processing capabilities to the devices</a:t>
                      </a:r>
                      <a:endParaRPr lang="en-US" sz="18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478470610"/>
                  </a:ext>
                </a:extLst>
              </a:tr>
            </a:tbl>
          </a:graphicData>
        </a:graphic>
      </p:graphicFrame>
      <p:sp>
        <p:nvSpPr>
          <p:cNvPr id="3" name="TextBox 2"/>
          <p:cNvSpPr txBox="1"/>
          <p:nvPr/>
        </p:nvSpPr>
        <p:spPr>
          <a:xfrm>
            <a:off x="609600" y="304800"/>
            <a:ext cx="7086600" cy="584775"/>
          </a:xfrm>
          <a:prstGeom prst="rect">
            <a:avLst/>
          </a:prstGeom>
          <a:noFill/>
        </p:spPr>
        <p:txBody>
          <a:bodyPr wrap="square" rtlCol="0">
            <a:spAutoFit/>
          </a:bodyPr>
          <a:lstStyle/>
          <a:p>
            <a:r>
              <a:rPr lang="en-US" sz="3200" dirty="0"/>
              <a:t>Fog Computing Vs Edge Computing</a:t>
            </a:r>
          </a:p>
        </p:txBody>
      </p:sp>
    </p:spTree>
    <p:extLst>
      <p:ext uri="{BB962C8B-B14F-4D97-AF65-F5344CB8AC3E}">
        <p14:creationId xmlns:p14="http://schemas.microsoft.com/office/powerpoint/2010/main" val="37466548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1"/>
            <a:ext cx="8382000" cy="762000"/>
          </a:xfrm>
        </p:spPr>
        <p:txBody>
          <a:bodyPr>
            <a:normAutofit/>
          </a:bodyPr>
          <a:lstStyle/>
          <a:p>
            <a:r>
              <a:rPr lang="en-US" dirty="0">
                <a:solidFill>
                  <a:schemeClr val="tx2"/>
                </a:solidFill>
              </a:rPr>
              <a:t>Fog Cloud Infrastructure</a:t>
            </a:r>
          </a:p>
        </p:txBody>
      </p:sp>
      <p:sp>
        <p:nvSpPr>
          <p:cNvPr id="3" name="Text Placeholder 2"/>
          <p:cNvSpPr>
            <a:spLocks noGrp="1"/>
          </p:cNvSpPr>
          <p:nvPr>
            <p:ph type="body" sz="quarter" idx="10"/>
          </p:nvPr>
        </p:nvSpPr>
        <p:spPr>
          <a:xfrm>
            <a:off x="381000" y="1828800"/>
            <a:ext cx="8382000" cy="3502497"/>
          </a:xfrm>
        </p:spPr>
        <p:txBody>
          <a:bodyPr>
            <a:normAutofit fontScale="92500" lnSpcReduction="20000"/>
          </a:bodyPr>
          <a:lstStyle/>
          <a:p>
            <a:r>
              <a:rPr lang="en-US" dirty="0"/>
              <a:t>Fog Servers</a:t>
            </a:r>
          </a:p>
          <a:p>
            <a:pPr marL="0" indent="0">
              <a:buNone/>
            </a:pPr>
            <a:r>
              <a:rPr lang="en-US" dirty="0"/>
              <a:t>        - </a:t>
            </a:r>
            <a:r>
              <a:rPr lang="en-US" sz="2800" dirty="0"/>
              <a:t>possess computing, network &amp; storage capabilities</a:t>
            </a:r>
          </a:p>
          <a:p>
            <a:r>
              <a:rPr lang="en-US" dirty="0"/>
              <a:t>Networking Devices</a:t>
            </a:r>
          </a:p>
          <a:p>
            <a:pPr marL="0" indent="0">
              <a:buNone/>
            </a:pPr>
            <a:r>
              <a:rPr lang="en-US" dirty="0"/>
              <a:t>        - </a:t>
            </a:r>
            <a:r>
              <a:rPr lang="en-US" sz="2800" dirty="0"/>
              <a:t>gateways, switches, routers</a:t>
            </a:r>
          </a:p>
          <a:p>
            <a:r>
              <a:rPr lang="en-US" dirty="0"/>
              <a:t>Cloudlets</a:t>
            </a:r>
          </a:p>
          <a:p>
            <a:pPr marL="0" indent="0">
              <a:buNone/>
            </a:pPr>
            <a:r>
              <a:rPr lang="en-US" dirty="0"/>
              <a:t>        - </a:t>
            </a:r>
            <a:r>
              <a:rPr lang="en-US" sz="2800" dirty="0"/>
              <a:t>between edge devices and cloud servers</a:t>
            </a:r>
          </a:p>
          <a:p>
            <a:r>
              <a:rPr lang="en-US" dirty="0"/>
              <a:t>Base Stations</a:t>
            </a:r>
          </a:p>
          <a:p>
            <a:r>
              <a:rPr lang="en-US" dirty="0"/>
              <a:t>Vehicles</a:t>
            </a:r>
          </a:p>
          <a:p>
            <a:pPr marL="517525" lvl="1" indent="0">
              <a:buNone/>
            </a:pPr>
            <a:endParaRPr lang="en-US" dirty="0"/>
          </a:p>
        </p:txBody>
      </p:sp>
    </p:spTree>
    <p:extLst>
      <p:ext uri="{BB962C8B-B14F-4D97-AF65-F5344CB8AC3E}">
        <p14:creationId xmlns:p14="http://schemas.microsoft.com/office/powerpoint/2010/main" val="21089239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1"/>
            <a:ext cx="8382000" cy="762000"/>
          </a:xfrm>
        </p:spPr>
        <p:txBody>
          <a:bodyPr>
            <a:normAutofit/>
          </a:bodyPr>
          <a:lstStyle/>
          <a:p>
            <a:r>
              <a:rPr lang="en-US" dirty="0">
                <a:solidFill>
                  <a:schemeClr val="tx2"/>
                </a:solidFill>
              </a:rPr>
              <a:t>Fog Computing Platform</a:t>
            </a:r>
          </a:p>
        </p:txBody>
      </p:sp>
      <p:sp>
        <p:nvSpPr>
          <p:cNvPr id="3" name="Text Placeholder 2"/>
          <p:cNvSpPr>
            <a:spLocks noGrp="1"/>
          </p:cNvSpPr>
          <p:nvPr>
            <p:ph type="body" sz="quarter" idx="10"/>
          </p:nvPr>
        </p:nvSpPr>
        <p:spPr>
          <a:xfrm>
            <a:off x="381000" y="1447800"/>
            <a:ext cx="8382000" cy="4343400"/>
          </a:xfrm>
        </p:spPr>
        <p:txBody>
          <a:bodyPr>
            <a:normAutofit/>
          </a:bodyPr>
          <a:lstStyle/>
          <a:p>
            <a:r>
              <a:rPr lang="en-US" dirty="0"/>
              <a:t>Characterization of Fog Computing</a:t>
            </a:r>
          </a:p>
          <a:p>
            <a:pPr marL="0" indent="0">
              <a:buNone/>
            </a:pPr>
            <a:r>
              <a:rPr lang="en-US" dirty="0"/>
              <a:t>     - Latency</a:t>
            </a:r>
          </a:p>
          <a:p>
            <a:pPr marL="0" indent="0">
              <a:buNone/>
            </a:pPr>
            <a:r>
              <a:rPr lang="en-US" sz="2400" dirty="0"/>
              <a:t>             requirement of low latency by many critical applications</a:t>
            </a:r>
          </a:p>
          <a:p>
            <a:pPr marL="0" indent="0">
              <a:buNone/>
            </a:pPr>
            <a:r>
              <a:rPr lang="en-US" dirty="0"/>
              <a:t>     - Generality</a:t>
            </a:r>
          </a:p>
          <a:p>
            <a:pPr marL="0" indent="0">
              <a:buNone/>
            </a:pPr>
            <a:r>
              <a:rPr lang="en-US" dirty="0"/>
              <a:t>          </a:t>
            </a:r>
            <a:r>
              <a:rPr lang="en-US" sz="2400" dirty="0"/>
              <a:t>Fog nodes should be able to support and work seamlessly while establishing communication between different networks</a:t>
            </a:r>
          </a:p>
          <a:p>
            <a:pPr marL="0" indent="0">
              <a:buNone/>
            </a:pPr>
            <a:r>
              <a:rPr lang="en-US" dirty="0"/>
              <a:t>     - Efficiency</a:t>
            </a:r>
          </a:p>
          <a:p>
            <a:pPr marL="0" indent="0">
              <a:buNone/>
            </a:pPr>
            <a:r>
              <a:rPr lang="en-US" sz="2400" dirty="0"/>
              <a:t>              Resources should be used efficiently as fog nodes are limited in terms of computing power and storage capabilities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763888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1"/>
            <a:ext cx="8382000" cy="762000"/>
          </a:xfrm>
        </p:spPr>
        <p:txBody>
          <a:bodyPr>
            <a:normAutofit/>
          </a:bodyPr>
          <a:lstStyle/>
          <a:p>
            <a:r>
              <a:rPr lang="en-US" dirty="0">
                <a:solidFill>
                  <a:schemeClr val="tx2"/>
                </a:solidFill>
              </a:rPr>
              <a:t>Fog Computing Platform</a:t>
            </a:r>
          </a:p>
        </p:txBody>
      </p:sp>
      <p:sp>
        <p:nvSpPr>
          <p:cNvPr id="3" name="Text Placeholder 2"/>
          <p:cNvSpPr>
            <a:spLocks noGrp="1"/>
          </p:cNvSpPr>
          <p:nvPr>
            <p:ph type="body" sz="quarter" idx="10"/>
          </p:nvPr>
        </p:nvSpPr>
        <p:spPr>
          <a:xfrm>
            <a:off x="381000" y="1447800"/>
            <a:ext cx="8382000" cy="4343400"/>
          </a:xfrm>
        </p:spPr>
        <p:txBody>
          <a:bodyPr>
            <a:normAutofit lnSpcReduction="10000"/>
          </a:bodyPr>
          <a:lstStyle/>
          <a:p>
            <a:r>
              <a:rPr lang="en-US" dirty="0"/>
              <a:t>Challenges</a:t>
            </a:r>
          </a:p>
          <a:p>
            <a:pPr marL="0" indent="0">
              <a:buNone/>
            </a:pPr>
            <a:r>
              <a:rPr lang="en-US" dirty="0"/>
              <a:t>     - Choice of virtualization Technology</a:t>
            </a:r>
          </a:p>
          <a:p>
            <a:pPr marL="0" indent="0">
              <a:buNone/>
            </a:pPr>
            <a:r>
              <a:rPr lang="en-US" sz="2400" dirty="0"/>
              <a:t>                  whether to go by hypervisor or container</a:t>
            </a:r>
          </a:p>
          <a:p>
            <a:pPr marL="0" indent="0">
              <a:buNone/>
            </a:pPr>
            <a:r>
              <a:rPr lang="en-US" dirty="0"/>
              <a:t>     - Fight with Latency</a:t>
            </a:r>
          </a:p>
          <a:p>
            <a:pPr marL="0" indent="0">
              <a:buNone/>
            </a:pPr>
            <a:r>
              <a:rPr lang="en-US" dirty="0"/>
              <a:t>     - Network Management</a:t>
            </a:r>
          </a:p>
          <a:p>
            <a:pPr marL="0" indent="0">
              <a:buNone/>
            </a:pPr>
            <a:r>
              <a:rPr lang="en-US" dirty="0"/>
              <a:t>              </a:t>
            </a:r>
            <a:r>
              <a:rPr lang="en-US" sz="2400" dirty="0"/>
              <a:t>redesign not only south bound and north bound but also east-west bound API</a:t>
            </a:r>
          </a:p>
          <a:p>
            <a:pPr marL="0" indent="0">
              <a:buNone/>
            </a:pPr>
            <a:r>
              <a:rPr lang="en-US" dirty="0"/>
              <a:t>     - Security and Privacy</a:t>
            </a:r>
          </a:p>
          <a:p>
            <a:pPr marL="0" indent="0">
              <a:buNone/>
            </a:pPr>
            <a:r>
              <a:rPr lang="en-US" dirty="0"/>
              <a:t>              </a:t>
            </a:r>
            <a:r>
              <a:rPr lang="en-US" sz="2400" dirty="0"/>
              <a:t>paramount importance at every fog node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28499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Fog Reference Architecture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28700"/>
            <a:ext cx="5905500" cy="5295900"/>
          </a:xfrm>
          <a:prstGeom prst="rect">
            <a:avLst/>
          </a:prstGeom>
        </p:spPr>
      </p:pic>
    </p:spTree>
    <p:extLst>
      <p:ext uri="{BB962C8B-B14F-4D97-AF65-F5344CB8AC3E}">
        <p14:creationId xmlns:p14="http://schemas.microsoft.com/office/powerpoint/2010/main" val="35942111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a:xfrm>
            <a:off x="381000" y="1411552"/>
            <a:ext cx="8382000" cy="4235006"/>
          </a:xfrm>
        </p:spPr>
        <p:txBody>
          <a:bodyPr/>
          <a:lstStyle/>
          <a:p>
            <a:r>
              <a:rPr lang="en-US" dirty="0"/>
              <a:t>Introduction to Fog Computing</a:t>
            </a:r>
          </a:p>
          <a:p>
            <a:r>
              <a:rPr lang="en-US" dirty="0"/>
              <a:t>Characteristics, Motivation &amp; Advantages</a:t>
            </a:r>
          </a:p>
          <a:p>
            <a:r>
              <a:rPr lang="en-US" dirty="0"/>
              <a:t>Fog Cloud Classification &amp; Services</a:t>
            </a:r>
          </a:p>
          <a:p>
            <a:r>
              <a:rPr lang="en-US" dirty="0"/>
              <a:t>Fog Cloud Infrastructure </a:t>
            </a:r>
          </a:p>
          <a:p>
            <a:r>
              <a:rPr lang="en-US" dirty="0"/>
              <a:t>Fog Cloud Architecture</a:t>
            </a:r>
          </a:p>
          <a:p>
            <a:r>
              <a:rPr lang="en-US" dirty="0"/>
              <a:t>Fog Cloud Applications</a:t>
            </a:r>
          </a:p>
          <a:p>
            <a:r>
              <a:rPr lang="en-US" dirty="0"/>
              <a:t>Conclusion</a:t>
            </a:r>
          </a:p>
          <a:p>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1"/>
            <a:ext cx="8382000" cy="762000"/>
          </a:xfrm>
        </p:spPr>
        <p:txBody>
          <a:bodyPr>
            <a:normAutofit/>
          </a:bodyPr>
          <a:lstStyle/>
          <a:p>
            <a:r>
              <a:rPr lang="en-US" dirty="0">
                <a:solidFill>
                  <a:schemeClr val="tx2"/>
                </a:solidFill>
              </a:rPr>
              <a:t>Fog Cloud Architecture</a:t>
            </a:r>
          </a:p>
        </p:txBody>
      </p:sp>
      <p:sp>
        <p:nvSpPr>
          <p:cNvPr id="3" name="Text Placeholder 2"/>
          <p:cNvSpPr>
            <a:spLocks noGrp="1"/>
          </p:cNvSpPr>
          <p:nvPr>
            <p:ph type="body" sz="quarter" idx="10"/>
          </p:nvPr>
        </p:nvSpPr>
        <p:spPr>
          <a:xfrm>
            <a:off x="344557" y="1295400"/>
            <a:ext cx="8382000" cy="5029200"/>
          </a:xfrm>
        </p:spPr>
        <p:txBody>
          <a:bodyPr>
            <a:normAutofit lnSpcReduction="10000"/>
          </a:bodyPr>
          <a:lstStyle/>
          <a:p>
            <a:pPr>
              <a:buFontTx/>
              <a:buChar char="-"/>
            </a:pPr>
            <a:r>
              <a:rPr lang="en-US" dirty="0"/>
              <a:t>It comprises of end devices such as sensors, actuators, edge devices.</a:t>
            </a:r>
          </a:p>
          <a:p>
            <a:pPr>
              <a:buFontTx/>
              <a:buChar char="-"/>
            </a:pPr>
            <a:r>
              <a:rPr lang="en-US" dirty="0"/>
              <a:t>Cloud services and resources layer helps the management of resources and computing the tasks</a:t>
            </a:r>
          </a:p>
          <a:p>
            <a:pPr>
              <a:buFontTx/>
              <a:buChar char="-"/>
            </a:pPr>
            <a:r>
              <a:rPr lang="en-US" dirty="0"/>
              <a:t>Software Defined Resource Management layer helps the management of infrastructure by allocating resources, monitoring network and providing security.</a:t>
            </a:r>
          </a:p>
          <a:p>
            <a:pPr>
              <a:buFontTx/>
              <a:buChar char="-"/>
            </a:pPr>
            <a:r>
              <a:rPr lang="en-US" dirty="0"/>
              <a:t>The topmost layer has the </a:t>
            </a:r>
            <a:r>
              <a:rPr lang="en-US" dirty="0" err="1"/>
              <a:t>IoT</a:t>
            </a:r>
            <a:r>
              <a:rPr lang="en-US" dirty="0"/>
              <a:t> applications and solutions which take leverage of fog computing to provide services to end users (Figure 1)</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308080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dirty="0"/>
              <a:t>Fog Computing Applications &amp; Services</a:t>
            </a:r>
          </a:p>
        </p:txBody>
      </p:sp>
      <p:sp>
        <p:nvSpPr>
          <p:cNvPr id="3" name="Text Placeholder 2"/>
          <p:cNvSpPr>
            <a:spLocks noGrp="1"/>
          </p:cNvSpPr>
          <p:nvPr>
            <p:ph type="body" sz="quarter" idx="10"/>
          </p:nvPr>
        </p:nvSpPr>
        <p:spPr>
          <a:xfrm>
            <a:off x="381000" y="1219200"/>
            <a:ext cx="8382000" cy="4333494"/>
          </a:xfrm>
        </p:spPr>
        <p:txBody>
          <a:bodyPr/>
          <a:lstStyle/>
          <a:p>
            <a:r>
              <a:rPr lang="en-US" sz="2800" dirty="0"/>
              <a:t>The concept of Fog computing was introduced for the applications and services which could not be efficiently supported by cloud computing</a:t>
            </a:r>
            <a:r>
              <a:rPr lang="en-US" dirty="0"/>
              <a:t>.</a:t>
            </a:r>
          </a:p>
          <a:p>
            <a:r>
              <a:rPr lang="en-US" dirty="0"/>
              <a:t>Few applications of Fog Computing</a:t>
            </a:r>
          </a:p>
          <a:p>
            <a:pPr algn="just">
              <a:buFont typeface="Wingdings" panose="05000000000000000000" pitchFamily="2" charset="2"/>
              <a:buChar char="q"/>
            </a:pPr>
            <a:r>
              <a:rPr lang="en-US" sz="2400" dirty="0"/>
              <a:t>  Security in cloud</a:t>
            </a:r>
          </a:p>
          <a:p>
            <a:pPr algn="just">
              <a:buFont typeface="Wingdings" panose="05000000000000000000" pitchFamily="2" charset="2"/>
              <a:buChar char="q"/>
            </a:pPr>
            <a:r>
              <a:rPr lang="en-US" sz="2400" dirty="0"/>
              <a:t>  Satellite Traffic Light System</a:t>
            </a:r>
          </a:p>
          <a:p>
            <a:pPr algn="just">
              <a:buFont typeface="Wingdings" panose="05000000000000000000" pitchFamily="2" charset="2"/>
              <a:buChar char="q"/>
            </a:pPr>
            <a:r>
              <a:rPr lang="en-US" sz="2400" dirty="0"/>
              <a:t>  Internet Of Things (IOT)</a:t>
            </a:r>
          </a:p>
          <a:p>
            <a:pPr algn="just">
              <a:buFont typeface="Wingdings" panose="05000000000000000000" pitchFamily="2" charset="2"/>
              <a:buChar char="q"/>
            </a:pPr>
            <a:r>
              <a:rPr lang="en-US" sz="2400" dirty="0"/>
              <a:t>  Wireless sensors and Actuators </a:t>
            </a:r>
            <a:r>
              <a:rPr lang="en-US" sz="2400" dirty="0" err="1"/>
              <a:t>netwo</a:t>
            </a:r>
            <a:r>
              <a:rPr lang="en-US" sz="2400" dirty="0"/>
              <a:t> </a:t>
            </a:r>
            <a:r>
              <a:rPr lang="en-US" sz="2400" dirty="0" err="1"/>
              <a:t>rks</a:t>
            </a:r>
            <a:endParaRPr lang="en-US" sz="2400" dirty="0"/>
          </a:p>
          <a:p>
            <a:pPr algn="just">
              <a:buFont typeface="Wingdings" panose="05000000000000000000" pitchFamily="2" charset="2"/>
              <a:buChar char="q"/>
            </a:pPr>
            <a:r>
              <a:rPr lang="en-US" sz="2400" dirty="0"/>
              <a:t>  Healthcare</a:t>
            </a:r>
          </a:p>
          <a:p>
            <a:pPr algn="just">
              <a:buFont typeface="Wingdings" panose="05000000000000000000" pitchFamily="2" charset="2"/>
              <a:buChar char="q"/>
            </a:pPr>
            <a:r>
              <a:rPr lang="en-US" sz="2400" dirty="0"/>
              <a:t>  Augmented reality </a:t>
            </a:r>
            <a:r>
              <a:rPr lang="en-US" dirty="0"/>
              <a:t>                 </a:t>
            </a:r>
          </a:p>
        </p:txBody>
      </p:sp>
    </p:spTree>
    <p:extLst>
      <p:ext uri="{BB962C8B-B14F-4D97-AF65-F5344CB8AC3E}">
        <p14:creationId xmlns:p14="http://schemas.microsoft.com/office/powerpoint/2010/main" val="35845351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dirty="0"/>
              <a:t>Fog Computing Applications &amp; Services</a:t>
            </a:r>
          </a:p>
        </p:txBody>
      </p:sp>
      <p:sp>
        <p:nvSpPr>
          <p:cNvPr id="3" name="Text Placeholder 2"/>
          <p:cNvSpPr>
            <a:spLocks noGrp="1"/>
          </p:cNvSpPr>
          <p:nvPr>
            <p:ph type="body" sz="quarter" idx="10"/>
          </p:nvPr>
        </p:nvSpPr>
        <p:spPr>
          <a:xfrm>
            <a:off x="381000" y="1219200"/>
            <a:ext cx="8382000" cy="4902881"/>
          </a:xfrm>
        </p:spPr>
        <p:txBody>
          <a:bodyPr/>
          <a:lstStyle/>
          <a:p>
            <a:pPr marL="0" indent="0">
              <a:buNone/>
            </a:pPr>
            <a:r>
              <a:rPr lang="en-US" sz="2800" dirty="0">
                <a:solidFill>
                  <a:schemeClr val="tx2">
                    <a:lumMod val="75000"/>
                  </a:schemeClr>
                </a:solidFill>
              </a:rPr>
              <a:t>Internet Of Things</a:t>
            </a:r>
          </a:p>
          <a:p>
            <a:pPr>
              <a:buFont typeface="Wingdings" panose="05000000000000000000" pitchFamily="2" charset="2"/>
              <a:buChar char="§"/>
            </a:pPr>
            <a:r>
              <a:rPr lang="en-US" sz="2000" dirty="0"/>
              <a:t> IOT is a concept, wherein, the physical devices connect over the internet and exchange data and information with each other. </a:t>
            </a:r>
          </a:p>
          <a:p>
            <a:pPr marL="0" indent="0">
              <a:buNone/>
            </a:pPr>
            <a:endParaRPr lang="en-US" sz="2000" dirty="0"/>
          </a:p>
          <a:p>
            <a:pPr>
              <a:buFont typeface="Wingdings" panose="05000000000000000000" pitchFamily="2" charset="2"/>
              <a:buChar char="§"/>
            </a:pPr>
            <a:r>
              <a:rPr lang="en-US" sz="2000" dirty="0"/>
              <a:t>Fog Computing is suitable for IOT applications because of the following reasons - </a:t>
            </a:r>
          </a:p>
          <a:p>
            <a:pPr marL="0" indent="0">
              <a:buNone/>
            </a:pPr>
            <a:endParaRPr lang="en-US" sz="2000" dirty="0"/>
          </a:p>
          <a:p>
            <a:pPr marL="0" indent="0">
              <a:buNone/>
            </a:pPr>
            <a:r>
              <a:rPr lang="en-US" sz="2000" dirty="0"/>
              <a:t>           1. IOT applications are low latency applications</a:t>
            </a:r>
          </a:p>
          <a:p>
            <a:pPr marL="0" indent="0">
              <a:buNone/>
            </a:pPr>
            <a:endParaRPr lang="en-US" sz="2000" dirty="0"/>
          </a:p>
          <a:p>
            <a:pPr marL="0" indent="0">
              <a:buNone/>
            </a:pPr>
            <a:r>
              <a:rPr lang="en-US" sz="2000" dirty="0"/>
              <a:t>            2. Geographically distributed</a:t>
            </a:r>
          </a:p>
          <a:p>
            <a:pPr marL="0" indent="0">
              <a:buNone/>
            </a:pPr>
            <a:endParaRPr lang="en-US" sz="2000" dirty="0"/>
          </a:p>
          <a:p>
            <a:pPr marL="0" indent="0">
              <a:buNone/>
            </a:pPr>
            <a:r>
              <a:rPr lang="en-US" sz="2000" dirty="0"/>
              <a:t>            3. Mobile in nature</a:t>
            </a:r>
          </a:p>
          <a:p>
            <a:pPr marL="0" indent="0">
              <a:buNone/>
            </a:pPr>
            <a:endParaRPr lang="en-US" sz="2000" dirty="0"/>
          </a:p>
          <a:p>
            <a:pPr marL="0" indent="0">
              <a:buNone/>
            </a:pPr>
            <a:r>
              <a:rPr lang="en-US" sz="2000" dirty="0"/>
              <a:t>            4. The data generated by IOT applications is humungous and heterogenous</a:t>
            </a:r>
          </a:p>
          <a:p>
            <a:pPr marL="0" indent="0">
              <a:buNone/>
            </a:pPr>
            <a:endParaRPr lang="en-US" sz="1400" dirty="0"/>
          </a:p>
        </p:txBody>
      </p:sp>
    </p:spTree>
    <p:extLst>
      <p:ext uri="{BB962C8B-B14F-4D97-AF65-F5344CB8AC3E}">
        <p14:creationId xmlns:p14="http://schemas.microsoft.com/office/powerpoint/2010/main" val="30314157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17" y="457200"/>
            <a:ext cx="8382000" cy="609398"/>
          </a:xfrm>
        </p:spPr>
        <p:txBody>
          <a:bodyPr/>
          <a:lstStyle/>
          <a:p>
            <a:r>
              <a:rPr lang="en-US" sz="4400" dirty="0"/>
              <a:t>Fog Computing Applications &amp; Services</a:t>
            </a:r>
          </a:p>
        </p:txBody>
      </p:sp>
      <p:sp>
        <p:nvSpPr>
          <p:cNvPr id="3" name="Text Placeholder 2"/>
          <p:cNvSpPr>
            <a:spLocks noGrp="1"/>
          </p:cNvSpPr>
          <p:nvPr>
            <p:ph type="body" sz="quarter" idx="10"/>
          </p:nvPr>
        </p:nvSpPr>
        <p:spPr>
          <a:xfrm>
            <a:off x="410817" y="1371600"/>
            <a:ext cx="8382000" cy="4721292"/>
          </a:xfrm>
        </p:spPr>
        <p:txBody>
          <a:bodyPr/>
          <a:lstStyle/>
          <a:p>
            <a:pPr marL="0" indent="0">
              <a:buNone/>
            </a:pPr>
            <a:r>
              <a:rPr lang="en-US" sz="2000" dirty="0">
                <a:solidFill>
                  <a:schemeClr val="tx2">
                    <a:lumMod val="75000"/>
                  </a:schemeClr>
                </a:solidFill>
              </a:rPr>
              <a:t>Mitigating Insider data theft attacks in the cloud</a:t>
            </a:r>
          </a:p>
          <a:p>
            <a:pPr marL="0" indent="0">
              <a:buNone/>
            </a:pPr>
            <a:endParaRPr lang="en-US" sz="1600" dirty="0">
              <a:solidFill>
                <a:schemeClr val="tx2">
                  <a:lumMod val="75000"/>
                </a:schemeClr>
              </a:solidFill>
            </a:endParaRPr>
          </a:p>
          <a:p>
            <a:pPr>
              <a:buFont typeface="Wingdings" panose="05000000000000000000" pitchFamily="2" charset="2"/>
              <a:buChar char="§"/>
            </a:pPr>
            <a:r>
              <a:rPr lang="en-US" sz="2400" dirty="0"/>
              <a:t>Data security , and more specifically , insider data theft attack is a big security issue in cloud.</a:t>
            </a:r>
          </a:p>
          <a:p>
            <a:pPr>
              <a:buFont typeface="Wingdings" panose="05000000000000000000" pitchFamily="2" charset="2"/>
              <a:buChar char="§"/>
            </a:pPr>
            <a:endParaRPr lang="en-US" sz="2400" dirty="0"/>
          </a:p>
          <a:p>
            <a:pPr>
              <a:buFont typeface="Wingdings" panose="05000000000000000000" pitchFamily="2" charset="2"/>
              <a:buChar char="§"/>
            </a:pPr>
            <a:r>
              <a:rPr lang="en-US" sz="2400" dirty="0"/>
              <a:t>Existing solutions not strong and robust enough for data security in cloud.</a:t>
            </a:r>
          </a:p>
          <a:p>
            <a:pPr>
              <a:buFont typeface="Wingdings" panose="05000000000000000000" pitchFamily="2" charset="2"/>
              <a:buChar char="§"/>
            </a:pPr>
            <a:endParaRPr lang="en-US" sz="2400" dirty="0"/>
          </a:p>
          <a:p>
            <a:pPr>
              <a:buFont typeface="Wingdings" panose="05000000000000000000" pitchFamily="2" charset="2"/>
              <a:buChar char="§"/>
            </a:pPr>
            <a:r>
              <a:rPr lang="en-US" sz="2400" dirty="0"/>
              <a:t>New solution combining user search behavior anomaly detection and use of decoy information is being proposed.</a:t>
            </a:r>
          </a:p>
          <a:p>
            <a:pPr>
              <a:buFont typeface="Wingdings" panose="05000000000000000000" pitchFamily="2" charset="2"/>
              <a:buChar char="§"/>
            </a:pPr>
            <a:endParaRPr lang="en-US" sz="2400" dirty="0"/>
          </a:p>
          <a:p>
            <a:pPr>
              <a:buFont typeface="Wingdings" panose="05000000000000000000" pitchFamily="2" charset="2"/>
              <a:buChar char="§"/>
            </a:pPr>
            <a:r>
              <a:rPr lang="en-US" sz="2400" dirty="0"/>
              <a:t>The Fog server can generate decoy files once the abnormal user search behavior is detected.</a:t>
            </a:r>
          </a:p>
        </p:txBody>
      </p:sp>
    </p:spTree>
    <p:extLst>
      <p:ext uri="{BB962C8B-B14F-4D97-AF65-F5344CB8AC3E}">
        <p14:creationId xmlns:p14="http://schemas.microsoft.com/office/powerpoint/2010/main" val="219945336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17" y="228600"/>
            <a:ext cx="8382000" cy="609398"/>
          </a:xfrm>
        </p:spPr>
        <p:txBody>
          <a:bodyPr/>
          <a:lstStyle/>
          <a:p>
            <a:r>
              <a:rPr lang="en-US" sz="4400" dirty="0"/>
              <a:t>Fog Computing Applications &amp; Services</a:t>
            </a:r>
          </a:p>
        </p:txBody>
      </p:sp>
      <p:sp>
        <p:nvSpPr>
          <p:cNvPr id="3" name="Text Placeholder 2"/>
          <p:cNvSpPr>
            <a:spLocks noGrp="1"/>
          </p:cNvSpPr>
          <p:nvPr>
            <p:ph type="body" sz="quarter" idx="10"/>
          </p:nvPr>
        </p:nvSpPr>
        <p:spPr>
          <a:xfrm>
            <a:off x="437321" y="1143000"/>
            <a:ext cx="8382000" cy="4659737"/>
          </a:xfrm>
        </p:spPr>
        <p:txBody>
          <a:bodyPr/>
          <a:lstStyle/>
          <a:p>
            <a:pPr marL="0" indent="0">
              <a:buNone/>
            </a:pPr>
            <a:r>
              <a:rPr lang="en-US" sz="3600" dirty="0">
                <a:solidFill>
                  <a:schemeClr val="tx2">
                    <a:lumMod val="75000"/>
                  </a:schemeClr>
                </a:solidFill>
              </a:rPr>
              <a:t>Healthcare</a:t>
            </a:r>
          </a:p>
          <a:p>
            <a:pPr marL="0" indent="0">
              <a:buNone/>
            </a:pPr>
            <a:r>
              <a:rPr lang="en-US" sz="2800" dirty="0"/>
              <a:t>Fog computing is a highly supported computing paradigm for enhancing telehealth because of the below reasons -</a:t>
            </a:r>
          </a:p>
          <a:p>
            <a:pPr>
              <a:buFont typeface="Wingdings" panose="05000000000000000000" pitchFamily="2" charset="2"/>
              <a:buChar char="§"/>
            </a:pPr>
            <a:r>
              <a:rPr lang="en-US" sz="2800" dirty="0"/>
              <a:t> low latency - </a:t>
            </a:r>
            <a:r>
              <a:rPr lang="en-US" sz="2400" dirty="0"/>
              <a:t>real time data analytics and quick response.</a:t>
            </a:r>
          </a:p>
          <a:p>
            <a:pPr>
              <a:buFont typeface="Wingdings" panose="05000000000000000000" pitchFamily="2" charset="2"/>
              <a:buChar char="§"/>
            </a:pPr>
            <a:r>
              <a:rPr lang="en-US" sz="2400" dirty="0"/>
              <a:t> </a:t>
            </a:r>
            <a:r>
              <a:rPr lang="en-US" sz="2800" dirty="0"/>
              <a:t>Fault Tolerance -</a:t>
            </a:r>
            <a:r>
              <a:rPr lang="en-US" sz="2400" dirty="0"/>
              <a:t>provide backup , in case the link to the cloud     is faulty.</a:t>
            </a:r>
          </a:p>
          <a:p>
            <a:pPr>
              <a:buFont typeface="Wingdings" panose="05000000000000000000" pitchFamily="2" charset="2"/>
              <a:buChar char="§"/>
            </a:pPr>
            <a:r>
              <a:rPr lang="en-US" sz="2400" dirty="0"/>
              <a:t> </a:t>
            </a:r>
            <a:r>
              <a:rPr lang="en-US" sz="2800" dirty="0"/>
              <a:t>Storage and transmission</a:t>
            </a:r>
          </a:p>
          <a:p>
            <a:pPr marL="0" indent="0">
              <a:buNone/>
            </a:pPr>
            <a:r>
              <a:rPr lang="en-US" sz="2800" dirty="0"/>
              <a:t>                 - </a:t>
            </a:r>
            <a:r>
              <a:rPr lang="en-US" sz="2400" dirty="0"/>
              <a:t>reduce the amount of data to be stored and       transmitted onto the cloud.</a:t>
            </a:r>
          </a:p>
          <a:p>
            <a:pPr marL="0" indent="0">
              <a:buNone/>
            </a:pPr>
            <a:r>
              <a:rPr lang="en-US" sz="2400" dirty="0"/>
              <a:t>                    - data cleansing and filtration to avoid space consumption by unwanted data.</a:t>
            </a:r>
            <a:endParaRPr lang="en-US" sz="2800" dirty="0"/>
          </a:p>
        </p:txBody>
      </p:sp>
    </p:spTree>
    <p:extLst>
      <p:ext uri="{BB962C8B-B14F-4D97-AF65-F5344CB8AC3E}">
        <p14:creationId xmlns:p14="http://schemas.microsoft.com/office/powerpoint/2010/main" val="366148603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Text Placeholder 2"/>
          <p:cNvSpPr>
            <a:spLocks noGrp="1"/>
          </p:cNvSpPr>
          <p:nvPr>
            <p:ph type="body" sz="quarter" idx="10"/>
          </p:nvPr>
        </p:nvSpPr>
        <p:spPr>
          <a:xfrm>
            <a:off x="417443" y="1981200"/>
            <a:ext cx="8382000" cy="2092881"/>
          </a:xfrm>
        </p:spPr>
        <p:txBody>
          <a:bodyPr/>
          <a:lstStyle/>
          <a:p>
            <a:pPr marL="0" indent="0" algn="just">
              <a:buNone/>
            </a:pPr>
            <a:r>
              <a:rPr lang="en-US" sz="2800" dirty="0"/>
              <a:t>Fog computing does not totally replace cloud computing , but does definitely help in overcoming the disadvantages of using cloud computing alone , for upcoming technologies , such as , Internet of Things. </a:t>
            </a:r>
          </a:p>
          <a:p>
            <a:pPr marL="0" indent="0">
              <a:buNone/>
            </a:pPr>
            <a:endParaRPr lang="en-US" dirty="0"/>
          </a:p>
        </p:txBody>
      </p:sp>
    </p:spTree>
    <p:extLst>
      <p:ext uri="{BB962C8B-B14F-4D97-AF65-F5344CB8AC3E}">
        <p14:creationId xmlns:p14="http://schemas.microsoft.com/office/powerpoint/2010/main" val="371877501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5181600"/>
          </a:xfrm>
          <a:prstGeom prst="rect">
            <a:avLst/>
          </a:prstGeom>
        </p:spPr>
      </p:pic>
    </p:spTree>
    <p:extLst>
      <p:ext uri="{BB962C8B-B14F-4D97-AF65-F5344CB8AC3E}">
        <p14:creationId xmlns:p14="http://schemas.microsoft.com/office/powerpoint/2010/main" val="36493259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Fog Computing?</a:t>
            </a:r>
          </a:p>
        </p:txBody>
      </p:sp>
      <p:sp>
        <p:nvSpPr>
          <p:cNvPr id="3" name="Text Placeholder 2"/>
          <p:cNvSpPr>
            <a:spLocks noGrp="1"/>
          </p:cNvSpPr>
          <p:nvPr>
            <p:ph type="body" sz="quarter" idx="10"/>
          </p:nvPr>
        </p:nvSpPr>
        <p:spPr>
          <a:xfrm>
            <a:off x="381000" y="1411552"/>
            <a:ext cx="8382000" cy="3841052"/>
          </a:xfrm>
        </p:spPr>
        <p:txBody>
          <a:bodyPr/>
          <a:lstStyle/>
          <a:p>
            <a:r>
              <a:rPr lang="en-US" dirty="0"/>
              <a:t>Term introduced by Cisco in 2012</a:t>
            </a:r>
          </a:p>
          <a:p>
            <a:r>
              <a:rPr lang="en-US" dirty="0"/>
              <a:t>Model to extend Cloud computing by decentralizing computing resources from data center</a:t>
            </a:r>
          </a:p>
          <a:p>
            <a:r>
              <a:rPr lang="en-US" dirty="0"/>
              <a:t>Resources include servers, storage, applications and services</a:t>
            </a:r>
          </a:p>
          <a:p>
            <a:r>
              <a:rPr lang="en-US" dirty="0"/>
              <a:t>Main intention is to improve </a:t>
            </a:r>
            <a:r>
              <a:rPr lang="en-US" dirty="0" err="1"/>
              <a:t>QoS</a:t>
            </a:r>
            <a:r>
              <a:rPr lang="en-US" dirty="0"/>
              <a:t> (quality of service) of cloud services</a:t>
            </a:r>
          </a:p>
        </p:txBody>
      </p:sp>
    </p:spTree>
    <p:extLst>
      <p:ext uri="{BB962C8B-B14F-4D97-AF65-F5344CB8AC3E}">
        <p14:creationId xmlns:p14="http://schemas.microsoft.com/office/powerpoint/2010/main" val="18515170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82000" cy="1163395"/>
          </a:xfrm>
        </p:spPr>
        <p:txBody>
          <a:bodyPr>
            <a:normAutofit/>
          </a:bodyPr>
          <a:lstStyle/>
          <a:p>
            <a:r>
              <a:rPr lang="en-US" dirty="0">
                <a:effectLst/>
              </a:rPr>
              <a:t>Motivation of Fog Computing</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fontScale="92500" lnSpcReduction="10000"/>
          </a:bodyPr>
          <a:lstStyle/>
          <a:p>
            <a:r>
              <a:rPr lang="en-US" dirty="0"/>
              <a:t>Cloud Computing has these limitations that led to Fog computing</a:t>
            </a:r>
          </a:p>
          <a:p>
            <a:pPr lvl="1"/>
            <a:r>
              <a:rPr lang="en-US" dirty="0"/>
              <a:t>Scalability issues with certain user and data driven applications (e.g. gaming, video streaming)</a:t>
            </a:r>
          </a:p>
          <a:p>
            <a:pPr lvl="1"/>
            <a:r>
              <a:rPr lang="en-US" dirty="0"/>
              <a:t>High cost of mobile bandwidth to cope with explosion of devices - </a:t>
            </a:r>
            <a:r>
              <a:rPr lang="en-US" dirty="0" err="1"/>
              <a:t>IoT</a:t>
            </a:r>
            <a:r>
              <a:rPr lang="en-US" dirty="0"/>
              <a:t> (Internet of Things)</a:t>
            </a:r>
          </a:p>
          <a:p>
            <a:pPr lvl="1"/>
            <a:r>
              <a:rPr lang="en-US" dirty="0"/>
              <a:t>Lack of location awareness </a:t>
            </a:r>
          </a:p>
          <a:p>
            <a:pPr lvl="1"/>
            <a:r>
              <a:rPr lang="en-US" dirty="0"/>
              <a:t>Cloud services unable to adapt to agile real-time response/low latency expected by mobile applications</a:t>
            </a:r>
          </a:p>
          <a:p>
            <a:pPr lvl="1"/>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82000" cy="664797"/>
          </a:xfrm>
        </p:spPr>
        <p:txBody>
          <a:bodyPr/>
          <a:lstStyle/>
          <a:p>
            <a:r>
              <a:rPr lang="en-US" dirty="0">
                <a:effectLst/>
              </a:rPr>
              <a:t>Characteristics of Fog Computing</a:t>
            </a:r>
            <a:endParaRPr lang="en-US" dirty="0"/>
          </a:p>
        </p:txBody>
      </p:sp>
      <p:sp>
        <p:nvSpPr>
          <p:cNvPr id="3" name="Text Placeholder 2"/>
          <p:cNvSpPr>
            <a:spLocks noGrp="1"/>
          </p:cNvSpPr>
          <p:nvPr>
            <p:ph type="body" sz="quarter" idx="10"/>
          </p:nvPr>
        </p:nvSpPr>
        <p:spPr>
          <a:xfrm>
            <a:off x="381000" y="1905000"/>
            <a:ext cx="8382000" cy="2954655"/>
          </a:xfrm>
        </p:spPr>
        <p:txBody>
          <a:bodyPr/>
          <a:lstStyle/>
          <a:p>
            <a:r>
              <a:rPr lang="en-US" dirty="0"/>
              <a:t>Widespread and decentralized geographical distribution of Fog nodes</a:t>
            </a:r>
          </a:p>
          <a:p>
            <a:r>
              <a:rPr lang="en-US" dirty="0"/>
              <a:t>Mobility access and location awareness</a:t>
            </a:r>
          </a:p>
          <a:p>
            <a:r>
              <a:rPr lang="en-US" dirty="0"/>
              <a:t>Heterogeneity of devices</a:t>
            </a:r>
          </a:p>
          <a:p>
            <a:r>
              <a:rPr lang="en-US" dirty="0"/>
              <a:t>Vertical scaling (in addition to cloud supported horizontal scaling)</a:t>
            </a:r>
          </a:p>
        </p:txBody>
      </p:sp>
    </p:spTree>
    <p:extLst>
      <p:ext uri="{BB962C8B-B14F-4D97-AF65-F5344CB8AC3E}">
        <p14:creationId xmlns:p14="http://schemas.microsoft.com/office/powerpoint/2010/main" val="38295404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382000" cy="664797"/>
          </a:xfrm>
        </p:spPr>
        <p:txBody>
          <a:bodyPr/>
          <a:lstStyle/>
          <a:p>
            <a:r>
              <a:rPr lang="en-US" dirty="0">
                <a:effectLst/>
              </a:rPr>
              <a:t>Advantages of Fog Computing</a:t>
            </a:r>
            <a:endParaRPr lang="en-US" dirty="0"/>
          </a:p>
        </p:txBody>
      </p:sp>
      <p:sp>
        <p:nvSpPr>
          <p:cNvPr id="3" name="Text Placeholder 2"/>
          <p:cNvSpPr>
            <a:spLocks noGrp="1"/>
          </p:cNvSpPr>
          <p:nvPr>
            <p:ph type="body" sz="quarter" idx="10"/>
          </p:nvPr>
        </p:nvSpPr>
        <p:spPr>
          <a:xfrm>
            <a:off x="685800" y="1905000"/>
            <a:ext cx="8077200" cy="3151632"/>
          </a:xfrm>
        </p:spPr>
        <p:txBody>
          <a:bodyPr/>
          <a:lstStyle/>
          <a:p>
            <a:r>
              <a:rPr lang="en-US" dirty="0"/>
              <a:t>Reduction of network traffic</a:t>
            </a:r>
          </a:p>
          <a:p>
            <a:r>
              <a:rPr lang="en-US" dirty="0"/>
              <a:t>Ideal for </a:t>
            </a:r>
            <a:r>
              <a:rPr lang="en-US" dirty="0" err="1"/>
              <a:t>IoT</a:t>
            </a:r>
            <a:r>
              <a:rPr lang="en-US" dirty="0"/>
              <a:t> devices</a:t>
            </a:r>
          </a:p>
          <a:p>
            <a:r>
              <a:rPr lang="en-US" dirty="0"/>
              <a:t>Dense geographical distribution</a:t>
            </a:r>
          </a:p>
          <a:p>
            <a:r>
              <a:rPr lang="en-US" dirty="0"/>
              <a:t>Great support for mobility</a:t>
            </a:r>
          </a:p>
          <a:p>
            <a:r>
              <a:rPr lang="en-US" dirty="0"/>
              <a:t>Low latency</a:t>
            </a:r>
          </a:p>
          <a:p>
            <a:r>
              <a:rPr lang="en-US" dirty="0"/>
              <a:t>Scalability</a:t>
            </a:r>
          </a:p>
        </p:txBody>
      </p:sp>
    </p:spTree>
    <p:extLst>
      <p:ext uri="{BB962C8B-B14F-4D97-AF65-F5344CB8AC3E}">
        <p14:creationId xmlns:p14="http://schemas.microsoft.com/office/powerpoint/2010/main" val="25457708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1"/>
            <a:ext cx="8382000" cy="838200"/>
          </a:xfrm>
        </p:spPr>
        <p:txBody>
          <a:bodyPr>
            <a:normAutofit/>
          </a:bodyPr>
          <a:lstStyle/>
          <a:p>
            <a:r>
              <a:rPr lang="en-US" dirty="0">
                <a:effectLst/>
              </a:rPr>
              <a:t>Fog Cloud Classification </a:t>
            </a:r>
            <a:endParaRPr lang="en-US" dirty="0">
              <a:solidFill>
                <a:schemeClr val="tx2"/>
              </a:solidFill>
            </a:endParaRPr>
          </a:p>
        </p:txBody>
      </p:sp>
      <p:sp>
        <p:nvSpPr>
          <p:cNvPr id="3" name="Text Placeholder 2"/>
          <p:cNvSpPr>
            <a:spLocks noGrp="1"/>
          </p:cNvSpPr>
          <p:nvPr>
            <p:ph type="body" sz="quarter" idx="10"/>
          </p:nvPr>
        </p:nvSpPr>
        <p:spPr>
          <a:xfrm>
            <a:off x="347870" y="1179444"/>
            <a:ext cx="8382000" cy="4405831"/>
          </a:xfrm>
        </p:spPr>
        <p:txBody>
          <a:bodyPr>
            <a:normAutofit lnSpcReduction="10000"/>
          </a:bodyPr>
          <a:lstStyle/>
          <a:p>
            <a:r>
              <a:rPr lang="en-US" dirty="0"/>
              <a:t>Based on Nodal Collaboration</a:t>
            </a:r>
          </a:p>
          <a:p>
            <a:pPr lvl="1"/>
            <a:r>
              <a:rPr lang="en-US" dirty="0"/>
              <a:t>Cluster</a:t>
            </a:r>
          </a:p>
          <a:p>
            <a:pPr marL="517525" lvl="1" indent="0">
              <a:buNone/>
            </a:pPr>
            <a:r>
              <a:rPr lang="en-US" sz="2400" dirty="0"/>
              <a:t>           - Fog clusters can be formed based on homogeneity of nodes and location or functional specifications of the nodes</a:t>
            </a:r>
          </a:p>
          <a:p>
            <a:pPr lvl="1"/>
            <a:r>
              <a:rPr lang="en-US" dirty="0"/>
              <a:t>Peer to Peer</a:t>
            </a:r>
          </a:p>
          <a:p>
            <a:pPr marL="517525" lvl="1" indent="0">
              <a:buNone/>
            </a:pPr>
            <a:r>
              <a:rPr lang="en-US" sz="2400" dirty="0"/>
              <a:t>           - Peer nodes are user devices or nodes that have spare computational services and are made available in network </a:t>
            </a:r>
          </a:p>
          <a:p>
            <a:pPr lvl="1"/>
            <a:r>
              <a:rPr lang="en-US" dirty="0"/>
              <a:t>Master – Slave</a:t>
            </a:r>
          </a:p>
          <a:p>
            <a:pPr marL="517525" lvl="1" indent="0">
              <a:buNone/>
            </a:pPr>
            <a:r>
              <a:rPr lang="en-US" sz="2400" dirty="0"/>
              <a:t>           - Master node controls load processing, resource management, functionalities of the underlying slave nodes</a:t>
            </a:r>
          </a:p>
          <a:p>
            <a:pPr marL="517525" lvl="1" indent="0">
              <a:buNone/>
            </a:pPr>
            <a:r>
              <a:rPr lang="en-US" sz="2400" dirty="0"/>
              <a:t>           - The drawback is high communication between master and slave nodes which requires high bandwidth </a:t>
            </a:r>
          </a:p>
          <a:p>
            <a:pPr marL="517525" lvl="1" indent="0">
              <a:buNone/>
            </a:pPr>
            <a:endParaRPr lang="en-US" sz="2400" dirty="0"/>
          </a:p>
          <a:p>
            <a:pPr marL="517525" lvl="1" indent="0">
              <a:buNone/>
            </a:pPr>
            <a:endParaRPr lang="en-US" sz="2400" dirty="0"/>
          </a:p>
          <a:p>
            <a:pPr lvl="1"/>
            <a:endParaRPr lang="en-US" dirty="0"/>
          </a:p>
        </p:txBody>
      </p:sp>
    </p:spTree>
    <p:extLst>
      <p:ext uri="{BB962C8B-B14F-4D97-AF65-F5344CB8AC3E}">
        <p14:creationId xmlns:p14="http://schemas.microsoft.com/office/powerpoint/2010/main" val="5245389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939" y="304800"/>
            <a:ext cx="8382000" cy="1163395"/>
          </a:xfrm>
        </p:spPr>
        <p:txBody>
          <a:bodyPr>
            <a:normAutofit/>
          </a:bodyPr>
          <a:lstStyle/>
          <a:p>
            <a:r>
              <a:rPr lang="en-US" dirty="0">
                <a:effectLst/>
              </a:rPr>
              <a:t>Fog Cloud Classification </a:t>
            </a:r>
            <a:endParaRPr lang="en-US" dirty="0">
              <a:solidFill>
                <a:schemeClr val="tx2"/>
              </a:solidFill>
            </a:endParaRPr>
          </a:p>
        </p:txBody>
      </p:sp>
      <p:sp>
        <p:nvSpPr>
          <p:cNvPr id="3" name="Text Placeholder 2"/>
          <p:cNvSpPr>
            <a:spLocks noGrp="1"/>
          </p:cNvSpPr>
          <p:nvPr>
            <p:ph type="body" sz="quarter" idx="10"/>
          </p:nvPr>
        </p:nvSpPr>
        <p:spPr>
          <a:xfrm>
            <a:off x="390939" y="1371600"/>
            <a:ext cx="8382000" cy="748231"/>
          </a:xfrm>
        </p:spPr>
        <p:txBody>
          <a:bodyPr>
            <a:normAutofit/>
          </a:bodyPr>
          <a:lstStyle/>
          <a:p>
            <a:r>
              <a:rPr lang="en-US" dirty="0"/>
              <a:t>Based on Deployment Models</a:t>
            </a:r>
          </a:p>
        </p:txBody>
      </p:sp>
      <p:pic>
        <p:nvPicPr>
          <p:cNvPr id="4" name="Picture 3"/>
          <p:cNvPicPr>
            <a:picLocks noChangeAspect="1"/>
          </p:cNvPicPr>
          <p:nvPr/>
        </p:nvPicPr>
        <p:blipFill>
          <a:blip r:embed="rId3"/>
          <a:stretch>
            <a:fillRect/>
          </a:stretch>
        </p:blipFill>
        <p:spPr>
          <a:xfrm>
            <a:off x="990600" y="2286000"/>
            <a:ext cx="3124200" cy="3449469"/>
          </a:xfrm>
          <a:prstGeom prst="rect">
            <a:avLst/>
          </a:prstGeom>
        </p:spPr>
      </p:pic>
      <p:pic>
        <p:nvPicPr>
          <p:cNvPr id="5" name="Picture 4"/>
          <p:cNvPicPr>
            <a:picLocks noChangeAspect="1"/>
          </p:cNvPicPr>
          <p:nvPr/>
        </p:nvPicPr>
        <p:blipFill>
          <a:blip r:embed="rId4"/>
          <a:stretch>
            <a:fillRect/>
          </a:stretch>
        </p:blipFill>
        <p:spPr>
          <a:xfrm>
            <a:off x="5029200" y="2286000"/>
            <a:ext cx="3048000" cy="3449469"/>
          </a:xfrm>
          <a:prstGeom prst="rect">
            <a:avLst/>
          </a:prstGeom>
        </p:spPr>
      </p:pic>
      <p:sp>
        <p:nvSpPr>
          <p:cNvPr id="6" name="Rectangle 5"/>
          <p:cNvSpPr/>
          <p:nvPr/>
        </p:nvSpPr>
        <p:spPr bwMode="auto">
          <a:xfrm>
            <a:off x="1219200" y="5943600"/>
            <a:ext cx="31242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Trebuchet MS" pitchFamily="34" charset="0"/>
              </a:rPr>
              <a:t>Figure1</a:t>
            </a:r>
          </a:p>
        </p:txBody>
      </p:sp>
      <p:sp>
        <p:nvSpPr>
          <p:cNvPr id="7" name="Rectangle 6"/>
          <p:cNvSpPr/>
          <p:nvPr/>
        </p:nvSpPr>
        <p:spPr bwMode="auto">
          <a:xfrm>
            <a:off x="5334000" y="5943600"/>
            <a:ext cx="24384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Trebuchet MS" pitchFamily="34" charset="0"/>
              </a:rPr>
              <a:t>Figure2</a:t>
            </a:r>
          </a:p>
        </p:txBody>
      </p:sp>
    </p:spTree>
    <p:extLst>
      <p:ext uri="{BB962C8B-B14F-4D97-AF65-F5344CB8AC3E}">
        <p14:creationId xmlns:p14="http://schemas.microsoft.com/office/powerpoint/2010/main" val="23374559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939" y="304800"/>
            <a:ext cx="8382000" cy="1163395"/>
          </a:xfrm>
        </p:spPr>
        <p:txBody>
          <a:bodyPr>
            <a:normAutofit/>
          </a:bodyPr>
          <a:lstStyle/>
          <a:p>
            <a:r>
              <a:rPr lang="en-US" dirty="0">
                <a:effectLst/>
              </a:rPr>
              <a:t>Fog Cloud Classification </a:t>
            </a:r>
            <a:endParaRPr lang="en-US" dirty="0">
              <a:solidFill>
                <a:schemeClr val="tx2"/>
              </a:solidFill>
            </a:endParaRPr>
          </a:p>
        </p:txBody>
      </p:sp>
      <p:pic>
        <p:nvPicPr>
          <p:cNvPr id="8" name="Picture 7"/>
          <p:cNvPicPr>
            <a:picLocks noChangeAspect="1"/>
          </p:cNvPicPr>
          <p:nvPr/>
        </p:nvPicPr>
        <p:blipFill>
          <a:blip r:embed="rId3"/>
          <a:stretch>
            <a:fillRect/>
          </a:stretch>
        </p:blipFill>
        <p:spPr>
          <a:xfrm>
            <a:off x="1143000" y="1752600"/>
            <a:ext cx="2971800" cy="3579572"/>
          </a:xfrm>
          <a:prstGeom prst="rect">
            <a:avLst/>
          </a:prstGeom>
        </p:spPr>
      </p:pic>
      <p:pic>
        <p:nvPicPr>
          <p:cNvPr id="9" name="Picture 8"/>
          <p:cNvPicPr>
            <a:picLocks noChangeAspect="1"/>
          </p:cNvPicPr>
          <p:nvPr/>
        </p:nvPicPr>
        <p:blipFill>
          <a:blip r:embed="rId4"/>
          <a:stretch>
            <a:fillRect/>
          </a:stretch>
        </p:blipFill>
        <p:spPr>
          <a:xfrm>
            <a:off x="5334000" y="1752600"/>
            <a:ext cx="2895600" cy="3579572"/>
          </a:xfrm>
          <a:prstGeom prst="rect">
            <a:avLst/>
          </a:prstGeom>
        </p:spPr>
      </p:pic>
      <p:sp>
        <p:nvSpPr>
          <p:cNvPr id="3" name="Rectangle 2"/>
          <p:cNvSpPr/>
          <p:nvPr/>
        </p:nvSpPr>
        <p:spPr bwMode="auto">
          <a:xfrm>
            <a:off x="1219200" y="5464177"/>
            <a:ext cx="2286000" cy="3048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Trebuchet MS" pitchFamily="34" charset="0"/>
              </a:rPr>
              <a:t>Figure3</a:t>
            </a:r>
          </a:p>
        </p:txBody>
      </p:sp>
      <p:sp>
        <p:nvSpPr>
          <p:cNvPr id="4" name="Rectangle 3"/>
          <p:cNvSpPr/>
          <p:nvPr/>
        </p:nvSpPr>
        <p:spPr bwMode="auto">
          <a:xfrm>
            <a:off x="5791200" y="5464177"/>
            <a:ext cx="2133600" cy="3048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Trebuchet MS" pitchFamily="34" charset="0"/>
              </a:rPr>
              <a:t>Figure 4</a:t>
            </a:r>
          </a:p>
        </p:txBody>
      </p:sp>
    </p:spTree>
    <p:extLst>
      <p:ext uri="{BB962C8B-B14F-4D97-AF65-F5344CB8AC3E}">
        <p14:creationId xmlns:p14="http://schemas.microsoft.com/office/powerpoint/2010/main" val="681026132"/>
      </p:ext>
    </p:extLst>
  </p:cSld>
  <p:clrMapOvr>
    <a:masterClrMapping/>
  </p:clrMapOvr>
  <p:transition>
    <p:fade/>
  </p:transition>
</p:sld>
</file>

<file path=ppt/theme/theme1.xml><?xml version="1.0" encoding="utf-8"?>
<a:theme xmlns:a="http://schemas.openxmlformats.org/drawingml/2006/main" name="Blue Trebuchet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(Soft blue with bar design)</Template>
  <TotalTime>279</TotalTime>
  <Words>2959</Words>
  <Application>Microsoft Office PowerPoint</Application>
  <PresentationFormat>On-screen Show (4:3)</PresentationFormat>
  <Paragraphs>268</Paragraphs>
  <Slides>26</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Courier New</vt:lpstr>
      <vt:lpstr>Times New Roman</vt:lpstr>
      <vt:lpstr>Trebuchet MS</vt:lpstr>
      <vt:lpstr>Wingdings</vt:lpstr>
      <vt:lpstr>Blue Trebuchet 4-3 template-template_April-17-2007</vt:lpstr>
      <vt:lpstr>White with Courier font for code slides</vt:lpstr>
      <vt:lpstr>   Fog Computing - Survey</vt:lpstr>
      <vt:lpstr>Agenda</vt:lpstr>
      <vt:lpstr>What is Fog Computing?</vt:lpstr>
      <vt:lpstr>Motivation of Fog Computing</vt:lpstr>
      <vt:lpstr>Characteristics of Fog Computing</vt:lpstr>
      <vt:lpstr>Advantages of Fog Computing</vt:lpstr>
      <vt:lpstr>Fog Cloud Classification </vt:lpstr>
      <vt:lpstr>Fog Cloud Classification </vt:lpstr>
      <vt:lpstr>Fog Cloud Classification </vt:lpstr>
      <vt:lpstr>Fog Cloud Classification </vt:lpstr>
      <vt:lpstr>Fog Cloud Classification </vt:lpstr>
      <vt:lpstr>Fog Cloud Services</vt:lpstr>
      <vt:lpstr>Fog Cloud Services</vt:lpstr>
      <vt:lpstr>PowerPoint Presentation</vt:lpstr>
      <vt:lpstr>PowerPoint Presentation</vt:lpstr>
      <vt:lpstr>Fog Cloud Infrastructure</vt:lpstr>
      <vt:lpstr>Fog Computing Platform</vt:lpstr>
      <vt:lpstr>Fog Computing Platform</vt:lpstr>
      <vt:lpstr>Fog Reference Architecture</vt:lpstr>
      <vt:lpstr>Fog Cloud Architecture</vt:lpstr>
      <vt:lpstr>Fog Computing Applications &amp; Services</vt:lpstr>
      <vt:lpstr>Fog Computing Applications &amp; Services</vt:lpstr>
      <vt:lpstr>Fog Computing Applications &amp; Services</vt:lpstr>
      <vt:lpstr>Fog Computing Applications &amp; Services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Fog Computing - Survey</dc:title>
  <dc:creator>sahitya</dc:creator>
  <cp:keywords/>
  <cp:lastModifiedBy>sahitya</cp:lastModifiedBy>
  <cp:revision>44</cp:revision>
  <dcterms:created xsi:type="dcterms:W3CDTF">2017-03-14T17:59:41Z</dcterms:created>
  <dcterms:modified xsi:type="dcterms:W3CDTF">2017-03-19T20:26:07Z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