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57" r:id="rId5"/>
    <p:sldId id="268" r:id="rId6"/>
    <p:sldId id="258" r:id="rId7"/>
    <p:sldId id="259" r:id="rId8"/>
    <p:sldId id="260" r:id="rId9"/>
    <p:sldId id="262" r:id="rId10"/>
    <p:sldId id="261" r:id="rId11"/>
    <p:sldId id="263" r:id="rId12"/>
    <p:sldId id="264"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DDF1E9-C1F7-44F0-9B9E-5D35A8BDA7AC}" type="doc">
      <dgm:prSet loTypeId="urn:microsoft.com/office/officeart/2005/8/layout/hChevron3" loCatId="process" qsTypeId="urn:microsoft.com/office/officeart/2005/8/quickstyle/simple1" qsCatId="simple" csTypeId="urn:microsoft.com/office/officeart/2005/8/colors/accent1_2" csCatId="accent1" phldr="1"/>
      <dgm:spPr/>
    </dgm:pt>
    <dgm:pt modelId="{15B2F703-B892-45CB-8728-91149646E26D}">
      <dgm:prSet phldrT="[Text]"/>
      <dgm:spPr/>
      <dgm:t>
        <a:bodyPr/>
        <a:lstStyle/>
        <a:p>
          <a:r>
            <a:rPr lang="en-IN" dirty="0" smtClean="0"/>
            <a:t>Business Understanding</a:t>
          </a:r>
          <a:endParaRPr lang="en-IN" dirty="0"/>
        </a:p>
      </dgm:t>
    </dgm:pt>
    <dgm:pt modelId="{BB54AFE1-C5D2-4055-82C9-84BEC8CB943F}" type="parTrans" cxnId="{7A14AB50-4FA4-4D12-AA95-9AE434305039}">
      <dgm:prSet/>
      <dgm:spPr/>
      <dgm:t>
        <a:bodyPr/>
        <a:lstStyle/>
        <a:p>
          <a:endParaRPr lang="en-IN"/>
        </a:p>
      </dgm:t>
    </dgm:pt>
    <dgm:pt modelId="{236E33DD-81BC-4FE8-84B4-EB2FE863AB56}" type="sibTrans" cxnId="{7A14AB50-4FA4-4D12-AA95-9AE434305039}">
      <dgm:prSet/>
      <dgm:spPr/>
      <dgm:t>
        <a:bodyPr/>
        <a:lstStyle/>
        <a:p>
          <a:endParaRPr lang="en-IN"/>
        </a:p>
      </dgm:t>
    </dgm:pt>
    <dgm:pt modelId="{988805E8-ACFB-4803-A943-9440A0A15BFE}">
      <dgm:prSet phldrT="[Text]"/>
      <dgm:spPr/>
      <dgm:t>
        <a:bodyPr/>
        <a:lstStyle/>
        <a:p>
          <a:r>
            <a:rPr lang="en-IN" dirty="0" smtClean="0"/>
            <a:t>Data understanding</a:t>
          </a:r>
          <a:endParaRPr lang="en-IN" dirty="0"/>
        </a:p>
      </dgm:t>
    </dgm:pt>
    <dgm:pt modelId="{BA636D9F-9B60-45B7-9523-6E1D8F229A1C}" type="parTrans" cxnId="{E07427D9-9974-4D60-931C-E7AEE931F830}">
      <dgm:prSet/>
      <dgm:spPr/>
      <dgm:t>
        <a:bodyPr/>
        <a:lstStyle/>
        <a:p>
          <a:endParaRPr lang="en-IN"/>
        </a:p>
      </dgm:t>
    </dgm:pt>
    <dgm:pt modelId="{549ABC95-F608-4C5F-9A98-044166E23ED1}" type="sibTrans" cxnId="{E07427D9-9974-4D60-931C-E7AEE931F830}">
      <dgm:prSet/>
      <dgm:spPr/>
      <dgm:t>
        <a:bodyPr/>
        <a:lstStyle/>
        <a:p>
          <a:endParaRPr lang="en-IN"/>
        </a:p>
      </dgm:t>
    </dgm:pt>
    <dgm:pt modelId="{E96F0F9E-F57B-477A-9CCC-022333801EFB}">
      <dgm:prSet phldrT="[Text]"/>
      <dgm:spPr/>
      <dgm:t>
        <a:bodyPr/>
        <a:lstStyle/>
        <a:p>
          <a:r>
            <a:rPr lang="en-IN" dirty="0" smtClean="0"/>
            <a:t>Data preparation</a:t>
          </a:r>
          <a:endParaRPr lang="en-IN" dirty="0"/>
        </a:p>
      </dgm:t>
    </dgm:pt>
    <dgm:pt modelId="{C7CFEA4F-28C1-412C-B27D-3D83AFEA9B6B}" type="parTrans" cxnId="{4EA8E8F9-2E34-4A5E-BC54-86417EE369C7}">
      <dgm:prSet/>
      <dgm:spPr/>
      <dgm:t>
        <a:bodyPr/>
        <a:lstStyle/>
        <a:p>
          <a:endParaRPr lang="en-IN"/>
        </a:p>
      </dgm:t>
    </dgm:pt>
    <dgm:pt modelId="{81E537BE-1B22-4147-8E7B-EB601D956857}" type="sibTrans" cxnId="{4EA8E8F9-2E34-4A5E-BC54-86417EE369C7}">
      <dgm:prSet/>
      <dgm:spPr/>
      <dgm:t>
        <a:bodyPr/>
        <a:lstStyle/>
        <a:p>
          <a:endParaRPr lang="en-IN"/>
        </a:p>
      </dgm:t>
    </dgm:pt>
    <dgm:pt modelId="{98A6F20F-20C0-4870-8A50-760F7AC6D6DB}">
      <dgm:prSet phldrT="[Text]"/>
      <dgm:spPr/>
      <dgm:t>
        <a:bodyPr/>
        <a:lstStyle/>
        <a:p>
          <a:r>
            <a:rPr lang="en-IN" dirty="0" smtClean="0"/>
            <a:t>Modelling</a:t>
          </a:r>
          <a:endParaRPr lang="en-IN" dirty="0"/>
        </a:p>
      </dgm:t>
    </dgm:pt>
    <dgm:pt modelId="{99C5EC96-257A-44DE-B270-09E1B720F138}" type="parTrans" cxnId="{A9E7B278-7737-4DBF-BF6A-C1E4EC493A13}">
      <dgm:prSet/>
      <dgm:spPr/>
      <dgm:t>
        <a:bodyPr/>
        <a:lstStyle/>
        <a:p>
          <a:endParaRPr lang="en-IN"/>
        </a:p>
      </dgm:t>
    </dgm:pt>
    <dgm:pt modelId="{5551B486-0870-4E7C-8316-684436EADF84}" type="sibTrans" cxnId="{A9E7B278-7737-4DBF-BF6A-C1E4EC493A13}">
      <dgm:prSet/>
      <dgm:spPr/>
      <dgm:t>
        <a:bodyPr/>
        <a:lstStyle/>
        <a:p>
          <a:endParaRPr lang="en-IN"/>
        </a:p>
      </dgm:t>
    </dgm:pt>
    <dgm:pt modelId="{B4143E8B-0B17-42A4-A135-B2FAD9D3CE99}">
      <dgm:prSet phldrT="[Text]"/>
      <dgm:spPr/>
      <dgm:t>
        <a:bodyPr/>
        <a:lstStyle/>
        <a:p>
          <a:r>
            <a:rPr lang="en-IN" dirty="0" smtClean="0"/>
            <a:t>Evaluation</a:t>
          </a:r>
          <a:endParaRPr lang="en-IN" dirty="0"/>
        </a:p>
      </dgm:t>
    </dgm:pt>
    <dgm:pt modelId="{6E2DE087-4927-496F-939D-4074C76EAB79}" type="parTrans" cxnId="{EB3EBA0E-5F6F-484E-9114-CEADCFA83C30}">
      <dgm:prSet/>
      <dgm:spPr/>
      <dgm:t>
        <a:bodyPr/>
        <a:lstStyle/>
        <a:p>
          <a:endParaRPr lang="en-IN"/>
        </a:p>
      </dgm:t>
    </dgm:pt>
    <dgm:pt modelId="{BC4F578E-871E-4DFB-9305-8CFB1272A97E}" type="sibTrans" cxnId="{EB3EBA0E-5F6F-484E-9114-CEADCFA83C30}">
      <dgm:prSet/>
      <dgm:spPr/>
      <dgm:t>
        <a:bodyPr/>
        <a:lstStyle/>
        <a:p>
          <a:endParaRPr lang="en-IN"/>
        </a:p>
      </dgm:t>
    </dgm:pt>
    <dgm:pt modelId="{7DCF5BEF-BB03-42D5-BC35-A454369B114E}" type="pres">
      <dgm:prSet presAssocID="{B2DDF1E9-C1F7-44F0-9B9E-5D35A8BDA7AC}" presName="Name0" presStyleCnt="0">
        <dgm:presLayoutVars>
          <dgm:dir/>
          <dgm:resizeHandles val="exact"/>
        </dgm:presLayoutVars>
      </dgm:prSet>
      <dgm:spPr/>
    </dgm:pt>
    <dgm:pt modelId="{C4CC2BE3-F49F-4136-952B-B70646805588}" type="pres">
      <dgm:prSet presAssocID="{15B2F703-B892-45CB-8728-91149646E26D}" presName="parTxOnly" presStyleLbl="node1" presStyleIdx="0" presStyleCnt="5">
        <dgm:presLayoutVars>
          <dgm:bulletEnabled val="1"/>
        </dgm:presLayoutVars>
      </dgm:prSet>
      <dgm:spPr/>
      <dgm:t>
        <a:bodyPr/>
        <a:lstStyle/>
        <a:p>
          <a:endParaRPr lang="en-IN"/>
        </a:p>
      </dgm:t>
    </dgm:pt>
    <dgm:pt modelId="{6820B749-7AA6-425D-9766-3FBBD1359253}" type="pres">
      <dgm:prSet presAssocID="{236E33DD-81BC-4FE8-84B4-EB2FE863AB56}" presName="parSpace" presStyleCnt="0"/>
      <dgm:spPr/>
    </dgm:pt>
    <dgm:pt modelId="{3B8956FF-020E-44DC-BB84-23BC3D954D96}" type="pres">
      <dgm:prSet presAssocID="{988805E8-ACFB-4803-A943-9440A0A15BFE}" presName="parTxOnly" presStyleLbl="node1" presStyleIdx="1" presStyleCnt="5">
        <dgm:presLayoutVars>
          <dgm:bulletEnabled val="1"/>
        </dgm:presLayoutVars>
      </dgm:prSet>
      <dgm:spPr/>
      <dgm:t>
        <a:bodyPr/>
        <a:lstStyle/>
        <a:p>
          <a:endParaRPr lang="en-IN"/>
        </a:p>
      </dgm:t>
    </dgm:pt>
    <dgm:pt modelId="{50A31603-E75C-4C8B-8304-4FD13E062109}" type="pres">
      <dgm:prSet presAssocID="{549ABC95-F608-4C5F-9A98-044166E23ED1}" presName="parSpace" presStyleCnt="0"/>
      <dgm:spPr/>
    </dgm:pt>
    <dgm:pt modelId="{E6689528-0679-4263-B44B-8182DADD5799}" type="pres">
      <dgm:prSet presAssocID="{E96F0F9E-F57B-477A-9CCC-022333801EFB}" presName="parTxOnly" presStyleLbl="node1" presStyleIdx="2" presStyleCnt="5">
        <dgm:presLayoutVars>
          <dgm:bulletEnabled val="1"/>
        </dgm:presLayoutVars>
      </dgm:prSet>
      <dgm:spPr/>
      <dgm:t>
        <a:bodyPr/>
        <a:lstStyle/>
        <a:p>
          <a:endParaRPr lang="en-IN"/>
        </a:p>
      </dgm:t>
    </dgm:pt>
    <dgm:pt modelId="{2719075B-CD1B-484D-80D8-84841FBDB084}" type="pres">
      <dgm:prSet presAssocID="{81E537BE-1B22-4147-8E7B-EB601D956857}" presName="parSpace" presStyleCnt="0"/>
      <dgm:spPr/>
    </dgm:pt>
    <dgm:pt modelId="{959A8976-DDBE-4900-8A65-0B1703C75C07}" type="pres">
      <dgm:prSet presAssocID="{98A6F20F-20C0-4870-8A50-760F7AC6D6DB}" presName="parTxOnly" presStyleLbl="node1" presStyleIdx="3" presStyleCnt="5">
        <dgm:presLayoutVars>
          <dgm:bulletEnabled val="1"/>
        </dgm:presLayoutVars>
      </dgm:prSet>
      <dgm:spPr/>
      <dgm:t>
        <a:bodyPr/>
        <a:lstStyle/>
        <a:p>
          <a:endParaRPr lang="en-IN"/>
        </a:p>
      </dgm:t>
    </dgm:pt>
    <dgm:pt modelId="{8ED039A5-6F80-46F8-AEC9-EA5A40ECCA69}" type="pres">
      <dgm:prSet presAssocID="{5551B486-0870-4E7C-8316-684436EADF84}" presName="parSpace" presStyleCnt="0"/>
      <dgm:spPr/>
    </dgm:pt>
    <dgm:pt modelId="{B340A937-CA51-4893-A2E4-A01674DF644C}" type="pres">
      <dgm:prSet presAssocID="{B4143E8B-0B17-42A4-A135-B2FAD9D3CE99}" presName="parTxOnly" presStyleLbl="node1" presStyleIdx="4" presStyleCnt="5">
        <dgm:presLayoutVars>
          <dgm:bulletEnabled val="1"/>
        </dgm:presLayoutVars>
      </dgm:prSet>
      <dgm:spPr/>
      <dgm:t>
        <a:bodyPr/>
        <a:lstStyle/>
        <a:p>
          <a:endParaRPr lang="en-IN"/>
        </a:p>
      </dgm:t>
    </dgm:pt>
  </dgm:ptLst>
  <dgm:cxnLst>
    <dgm:cxn modelId="{7A14AB50-4FA4-4D12-AA95-9AE434305039}" srcId="{B2DDF1E9-C1F7-44F0-9B9E-5D35A8BDA7AC}" destId="{15B2F703-B892-45CB-8728-91149646E26D}" srcOrd="0" destOrd="0" parTransId="{BB54AFE1-C5D2-4055-82C9-84BEC8CB943F}" sibTransId="{236E33DD-81BC-4FE8-84B4-EB2FE863AB56}"/>
    <dgm:cxn modelId="{4EA8E8F9-2E34-4A5E-BC54-86417EE369C7}" srcId="{B2DDF1E9-C1F7-44F0-9B9E-5D35A8BDA7AC}" destId="{E96F0F9E-F57B-477A-9CCC-022333801EFB}" srcOrd="2" destOrd="0" parTransId="{C7CFEA4F-28C1-412C-B27D-3D83AFEA9B6B}" sibTransId="{81E537BE-1B22-4147-8E7B-EB601D956857}"/>
    <dgm:cxn modelId="{E07427D9-9974-4D60-931C-E7AEE931F830}" srcId="{B2DDF1E9-C1F7-44F0-9B9E-5D35A8BDA7AC}" destId="{988805E8-ACFB-4803-A943-9440A0A15BFE}" srcOrd="1" destOrd="0" parTransId="{BA636D9F-9B60-45B7-9523-6E1D8F229A1C}" sibTransId="{549ABC95-F608-4C5F-9A98-044166E23ED1}"/>
    <dgm:cxn modelId="{52E8E196-88F7-4D20-9AC9-337EC21A0906}" type="presOf" srcId="{E96F0F9E-F57B-477A-9CCC-022333801EFB}" destId="{E6689528-0679-4263-B44B-8182DADD5799}" srcOrd="0" destOrd="0" presId="urn:microsoft.com/office/officeart/2005/8/layout/hChevron3"/>
    <dgm:cxn modelId="{E7B0A6A4-7D5F-4F7E-89CA-087F668BAAF1}" type="presOf" srcId="{988805E8-ACFB-4803-A943-9440A0A15BFE}" destId="{3B8956FF-020E-44DC-BB84-23BC3D954D96}" srcOrd="0" destOrd="0" presId="urn:microsoft.com/office/officeart/2005/8/layout/hChevron3"/>
    <dgm:cxn modelId="{E17CCC8E-FBA7-4F03-8213-42ACFF2E73E9}" type="presOf" srcId="{15B2F703-B892-45CB-8728-91149646E26D}" destId="{C4CC2BE3-F49F-4136-952B-B70646805588}" srcOrd="0" destOrd="0" presId="urn:microsoft.com/office/officeart/2005/8/layout/hChevron3"/>
    <dgm:cxn modelId="{A9E7B278-7737-4DBF-BF6A-C1E4EC493A13}" srcId="{B2DDF1E9-C1F7-44F0-9B9E-5D35A8BDA7AC}" destId="{98A6F20F-20C0-4870-8A50-760F7AC6D6DB}" srcOrd="3" destOrd="0" parTransId="{99C5EC96-257A-44DE-B270-09E1B720F138}" sibTransId="{5551B486-0870-4E7C-8316-684436EADF84}"/>
    <dgm:cxn modelId="{466F4A4B-DAAE-4131-AFAC-0EDDC04AD03B}" type="presOf" srcId="{98A6F20F-20C0-4870-8A50-760F7AC6D6DB}" destId="{959A8976-DDBE-4900-8A65-0B1703C75C07}" srcOrd="0" destOrd="0" presId="urn:microsoft.com/office/officeart/2005/8/layout/hChevron3"/>
    <dgm:cxn modelId="{EB3EBA0E-5F6F-484E-9114-CEADCFA83C30}" srcId="{B2DDF1E9-C1F7-44F0-9B9E-5D35A8BDA7AC}" destId="{B4143E8B-0B17-42A4-A135-B2FAD9D3CE99}" srcOrd="4" destOrd="0" parTransId="{6E2DE087-4927-496F-939D-4074C76EAB79}" sibTransId="{BC4F578E-871E-4DFB-9305-8CFB1272A97E}"/>
    <dgm:cxn modelId="{0D878BE0-46E1-437C-9089-E63B584D3BEE}" type="presOf" srcId="{B4143E8B-0B17-42A4-A135-B2FAD9D3CE99}" destId="{B340A937-CA51-4893-A2E4-A01674DF644C}" srcOrd="0" destOrd="0" presId="urn:microsoft.com/office/officeart/2005/8/layout/hChevron3"/>
    <dgm:cxn modelId="{D8B6145B-D7E0-46C4-A4BF-E6C0EE60B4C9}" type="presOf" srcId="{B2DDF1E9-C1F7-44F0-9B9E-5D35A8BDA7AC}" destId="{7DCF5BEF-BB03-42D5-BC35-A454369B114E}" srcOrd="0" destOrd="0" presId="urn:microsoft.com/office/officeart/2005/8/layout/hChevron3"/>
    <dgm:cxn modelId="{73B64C2B-AF65-4ADA-9D57-3DACAC5CAD4A}" type="presParOf" srcId="{7DCF5BEF-BB03-42D5-BC35-A454369B114E}" destId="{C4CC2BE3-F49F-4136-952B-B70646805588}" srcOrd="0" destOrd="0" presId="urn:microsoft.com/office/officeart/2005/8/layout/hChevron3"/>
    <dgm:cxn modelId="{2A6AC2D5-38AB-45BF-AFE2-375AADCB0D0B}" type="presParOf" srcId="{7DCF5BEF-BB03-42D5-BC35-A454369B114E}" destId="{6820B749-7AA6-425D-9766-3FBBD1359253}" srcOrd="1" destOrd="0" presId="urn:microsoft.com/office/officeart/2005/8/layout/hChevron3"/>
    <dgm:cxn modelId="{6BF96D31-B0D8-4160-B44D-2E1D2EAB58AA}" type="presParOf" srcId="{7DCF5BEF-BB03-42D5-BC35-A454369B114E}" destId="{3B8956FF-020E-44DC-BB84-23BC3D954D96}" srcOrd="2" destOrd="0" presId="urn:microsoft.com/office/officeart/2005/8/layout/hChevron3"/>
    <dgm:cxn modelId="{3849CE1B-82A7-4DEE-A475-8BB4CA6CF507}" type="presParOf" srcId="{7DCF5BEF-BB03-42D5-BC35-A454369B114E}" destId="{50A31603-E75C-4C8B-8304-4FD13E062109}" srcOrd="3" destOrd="0" presId="urn:microsoft.com/office/officeart/2005/8/layout/hChevron3"/>
    <dgm:cxn modelId="{C08743A4-9552-4C0F-9252-8B7C3BD41079}" type="presParOf" srcId="{7DCF5BEF-BB03-42D5-BC35-A454369B114E}" destId="{E6689528-0679-4263-B44B-8182DADD5799}" srcOrd="4" destOrd="0" presId="urn:microsoft.com/office/officeart/2005/8/layout/hChevron3"/>
    <dgm:cxn modelId="{938D6459-6CFE-41D2-8357-DA416544A107}" type="presParOf" srcId="{7DCF5BEF-BB03-42D5-BC35-A454369B114E}" destId="{2719075B-CD1B-484D-80D8-84841FBDB084}" srcOrd="5" destOrd="0" presId="urn:microsoft.com/office/officeart/2005/8/layout/hChevron3"/>
    <dgm:cxn modelId="{8E0A7A70-70E5-4AF0-8814-0E8C813C4B04}" type="presParOf" srcId="{7DCF5BEF-BB03-42D5-BC35-A454369B114E}" destId="{959A8976-DDBE-4900-8A65-0B1703C75C07}" srcOrd="6" destOrd="0" presId="urn:microsoft.com/office/officeart/2005/8/layout/hChevron3"/>
    <dgm:cxn modelId="{DD3EAA9D-941D-4F4F-9636-C09393B0377D}" type="presParOf" srcId="{7DCF5BEF-BB03-42D5-BC35-A454369B114E}" destId="{8ED039A5-6F80-46F8-AEC9-EA5A40ECCA69}" srcOrd="7" destOrd="0" presId="urn:microsoft.com/office/officeart/2005/8/layout/hChevron3"/>
    <dgm:cxn modelId="{CA7BCBD2-F980-4F59-B459-B9826615B3C9}" type="presParOf" srcId="{7DCF5BEF-BB03-42D5-BC35-A454369B114E}" destId="{B340A937-CA51-4893-A2E4-A01674DF644C}"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Title -“</a:t>
            </a:r>
            <a:r>
              <a:rPr lang="en-IN" b="1" dirty="0" smtClean="0"/>
              <a:t>REVENUE </a:t>
            </a:r>
            <a:r>
              <a:rPr lang="en-IN" b="1" dirty="0"/>
              <a:t>PREDICTION </a:t>
            </a:r>
            <a:r>
              <a:rPr lang="en-IN" b="1" dirty="0" smtClean="0"/>
              <a:t>	MODEL </a:t>
            </a:r>
            <a:r>
              <a:rPr lang="en-IN" b="1" dirty="0"/>
              <a:t>FOR PAID AND </a:t>
            </a:r>
            <a:r>
              <a:rPr lang="en-IN" b="1" dirty="0" smtClean="0"/>
              <a:t>	UNPAID </a:t>
            </a:r>
            <a:r>
              <a:rPr lang="en-IN" b="1" dirty="0"/>
              <a:t>APPS ON </a:t>
            </a:r>
            <a:r>
              <a:rPr lang="en-IN" b="1" dirty="0" smtClean="0"/>
              <a:t>			PLAYSTORE”</a:t>
            </a:r>
            <a:r>
              <a:rPr lang="en-IN" dirty="0"/>
              <a:t/>
            </a:r>
            <a:br>
              <a:rPr lang="en-IN" dirty="0"/>
            </a:br>
            <a:endParaRPr lang="en-IN" dirty="0"/>
          </a:p>
        </p:txBody>
      </p:sp>
      <p:sp>
        <p:nvSpPr>
          <p:cNvPr id="3" name="Subtitle 2"/>
          <p:cNvSpPr>
            <a:spLocks noGrp="1"/>
          </p:cNvSpPr>
          <p:nvPr>
            <p:ph type="subTitle" idx="1"/>
          </p:nvPr>
        </p:nvSpPr>
        <p:spPr>
          <a:xfrm>
            <a:off x="2589213" y="4777379"/>
            <a:ext cx="9310866" cy="1126283"/>
          </a:xfrm>
        </p:spPr>
        <p:txBody>
          <a:bodyPr/>
          <a:lstStyle/>
          <a:p>
            <a:pPr algn="r"/>
            <a:r>
              <a:rPr lang="en-US" b="1" dirty="0" smtClean="0"/>
              <a:t>by Mr. Sahitya </a:t>
            </a:r>
            <a:r>
              <a:rPr lang="en-US" b="1" dirty="0" smtClean="0"/>
              <a:t>Setu</a:t>
            </a:r>
            <a:endParaRPr lang="en-US"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358" y="368966"/>
            <a:ext cx="1708597" cy="128144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143" y="4489462"/>
            <a:ext cx="4267200" cy="2240280"/>
          </a:xfrm>
          <a:prstGeom prst="rect">
            <a:avLst/>
          </a:prstGeom>
        </p:spPr>
      </p:pic>
    </p:spTree>
    <p:extLst>
      <p:ext uri="{BB962C8B-B14F-4D97-AF65-F5344CB8AC3E}">
        <p14:creationId xmlns:p14="http://schemas.microsoft.com/office/powerpoint/2010/main" val="2940043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736" y="598352"/>
            <a:ext cx="8911687" cy="1280890"/>
          </a:xfrm>
        </p:spPr>
        <p:txBody>
          <a:bodyPr/>
          <a:lstStyle/>
          <a:p>
            <a:r>
              <a:rPr lang="en-IN" b="1" dirty="0" smtClean="0"/>
              <a:t>Evaluation-Validation-Testing</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335" y="1216209"/>
            <a:ext cx="3406987" cy="345510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98" y="1238797"/>
            <a:ext cx="3718950" cy="345510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2624" y="1216209"/>
            <a:ext cx="3356984" cy="338527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5998" y="4618685"/>
            <a:ext cx="4491788" cy="2272741"/>
          </a:xfrm>
          <a:prstGeom prst="rect">
            <a:avLst/>
          </a:prstGeom>
        </p:spPr>
      </p:pic>
    </p:spTree>
    <p:extLst>
      <p:ext uri="{BB962C8B-B14F-4D97-AF65-F5344CB8AC3E}">
        <p14:creationId xmlns:p14="http://schemas.microsoft.com/office/powerpoint/2010/main" val="1456484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3297" y="572593"/>
            <a:ext cx="8911687" cy="1280890"/>
          </a:xfrm>
        </p:spPr>
        <p:txBody>
          <a:bodyPr/>
          <a:lstStyle/>
          <a:p>
            <a:r>
              <a:rPr lang="en-IN" b="1" dirty="0" smtClean="0"/>
              <a:t>Findings &amp; Conclusion</a:t>
            </a:r>
            <a:endParaRPr lang="en-IN"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78723587"/>
              </p:ext>
            </p:extLst>
          </p:nvPr>
        </p:nvGraphicFramePr>
        <p:xfrm>
          <a:off x="1532584" y="1313645"/>
          <a:ext cx="9337185" cy="5048520"/>
        </p:xfrm>
        <a:graphic>
          <a:graphicData uri="http://schemas.openxmlformats.org/drawingml/2006/table">
            <a:tbl>
              <a:tblPr firstRow="1" firstCol="1" bandRow="1"/>
              <a:tblGrid>
                <a:gridCol w="9337185"/>
              </a:tblGrid>
              <a:tr h="631064">
                <a:tc>
                  <a:txBody>
                    <a:bodyPr/>
                    <a:lstStyle/>
                    <a:p>
                      <a:pPr marL="342900" lvl="0" indent="-342900">
                        <a:lnSpc>
                          <a:spcPct val="107000"/>
                        </a:lnSpc>
                        <a:spcAft>
                          <a:spcPts val="0"/>
                        </a:spcAft>
                        <a:buFont typeface="Wingdings 3" panose="05040102010807070707" pitchFamily="18" charset="2"/>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Q ) which Category should I make an App for as a company to make the maximum Revenue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533">
                <a:tc>
                  <a:txBody>
                    <a:bodyPr/>
                    <a:lstStyle/>
                    <a:p>
                      <a:pPr marL="342900" lvl="0" indent="-342900">
                        <a:lnSpc>
                          <a:spcPct val="107000"/>
                        </a:lnSpc>
                        <a:spcAft>
                          <a:spcPts val="0"/>
                        </a:spcAft>
                        <a:buFont typeface="Wingdings 3" panose="05040102010807070707" pitchFamily="18" charset="2"/>
                        <a:buChar char=""/>
                        <a:tabLst>
                          <a:tab pos="457200" algn="l"/>
                        </a:tabLs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Ans - Racing Games Apps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533">
                <a:tc>
                  <a:txBody>
                    <a:bodyPr/>
                    <a:lstStyle/>
                    <a:p>
                      <a:pPr marL="342900" lvl="0" indent="-342900">
                        <a:lnSpc>
                          <a:spcPct val="107000"/>
                        </a:lnSpc>
                        <a:spcAft>
                          <a:spcPts val="0"/>
                        </a:spcAft>
                        <a:buFont typeface="Wingdings 3" panose="05040102010807070707" pitchFamily="18" charset="2"/>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Q) Which Category will give me the highest paid revenue i.e. Price* Downloads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533">
                <a:tc>
                  <a:txBody>
                    <a:bodyPr/>
                    <a:lstStyle/>
                    <a:p>
                      <a:pPr marL="342900" lvl="0" indent="-342900">
                        <a:lnSpc>
                          <a:spcPct val="107000"/>
                        </a:lnSpc>
                        <a:spcAft>
                          <a:spcPts val="0"/>
                        </a:spcAft>
                        <a:buFont typeface="Wingdings 3" panose="05040102010807070707" pitchFamily="18" charset="2"/>
                        <a:buChar char=""/>
                        <a:tabLst>
                          <a:tab pos="457200" algn="l"/>
                        </a:tabLs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Ans - Adventure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1064">
                <a:tc>
                  <a:txBody>
                    <a:bodyPr/>
                    <a:lstStyle/>
                    <a:p>
                      <a:pPr marL="342900" lvl="0" indent="-342900">
                        <a:lnSpc>
                          <a:spcPct val="107000"/>
                        </a:lnSpc>
                        <a:spcAft>
                          <a:spcPts val="0"/>
                        </a:spcAft>
                        <a:buFont typeface="Wingdings 3" panose="05040102010807070707" pitchFamily="18" charset="2"/>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Q) If I launch a free to download app which Category I should focus on for maximum Advertisement income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533">
                <a:tc>
                  <a:txBody>
                    <a:bodyPr/>
                    <a:lstStyle/>
                    <a:p>
                      <a:pPr marL="342900" lvl="0" indent="-342900">
                        <a:lnSpc>
                          <a:spcPct val="107000"/>
                        </a:lnSpc>
                        <a:spcAft>
                          <a:spcPts val="0"/>
                        </a:spcAft>
                        <a:buFont typeface="Wingdings 3" panose="05040102010807070707" pitchFamily="18" charset="2"/>
                        <a:buChar char=""/>
                        <a:tabLst>
                          <a:tab pos="457200" algn="l"/>
                        </a:tabLs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Ans- Action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533">
                <a:tc>
                  <a:txBody>
                    <a:bodyPr/>
                    <a:lstStyle/>
                    <a:p>
                      <a:pPr marL="342900" lvl="0" indent="-342900">
                        <a:lnSpc>
                          <a:spcPct val="107000"/>
                        </a:lnSpc>
                        <a:spcAft>
                          <a:spcPts val="0"/>
                        </a:spcAft>
                        <a:buFont typeface="Wingdings 3" panose="05040102010807070707" pitchFamily="18" charset="2"/>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Q)What are the important factors for making more revenue in any given Category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533">
                <a:tc>
                  <a:txBody>
                    <a:bodyPr/>
                    <a:lstStyle/>
                    <a:p>
                      <a:pPr marL="342900" lvl="0" indent="-342900">
                        <a:lnSpc>
                          <a:spcPct val="107000"/>
                        </a:lnSpc>
                        <a:spcAft>
                          <a:spcPts val="0"/>
                        </a:spcAft>
                        <a:buFont typeface="Wingdings 3" panose="05040102010807070707" pitchFamily="18" charset="2"/>
                        <a:buChar char=""/>
                        <a:tabLst>
                          <a:tab pos="457200" algn="l"/>
                        </a:tabLs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Ans-  Maximum Installs , Minimum Android version , Rating Count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533">
                <a:tc>
                  <a:txBody>
                    <a:bodyPr/>
                    <a:lstStyle/>
                    <a:p>
                      <a:pPr marL="342900" lvl="0" indent="-342900">
                        <a:lnSpc>
                          <a:spcPct val="107000"/>
                        </a:lnSpc>
                        <a:spcAft>
                          <a:spcPts val="0"/>
                        </a:spcAft>
                        <a:buFont typeface="Wingdings 3" panose="05040102010807070707" pitchFamily="18" charset="2"/>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Q) What is the minimum android capacity should an app has to make max revenue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533">
                <a:tc>
                  <a:txBody>
                    <a:bodyPr/>
                    <a:lstStyle/>
                    <a:p>
                      <a:pPr marL="342900" lvl="0" indent="-342900">
                        <a:lnSpc>
                          <a:spcPct val="107000"/>
                        </a:lnSpc>
                        <a:spcAft>
                          <a:spcPts val="0"/>
                        </a:spcAft>
                        <a:buFont typeface="Wingdings 3" panose="05040102010807070707" pitchFamily="18" charset="2"/>
                        <a:buChar char=""/>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Ans - 4.0 and Up is sufficient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1064">
                <a:tc>
                  <a:txBody>
                    <a:bodyPr/>
                    <a:lstStyle/>
                    <a:p>
                      <a:pPr marL="342900" lvl="0" indent="-342900">
                        <a:lnSpc>
                          <a:spcPct val="107000"/>
                        </a:lnSpc>
                        <a:spcAft>
                          <a:spcPts val="0"/>
                        </a:spcAft>
                        <a:buFont typeface="Wingdings 3" panose="05040102010807070707" pitchFamily="18" charset="2"/>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Q)What are the factors which lead to more revenue for those app which are only supported by Advertisements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1064">
                <a:tc>
                  <a:txBody>
                    <a:bodyPr/>
                    <a:lstStyle/>
                    <a:p>
                      <a:pPr marL="342900" lvl="0" indent="-342900">
                        <a:lnSpc>
                          <a:spcPct val="107000"/>
                        </a:lnSpc>
                        <a:spcAft>
                          <a:spcPts val="0"/>
                        </a:spcAft>
                        <a:buFont typeface="Wingdings 3" panose="05040102010807070707" pitchFamily="18" charset="2"/>
                        <a:buChar char=""/>
                        <a:tabLst>
                          <a:tab pos="457200" algn="l"/>
                        </a:tabLs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Ans - Maximum Installs , Minimum Android version , ratings* ratings count , size , Category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77909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5313" y="695459"/>
            <a:ext cx="9890974" cy="5048518"/>
          </a:xfrm>
        </p:spPr>
        <p:txBody>
          <a:bodyPr/>
          <a:lstStyle/>
          <a:p>
            <a:r>
              <a:rPr lang="en-US" b="1" dirty="0"/>
              <a:t>From the findings, we can say that the number of downloads for an app is a key driver to generate revenue and so companies should try to push it. The companies should also consider the android version support while developing an app in the app development cycle to find the optimum level where it is gives the most </a:t>
            </a:r>
            <a:r>
              <a:rPr lang="en-US" b="1" dirty="0" smtClean="0"/>
              <a:t>returns. The count of total ratings is also a good indicator of the revenue and monetary value for an app.</a:t>
            </a:r>
          </a:p>
          <a:p>
            <a:r>
              <a:rPr lang="en-US" b="1" dirty="0" smtClean="0"/>
              <a:t>The </a:t>
            </a:r>
            <a:r>
              <a:rPr lang="en-US" b="1" dirty="0"/>
              <a:t>most popular Categories would be valid through at least a year and App development companies can target those Categories also considering the app development cost to maximize profits.</a:t>
            </a:r>
            <a:endParaRPr lang="en-IN" b="1" dirty="0"/>
          </a:p>
          <a:p>
            <a:endParaRPr lang="en-IN" b="1" dirty="0"/>
          </a:p>
          <a:p>
            <a:r>
              <a:rPr lang="en-US" b="1" dirty="0" smtClean="0"/>
              <a:t>Gaming </a:t>
            </a:r>
            <a:r>
              <a:rPr lang="en-US" b="1" dirty="0"/>
              <a:t>apps are most profitable and in particular racing games apps. For paid apps Adventure is the most profitable genre. ‘4.0+’ minimum android version support brings most revenue. Number of ratings is positively correlated with revenue from pay to download apps. </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032" y="4829577"/>
            <a:ext cx="6234858" cy="1921333"/>
          </a:xfrm>
          <a:prstGeom prst="rect">
            <a:avLst/>
          </a:prstGeom>
        </p:spPr>
      </p:pic>
    </p:spTree>
    <p:extLst>
      <p:ext uri="{BB962C8B-B14F-4D97-AF65-F5344CB8AC3E}">
        <p14:creationId xmlns:p14="http://schemas.microsoft.com/office/powerpoint/2010/main" val="391331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79" y="624110"/>
            <a:ext cx="8911687" cy="1280890"/>
          </a:xfrm>
        </p:spPr>
        <p:txBody>
          <a:bodyPr/>
          <a:lstStyle/>
          <a:p>
            <a:r>
              <a:rPr lang="en-IN" b="1" dirty="0" smtClean="0"/>
              <a:t>Recommendations</a:t>
            </a:r>
            <a:endParaRPr lang="en-IN" b="1" dirty="0"/>
          </a:p>
        </p:txBody>
      </p:sp>
      <p:sp>
        <p:nvSpPr>
          <p:cNvPr id="3" name="Content Placeholder 2"/>
          <p:cNvSpPr>
            <a:spLocks noGrp="1"/>
          </p:cNvSpPr>
          <p:nvPr>
            <p:ph idx="1"/>
          </p:nvPr>
        </p:nvSpPr>
        <p:spPr>
          <a:xfrm>
            <a:off x="1520265" y="1463898"/>
            <a:ext cx="9478293" cy="4962660"/>
          </a:xfrm>
        </p:spPr>
        <p:txBody>
          <a:bodyPr/>
          <a:lstStyle/>
          <a:p>
            <a:r>
              <a:rPr lang="en-IN" b="1" dirty="0" smtClean="0"/>
              <a:t>Companies should push for more downloads instead of more price on the app.</a:t>
            </a:r>
          </a:p>
          <a:p>
            <a:r>
              <a:rPr lang="en-IN" b="1" dirty="0" smtClean="0"/>
              <a:t>Racing is the most revenue generating category in gaming space so it can be focused on by gaming app companies.</a:t>
            </a:r>
          </a:p>
          <a:p>
            <a:r>
              <a:rPr lang="en-IN" b="1" dirty="0" smtClean="0"/>
              <a:t>The companies should also target the number of ratings given count as it is a good indicator of app revenue performance.</a:t>
            </a:r>
          </a:p>
          <a:p>
            <a:r>
              <a:rPr lang="en-IN" b="1" dirty="0" smtClean="0"/>
              <a:t>Android version Support is also significantly co-related to all the revenue sources and hence a company should give it importance in development.</a:t>
            </a:r>
          </a:p>
          <a:p>
            <a:r>
              <a:rPr lang="en-IN" b="1" dirty="0" smtClean="0"/>
              <a:t>An app rating between 4 to 5 is the most ideal to get more revenue.</a:t>
            </a:r>
          </a:p>
          <a:p>
            <a:endParaRPr lang="en-IN" b="1" dirty="0" smtClean="0"/>
          </a:p>
          <a:p>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7476" y="4327301"/>
            <a:ext cx="3902300" cy="2314977"/>
          </a:xfrm>
          <a:prstGeom prst="rect">
            <a:avLst/>
          </a:prstGeom>
        </p:spPr>
      </p:pic>
    </p:spTree>
    <p:extLst>
      <p:ext uri="{BB962C8B-B14F-4D97-AF65-F5344CB8AC3E}">
        <p14:creationId xmlns:p14="http://schemas.microsoft.com/office/powerpoint/2010/main" val="1043441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7943" y="624109"/>
            <a:ext cx="8911687" cy="1280890"/>
          </a:xfrm>
        </p:spPr>
        <p:txBody>
          <a:bodyPr/>
          <a:lstStyle/>
          <a:p>
            <a:r>
              <a:rPr lang="en-IN" b="1" dirty="0" smtClean="0"/>
              <a:t>Problem statement :-</a:t>
            </a:r>
            <a:endParaRPr lang="en-IN" b="1" dirty="0"/>
          </a:p>
        </p:txBody>
      </p:sp>
      <p:sp>
        <p:nvSpPr>
          <p:cNvPr id="3" name="Content Placeholder 2"/>
          <p:cNvSpPr>
            <a:spLocks noGrp="1"/>
          </p:cNvSpPr>
          <p:nvPr>
            <p:ph idx="1"/>
          </p:nvPr>
        </p:nvSpPr>
        <p:spPr>
          <a:xfrm>
            <a:off x="1160215" y="1904999"/>
            <a:ext cx="10083042" cy="4855335"/>
          </a:xfrm>
        </p:spPr>
        <p:txBody>
          <a:bodyPr>
            <a:normAutofit/>
          </a:bodyPr>
          <a:lstStyle/>
          <a:p>
            <a:r>
              <a:rPr lang="en-US" sz="2000" b="1" dirty="0"/>
              <a:t>	</a:t>
            </a:r>
            <a:r>
              <a:rPr lang="en-US" sz="2000" dirty="0"/>
              <a:t>A developer's best friend is mobile app analytics. They allow you to understand how the actions and application of your users can be tailored to achieve your goals. Without mobile app analytics, without any evidence to back up your tests, you can blindly try out various things. That's why knowing their mobile app analytics is incredibly important for developers to be able to monitor their success when working toward achieving their goals. </a:t>
            </a:r>
            <a:endParaRPr lang="en-US" sz="2000" dirty="0" smtClean="0"/>
          </a:p>
          <a:p>
            <a:pPr marL="0" indent="0">
              <a:buNone/>
            </a:pPr>
            <a:endParaRPr lang="en-US" sz="2000" dirty="0" smtClean="0"/>
          </a:p>
          <a:p>
            <a:r>
              <a:rPr lang="en-US" sz="2000" dirty="0"/>
              <a:t> Companies or developers are not sure which category of apps to target or what should be the app size for an app, the relationship between app ratings to revenue or which revenue model will fetch what numbers to be successful financially or to be profitable on the app. Data analysis of  apps can give us these crucial insights.</a:t>
            </a:r>
            <a:endParaRPr lang="en-IN" sz="20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7623" y="160581"/>
            <a:ext cx="4185634" cy="1674572"/>
          </a:xfrm>
          <a:prstGeom prst="rect">
            <a:avLst/>
          </a:prstGeom>
        </p:spPr>
      </p:pic>
    </p:spTree>
    <p:extLst>
      <p:ext uri="{BB962C8B-B14F-4D97-AF65-F5344CB8AC3E}">
        <p14:creationId xmlns:p14="http://schemas.microsoft.com/office/powerpoint/2010/main" val="1624511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5665" y="0"/>
            <a:ext cx="8911687" cy="1280890"/>
          </a:xfrm>
        </p:spPr>
        <p:txBody>
          <a:bodyPr/>
          <a:lstStyle/>
          <a:p>
            <a:r>
              <a:rPr lang="en-IN" b="1" dirty="0" smtClean="0"/>
              <a:t>Literature Review </a:t>
            </a:r>
            <a:endParaRPr lang="en-IN" b="1" dirty="0"/>
          </a:p>
        </p:txBody>
      </p:sp>
      <p:sp>
        <p:nvSpPr>
          <p:cNvPr id="3" name="Content Placeholder 2"/>
          <p:cNvSpPr>
            <a:spLocks noGrp="1"/>
          </p:cNvSpPr>
          <p:nvPr>
            <p:ph idx="1"/>
          </p:nvPr>
        </p:nvSpPr>
        <p:spPr>
          <a:xfrm>
            <a:off x="1326524" y="710720"/>
            <a:ext cx="10650828" cy="6037810"/>
          </a:xfrm>
        </p:spPr>
        <p:txBody>
          <a:bodyPr>
            <a:normAutofit lnSpcReduction="10000"/>
          </a:bodyPr>
          <a:lstStyle/>
          <a:p>
            <a:r>
              <a:rPr lang="en-US" sz="1600" b="1" dirty="0"/>
              <a:t>Different revenue models of smartphone apps:-</a:t>
            </a:r>
            <a:endParaRPr lang="en-IN" sz="1400" dirty="0"/>
          </a:p>
          <a:p>
            <a:r>
              <a:rPr lang="en-US" sz="1600" u="sng" dirty="0"/>
              <a:t> Free, But (In-App Advertising)</a:t>
            </a:r>
            <a:endParaRPr lang="en-IN" sz="1600" dirty="0"/>
          </a:p>
          <a:p>
            <a:r>
              <a:rPr lang="en-US" sz="1600" dirty="0"/>
              <a:t>This is a variant on your smartphone you've probably seen often in the games. You eliminate the cost-barrier for buying your app in this business model and encourage free downloads. Your aim is to accumulate a broad user base and collect data about the people who communicate with your app. This information is then sorted and sold to app publishers who pay you to put targeted advertising on your app.</a:t>
            </a:r>
            <a:endParaRPr lang="en-IN" sz="1600" dirty="0"/>
          </a:p>
          <a:p>
            <a:r>
              <a:rPr lang="en-US" sz="1600" u="sng" dirty="0"/>
              <a:t>Freemium (Locked Features)</a:t>
            </a:r>
            <a:endParaRPr lang="en-IN" sz="1600" dirty="0"/>
          </a:p>
          <a:p>
            <a:r>
              <a:rPr lang="en-US" sz="1600" dirty="0"/>
              <a:t>In a freemium business model, the app is often delivered free of charge, similar to in-app ads, but some functions are gated and cost money to be unlocked. In other words, people have access to the basic functionality of an app, but premium or proprietary features are subject to a fee. This model's idea is to draw users to your app and give them a rich glimpse of what your app can do (without giving them everything). The aim is to accumulate and engage users of apps before they are prepared to pay for additional in-app resources.</a:t>
            </a:r>
            <a:endParaRPr lang="en-IN" sz="1600" dirty="0"/>
          </a:p>
          <a:p>
            <a:r>
              <a:rPr lang="en-US" sz="1600" u="sng" dirty="0"/>
              <a:t>Paid Apps (Pay Money to Download)</a:t>
            </a:r>
            <a:endParaRPr lang="en-IN" sz="1600" dirty="0"/>
          </a:p>
          <a:p>
            <a:r>
              <a:rPr lang="en-US" sz="1600" dirty="0"/>
              <a:t>The business model of a paid app basically means that your app is not free to download. If people want to use your </a:t>
            </a:r>
            <a:r>
              <a:rPr lang="en-US" sz="1600" dirty="0" smtClean="0"/>
              <a:t>app</a:t>
            </a:r>
            <a:r>
              <a:rPr lang="en-US" sz="1600" dirty="0"/>
              <a:t>, they have to buy it from the app store </a:t>
            </a:r>
            <a:r>
              <a:rPr lang="en-US" sz="1600" dirty="0" smtClean="0"/>
              <a:t>first</a:t>
            </a:r>
          </a:p>
          <a:p>
            <a:r>
              <a:rPr lang="en-US" sz="1600" u="sng" dirty="0"/>
              <a:t>In-App Transactions (Physical/Virtual Goods Sales)</a:t>
            </a:r>
            <a:endParaRPr lang="en-IN" sz="1600" dirty="0"/>
          </a:p>
          <a:p>
            <a:r>
              <a:rPr lang="en-US" sz="1600" dirty="0"/>
              <a:t>In-app transactions are what they sound exactly like. In a nutshell, this technique of app monetization includes selling inside the app physical or virtual products and then keeping the profits. In-app purchases, such as clothing and shoes, may include a wide range of consumer products. However, virtual items such as extra life or in-game money can also be in-app purchases. </a:t>
            </a:r>
            <a:endParaRPr lang="en-IN"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8599" y="108075"/>
            <a:ext cx="2416934" cy="1252470"/>
          </a:xfrm>
          <a:prstGeom prst="rect">
            <a:avLst/>
          </a:prstGeom>
        </p:spPr>
      </p:pic>
    </p:spTree>
    <p:extLst>
      <p:ext uri="{BB962C8B-B14F-4D97-AF65-F5344CB8AC3E}">
        <p14:creationId xmlns:p14="http://schemas.microsoft.com/office/powerpoint/2010/main" val="7673890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094" y="1332448"/>
            <a:ext cx="8911687" cy="1280890"/>
          </a:xfrm>
        </p:spPr>
        <p:txBody>
          <a:bodyPr/>
          <a:lstStyle/>
          <a:p>
            <a:r>
              <a:rPr lang="en-US" b="1" dirty="0" smtClean="0"/>
              <a:t>Business Understanding -</a:t>
            </a:r>
            <a:endParaRPr lang="en-IN" b="1" dirty="0"/>
          </a:p>
        </p:txBody>
      </p:sp>
      <p:sp>
        <p:nvSpPr>
          <p:cNvPr id="3" name="Content Placeholder 2"/>
          <p:cNvSpPr>
            <a:spLocks noGrp="1"/>
          </p:cNvSpPr>
          <p:nvPr>
            <p:ph idx="1"/>
          </p:nvPr>
        </p:nvSpPr>
        <p:spPr>
          <a:xfrm>
            <a:off x="759853" y="2009104"/>
            <a:ext cx="11191741" cy="4739426"/>
          </a:xfrm>
        </p:spPr>
        <p:txBody>
          <a:bodyPr/>
          <a:lstStyle/>
          <a:p>
            <a:r>
              <a:rPr lang="en-US" sz="2000" b="1" dirty="0" smtClean="0">
                <a:latin typeface="+mj-lt"/>
                <a:cs typeface="Times New Roman" panose="02020603050405020304" pitchFamily="18" charset="0"/>
              </a:rPr>
              <a:t>Business problem that I am trying to solve –</a:t>
            </a:r>
          </a:p>
          <a:p>
            <a:r>
              <a:rPr lang="en-US" sz="2000" b="1" dirty="0" smtClean="0">
                <a:latin typeface="+mj-lt"/>
                <a:cs typeface="Times New Roman" panose="02020603050405020304" pitchFamily="18" charset="0"/>
              </a:rPr>
              <a:t>Q ) which Category should I make an App for as a company to make the maximum Revenue ?</a:t>
            </a:r>
          </a:p>
          <a:p>
            <a:r>
              <a:rPr lang="en-US" sz="2000" b="1" dirty="0" smtClean="0">
                <a:latin typeface="+mj-lt"/>
                <a:cs typeface="Times New Roman" panose="02020603050405020304" pitchFamily="18" charset="0"/>
              </a:rPr>
              <a:t>Q) Which Category will give me the highest paid revenue i.e</a:t>
            </a:r>
            <a:r>
              <a:rPr lang="en-US" sz="2000" b="1" dirty="0">
                <a:latin typeface="+mj-lt"/>
                <a:cs typeface="Times New Roman" panose="02020603050405020304" pitchFamily="18" charset="0"/>
              </a:rPr>
              <a:t>.</a:t>
            </a:r>
            <a:r>
              <a:rPr lang="en-US" sz="2000" b="1" dirty="0" smtClean="0">
                <a:latin typeface="+mj-lt"/>
                <a:cs typeface="Times New Roman" panose="02020603050405020304" pitchFamily="18" charset="0"/>
              </a:rPr>
              <a:t> Price* Downloads ?</a:t>
            </a:r>
          </a:p>
          <a:p>
            <a:r>
              <a:rPr lang="en-US" sz="2000" b="1" dirty="0" smtClean="0">
                <a:latin typeface="+mj-lt"/>
                <a:cs typeface="Times New Roman" panose="02020603050405020304" pitchFamily="18" charset="0"/>
              </a:rPr>
              <a:t>Q) If I launch a free to download app which Category I should focus on for maximum Advertisement income ?</a:t>
            </a:r>
          </a:p>
          <a:p>
            <a:r>
              <a:rPr lang="en-US" sz="2000" b="1" dirty="0" smtClean="0">
                <a:latin typeface="+mj-lt"/>
                <a:cs typeface="Times New Roman" panose="02020603050405020304" pitchFamily="18" charset="0"/>
              </a:rPr>
              <a:t>Q)What are the important factors for making more revenue in any given Category ?</a:t>
            </a:r>
          </a:p>
          <a:p>
            <a:r>
              <a:rPr lang="en-US" sz="2000" b="1" dirty="0" smtClean="0">
                <a:latin typeface="+mj-lt"/>
                <a:cs typeface="Times New Roman" panose="02020603050405020304" pitchFamily="18" charset="0"/>
              </a:rPr>
              <a:t>Q) What is the minimum android capacity should an app has to make max revenue ?</a:t>
            </a:r>
          </a:p>
          <a:p>
            <a:r>
              <a:rPr lang="en-US" sz="2000" b="1" dirty="0" smtClean="0">
                <a:latin typeface="+mj-lt"/>
                <a:cs typeface="Times New Roman" panose="02020603050405020304" pitchFamily="18" charset="0"/>
              </a:rPr>
              <a:t>Q)What are the factors which lead to more revenue for those app which are only supported by Advertisements ?</a:t>
            </a:r>
          </a:p>
          <a:p>
            <a:endParaRPr lang="en-US" dirty="0" smtClean="0">
              <a:latin typeface="+mj-lt"/>
              <a:cs typeface="Times New Roman" panose="02020603050405020304" pitchFamily="18" charset="0"/>
            </a:endParaRPr>
          </a:p>
          <a:p>
            <a:endParaRPr lang="en-IN" b="1" dirty="0"/>
          </a:p>
        </p:txBody>
      </p:sp>
      <p:graphicFrame>
        <p:nvGraphicFramePr>
          <p:cNvPr id="7" name="Diagram 6"/>
          <p:cNvGraphicFramePr/>
          <p:nvPr>
            <p:extLst>
              <p:ext uri="{D42A27DB-BD31-4B8C-83A1-F6EECF244321}">
                <p14:modId xmlns:p14="http://schemas.microsoft.com/office/powerpoint/2010/main" val="3725958371"/>
              </p:ext>
            </p:extLst>
          </p:nvPr>
        </p:nvGraphicFramePr>
        <p:xfrm>
          <a:off x="1340054" y="212060"/>
          <a:ext cx="10851946" cy="10594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6104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248" y="0"/>
            <a:ext cx="8911687" cy="1280890"/>
          </a:xfrm>
        </p:spPr>
        <p:txBody>
          <a:bodyPr/>
          <a:lstStyle/>
          <a:p>
            <a:r>
              <a:rPr lang="en-IN" dirty="0" smtClean="0"/>
              <a:t>Data snapshot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257" y="681893"/>
            <a:ext cx="10741906" cy="336207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248" y="4043966"/>
            <a:ext cx="10959921" cy="2814034"/>
          </a:xfrm>
          <a:prstGeom prst="rect">
            <a:avLst/>
          </a:prstGeom>
        </p:spPr>
      </p:pic>
    </p:spTree>
    <p:extLst>
      <p:ext uri="{BB962C8B-B14F-4D97-AF65-F5344CB8AC3E}">
        <p14:creationId xmlns:p14="http://schemas.microsoft.com/office/powerpoint/2010/main" val="848048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615" y="598353"/>
            <a:ext cx="5610917" cy="818324"/>
          </a:xfrm>
        </p:spPr>
        <p:txBody>
          <a:bodyPr/>
          <a:lstStyle/>
          <a:p>
            <a:r>
              <a:rPr lang="en-US" b="1" dirty="0" smtClean="0"/>
              <a:t>Data Understanding</a:t>
            </a:r>
            <a:endParaRPr lang="en-IN" b="1" dirty="0"/>
          </a:p>
        </p:txBody>
      </p:sp>
      <p:sp>
        <p:nvSpPr>
          <p:cNvPr id="3" name="Content Placeholder 2"/>
          <p:cNvSpPr>
            <a:spLocks noGrp="1"/>
          </p:cNvSpPr>
          <p:nvPr>
            <p:ph idx="1"/>
          </p:nvPr>
        </p:nvSpPr>
        <p:spPr>
          <a:xfrm>
            <a:off x="1365161" y="1519707"/>
            <a:ext cx="10139451" cy="4391515"/>
          </a:xfrm>
        </p:spPr>
        <p:txBody>
          <a:bodyPr/>
          <a:lstStyle/>
          <a:p>
            <a:r>
              <a:rPr lang="en-US" dirty="0" smtClean="0"/>
              <a:t>Done through EDA in python , Pandas Profiling , Excel Dashboard</a:t>
            </a:r>
          </a:p>
          <a:p>
            <a:r>
              <a:rPr lang="en-US" dirty="0" smtClean="0"/>
              <a:t>Correlations between different Factors </a:t>
            </a:r>
          </a:p>
          <a:p>
            <a:r>
              <a:rPr lang="en-US" dirty="0" smtClean="0"/>
              <a:t>Category Analysis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8089" y="4453752"/>
            <a:ext cx="3473628" cy="241913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835" y="4453752"/>
            <a:ext cx="3331847" cy="241913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46" y="2640169"/>
            <a:ext cx="5208302" cy="421783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4077" y="346424"/>
            <a:ext cx="4321246" cy="4402660"/>
          </a:xfrm>
          <a:prstGeom prst="rect">
            <a:avLst/>
          </a:prstGeom>
        </p:spPr>
      </p:pic>
    </p:spTree>
    <p:extLst>
      <p:ext uri="{BB962C8B-B14F-4D97-AF65-F5344CB8AC3E}">
        <p14:creationId xmlns:p14="http://schemas.microsoft.com/office/powerpoint/2010/main" val="206603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221" y="611231"/>
            <a:ext cx="8911687" cy="1280890"/>
          </a:xfrm>
        </p:spPr>
        <p:txBody>
          <a:bodyPr/>
          <a:lstStyle/>
          <a:p>
            <a:r>
              <a:rPr lang="en-US" b="1" dirty="0" smtClean="0"/>
              <a:t>Data Preparation</a:t>
            </a:r>
            <a:endParaRPr lang="en-IN" b="1" dirty="0"/>
          </a:p>
        </p:txBody>
      </p:sp>
      <p:sp>
        <p:nvSpPr>
          <p:cNvPr id="3" name="Content Placeholder 2"/>
          <p:cNvSpPr>
            <a:spLocks noGrp="1"/>
          </p:cNvSpPr>
          <p:nvPr>
            <p:ph idx="1"/>
          </p:nvPr>
        </p:nvSpPr>
        <p:spPr>
          <a:xfrm>
            <a:off x="901521" y="1493949"/>
            <a:ext cx="9418235" cy="3811966"/>
          </a:xfrm>
        </p:spPr>
        <p:txBody>
          <a:bodyPr>
            <a:normAutofit lnSpcReduction="10000"/>
          </a:bodyPr>
          <a:lstStyle/>
          <a:p>
            <a:r>
              <a:rPr lang="en-IN" dirty="0" smtClean="0"/>
              <a:t>Cleaning of Data </a:t>
            </a:r>
          </a:p>
          <a:p>
            <a:r>
              <a:rPr lang="en-IN" dirty="0" smtClean="0"/>
              <a:t>Standardization of certain columns</a:t>
            </a:r>
          </a:p>
          <a:p>
            <a:r>
              <a:rPr lang="en-IN" dirty="0" smtClean="0"/>
              <a:t>Adding new columns based on raw data</a:t>
            </a:r>
          </a:p>
          <a:p>
            <a:r>
              <a:rPr lang="en-IN" dirty="0" smtClean="0"/>
              <a:t>Data pre processing </a:t>
            </a:r>
          </a:p>
          <a:p>
            <a:endParaRPr lang="en-IN" dirty="0" smtClean="0"/>
          </a:p>
          <a:p>
            <a:endParaRPr lang="en-IN" dirty="0"/>
          </a:p>
          <a:p>
            <a:r>
              <a:rPr lang="en-IN" dirty="0" smtClean="0"/>
              <a:t>No duplicate rows </a:t>
            </a:r>
          </a:p>
          <a:p>
            <a:r>
              <a:rPr lang="en-IN" dirty="0" smtClean="0"/>
              <a:t>Missing values small fraction- removed</a:t>
            </a:r>
          </a:p>
          <a:p>
            <a:r>
              <a:rPr lang="en-IN" dirty="0" smtClean="0"/>
              <a:t>Outliers removed before putting into</a:t>
            </a:r>
          </a:p>
          <a:p>
            <a:pPr marL="0" indent="0">
              <a:buNone/>
            </a:pPr>
            <a:r>
              <a:rPr lang="en-IN" dirty="0" smtClean="0"/>
              <a:t>Regression models</a:t>
            </a:r>
          </a:p>
        </p:txBody>
      </p:sp>
      <p:graphicFrame>
        <p:nvGraphicFramePr>
          <p:cNvPr id="5" name="Table 4"/>
          <p:cNvGraphicFramePr>
            <a:graphicFrameLocks noGrp="1"/>
          </p:cNvGraphicFramePr>
          <p:nvPr>
            <p:extLst>
              <p:ext uri="{D42A27DB-BD31-4B8C-83A1-F6EECF244321}">
                <p14:modId xmlns:p14="http://schemas.microsoft.com/office/powerpoint/2010/main" val="2111547128"/>
              </p:ext>
            </p:extLst>
          </p:nvPr>
        </p:nvGraphicFramePr>
        <p:xfrm>
          <a:off x="5583543" y="1493950"/>
          <a:ext cx="6187748" cy="4471450"/>
        </p:xfrm>
        <a:graphic>
          <a:graphicData uri="http://schemas.openxmlformats.org/drawingml/2006/table">
            <a:tbl>
              <a:tblPr firstRow="1" firstCol="1" bandRow="1">
                <a:tableStyleId>{5C22544A-7EE6-4342-B048-85BDC9FD1C3A}</a:tableStyleId>
              </a:tblPr>
              <a:tblGrid>
                <a:gridCol w="2081440"/>
                <a:gridCol w="2031480"/>
                <a:gridCol w="2074828"/>
              </a:tblGrid>
              <a:tr h="517978">
                <a:tc>
                  <a:txBody>
                    <a:bodyPr/>
                    <a:lstStyle/>
                    <a:p>
                      <a:pPr>
                        <a:spcAft>
                          <a:spcPts val="0"/>
                        </a:spcAft>
                      </a:pPr>
                      <a:r>
                        <a:rPr lang="en-US" sz="1200" kern="50" dirty="0">
                          <a:effectLst/>
                        </a:rPr>
                        <a:t>revenue1</a:t>
                      </a:r>
                      <a:endParaRPr lang="en-IN" sz="1200" kern="50" dirty="0">
                        <a:effectLst/>
                        <a:latin typeface="Nimbus Roman No9 L"/>
                        <a:ea typeface="DejaVu Sans"/>
                        <a:cs typeface="Times New Roman" panose="02020603050405020304" pitchFamily="18" charset="0"/>
                      </a:endParaRPr>
                    </a:p>
                  </a:txBody>
                  <a:tcPr marL="68580" marR="68580" marT="0" marB="0"/>
                </a:tc>
                <a:tc>
                  <a:txBody>
                    <a:bodyPr/>
                    <a:lstStyle/>
                    <a:p>
                      <a:pPr>
                        <a:spcAft>
                          <a:spcPts val="0"/>
                        </a:spcAft>
                      </a:pPr>
                      <a:r>
                        <a:rPr lang="en-US" sz="1200" kern="50">
                          <a:effectLst/>
                        </a:rPr>
                        <a:t>Float</a:t>
                      </a:r>
                      <a:endParaRPr lang="en-IN" sz="1200" kern="50">
                        <a:effectLst/>
                        <a:latin typeface="Nimbus Roman No9 L"/>
                        <a:ea typeface="DejaVu Sans"/>
                        <a:cs typeface="Times New Roman" panose="02020603050405020304" pitchFamily="18" charset="0"/>
                      </a:endParaRPr>
                    </a:p>
                  </a:txBody>
                  <a:tcPr marL="68580" marR="68580" marT="0" marB="0"/>
                </a:tc>
                <a:tc>
                  <a:txBody>
                    <a:bodyPr/>
                    <a:lstStyle/>
                    <a:p>
                      <a:pPr>
                        <a:spcAft>
                          <a:spcPts val="0"/>
                        </a:spcAft>
                      </a:pPr>
                      <a:r>
                        <a:rPr lang="en-US" sz="1200" kern="50">
                          <a:effectLst/>
                        </a:rPr>
                        <a:t>App price * Dowloads</a:t>
                      </a:r>
                      <a:endParaRPr lang="en-IN" sz="1200" kern="50">
                        <a:effectLst/>
                        <a:latin typeface="Nimbus Roman No9 L"/>
                        <a:ea typeface="DejaVu Sans"/>
                        <a:cs typeface="Times New Roman" panose="02020603050405020304" pitchFamily="18" charset="0"/>
                      </a:endParaRPr>
                    </a:p>
                  </a:txBody>
                  <a:tcPr marL="68580" marR="68580" marT="0" marB="0"/>
                </a:tc>
              </a:tr>
              <a:tr h="790694">
                <a:tc>
                  <a:txBody>
                    <a:bodyPr/>
                    <a:lstStyle/>
                    <a:p>
                      <a:pPr>
                        <a:spcAft>
                          <a:spcPts val="0"/>
                        </a:spcAft>
                      </a:pPr>
                      <a:r>
                        <a:rPr lang="en-US" sz="1200" kern="50">
                          <a:effectLst/>
                        </a:rPr>
                        <a:t>revenue2</a:t>
                      </a:r>
                      <a:endParaRPr lang="en-IN" sz="1200" kern="50">
                        <a:effectLst/>
                        <a:latin typeface="Nimbus Roman No9 L"/>
                        <a:ea typeface="DejaVu Sans"/>
                        <a:cs typeface="Times New Roman" panose="02020603050405020304" pitchFamily="18" charset="0"/>
                      </a:endParaRPr>
                    </a:p>
                  </a:txBody>
                  <a:tcPr marL="68580" marR="68580" marT="0" marB="0"/>
                </a:tc>
                <a:tc>
                  <a:txBody>
                    <a:bodyPr/>
                    <a:lstStyle/>
                    <a:p>
                      <a:pPr>
                        <a:spcAft>
                          <a:spcPts val="0"/>
                        </a:spcAft>
                      </a:pPr>
                      <a:r>
                        <a:rPr lang="en-US" sz="1200" kern="50">
                          <a:effectLst/>
                        </a:rPr>
                        <a:t>Float</a:t>
                      </a:r>
                      <a:endParaRPr lang="en-IN" sz="1200" kern="50">
                        <a:effectLst/>
                        <a:latin typeface="Nimbus Roman No9 L"/>
                        <a:ea typeface="DejaVu Sans"/>
                        <a:cs typeface="Times New Roman" panose="02020603050405020304" pitchFamily="18" charset="0"/>
                      </a:endParaRPr>
                    </a:p>
                  </a:txBody>
                  <a:tcPr marL="68580" marR="68580" marT="0" marB="0"/>
                </a:tc>
                <a:tc>
                  <a:txBody>
                    <a:bodyPr/>
                    <a:lstStyle/>
                    <a:p>
                      <a:pPr>
                        <a:spcAft>
                          <a:spcPts val="0"/>
                        </a:spcAft>
                      </a:pPr>
                      <a:r>
                        <a:rPr lang="en-US" sz="1200" kern="50">
                          <a:effectLst/>
                        </a:rPr>
                        <a:t>If In Advertisements is True : ( 1$ * Downloads * Age)</a:t>
                      </a:r>
                      <a:endParaRPr lang="en-IN" sz="1200" kern="50">
                        <a:effectLst/>
                        <a:latin typeface="Nimbus Roman No9 L"/>
                        <a:ea typeface="DejaVu Sans"/>
                        <a:cs typeface="Times New Roman" panose="02020603050405020304" pitchFamily="18" charset="0"/>
                      </a:endParaRPr>
                    </a:p>
                  </a:txBody>
                  <a:tcPr marL="68580" marR="68580" marT="0" marB="0"/>
                </a:tc>
              </a:tr>
              <a:tr h="790694">
                <a:tc>
                  <a:txBody>
                    <a:bodyPr/>
                    <a:lstStyle/>
                    <a:p>
                      <a:pPr>
                        <a:spcAft>
                          <a:spcPts val="0"/>
                        </a:spcAft>
                      </a:pPr>
                      <a:r>
                        <a:rPr lang="en-US" sz="1200" kern="50">
                          <a:effectLst/>
                        </a:rPr>
                        <a:t>revenue3</a:t>
                      </a:r>
                      <a:endParaRPr lang="en-IN" sz="1200" kern="50">
                        <a:effectLst/>
                        <a:latin typeface="Nimbus Roman No9 L"/>
                        <a:ea typeface="DejaVu Sans"/>
                        <a:cs typeface="Times New Roman" panose="02020603050405020304" pitchFamily="18" charset="0"/>
                      </a:endParaRPr>
                    </a:p>
                  </a:txBody>
                  <a:tcPr marL="68580" marR="68580" marT="0" marB="0"/>
                </a:tc>
                <a:tc>
                  <a:txBody>
                    <a:bodyPr/>
                    <a:lstStyle/>
                    <a:p>
                      <a:pPr>
                        <a:spcAft>
                          <a:spcPts val="0"/>
                        </a:spcAft>
                      </a:pPr>
                      <a:r>
                        <a:rPr lang="en-US" sz="1200" kern="50">
                          <a:effectLst/>
                        </a:rPr>
                        <a:t>Float</a:t>
                      </a:r>
                      <a:endParaRPr lang="en-IN" sz="1200" kern="50">
                        <a:effectLst/>
                        <a:latin typeface="Nimbus Roman No9 L"/>
                        <a:ea typeface="DejaVu Sans"/>
                        <a:cs typeface="Times New Roman" panose="02020603050405020304" pitchFamily="18" charset="0"/>
                      </a:endParaRPr>
                    </a:p>
                  </a:txBody>
                  <a:tcPr marL="68580" marR="68580" marT="0" marB="0"/>
                </a:tc>
                <a:tc>
                  <a:txBody>
                    <a:bodyPr/>
                    <a:lstStyle/>
                    <a:p>
                      <a:pPr>
                        <a:spcAft>
                          <a:spcPts val="0"/>
                        </a:spcAft>
                      </a:pPr>
                      <a:r>
                        <a:rPr lang="en-US" sz="1200" kern="50">
                          <a:effectLst/>
                        </a:rPr>
                        <a:t>If In Purchases is True : ( 1$ * Downloads * Age)</a:t>
                      </a:r>
                      <a:endParaRPr lang="en-IN" sz="1200" kern="50">
                        <a:effectLst/>
                        <a:latin typeface="Nimbus Roman No9 L"/>
                        <a:ea typeface="DejaVu Sans"/>
                        <a:cs typeface="Times New Roman" panose="02020603050405020304" pitchFamily="18" charset="0"/>
                      </a:endParaRPr>
                    </a:p>
                  </a:txBody>
                  <a:tcPr marL="68580" marR="68580" marT="0" marB="0"/>
                </a:tc>
              </a:tr>
              <a:tr h="527130">
                <a:tc>
                  <a:txBody>
                    <a:bodyPr/>
                    <a:lstStyle/>
                    <a:p>
                      <a:pPr>
                        <a:spcAft>
                          <a:spcPts val="0"/>
                        </a:spcAft>
                      </a:pPr>
                      <a:r>
                        <a:rPr lang="en-US" sz="1200" kern="50">
                          <a:effectLst/>
                        </a:rPr>
                        <a:t>Combined Revenue</a:t>
                      </a:r>
                      <a:endParaRPr lang="en-IN" sz="1200" kern="50">
                        <a:effectLst/>
                        <a:latin typeface="Nimbus Roman No9 L"/>
                        <a:ea typeface="DejaVu Sans"/>
                        <a:cs typeface="Times New Roman" panose="02020603050405020304" pitchFamily="18" charset="0"/>
                      </a:endParaRPr>
                    </a:p>
                  </a:txBody>
                  <a:tcPr marL="68580" marR="68580" marT="0" marB="0"/>
                </a:tc>
                <a:tc>
                  <a:txBody>
                    <a:bodyPr/>
                    <a:lstStyle/>
                    <a:p>
                      <a:pPr>
                        <a:spcAft>
                          <a:spcPts val="0"/>
                        </a:spcAft>
                      </a:pPr>
                      <a:r>
                        <a:rPr lang="en-US" sz="1200" kern="50">
                          <a:effectLst/>
                        </a:rPr>
                        <a:t>Float</a:t>
                      </a:r>
                      <a:endParaRPr lang="en-IN" sz="1200" kern="50">
                        <a:effectLst/>
                        <a:latin typeface="Nimbus Roman No9 L"/>
                        <a:ea typeface="DejaVu Sans"/>
                        <a:cs typeface="Times New Roman" panose="02020603050405020304" pitchFamily="18" charset="0"/>
                      </a:endParaRPr>
                    </a:p>
                  </a:txBody>
                  <a:tcPr marL="68580" marR="68580" marT="0" marB="0"/>
                </a:tc>
                <a:tc>
                  <a:txBody>
                    <a:bodyPr/>
                    <a:lstStyle/>
                    <a:p>
                      <a:pPr>
                        <a:spcAft>
                          <a:spcPts val="0"/>
                        </a:spcAft>
                      </a:pPr>
                      <a:r>
                        <a:rPr lang="en-US" sz="1200" kern="50">
                          <a:effectLst/>
                        </a:rPr>
                        <a:t>Revenue1 + revenue2 + revenue3</a:t>
                      </a:r>
                      <a:endParaRPr lang="en-IN" sz="1200" kern="50">
                        <a:effectLst/>
                        <a:latin typeface="Nimbus Roman No9 L"/>
                        <a:ea typeface="DejaVu Sans"/>
                        <a:cs typeface="Times New Roman" panose="02020603050405020304" pitchFamily="18" charset="0"/>
                      </a:endParaRPr>
                    </a:p>
                  </a:txBody>
                  <a:tcPr marL="68580" marR="68580" marT="0" marB="0"/>
                </a:tc>
              </a:tr>
              <a:tr h="1844954">
                <a:tc>
                  <a:txBody>
                    <a:bodyPr/>
                    <a:lstStyle/>
                    <a:p>
                      <a:pPr>
                        <a:spcAft>
                          <a:spcPts val="0"/>
                        </a:spcAft>
                      </a:pPr>
                      <a:r>
                        <a:rPr lang="en-US" sz="1200" kern="50">
                          <a:effectLst/>
                        </a:rPr>
                        <a:t>Age </a:t>
                      </a:r>
                      <a:endParaRPr lang="en-IN" sz="1200" kern="50">
                        <a:effectLst/>
                        <a:latin typeface="Nimbus Roman No9 L"/>
                        <a:ea typeface="DejaVu Sans"/>
                        <a:cs typeface="Times New Roman" panose="02020603050405020304" pitchFamily="18" charset="0"/>
                      </a:endParaRPr>
                    </a:p>
                  </a:txBody>
                  <a:tcPr marL="68580" marR="68580" marT="0" marB="0"/>
                </a:tc>
                <a:tc>
                  <a:txBody>
                    <a:bodyPr/>
                    <a:lstStyle/>
                    <a:p>
                      <a:pPr>
                        <a:spcAft>
                          <a:spcPts val="0"/>
                        </a:spcAft>
                      </a:pPr>
                      <a:r>
                        <a:rPr lang="en-US" sz="1200" kern="50">
                          <a:effectLst/>
                        </a:rPr>
                        <a:t>Float</a:t>
                      </a:r>
                      <a:endParaRPr lang="en-IN" sz="1200" kern="50">
                        <a:effectLst/>
                        <a:latin typeface="Nimbus Roman No9 L"/>
                        <a:ea typeface="DejaVu Sans"/>
                        <a:cs typeface="Times New Roman" panose="02020603050405020304" pitchFamily="18" charset="0"/>
                      </a:endParaRPr>
                    </a:p>
                  </a:txBody>
                  <a:tcPr marL="68580" marR="68580" marT="0" marB="0"/>
                </a:tc>
                <a:tc>
                  <a:txBody>
                    <a:bodyPr/>
                    <a:lstStyle/>
                    <a:p>
                      <a:pPr>
                        <a:spcAft>
                          <a:spcPts val="0"/>
                        </a:spcAft>
                      </a:pPr>
                      <a:r>
                        <a:rPr lang="en-US" sz="1200" kern="50" dirty="0">
                          <a:effectLst/>
                        </a:rPr>
                        <a:t>In months unit</a:t>
                      </a:r>
                      <a:endParaRPr lang="en-IN" sz="1200" kern="50" dirty="0">
                        <a:effectLst/>
                      </a:endParaRPr>
                    </a:p>
                    <a:p>
                      <a:pPr>
                        <a:spcAft>
                          <a:spcPts val="0"/>
                        </a:spcAft>
                      </a:pPr>
                      <a:r>
                        <a:rPr lang="en-US" sz="1200" kern="50" dirty="0">
                          <a:effectLst/>
                        </a:rPr>
                        <a:t>(Today’s Date – Last Updated )</a:t>
                      </a:r>
                      <a:endParaRPr lang="en-IN" sz="1200" kern="50" dirty="0">
                        <a:effectLst/>
                      </a:endParaRPr>
                    </a:p>
                    <a:p>
                      <a:pPr>
                        <a:spcAft>
                          <a:spcPts val="0"/>
                        </a:spcAft>
                      </a:pPr>
                      <a:r>
                        <a:rPr lang="en-US" sz="1200" kern="50" dirty="0">
                          <a:effectLst/>
                        </a:rPr>
                        <a:t> </a:t>
                      </a:r>
                      <a:endParaRPr lang="en-IN" sz="1200" kern="50" dirty="0">
                        <a:effectLst/>
                      </a:endParaRPr>
                    </a:p>
                    <a:p>
                      <a:pPr>
                        <a:spcAft>
                          <a:spcPts val="0"/>
                        </a:spcAft>
                      </a:pPr>
                      <a:r>
                        <a:rPr lang="en-US" sz="1200" kern="50" dirty="0">
                          <a:effectLst/>
                        </a:rPr>
                        <a:t>Today’s Date taken :01-11-2020</a:t>
                      </a:r>
                      <a:endParaRPr lang="en-IN" sz="1200" kern="50" dirty="0">
                        <a:effectLst/>
                      </a:endParaRPr>
                    </a:p>
                    <a:p>
                      <a:pPr>
                        <a:spcAft>
                          <a:spcPts val="0"/>
                        </a:spcAft>
                      </a:pPr>
                      <a:r>
                        <a:rPr lang="en-US" sz="1200" kern="50" dirty="0">
                          <a:effectLst/>
                        </a:rPr>
                        <a:t> </a:t>
                      </a:r>
                      <a:endParaRPr lang="en-IN" sz="1200" kern="50" dirty="0">
                        <a:effectLst/>
                        <a:latin typeface="Nimbus Roman No9 L"/>
                        <a:ea typeface="DejaVu Sans"/>
                        <a:cs typeface="Times New Roman" panose="02020603050405020304" pitchFamily="18" charset="0"/>
                      </a:endParaRPr>
                    </a:p>
                  </a:txBody>
                  <a:tcPr marL="68580" marR="6858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46280921"/>
              </p:ext>
            </p:extLst>
          </p:nvPr>
        </p:nvGraphicFramePr>
        <p:xfrm>
          <a:off x="5583543" y="5965400"/>
          <a:ext cx="5347970" cy="548640"/>
        </p:xfrm>
        <a:graphic>
          <a:graphicData uri="http://schemas.openxmlformats.org/drawingml/2006/table">
            <a:tbl>
              <a:tblPr firstRow="1" firstCol="1" bandRow="1">
                <a:tableStyleId>{5C22544A-7EE6-4342-B048-85BDC9FD1C3A}</a:tableStyleId>
              </a:tblPr>
              <a:tblGrid>
                <a:gridCol w="1798955"/>
                <a:gridCol w="1755775"/>
                <a:gridCol w="1793240"/>
              </a:tblGrid>
              <a:tr h="359410">
                <a:tc>
                  <a:txBody>
                    <a:bodyPr/>
                    <a:lstStyle/>
                    <a:p>
                      <a:pPr>
                        <a:spcAft>
                          <a:spcPts val="0"/>
                        </a:spcAft>
                      </a:pPr>
                      <a:r>
                        <a:rPr lang="en-US" sz="1200" kern="50">
                          <a:effectLst/>
                        </a:rPr>
                        <a:t>Ratings * Rating count</a:t>
                      </a:r>
                      <a:endParaRPr lang="en-IN" sz="1200" kern="50">
                        <a:effectLst/>
                        <a:latin typeface="Nimbus Roman No9 L"/>
                        <a:ea typeface="DejaVu Sans"/>
                        <a:cs typeface="Times New Roman" panose="02020603050405020304" pitchFamily="18" charset="0"/>
                      </a:endParaRPr>
                    </a:p>
                  </a:txBody>
                  <a:tcPr marL="68580" marR="68580" marT="0" marB="0"/>
                </a:tc>
                <a:tc>
                  <a:txBody>
                    <a:bodyPr/>
                    <a:lstStyle/>
                    <a:p>
                      <a:pPr>
                        <a:spcAft>
                          <a:spcPts val="0"/>
                        </a:spcAft>
                      </a:pPr>
                      <a:r>
                        <a:rPr lang="en-US" sz="1200" kern="50">
                          <a:effectLst/>
                        </a:rPr>
                        <a:t>Float</a:t>
                      </a:r>
                      <a:endParaRPr lang="en-IN" sz="1200" kern="50">
                        <a:effectLst/>
                        <a:latin typeface="Nimbus Roman No9 L"/>
                        <a:ea typeface="DejaVu Sans"/>
                        <a:cs typeface="Times New Roman" panose="02020603050405020304" pitchFamily="18" charset="0"/>
                      </a:endParaRPr>
                    </a:p>
                  </a:txBody>
                  <a:tcPr marL="68580" marR="68580" marT="0" marB="0"/>
                </a:tc>
                <a:tc>
                  <a:txBody>
                    <a:bodyPr/>
                    <a:lstStyle/>
                    <a:p>
                      <a:pPr>
                        <a:spcAft>
                          <a:spcPts val="0"/>
                        </a:spcAft>
                      </a:pPr>
                      <a:r>
                        <a:rPr lang="en-US" sz="1200" kern="50">
                          <a:effectLst/>
                        </a:rPr>
                        <a:t>Weighted average of Ratings and Ratings count</a:t>
                      </a:r>
                      <a:endParaRPr lang="en-IN" sz="1200" kern="50">
                        <a:effectLst/>
                        <a:latin typeface="Nimbus Roman No9 L"/>
                        <a:ea typeface="DejaVu Sans"/>
                        <a:cs typeface="Times New Roman" panose="02020603050405020304" pitchFamily="18" charset="0"/>
                      </a:endParaRPr>
                    </a:p>
                  </a:txBody>
                  <a:tcPr marL="68580" marR="68580" marT="0" marB="0"/>
                </a:tc>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4407" y="4780487"/>
            <a:ext cx="2806231" cy="2582214"/>
          </a:xfrm>
          <a:prstGeom prst="rect">
            <a:avLst/>
          </a:prstGeom>
        </p:spPr>
      </p:pic>
    </p:spTree>
    <p:extLst>
      <p:ext uri="{BB962C8B-B14F-4D97-AF65-F5344CB8AC3E}">
        <p14:creationId xmlns:p14="http://schemas.microsoft.com/office/powerpoint/2010/main" val="3703124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1099" y="585474"/>
            <a:ext cx="8911687" cy="1280890"/>
          </a:xfrm>
        </p:spPr>
        <p:txBody>
          <a:bodyPr/>
          <a:lstStyle/>
          <a:p>
            <a:r>
              <a:rPr lang="en-IN" b="1" dirty="0" smtClean="0"/>
              <a:t>Modelling – Regression</a:t>
            </a:r>
            <a:r>
              <a:rPr lang="en-IN" dirty="0" smtClean="0"/>
              <a:t/>
            </a:r>
            <a:br>
              <a:rPr lang="en-IN" dirty="0" smtClean="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76" y="2050128"/>
            <a:ext cx="8226477" cy="3384757"/>
          </a:xfrm>
          <a:prstGeom prst="rect">
            <a:avLst/>
          </a:prstGeom>
        </p:spPr>
      </p:pic>
      <p:sp>
        <p:nvSpPr>
          <p:cNvPr id="5" name="TextBox 4"/>
          <p:cNvSpPr txBox="1"/>
          <p:nvPr/>
        </p:nvSpPr>
        <p:spPr>
          <a:xfrm>
            <a:off x="1511099" y="1403797"/>
            <a:ext cx="5134400" cy="646331"/>
          </a:xfrm>
          <a:prstGeom prst="rect">
            <a:avLst/>
          </a:prstGeom>
          <a:noFill/>
        </p:spPr>
        <p:txBody>
          <a:bodyPr wrap="square" rtlCol="0">
            <a:spAutoFit/>
          </a:bodyPr>
          <a:lstStyle/>
          <a:p>
            <a:r>
              <a:rPr lang="en-IN" dirty="0" smtClean="0"/>
              <a:t>Use of PyCaret library to get the regression model with best prediction power</a:t>
            </a:r>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7713" y="24685"/>
            <a:ext cx="4656502" cy="292671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6107" y="3512185"/>
            <a:ext cx="5035641" cy="3247824"/>
          </a:xfrm>
          <a:prstGeom prst="rect">
            <a:avLst/>
          </a:prstGeom>
        </p:spPr>
      </p:pic>
    </p:spTree>
    <p:extLst>
      <p:ext uri="{BB962C8B-B14F-4D97-AF65-F5344CB8AC3E}">
        <p14:creationId xmlns:p14="http://schemas.microsoft.com/office/powerpoint/2010/main" val="731067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207" y="631065"/>
            <a:ext cx="8953486" cy="103156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9207" y="2176530"/>
            <a:ext cx="8815735" cy="92465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9267" y="3448602"/>
            <a:ext cx="9173365" cy="91733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9267" y="4887152"/>
            <a:ext cx="9063426" cy="988072"/>
          </a:xfrm>
          <a:prstGeom prst="rect">
            <a:avLst/>
          </a:prstGeom>
        </p:spPr>
      </p:pic>
      <p:sp>
        <p:nvSpPr>
          <p:cNvPr id="2" name="TextBox 1"/>
          <p:cNvSpPr txBox="1"/>
          <p:nvPr/>
        </p:nvSpPr>
        <p:spPr>
          <a:xfrm>
            <a:off x="1970468" y="185792"/>
            <a:ext cx="3245476" cy="369332"/>
          </a:xfrm>
          <a:prstGeom prst="rect">
            <a:avLst/>
          </a:prstGeom>
          <a:noFill/>
        </p:spPr>
        <p:txBody>
          <a:bodyPr wrap="square" rtlCol="0">
            <a:spAutoFit/>
          </a:bodyPr>
          <a:lstStyle/>
          <a:p>
            <a:r>
              <a:rPr lang="en-IN" dirty="0" smtClean="0"/>
              <a:t>Revenue 1 model </a:t>
            </a:r>
            <a:endParaRPr lang="en-IN" dirty="0"/>
          </a:p>
        </p:txBody>
      </p:sp>
      <p:sp>
        <p:nvSpPr>
          <p:cNvPr id="9" name="Rectangle 8"/>
          <p:cNvSpPr/>
          <p:nvPr/>
        </p:nvSpPr>
        <p:spPr>
          <a:xfrm>
            <a:off x="1970468" y="1706759"/>
            <a:ext cx="2230098" cy="369332"/>
          </a:xfrm>
          <a:prstGeom prst="rect">
            <a:avLst/>
          </a:prstGeom>
        </p:spPr>
        <p:txBody>
          <a:bodyPr wrap="none">
            <a:spAutoFit/>
          </a:bodyPr>
          <a:lstStyle/>
          <a:p>
            <a:r>
              <a:rPr lang="en-IN" dirty="0"/>
              <a:t>Revenue </a:t>
            </a:r>
            <a:r>
              <a:rPr lang="en-IN" dirty="0" smtClean="0"/>
              <a:t>2 </a:t>
            </a:r>
            <a:r>
              <a:rPr lang="en-IN" dirty="0"/>
              <a:t>model </a:t>
            </a:r>
          </a:p>
        </p:txBody>
      </p:sp>
      <p:sp>
        <p:nvSpPr>
          <p:cNvPr id="10" name="Rectangle 9"/>
          <p:cNvSpPr/>
          <p:nvPr/>
        </p:nvSpPr>
        <p:spPr>
          <a:xfrm>
            <a:off x="1970468" y="3061175"/>
            <a:ext cx="2230098" cy="369332"/>
          </a:xfrm>
          <a:prstGeom prst="rect">
            <a:avLst/>
          </a:prstGeom>
        </p:spPr>
        <p:txBody>
          <a:bodyPr wrap="none">
            <a:spAutoFit/>
          </a:bodyPr>
          <a:lstStyle/>
          <a:p>
            <a:r>
              <a:rPr lang="en-IN" dirty="0"/>
              <a:t>Revenue </a:t>
            </a:r>
            <a:r>
              <a:rPr lang="en-IN" dirty="0" smtClean="0"/>
              <a:t>3 </a:t>
            </a:r>
            <a:r>
              <a:rPr lang="en-IN" dirty="0"/>
              <a:t>model </a:t>
            </a:r>
          </a:p>
        </p:txBody>
      </p:sp>
      <p:sp>
        <p:nvSpPr>
          <p:cNvPr id="11" name="Rectangle 10"/>
          <p:cNvSpPr/>
          <p:nvPr/>
        </p:nvSpPr>
        <p:spPr>
          <a:xfrm>
            <a:off x="1877143" y="4441879"/>
            <a:ext cx="3239990" cy="369332"/>
          </a:xfrm>
          <a:prstGeom prst="rect">
            <a:avLst/>
          </a:prstGeom>
        </p:spPr>
        <p:txBody>
          <a:bodyPr wrap="none">
            <a:spAutoFit/>
          </a:bodyPr>
          <a:lstStyle/>
          <a:p>
            <a:r>
              <a:rPr lang="en-IN" dirty="0" smtClean="0"/>
              <a:t>Combined revenue model </a:t>
            </a:r>
            <a:endParaRPr lang="en-IN" dirty="0"/>
          </a:p>
        </p:txBody>
      </p:sp>
    </p:spTree>
    <p:extLst>
      <p:ext uri="{BB962C8B-B14F-4D97-AF65-F5344CB8AC3E}">
        <p14:creationId xmlns:p14="http://schemas.microsoft.com/office/powerpoint/2010/main" val="849458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801</TotalTime>
  <Words>1026</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DejaVu Sans</vt:lpstr>
      <vt:lpstr>Nimbus Roman No9 L</vt:lpstr>
      <vt:lpstr>Times New Roman</vt:lpstr>
      <vt:lpstr>Wingdings 3</vt:lpstr>
      <vt:lpstr>Wisp</vt:lpstr>
      <vt:lpstr>Title -“REVENUE PREDICTION  MODEL FOR PAID AND  UNPAID APPS ON    PLAYSTORE” </vt:lpstr>
      <vt:lpstr>Problem statement :-</vt:lpstr>
      <vt:lpstr>Literature Review </vt:lpstr>
      <vt:lpstr>Business Understanding -</vt:lpstr>
      <vt:lpstr>Data snapshot</vt:lpstr>
      <vt:lpstr>Data Understanding</vt:lpstr>
      <vt:lpstr>Data Preparation</vt:lpstr>
      <vt:lpstr>Modelling – Regression </vt:lpstr>
      <vt:lpstr>PowerPoint Presentation</vt:lpstr>
      <vt:lpstr>Evaluation-Validation-Testing</vt:lpstr>
      <vt:lpstr>Findings &amp; Conclusion</vt:lpstr>
      <vt:lpstr>PowerPoint Presentation</vt:lpstr>
      <vt:lpstr>Recommendations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“REGRESSION REVENUE PREDICTION MODEL FOR PAID AND UNPAID APPS ON PLAYSTORE”</dc:title>
  <dc:creator>Microsoft account</dc:creator>
  <cp:lastModifiedBy>Microsoft account</cp:lastModifiedBy>
  <cp:revision>36</cp:revision>
  <dcterms:created xsi:type="dcterms:W3CDTF">2021-01-07T07:30:50Z</dcterms:created>
  <dcterms:modified xsi:type="dcterms:W3CDTF">2021-04-12T10:05:54Z</dcterms:modified>
</cp:coreProperties>
</file>