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491" r:id="rId3"/>
    <p:sldId id="258" r:id="rId4"/>
    <p:sldId id="493" r:id="rId5"/>
    <p:sldId id="259" r:id="rId6"/>
    <p:sldId id="260" r:id="rId7"/>
    <p:sldId id="490" r:id="rId8"/>
    <p:sldId id="447" r:id="rId9"/>
    <p:sldId id="449" r:id="rId10"/>
    <p:sldId id="453" r:id="rId11"/>
    <p:sldId id="454" r:id="rId12"/>
    <p:sldId id="499" r:id="rId13"/>
    <p:sldId id="586" r:id="rId14"/>
    <p:sldId id="584" r:id="rId15"/>
    <p:sldId id="585" r:id="rId16"/>
    <p:sldId id="540" r:id="rId17"/>
    <p:sldId id="500" r:id="rId18"/>
    <p:sldId id="501" r:id="rId19"/>
    <p:sldId id="541" r:id="rId20"/>
    <p:sldId id="555" r:id="rId21"/>
    <p:sldId id="542" r:id="rId22"/>
    <p:sldId id="587" r:id="rId23"/>
    <p:sldId id="588" r:id="rId24"/>
    <p:sldId id="589" r:id="rId25"/>
    <p:sldId id="503" r:id="rId26"/>
    <p:sldId id="556" r:id="rId27"/>
    <p:sldId id="544" r:id="rId28"/>
    <p:sldId id="590" r:id="rId29"/>
    <p:sldId id="591" r:id="rId30"/>
    <p:sldId id="592" r:id="rId31"/>
    <p:sldId id="504" r:id="rId32"/>
    <p:sldId id="557" r:id="rId33"/>
    <p:sldId id="506" r:id="rId34"/>
    <p:sldId id="508" r:id="rId35"/>
    <p:sldId id="593" r:id="rId36"/>
    <p:sldId id="594" r:id="rId37"/>
    <p:sldId id="5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A671A-6EB5-4114-8464-01358BE0302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EE1E8-95F1-4E0B-AC4B-97E18B713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1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FF937-6814-49D1-A42F-8DB76D1C595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1190-BC06-4462-9F78-19D5859E8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DDCAC-B7A5-4B51-9E95-B9CBC2302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93C62-49FF-4C56-B6C2-D7BAA167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8ABC-BBE1-4CB2-A794-A9259FB43BC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0395A-6A3C-4F46-9168-2E69C0E9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7EA74-A43F-44A7-B71E-411E20CE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D0-6AB7-427F-80C9-D54B02BE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75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19C8-1B5A-4DD4-8629-8858347D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1F5CA-AEC1-4AA9-BCB1-1C352E85D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CECDC-BBD2-49FF-BE50-F1CD327B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8ABC-BBE1-4CB2-A794-A9259FB43BC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12FD-4E72-4003-B14A-8E770364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BC66-C970-47A4-8E99-4F8C3379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D0-6AB7-427F-80C9-D54B02BE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C33DF-2FA6-444D-A993-218F4755F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6A870-F20D-41D5-BF69-40D2EC08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B0AB-35EF-460F-9477-D42430C4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8ABC-BBE1-4CB2-A794-A9259FB43BC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1D4CE-F149-43E1-B8F6-BD189513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7E99-5095-4789-9A12-D76BC911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D0-6AB7-427F-80C9-D54B02BE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7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A90F-3962-45E0-AD1D-0FF69EE5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E6F7-6512-41CF-B1A6-ABA4C5A7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6AE59-3918-48A5-964C-CC6B7288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8ABC-BBE1-4CB2-A794-A9259FB43BC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A6FE6-18FE-4FB4-87C2-D94C8DA3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32881-6ABA-4E8D-A758-314F5B44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D0-6AB7-427F-80C9-D54B02BE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18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2D54-3BFC-4486-8AEE-735FEAAF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21F02-BF8A-458B-9A06-6F2D4A94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E594-C674-4F0C-9AE4-6ED4A1B6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8ABC-BBE1-4CB2-A794-A9259FB43BC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E194-9894-44B1-B436-63803334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21A5C-99F0-4BD0-B781-960D3145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D0-6AB7-427F-80C9-D54B02BE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26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EC1E-C89C-4B59-8264-69E9328E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E82C-8D53-4C1B-B7E7-2DA0244B2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64352-F154-4F8C-BA43-7AFBBC1C4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A5CA-8C59-4B3C-AD2C-FCA42137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8ABC-BBE1-4CB2-A794-A9259FB43BC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692CE-DDEE-4E90-980A-B66D5A12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A14A5-A974-4C9F-9786-754F979C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D0-6AB7-427F-80C9-D54B02BE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5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F007-CB05-46C7-8F87-96EF8AC8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DFACE-91CB-4BAA-8388-5CCC58DF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C73B4-DEA9-42B6-A042-596B88B1A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0A06F-42F5-4033-A79D-CDC0EAF1B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D232F-09AD-4318-932A-7F7DEA9E8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DCD57-C564-43AC-8720-4005B0EE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8ABC-BBE1-4CB2-A794-A9259FB43BC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7F750-0288-4446-BBAA-18AF8015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A856B-9DF6-4D91-AED9-317AABF0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D0-6AB7-427F-80C9-D54B02BE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61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D617-4D25-4DCD-A799-F89DCCB1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26BB7-775A-4EC5-899B-6AFEDE7C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8ABC-BBE1-4CB2-A794-A9259FB43BC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F0D6E-6B29-4552-84BF-6D321490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45B6C-538E-4999-8CDE-77AA420C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D0-6AB7-427F-80C9-D54B02BE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42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27CFD-23D5-4E31-BF4D-D827B8BB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8ABC-BBE1-4CB2-A794-A9259FB43BC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698C0-2912-42C8-92EE-5AD288EC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CFBE8-ACA9-47C4-98B5-7E8129FD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D0-6AB7-427F-80C9-D54B02BE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64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C0CF-07B8-42FE-A096-02A0CF14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5583-9CCE-4B21-BABE-10114F5B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1B4ED-B4E9-45BD-8431-FF75CEE8A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86689-3056-41FE-A035-A8E02E03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8ABC-BBE1-4CB2-A794-A9259FB43BC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17F61-AB21-44EF-9ABC-17D94F9A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E7AED-11FB-4C69-BABF-B3E490B2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D0-6AB7-427F-80C9-D54B02BE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66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CFC0-7EDF-42CB-A31D-4947A762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2C17E-8C7B-42F8-8114-1313D5E76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AC720-D025-4E5A-BE72-97E7562A7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40E14-1DA7-4685-8FD0-03601473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8ABC-BBE1-4CB2-A794-A9259FB43BC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1AE75-25C5-4002-871F-7029C062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41E91-0F84-448E-B6AC-5129A53C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D6FD0-6AB7-427F-80C9-D54B02BE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78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BF3A3-4CB9-4152-B615-64834466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C5A52-684E-4A1F-9088-9BB707C5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334D-6AE2-4F54-8924-8099F4300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C8ABC-BBE1-4CB2-A794-A9259FB43BC9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36963-79CF-4C55-961C-DD5766EBA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FF5E-2E10-407C-9DDD-8EA65B95F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D6FD0-6AB7-427F-80C9-D54B02BE6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78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"/>
            <a:ext cx="7772400" cy="6857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err="1"/>
              <a:t>Noida</a:t>
            </a:r>
            <a:r>
              <a:rPr lang="en-US" sz="2400" dirty="0"/>
              <a:t> Institute of Engineering and Technology, Greater </a:t>
            </a:r>
            <a:r>
              <a:rPr lang="en-US" sz="2400" dirty="0" err="1"/>
              <a:t>Noida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914400"/>
            <a:ext cx="6400800" cy="762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b="1" dirty="0">
                <a:solidFill>
                  <a:schemeClr val="tx1"/>
                </a:solidFill>
              </a:rPr>
              <a:t>Database Management System</a:t>
            </a:r>
          </a:p>
        </p:txBody>
      </p:sp>
      <p:pic>
        <p:nvPicPr>
          <p:cNvPr id="1026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315200" y="3962400"/>
            <a:ext cx="3048000" cy="1752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/>
                </a:solidFill>
              </a:rPr>
              <a:t>Dr. Shaina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/>
                </a:solidFill>
              </a:rPr>
              <a:t>CSE(IOT)</a:t>
            </a:r>
          </a:p>
        </p:txBody>
      </p:sp>
      <p:pic>
        <p:nvPicPr>
          <p:cNvPr id="1027" name="Picture 3" descr="C:\Users\Manks\Downloads\128_calendar-schedule-credit-mortgage-date-5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905000" y="5943600"/>
            <a:ext cx="533400" cy="53340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1905000" y="6492876"/>
            <a:ext cx="2133600" cy="365125"/>
          </a:xfrm>
        </p:spPr>
        <p:txBody>
          <a:bodyPr/>
          <a:lstStyle/>
          <a:p>
            <a:fld id="{0FC15FA5-1121-4088-B40F-C339148B510A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676400" y="2971800"/>
            <a:ext cx="20574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500" dirty="0">
                <a:solidFill>
                  <a:schemeClr val="tx1"/>
                </a:solidFill>
              </a:rPr>
              <a:t>Unit: 02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810000" y="6477001"/>
            <a:ext cx="5791200" cy="24447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676400" y="38100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/>
                </a:solidFill>
              </a:rPr>
              <a:t>Relational Data Model and Language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676400" y="48768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/>
                </a:solidFill>
              </a:rPr>
              <a:t>MCA –   2</a:t>
            </a:r>
            <a:r>
              <a:rPr lang="en-US" sz="2000" baseline="30000" dirty="0">
                <a:solidFill>
                  <a:schemeClr val="tx1"/>
                </a:solidFill>
              </a:rPr>
              <a:t>nd</a:t>
            </a:r>
            <a:r>
              <a:rPr lang="en-US" sz="2000" dirty="0">
                <a:solidFill>
                  <a:schemeClr val="tx1"/>
                </a:solidFill>
              </a:rPr>
              <a:t> SEM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990600"/>
            <a:ext cx="8763000" cy="5234386"/>
          </a:xfrm>
        </p:spPr>
        <p:txBody>
          <a:bodyPr>
            <a:normAutofit/>
          </a:bodyPr>
          <a:lstStyle/>
          <a:p>
            <a:pPr lvl="0"/>
            <a:endParaRPr lang="en-US" sz="28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/>
            <a:endParaRPr lang="en-US" sz="28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/>
            <a:r>
              <a:rPr lang="en-US" baseline="30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1) a relational schema R is denoted by R( a1, a2 ….an) </a:t>
            </a:r>
          </a:p>
          <a:p>
            <a:pPr lvl="0"/>
            <a:r>
              <a:rPr lang="en-US" baseline="30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where a1 , a2, ….an are attributes of the relation R. </a:t>
            </a:r>
          </a:p>
          <a:p>
            <a:pPr marL="342900" indent="-342900">
              <a:buFont typeface="+mj-lt"/>
              <a:buAutoNum type="arabicParenR"/>
            </a:pPr>
            <a:endParaRPr lang="en-IN" baseline="300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/>
            <a:r>
              <a:rPr lang="en-US" baseline="30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  2) an n –tuple t in a relation R(r ) is denoted by t = &lt; v1 , v2 …. </a:t>
            </a:r>
            <a:r>
              <a:rPr lang="en-US" baseline="30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vn</a:t>
            </a:r>
            <a:r>
              <a:rPr lang="en-US" baseline="30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&gt;  </a:t>
            </a:r>
          </a:p>
          <a:p>
            <a:pPr lvl="0"/>
            <a:endParaRPr lang="en-US" baseline="30000" dirty="0">
              <a:solidFill>
                <a:schemeClr val="tx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/>
            <a:r>
              <a:rPr lang="en-US" baseline="30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where vi is the value corresponding to attribute ai. </a:t>
            </a:r>
            <a:endParaRPr lang="en-IN" baseline="30000" dirty="0">
              <a:solidFill>
                <a:schemeClr val="tx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/>
            <a:r>
              <a:rPr lang="en-US" baseline="30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t[ai] refers to the value vi in tuple t for attribute ai. </a:t>
            </a:r>
            <a:endParaRPr lang="en-IN" baseline="300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0" y="-18854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/>
              <a:t>Relational Model Notations</a:t>
            </a:r>
            <a:endParaRPr lang="en-US" sz="2400" dirty="0"/>
          </a:p>
        </p:txBody>
      </p:sp>
      <p:pic>
        <p:nvPicPr>
          <p:cNvPr id="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705B-2137-494B-80CC-4EB098DDFD1D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7438" y="6356351"/>
            <a:ext cx="2183363" cy="365125"/>
          </a:xfrm>
        </p:spPr>
        <p:txBody>
          <a:bodyPr/>
          <a:lstStyle/>
          <a:p>
            <a:fld id="{18F9ED7C-125C-4F48-91B7-9528945E46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57600" y="6356351"/>
            <a:ext cx="5029200" cy="349249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817164"/>
            <a:ext cx="8458200" cy="5126437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r>
              <a:rPr lang="en-US" baseline="30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there are some restrictions that are put on the data of a relational database and they are known as relational constraints. </a:t>
            </a:r>
          </a:p>
          <a:p>
            <a:pPr algn="l"/>
            <a:endParaRPr lang="en-US" baseline="30000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r>
              <a:rPr lang="en-US" baseline="30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there are four types of constraints and they are known as</a:t>
            </a:r>
          </a:p>
          <a:p>
            <a:pPr algn="l"/>
            <a:r>
              <a:rPr lang="en-US" baseline="30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l">
              <a:buFont typeface="Wingdings" pitchFamily="2" charset="2"/>
              <a:buChar char="Ø"/>
            </a:pPr>
            <a:r>
              <a:rPr lang="en-US" u="none" strike="noStrike" baseline="30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Domain constraint</a:t>
            </a:r>
            <a:endParaRPr lang="en-IN" baseline="30000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u="none" strike="noStrike" baseline="30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key constraint</a:t>
            </a:r>
            <a:endParaRPr lang="en-IN" u="none" strike="noStrike" baseline="300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l">
              <a:buFont typeface="Wingdings" pitchFamily="2" charset="2"/>
              <a:buChar char="Ø"/>
            </a:pPr>
            <a:r>
              <a:rPr lang="en-US" baseline="300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u="none" strike="noStrike" baseline="30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ntity integrity constraint</a:t>
            </a:r>
            <a:endParaRPr lang="en-IN" u="none" strike="noStrike" baseline="300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l">
              <a:buFont typeface="Wingdings" pitchFamily="2" charset="2"/>
              <a:buChar char="Ø"/>
            </a:pPr>
            <a:r>
              <a:rPr lang="en-US" baseline="300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u="none" strike="noStrike" baseline="300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eferential integrity constraint </a:t>
            </a:r>
            <a:endParaRPr lang="en-IN" u="none" strike="noStrike" baseline="300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/>
              <a:t>Relational Constraints</a:t>
            </a:r>
          </a:p>
        </p:txBody>
      </p:sp>
      <p:pic>
        <p:nvPicPr>
          <p:cNvPr id="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2F3E-FD42-40A2-96E2-FAFEA7538997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ED7C-125C-4F48-91B7-9528945E46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57600" y="6356350"/>
            <a:ext cx="5029200" cy="501650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D6A2-9FE7-41BA-9130-BF421CD44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666947"/>
            <a:ext cx="8763000" cy="5410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ea typeface="Times New Roman" panose="02020603050405020304" pitchFamily="18" charset="0"/>
                <a:cs typeface="Arial" panose="020B0604020202020204" pitchFamily="34" charset="0"/>
              </a:rPr>
              <a:t>The Domain Constraint specify that the value of each attribute A must be an atomic value from the domain </a:t>
            </a:r>
            <a:r>
              <a:rPr lang="en-US" sz="2200" dirty="0" err="1">
                <a:ea typeface="Times New Roman" panose="02020603050405020304" pitchFamily="18" charset="0"/>
                <a:cs typeface="Arial" panose="020B0604020202020204" pitchFamily="34" charset="0"/>
              </a:rPr>
              <a:t>dom</a:t>
            </a:r>
            <a:r>
              <a:rPr lang="en-US" sz="2200" dirty="0">
                <a:ea typeface="Times New Roman" panose="02020603050405020304" pitchFamily="18" charset="0"/>
                <a:cs typeface="Arial" panose="020B0604020202020204" pitchFamily="34" charset="0"/>
              </a:rPr>
              <a:t>(A)</a:t>
            </a:r>
          </a:p>
          <a:p>
            <a:pPr marL="0" indent="0" algn="just">
              <a:buNone/>
            </a:pPr>
            <a:endParaRPr lang="en-US" sz="22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6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the data types associated with the domains include </a:t>
            </a:r>
          </a:p>
          <a:p>
            <a:pPr marL="0" indent="0" algn="just">
              <a:buNone/>
            </a:pPr>
            <a:endParaRPr lang="en-US" sz="36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6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integer where only numbers are allowed, </a:t>
            </a:r>
          </a:p>
          <a:p>
            <a:pPr marL="0" indent="0" algn="just">
              <a:buNone/>
            </a:pPr>
            <a:r>
              <a:rPr lang="en-US" sz="36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real –numbers where decimals are allowed, </a:t>
            </a:r>
          </a:p>
          <a:p>
            <a:pPr marL="0" indent="0" algn="just">
              <a:buNone/>
            </a:pPr>
            <a:r>
              <a:rPr lang="en-US" sz="36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characters where a-z characters are allowed or integers or special characters are allowed. </a:t>
            </a:r>
          </a:p>
          <a:p>
            <a:pPr marL="0" indent="0" algn="just">
              <a:buNone/>
            </a:pPr>
            <a:r>
              <a:rPr lang="en-US" sz="36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these can be char which are fixed length strings or varchar which can be variable length strings. </a:t>
            </a:r>
          </a:p>
          <a:p>
            <a:pPr marL="0" indent="0" algn="just">
              <a:buNone/>
            </a:pPr>
            <a:r>
              <a:rPr lang="en-US" sz="36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Date , where only date type is allowed</a:t>
            </a:r>
            <a:endParaRPr lang="en-IN" sz="36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B6756-AB57-4A93-B39D-D6177D9E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F6501-AE42-409D-92AB-BD791AA31EA1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8C9C2-25E3-4D1E-9338-266B7E26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44196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E3819-C023-40C0-A081-D85CA464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356351"/>
            <a:ext cx="990600" cy="365125"/>
          </a:xfrm>
        </p:spPr>
        <p:txBody>
          <a:bodyPr/>
          <a:lstStyle/>
          <a:p>
            <a:fld id="{18F9ED7C-125C-4F48-91B7-9528945E46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BF22D4-556B-4EFE-AF9F-1FEE3C69C779}"/>
              </a:ext>
            </a:extLst>
          </p:cNvPr>
          <p:cNvSpPr txBox="1">
            <a:spLocks/>
          </p:cNvSpPr>
          <p:nvPr/>
        </p:nvSpPr>
        <p:spPr>
          <a:xfrm>
            <a:off x="2895600" y="-1885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/>
              <a:t>Domain Constraint</a:t>
            </a:r>
          </a:p>
        </p:txBody>
      </p:sp>
      <p:pic>
        <p:nvPicPr>
          <p:cNvPr id="10" name="Picture 2" descr="E:\NIET\Project\xLogo11.png.pagespeed.ic.pydHLuCQEZ.png">
            <a:extLst>
              <a:ext uri="{FF2B5EF4-FFF2-40B4-BE49-F238E27FC236}">
                <a16:creationId xmlns:a16="http://schemas.microsoft.com/office/drawing/2014/main" id="{250B18CC-46D7-451F-810A-2CF158CEF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714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5D4B-7BFA-42D7-AF60-908920109575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56351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 Which one of the following is true?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1) Network model was Not Successful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2) Relational Model was not Successful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3) </a:t>
            </a:r>
            <a:r>
              <a:rPr lang="en-US" dirty="0" err="1">
                <a:solidFill>
                  <a:srgbClr val="000000"/>
                </a:solidFill>
              </a:rPr>
              <a:t>Hierchical</a:t>
            </a:r>
            <a:r>
              <a:rPr lang="en-US" dirty="0">
                <a:solidFill>
                  <a:srgbClr val="000000"/>
                </a:solidFill>
              </a:rPr>
              <a:t> Model was Successful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4) All of the above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A relation is known as   ?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1) An Attribute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2) A table 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3) </a:t>
            </a:r>
            <a:r>
              <a:rPr lang="en-US" dirty="0">
                <a:solidFill>
                  <a:srgbClr val="000000"/>
                </a:solidFill>
              </a:rPr>
              <a:t>A Row 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4) None of the above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5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ED63-018F-4B4D-A2D4-4055CB6BD034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56351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 tuple is known as a _____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1) Table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2) Row 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3) Column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4)  Value Set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A domain is known as  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1) Table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2) Row 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3) Column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4)  Value Set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39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DA25-FB24-4419-B362-CF05CF2F8D40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56351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Which of the following is not a constraint?</a:t>
            </a:r>
          </a:p>
          <a:p>
            <a:pPr marL="914400" lvl="2" indent="0">
              <a:buNone/>
            </a:pPr>
            <a:endParaRPr lang="en-US" i="0" dirty="0">
              <a:solidFill>
                <a:srgbClr val="000000"/>
              </a:solidFill>
              <a:effectLst/>
            </a:endParaRPr>
          </a:p>
          <a:p>
            <a:pPr marL="1371600" lvl="2" indent="-457200"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Domain</a:t>
            </a:r>
          </a:p>
          <a:p>
            <a:pPr marL="1371600" lvl="2" indent="-457200">
              <a:buAutoNum type="arabicParenR"/>
            </a:pPr>
            <a:r>
              <a:rPr lang="en-US" i="0" dirty="0">
                <a:solidFill>
                  <a:srgbClr val="000000"/>
                </a:solidFill>
                <a:effectLst/>
              </a:rPr>
              <a:t>Relational</a:t>
            </a:r>
          </a:p>
          <a:p>
            <a:pPr marL="1371600" lvl="2" indent="-457200">
              <a:buAutoNum type="arabicParenR"/>
            </a:pPr>
            <a:r>
              <a:rPr lang="en-US" i="0" dirty="0">
                <a:solidFill>
                  <a:srgbClr val="000000"/>
                </a:solidFill>
                <a:effectLst/>
              </a:rPr>
              <a:t>Key</a:t>
            </a:r>
          </a:p>
          <a:p>
            <a:pPr marL="1371600" lvl="2" indent="-457200">
              <a:buAutoNum type="arabicParenR"/>
            </a:pPr>
            <a:r>
              <a:rPr lang="en-US" i="0" dirty="0">
                <a:solidFill>
                  <a:srgbClr val="000000"/>
                </a:solidFill>
                <a:effectLst/>
              </a:rPr>
              <a:t>Entity Integrity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Domain Constraint says ______ ?</a:t>
            </a:r>
          </a:p>
          <a:p>
            <a:pPr marL="1371600" lvl="2" indent="-457200"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Key Cannot Be NULL</a:t>
            </a:r>
          </a:p>
          <a:p>
            <a:pPr marL="1371600" lvl="2" indent="-457200"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Value of key cannot be same</a:t>
            </a:r>
          </a:p>
          <a:p>
            <a:pPr marL="1371600" lvl="2" indent="-457200">
              <a:buAutoNum type="arabicParenR"/>
            </a:pPr>
            <a:r>
              <a:rPr lang="en-US" i="0" dirty="0">
                <a:solidFill>
                  <a:srgbClr val="000000"/>
                </a:solidFill>
                <a:effectLst/>
              </a:rPr>
              <a:t>The set of values cannot be null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4)   None of the above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8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D6A2-9FE7-41BA-9130-BF421CD44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685801"/>
            <a:ext cx="8763000" cy="5410200"/>
          </a:xfrm>
        </p:spPr>
        <p:txBody>
          <a:bodyPr>
            <a:noAutofit/>
          </a:bodyPr>
          <a:lstStyle/>
          <a:p>
            <a:pPr algn="just"/>
            <a:endParaRPr lang="en-US" sz="2400" dirty="0">
              <a:latin typeface="Roboto"/>
            </a:endParaRPr>
          </a:p>
          <a:p>
            <a:pPr marL="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key constraints or constraints on null: </a:t>
            </a:r>
          </a:p>
          <a:p>
            <a:pPr marL="0" indent="0">
              <a:buNone/>
            </a:pPr>
            <a:endParaRPr lang="en-US" baseline="300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 relation may be defined as a set of tuples. </a:t>
            </a:r>
          </a:p>
          <a:p>
            <a:pPr marL="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 tuples have to be different from each other. </a:t>
            </a:r>
          </a:p>
          <a:p>
            <a:pPr marL="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no two tuples can have all the values same of their</a:t>
            </a:r>
            <a:r>
              <a:rPr lang="en-US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aseline="30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attributes </a:t>
            </a:r>
          </a:p>
          <a:p>
            <a:pPr marL="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because this in other words is known as duplicate data. </a:t>
            </a:r>
          </a:p>
          <a:p>
            <a:pPr marL="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they must differ at least on one attribute, which is normally the key,</a:t>
            </a:r>
          </a:p>
          <a:p>
            <a:pPr marL="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because the key is unique for each tuple. no two tuples can have the</a:t>
            </a:r>
          </a:p>
          <a:p>
            <a:pPr marL="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same key otherwise the definition of key </a:t>
            </a:r>
            <a:r>
              <a:rPr lang="en-US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aseline="30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is violated,</a:t>
            </a:r>
          </a:p>
          <a:p>
            <a:pPr marL="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formally it can be stated as no two tuples can have the same</a:t>
            </a:r>
          </a:p>
          <a:p>
            <a:pPr marL="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Super key  which can be denoted as </a:t>
            </a:r>
            <a:endParaRPr lang="en-IN" baseline="300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baseline="300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t1[</a:t>
            </a:r>
            <a:r>
              <a:rPr lang="en-US" baseline="300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sk</a:t>
            </a:r>
            <a:r>
              <a:rPr lang="en-US" baseline="30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]  ≠    t2[</a:t>
            </a:r>
            <a:r>
              <a:rPr lang="en-US" baseline="300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sk</a:t>
            </a:r>
            <a:r>
              <a:rPr lang="en-US" baseline="30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IN" baseline="300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baseline="30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Robot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B6756-AB57-4A93-B39D-D6177D9E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4723-9734-4E4C-860B-A340259588DD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8C9C2-25E3-4D1E-9338-266B7E26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44196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E3819-C023-40C0-A081-D85CA464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1"/>
            <a:ext cx="914400" cy="365125"/>
          </a:xfrm>
        </p:spPr>
        <p:txBody>
          <a:bodyPr/>
          <a:lstStyle/>
          <a:p>
            <a:fld id="{18F9ED7C-125C-4F48-91B7-9528945E46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BF22D4-556B-4EFE-AF9F-1FEE3C69C779}"/>
              </a:ext>
            </a:extLst>
          </p:cNvPr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/>
              <a:t>Key Constraint </a:t>
            </a:r>
          </a:p>
        </p:txBody>
      </p:sp>
      <p:pic>
        <p:nvPicPr>
          <p:cNvPr id="10" name="Picture 2" descr="E:\NIET\Project\xLogo11.png.pagespeed.ic.pydHLuCQEZ.png">
            <a:extLst>
              <a:ext uri="{FF2B5EF4-FFF2-40B4-BE49-F238E27FC236}">
                <a16:creationId xmlns:a16="http://schemas.microsoft.com/office/drawing/2014/main" id="{250B18CC-46D7-451F-810A-2CF158CEF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7646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2F42-7FFC-4AA2-BF95-A42F701A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685800"/>
            <a:ext cx="8763000" cy="5440364"/>
          </a:xfrm>
        </p:spPr>
        <p:txBody>
          <a:bodyPr>
            <a:normAutofit/>
          </a:bodyPr>
          <a:lstStyle/>
          <a:p>
            <a:pPr marL="457200"/>
            <a:endParaRPr lang="en-US" sz="1800" cap="all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endParaRPr lang="en-US" sz="1800" cap="all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</a:rPr>
              <a:t>example,    </a:t>
            </a:r>
            <a:endParaRPr lang="en-IN" baseline="30000" dirty="0">
              <a:effectLst/>
              <a:ea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</a:rPr>
              <a:t>		empid is the key. </a:t>
            </a:r>
            <a:endParaRPr lang="en-IN" baseline="30000" dirty="0">
              <a:effectLst/>
              <a:ea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</a:rPr>
              <a:t>		empid, </a:t>
            </a:r>
            <a:r>
              <a:rPr lang="en-US" baseline="30000" dirty="0" err="1">
                <a:effectLst/>
                <a:ea typeface="Times New Roman" panose="02020603050405020304" pitchFamily="18" charset="0"/>
              </a:rPr>
              <a:t>empname</a:t>
            </a:r>
            <a:r>
              <a:rPr lang="en-US" baseline="30000" dirty="0">
                <a:effectLst/>
                <a:ea typeface="Times New Roman" panose="02020603050405020304" pitchFamily="18" charset="0"/>
              </a:rPr>
              <a:t>, is a </a:t>
            </a:r>
            <a:r>
              <a:rPr lang="en-US" baseline="30000" dirty="0" err="1">
                <a:effectLst/>
                <a:ea typeface="Times New Roman" panose="02020603050405020304" pitchFamily="18" charset="0"/>
              </a:rPr>
              <a:t>superkey</a:t>
            </a:r>
            <a:endParaRPr lang="en-IN" baseline="30000" dirty="0">
              <a:effectLst/>
              <a:ea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</a:rPr>
              <a:t>		empid, </a:t>
            </a:r>
            <a:r>
              <a:rPr lang="en-US" baseline="30000" dirty="0" err="1">
                <a:effectLst/>
                <a:ea typeface="Times New Roman" panose="02020603050405020304" pitchFamily="18" charset="0"/>
              </a:rPr>
              <a:t>empname</a:t>
            </a:r>
            <a:r>
              <a:rPr lang="en-US" baseline="30000" dirty="0">
                <a:effectLst/>
                <a:ea typeface="Times New Roman" panose="02020603050405020304" pitchFamily="18" charset="0"/>
              </a:rPr>
              <a:t>, </a:t>
            </a:r>
            <a:r>
              <a:rPr lang="en-US" baseline="30000" dirty="0" err="1">
                <a:effectLst/>
                <a:ea typeface="Times New Roman" panose="02020603050405020304" pitchFamily="18" charset="0"/>
              </a:rPr>
              <a:t>date_of_birth</a:t>
            </a:r>
            <a:r>
              <a:rPr lang="en-US" baseline="30000" dirty="0">
                <a:effectLst/>
                <a:ea typeface="Times New Roman" panose="02020603050405020304" pitchFamily="18" charset="0"/>
              </a:rPr>
              <a:t> is a </a:t>
            </a:r>
            <a:r>
              <a:rPr lang="en-US" baseline="30000" dirty="0" err="1">
                <a:effectLst/>
                <a:ea typeface="Times New Roman" panose="02020603050405020304" pitchFamily="18" charset="0"/>
              </a:rPr>
              <a:t>superkey</a:t>
            </a:r>
            <a:endParaRPr lang="en-IN" baseline="30000" dirty="0">
              <a:ea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baseline="30000" dirty="0">
              <a:effectLst/>
              <a:ea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</a:rPr>
              <a:t>in general, a relation may have more than one key. in such a case, each of the keys is called a candidate key. </a:t>
            </a:r>
            <a:endParaRPr lang="en-IN" baseline="30000" dirty="0">
              <a:ea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baseline="30000" dirty="0">
              <a:effectLst/>
              <a:ea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</a:rPr>
              <a:t>for example, a relation employee may have empid as a key and also </a:t>
            </a:r>
            <a:r>
              <a:rPr lang="en-US" baseline="30000" dirty="0" err="1">
                <a:effectLst/>
                <a:ea typeface="Times New Roman" panose="02020603050405020304" pitchFamily="18" charset="0"/>
              </a:rPr>
              <a:t>aadhar</a:t>
            </a:r>
            <a:r>
              <a:rPr lang="en-US" baseline="30000" dirty="0">
                <a:effectLst/>
                <a:ea typeface="Times New Roman" panose="02020603050405020304" pitchFamily="18" charset="0"/>
              </a:rPr>
              <a:t>-no can also be a key. </a:t>
            </a:r>
          </a:p>
          <a:p>
            <a:pPr marL="114300" indent="0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</a:rPr>
              <a:t>similarly for a vehicle, a </a:t>
            </a:r>
            <a:r>
              <a:rPr lang="en-US" baseline="30000" dirty="0" err="1">
                <a:effectLst/>
                <a:ea typeface="Times New Roman" panose="02020603050405020304" pitchFamily="18" charset="0"/>
              </a:rPr>
              <a:t>license_plate_number</a:t>
            </a:r>
            <a:r>
              <a:rPr lang="en-US" baseline="30000" dirty="0">
                <a:effectLst/>
                <a:ea typeface="Times New Roman" panose="02020603050405020304" pitchFamily="18" charset="0"/>
              </a:rPr>
              <a:t> can be a key and </a:t>
            </a:r>
            <a:r>
              <a:rPr lang="en-US" baseline="30000" dirty="0" err="1">
                <a:effectLst/>
                <a:ea typeface="Times New Roman" panose="02020603050405020304" pitchFamily="18" charset="0"/>
              </a:rPr>
              <a:t>engine_serial_number</a:t>
            </a:r>
            <a:r>
              <a:rPr lang="en-US" baseline="30000" dirty="0">
                <a:effectLst/>
                <a:ea typeface="Times New Roman" panose="02020603050405020304" pitchFamily="18" charset="0"/>
              </a:rPr>
              <a:t> can also become the key. </a:t>
            </a:r>
            <a:endParaRPr lang="en-IN" baseline="300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aseline="30000" dirty="0">
                <a:effectLst/>
                <a:ea typeface="Times New Roman" panose="02020603050405020304" pitchFamily="18" charset="0"/>
              </a:rPr>
              <a:t> </a:t>
            </a:r>
            <a:endParaRPr lang="en-IN" baseline="300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Open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961B-705F-4AAE-934F-E3DC0685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031D-37E5-420C-8CBE-B2D6FCC9D836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B959B-B024-4FC0-9E9D-73A396C3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44958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33BB-2F82-4827-ADE4-711BCBE8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356351"/>
            <a:ext cx="838200" cy="365125"/>
          </a:xfrm>
        </p:spPr>
        <p:txBody>
          <a:bodyPr/>
          <a:lstStyle/>
          <a:p>
            <a:fld id="{18F9ED7C-125C-4F48-91B7-9528945E46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88D47869-8DCD-4A00-9FD9-6D940606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1C4E4CF-9793-476B-879E-9C71EC4997D6}"/>
              </a:ext>
            </a:extLst>
          </p:cNvPr>
          <p:cNvSpPr txBox="1">
            <a:spLocks/>
          </p:cNvSpPr>
          <p:nvPr/>
        </p:nvSpPr>
        <p:spPr>
          <a:xfrm>
            <a:off x="2895600" y="-18853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/>
              <a:t>Key Constraint</a:t>
            </a:r>
          </a:p>
        </p:txBody>
      </p:sp>
    </p:spTree>
    <p:extLst>
      <p:ext uri="{BB962C8B-B14F-4D97-AF65-F5344CB8AC3E}">
        <p14:creationId xmlns:p14="http://schemas.microsoft.com/office/powerpoint/2010/main" val="1504348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45175-539A-4C62-9445-C5A7D399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85799"/>
            <a:ext cx="8915400" cy="54403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ea typeface="Times New Roman" panose="02020603050405020304" pitchFamily="18" charset="0"/>
                <a:cs typeface="Arial" panose="020B0604020202020204" pitchFamily="34" charset="0"/>
              </a:rPr>
              <a:t>The meaning of entity integrity lies in the fact that how can you maintain the integrity of an entity. </a:t>
            </a:r>
          </a:p>
          <a:p>
            <a:pPr marL="0" indent="0" algn="just">
              <a:buNone/>
            </a:pPr>
            <a:endParaRPr lang="en-US" sz="22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200" dirty="0">
                <a:ea typeface="Times New Roman" panose="02020603050405020304" pitchFamily="18" charset="0"/>
                <a:cs typeface="Arial" panose="020B0604020202020204" pitchFamily="34" charset="0"/>
              </a:rPr>
              <a:t>An entity is determined by its primary key attribute. </a:t>
            </a:r>
          </a:p>
          <a:p>
            <a:pPr marL="0" indent="0" algn="just">
              <a:buNone/>
            </a:pPr>
            <a:endParaRPr lang="en-US" sz="22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200" dirty="0">
                <a:ea typeface="Times New Roman" panose="02020603050405020304" pitchFamily="18" charset="0"/>
                <a:cs typeface="Arial" panose="020B0604020202020204" pitchFamily="34" charset="0"/>
              </a:rPr>
              <a:t>The primary key attribute is the one which uniquely identifies an entity and therefore the entity is known by its primary key attribute. </a:t>
            </a:r>
          </a:p>
          <a:p>
            <a:pPr marL="0" indent="0" algn="just">
              <a:buNone/>
            </a:pPr>
            <a:endParaRPr lang="en-US" sz="22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200" dirty="0">
                <a:ea typeface="Times New Roman" panose="02020603050405020304" pitchFamily="18" charset="0"/>
                <a:cs typeface="Arial" panose="020B0604020202020204" pitchFamily="34" charset="0"/>
              </a:rPr>
              <a:t>So the Entity Integrity Constraint specifies that the primary key attribute should not be NULL </a:t>
            </a:r>
            <a:endParaRPr lang="en-US" sz="2200" b="1" dirty="0">
              <a:solidFill>
                <a:srgbClr val="222222"/>
              </a:solidFill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3C37-D8D5-4EBD-B0DF-25B597FB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C0FDD-9B52-4404-BDD1-7DA804F78FAD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F0F0-3518-41B9-9157-910B5FFC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4648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4B56F-5C95-427F-951E-5F1ECE88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356351"/>
            <a:ext cx="1143000" cy="365125"/>
          </a:xfrm>
        </p:spPr>
        <p:txBody>
          <a:bodyPr/>
          <a:lstStyle/>
          <a:p>
            <a:fld id="{18F9ED7C-125C-4F48-91B7-9528945E46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CCFCD0CB-0652-451E-98AD-21358C485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12B23C3-79EA-49ED-8460-8E5DDD20A9A7}"/>
              </a:ext>
            </a:extLst>
          </p:cNvPr>
          <p:cNvSpPr txBox="1">
            <a:spLocks/>
          </p:cNvSpPr>
          <p:nvPr/>
        </p:nvSpPr>
        <p:spPr>
          <a:xfrm>
            <a:off x="2895600" y="-18854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/>
              <a:t>Entity Integrity Constraint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420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1219200"/>
            <a:ext cx="8458200" cy="4876800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ea typeface="Times New Roman" panose="02020603050405020304" pitchFamily="18" charset="0"/>
                <a:cs typeface="Arial" panose="020B0604020202020204" pitchFamily="34" charset="0"/>
              </a:rPr>
              <a:t>In Referential Integrity Constraint, there are 2 relations in the context, </a:t>
            </a:r>
          </a:p>
          <a:p>
            <a:pPr algn="just"/>
            <a:endParaRPr lang="en-US" sz="22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200" dirty="0">
                <a:ea typeface="Times New Roman" panose="02020603050405020304" pitchFamily="18" charset="0"/>
                <a:cs typeface="Arial" panose="020B0604020202020204" pitchFamily="34" charset="0"/>
              </a:rPr>
              <a:t>one is the referencing relation and one is the referenced relation. </a:t>
            </a:r>
          </a:p>
          <a:p>
            <a:pPr algn="just"/>
            <a:endParaRPr lang="en-US" sz="22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200" dirty="0">
                <a:ea typeface="Times New Roman" panose="02020603050405020304" pitchFamily="18" charset="0"/>
                <a:cs typeface="Arial" panose="020B0604020202020204" pitchFamily="34" charset="0"/>
              </a:rPr>
              <a:t>There are 2 keys involved, one is the primary key and the other is the foreign key.</a:t>
            </a:r>
          </a:p>
          <a:p>
            <a:pPr algn="just"/>
            <a:endParaRPr lang="en-US" sz="22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baseline="30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basically the foreign key of the referencing relation refers to the primary key of the referenced relation. </a:t>
            </a:r>
            <a:endParaRPr lang="en-IN" baseline="30000" dirty="0">
              <a:solidFill>
                <a:schemeClr val="tx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200" cap="all" baseline="30000" dirty="0">
                <a:ea typeface="Times New Roman" panose="02020603050405020304" pitchFamily="18" charset="0"/>
              </a:rPr>
              <a:t> </a:t>
            </a:r>
            <a:endParaRPr lang="en-IN" sz="2200" cap="all" baseline="30000" dirty="0"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0" y="-1885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/>
              <a:t>Referential Integrity Constraint </a:t>
            </a:r>
          </a:p>
        </p:txBody>
      </p:sp>
      <p:pic>
        <p:nvPicPr>
          <p:cNvPr id="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E4C9-248E-4A16-9B52-698B24A6E751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ED7C-125C-4F48-91B7-9528945E46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86200" y="6400801"/>
            <a:ext cx="4495800" cy="228601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</p:spTree>
    <p:extLst>
      <p:ext uri="{BB962C8B-B14F-4D97-AF65-F5344CB8AC3E}">
        <p14:creationId xmlns:p14="http://schemas.microsoft.com/office/powerpoint/2010/main" val="300997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143000"/>
            <a:ext cx="8305800" cy="4495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ea typeface="Calibri" panose="020F0502020204030204" pitchFamily="34" charset="0"/>
              </a:rPr>
              <a:t>Relational data model concepts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Constraints in Relational Data Model </a:t>
            </a:r>
          </a:p>
          <a:p>
            <a:pPr marL="0" indent="0" algn="just">
              <a:buNone/>
            </a:pPr>
            <a:r>
              <a:rPr lang="en-US" sz="2200" dirty="0"/>
              <a:t>Relational Algebra</a:t>
            </a:r>
          </a:p>
          <a:p>
            <a:pPr marL="0" indent="0" algn="just">
              <a:buNone/>
            </a:pPr>
            <a:r>
              <a:rPr lang="en-US" sz="2200" dirty="0"/>
              <a:t>Relational Calculus , Tuple and Domain Calculus</a:t>
            </a:r>
          </a:p>
          <a:p>
            <a:pPr marL="0" indent="0" algn="just">
              <a:buNone/>
            </a:pPr>
            <a:r>
              <a:rPr lang="en-US" sz="2200" dirty="0"/>
              <a:t>SQL </a:t>
            </a:r>
          </a:p>
          <a:p>
            <a:pPr marL="0" indent="0" algn="just">
              <a:buNone/>
            </a:pPr>
            <a:r>
              <a:rPr lang="en-US" sz="2200" dirty="0"/>
              <a:t>Aggregate Functions and Complex SQL Queries </a:t>
            </a:r>
          </a:p>
          <a:p>
            <a:pPr marL="0" indent="0" algn="just">
              <a:buNone/>
            </a:pPr>
            <a:r>
              <a:rPr lang="en-US" sz="2200" dirty="0"/>
              <a:t>Pl/SQL</a:t>
            </a:r>
          </a:p>
          <a:p>
            <a:pPr marL="0" indent="0" algn="just">
              <a:buNone/>
            </a:pPr>
            <a:r>
              <a:rPr lang="en-US" sz="2200" dirty="0"/>
              <a:t>Triggers and Procedures in Pl/SQL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107E-92D7-4565-9F7E-8A0CB6019795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35635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dirty="0"/>
              <a:t>Content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685800"/>
          </a:xfrm>
          <a:prstGeom prst="rect">
            <a:avLst/>
          </a:prstGeom>
          <a:noFill/>
        </p:spPr>
      </p:pic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810000" y="6340476"/>
            <a:ext cx="5029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</p:spTree>
    <p:extLst>
      <p:ext uri="{BB962C8B-B14F-4D97-AF65-F5344CB8AC3E}">
        <p14:creationId xmlns:p14="http://schemas.microsoft.com/office/powerpoint/2010/main" val="142804227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1219200"/>
            <a:ext cx="8458200" cy="4876800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For Example in our Company Database , we have the table Department and Employee. </a:t>
            </a:r>
          </a:p>
          <a:p>
            <a:pPr algn="just"/>
            <a:endParaRPr lang="en-US" sz="28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In Employee we have attributes – </a:t>
            </a:r>
            <a:r>
              <a:rPr lang="en-US" sz="2800" baseline="30000" dirty="0" err="1">
                <a:ea typeface="Times New Roman" panose="02020603050405020304" pitchFamily="18" charset="0"/>
                <a:cs typeface="Arial" panose="020B0604020202020204" pitchFamily="34" charset="0"/>
              </a:rPr>
              <a:t>Emp_ID</a:t>
            </a:r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, name, address, DOB, salary, </a:t>
            </a:r>
            <a:r>
              <a:rPr lang="en-US" sz="2800" baseline="30000" dirty="0" err="1">
                <a:ea typeface="Times New Roman" panose="02020603050405020304" pitchFamily="18" charset="0"/>
                <a:cs typeface="Arial" panose="020B0604020202020204" pitchFamily="34" charset="0"/>
              </a:rPr>
              <a:t>dnumber</a:t>
            </a:r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800" baseline="30000" dirty="0" err="1">
                <a:ea typeface="Times New Roman" panose="02020603050405020304" pitchFamily="18" charset="0"/>
                <a:cs typeface="Arial" panose="020B0604020202020204" pitchFamily="34" charset="0"/>
              </a:rPr>
              <a:t>superssn</a:t>
            </a:r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In Department we have attributes – </a:t>
            </a:r>
            <a:r>
              <a:rPr lang="en-US" sz="2800" baseline="30000" dirty="0" err="1">
                <a:ea typeface="Times New Roman" panose="02020603050405020304" pitchFamily="18" charset="0"/>
                <a:cs typeface="Arial" panose="020B0604020202020204" pitchFamily="34" charset="0"/>
              </a:rPr>
              <a:t>dnumber</a:t>
            </a:r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800" baseline="30000" dirty="0" err="1">
                <a:ea typeface="Times New Roman" panose="02020603050405020304" pitchFamily="18" charset="0"/>
                <a:cs typeface="Arial" panose="020B0604020202020204" pitchFamily="34" charset="0"/>
              </a:rPr>
              <a:t>dname</a:t>
            </a:r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800" baseline="30000" dirty="0" err="1">
                <a:ea typeface="Times New Roman" panose="02020603050405020304" pitchFamily="18" charset="0"/>
                <a:cs typeface="Arial" panose="020B0604020202020204" pitchFamily="34" charset="0"/>
              </a:rPr>
              <a:t>dmgrssn</a:t>
            </a:r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800" baseline="30000" dirty="0" err="1">
                <a:ea typeface="Times New Roman" panose="02020603050405020304" pitchFamily="18" charset="0"/>
                <a:cs typeface="Arial" panose="020B0604020202020204" pitchFamily="34" charset="0"/>
              </a:rPr>
              <a:t>dmgrstartdate</a:t>
            </a:r>
            <a:endParaRPr lang="en-US" sz="28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Primary Key of Employee is </a:t>
            </a:r>
            <a:r>
              <a:rPr lang="en-US" sz="2800" baseline="30000" dirty="0" err="1">
                <a:ea typeface="Times New Roman" panose="02020603050405020304" pitchFamily="18" charset="0"/>
                <a:cs typeface="Arial" panose="020B0604020202020204" pitchFamily="34" charset="0"/>
              </a:rPr>
              <a:t>Emp_ID</a:t>
            </a:r>
            <a:endParaRPr lang="en-US" sz="28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Primary key of Department is </a:t>
            </a:r>
            <a:r>
              <a:rPr lang="en-US" sz="2800" baseline="30000" dirty="0" err="1">
                <a:ea typeface="Times New Roman" panose="02020603050405020304" pitchFamily="18" charset="0"/>
                <a:cs typeface="Arial" panose="020B0604020202020204" pitchFamily="34" charset="0"/>
              </a:rPr>
              <a:t>Dnumber</a:t>
            </a:r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The attribute d </a:t>
            </a:r>
            <a:r>
              <a:rPr lang="en-US" sz="2800" baseline="30000" dirty="0" err="1">
                <a:ea typeface="Times New Roman" panose="02020603050405020304" pitchFamily="18" charset="0"/>
                <a:cs typeface="Arial" panose="020B0604020202020204" pitchFamily="34" charset="0"/>
              </a:rPr>
              <a:t>dnumber</a:t>
            </a:r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 in employee table is the foreign key which refers to the primary key of department table </a:t>
            </a:r>
            <a:r>
              <a:rPr lang="en-US" sz="2800" baseline="30000" dirty="0" err="1">
                <a:ea typeface="Times New Roman" panose="02020603050405020304" pitchFamily="18" charset="0"/>
                <a:cs typeface="Arial" panose="020B0604020202020204" pitchFamily="34" charset="0"/>
              </a:rPr>
              <a:t>dnumber</a:t>
            </a:r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And it signifies the relationship </a:t>
            </a:r>
            <a:r>
              <a:rPr lang="en-US" sz="2800" baseline="30000" dirty="0" err="1">
                <a:ea typeface="Times New Roman" panose="02020603050405020304" pitchFamily="18" charset="0"/>
                <a:cs typeface="Arial" panose="020B0604020202020204" pitchFamily="34" charset="0"/>
              </a:rPr>
              <a:t>works_for</a:t>
            </a:r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Similarly </a:t>
            </a:r>
            <a:r>
              <a:rPr lang="en-US" sz="2800" baseline="30000" dirty="0" err="1">
                <a:ea typeface="Times New Roman" panose="02020603050405020304" pitchFamily="18" charset="0"/>
                <a:cs typeface="Arial" panose="020B0604020202020204" pitchFamily="34" charset="0"/>
              </a:rPr>
              <a:t>dmgrssn</a:t>
            </a:r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 is the foreign key which refers to the primary key of employee  table </a:t>
            </a:r>
            <a:r>
              <a:rPr lang="en-US" sz="2800" baseline="30000" dirty="0" err="1">
                <a:ea typeface="Times New Roman" panose="02020603050405020304" pitchFamily="18" charset="0"/>
                <a:cs typeface="Arial" panose="020B0604020202020204" pitchFamily="34" charset="0"/>
              </a:rPr>
              <a:t>ssn</a:t>
            </a:r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36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3600" cap="all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3600" cap="all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19400" y="59704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/>
              <a:t>Referential Integrity Constraint </a:t>
            </a:r>
          </a:p>
        </p:txBody>
      </p:sp>
      <p:pic>
        <p:nvPicPr>
          <p:cNvPr id="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B6A0-007A-44E8-9D0F-598EBE88EB18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ED7C-125C-4F48-91B7-9528945E46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86200" y="6400801"/>
            <a:ext cx="4495800" cy="228601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</p:spTree>
    <p:extLst>
      <p:ext uri="{BB962C8B-B14F-4D97-AF65-F5344CB8AC3E}">
        <p14:creationId xmlns:p14="http://schemas.microsoft.com/office/powerpoint/2010/main" val="2062858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1143000"/>
            <a:ext cx="8458200" cy="4953000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The Referential Integrity Constraint states that the foreign key which is referring to the primary key of another table should have a value which exists in the primary key of the referenced relation. </a:t>
            </a:r>
          </a:p>
          <a:p>
            <a:pPr algn="just"/>
            <a:r>
              <a:rPr lang="en-US" sz="2200" dirty="0"/>
              <a:t>For example </a:t>
            </a:r>
          </a:p>
          <a:p>
            <a:pPr algn="just"/>
            <a:r>
              <a:rPr lang="en-US" sz="2200" dirty="0"/>
              <a:t>The attribute </a:t>
            </a:r>
            <a:r>
              <a:rPr lang="en-US" sz="2200" dirty="0" err="1"/>
              <a:t>dno</a:t>
            </a:r>
            <a:r>
              <a:rPr lang="en-US" sz="2200" dirty="0"/>
              <a:t> in the Employee table must have a value that exists in the </a:t>
            </a:r>
            <a:r>
              <a:rPr lang="en-US" sz="2200" dirty="0" err="1"/>
              <a:t>dnumber</a:t>
            </a:r>
            <a:r>
              <a:rPr lang="en-US" sz="2200" dirty="0"/>
              <a:t> attribute of the Department Table. </a:t>
            </a:r>
          </a:p>
          <a:p>
            <a:pPr algn="just"/>
            <a:r>
              <a:rPr lang="en-US" sz="2200" dirty="0"/>
              <a:t>For example my department table has 3 departments , whose </a:t>
            </a:r>
            <a:r>
              <a:rPr lang="en-US" sz="2200" dirty="0" err="1"/>
              <a:t>dnumber</a:t>
            </a:r>
            <a:r>
              <a:rPr lang="en-US" sz="2200" dirty="0"/>
              <a:t> are 10, 13, 31.</a:t>
            </a:r>
          </a:p>
          <a:p>
            <a:pPr algn="just"/>
            <a:r>
              <a:rPr lang="en-US" sz="2200" dirty="0"/>
              <a:t>Now </a:t>
            </a:r>
            <a:r>
              <a:rPr lang="en-US" sz="2200" dirty="0" err="1"/>
              <a:t>Dno</a:t>
            </a:r>
            <a:r>
              <a:rPr lang="en-US" sz="2200" dirty="0"/>
              <a:t> can have a value of any of these 3 numbers. </a:t>
            </a:r>
          </a:p>
          <a:p>
            <a:pPr algn="just"/>
            <a:r>
              <a:rPr lang="en-US" sz="2200" dirty="0"/>
              <a:t>If </a:t>
            </a:r>
            <a:r>
              <a:rPr lang="en-US" sz="2200" dirty="0" err="1"/>
              <a:t>dno</a:t>
            </a:r>
            <a:r>
              <a:rPr lang="en-US" sz="2200" dirty="0"/>
              <a:t> has a value 22, then it violates the Referential Integrity Constraint, since 22 does not exist in </a:t>
            </a:r>
            <a:r>
              <a:rPr lang="en-US" sz="2200" dirty="0" err="1"/>
              <a:t>dnumber</a:t>
            </a:r>
            <a:r>
              <a:rPr lang="en-US" sz="2200" dirty="0"/>
              <a:t> of department table.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0" y="13808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/>
              <a:t>Referential Integrity Constraint </a:t>
            </a:r>
          </a:p>
        </p:txBody>
      </p:sp>
      <p:pic>
        <p:nvPicPr>
          <p:cNvPr id="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FFC-85AD-4646-AA4A-2B1BB134E075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ED7C-125C-4F48-91B7-9528945E46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86200" y="6400801"/>
            <a:ext cx="4495800" cy="228601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</p:spTree>
    <p:extLst>
      <p:ext uri="{BB962C8B-B14F-4D97-AF65-F5344CB8AC3E}">
        <p14:creationId xmlns:p14="http://schemas.microsoft.com/office/powerpoint/2010/main" val="3380467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1BC28-6059-4156-9827-B3B3ECBF27AA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56351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 Key constraint States?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1) Key cannot be Null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2) Key cannot be same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3) Key cannot have alphanumeric values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4) </a:t>
            </a:r>
            <a:r>
              <a:rPr lang="en-US" dirty="0">
                <a:solidFill>
                  <a:srgbClr val="000000"/>
                </a:solidFill>
              </a:rPr>
              <a:t>None </a:t>
            </a:r>
            <a:r>
              <a:rPr lang="en-US" i="0" dirty="0">
                <a:solidFill>
                  <a:srgbClr val="000000"/>
                </a:solidFill>
                <a:effectLst/>
              </a:rPr>
              <a:t>of the above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Which of the following is true  ?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1) A foreign key is used in Key constraint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2) A foreign key is used in Entity Integrity constraint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3) </a:t>
            </a:r>
            <a:r>
              <a:rPr lang="en-US" dirty="0">
                <a:solidFill>
                  <a:srgbClr val="000000"/>
                </a:solidFill>
              </a:rPr>
              <a:t>A foreign key is used in Domain constraint 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4) A foreign key is used in Referential Integrity constraint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8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FEA-D5C9-45D3-BF04-F69711A0C41A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56351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Which of the following is true _______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1) A foreign key cannot be null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2) A foreign key can be null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3) A foreign key referencing the relation must have values which exist in that table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4)  Both 1 and 3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A domain constraint says  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1) domain should have atomic values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2) domain can have null values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3) Domain cannot have null values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4)  None of the above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1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5DE2-BF4F-47B1-8BB3-F0865CB8DEA8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56351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Key constraint says?</a:t>
            </a:r>
          </a:p>
          <a:p>
            <a:pPr marL="914400" lvl="2" indent="0">
              <a:buNone/>
            </a:pPr>
            <a:endParaRPr lang="en-US" i="0" dirty="0">
              <a:solidFill>
                <a:srgbClr val="000000"/>
              </a:solidFill>
              <a:effectLst/>
            </a:endParaRPr>
          </a:p>
          <a:p>
            <a:pPr marL="1371600" lvl="2" indent="-457200"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No two relations can have the same value</a:t>
            </a:r>
          </a:p>
          <a:p>
            <a:pPr marL="1371600" lvl="2" indent="-457200"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No two columns can have the same values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1371600" lvl="2" indent="-457200"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No two tuples can have all values same. 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1371600" lvl="2" indent="-457200"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None of the above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Entity Integrity Constraint says ______ ?</a:t>
            </a:r>
          </a:p>
          <a:p>
            <a:pPr marL="1371600" lvl="2" indent="-457200"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Key Cannot Be NULL</a:t>
            </a:r>
          </a:p>
          <a:p>
            <a:pPr marL="1371600" lvl="2" indent="-457200"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Value of key cannot be same</a:t>
            </a:r>
          </a:p>
          <a:p>
            <a:pPr marL="1371600" lvl="2" indent="-457200">
              <a:buAutoNum type="arabicParenR"/>
            </a:pPr>
            <a:r>
              <a:rPr lang="en-US" i="0" dirty="0">
                <a:solidFill>
                  <a:srgbClr val="000000"/>
                </a:solidFill>
                <a:effectLst/>
              </a:rPr>
              <a:t>The set of values cannot be null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4)   None of the above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2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6183-B777-49D9-AAEA-CAC295C7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685801"/>
            <a:ext cx="8763000" cy="5440363"/>
          </a:xfrm>
        </p:spPr>
        <p:txBody>
          <a:bodyPr>
            <a:normAutofit fontScale="92500" lnSpcReduction="10000"/>
          </a:bodyPr>
          <a:lstStyle/>
          <a:p>
            <a:endParaRPr lang="en-US" sz="2400" cap="all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aseline="300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a relational model uses two types of operations to manipulate the data and both of these types make up the relational algebra operations. </a:t>
            </a:r>
            <a:endParaRPr lang="en-IN" sz="2200" baseline="300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baseline="300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these two types are:</a:t>
            </a:r>
            <a:endParaRPr lang="en-IN" sz="2200" baseline="300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baseline="300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set theoretic operations </a:t>
            </a:r>
            <a:endParaRPr lang="en-IN" sz="2200" baseline="300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baseline="300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operations specially designed for relational algebra. </a:t>
            </a:r>
          </a:p>
          <a:p>
            <a:pPr marL="0" indent="0">
              <a:buNone/>
            </a:pPr>
            <a:endParaRPr lang="en-US" sz="22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ea typeface="Times New Roman" panose="02020603050405020304" pitchFamily="18" charset="0"/>
              </a:rPr>
              <a:t>The set theoretic operations are taken from the set theory of Mathematics.</a:t>
            </a:r>
          </a:p>
          <a:p>
            <a:pPr marL="0" indent="0">
              <a:buNone/>
            </a:pPr>
            <a:endParaRPr lang="en-US" sz="2200" baseline="3000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set theoretic operations are of four types:</a:t>
            </a:r>
            <a:endParaRPr lang="en-IN" sz="22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union</a:t>
            </a:r>
            <a:endParaRPr lang="en-IN" sz="22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intersection</a:t>
            </a:r>
            <a:endParaRPr lang="en-IN" sz="22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set difference</a:t>
            </a:r>
            <a:endParaRPr lang="en-IN" sz="22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cartesian product </a:t>
            </a:r>
            <a:endParaRPr lang="en-IN" sz="22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2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operations specially designed for database are of 3 types:</a:t>
            </a:r>
            <a:endParaRPr lang="en-IN" sz="22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select </a:t>
            </a:r>
            <a:endParaRPr lang="en-IN" sz="22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project </a:t>
            </a:r>
            <a:endParaRPr lang="en-IN" sz="22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join</a:t>
            </a:r>
            <a:endParaRPr lang="en-IN" sz="22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A7B1-919F-4365-9EF7-FA43868C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0B6A-B435-486D-8C01-7FC4048ED520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F459-832B-497C-AAFF-EF01D910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49530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A8D6-F008-496E-9CEA-FAE4FDED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ED7C-125C-4F48-91B7-9528945E46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9A986C2E-DF4D-43A8-93DE-0F5D4D772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0689BD4-70A0-42E0-9310-8F378EEFDEE5}"/>
              </a:ext>
            </a:extLst>
          </p:cNvPr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/>
              <a:t>Relational Algebra Operations </a:t>
            </a:r>
          </a:p>
        </p:txBody>
      </p:sp>
    </p:spTree>
    <p:extLst>
      <p:ext uri="{BB962C8B-B14F-4D97-AF65-F5344CB8AC3E}">
        <p14:creationId xmlns:p14="http://schemas.microsoft.com/office/powerpoint/2010/main" val="2383031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6183-B777-49D9-AAEA-CAC295C7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914401"/>
            <a:ext cx="84582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the three set operations union, intersection and set difference require that they must be union compatible. </a:t>
            </a:r>
          </a:p>
          <a:p>
            <a:pPr marL="0" indent="0">
              <a:buNone/>
            </a:pPr>
            <a:endParaRPr lang="en-US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1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union compatibility</a:t>
            </a:r>
            <a:r>
              <a:rPr lang="en-US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: this is the condition where two relations must have the same number of attributes and each pair of corresponding attributes must be from the  same domain. </a:t>
            </a:r>
          </a:p>
          <a:p>
            <a:pPr marL="0" indent="0">
              <a:buNone/>
            </a:pPr>
            <a:endParaRPr lang="en-US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1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1) union operation</a:t>
            </a:r>
            <a:r>
              <a:rPr lang="en-US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: as you know, when we say A ų B, then the result contains all rows from the relation A and all rows from the relation B and duplicate rows are deleted. </a:t>
            </a:r>
          </a:p>
          <a:p>
            <a:pPr marL="0" indent="0">
              <a:buNone/>
            </a:pPr>
            <a:endParaRPr lang="en-IN" sz="24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sz="2400" b="1" i="1" cap="all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2) </a:t>
            </a:r>
            <a:r>
              <a:rPr lang="en-US" sz="2400" b="1" i="1" dirty="0">
                <a:ea typeface="Times New Roman" panose="02020603050405020304" pitchFamily="18" charset="0"/>
                <a:cs typeface="Arial" panose="020B0604020202020204" pitchFamily="34" charset="0"/>
              </a:rPr>
              <a:t>Intersection Operation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: This is represented by A Ո B which gives the values which are common in both tables A and B. </a:t>
            </a:r>
          </a:p>
          <a:p>
            <a:pPr marL="114300" indent="0">
              <a:buNone/>
            </a:pPr>
            <a:endParaRPr lang="en-US" sz="24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i="1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3)</a:t>
            </a:r>
            <a:r>
              <a:rPr lang="en-US" b="1" i="1" baseline="30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set difference operation</a:t>
            </a:r>
            <a:r>
              <a:rPr lang="en-US" baseline="300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 this is represented by a – b, consider the same tables a and b again , </a:t>
            </a:r>
            <a:endParaRPr lang="en-IN" baseline="300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sz="22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22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IN" sz="1800" cap="all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400" cap="all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A7B1-919F-4365-9EF7-FA43868C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972C-92B9-45DA-82EA-17750AD69F55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F459-832B-497C-AAFF-EF01D910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49530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A8D6-F008-496E-9CEA-FAE4FDED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200" y="6356351"/>
            <a:ext cx="990600" cy="365125"/>
          </a:xfrm>
        </p:spPr>
        <p:txBody>
          <a:bodyPr/>
          <a:lstStyle/>
          <a:p>
            <a:fld id="{18F9ED7C-125C-4F48-91B7-9528945E46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9A986C2E-DF4D-43A8-93DE-0F5D4D772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0689BD4-70A0-42E0-9310-8F378EEFDEE5}"/>
              </a:ext>
            </a:extLst>
          </p:cNvPr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/>
              <a:t>Set Theoretic Operations </a:t>
            </a:r>
          </a:p>
        </p:txBody>
      </p:sp>
    </p:spTree>
    <p:extLst>
      <p:ext uri="{BB962C8B-B14F-4D97-AF65-F5344CB8AC3E}">
        <p14:creationId xmlns:p14="http://schemas.microsoft.com/office/powerpoint/2010/main" val="12853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6183-B777-49D9-AAEA-CAC295C7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685801"/>
            <a:ext cx="8763000" cy="544036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b="1" i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cartesian product operation: 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is represented by A x B. </a:t>
            </a:r>
          </a:p>
          <a:p>
            <a:pPr marL="0" indent="0">
              <a:buNone/>
            </a:pPr>
            <a:endParaRPr lang="en-US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cartesian product, the union compatibility condition is not required </a:t>
            </a: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because we would be multiplying each row of 1st relation with each row of 2nd relation </a:t>
            </a: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the number of attributes may be different in both relations. </a:t>
            </a: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resultant relation would have the combined sum of number of attributes of both relations.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consider the relation A (A1, A2, …..An)  and B ( B1 , B2 …..Bm)</a:t>
            </a:r>
            <a:endParaRPr lang="en-US" sz="20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resultant relation will have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n+m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attributes.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if relation A contains </a:t>
            </a:r>
            <a:r>
              <a:rPr lang="en-US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number of rows and relation B contains </a:t>
            </a:r>
            <a:r>
              <a:rPr lang="en-US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nb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number of rows, </a:t>
            </a: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then A x B will contain </a:t>
            </a:r>
            <a:r>
              <a:rPr lang="en-US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* </a:t>
            </a:r>
            <a:r>
              <a:rPr lang="en-US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nb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number of rows, </a:t>
            </a: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 A x B represents the cartesian product of a and b. </a:t>
            </a:r>
            <a:endParaRPr lang="en-IN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sz="1800" cap="all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A7B1-919F-4365-9EF7-FA43868C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3DDA-C997-4C8E-B429-498C3E0FA0C9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F459-832B-497C-AAFF-EF01D910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49530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A8D6-F008-496E-9CEA-FAE4FDED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ED7C-125C-4F48-91B7-9528945E46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9A986C2E-DF4D-43A8-93DE-0F5D4D772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0689BD4-70A0-42E0-9310-8F378EEFDEE5}"/>
              </a:ext>
            </a:extLst>
          </p:cNvPr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 b="1" dirty="0"/>
          </a:p>
          <a:p>
            <a:pPr algn="ctr">
              <a:spcBef>
                <a:spcPct val="0"/>
              </a:spcBef>
              <a:defRPr/>
            </a:pPr>
            <a:r>
              <a:rPr lang="en-US" sz="2400" b="1" dirty="0"/>
              <a:t>Set Theoretic Operations 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3512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BD80-CB41-4ABB-BA36-755279F7414B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56351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 Which of the following is not an operation?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1) </a:t>
            </a:r>
            <a:r>
              <a:rPr lang="en-US" dirty="0">
                <a:solidFill>
                  <a:srgbClr val="000000"/>
                </a:solidFill>
              </a:rPr>
              <a:t>Select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2) Project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3) Join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4) </a:t>
            </a:r>
            <a:r>
              <a:rPr lang="en-US" dirty="0">
                <a:solidFill>
                  <a:srgbClr val="000000"/>
                </a:solidFill>
              </a:rPr>
              <a:t>None </a:t>
            </a:r>
            <a:r>
              <a:rPr lang="en-US" i="0" dirty="0">
                <a:solidFill>
                  <a:srgbClr val="000000"/>
                </a:solidFill>
                <a:effectLst/>
              </a:rPr>
              <a:t>of the above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Cartesian Product is also known as ?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1) Inner Join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2) Outer Join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3) Full Outer Join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4) Cross Product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82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2BC5-AD60-414B-BC10-A5311233D038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56351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Which of the following does not require union </a:t>
            </a:r>
            <a:r>
              <a:rPr lang="en-US" sz="2400" dirty="0" err="1">
                <a:solidFill>
                  <a:srgbClr val="000000"/>
                </a:solidFill>
              </a:rPr>
              <a:t>compatibity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1) Set Difference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2) Intersection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3) </a:t>
            </a:r>
            <a:r>
              <a:rPr lang="en-US" dirty="0">
                <a:solidFill>
                  <a:srgbClr val="000000"/>
                </a:solidFill>
              </a:rPr>
              <a:t>Union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4)  </a:t>
            </a:r>
            <a:r>
              <a:rPr lang="en-US" dirty="0">
                <a:solidFill>
                  <a:srgbClr val="000000"/>
                </a:solidFill>
              </a:rPr>
              <a:t>Cartesian Product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Which of the following is not an operation  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1) Division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2) Multiplication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3) Natural Join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4) None of the above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5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143000"/>
            <a:ext cx="8305800" cy="4876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/>
              <a:t>To learn features of a database system and its application and compare various types of data models. </a:t>
            </a:r>
          </a:p>
          <a:p>
            <a:pPr marL="0" indent="0" algn="just">
              <a:buNone/>
            </a:pPr>
            <a:r>
              <a:rPr lang="en-US" sz="2200" dirty="0"/>
              <a:t>To construct an ER Model for a given problem and transform it into a relation database schema.</a:t>
            </a:r>
          </a:p>
          <a:p>
            <a:pPr marL="0" indent="0" algn="just">
              <a:buNone/>
            </a:pPr>
            <a:r>
              <a:rPr lang="en-US" sz="2200" dirty="0"/>
              <a:t>To formulate solution to a query problem using SQL Commands, relational algebra, tuple calculus and domain calculus. </a:t>
            </a:r>
          </a:p>
          <a:p>
            <a:pPr marL="0" indent="0" algn="just">
              <a:buNone/>
            </a:pPr>
            <a:r>
              <a:rPr lang="en-US" sz="2200" dirty="0"/>
              <a:t>To learn the need of normalization and normalize a given relation to the desired normal form. </a:t>
            </a:r>
          </a:p>
          <a:p>
            <a:pPr marL="0" indent="0" algn="just">
              <a:buNone/>
            </a:pPr>
            <a:r>
              <a:rPr lang="en-US" sz="2200" dirty="0"/>
              <a:t>To learn different approaches of transaction processing and concurrency control. </a:t>
            </a:r>
          </a:p>
          <a:p>
            <a:pPr marL="0" indent="0" algn="just">
              <a:buNone/>
            </a:pPr>
            <a:r>
              <a:rPr lang="en-US" sz="22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21F7-0794-43E0-9D4F-0CD87C32186D}" type="datetime1">
              <a:rPr lang="en-US" smtClean="0"/>
              <a:t>2/24/2024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dirty="0"/>
              <a:t>Course Objective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685800"/>
          </a:xfrm>
          <a:prstGeom prst="rect">
            <a:avLst/>
          </a:prstGeom>
          <a:noFill/>
        </p:spPr>
      </p:pic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810000" y="6340476"/>
            <a:ext cx="5029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87B1-C07F-40BB-AC48-2231EF652572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56351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Which of the following is Used to extract rows?</a:t>
            </a:r>
          </a:p>
          <a:p>
            <a:pPr marL="914400" lvl="2" indent="0">
              <a:buNone/>
            </a:pPr>
            <a:endParaRPr lang="en-US" i="0" dirty="0">
              <a:solidFill>
                <a:srgbClr val="000000"/>
              </a:solidFill>
              <a:effectLst/>
            </a:endParaRPr>
          </a:p>
          <a:p>
            <a:pPr marL="1371600" lvl="2" indent="-457200"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Project </a:t>
            </a:r>
          </a:p>
          <a:p>
            <a:pPr marL="1371600" lvl="2" indent="-457200">
              <a:buAutoNum type="arabicParenR"/>
            </a:pPr>
            <a:r>
              <a:rPr lang="en-US" i="0" dirty="0">
                <a:solidFill>
                  <a:srgbClr val="000000"/>
                </a:solidFill>
                <a:effectLst/>
              </a:rPr>
              <a:t>intersection</a:t>
            </a:r>
          </a:p>
          <a:p>
            <a:pPr marL="1371600" lvl="2" indent="-457200"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Outer Join 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1371600" lvl="2" indent="-457200">
              <a:buAutoNum type="arabicParenR"/>
            </a:pPr>
            <a:r>
              <a:rPr lang="en-US" i="0" dirty="0">
                <a:solidFill>
                  <a:srgbClr val="000000"/>
                </a:solidFill>
                <a:effectLst/>
              </a:rPr>
              <a:t>Sele</a:t>
            </a:r>
            <a:r>
              <a:rPr lang="en-US" dirty="0">
                <a:solidFill>
                  <a:srgbClr val="000000"/>
                </a:solidFill>
              </a:rPr>
              <a:t>ct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Which of the following removes the common attribute ?</a:t>
            </a:r>
          </a:p>
          <a:p>
            <a:pPr marL="1371600" lvl="2" indent="-457200"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Inner Join</a:t>
            </a:r>
          </a:p>
          <a:p>
            <a:pPr marL="1371600" lvl="2" indent="-457200"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Outer Join</a:t>
            </a:r>
          </a:p>
          <a:p>
            <a:pPr marL="1371600" lvl="2" indent="-457200"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Natural Join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4)   </a:t>
            </a:r>
            <a:r>
              <a:rPr lang="en-US" dirty="0" err="1">
                <a:solidFill>
                  <a:srgbClr val="000000"/>
                </a:solidFill>
              </a:rPr>
              <a:t>Equi</a:t>
            </a:r>
            <a:r>
              <a:rPr lang="en-US" dirty="0">
                <a:solidFill>
                  <a:srgbClr val="000000"/>
                </a:solidFill>
              </a:rPr>
              <a:t> Join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5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C516-AEA2-4152-946D-97DC2305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897E-5EFB-4CB2-A9A2-531B0068896D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730C-45C8-46A3-9EF8-31332F6C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51054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DB1A5-100B-43B9-9F95-D3AAB3CD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25000" y="6356351"/>
            <a:ext cx="685800" cy="365125"/>
          </a:xfrm>
        </p:spPr>
        <p:txBody>
          <a:bodyPr/>
          <a:lstStyle/>
          <a:p>
            <a:fld id="{18F9ED7C-125C-4F48-91B7-9528945E46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4E5B354D-3D25-4785-A356-C9ED0D958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109F2B4-40FA-4A6B-8118-EB6B37D9D31C}"/>
              </a:ext>
            </a:extLst>
          </p:cNvPr>
          <p:cNvSpPr txBox="1">
            <a:spLocks/>
          </p:cNvSpPr>
          <p:nvPr/>
        </p:nvSpPr>
        <p:spPr>
          <a:xfrm>
            <a:off x="2781300" y="38494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IN" sz="2400" b="1" dirty="0"/>
          </a:p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Operations Particularly Designed for the Relational Database</a:t>
            </a:r>
            <a:endParaRPr lang="en-IN" sz="2000" b="1" dirty="0"/>
          </a:p>
          <a:p>
            <a:pPr algn="ctr">
              <a:spcBef>
                <a:spcPct val="0"/>
              </a:spcBef>
              <a:defRPr/>
            </a:pP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1ACA-ADD1-4D55-B7E1-8A1330B1D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0601"/>
            <a:ext cx="8458200" cy="513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 are 3 operations which are particularly designed for the relational database. </a:t>
            </a:r>
            <a:endParaRPr lang="en-IN" sz="24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24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 </a:t>
            </a:r>
            <a:endParaRPr lang="en-IN" sz="24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project </a:t>
            </a:r>
            <a:endParaRPr lang="en-IN" sz="24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Join</a:t>
            </a:r>
          </a:p>
          <a:p>
            <a:pPr marL="0" indent="0">
              <a:buNone/>
            </a:pPr>
            <a:endParaRPr lang="en-IN" sz="24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select operation: </a:t>
            </a: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is denoted by the symbol σ in the relational algebra. </a:t>
            </a: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select operation is used to select some rows based on some condition. </a:t>
            </a:r>
            <a:endParaRPr lang="en-IN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example, </a:t>
            </a: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suppose in the EMPLOYEE table. </a:t>
            </a:r>
            <a:r>
              <a:rPr lang="en-US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want  a record of the EMPLOYEE</a:t>
            </a: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whose </a:t>
            </a:r>
            <a:r>
              <a:rPr lang="en-US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ssn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101. </a:t>
            </a:r>
            <a:endParaRPr lang="en-IN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so </a:t>
            </a:r>
            <a:r>
              <a:rPr lang="en-US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will give the expression in relational algebra as </a:t>
            </a:r>
            <a:endParaRPr lang="en-IN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result  &lt;-  σ </a:t>
            </a:r>
            <a:r>
              <a:rPr lang="en-US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aseline="-25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ssn</a:t>
            </a:r>
            <a:r>
              <a:rPr lang="en-US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‘101’  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(EMPLOYEE)</a:t>
            </a:r>
            <a:endParaRPr lang="en-IN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IN" sz="1800" cap="all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58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3488-0DAA-4979-ABE4-423FF2402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685801"/>
            <a:ext cx="8915400" cy="544036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arenR"/>
            </a:pPr>
            <a:endParaRPr lang="en-US" sz="1800" b="1" i="1" cap="all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i="1" cap="all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2) </a:t>
            </a:r>
            <a:r>
              <a:rPr lang="en-US" sz="2400" b="1" i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project </a:t>
            </a:r>
            <a:r>
              <a:rPr lang="en-US" sz="2400" b="1" i="1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operation:</a:t>
            </a:r>
            <a:r>
              <a:rPr lang="en-US" sz="2400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denoted by the symbol π in relational algebra.</a:t>
            </a:r>
          </a:p>
          <a:p>
            <a:pPr marL="0" indent="0">
              <a:buNone/>
            </a:pPr>
            <a:endParaRPr lang="en-US" sz="24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just as the select operation is used to select some rows,</a:t>
            </a:r>
          </a:p>
          <a:p>
            <a:pPr marL="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project operation is used to select a particular column.  </a:t>
            </a:r>
            <a:endParaRPr lang="en-IN" sz="24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24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let us consider our student table again. </a:t>
            </a:r>
            <a:endParaRPr lang="en-IN" sz="24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24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  &lt;-  π</a:t>
            </a:r>
            <a:r>
              <a:rPr lang="en-US" sz="24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address</a:t>
            </a: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 EMPLOYEE)</a:t>
            </a:r>
            <a:endParaRPr lang="en-IN" sz="24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cap="all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now let us take an example to see how the select and the project operations can be used together. </a:t>
            </a:r>
            <a:endParaRPr lang="en-IN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suppose our query is to retrieve the SSN and NAME of EMPLOYEE whose salary  is  greater than  20000.</a:t>
            </a:r>
          </a:p>
          <a:p>
            <a:pPr marL="0" indent="0">
              <a:buNone/>
            </a:pPr>
            <a:endParaRPr lang="en-US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  &lt;-  π</a:t>
            </a:r>
            <a:r>
              <a:rPr lang="en-US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SSN, NAME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(σ</a:t>
            </a:r>
            <a:r>
              <a:rPr lang="en-US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SALARY &gt;  20000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 EMPLOYEE))</a:t>
            </a:r>
            <a:endParaRPr lang="en-IN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N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US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1C66-7E7D-4ED7-A993-ED66F1CD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0373-7AC8-4E6B-9513-33B23E9A3916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D795C-304E-4626-8FD1-B63AA23F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47244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95C7F-0FCD-4F87-8977-4F7F8A1E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ED7C-125C-4F48-91B7-9528945E46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7829A963-5B12-4960-9545-79D84D425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0200BCD-BFEB-4E75-BA02-6BC042A7EFD0}"/>
              </a:ext>
            </a:extLst>
          </p:cNvPr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Operations Particularly Designed for the Relational Database</a:t>
            </a:r>
            <a:endParaRPr lang="en-IN" sz="2000" b="1" dirty="0"/>
          </a:p>
          <a:p>
            <a:pPr algn="ctr">
              <a:spcBef>
                <a:spcPct val="0"/>
              </a:spcBef>
              <a:defRPr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5387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3488-0DAA-4979-ABE4-423FF2402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685801"/>
            <a:ext cx="8915400" cy="544036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arenR"/>
            </a:pPr>
            <a:endParaRPr lang="en-US" sz="1800" b="1" i="1" cap="all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cap="all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3)  </a:t>
            </a:r>
            <a:r>
              <a:rPr lang="en-US" sz="2400" b="1" i="1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JOIN operation:</a:t>
            </a:r>
            <a:r>
              <a:rPr lang="en-US" sz="1800" b="1" i="1" cap="all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is denoted by the symbol </a:t>
            </a:r>
            <a:endParaRPr lang="en-IN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join operation is used to combine related tuples from two different relations into single tuples. </a:t>
            </a:r>
          </a:p>
          <a:p>
            <a:pPr marL="11430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consider our two tables department and employee. </a:t>
            </a:r>
            <a:endParaRPr lang="en-IN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department( </a:t>
            </a:r>
            <a:r>
              <a:rPr lang="en-US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dnumber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dname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dmgrstdate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dmgrssn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IN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employee(</a:t>
            </a:r>
            <a:r>
              <a:rPr lang="en-US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ssn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lname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fname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 </a:t>
            </a:r>
            <a:r>
              <a:rPr lang="en-US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dno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salary, </a:t>
            </a:r>
            <a:r>
              <a:rPr lang="en-US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superssn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)</a:t>
            </a:r>
            <a:endParaRPr lang="en-IN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IN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now we need to find out the name , </a:t>
            </a:r>
            <a:r>
              <a:rPr lang="en-US" sz="2400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ssn</a:t>
            </a: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the employees and the names of the departments they work in. </a:t>
            </a:r>
            <a:endParaRPr lang="en-IN" sz="24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		 </a:t>
            </a:r>
            <a:r>
              <a:rPr lang="en-US" sz="1800" dirty="0" err="1">
                <a:solidFill>
                  <a:srgbClr val="222222"/>
                </a:solidFill>
                <a:cs typeface="Arial" panose="020B0604020202020204" pitchFamily="34" charset="0"/>
              </a:rPr>
              <a:t>Dep_Emp</a:t>
            </a: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     &lt;-     department        employee		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                                                                                                                   </a:t>
            </a:r>
            <a:r>
              <a:rPr lang="en-US" sz="1800" dirty="0" err="1">
                <a:solidFill>
                  <a:srgbClr val="222222"/>
                </a:solidFill>
                <a:cs typeface="Arial" panose="020B0604020202020204" pitchFamily="34" charset="0"/>
              </a:rPr>
              <a:t>dnumber</a:t>
            </a: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= </a:t>
            </a:r>
            <a:r>
              <a:rPr lang="en-US" sz="1800" dirty="0" err="1">
                <a:solidFill>
                  <a:srgbClr val="222222"/>
                </a:solidFill>
                <a:cs typeface="Arial" panose="020B0604020202020204" pitchFamily="34" charset="0"/>
              </a:rPr>
              <a:t>dno</a:t>
            </a:r>
            <a:endParaRPr lang="en-US" sz="1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 </a:t>
            </a:r>
            <a:r>
              <a:rPr lang="en-US" sz="1800" dirty="0">
                <a:ea typeface="Times New Roman" panose="02020603050405020304" pitchFamily="18" charset="0"/>
              </a:rPr>
              <a:t>             Result   </a:t>
            </a: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 &lt;-</a:t>
            </a:r>
            <a:r>
              <a:rPr lang="en-US" sz="1800" dirty="0">
                <a:ea typeface="Times New Roman" panose="02020603050405020304" pitchFamily="18" charset="0"/>
              </a:rPr>
              <a:t>            </a:t>
            </a:r>
            <a:r>
              <a:rPr lang="en-US" sz="1800" dirty="0" err="1">
                <a:ea typeface="Times New Roman" panose="02020603050405020304" pitchFamily="18" charset="0"/>
              </a:rPr>
              <a:t>Π</a:t>
            </a:r>
            <a:r>
              <a:rPr lang="en-US" sz="1800" baseline="-25000" dirty="0" err="1">
                <a:ea typeface="Times New Roman" panose="02020603050405020304" pitchFamily="18" charset="0"/>
              </a:rPr>
              <a:t>ssn</a:t>
            </a:r>
            <a:r>
              <a:rPr lang="en-US" sz="1800" baseline="-25000" dirty="0">
                <a:ea typeface="Times New Roman" panose="02020603050405020304" pitchFamily="18" charset="0"/>
              </a:rPr>
              <a:t>, fame, </a:t>
            </a:r>
            <a:r>
              <a:rPr lang="en-US" sz="1800" baseline="-25000" dirty="0" err="1">
                <a:ea typeface="Times New Roman" panose="02020603050405020304" pitchFamily="18" charset="0"/>
              </a:rPr>
              <a:t>lname</a:t>
            </a:r>
            <a:r>
              <a:rPr lang="en-US" sz="1800" baseline="-25000" dirty="0">
                <a:ea typeface="Times New Roman" panose="02020603050405020304" pitchFamily="18" charset="0"/>
              </a:rPr>
              <a:t>, </a:t>
            </a:r>
            <a:r>
              <a:rPr lang="en-US" sz="1800" baseline="-25000" dirty="0" err="1">
                <a:ea typeface="Times New Roman" panose="02020603050405020304" pitchFamily="18" charset="0"/>
              </a:rPr>
              <a:t>dname</a:t>
            </a: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 (</a:t>
            </a:r>
            <a:r>
              <a:rPr lang="en-US" sz="1800" dirty="0" err="1">
                <a:solidFill>
                  <a:srgbClr val="222222"/>
                </a:solidFill>
                <a:cs typeface="Arial" panose="020B0604020202020204" pitchFamily="34" charset="0"/>
              </a:rPr>
              <a:t>Dep_Emp</a:t>
            </a:r>
            <a:r>
              <a:rPr lang="en-US" sz="1800" dirty="0">
                <a:solidFill>
                  <a:srgbClr val="222222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1C66-7E7D-4ED7-A993-ED66F1CD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0E9-0BDC-4CF1-99CA-D825DFA00B37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D795C-304E-4626-8FD1-B63AA23F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47244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95C7F-0FCD-4F87-8977-4F7F8A1E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01200" y="6356351"/>
            <a:ext cx="609600" cy="365125"/>
          </a:xfrm>
        </p:spPr>
        <p:txBody>
          <a:bodyPr/>
          <a:lstStyle/>
          <a:p>
            <a:fld id="{18F9ED7C-125C-4F48-91B7-9528945E46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7829A963-5B12-4960-9545-79D84D425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0200BCD-BFEB-4E75-BA02-6BC042A7EFD0}"/>
              </a:ext>
            </a:extLst>
          </p:cNvPr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Operations Particularly Designed for the Relational Database</a:t>
            </a:r>
            <a:endParaRPr lang="en-IN" sz="2000" b="1" dirty="0"/>
          </a:p>
          <a:p>
            <a:pPr algn="ctr">
              <a:spcBef>
                <a:spcPct val="0"/>
              </a:spcBef>
              <a:defRPr/>
            </a:pPr>
            <a:endParaRPr lang="en-US" sz="2400" b="1" dirty="0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36D36ADB-7953-464E-BD93-EE9C73A1E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915988"/>
            <a:ext cx="433388" cy="276225"/>
          </a:xfrm>
          <a:prstGeom prst="mathMultipl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 dirty="0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C863E08B-BDB4-4544-8C94-E0045E5A6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343401"/>
            <a:ext cx="433388" cy="276225"/>
          </a:xfrm>
          <a:prstGeom prst="mathMultipl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722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9B60-97BA-46BA-87F3-6674172D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277862"/>
            <a:ext cx="8763000" cy="49705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here </a:t>
            </a:r>
            <a:r>
              <a:rPr lang="en-US" baseline="30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dno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 employee  table is the foreign key and </a:t>
            </a:r>
            <a:r>
              <a:rPr lang="en-US" baseline="30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dnumber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 the</a:t>
            </a:r>
            <a:r>
              <a:rPr lang="en-IN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department  </a:t>
            </a:r>
          </a:p>
          <a:p>
            <a:pPr marL="0" indent="0">
              <a:buNone/>
            </a:pP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table is the primary key. so this refers to the referential integrity constraint. </a:t>
            </a:r>
            <a:endParaRPr lang="en-IN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buNone/>
            </a:pPr>
            <a:endParaRPr lang="en-IN" sz="1800" cap="all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let us use the select , project and join together in a query. </a:t>
            </a:r>
            <a:endParaRPr lang="en-IN" sz="24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consider the following tables </a:t>
            </a:r>
          </a:p>
          <a:p>
            <a:pPr marL="11430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department( </a:t>
            </a:r>
            <a:r>
              <a:rPr lang="en-US" sz="2400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dnumber</a:t>
            </a: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dname</a:t>
            </a: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dmgrstdate</a:t>
            </a: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dmgrssn</a:t>
            </a: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IN" sz="24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employee(</a:t>
            </a:r>
            <a:r>
              <a:rPr lang="en-US" sz="2400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ssn</a:t>
            </a: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lname</a:t>
            </a: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fname</a:t>
            </a: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 </a:t>
            </a:r>
            <a:r>
              <a:rPr lang="en-US" sz="2400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dno</a:t>
            </a: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salary, </a:t>
            </a:r>
            <a:r>
              <a:rPr lang="en-US" sz="2400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superssn</a:t>
            </a: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)</a:t>
            </a:r>
            <a:endParaRPr lang="en-IN" sz="24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Q1. retrieve the name and salary of all the employees who are working in the ‘Research’ Dept</a:t>
            </a:r>
            <a:r>
              <a:rPr lang="en-US" sz="1800" cap="all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IN" sz="1800" cap="all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cap="all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</a:t>
            </a:r>
            <a:r>
              <a:rPr lang="en-US" sz="2400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Dept_Res</a:t>
            </a: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&lt;-  σ </a:t>
            </a:r>
            <a:r>
              <a:rPr lang="en-US" sz="2400" baseline="-25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dname</a:t>
            </a:r>
            <a:r>
              <a:rPr lang="en-US" sz="24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‘Research’  </a:t>
            </a: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(Department)</a:t>
            </a:r>
            <a:endParaRPr lang="en-IN" sz="24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400" baseline="30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Dep_Emp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&lt;-	employee      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Dep_res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dnumber</a:t>
            </a:r>
            <a:endParaRPr lang="en-US" sz="18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 result     &lt;-    π</a:t>
            </a:r>
            <a:r>
              <a:rPr lang="en-US" sz="2400" baseline="-25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lname</a:t>
            </a:r>
            <a:r>
              <a:rPr lang="en-US" sz="24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baseline="-25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fname</a:t>
            </a:r>
            <a:r>
              <a:rPr lang="en-US" sz="2400" baseline="-25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salary</a:t>
            </a: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dep_emp</a:t>
            </a:r>
            <a:r>
              <a:rPr lang="en-US" sz="24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E0211-0D45-4787-BDFD-3F207AC0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9DC6-933E-40B8-8E55-FF8C28568DD9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32FE-722E-49D4-BCA7-33036FF0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47244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0656-E35B-4645-AC4B-070D82AD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ED7C-125C-4F48-91B7-9528945E46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2" descr="E:\NIET\Project\xLogo11.png.pagespeed.ic.pydHLuCQEZ.png">
            <a:extLst>
              <a:ext uri="{FF2B5EF4-FFF2-40B4-BE49-F238E27FC236}">
                <a16:creationId xmlns:a16="http://schemas.microsoft.com/office/drawing/2014/main" id="{9CE5F4AF-7598-4443-8B02-252103B5B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A988BA3-7474-48A0-8241-C1BAAF152B57}"/>
              </a:ext>
            </a:extLst>
          </p:cNvPr>
          <p:cNvSpPr txBox="1">
            <a:spLocks/>
          </p:cNvSpPr>
          <p:nvPr/>
        </p:nvSpPr>
        <p:spPr>
          <a:xfrm>
            <a:off x="2743200" y="361714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/>
              <a:t>Relational Algebra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0B23F946-74E1-462E-A330-7BBF8ECBB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648201"/>
            <a:ext cx="433388" cy="276225"/>
          </a:xfrm>
          <a:prstGeom prst="mathMultiply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4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C5C8-3AE8-49C2-B618-2A6E471044FD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56351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 The sigma operator is used to depict which of the following?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1) </a:t>
            </a:r>
            <a:r>
              <a:rPr lang="en-US" dirty="0">
                <a:solidFill>
                  <a:srgbClr val="000000"/>
                </a:solidFill>
              </a:rPr>
              <a:t>Select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2) Project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3) Join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4) </a:t>
            </a:r>
            <a:r>
              <a:rPr lang="en-US" dirty="0">
                <a:solidFill>
                  <a:srgbClr val="000000"/>
                </a:solidFill>
              </a:rPr>
              <a:t>None </a:t>
            </a:r>
            <a:r>
              <a:rPr lang="en-US" i="0" dirty="0">
                <a:solidFill>
                  <a:srgbClr val="000000"/>
                </a:solidFill>
                <a:effectLst/>
              </a:rPr>
              <a:t>of the above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The Pi operator is used to depict which of the following ?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1) </a:t>
            </a:r>
            <a:r>
              <a:rPr lang="en-US" dirty="0">
                <a:solidFill>
                  <a:srgbClr val="000000"/>
                </a:solidFill>
              </a:rPr>
              <a:t>Select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2) Project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3) Join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4) </a:t>
            </a:r>
            <a:r>
              <a:rPr lang="en-US" dirty="0">
                <a:solidFill>
                  <a:srgbClr val="000000"/>
                </a:solidFill>
              </a:rPr>
              <a:t>None </a:t>
            </a:r>
            <a:r>
              <a:rPr lang="en-US" i="0" dirty="0">
                <a:solidFill>
                  <a:srgbClr val="000000"/>
                </a:solidFill>
                <a:effectLst/>
              </a:rPr>
              <a:t>of the above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9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EB0A-4155-409C-8DB7-5C81DAA39DF7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56351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Which of the following is used for picking common values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1) Set Difference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2) Intersection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3) </a:t>
            </a:r>
            <a:r>
              <a:rPr lang="en-US" dirty="0">
                <a:solidFill>
                  <a:srgbClr val="000000"/>
                </a:solidFill>
              </a:rPr>
              <a:t>Union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4)  </a:t>
            </a:r>
            <a:r>
              <a:rPr lang="en-US" dirty="0">
                <a:solidFill>
                  <a:srgbClr val="000000"/>
                </a:solidFill>
              </a:rPr>
              <a:t>Cartesian Product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 Which of the following is used for picking all the values 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 Set Difference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2) Intersection</a:t>
            </a: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3) </a:t>
            </a:r>
            <a:r>
              <a:rPr lang="en-US" dirty="0">
                <a:solidFill>
                  <a:srgbClr val="000000"/>
                </a:solidFill>
              </a:rPr>
              <a:t>Union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</a:rPr>
              <a:t>4)  </a:t>
            </a:r>
            <a:r>
              <a:rPr lang="en-US" dirty="0">
                <a:solidFill>
                  <a:srgbClr val="000000"/>
                </a:solidFill>
              </a:rPr>
              <a:t>Cartesian Product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937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7DA4-A46F-4147-94D8-EC4EB7B318C6}" type="datetime1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5029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56351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/>
              <a:t>Daily Quiz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To specify a condition we use ________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1371600" lvl="2" indent="-457200"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Project </a:t>
            </a:r>
          </a:p>
          <a:p>
            <a:pPr marL="1371600" lvl="2" indent="-457200">
              <a:buAutoNum type="arabicParenR"/>
            </a:pPr>
            <a:r>
              <a:rPr lang="en-US" i="0" dirty="0">
                <a:solidFill>
                  <a:srgbClr val="000000"/>
                </a:solidFill>
                <a:effectLst/>
              </a:rPr>
              <a:t>intersection</a:t>
            </a:r>
          </a:p>
          <a:p>
            <a:pPr marL="1371600" lvl="2" indent="-457200"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Outer Join 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1371600" lvl="2" indent="-457200">
              <a:buAutoNum type="arabicParenR"/>
            </a:pPr>
            <a:r>
              <a:rPr lang="en-US" i="0" dirty="0">
                <a:solidFill>
                  <a:srgbClr val="000000"/>
                </a:solidFill>
                <a:effectLst/>
              </a:rPr>
              <a:t>Sele</a:t>
            </a:r>
            <a:r>
              <a:rPr lang="en-US" dirty="0">
                <a:solidFill>
                  <a:srgbClr val="000000"/>
                </a:solidFill>
              </a:rPr>
              <a:t>ct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To get the whole column we use ?</a:t>
            </a:r>
          </a:p>
          <a:p>
            <a:pPr marL="1371600" lvl="2" indent="-457200"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Project </a:t>
            </a:r>
          </a:p>
          <a:p>
            <a:pPr marL="1371600" lvl="2" indent="-457200">
              <a:buAutoNum type="arabicParenR"/>
            </a:pPr>
            <a:r>
              <a:rPr lang="en-US" i="0" dirty="0">
                <a:solidFill>
                  <a:srgbClr val="000000"/>
                </a:solidFill>
                <a:effectLst/>
              </a:rPr>
              <a:t>intersection</a:t>
            </a:r>
          </a:p>
          <a:p>
            <a:pPr marL="1371600" lvl="2" indent="-457200">
              <a:buAutoNum type="arabicParenR"/>
            </a:pPr>
            <a:r>
              <a:rPr lang="en-US" dirty="0">
                <a:solidFill>
                  <a:srgbClr val="000000"/>
                </a:solidFill>
              </a:rPr>
              <a:t>Outer Join 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1371600" lvl="2" indent="-457200">
              <a:buAutoNum type="arabicParenR"/>
            </a:pPr>
            <a:r>
              <a:rPr lang="en-US" i="0" dirty="0">
                <a:solidFill>
                  <a:srgbClr val="000000"/>
                </a:solidFill>
                <a:effectLst/>
              </a:rPr>
              <a:t>Sele</a:t>
            </a:r>
            <a:r>
              <a:rPr lang="en-US" dirty="0">
                <a:solidFill>
                  <a:srgbClr val="000000"/>
                </a:solidFill>
              </a:rPr>
              <a:t>ct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034" y="1071546"/>
            <a:ext cx="8229600" cy="42861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Calibri (Body)"/>
              </a:rPr>
              <a:t>After successful completion of this course student will able 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F81D-D569-455C-8D14-CBCE1CAAADD7}" type="datetime1">
              <a:rPr lang="en-US" smtClean="0"/>
              <a:t>2/24/2024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dirty="0">
                <a:latin typeface="Calibri (Body)"/>
              </a:rPr>
              <a:t>Course Outcome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024034" y="1571612"/>
          <a:ext cx="8286808" cy="301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COURSE OUTCOME NO</a:t>
                      </a:r>
                      <a:endParaRPr lang="en-IN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COURSE 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0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CO1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>
                        <a:buFont typeface="+mj-lt"/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features of a database system and its application and compare various types of data models. 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3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6"/>
                          </a:solidFill>
                          <a:latin typeface="+mn-lt"/>
                        </a:rPr>
                        <a:t>CO2</a:t>
                      </a:r>
                      <a:endParaRPr lang="en-IN" sz="2000" b="1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" marR="0" lvl="0" indent="-27432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 an ER Model for a given problem and transform it into a relation database schema. </a:t>
                      </a:r>
                      <a:endParaRPr lang="en-IN" sz="2000" b="0" kern="1200" dirty="0">
                        <a:solidFill>
                          <a:srgbClr val="00000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CO3</a:t>
                      </a:r>
                      <a:endParaRPr lang="en-IN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" marR="0" lvl="0" indent="-27432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Formulate solution to a query problem using SQL Commands, relational Algebra, tuple calculus and domain calculus. </a:t>
                      </a:r>
                      <a:endParaRPr lang="en-IN" sz="2000" b="0" kern="1200" dirty="0">
                        <a:solidFill>
                          <a:srgbClr val="00000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810000" y="6416676"/>
            <a:ext cx="5029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034" y="1071546"/>
            <a:ext cx="8229600" cy="42861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Calibri (Body)"/>
              </a:rPr>
              <a:t>After successful completion of this course student will able 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A93D-22EE-4538-951E-3A0A3C1EDB6A}" type="datetime1">
              <a:rPr lang="en-US" smtClean="0"/>
              <a:t>2/24/2024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dirty="0">
                <a:latin typeface="Calibri (Body)"/>
              </a:rPr>
              <a:t>Course Outcome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81196" y="1702213"/>
          <a:ext cx="8286808" cy="2954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1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1920"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COURSE OUTCOME NO</a:t>
                      </a:r>
                      <a:endParaRPr lang="en-IN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COURSE 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11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CO4</a:t>
                      </a:r>
                      <a:endParaRPr lang="en-IN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 the need of normalization and normalize a given relation to the desired normal form. </a:t>
                      </a:r>
                      <a:endParaRPr lang="en-IN" sz="2000" b="0" kern="1200" dirty="0">
                        <a:solidFill>
                          <a:srgbClr val="00000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2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CO5</a:t>
                      </a:r>
                      <a:endParaRPr lang="en-IN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" marR="0" lvl="0" indent="-27432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 different approaches of transaction processing and concurrency control, NOSQL. </a:t>
                      </a:r>
                      <a:endParaRPr lang="en-IN" sz="2000" b="0" kern="1200" dirty="0">
                        <a:solidFill>
                          <a:srgbClr val="00000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511">
                <a:tc>
                  <a:txBody>
                    <a:bodyPr/>
                    <a:lstStyle/>
                    <a:p>
                      <a:pPr algn="ctr"/>
                      <a:endParaRPr lang="en-IN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" marR="0" lvl="0" indent="-27432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pPr marL="27305" indent="-27432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000" b="0" kern="1200" dirty="0">
                        <a:solidFill>
                          <a:srgbClr val="00000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810000" y="6416676"/>
            <a:ext cx="5029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9F75-5D52-4C3A-A941-14FDFFB8C063}" type="datetime1">
              <a:rPr lang="en-US" smtClean="0"/>
              <a:t>2/24/2024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/>
              <a:t>CO-PO Mapping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810000" y="6248401"/>
            <a:ext cx="5029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024039" y="1219200"/>
          <a:ext cx="8358241" cy="361253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81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8204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/>
                        <a:t>PO No          </a:t>
                      </a:r>
                    </a:p>
                    <a:p>
                      <a:pPr algn="l" fontAlgn="b"/>
                      <a:r>
                        <a:rPr lang="en-IN" sz="1800" b="1" u="none" strike="noStrike" dirty="0"/>
                        <a:t>CO No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PO8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PO9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PO10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PO11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PO12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0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/>
                        <a:t>CO1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   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/>
                        <a:t>CO2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/>
                        <a:t>CO3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/>
                        <a:t>CO4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0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/>
                        <a:t>CO5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-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W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33600" y="5562601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3: STRONG		2: MEDIUM</a:t>
            </a:r>
          </a:p>
          <a:p>
            <a:r>
              <a:rPr lang="en-US" dirty="0"/>
              <a:t>1: WEAK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4BFCF80-0E5F-4F0D-B549-AE2CC7E684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24039" y="1219199"/>
          <a:ext cx="8358241" cy="371189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81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64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8204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/>
                        <a:t>PO No          </a:t>
                      </a:r>
                    </a:p>
                    <a:p>
                      <a:pPr algn="l" fontAlgn="b"/>
                      <a:r>
                        <a:rPr lang="en-IN" sz="1800" b="1" u="none" strike="noStrike" dirty="0"/>
                        <a:t>CO No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PO8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PO9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PO10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PO11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/>
                        <a:t>PO12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0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/>
                        <a:t>CO1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   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/>
                        <a:t>CO2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/>
                        <a:t>CO3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/>
                        <a:t>CO4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0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/>
                        <a:t>CO5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latin typeface="Calibri (Body)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-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5405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143001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In this unit students will learn about How to Query in Relational Algebra and in SQL.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3645-E99A-435A-B6EB-A4722BBA58E2}" type="datetime1">
              <a:rPr lang="en-US" smtClean="0"/>
              <a:t>2/24/2024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000" dirty="0"/>
              <a:t>TOPIC OBJECTIVE</a:t>
            </a:r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685800"/>
          </a:xfrm>
          <a:prstGeom prst="rect">
            <a:avLst/>
          </a:prstGeom>
          <a:noFill/>
        </p:spPr>
      </p:pic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810000" y="6356351"/>
            <a:ext cx="5029200" cy="365125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990600"/>
            <a:ext cx="8077200" cy="4648200"/>
          </a:xfrm>
        </p:spPr>
        <p:txBody>
          <a:bodyPr>
            <a:normAutofit/>
          </a:bodyPr>
          <a:lstStyle/>
          <a:p>
            <a:pPr algn="just"/>
            <a:endParaRPr lang="en-US" sz="31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6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In a relational model, the database is represented as a collection of relations. and relations are nothing but what we commonly call tables. </a:t>
            </a:r>
          </a:p>
          <a:p>
            <a:pPr algn="just"/>
            <a:endParaRPr lang="en-US" sz="36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36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In the relational model, a particular row in a particular table represents the values of a real world entity or a relationship. </a:t>
            </a:r>
          </a:p>
          <a:p>
            <a:pPr algn="just"/>
            <a:endParaRPr lang="en-US" sz="36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36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The name of the table and the names of the column are used to identify the meaning of the values given in each row. </a:t>
            </a:r>
          </a:p>
          <a:p>
            <a:pPr algn="just"/>
            <a:endParaRPr lang="en-IN" sz="2200" cap="all" baseline="30000" dirty="0">
              <a:ea typeface="Times New Roman" panose="02020603050405020304" pitchFamily="18" charset="0"/>
            </a:endParaRPr>
          </a:p>
          <a:p>
            <a:pPr algn="just"/>
            <a:endParaRPr lang="en-IN" sz="2200" cap="all" baseline="30000" dirty="0">
              <a:ea typeface="Times New Roman" panose="02020603050405020304" pitchFamily="18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/>
              <a:t>Introduction to Relational Data Model</a:t>
            </a:r>
          </a:p>
        </p:txBody>
      </p:sp>
      <p:pic>
        <p:nvPicPr>
          <p:cNvPr id="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7921-9B48-4067-AA78-EAFD156E50E0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ED7C-125C-4F48-91B7-9528945E46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57600" y="6356350"/>
            <a:ext cx="5410200" cy="501650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066800"/>
            <a:ext cx="8458200" cy="4953000"/>
          </a:xfrm>
        </p:spPr>
        <p:txBody>
          <a:bodyPr>
            <a:noAutofit/>
          </a:bodyPr>
          <a:lstStyle/>
          <a:p>
            <a:pPr lvl="0" algn="just"/>
            <a:r>
              <a:rPr lang="en-US" dirty="0"/>
              <a:t>Example</a:t>
            </a:r>
          </a:p>
          <a:p>
            <a:pPr algn="just"/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The student table (or relation) would represent the facts about a particular student entity. </a:t>
            </a:r>
          </a:p>
          <a:p>
            <a:pPr algn="just"/>
            <a:endParaRPr lang="en-US" sz="2800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The column names </a:t>
            </a:r>
            <a:r>
              <a:rPr lang="en-US" sz="2800" baseline="30000" dirty="0" err="1">
                <a:ea typeface="Times New Roman" panose="02020603050405020304" pitchFamily="18" charset="0"/>
                <a:cs typeface="Arial" panose="020B0604020202020204" pitchFamily="34" charset="0"/>
              </a:rPr>
              <a:t>student_id</a:t>
            </a:r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800" baseline="30000" dirty="0" err="1">
                <a:ea typeface="Times New Roman" panose="02020603050405020304" pitchFamily="18" charset="0"/>
                <a:cs typeface="Arial" panose="020B0604020202020204" pitchFamily="34" charset="0"/>
              </a:rPr>
              <a:t>student_name</a:t>
            </a:r>
            <a:r>
              <a:rPr lang="en-US" sz="2800" baseline="30000" dirty="0">
                <a:ea typeface="Times New Roman" panose="02020603050405020304" pitchFamily="18" charset="0"/>
                <a:cs typeface="Arial" panose="020B0604020202020204" pitchFamily="34" charset="0"/>
              </a:rPr>
              <a:t>, address tell us what data is placed in these columns and how we should interpret it. </a:t>
            </a:r>
          </a:p>
          <a:p>
            <a:pPr algn="just"/>
            <a:endParaRPr lang="en-US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In a formal relational model, a row is called a tuple, a column name is known as an attribute and each table name is a Relation. </a:t>
            </a:r>
          </a:p>
          <a:p>
            <a:pPr algn="just"/>
            <a:endParaRPr lang="en-US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ea typeface="Times New Roman" panose="02020603050405020304" pitchFamily="18" charset="0"/>
                <a:cs typeface="Arial" panose="020B0604020202020204" pitchFamily="34" charset="0"/>
              </a:rPr>
              <a:t>The datatype of a column i.e. the type of values that can appear in each column is called a domain</a:t>
            </a:r>
            <a:endParaRPr lang="en-IN" cap="all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/>
            <a:endParaRPr lang="en-US" dirty="0"/>
          </a:p>
          <a:p>
            <a:pPr algn="just"/>
            <a:endParaRPr lang="en-US" sz="1800" cap="all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2200" cap="all" baseline="30000" dirty="0">
              <a:ea typeface="Times New Roman" panose="02020603050405020304" pitchFamily="18" charset="0"/>
            </a:endParaRPr>
          </a:p>
          <a:p>
            <a:pPr algn="just"/>
            <a:endParaRPr lang="en-US" sz="1800" cap="all" baseline="30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cap="all" baseline="300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95600" y="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 dirty="0"/>
          </a:p>
          <a:p>
            <a:pPr algn="ctr">
              <a:spcBef>
                <a:spcPct val="0"/>
              </a:spcBef>
              <a:defRPr/>
            </a:pPr>
            <a:r>
              <a:rPr lang="en-US" sz="2400" dirty="0"/>
              <a:t>Introduction to Relational Data Model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/>
              <a:t> </a:t>
            </a:r>
          </a:p>
        </p:txBody>
      </p:sp>
      <p:pic>
        <p:nvPicPr>
          <p:cNvPr id="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"/>
            <a:ext cx="1447800" cy="817163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81D2-19C1-4A02-921D-B0C4A347280E}" type="datetime1">
              <a:rPr lang="en-US" smtClean="0"/>
              <a:t>2/24/2024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9ED7C-125C-4F48-91B7-9528945E46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91000" y="6356350"/>
            <a:ext cx="4114800" cy="501650"/>
          </a:xfrm>
        </p:spPr>
        <p:txBody>
          <a:bodyPr/>
          <a:lstStyle/>
          <a:p>
            <a:r>
              <a:rPr lang="en-US" dirty="0" err="1"/>
              <a:t>Dr.Shaina</a:t>
            </a:r>
            <a:r>
              <a:rPr lang="en-US" dirty="0"/>
              <a:t>    Database Management System         UNIT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3375</Words>
  <Application>Microsoft Office PowerPoint</Application>
  <PresentationFormat>Widescreen</PresentationFormat>
  <Paragraphs>696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Arial</vt:lpstr>
      <vt:lpstr>Calibri</vt:lpstr>
      <vt:lpstr>Calibri (Body)</vt:lpstr>
      <vt:lpstr>Calibri Light</vt:lpstr>
      <vt:lpstr>Mangal</vt:lpstr>
      <vt:lpstr>Open Sans</vt:lpstr>
      <vt:lpstr>Roboto</vt:lpstr>
      <vt:lpstr>source sans pro</vt:lpstr>
      <vt:lpstr>Times New Roman</vt:lpstr>
      <vt:lpstr>Verdana</vt:lpstr>
      <vt:lpstr>Verdana</vt:lpstr>
      <vt:lpstr>Wingdings</vt:lpstr>
      <vt:lpstr>Office Theme</vt:lpstr>
      <vt:lpstr>Noida Institute of Engineering and Technology, Greater Noida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Noida Institute of Engineering and Technology, Greater Noida</dc:title>
  <dc:creator>HP</dc:creator>
  <cp:lastModifiedBy>HP</cp:lastModifiedBy>
  <cp:revision>1</cp:revision>
  <dcterms:created xsi:type="dcterms:W3CDTF">2024-02-24T04:47:30Z</dcterms:created>
  <dcterms:modified xsi:type="dcterms:W3CDTF">2024-02-24T04:48:45Z</dcterms:modified>
</cp:coreProperties>
</file>