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519" r:id="rId3"/>
    <p:sldId id="405" r:id="rId4"/>
    <p:sldId id="352" r:id="rId5"/>
    <p:sldId id="353" r:id="rId6"/>
    <p:sldId id="355" r:id="rId7"/>
    <p:sldId id="418" r:id="rId8"/>
    <p:sldId id="419" r:id="rId9"/>
    <p:sldId id="404" r:id="rId10"/>
    <p:sldId id="477" r:id="rId11"/>
    <p:sldId id="478" r:id="rId12"/>
    <p:sldId id="479" r:id="rId13"/>
    <p:sldId id="374" r:id="rId14"/>
    <p:sldId id="375" r:id="rId15"/>
    <p:sldId id="376" r:id="rId16"/>
    <p:sldId id="532" r:id="rId17"/>
    <p:sldId id="533" r:id="rId18"/>
    <p:sldId id="534" r:id="rId19"/>
    <p:sldId id="53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94"/>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B4289B6B-2FC4-004A-BC5E-5450DC0ADADD}" type="datetimeFigureOut">
              <a:rPr lang="en-US" smtClean="0"/>
              <a:t>3/9/24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2BD199-9D84-8840-8697-CD04D1FA266D}" type="slidenum">
              <a:rPr lang="en-US" smtClean="0"/>
              <a:t>‹#›</a:t>
            </a:fld>
            <a:endParaRPr lang="en-US"/>
          </a:p>
        </p:txBody>
      </p:sp>
    </p:spTree>
    <p:extLst>
      <p:ext uri="{BB962C8B-B14F-4D97-AF65-F5344CB8AC3E}">
        <p14:creationId xmlns:p14="http://schemas.microsoft.com/office/powerpoint/2010/main" val="3496987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4289B6B-2FC4-004A-BC5E-5450DC0ADADD}" type="datetimeFigureOut">
              <a:rPr lang="en-US" smtClean="0"/>
              <a:t>3/9/24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BD199-9D84-8840-8697-CD04D1FA266D}" type="slidenum">
              <a:rPr lang="en-US" smtClean="0"/>
              <a:t>‹#›</a:t>
            </a:fld>
            <a:endParaRPr lang="en-US"/>
          </a:p>
        </p:txBody>
      </p:sp>
    </p:spTree>
    <p:extLst>
      <p:ext uri="{BB962C8B-B14F-4D97-AF65-F5344CB8AC3E}">
        <p14:creationId xmlns:p14="http://schemas.microsoft.com/office/powerpoint/2010/main" val="165817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4289B6B-2FC4-004A-BC5E-5450DC0ADADD}" type="datetimeFigureOut">
              <a:rPr lang="en-US" smtClean="0"/>
              <a:t>3/9/24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BD199-9D84-8840-8697-CD04D1FA266D}" type="slidenum">
              <a:rPr lang="en-US" smtClean="0"/>
              <a:t>‹#›</a:t>
            </a:fld>
            <a:endParaRPr lang="en-US"/>
          </a:p>
        </p:txBody>
      </p:sp>
    </p:spTree>
    <p:extLst>
      <p:ext uri="{BB962C8B-B14F-4D97-AF65-F5344CB8AC3E}">
        <p14:creationId xmlns:p14="http://schemas.microsoft.com/office/powerpoint/2010/main" val="329660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4289B6B-2FC4-004A-BC5E-5450DC0ADADD}" type="datetimeFigureOut">
              <a:rPr lang="en-US" smtClean="0"/>
              <a:t>3/9/24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2BD199-9D84-8840-8697-CD04D1FA266D}" type="slidenum">
              <a:rPr lang="en-US" smtClean="0"/>
              <a:t>‹#›</a:t>
            </a:fld>
            <a:endParaRPr lang="en-US"/>
          </a:p>
        </p:txBody>
      </p:sp>
    </p:spTree>
    <p:extLst>
      <p:ext uri="{BB962C8B-B14F-4D97-AF65-F5344CB8AC3E}">
        <p14:creationId xmlns:p14="http://schemas.microsoft.com/office/powerpoint/2010/main" val="849822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B4289B6B-2FC4-004A-BC5E-5450DC0ADADD}" type="datetimeFigureOut">
              <a:rPr lang="en-US" smtClean="0"/>
              <a:t>3/9/24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2BD199-9D84-8840-8697-CD04D1FA266D}" type="slidenum">
              <a:rPr lang="en-US" smtClean="0"/>
              <a:t>‹#›</a:t>
            </a:fld>
            <a:endParaRPr lang="en-US"/>
          </a:p>
        </p:txBody>
      </p:sp>
    </p:spTree>
    <p:extLst>
      <p:ext uri="{BB962C8B-B14F-4D97-AF65-F5344CB8AC3E}">
        <p14:creationId xmlns:p14="http://schemas.microsoft.com/office/powerpoint/2010/main" val="38190671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B4289B6B-2FC4-004A-BC5E-5450DC0ADADD}" type="datetimeFigureOut">
              <a:rPr lang="en-US" smtClean="0"/>
              <a:t>3/9/24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E2BD199-9D84-8840-8697-CD04D1FA266D}" type="slidenum">
              <a:rPr lang="en-US" smtClean="0"/>
              <a:t>‹#›</a:t>
            </a:fld>
            <a:endParaRPr lang="en-US"/>
          </a:p>
        </p:txBody>
      </p:sp>
    </p:spTree>
    <p:extLst>
      <p:ext uri="{BB962C8B-B14F-4D97-AF65-F5344CB8AC3E}">
        <p14:creationId xmlns:p14="http://schemas.microsoft.com/office/powerpoint/2010/main" val="411560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B4289B6B-2FC4-004A-BC5E-5450DC0ADADD}" type="datetimeFigureOut">
              <a:rPr lang="en-US" smtClean="0"/>
              <a:t>3/9/24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2BD199-9D84-8840-8697-CD04D1FA266D}"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22566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4289B6B-2FC4-004A-BC5E-5450DC0ADADD}" type="datetimeFigureOut">
              <a:rPr lang="en-US" smtClean="0"/>
              <a:t>3/9/24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2BD199-9D84-8840-8697-CD04D1FA266D}" type="slidenum">
              <a:rPr lang="en-US" smtClean="0"/>
              <a:t>‹#›</a:t>
            </a:fld>
            <a:endParaRPr lang="en-US"/>
          </a:p>
        </p:txBody>
      </p:sp>
    </p:spTree>
    <p:extLst>
      <p:ext uri="{BB962C8B-B14F-4D97-AF65-F5344CB8AC3E}">
        <p14:creationId xmlns:p14="http://schemas.microsoft.com/office/powerpoint/2010/main" val="1838936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89B6B-2FC4-004A-BC5E-5450DC0ADADD}" type="datetimeFigureOut">
              <a:rPr lang="en-US" smtClean="0"/>
              <a:t>3/9/24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2BD199-9D84-8840-8697-CD04D1FA266D}" type="slidenum">
              <a:rPr lang="en-US" smtClean="0"/>
              <a:t>‹#›</a:t>
            </a:fld>
            <a:endParaRPr lang="en-US"/>
          </a:p>
        </p:txBody>
      </p:sp>
    </p:spTree>
    <p:extLst>
      <p:ext uri="{BB962C8B-B14F-4D97-AF65-F5344CB8AC3E}">
        <p14:creationId xmlns:p14="http://schemas.microsoft.com/office/powerpoint/2010/main" val="21799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B4289B6B-2FC4-004A-BC5E-5450DC0ADADD}" type="datetimeFigureOut">
              <a:rPr lang="en-US" smtClean="0"/>
              <a:t>3/9/24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E2BD199-9D84-8840-8697-CD04D1FA266D}" type="slidenum">
              <a:rPr lang="en-US" smtClean="0"/>
              <a:t>‹#›</a:t>
            </a:fld>
            <a:endParaRPr lang="en-US"/>
          </a:p>
        </p:txBody>
      </p:sp>
    </p:spTree>
    <p:extLst>
      <p:ext uri="{BB962C8B-B14F-4D97-AF65-F5344CB8AC3E}">
        <p14:creationId xmlns:p14="http://schemas.microsoft.com/office/powerpoint/2010/main" val="38098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4289B6B-2FC4-004A-BC5E-5450DC0ADADD}" type="datetimeFigureOut">
              <a:rPr lang="en-US" smtClean="0"/>
              <a:t>3/9/24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E2BD199-9D84-8840-8697-CD04D1FA266D}" type="slidenum">
              <a:rPr lang="en-US" smtClean="0"/>
              <a:t>‹#›</a:t>
            </a:fld>
            <a:endParaRPr lang="en-US"/>
          </a:p>
        </p:txBody>
      </p:sp>
    </p:spTree>
    <p:extLst>
      <p:ext uri="{BB962C8B-B14F-4D97-AF65-F5344CB8AC3E}">
        <p14:creationId xmlns:p14="http://schemas.microsoft.com/office/powerpoint/2010/main" val="255549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4289B6B-2FC4-004A-BC5E-5450DC0ADADD}" type="datetimeFigureOut">
              <a:rPr lang="en-US" smtClean="0"/>
              <a:t>3/9/24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E2BD199-9D84-8840-8697-CD04D1FA266D}" type="slidenum">
              <a:rPr lang="en-US" smtClean="0"/>
              <a:t>‹#›</a:t>
            </a:fld>
            <a:endParaRPr lang="en-US"/>
          </a:p>
        </p:txBody>
      </p:sp>
    </p:spTree>
    <p:extLst>
      <p:ext uri="{BB962C8B-B14F-4D97-AF65-F5344CB8AC3E}">
        <p14:creationId xmlns:p14="http://schemas.microsoft.com/office/powerpoint/2010/main" val="1444440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kBdlM6hNDAE&amp;list=PLxCzCOWd7aiFAN6I8CuViBuCdJgiOkT2Y"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1B7A-6163-EBDD-010A-A2ACA1E15182}"/>
              </a:ext>
            </a:extLst>
          </p:cNvPr>
          <p:cNvSpPr>
            <a:spLocks noGrp="1"/>
          </p:cNvSpPr>
          <p:nvPr>
            <p:ph type="ctrTitle"/>
          </p:nvPr>
        </p:nvSpPr>
        <p:spPr/>
        <p:txBody>
          <a:bodyPr>
            <a:normAutofit/>
          </a:bodyPr>
          <a:lstStyle/>
          <a:p>
            <a:r>
              <a:rPr lang="en-US" dirty="0"/>
              <a:t>Data Base Management System</a:t>
            </a:r>
          </a:p>
        </p:txBody>
      </p:sp>
      <p:sp>
        <p:nvSpPr>
          <p:cNvPr id="3" name="Subtitle 2">
            <a:extLst>
              <a:ext uri="{FF2B5EF4-FFF2-40B4-BE49-F238E27FC236}">
                <a16:creationId xmlns:a16="http://schemas.microsoft.com/office/drawing/2014/main" id="{AD2C254D-0207-4362-FB2A-090A7D1635B9}"/>
              </a:ext>
            </a:extLst>
          </p:cNvPr>
          <p:cNvSpPr>
            <a:spLocks noGrp="1"/>
          </p:cNvSpPr>
          <p:nvPr>
            <p:ph type="subTitle" idx="1"/>
          </p:nvPr>
        </p:nvSpPr>
        <p:spPr/>
        <p:txBody>
          <a:bodyPr>
            <a:normAutofit/>
          </a:bodyPr>
          <a:lstStyle/>
          <a:p>
            <a:r>
              <a:rPr lang="en-US" sz="4800" dirty="0"/>
              <a:t>BY: DR. NAINA PAL</a:t>
            </a:r>
          </a:p>
        </p:txBody>
      </p:sp>
      <p:pic>
        <p:nvPicPr>
          <p:cNvPr id="4" name="Picture 7">
            <a:extLst>
              <a:ext uri="{FF2B5EF4-FFF2-40B4-BE49-F238E27FC236}">
                <a16:creationId xmlns:a16="http://schemas.microsoft.com/office/drawing/2014/main" id="{BCFAE199-7FD6-A266-3EEC-D6CC5542F2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8808" y="11577"/>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674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7" name="Content Placeholder 2">
            <a:extLst>
              <a:ext uri="{FF2B5EF4-FFF2-40B4-BE49-F238E27FC236}">
                <a16:creationId xmlns:a16="http://schemas.microsoft.com/office/drawing/2014/main" id="{3FC4AEC1-C070-818E-1820-A8A5903D79DC}"/>
              </a:ext>
            </a:extLst>
          </p:cNvPr>
          <p:cNvSpPr>
            <a:spLocks noGrp="1"/>
          </p:cNvSpPr>
          <p:nvPr>
            <p:ph idx="1"/>
          </p:nvPr>
        </p:nvSpPr>
        <p:spPr>
          <a:xfrm>
            <a:off x="2057400" y="1143000"/>
            <a:ext cx="8229600" cy="4724400"/>
          </a:xfrm>
        </p:spPr>
        <p:txBody>
          <a:bodyPr/>
          <a:lstStyle/>
          <a:p>
            <a:pPr algn="just" eaLnBrk="1" hangingPunct="1">
              <a:buFont typeface="Arial" panose="020B0604020202020204" pitchFamily="34" charset="0"/>
              <a:buNone/>
            </a:pPr>
            <a:r>
              <a:rPr lang="en-US" altLang="en-US"/>
              <a:t>There are mainly two types of Functional Dependency in DBMS. </a:t>
            </a:r>
          </a:p>
          <a:p>
            <a:pPr algn="just" eaLnBrk="1" hangingPunct="1">
              <a:buFont typeface="Arial" panose="020B0604020202020204" pitchFamily="34" charset="0"/>
              <a:buNone/>
            </a:pPr>
            <a:endParaRPr lang="en-US" altLang="en-US"/>
          </a:p>
          <a:p>
            <a:pPr algn="just" eaLnBrk="1" hangingPunct="1">
              <a:buFont typeface="Arial" panose="020B0604020202020204" pitchFamily="34" charset="0"/>
              <a:buNone/>
            </a:pPr>
            <a:r>
              <a:rPr lang="en-US" altLang="en-US"/>
              <a:t>Following are the types of Functional Dependencies in DBMS:</a:t>
            </a:r>
          </a:p>
          <a:p>
            <a:pPr algn="just" eaLnBrk="1" hangingPunct="1">
              <a:buFont typeface="Arial" panose="020B0604020202020204" pitchFamily="34" charset="0"/>
              <a:buNone/>
            </a:pPr>
            <a:endParaRPr lang="en-US" altLang="en-US" b="1"/>
          </a:p>
          <a:p>
            <a:pPr algn="just" eaLnBrk="1" hangingPunct="1">
              <a:buFont typeface="Wingdings" pitchFamily="2" charset="2"/>
              <a:buChar char="Ø"/>
            </a:pPr>
            <a:r>
              <a:rPr lang="en-US" altLang="en-US"/>
              <a:t>Trivial Functional Dependency</a:t>
            </a:r>
          </a:p>
          <a:p>
            <a:pPr algn="just" eaLnBrk="1" hangingPunct="1">
              <a:buFont typeface="Wingdings" pitchFamily="2" charset="2"/>
              <a:buChar char="Ø"/>
            </a:pPr>
            <a:r>
              <a:rPr lang="en-US" altLang="en-US"/>
              <a:t>Non-Trivial Functional Dependency</a:t>
            </a:r>
          </a:p>
        </p:txBody>
      </p:sp>
      <p:sp>
        <p:nvSpPr>
          <p:cNvPr id="4" name="Date Placeholder 3">
            <a:extLst>
              <a:ext uri="{FF2B5EF4-FFF2-40B4-BE49-F238E27FC236}">
                <a16:creationId xmlns:a16="http://schemas.microsoft.com/office/drawing/2014/main" id="{654C5481-762C-1764-B8E9-EE6A4727CDD0}"/>
              </a:ext>
            </a:extLst>
          </p:cNvPr>
          <p:cNvSpPr>
            <a:spLocks noGrp="1"/>
          </p:cNvSpPr>
          <p:nvPr>
            <p:ph type="dt" sz="half" idx="10"/>
          </p:nvPr>
        </p:nvSpPr>
        <p:spPr/>
        <p:txBody>
          <a:bodyPr/>
          <a:lstStyle/>
          <a:p>
            <a:pPr>
              <a:defRPr/>
            </a:pPr>
            <a:fld id="{155BE473-07A2-4189-ADEA-2FE095EEF239}" type="datetime1">
              <a:rPr lang="en-US"/>
              <a:pPr>
                <a:defRPr/>
              </a:pPr>
              <a:t>3/9/24</a:t>
            </a:fld>
            <a:endParaRPr lang="en-US"/>
          </a:p>
        </p:txBody>
      </p:sp>
      <p:sp>
        <p:nvSpPr>
          <p:cNvPr id="5" name="Footer Placeholder 4">
            <a:extLst>
              <a:ext uri="{FF2B5EF4-FFF2-40B4-BE49-F238E27FC236}">
                <a16:creationId xmlns:a16="http://schemas.microsoft.com/office/drawing/2014/main" id="{B0CAD54A-57B0-2114-97A2-70BBF67F69F0}"/>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56324" name="Slide Number Placeholder 5">
            <a:extLst>
              <a:ext uri="{FF2B5EF4-FFF2-40B4-BE49-F238E27FC236}">
                <a16:creationId xmlns:a16="http://schemas.microsoft.com/office/drawing/2014/main" id="{67ABB45E-B7B8-BB84-6111-D14E75B8E3C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058D20-601F-4A4E-899C-C7DAC2C74DA8}" type="slidenum">
              <a:rPr lang="en-US" altLang="en-US" sz="1200">
                <a:solidFill>
                  <a:srgbClr val="898989"/>
                </a:solidFill>
              </a:rPr>
              <a:pPr>
                <a:spcBef>
                  <a:spcPct val="0"/>
                </a:spcBef>
                <a:buFontTx/>
                <a:buNone/>
              </a:pPr>
              <a:t>10</a:t>
            </a:fld>
            <a:endParaRPr lang="en-US" altLang="en-US" sz="1200">
              <a:solidFill>
                <a:srgbClr val="898989"/>
              </a:solidFill>
            </a:endParaRPr>
          </a:p>
        </p:txBody>
      </p:sp>
      <p:sp>
        <p:nvSpPr>
          <p:cNvPr id="7" name="Title 1">
            <a:extLst>
              <a:ext uri="{FF2B5EF4-FFF2-40B4-BE49-F238E27FC236}">
                <a16:creationId xmlns:a16="http://schemas.microsoft.com/office/drawing/2014/main" id="{2C892D8E-BDBE-C55D-A388-0C6E3AC3E51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C00000"/>
                </a:solidFill>
              </a:rPr>
              <a:t>Types of Functional dependency </a:t>
            </a:r>
          </a:p>
        </p:txBody>
      </p:sp>
      <p:pic>
        <p:nvPicPr>
          <p:cNvPr id="56326" name="Picture 2" descr="E:\NIET\Project\xLogo11.png.pagespeed.ic.pydHLuCQEZ.png">
            <a:extLst>
              <a:ext uri="{FF2B5EF4-FFF2-40B4-BE49-F238E27FC236}">
                <a16:creationId xmlns:a16="http://schemas.microsoft.com/office/drawing/2014/main" id="{3467DC69-7E6C-CF3C-4309-190F501B8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7">
            <a:extLst>
              <a:ext uri="{FF2B5EF4-FFF2-40B4-BE49-F238E27FC236}">
                <a16:creationId xmlns:a16="http://schemas.microsoft.com/office/drawing/2014/main" id="{6A82215D-A68D-DE47-DEC2-15DD4EAB8C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Content Placeholder 2">
            <a:extLst>
              <a:ext uri="{FF2B5EF4-FFF2-40B4-BE49-F238E27FC236}">
                <a16:creationId xmlns:a16="http://schemas.microsoft.com/office/drawing/2014/main" id="{8D035CBB-57E7-219B-4415-21FC7679F3C1}"/>
              </a:ext>
            </a:extLst>
          </p:cNvPr>
          <p:cNvSpPr>
            <a:spLocks noGrp="1"/>
          </p:cNvSpPr>
          <p:nvPr>
            <p:ph idx="1"/>
          </p:nvPr>
        </p:nvSpPr>
        <p:spPr>
          <a:xfrm>
            <a:off x="2057400" y="1143000"/>
            <a:ext cx="8229600" cy="4724400"/>
          </a:xfrm>
        </p:spPr>
        <p:txBody>
          <a:bodyPr>
            <a:normAutofit fontScale="92500" lnSpcReduction="10000"/>
          </a:bodyPr>
          <a:lstStyle/>
          <a:p>
            <a:pPr algn="just" eaLnBrk="1" hangingPunct="1">
              <a:buFont typeface="Arial" panose="020B0604020202020204" pitchFamily="34" charset="0"/>
              <a:buNone/>
            </a:pPr>
            <a:r>
              <a:rPr lang="en-US" altLang="en-US" sz="2400"/>
              <a:t>The Trivial dependency is a set of attributes which are called a trivial if the set of attributes are included in that attribute.</a:t>
            </a:r>
          </a:p>
          <a:p>
            <a:pPr algn="just" eaLnBrk="1" hangingPunct="1">
              <a:buFont typeface="Arial" panose="020B0604020202020204" pitchFamily="34" charset="0"/>
              <a:buNone/>
            </a:pPr>
            <a:r>
              <a:rPr lang="en-US" altLang="en-US" sz="2400"/>
              <a:t>So, X -&gt; Y is a trivial functional dependency if Y is a subset of X. </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Let’s understand with a Trivial Functional Dependency Example.</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For example:</a:t>
            </a:r>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{Emp_id, Emp_name} -&gt; Emp_id is a trivial functional dependency as Emp_id is a subset of {Emp_id,Emp_name}.</a:t>
            </a:r>
          </a:p>
        </p:txBody>
      </p:sp>
      <p:sp>
        <p:nvSpPr>
          <p:cNvPr id="4" name="Date Placeholder 3">
            <a:extLst>
              <a:ext uri="{FF2B5EF4-FFF2-40B4-BE49-F238E27FC236}">
                <a16:creationId xmlns:a16="http://schemas.microsoft.com/office/drawing/2014/main" id="{3477DC7F-9955-92D9-99A2-5DE14EE7FEA3}"/>
              </a:ext>
            </a:extLst>
          </p:cNvPr>
          <p:cNvSpPr>
            <a:spLocks noGrp="1"/>
          </p:cNvSpPr>
          <p:nvPr>
            <p:ph type="dt" sz="half" idx="10"/>
          </p:nvPr>
        </p:nvSpPr>
        <p:spPr/>
        <p:txBody>
          <a:bodyPr/>
          <a:lstStyle/>
          <a:p>
            <a:pPr>
              <a:defRPr/>
            </a:pPr>
            <a:fld id="{E1888237-4C02-4909-A24F-F792AD4B525A}" type="datetime1">
              <a:rPr lang="en-US"/>
              <a:pPr>
                <a:defRPr/>
              </a:pPr>
              <a:t>3/9/24</a:t>
            </a:fld>
            <a:endParaRPr lang="en-US"/>
          </a:p>
        </p:txBody>
      </p:sp>
      <p:sp>
        <p:nvSpPr>
          <p:cNvPr id="5" name="Footer Placeholder 4">
            <a:extLst>
              <a:ext uri="{FF2B5EF4-FFF2-40B4-BE49-F238E27FC236}">
                <a16:creationId xmlns:a16="http://schemas.microsoft.com/office/drawing/2014/main" id="{37241AA4-5E62-9E49-B6CA-B66703C8E63A}"/>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57348" name="Slide Number Placeholder 5">
            <a:extLst>
              <a:ext uri="{FF2B5EF4-FFF2-40B4-BE49-F238E27FC236}">
                <a16:creationId xmlns:a16="http://schemas.microsoft.com/office/drawing/2014/main" id="{7705573A-AB33-C144-F46B-B1EC726DAF6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363EAB-6400-9A44-864F-3D2E718687AE}" type="slidenum">
              <a:rPr lang="en-US" altLang="en-US" sz="1200">
                <a:solidFill>
                  <a:srgbClr val="898989"/>
                </a:solidFill>
              </a:rPr>
              <a:pPr>
                <a:spcBef>
                  <a:spcPct val="0"/>
                </a:spcBef>
                <a:buFontTx/>
                <a:buNone/>
              </a:pPr>
              <a:t>11</a:t>
            </a:fld>
            <a:endParaRPr lang="en-US" altLang="en-US" sz="1200">
              <a:solidFill>
                <a:srgbClr val="898989"/>
              </a:solidFill>
            </a:endParaRPr>
          </a:p>
        </p:txBody>
      </p:sp>
      <p:sp>
        <p:nvSpPr>
          <p:cNvPr id="7" name="Title 1">
            <a:extLst>
              <a:ext uri="{FF2B5EF4-FFF2-40B4-BE49-F238E27FC236}">
                <a16:creationId xmlns:a16="http://schemas.microsoft.com/office/drawing/2014/main" id="{35AF927C-E0C7-E033-0611-CDAF2B1E7CA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altLang="en-US" sz="3200" b="1" dirty="0"/>
              <a:t>Trivial Functional Dependency</a:t>
            </a:r>
          </a:p>
        </p:txBody>
      </p:sp>
      <p:pic>
        <p:nvPicPr>
          <p:cNvPr id="57350" name="Picture 2" descr="E:\NIET\Project\xLogo11.png.pagespeed.ic.pydHLuCQEZ.png">
            <a:extLst>
              <a:ext uri="{FF2B5EF4-FFF2-40B4-BE49-F238E27FC236}">
                <a16:creationId xmlns:a16="http://schemas.microsoft.com/office/drawing/2014/main" id="{9BE07052-DF59-AF58-68C5-DE9AD133E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7">
            <a:extLst>
              <a:ext uri="{FF2B5EF4-FFF2-40B4-BE49-F238E27FC236}">
                <a16:creationId xmlns:a16="http://schemas.microsoft.com/office/drawing/2014/main" id="{BD71763B-C11A-FA7F-6D04-146B18895381}"/>
              </a:ext>
            </a:extLst>
          </p:cNvPr>
          <p:cNvGraphicFramePr>
            <a:graphicFrameLocks noGrp="1"/>
          </p:cNvGraphicFramePr>
          <p:nvPr/>
        </p:nvGraphicFramePr>
        <p:xfrm>
          <a:off x="4567238" y="3408363"/>
          <a:ext cx="4694238" cy="1463676"/>
        </p:xfrm>
        <a:graphic>
          <a:graphicData uri="http://schemas.openxmlformats.org/drawingml/2006/table">
            <a:tbl>
              <a:tblPr firstRow="1" bandRow="1">
                <a:tableStyleId>{5C22544A-7EE6-4342-B048-85BDC9FD1C3A}</a:tableStyleId>
              </a:tblPr>
              <a:tblGrid>
                <a:gridCol w="2347119">
                  <a:extLst>
                    <a:ext uri="{9D8B030D-6E8A-4147-A177-3AD203B41FA5}">
                      <a16:colId xmlns:a16="http://schemas.microsoft.com/office/drawing/2014/main" val="20000"/>
                    </a:ext>
                  </a:extLst>
                </a:gridCol>
                <a:gridCol w="2347119">
                  <a:extLst>
                    <a:ext uri="{9D8B030D-6E8A-4147-A177-3AD203B41FA5}">
                      <a16:colId xmlns:a16="http://schemas.microsoft.com/office/drawing/2014/main" val="20001"/>
                    </a:ext>
                  </a:extLst>
                </a:gridCol>
              </a:tblGrid>
              <a:tr h="365919">
                <a:tc>
                  <a:txBody>
                    <a:bodyPr/>
                    <a:lstStyle/>
                    <a:p>
                      <a:pPr algn="ctr"/>
                      <a:r>
                        <a:rPr lang="en-IN" sz="1800" dirty="0" err="1">
                          <a:effectLst/>
                        </a:rPr>
                        <a:t>Emp_id</a:t>
                      </a:r>
                      <a:endParaRPr lang="en-IN" sz="1800" dirty="0">
                        <a:effectLst/>
                      </a:endParaRPr>
                    </a:p>
                  </a:txBody>
                  <a:tcPr marL="91446" marR="91446" marT="45740" marB="45740" anchor="ctr"/>
                </a:tc>
                <a:tc>
                  <a:txBody>
                    <a:bodyPr/>
                    <a:lstStyle/>
                    <a:p>
                      <a:pPr algn="ctr"/>
                      <a:r>
                        <a:rPr lang="en-IN" sz="1800">
                          <a:effectLst/>
                        </a:rPr>
                        <a:t>Emp_name</a:t>
                      </a:r>
                    </a:p>
                  </a:txBody>
                  <a:tcPr marL="91446" marR="91446" marT="45740" marB="45740" anchor="ctr"/>
                </a:tc>
                <a:extLst>
                  <a:ext uri="{0D108BD9-81ED-4DB2-BD59-A6C34878D82A}">
                    <a16:rowId xmlns:a16="http://schemas.microsoft.com/office/drawing/2014/main" val="10000"/>
                  </a:ext>
                </a:extLst>
              </a:tr>
              <a:tr h="365919">
                <a:tc>
                  <a:txBody>
                    <a:bodyPr/>
                    <a:lstStyle/>
                    <a:p>
                      <a:pPr algn="ctr"/>
                      <a:r>
                        <a:rPr lang="en-IN" sz="1800">
                          <a:effectLst/>
                        </a:rPr>
                        <a:t>AS555</a:t>
                      </a:r>
                    </a:p>
                  </a:txBody>
                  <a:tcPr marL="91446" marR="91446" marT="45740" marB="45740" anchor="ctr"/>
                </a:tc>
                <a:tc>
                  <a:txBody>
                    <a:bodyPr/>
                    <a:lstStyle/>
                    <a:p>
                      <a:pPr algn="ctr"/>
                      <a:r>
                        <a:rPr lang="en-IN" sz="1800">
                          <a:effectLst/>
                        </a:rPr>
                        <a:t>Harry</a:t>
                      </a:r>
                    </a:p>
                  </a:txBody>
                  <a:tcPr marL="91446" marR="91446" marT="45740" marB="45740" anchor="ctr"/>
                </a:tc>
                <a:extLst>
                  <a:ext uri="{0D108BD9-81ED-4DB2-BD59-A6C34878D82A}">
                    <a16:rowId xmlns:a16="http://schemas.microsoft.com/office/drawing/2014/main" val="10001"/>
                  </a:ext>
                </a:extLst>
              </a:tr>
              <a:tr h="365919">
                <a:tc>
                  <a:txBody>
                    <a:bodyPr/>
                    <a:lstStyle/>
                    <a:p>
                      <a:pPr algn="ctr"/>
                      <a:r>
                        <a:rPr lang="en-IN" sz="1800">
                          <a:effectLst/>
                        </a:rPr>
                        <a:t>AS811</a:t>
                      </a:r>
                    </a:p>
                  </a:txBody>
                  <a:tcPr marL="91446" marR="91446" marT="45740" marB="45740" anchor="ctr"/>
                </a:tc>
                <a:tc>
                  <a:txBody>
                    <a:bodyPr/>
                    <a:lstStyle/>
                    <a:p>
                      <a:pPr algn="ctr"/>
                      <a:r>
                        <a:rPr lang="en-IN" sz="1800">
                          <a:effectLst/>
                        </a:rPr>
                        <a:t>George</a:t>
                      </a:r>
                    </a:p>
                  </a:txBody>
                  <a:tcPr marL="91446" marR="91446" marT="45740" marB="45740" anchor="ctr"/>
                </a:tc>
                <a:extLst>
                  <a:ext uri="{0D108BD9-81ED-4DB2-BD59-A6C34878D82A}">
                    <a16:rowId xmlns:a16="http://schemas.microsoft.com/office/drawing/2014/main" val="10002"/>
                  </a:ext>
                </a:extLst>
              </a:tr>
              <a:tr h="365919">
                <a:tc>
                  <a:txBody>
                    <a:bodyPr/>
                    <a:lstStyle/>
                    <a:p>
                      <a:pPr algn="ctr"/>
                      <a:r>
                        <a:rPr lang="en-IN" sz="1800">
                          <a:effectLst/>
                        </a:rPr>
                        <a:t>AS999</a:t>
                      </a:r>
                    </a:p>
                  </a:txBody>
                  <a:tcPr marL="91446" marR="91446" marT="45740" marB="45740" anchor="ctr"/>
                </a:tc>
                <a:tc>
                  <a:txBody>
                    <a:bodyPr/>
                    <a:lstStyle/>
                    <a:p>
                      <a:pPr algn="ctr"/>
                      <a:r>
                        <a:rPr lang="en-IN" sz="1800" dirty="0">
                          <a:effectLst/>
                        </a:rPr>
                        <a:t>Kevin</a:t>
                      </a:r>
                    </a:p>
                  </a:txBody>
                  <a:tcPr marL="91446" marR="91446" marT="45740" marB="45740" anchor="ctr"/>
                </a:tc>
                <a:extLst>
                  <a:ext uri="{0D108BD9-81ED-4DB2-BD59-A6C34878D82A}">
                    <a16:rowId xmlns:a16="http://schemas.microsoft.com/office/drawing/2014/main" val="10003"/>
                  </a:ext>
                </a:extLst>
              </a:tr>
            </a:tbl>
          </a:graphicData>
        </a:graphic>
      </p:graphicFrame>
      <p:pic>
        <p:nvPicPr>
          <p:cNvPr id="57369" name="Picture 8">
            <a:extLst>
              <a:ext uri="{FF2B5EF4-FFF2-40B4-BE49-F238E27FC236}">
                <a16:creationId xmlns:a16="http://schemas.microsoft.com/office/drawing/2014/main" id="{5B150547-894E-32B4-4489-72748BFAC6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5" name="Content Placeholder 2">
            <a:extLst>
              <a:ext uri="{FF2B5EF4-FFF2-40B4-BE49-F238E27FC236}">
                <a16:creationId xmlns:a16="http://schemas.microsoft.com/office/drawing/2014/main" id="{A8019521-CC57-E2FD-7820-8821C1C7E10A}"/>
              </a:ext>
            </a:extLst>
          </p:cNvPr>
          <p:cNvSpPr>
            <a:spLocks noGrp="1"/>
          </p:cNvSpPr>
          <p:nvPr>
            <p:ph idx="1"/>
          </p:nvPr>
        </p:nvSpPr>
        <p:spPr>
          <a:xfrm>
            <a:off x="2133600" y="1143000"/>
            <a:ext cx="8229600" cy="4953000"/>
          </a:xfrm>
        </p:spPr>
        <p:txBody>
          <a:bodyPr>
            <a:normAutofit lnSpcReduction="10000"/>
          </a:bodyPr>
          <a:lstStyle/>
          <a:p>
            <a:pPr algn="just" eaLnBrk="1" hangingPunct="1">
              <a:buFont typeface="Arial" panose="020B0604020202020204" pitchFamily="34" charset="0"/>
              <a:buNone/>
            </a:pPr>
            <a:r>
              <a:rPr lang="en-US" altLang="en-US" sz="2200"/>
              <a:t>Non Trivial Functional Dependency in DBMS</a:t>
            </a:r>
          </a:p>
          <a:p>
            <a:pPr algn="just" eaLnBrk="1" hangingPunct="1">
              <a:buFont typeface="Arial" panose="020B0604020202020204" pitchFamily="34" charset="0"/>
              <a:buNone/>
            </a:pPr>
            <a:r>
              <a:rPr lang="en-US" altLang="en-US" sz="2200"/>
              <a:t>Functional dependency which also known as a nontrivial dependency occurs when A-&gt;B holds true where B is not a subset of A. In a relationship, if attribute B is not a subset of attribute A, then it is considered as a non-trivial dependency.</a:t>
            </a:r>
          </a:p>
          <a:p>
            <a:pPr algn="just" eaLnBrk="1" hangingPunct="1">
              <a:buFont typeface="Arial" panose="020B0604020202020204" pitchFamily="34" charset="0"/>
              <a:buNone/>
            </a:pPr>
            <a:r>
              <a:rPr lang="en-US" altLang="en-US" sz="2200"/>
              <a:t>Example:</a:t>
            </a:r>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endParaRPr lang="en-US" altLang="en-US" sz="2200"/>
          </a:p>
          <a:p>
            <a:pPr algn="just" eaLnBrk="1" hangingPunct="1">
              <a:buFont typeface="Arial" panose="020B0604020202020204" pitchFamily="34" charset="0"/>
              <a:buNone/>
            </a:pPr>
            <a:r>
              <a:rPr lang="en-US" altLang="en-US" sz="2200"/>
              <a:t>(Company} -&gt; {CEO} (if we know the Company, we knows the CEO name)</a:t>
            </a:r>
          </a:p>
          <a:p>
            <a:pPr algn="just" eaLnBrk="1" hangingPunct="1">
              <a:buFont typeface="Arial" panose="020B0604020202020204" pitchFamily="34" charset="0"/>
              <a:buNone/>
            </a:pPr>
            <a:r>
              <a:rPr lang="en-US" altLang="en-US" sz="2200"/>
              <a:t>But CEO is not a subset of Company, and hence it’s non-trivial functional dependency.</a:t>
            </a:r>
          </a:p>
        </p:txBody>
      </p:sp>
      <p:sp>
        <p:nvSpPr>
          <p:cNvPr id="4" name="Date Placeholder 3">
            <a:extLst>
              <a:ext uri="{FF2B5EF4-FFF2-40B4-BE49-F238E27FC236}">
                <a16:creationId xmlns:a16="http://schemas.microsoft.com/office/drawing/2014/main" id="{CA2873FF-2C2B-DAD8-CA48-1CABC7CCA280}"/>
              </a:ext>
            </a:extLst>
          </p:cNvPr>
          <p:cNvSpPr>
            <a:spLocks noGrp="1"/>
          </p:cNvSpPr>
          <p:nvPr>
            <p:ph type="dt" sz="half" idx="10"/>
          </p:nvPr>
        </p:nvSpPr>
        <p:spPr/>
        <p:txBody>
          <a:bodyPr/>
          <a:lstStyle/>
          <a:p>
            <a:pPr>
              <a:defRPr/>
            </a:pPr>
            <a:fld id="{6C9D4371-B32F-4C3F-8F88-95C10D996E94}" type="datetime1">
              <a:rPr lang="en-US"/>
              <a:pPr>
                <a:defRPr/>
              </a:pPr>
              <a:t>3/9/24</a:t>
            </a:fld>
            <a:endParaRPr lang="en-US"/>
          </a:p>
        </p:txBody>
      </p:sp>
      <p:sp>
        <p:nvSpPr>
          <p:cNvPr id="5" name="Footer Placeholder 4">
            <a:extLst>
              <a:ext uri="{FF2B5EF4-FFF2-40B4-BE49-F238E27FC236}">
                <a16:creationId xmlns:a16="http://schemas.microsoft.com/office/drawing/2014/main" id="{B5C61642-1638-EFD3-5742-5BCB6FA04757}"/>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58372" name="Slide Number Placeholder 5">
            <a:extLst>
              <a:ext uri="{FF2B5EF4-FFF2-40B4-BE49-F238E27FC236}">
                <a16:creationId xmlns:a16="http://schemas.microsoft.com/office/drawing/2014/main" id="{961425CE-FEBD-B735-AFA7-4A1BC26E16E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896080-0BD1-2E4F-9ABD-81265C3EB85D}" type="slidenum">
              <a:rPr lang="en-US" altLang="en-US" sz="1200">
                <a:solidFill>
                  <a:srgbClr val="898989"/>
                </a:solidFill>
              </a:rPr>
              <a:pPr>
                <a:spcBef>
                  <a:spcPct val="0"/>
                </a:spcBef>
                <a:buFontTx/>
                <a:buNone/>
              </a:pPr>
              <a:t>12</a:t>
            </a:fld>
            <a:endParaRPr lang="en-US" altLang="en-US" sz="1200">
              <a:solidFill>
                <a:srgbClr val="898989"/>
              </a:solidFill>
            </a:endParaRPr>
          </a:p>
        </p:txBody>
      </p:sp>
      <p:sp>
        <p:nvSpPr>
          <p:cNvPr id="7" name="Title 1">
            <a:extLst>
              <a:ext uri="{FF2B5EF4-FFF2-40B4-BE49-F238E27FC236}">
                <a16:creationId xmlns:a16="http://schemas.microsoft.com/office/drawing/2014/main" id="{6D238E9B-5DB5-62BA-2D9C-8F0567CC8B5E}"/>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altLang="en-US" sz="3200" b="1" dirty="0"/>
              <a:t>Non-Trivial Functional Dependency</a:t>
            </a:r>
          </a:p>
        </p:txBody>
      </p:sp>
      <p:pic>
        <p:nvPicPr>
          <p:cNvPr id="58374" name="Picture 2" descr="E:\NIET\Project\xLogo11.png.pagespeed.ic.pydHLuCQEZ.png">
            <a:extLst>
              <a:ext uri="{FF2B5EF4-FFF2-40B4-BE49-F238E27FC236}">
                <a16:creationId xmlns:a16="http://schemas.microsoft.com/office/drawing/2014/main" id="{BDFA301E-D908-7164-063B-A4366B4DD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2">
            <a:extLst>
              <a:ext uri="{FF2B5EF4-FFF2-40B4-BE49-F238E27FC236}">
                <a16:creationId xmlns:a16="http://schemas.microsoft.com/office/drawing/2014/main" id="{93C2ABAE-5A78-F935-2339-2811F154FE27}"/>
              </a:ext>
            </a:extLst>
          </p:cNvPr>
          <p:cNvGraphicFramePr>
            <a:graphicFrameLocks noGrp="1"/>
          </p:cNvGraphicFramePr>
          <p:nvPr/>
        </p:nvGraphicFramePr>
        <p:xfrm>
          <a:off x="3657600" y="2971800"/>
          <a:ext cx="6096000" cy="148272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681">
                <a:tc>
                  <a:txBody>
                    <a:bodyPr/>
                    <a:lstStyle/>
                    <a:p>
                      <a:pPr algn="ctr"/>
                      <a:r>
                        <a:rPr lang="en-IN" sz="1800" dirty="0">
                          <a:effectLst/>
                        </a:rPr>
                        <a:t>Company</a:t>
                      </a:r>
                    </a:p>
                  </a:txBody>
                  <a:tcPr marT="45700" marB="45700" anchor="ctr"/>
                </a:tc>
                <a:tc>
                  <a:txBody>
                    <a:bodyPr/>
                    <a:lstStyle/>
                    <a:p>
                      <a:pPr algn="ctr"/>
                      <a:r>
                        <a:rPr lang="en-IN" sz="1800">
                          <a:effectLst/>
                        </a:rPr>
                        <a:t>CEO</a:t>
                      </a:r>
                    </a:p>
                  </a:txBody>
                  <a:tcPr marT="45700" marB="45700" anchor="ctr"/>
                </a:tc>
                <a:tc>
                  <a:txBody>
                    <a:bodyPr/>
                    <a:lstStyle/>
                    <a:p>
                      <a:pPr algn="ctr"/>
                      <a:r>
                        <a:rPr lang="en-IN" sz="1800">
                          <a:effectLst/>
                        </a:rPr>
                        <a:t>Age</a:t>
                      </a:r>
                    </a:p>
                  </a:txBody>
                  <a:tcPr marT="45700" marB="45700" anchor="ctr"/>
                </a:tc>
                <a:extLst>
                  <a:ext uri="{0D108BD9-81ED-4DB2-BD59-A6C34878D82A}">
                    <a16:rowId xmlns:a16="http://schemas.microsoft.com/office/drawing/2014/main" val="10000"/>
                  </a:ext>
                </a:extLst>
              </a:tr>
              <a:tr h="370681">
                <a:tc>
                  <a:txBody>
                    <a:bodyPr/>
                    <a:lstStyle/>
                    <a:p>
                      <a:pPr algn="ctr"/>
                      <a:r>
                        <a:rPr lang="en-IN" sz="1800">
                          <a:effectLst/>
                        </a:rPr>
                        <a:t>Microsoft</a:t>
                      </a:r>
                    </a:p>
                  </a:txBody>
                  <a:tcPr marT="45700" marB="45700" anchor="ctr"/>
                </a:tc>
                <a:tc>
                  <a:txBody>
                    <a:bodyPr/>
                    <a:lstStyle/>
                    <a:p>
                      <a:pPr algn="ctr"/>
                      <a:r>
                        <a:rPr lang="en-IN" sz="1800">
                          <a:effectLst/>
                        </a:rPr>
                        <a:t>Satya Nadella</a:t>
                      </a:r>
                    </a:p>
                  </a:txBody>
                  <a:tcPr marT="45700" marB="45700" anchor="ctr"/>
                </a:tc>
                <a:tc>
                  <a:txBody>
                    <a:bodyPr/>
                    <a:lstStyle/>
                    <a:p>
                      <a:pPr algn="ctr"/>
                      <a:r>
                        <a:rPr lang="en-IN" sz="1800">
                          <a:effectLst/>
                        </a:rPr>
                        <a:t>51</a:t>
                      </a:r>
                    </a:p>
                  </a:txBody>
                  <a:tcPr marT="45700" marB="45700" anchor="ctr"/>
                </a:tc>
                <a:extLst>
                  <a:ext uri="{0D108BD9-81ED-4DB2-BD59-A6C34878D82A}">
                    <a16:rowId xmlns:a16="http://schemas.microsoft.com/office/drawing/2014/main" val="10001"/>
                  </a:ext>
                </a:extLst>
              </a:tr>
              <a:tr h="370681">
                <a:tc>
                  <a:txBody>
                    <a:bodyPr/>
                    <a:lstStyle/>
                    <a:p>
                      <a:pPr algn="ctr"/>
                      <a:r>
                        <a:rPr lang="en-IN" sz="1800">
                          <a:effectLst/>
                        </a:rPr>
                        <a:t>Google</a:t>
                      </a:r>
                    </a:p>
                  </a:txBody>
                  <a:tcPr marT="45700" marB="45700" anchor="ctr"/>
                </a:tc>
                <a:tc>
                  <a:txBody>
                    <a:bodyPr/>
                    <a:lstStyle/>
                    <a:p>
                      <a:pPr algn="ctr"/>
                      <a:r>
                        <a:rPr lang="en-IN" sz="1800">
                          <a:effectLst/>
                        </a:rPr>
                        <a:t>Sundar Pichai</a:t>
                      </a:r>
                    </a:p>
                  </a:txBody>
                  <a:tcPr marT="45700" marB="45700" anchor="ctr"/>
                </a:tc>
                <a:tc>
                  <a:txBody>
                    <a:bodyPr/>
                    <a:lstStyle/>
                    <a:p>
                      <a:pPr algn="ctr"/>
                      <a:r>
                        <a:rPr lang="en-IN" sz="1800">
                          <a:effectLst/>
                        </a:rPr>
                        <a:t>46</a:t>
                      </a:r>
                    </a:p>
                  </a:txBody>
                  <a:tcPr marT="45700" marB="45700" anchor="ctr"/>
                </a:tc>
                <a:extLst>
                  <a:ext uri="{0D108BD9-81ED-4DB2-BD59-A6C34878D82A}">
                    <a16:rowId xmlns:a16="http://schemas.microsoft.com/office/drawing/2014/main" val="10002"/>
                  </a:ext>
                </a:extLst>
              </a:tr>
              <a:tr h="370681">
                <a:tc>
                  <a:txBody>
                    <a:bodyPr/>
                    <a:lstStyle/>
                    <a:p>
                      <a:pPr algn="ctr"/>
                      <a:r>
                        <a:rPr lang="en-IN" sz="1800">
                          <a:effectLst/>
                        </a:rPr>
                        <a:t>Apple</a:t>
                      </a:r>
                    </a:p>
                  </a:txBody>
                  <a:tcPr marT="45700" marB="45700" anchor="ctr"/>
                </a:tc>
                <a:tc>
                  <a:txBody>
                    <a:bodyPr/>
                    <a:lstStyle/>
                    <a:p>
                      <a:pPr algn="ctr"/>
                      <a:r>
                        <a:rPr lang="en-IN" sz="1800">
                          <a:effectLst/>
                        </a:rPr>
                        <a:t>Tim Cook</a:t>
                      </a:r>
                    </a:p>
                  </a:txBody>
                  <a:tcPr marT="45700" marB="45700" anchor="ctr"/>
                </a:tc>
                <a:tc>
                  <a:txBody>
                    <a:bodyPr/>
                    <a:lstStyle/>
                    <a:p>
                      <a:pPr algn="ctr"/>
                      <a:r>
                        <a:rPr lang="en-IN" sz="1800" dirty="0">
                          <a:effectLst/>
                        </a:rPr>
                        <a:t>57</a:t>
                      </a:r>
                    </a:p>
                  </a:txBody>
                  <a:tcPr marT="45700" marB="45700" anchor="ctr"/>
                </a:tc>
                <a:extLst>
                  <a:ext uri="{0D108BD9-81ED-4DB2-BD59-A6C34878D82A}">
                    <a16:rowId xmlns:a16="http://schemas.microsoft.com/office/drawing/2014/main" val="10003"/>
                  </a:ext>
                </a:extLst>
              </a:tr>
            </a:tbl>
          </a:graphicData>
        </a:graphic>
      </p:graphicFrame>
      <p:pic>
        <p:nvPicPr>
          <p:cNvPr id="58398" name="Picture 8">
            <a:extLst>
              <a:ext uri="{FF2B5EF4-FFF2-40B4-BE49-F238E27FC236}">
                <a16:creationId xmlns:a16="http://schemas.microsoft.com/office/drawing/2014/main" id="{289ED6A2-B9D1-E630-03A9-B0BB8FC672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3" name="Content Placeholder 2">
            <a:extLst>
              <a:ext uri="{FF2B5EF4-FFF2-40B4-BE49-F238E27FC236}">
                <a16:creationId xmlns:a16="http://schemas.microsoft.com/office/drawing/2014/main" id="{62EB22CF-B6EC-6404-890A-B85499F4DB8B}"/>
              </a:ext>
            </a:extLst>
          </p:cNvPr>
          <p:cNvSpPr>
            <a:spLocks noGrp="1"/>
          </p:cNvSpPr>
          <p:nvPr>
            <p:ph idx="1"/>
          </p:nvPr>
        </p:nvSpPr>
        <p:spPr>
          <a:xfrm>
            <a:off x="2057400" y="1143000"/>
            <a:ext cx="8229600" cy="4724400"/>
          </a:xfrm>
        </p:spPr>
        <p:txBody>
          <a:bodyPr/>
          <a:lstStyle/>
          <a:p>
            <a:pPr algn="just" eaLnBrk="1" hangingPunct="1">
              <a:buFont typeface="Arial" panose="020B0604020202020204" pitchFamily="34" charset="0"/>
              <a:buNone/>
            </a:pPr>
            <a:r>
              <a:rPr lang="en-US" altLang="en-US"/>
              <a:t>Equivalence set of FD</a:t>
            </a:r>
          </a:p>
          <a:p>
            <a:pPr algn="just" eaLnBrk="1" hangingPunct="1">
              <a:buFont typeface="Arial" panose="020B0604020202020204" pitchFamily="34" charset="0"/>
              <a:buNone/>
            </a:pPr>
            <a:r>
              <a:rPr lang="en-US" altLang="en-US"/>
              <a:t>Minimal cover, Canonical cover  of FD </a:t>
            </a:r>
          </a:p>
        </p:txBody>
      </p:sp>
      <p:sp>
        <p:nvSpPr>
          <p:cNvPr id="4" name="Date Placeholder 3">
            <a:extLst>
              <a:ext uri="{FF2B5EF4-FFF2-40B4-BE49-F238E27FC236}">
                <a16:creationId xmlns:a16="http://schemas.microsoft.com/office/drawing/2014/main" id="{D102673C-E237-C807-B29E-51EB1FCF4BD1}"/>
              </a:ext>
            </a:extLst>
          </p:cNvPr>
          <p:cNvSpPr>
            <a:spLocks noGrp="1"/>
          </p:cNvSpPr>
          <p:nvPr>
            <p:ph type="dt" sz="half" idx="10"/>
          </p:nvPr>
        </p:nvSpPr>
        <p:spPr/>
        <p:txBody>
          <a:bodyPr/>
          <a:lstStyle/>
          <a:p>
            <a:pPr>
              <a:defRPr/>
            </a:pPr>
            <a:fld id="{9E53B98E-A1CF-4270-BEF3-E371ACD1EC05}" type="datetime1">
              <a:rPr lang="en-US"/>
              <a:pPr>
                <a:defRPr/>
              </a:pPr>
              <a:t>3/9/24</a:t>
            </a:fld>
            <a:endParaRPr lang="en-US"/>
          </a:p>
        </p:txBody>
      </p:sp>
      <p:sp>
        <p:nvSpPr>
          <p:cNvPr id="5" name="Footer Placeholder 4">
            <a:extLst>
              <a:ext uri="{FF2B5EF4-FFF2-40B4-BE49-F238E27FC236}">
                <a16:creationId xmlns:a16="http://schemas.microsoft.com/office/drawing/2014/main" id="{979CBFE8-D58C-A47B-CE89-996D4CF2B55B}"/>
              </a:ext>
            </a:extLst>
          </p:cNvPr>
          <p:cNvSpPr>
            <a:spLocks noGrp="1"/>
          </p:cNvSpPr>
          <p:nvPr>
            <p:ph type="ftr" sz="quarter" idx="11"/>
          </p:nvPr>
        </p:nvSpPr>
        <p:spPr>
          <a:xfrm>
            <a:off x="4038600" y="6372226"/>
            <a:ext cx="5029200" cy="365125"/>
          </a:xfrm>
        </p:spPr>
        <p:txBody>
          <a:bodyPr/>
          <a:lstStyle/>
          <a:p>
            <a:pPr>
              <a:defRPr/>
            </a:pPr>
            <a:r>
              <a:rPr lang="en-US"/>
              <a:t>Jyoti Rani          DBMS                Unit-3</a:t>
            </a:r>
            <a:endParaRPr lang="en-US" dirty="0"/>
          </a:p>
        </p:txBody>
      </p:sp>
      <p:sp>
        <p:nvSpPr>
          <p:cNvPr id="91140" name="Slide Number Placeholder 5">
            <a:extLst>
              <a:ext uri="{FF2B5EF4-FFF2-40B4-BE49-F238E27FC236}">
                <a16:creationId xmlns:a16="http://schemas.microsoft.com/office/drawing/2014/main" id="{D69AE8CB-F1B6-82D9-63D0-4548E78C40A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214A01D-2366-1946-BF30-6FD48333BEBA}" type="slidenum">
              <a:rPr lang="en-US" altLang="en-US" sz="1200">
                <a:solidFill>
                  <a:srgbClr val="898989"/>
                </a:solidFill>
              </a:rPr>
              <a:pPr>
                <a:spcBef>
                  <a:spcPct val="0"/>
                </a:spcBef>
                <a:buFontTx/>
                <a:buNone/>
              </a:pPr>
              <a:t>13</a:t>
            </a:fld>
            <a:endParaRPr lang="en-US" altLang="en-US" sz="1200">
              <a:solidFill>
                <a:srgbClr val="898989"/>
              </a:solidFill>
            </a:endParaRPr>
          </a:p>
        </p:txBody>
      </p:sp>
      <p:sp>
        <p:nvSpPr>
          <p:cNvPr id="7" name="Title 1">
            <a:extLst>
              <a:ext uri="{FF2B5EF4-FFF2-40B4-BE49-F238E27FC236}">
                <a16:creationId xmlns:a16="http://schemas.microsoft.com/office/drawing/2014/main" id="{DD36B8F4-F81A-F165-A582-7F760A01026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Topic 6 Objective</a:t>
            </a:r>
          </a:p>
        </p:txBody>
      </p:sp>
      <p:pic>
        <p:nvPicPr>
          <p:cNvPr id="91142" name="Picture 2" descr="E:\NIET\Project\xLogo11.png.pagespeed.ic.pydHLuCQEZ.png">
            <a:extLst>
              <a:ext uri="{FF2B5EF4-FFF2-40B4-BE49-F238E27FC236}">
                <a16:creationId xmlns:a16="http://schemas.microsoft.com/office/drawing/2014/main" id="{10CF74D5-482A-4B13-4DFA-95C96E5E4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4" name="Picture 7">
            <a:extLst>
              <a:ext uri="{FF2B5EF4-FFF2-40B4-BE49-F238E27FC236}">
                <a16:creationId xmlns:a16="http://schemas.microsoft.com/office/drawing/2014/main" id="{38E6A5A2-C8CF-A731-91EA-F8E11419BA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1" name="Content Placeholder 2">
            <a:extLst>
              <a:ext uri="{FF2B5EF4-FFF2-40B4-BE49-F238E27FC236}">
                <a16:creationId xmlns:a16="http://schemas.microsoft.com/office/drawing/2014/main" id="{0435A475-A883-18A8-9B86-ED7D5D589306}"/>
              </a:ext>
            </a:extLst>
          </p:cNvPr>
          <p:cNvSpPr>
            <a:spLocks noGrp="1"/>
          </p:cNvSpPr>
          <p:nvPr>
            <p:ph idx="1"/>
          </p:nvPr>
        </p:nvSpPr>
        <p:spPr>
          <a:xfrm>
            <a:off x="2057400" y="1143000"/>
            <a:ext cx="8229600" cy="4724400"/>
          </a:xfrm>
        </p:spPr>
        <p:txBody>
          <a:bodyPr/>
          <a:lstStyle/>
          <a:p>
            <a:pPr eaLnBrk="1" hangingPunct="1">
              <a:lnSpc>
                <a:spcPct val="90000"/>
              </a:lnSpc>
              <a:buFont typeface="Arial" panose="020B0604020202020204" pitchFamily="34" charset="0"/>
              <a:buNone/>
            </a:pPr>
            <a:r>
              <a:rPr lang="en-US" altLang="en-US" sz="2400" b="1">
                <a:solidFill>
                  <a:srgbClr val="C00000"/>
                </a:solidFill>
              </a:rPr>
              <a:t>Definition.</a:t>
            </a:r>
          </a:p>
          <a:p>
            <a:pPr algn="just" eaLnBrk="1" hangingPunct="1">
              <a:lnSpc>
                <a:spcPct val="90000"/>
              </a:lnSpc>
              <a:buFont typeface="Arial" panose="020B0604020202020204" pitchFamily="34" charset="0"/>
              <a:buNone/>
            </a:pPr>
            <a:r>
              <a:rPr lang="en-US" altLang="en-US" sz="2400"/>
              <a:t> A set of functional dependencies F is said to cover another set of functional dependencies E if every FD in E is also in F+; that is, if every dependency in E can be inferred from F; alternatively, we can say that E is covered by F.</a:t>
            </a:r>
          </a:p>
          <a:p>
            <a:pPr eaLnBrk="1" hangingPunct="1">
              <a:lnSpc>
                <a:spcPct val="90000"/>
              </a:lnSpc>
              <a:buFont typeface="Arial" panose="020B0604020202020204" pitchFamily="34" charset="0"/>
              <a:buNone/>
            </a:pPr>
            <a:r>
              <a:rPr lang="en-US" altLang="en-US" sz="2400">
                <a:solidFill>
                  <a:srgbClr val="C00000"/>
                </a:solidFill>
                <a:cs typeface="Times New Roman" panose="02020603050405020304" pitchFamily="18" charset="0"/>
              </a:rPr>
              <a:t>Means,</a:t>
            </a:r>
          </a:p>
          <a:p>
            <a:pPr eaLnBrk="1" hangingPunct="1">
              <a:lnSpc>
                <a:spcPct val="90000"/>
              </a:lnSpc>
              <a:buFont typeface="Arial" panose="020B0604020202020204" pitchFamily="34" charset="0"/>
              <a:buNone/>
            </a:pPr>
            <a:r>
              <a:rPr lang="en-US" altLang="en-US" sz="2400">
                <a:cs typeface="Times New Roman" panose="02020603050405020304" pitchFamily="18" charset="0"/>
              </a:rPr>
              <a:t>Two sets of FDs F and E are </a:t>
            </a:r>
            <a:r>
              <a:rPr lang="en-US" altLang="en-US" sz="2400" b="1">
                <a:cs typeface="Times New Roman" panose="02020603050405020304" pitchFamily="18" charset="0"/>
              </a:rPr>
              <a:t>equivalent</a:t>
            </a:r>
            <a:r>
              <a:rPr lang="en-US" altLang="en-US" sz="2400">
                <a:cs typeface="Times New Roman" panose="02020603050405020304" pitchFamily="18" charset="0"/>
              </a:rPr>
              <a:t> if:</a:t>
            </a:r>
          </a:p>
          <a:p>
            <a:pPr eaLnBrk="1" hangingPunct="1">
              <a:lnSpc>
                <a:spcPct val="90000"/>
              </a:lnSpc>
              <a:buFont typeface="Wingdings" pitchFamily="2" charset="2"/>
              <a:buNone/>
            </a:pPr>
            <a:r>
              <a:rPr lang="en-US" altLang="en-US" sz="2000">
                <a:cs typeface="Times New Roman" panose="02020603050405020304" pitchFamily="18" charset="0"/>
              </a:rPr>
              <a:t>	- every FD in F can be inferred from E, </a:t>
            </a:r>
            <a:r>
              <a:rPr lang="en-US" altLang="en-US" sz="2000" i="1">
                <a:cs typeface="Times New Roman" panose="02020603050405020304" pitchFamily="18" charset="0"/>
              </a:rPr>
              <a:t>and</a:t>
            </a:r>
            <a:endParaRPr lang="en-US" altLang="en-US" sz="2000">
              <a:cs typeface="Times New Roman" panose="02020603050405020304" pitchFamily="18" charset="0"/>
            </a:endParaRPr>
          </a:p>
          <a:p>
            <a:pPr eaLnBrk="1" hangingPunct="1">
              <a:lnSpc>
                <a:spcPct val="90000"/>
              </a:lnSpc>
              <a:buFont typeface="Wingdings" pitchFamily="2" charset="2"/>
              <a:buNone/>
            </a:pPr>
            <a:r>
              <a:rPr lang="en-US" altLang="en-US" sz="2000">
                <a:cs typeface="Times New Roman" panose="02020603050405020304" pitchFamily="18" charset="0"/>
              </a:rPr>
              <a:t>	- every FD in E can be inferred from F</a:t>
            </a:r>
          </a:p>
          <a:p>
            <a:pPr eaLnBrk="1" hangingPunct="1">
              <a:lnSpc>
                <a:spcPct val="90000"/>
              </a:lnSpc>
            </a:pPr>
            <a:r>
              <a:rPr lang="en-US" altLang="en-US" sz="2400">
                <a:cs typeface="Times New Roman" panose="02020603050405020304" pitchFamily="18" charset="0"/>
              </a:rPr>
              <a:t>Hence, F and E are equivalent if F </a:t>
            </a:r>
            <a:r>
              <a:rPr lang="en-US" altLang="en-US" sz="2400" baseline="30000">
                <a:cs typeface="Times New Roman" panose="02020603050405020304" pitchFamily="18" charset="0"/>
              </a:rPr>
              <a:t>+</a:t>
            </a:r>
            <a:r>
              <a:rPr lang="en-US" altLang="en-US" sz="2400">
                <a:cs typeface="Times New Roman" panose="02020603050405020304" pitchFamily="18" charset="0"/>
              </a:rPr>
              <a:t> =    E </a:t>
            </a:r>
            <a:r>
              <a:rPr lang="en-US" altLang="en-US" sz="2400" baseline="30000">
                <a:cs typeface="Times New Roman" panose="02020603050405020304" pitchFamily="18" charset="0"/>
              </a:rPr>
              <a:t>+</a:t>
            </a:r>
            <a:endParaRPr lang="en-US" altLang="en-US" sz="2400">
              <a:cs typeface="Times New Roman" panose="02020603050405020304" pitchFamily="18" charset="0"/>
            </a:endParaRPr>
          </a:p>
          <a:p>
            <a:pPr eaLnBrk="1" hangingPunct="1">
              <a:lnSpc>
                <a:spcPct val="90000"/>
              </a:lnSpc>
            </a:pPr>
            <a:r>
              <a:rPr lang="en-US" altLang="en-US" sz="2400">
                <a:cs typeface="Times New Roman" panose="02020603050405020304" pitchFamily="18" charset="0"/>
              </a:rPr>
              <a:t>F and E are equivalent if F covers E and E covers F</a:t>
            </a:r>
          </a:p>
        </p:txBody>
      </p:sp>
      <p:sp>
        <p:nvSpPr>
          <p:cNvPr id="4" name="Date Placeholder 3">
            <a:extLst>
              <a:ext uri="{FF2B5EF4-FFF2-40B4-BE49-F238E27FC236}">
                <a16:creationId xmlns:a16="http://schemas.microsoft.com/office/drawing/2014/main" id="{1C07A6B9-0F6E-02AF-FA41-DC1DD6A4CD94}"/>
              </a:ext>
            </a:extLst>
          </p:cNvPr>
          <p:cNvSpPr>
            <a:spLocks noGrp="1"/>
          </p:cNvSpPr>
          <p:nvPr>
            <p:ph type="dt" sz="half" idx="10"/>
          </p:nvPr>
        </p:nvSpPr>
        <p:spPr/>
        <p:txBody>
          <a:bodyPr/>
          <a:lstStyle/>
          <a:p>
            <a:pPr>
              <a:defRPr/>
            </a:pPr>
            <a:fld id="{B5B0B708-83A4-40B7-B363-09D628EB5F17}" type="datetime1">
              <a:rPr lang="en-US"/>
              <a:pPr>
                <a:defRPr/>
              </a:pPr>
              <a:t>3/9/24</a:t>
            </a:fld>
            <a:endParaRPr lang="en-US"/>
          </a:p>
        </p:txBody>
      </p:sp>
      <p:sp>
        <p:nvSpPr>
          <p:cNvPr id="5" name="Footer Placeholder 4">
            <a:extLst>
              <a:ext uri="{FF2B5EF4-FFF2-40B4-BE49-F238E27FC236}">
                <a16:creationId xmlns:a16="http://schemas.microsoft.com/office/drawing/2014/main" id="{B3172818-5E75-C893-E5E7-A0576B7706F9}"/>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92164" name="Slide Number Placeholder 5">
            <a:extLst>
              <a:ext uri="{FF2B5EF4-FFF2-40B4-BE49-F238E27FC236}">
                <a16:creationId xmlns:a16="http://schemas.microsoft.com/office/drawing/2014/main" id="{800C6131-8E89-611C-DE2E-A7480503C46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1D21A0D-CD2F-3845-A987-F48239EC1FB2}" type="slidenum">
              <a:rPr lang="en-US" altLang="en-US" sz="1200">
                <a:solidFill>
                  <a:srgbClr val="898989"/>
                </a:solidFill>
              </a:rPr>
              <a:pPr>
                <a:spcBef>
                  <a:spcPct val="0"/>
                </a:spcBef>
                <a:buFontTx/>
                <a:buNone/>
              </a:pPr>
              <a:t>14</a:t>
            </a:fld>
            <a:endParaRPr lang="en-US" altLang="en-US" sz="1200">
              <a:solidFill>
                <a:srgbClr val="898989"/>
              </a:solidFill>
            </a:endParaRPr>
          </a:p>
        </p:txBody>
      </p:sp>
      <p:sp>
        <p:nvSpPr>
          <p:cNvPr id="7" name="Title 1">
            <a:extLst>
              <a:ext uri="{FF2B5EF4-FFF2-40B4-BE49-F238E27FC236}">
                <a16:creationId xmlns:a16="http://schemas.microsoft.com/office/drawing/2014/main" id="{2DDC0D9E-4324-8D1A-D18F-B957A1712D6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C00000"/>
                </a:solidFill>
                <a:cs typeface="Times New Roman" pitchFamily="18" charset="0"/>
              </a:rPr>
              <a:t>Equivalence  Sets of FDs</a:t>
            </a:r>
            <a:r>
              <a:rPr lang="en-US" altLang="en-US" sz="3200" dirty="0">
                <a:solidFill>
                  <a:srgbClr val="C00000"/>
                </a:solidFill>
              </a:rPr>
              <a:t> </a:t>
            </a:r>
            <a:endParaRPr lang="en-US" sz="3200" b="1" dirty="0">
              <a:solidFill>
                <a:srgbClr val="C00000"/>
              </a:solidFill>
              <a:effectLst>
                <a:outerShdw blurRad="38100" dist="38100" dir="2700000" algn="tl">
                  <a:srgbClr val="000000">
                    <a:alpha val="43137"/>
                  </a:srgbClr>
                </a:outerShdw>
              </a:effectLst>
            </a:endParaRPr>
          </a:p>
        </p:txBody>
      </p:sp>
      <p:pic>
        <p:nvPicPr>
          <p:cNvPr id="92166" name="Picture 2" descr="E:\NIET\Project\xLogo11.png.pagespeed.ic.pydHLuCQEZ.png">
            <a:extLst>
              <a:ext uri="{FF2B5EF4-FFF2-40B4-BE49-F238E27FC236}">
                <a16:creationId xmlns:a16="http://schemas.microsoft.com/office/drawing/2014/main" id="{FA1490E0-0EA9-16AD-6FB9-121655E00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8" name="Picture 7">
            <a:extLst>
              <a:ext uri="{FF2B5EF4-FFF2-40B4-BE49-F238E27FC236}">
                <a16:creationId xmlns:a16="http://schemas.microsoft.com/office/drawing/2014/main" id="{FC868397-485C-FC0F-1237-55054A125D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7831">
                                            <p:txEl>
                                              <p:pRg st="0" end="0"/>
                                            </p:txEl>
                                          </p:spTgt>
                                        </p:tgtEl>
                                        <p:attrNameLst>
                                          <p:attrName>style.visibility</p:attrName>
                                        </p:attrNameLst>
                                      </p:cBhvr>
                                      <p:to>
                                        <p:strVal val="visible"/>
                                      </p:to>
                                    </p:set>
                                    <p:anim calcmode="lin" valueType="num">
                                      <p:cBhvr additive="base">
                                        <p:cTn id="7" dur="500" fill="hold"/>
                                        <p:tgtEl>
                                          <p:spTgt spid="778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31">
                                            <p:txEl>
                                              <p:pRg st="1" end="1"/>
                                            </p:txEl>
                                          </p:spTgt>
                                        </p:tgtEl>
                                        <p:attrNameLst>
                                          <p:attrName>style.visibility</p:attrName>
                                        </p:attrNameLst>
                                      </p:cBhvr>
                                      <p:to>
                                        <p:strVal val="visible"/>
                                      </p:to>
                                    </p:set>
                                    <p:anim calcmode="lin" valueType="num">
                                      <p:cBhvr additive="base">
                                        <p:cTn id="11" dur="500" fill="hold"/>
                                        <p:tgtEl>
                                          <p:spTgt spid="778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78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7831">
                                            <p:txEl>
                                              <p:pRg st="2" end="2"/>
                                            </p:txEl>
                                          </p:spTgt>
                                        </p:tgtEl>
                                        <p:attrNameLst>
                                          <p:attrName>style.visibility</p:attrName>
                                        </p:attrNameLst>
                                      </p:cBhvr>
                                      <p:to>
                                        <p:strVal val="visible"/>
                                      </p:to>
                                    </p:set>
                                    <p:anim calcmode="lin" valueType="num">
                                      <p:cBhvr additive="base">
                                        <p:cTn id="17" dur="500" fill="hold"/>
                                        <p:tgtEl>
                                          <p:spTgt spid="778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783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7831">
                                            <p:txEl>
                                              <p:pRg st="3" end="3"/>
                                            </p:txEl>
                                          </p:spTgt>
                                        </p:tgtEl>
                                        <p:attrNameLst>
                                          <p:attrName>style.visibility</p:attrName>
                                        </p:attrNameLst>
                                      </p:cBhvr>
                                      <p:to>
                                        <p:strVal val="visible"/>
                                      </p:to>
                                    </p:set>
                                    <p:anim calcmode="lin" valueType="num">
                                      <p:cBhvr additive="base">
                                        <p:cTn id="21" dur="500" fill="hold"/>
                                        <p:tgtEl>
                                          <p:spTgt spid="7783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783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7831">
                                            <p:txEl>
                                              <p:pRg st="4" end="4"/>
                                            </p:txEl>
                                          </p:spTgt>
                                        </p:tgtEl>
                                        <p:attrNameLst>
                                          <p:attrName>style.visibility</p:attrName>
                                        </p:attrNameLst>
                                      </p:cBhvr>
                                      <p:to>
                                        <p:strVal val="visible"/>
                                      </p:to>
                                    </p:set>
                                    <p:anim calcmode="lin" valueType="num">
                                      <p:cBhvr additive="base">
                                        <p:cTn id="25" dur="500" fill="hold"/>
                                        <p:tgtEl>
                                          <p:spTgt spid="778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3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7831">
                                            <p:txEl>
                                              <p:pRg st="5" end="5"/>
                                            </p:txEl>
                                          </p:spTgt>
                                        </p:tgtEl>
                                        <p:attrNameLst>
                                          <p:attrName>style.visibility</p:attrName>
                                        </p:attrNameLst>
                                      </p:cBhvr>
                                      <p:to>
                                        <p:strVal val="visible"/>
                                      </p:to>
                                    </p:set>
                                    <p:anim calcmode="lin" valueType="num">
                                      <p:cBhvr additive="base">
                                        <p:cTn id="29" dur="500" fill="hold"/>
                                        <p:tgtEl>
                                          <p:spTgt spid="7783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78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77831">
                                            <p:txEl>
                                              <p:pRg st="6" end="6"/>
                                            </p:txEl>
                                          </p:spTgt>
                                        </p:tgtEl>
                                        <p:attrNameLst>
                                          <p:attrName>style.visibility</p:attrName>
                                        </p:attrNameLst>
                                      </p:cBhvr>
                                      <p:to>
                                        <p:strVal val="visible"/>
                                      </p:to>
                                    </p:set>
                                    <p:anim calcmode="lin" valueType="num">
                                      <p:cBhvr additive="base">
                                        <p:cTn id="35" dur="500" fill="hold"/>
                                        <p:tgtEl>
                                          <p:spTgt spid="7783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783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7831">
                                            <p:txEl>
                                              <p:pRg st="7" end="7"/>
                                            </p:txEl>
                                          </p:spTgt>
                                        </p:tgtEl>
                                        <p:attrNameLst>
                                          <p:attrName>style.visibility</p:attrName>
                                        </p:attrNameLst>
                                      </p:cBhvr>
                                      <p:to>
                                        <p:strVal val="visible"/>
                                      </p:to>
                                    </p:set>
                                    <p:anim calcmode="lin" valueType="num">
                                      <p:cBhvr additive="base">
                                        <p:cTn id="39" dur="500" fill="hold"/>
                                        <p:tgtEl>
                                          <p:spTgt spid="7783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78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5" name="Content Placeholder 2">
            <a:extLst>
              <a:ext uri="{FF2B5EF4-FFF2-40B4-BE49-F238E27FC236}">
                <a16:creationId xmlns:a16="http://schemas.microsoft.com/office/drawing/2014/main" id="{45965589-12E4-A7E9-2985-B2B3733316E8}"/>
              </a:ext>
            </a:extLst>
          </p:cNvPr>
          <p:cNvSpPr>
            <a:spLocks noGrp="1"/>
          </p:cNvSpPr>
          <p:nvPr>
            <p:ph idx="1"/>
          </p:nvPr>
        </p:nvSpPr>
        <p:spPr>
          <a:xfrm>
            <a:off x="2057400" y="914400"/>
            <a:ext cx="8229600" cy="5105400"/>
          </a:xfrm>
        </p:spPr>
        <p:txBody>
          <a:bodyPr>
            <a:normAutofit lnSpcReduction="10000"/>
          </a:bodyPr>
          <a:lstStyle/>
          <a:p>
            <a:pPr marL="514350" indent="-514350" algn="just">
              <a:buFont typeface="+mj-lt"/>
              <a:buAutoNum type="romanUcPeriod"/>
              <a:defRPr/>
            </a:pPr>
            <a:r>
              <a:rPr lang="en-US" sz="2200" dirty="0"/>
              <a:t>We can determine whether F covers E by calculating </a:t>
            </a:r>
            <a:r>
              <a:rPr lang="en-US" sz="2200" dirty="0">
                <a:cs typeface="Times New Roman" pitchFamily="18" charset="0"/>
              </a:rPr>
              <a:t>X</a:t>
            </a:r>
            <a:r>
              <a:rPr lang="en-US" altLang="en-US" sz="2200" baseline="30000" dirty="0">
                <a:cs typeface="Times New Roman" pitchFamily="18" charset="0"/>
              </a:rPr>
              <a:t>+</a:t>
            </a:r>
            <a:r>
              <a:rPr lang="en-US" sz="2200" dirty="0"/>
              <a:t> with respect to F for each FD X → Y in E,</a:t>
            </a:r>
          </a:p>
          <a:p>
            <a:pPr marL="514350" indent="-514350" algn="just">
              <a:buFont typeface="+mj-lt"/>
              <a:buAutoNum type="romanUcPeriod"/>
              <a:defRPr/>
            </a:pPr>
            <a:r>
              <a:rPr lang="en-US" sz="2200" dirty="0"/>
              <a:t>And then checking whether this </a:t>
            </a:r>
            <a:r>
              <a:rPr lang="en-US" sz="2200" dirty="0">
                <a:cs typeface="Times New Roman" pitchFamily="18" charset="0"/>
              </a:rPr>
              <a:t>X</a:t>
            </a:r>
            <a:r>
              <a:rPr lang="en-US" altLang="en-US" sz="2200" baseline="30000" dirty="0">
                <a:cs typeface="Times New Roman" pitchFamily="18" charset="0"/>
              </a:rPr>
              <a:t>+</a:t>
            </a:r>
            <a:r>
              <a:rPr lang="en-US" sz="2200" dirty="0"/>
              <a:t> includes the attributes in Y. If this is the case for every FD in E, then F covers E. We determine whether E and F are equivalent by checking that E covers F and F covers E.</a:t>
            </a:r>
          </a:p>
          <a:p>
            <a:pPr algn="just" eaLnBrk="1" hangingPunct="1">
              <a:buFont typeface="Arial" panose="020B0604020202020204" pitchFamily="34" charset="0"/>
              <a:buNone/>
              <a:defRPr/>
            </a:pPr>
            <a:r>
              <a:rPr lang="en-US" sz="2400" dirty="0">
                <a:solidFill>
                  <a:srgbClr val="FF0000"/>
                </a:solidFill>
              </a:rPr>
              <a:t>Note </a:t>
            </a:r>
          </a:p>
          <a:p>
            <a:pPr algn="just" eaLnBrk="1" hangingPunct="1">
              <a:buFont typeface="Arial" panose="020B0604020202020204" pitchFamily="34" charset="0"/>
              <a:buNone/>
              <a:defRPr/>
            </a:pPr>
            <a:r>
              <a:rPr lang="en-US" sz="2200" dirty="0"/>
              <a:t>If F and G are the two sets of functional dependencies, then following 3 cases are possible-</a:t>
            </a:r>
            <a:endParaRPr lang="en-US" sz="2200" dirty="0">
              <a:solidFill>
                <a:srgbClr val="FF0000"/>
              </a:solidFill>
            </a:endParaRPr>
          </a:p>
          <a:p>
            <a:pPr marL="457200" indent="-457200">
              <a:buFont typeface="+mj-lt"/>
              <a:buAutoNum type="arabicPeriod"/>
              <a:defRPr/>
            </a:pPr>
            <a:r>
              <a:rPr lang="en-US" sz="2200" dirty="0"/>
              <a:t>If all FDs of E can be derived from FDs present in F, we can say that F ⊃ E.</a:t>
            </a:r>
          </a:p>
          <a:p>
            <a:pPr marL="457200" indent="-457200">
              <a:buFont typeface="+mj-lt"/>
              <a:buAutoNum type="arabicPeriod"/>
              <a:defRPr/>
            </a:pPr>
            <a:r>
              <a:rPr lang="en-US" sz="2200" dirty="0"/>
              <a:t>If all FDs of F can be derived from FDs present in E, we can say that E ⊃ F.</a:t>
            </a:r>
          </a:p>
          <a:p>
            <a:pPr>
              <a:buFont typeface="Arial" panose="020B0604020202020204" pitchFamily="34" charset="0"/>
              <a:buNone/>
              <a:defRPr/>
            </a:pPr>
            <a:r>
              <a:rPr lang="en-US" sz="2200" dirty="0"/>
              <a:t>3. If 1 and 2 both are true, F=E.</a:t>
            </a:r>
          </a:p>
          <a:p>
            <a:pPr algn="just" eaLnBrk="1" hangingPunct="1">
              <a:defRPr/>
            </a:pPr>
            <a:endParaRPr lang="en-US" sz="2200" dirty="0"/>
          </a:p>
        </p:txBody>
      </p:sp>
      <p:sp>
        <p:nvSpPr>
          <p:cNvPr id="4" name="Date Placeholder 3">
            <a:extLst>
              <a:ext uri="{FF2B5EF4-FFF2-40B4-BE49-F238E27FC236}">
                <a16:creationId xmlns:a16="http://schemas.microsoft.com/office/drawing/2014/main" id="{FEE572AF-03E2-79CB-FA0A-C9A3B3B65C8D}"/>
              </a:ext>
            </a:extLst>
          </p:cNvPr>
          <p:cNvSpPr>
            <a:spLocks noGrp="1"/>
          </p:cNvSpPr>
          <p:nvPr>
            <p:ph type="dt" sz="half" idx="10"/>
          </p:nvPr>
        </p:nvSpPr>
        <p:spPr/>
        <p:txBody>
          <a:bodyPr/>
          <a:lstStyle/>
          <a:p>
            <a:pPr>
              <a:defRPr/>
            </a:pPr>
            <a:fld id="{6267F716-72B1-49E3-824F-E31C63C84898}" type="datetime1">
              <a:rPr lang="en-US"/>
              <a:pPr>
                <a:defRPr/>
              </a:pPr>
              <a:t>3/9/24</a:t>
            </a:fld>
            <a:endParaRPr lang="en-US"/>
          </a:p>
        </p:txBody>
      </p:sp>
      <p:sp>
        <p:nvSpPr>
          <p:cNvPr id="5" name="Footer Placeholder 4">
            <a:extLst>
              <a:ext uri="{FF2B5EF4-FFF2-40B4-BE49-F238E27FC236}">
                <a16:creationId xmlns:a16="http://schemas.microsoft.com/office/drawing/2014/main" id="{D755F38A-642D-3DAD-2AEA-0948DF8D8DAB}"/>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93188" name="Slide Number Placeholder 5">
            <a:extLst>
              <a:ext uri="{FF2B5EF4-FFF2-40B4-BE49-F238E27FC236}">
                <a16:creationId xmlns:a16="http://schemas.microsoft.com/office/drawing/2014/main" id="{D49E518B-27C0-FB68-8C61-9209B475F3A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44805C0-37FA-044F-B935-427633CFD934}" type="slidenum">
              <a:rPr lang="en-US" altLang="en-US" sz="1200">
                <a:solidFill>
                  <a:srgbClr val="898989"/>
                </a:solidFill>
              </a:rPr>
              <a:pPr>
                <a:spcBef>
                  <a:spcPct val="0"/>
                </a:spcBef>
                <a:buFontTx/>
                <a:buNone/>
              </a:pPr>
              <a:t>15</a:t>
            </a:fld>
            <a:endParaRPr lang="en-US" altLang="en-US" sz="1200">
              <a:solidFill>
                <a:srgbClr val="898989"/>
              </a:solidFill>
            </a:endParaRPr>
          </a:p>
        </p:txBody>
      </p:sp>
      <p:sp>
        <p:nvSpPr>
          <p:cNvPr id="7" name="Title 1">
            <a:extLst>
              <a:ext uri="{FF2B5EF4-FFF2-40B4-BE49-F238E27FC236}">
                <a16:creationId xmlns:a16="http://schemas.microsoft.com/office/drawing/2014/main" id="{6C5E2D41-05E8-D4E4-09A3-6D04A916ECB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effectLst>
                <a:outerShdw blurRad="38100" dist="38100" dir="2700000" algn="tl">
                  <a:srgbClr val="000000">
                    <a:alpha val="43137"/>
                  </a:srgbClr>
                </a:outerShdw>
              </a:effectLst>
            </a:endParaRPr>
          </a:p>
          <a:p>
            <a:pPr algn="ctr">
              <a:defRPr/>
            </a:pPr>
            <a:r>
              <a:rPr lang="en-US" sz="3200" b="1" dirty="0">
                <a:effectLst>
                  <a:outerShdw blurRad="38100" dist="38100" dir="2700000" algn="tl">
                    <a:srgbClr val="000000">
                      <a:alpha val="43137"/>
                    </a:srgbClr>
                  </a:outerShdw>
                </a:effectLst>
              </a:rPr>
              <a:t>Step to Equivalence  Sets of FDs </a:t>
            </a:r>
          </a:p>
          <a:p>
            <a:pPr algn="ctr">
              <a:defRPr/>
            </a:pPr>
            <a:r>
              <a:rPr lang="en-US" sz="3200" b="1" dirty="0">
                <a:effectLst>
                  <a:outerShdw blurRad="38100" dist="38100" dir="2700000" algn="tl">
                    <a:srgbClr val="000000">
                      <a:alpha val="43137"/>
                    </a:srgbClr>
                  </a:outerShdw>
                </a:effectLst>
              </a:rPr>
              <a:t> </a:t>
            </a:r>
          </a:p>
        </p:txBody>
      </p:sp>
      <p:pic>
        <p:nvPicPr>
          <p:cNvPr id="93190" name="Picture 2" descr="E:\NIET\Project\xLogo11.png.pagespeed.ic.pydHLuCQEZ.png">
            <a:extLst>
              <a:ext uri="{FF2B5EF4-FFF2-40B4-BE49-F238E27FC236}">
                <a16:creationId xmlns:a16="http://schemas.microsoft.com/office/drawing/2014/main" id="{65C0A931-B7EF-139A-1FE1-F945A6121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2" name="Picture 7">
            <a:extLst>
              <a:ext uri="{FF2B5EF4-FFF2-40B4-BE49-F238E27FC236}">
                <a16:creationId xmlns:a16="http://schemas.microsoft.com/office/drawing/2014/main" id="{38B49179-EC92-D02B-12A8-01D926CA5C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855">
                                            <p:txEl>
                                              <p:pRg st="0" end="0"/>
                                            </p:txEl>
                                          </p:spTgt>
                                        </p:tgtEl>
                                        <p:attrNameLst>
                                          <p:attrName>style.visibility</p:attrName>
                                        </p:attrNameLst>
                                      </p:cBhvr>
                                      <p:to>
                                        <p:strVal val="visible"/>
                                      </p:to>
                                    </p:set>
                                    <p:anim calcmode="lin" valueType="num">
                                      <p:cBhvr additive="base">
                                        <p:cTn id="7" dur="500" fill="hold"/>
                                        <p:tgtEl>
                                          <p:spTgt spid="788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8855">
                                            <p:txEl>
                                              <p:pRg st="1" end="1"/>
                                            </p:txEl>
                                          </p:spTgt>
                                        </p:tgtEl>
                                        <p:attrNameLst>
                                          <p:attrName>style.visibility</p:attrName>
                                        </p:attrNameLst>
                                      </p:cBhvr>
                                      <p:to>
                                        <p:strVal val="visible"/>
                                      </p:to>
                                    </p:set>
                                    <p:anim calcmode="lin" valueType="num">
                                      <p:cBhvr additive="base">
                                        <p:cTn id="13" dur="500" fill="hold"/>
                                        <p:tgtEl>
                                          <p:spTgt spid="788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8855">
                                            <p:txEl>
                                              <p:pRg st="2" end="2"/>
                                            </p:txEl>
                                          </p:spTgt>
                                        </p:tgtEl>
                                        <p:attrNameLst>
                                          <p:attrName>style.visibility</p:attrName>
                                        </p:attrNameLst>
                                      </p:cBhvr>
                                      <p:to>
                                        <p:strVal val="visible"/>
                                      </p:to>
                                    </p:set>
                                    <p:anim calcmode="lin" valueType="num">
                                      <p:cBhvr additive="base">
                                        <p:cTn id="19" dur="500" fill="hold"/>
                                        <p:tgtEl>
                                          <p:spTgt spid="788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8855">
                                            <p:txEl>
                                              <p:pRg st="3" end="3"/>
                                            </p:txEl>
                                          </p:spTgt>
                                        </p:tgtEl>
                                        <p:attrNameLst>
                                          <p:attrName>style.visibility</p:attrName>
                                        </p:attrNameLst>
                                      </p:cBhvr>
                                      <p:to>
                                        <p:strVal val="visible"/>
                                      </p:to>
                                    </p:set>
                                    <p:anim calcmode="lin" valueType="num">
                                      <p:cBhvr additive="base">
                                        <p:cTn id="25" dur="500" fill="hold"/>
                                        <p:tgtEl>
                                          <p:spTgt spid="788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88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8855">
                                            <p:txEl>
                                              <p:pRg st="4" end="4"/>
                                            </p:txEl>
                                          </p:spTgt>
                                        </p:tgtEl>
                                        <p:attrNameLst>
                                          <p:attrName>style.visibility</p:attrName>
                                        </p:attrNameLst>
                                      </p:cBhvr>
                                      <p:to>
                                        <p:strVal val="visible"/>
                                      </p:to>
                                    </p:set>
                                    <p:anim calcmode="lin" valueType="num">
                                      <p:cBhvr additive="base">
                                        <p:cTn id="31" dur="500" fill="hold"/>
                                        <p:tgtEl>
                                          <p:spTgt spid="788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88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8855">
                                            <p:txEl>
                                              <p:pRg st="5" end="5"/>
                                            </p:txEl>
                                          </p:spTgt>
                                        </p:tgtEl>
                                        <p:attrNameLst>
                                          <p:attrName>style.visibility</p:attrName>
                                        </p:attrNameLst>
                                      </p:cBhvr>
                                      <p:to>
                                        <p:strVal val="visible"/>
                                      </p:to>
                                    </p:set>
                                    <p:anim calcmode="lin" valueType="num">
                                      <p:cBhvr additive="base">
                                        <p:cTn id="37" dur="500" fill="hold"/>
                                        <p:tgtEl>
                                          <p:spTgt spid="788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88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78855">
                                            <p:txEl>
                                              <p:pRg st="6" end="6"/>
                                            </p:txEl>
                                          </p:spTgt>
                                        </p:tgtEl>
                                        <p:attrNameLst>
                                          <p:attrName>style.visibility</p:attrName>
                                        </p:attrNameLst>
                                      </p:cBhvr>
                                      <p:to>
                                        <p:strVal val="visible"/>
                                      </p:to>
                                    </p:set>
                                    <p:anim calcmode="lin" valueType="num">
                                      <p:cBhvr additive="base">
                                        <p:cTn id="43" dur="500" fill="hold"/>
                                        <p:tgtEl>
                                          <p:spTgt spid="7885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88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29655-820D-7803-B040-672E5EF0CA32}"/>
              </a:ext>
            </a:extLst>
          </p:cNvPr>
          <p:cNvSpPr>
            <a:spLocks noGrp="1"/>
          </p:cNvSpPr>
          <p:nvPr>
            <p:ph idx="1"/>
          </p:nvPr>
        </p:nvSpPr>
        <p:spPr>
          <a:xfrm>
            <a:off x="2895600" y="815975"/>
            <a:ext cx="7772400" cy="5634038"/>
          </a:xfrm>
        </p:spPr>
        <p:txBody>
          <a:bodyPr/>
          <a:lstStyle/>
          <a:p>
            <a:pPr marL="0" indent="0">
              <a:buNone/>
              <a:defRPr/>
            </a:pPr>
            <a:r>
              <a:rPr lang="en-US" sz="2000" dirty="0">
                <a:latin typeface="Times New Roman" panose="02020603050405020304" pitchFamily="18" charset="0"/>
                <a:cs typeface="Times New Roman" panose="02020603050405020304" pitchFamily="18" charset="0"/>
              </a:rPr>
              <a:t>A relation R (A , C , D , E , H) is having two functional dependencies sets F and G as shown- </a:t>
            </a:r>
          </a:p>
          <a:p>
            <a:pPr marL="0" indent="0">
              <a:buNone/>
              <a:defRPr/>
            </a:pPr>
            <a:endParaRPr lang="en-US" sz="2000" b="1" u="sng" dirty="0">
              <a:latin typeface="Times New Roman" panose="02020603050405020304" pitchFamily="18" charset="0"/>
              <a:cs typeface="Times New Roman" panose="02020603050405020304" pitchFamily="18" charset="0"/>
            </a:endParaRPr>
          </a:p>
          <a:p>
            <a:pPr marL="0" indent="0">
              <a:buNone/>
              <a:defRPr/>
            </a:pPr>
            <a:r>
              <a:rPr lang="en-US" sz="2000" b="1" u="sng" dirty="0">
                <a:latin typeface="Times New Roman" panose="02020603050405020304" pitchFamily="18" charset="0"/>
                <a:cs typeface="Times New Roman" panose="02020603050405020304" pitchFamily="18" charset="0"/>
              </a:rPr>
              <a:t>Set F-</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 → C,    AC → D,   E → AD,  E → H }</a:t>
            </a:r>
          </a:p>
          <a:p>
            <a:pPr marL="0" indent="0">
              <a:buNone/>
              <a:defRPr/>
            </a:pPr>
            <a:endParaRPr lang="en-US" sz="2000" b="1" u="sng" dirty="0">
              <a:latin typeface="Times New Roman" panose="02020603050405020304" pitchFamily="18" charset="0"/>
              <a:cs typeface="Times New Roman" panose="02020603050405020304" pitchFamily="18" charset="0"/>
            </a:endParaRPr>
          </a:p>
          <a:p>
            <a:pPr marL="0" indent="0">
              <a:buNone/>
              <a:defRPr/>
            </a:pPr>
            <a:r>
              <a:rPr lang="en-US" sz="2000" b="1" u="sng" dirty="0">
                <a:latin typeface="Times New Roman" panose="02020603050405020304" pitchFamily="18" charset="0"/>
                <a:cs typeface="Times New Roman" panose="02020603050405020304" pitchFamily="18" charset="0"/>
              </a:rPr>
              <a:t>Set G-</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 → CD,  E → AH }</a:t>
            </a:r>
          </a:p>
          <a:p>
            <a:pPr marL="0" indent="0">
              <a:buNone/>
              <a:defRPr/>
            </a:pPr>
            <a:endParaRPr lang="en-US" sz="2000" dirty="0">
              <a:latin typeface="Times New Roman" panose="02020603050405020304" pitchFamily="18" charset="0"/>
              <a:cs typeface="Times New Roman" panose="02020603050405020304" pitchFamily="18" charset="0"/>
            </a:endParaRPr>
          </a:p>
          <a:p>
            <a:pPr marL="0" indent="0">
              <a:buNone/>
              <a:defRPr/>
            </a:pPr>
            <a:r>
              <a:rPr lang="en-US" sz="2000" dirty="0">
                <a:latin typeface="Times New Roman" panose="02020603050405020304" pitchFamily="18" charset="0"/>
                <a:cs typeface="Times New Roman" panose="02020603050405020304" pitchFamily="18" charset="0"/>
              </a:rPr>
              <a:t>Which of the following holds true?</a:t>
            </a:r>
          </a:p>
          <a:p>
            <a:pPr marL="0" indent="0">
              <a:buNone/>
              <a:defRPr/>
            </a:pPr>
            <a:endParaRPr lang="en-US" sz="2000" dirty="0">
              <a:latin typeface="Times New Roman" panose="02020603050405020304" pitchFamily="18" charset="0"/>
              <a:cs typeface="Times New Roman" panose="02020603050405020304" pitchFamily="18" charset="0"/>
            </a:endParaRPr>
          </a:p>
          <a:p>
            <a:pPr marL="0" indent="0">
              <a:buNone/>
              <a:defRPr/>
            </a:pPr>
            <a:r>
              <a:rPr lang="en-US" sz="2000" dirty="0">
                <a:latin typeface="Times New Roman" panose="02020603050405020304" pitchFamily="18" charset="0"/>
                <a:cs typeface="Times New Roman" panose="02020603050405020304" pitchFamily="18" charset="0"/>
              </a:rPr>
              <a:t>(A) G ⊇ F</a:t>
            </a:r>
          </a:p>
          <a:p>
            <a:pPr marL="0" indent="0">
              <a:buNone/>
              <a:defRPr/>
            </a:pPr>
            <a:r>
              <a:rPr lang="en-US" sz="2000" dirty="0">
                <a:latin typeface="Times New Roman" panose="02020603050405020304" pitchFamily="18" charset="0"/>
                <a:cs typeface="Times New Roman" panose="02020603050405020304" pitchFamily="18" charset="0"/>
              </a:rPr>
              <a:t>(B) F ⊇ G</a:t>
            </a:r>
          </a:p>
          <a:p>
            <a:pPr marL="0" indent="0">
              <a:buNone/>
              <a:defRPr/>
            </a:pPr>
            <a:r>
              <a:rPr lang="en-US" sz="2000" dirty="0">
                <a:latin typeface="Times New Roman" panose="02020603050405020304" pitchFamily="18" charset="0"/>
                <a:cs typeface="Times New Roman" panose="02020603050405020304" pitchFamily="18" charset="0"/>
              </a:rPr>
              <a:t>(C) F = G</a:t>
            </a:r>
          </a:p>
          <a:p>
            <a:pPr marL="0" indent="0">
              <a:buNone/>
              <a:defRPr/>
            </a:pPr>
            <a:r>
              <a:rPr lang="en-US" sz="2000" dirty="0">
                <a:latin typeface="Times New Roman" panose="02020603050405020304" pitchFamily="18" charset="0"/>
                <a:cs typeface="Times New Roman" panose="02020603050405020304" pitchFamily="18" charset="0"/>
              </a:rPr>
              <a:t>(D) All of the above</a:t>
            </a:r>
          </a:p>
          <a:p>
            <a:pPr marL="0" indent="0">
              <a:buNone/>
              <a:defRPr/>
            </a:pPr>
            <a:endParaRPr lang="en-US" sz="2000" dirty="0">
              <a:latin typeface="Times New Roman" panose="02020603050405020304" pitchFamily="18" charset="0"/>
              <a:cs typeface="Times New Roman" panose="02020603050405020304" pitchFamily="18" charset="0"/>
            </a:endParaRPr>
          </a:p>
          <a:p>
            <a:pPr>
              <a:defRPr/>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42F57D-64D5-8C7B-4F46-EFD3CA6B581B}"/>
              </a:ext>
            </a:extLst>
          </p:cNvPr>
          <p:cNvSpPr>
            <a:spLocks noGrp="1"/>
          </p:cNvSpPr>
          <p:nvPr>
            <p:ph type="dt" sz="half" idx="10"/>
          </p:nvPr>
        </p:nvSpPr>
        <p:spPr/>
        <p:txBody>
          <a:bodyPr/>
          <a:lstStyle/>
          <a:p>
            <a:pPr>
              <a:defRPr/>
            </a:pPr>
            <a:fld id="{81B5B57E-198B-4217-B91D-5AE3B609BF9C}" type="datetime1">
              <a:rPr lang="en-US"/>
              <a:pPr>
                <a:defRPr/>
              </a:pPr>
              <a:t>3/9/24</a:t>
            </a:fld>
            <a:endParaRPr lang="en-US"/>
          </a:p>
        </p:txBody>
      </p:sp>
      <p:sp>
        <p:nvSpPr>
          <p:cNvPr id="5" name="Footer Placeholder 4">
            <a:extLst>
              <a:ext uri="{FF2B5EF4-FFF2-40B4-BE49-F238E27FC236}">
                <a16:creationId xmlns:a16="http://schemas.microsoft.com/office/drawing/2014/main" id="{AFD386CF-F06B-7A11-14C0-9BCCF30B7DA3}"/>
              </a:ext>
            </a:extLst>
          </p:cNvPr>
          <p:cNvSpPr>
            <a:spLocks noGrp="1"/>
          </p:cNvSpPr>
          <p:nvPr>
            <p:ph type="ftr" sz="quarter" idx="11"/>
          </p:nvPr>
        </p:nvSpPr>
        <p:spPr/>
        <p:txBody>
          <a:bodyPr/>
          <a:lstStyle/>
          <a:p>
            <a:pPr>
              <a:defRPr/>
            </a:pPr>
            <a:r>
              <a:rPr lang="en-US"/>
              <a:t>Jyoti Rani          DBMS                Unit-3</a:t>
            </a:r>
          </a:p>
        </p:txBody>
      </p:sp>
      <p:sp>
        <p:nvSpPr>
          <p:cNvPr id="94213" name="Slide Number Placeholder 5">
            <a:extLst>
              <a:ext uri="{FF2B5EF4-FFF2-40B4-BE49-F238E27FC236}">
                <a16:creationId xmlns:a16="http://schemas.microsoft.com/office/drawing/2014/main" id="{C60C1B3F-C6F7-4EB0-A71F-1CE817A493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400F40A-69C7-B343-B598-19DD7E302424}" type="slidenum">
              <a:rPr lang="en-US" altLang="en-US" sz="1200">
                <a:solidFill>
                  <a:srgbClr val="898989"/>
                </a:solidFill>
              </a:rPr>
              <a:pPr>
                <a:spcBef>
                  <a:spcPct val="0"/>
                </a:spcBef>
                <a:buFontTx/>
                <a:buNone/>
              </a:pPr>
              <a:t>16</a:t>
            </a:fld>
            <a:endParaRPr lang="en-US" altLang="en-US" sz="1200">
              <a:solidFill>
                <a:srgbClr val="898989"/>
              </a:solidFill>
            </a:endParaRPr>
          </a:p>
        </p:txBody>
      </p:sp>
      <p:sp>
        <p:nvSpPr>
          <p:cNvPr id="7" name="Title 1">
            <a:extLst>
              <a:ext uri="{FF2B5EF4-FFF2-40B4-BE49-F238E27FC236}">
                <a16:creationId xmlns:a16="http://schemas.microsoft.com/office/drawing/2014/main" id="{694FC8AB-612F-7AD1-946C-A557260E8623}"/>
              </a:ext>
            </a:extLst>
          </p:cNvPr>
          <p:cNvSpPr txBox="1">
            <a:spLocks/>
          </p:cNvSpPr>
          <p:nvPr/>
        </p:nvSpPr>
        <p:spPr>
          <a:xfrm>
            <a:off x="2895600" y="1"/>
            <a:ext cx="7772400" cy="7969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Times New Roman" panose="02020603050405020304" pitchFamily="18" charset="0"/>
                <a:cs typeface="Times New Roman" panose="02020603050405020304" pitchFamily="18" charset="0"/>
              </a:rPr>
              <a:t>PRACTICE PROBLEM EQUIVALENCE OF FUNCTIONAL DEPENDENCIES-</a:t>
            </a:r>
          </a:p>
        </p:txBody>
      </p:sp>
      <p:pic>
        <p:nvPicPr>
          <p:cNvPr id="94215" name="Picture 7">
            <a:extLst>
              <a:ext uri="{FF2B5EF4-FFF2-40B4-BE49-F238E27FC236}">
                <a16:creationId xmlns:a16="http://schemas.microsoft.com/office/drawing/2014/main" id="{42D8BB98-A552-F67B-18AA-58D01709C0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6C30B-AB55-685F-8295-DC065845E57D}"/>
              </a:ext>
            </a:extLst>
          </p:cNvPr>
          <p:cNvSpPr>
            <a:spLocks noGrp="1"/>
          </p:cNvSpPr>
          <p:nvPr>
            <p:ph idx="1"/>
          </p:nvPr>
        </p:nvSpPr>
        <p:spPr>
          <a:xfrm>
            <a:off x="2895600" y="815976"/>
            <a:ext cx="7772400" cy="5432425"/>
          </a:xfrm>
        </p:spPr>
        <p:txBody>
          <a:bodyPr>
            <a:normAutofit lnSpcReduction="10000"/>
          </a:bodyPr>
          <a:lstStyle/>
          <a:p>
            <a:pPr marL="0" indent="0">
              <a:buNone/>
              <a:defRPr/>
            </a:pPr>
            <a:r>
              <a:rPr lang="en-US" sz="2000" b="1" u="sng" dirty="0">
                <a:latin typeface="Times New Roman" panose="02020603050405020304" pitchFamily="18" charset="0"/>
                <a:cs typeface="Times New Roman" panose="02020603050405020304" pitchFamily="18" charset="0"/>
              </a:rPr>
              <a:t>Solution-</a:t>
            </a:r>
            <a:r>
              <a:rPr lang="en-US" sz="2000" dirty="0">
                <a:latin typeface="Times New Roman" panose="02020603050405020304" pitchFamily="18" charset="0"/>
                <a:cs typeface="Times New Roman" panose="02020603050405020304" pitchFamily="18" charset="0"/>
              </a:rPr>
              <a:t> </a:t>
            </a:r>
          </a:p>
          <a:p>
            <a:pPr marL="0" indent="0">
              <a:buNone/>
              <a:defRPr/>
            </a:pPr>
            <a:r>
              <a:rPr lang="en-US" sz="2000" b="1" u="sng" dirty="0">
                <a:latin typeface="Times New Roman" panose="02020603050405020304" pitchFamily="18" charset="0"/>
                <a:cs typeface="Times New Roman" panose="02020603050405020304" pitchFamily="18" charset="0"/>
              </a:rPr>
              <a:t>Determining whether F covers G-</a:t>
            </a:r>
            <a:endParaRPr lang="en-US" sz="2000" b="1" dirty="0">
              <a:latin typeface="Times New Roman" panose="02020603050405020304" pitchFamily="18" charset="0"/>
              <a:cs typeface="Times New Roman" panose="02020603050405020304" pitchFamily="18" charset="0"/>
            </a:endParaRPr>
          </a:p>
          <a:p>
            <a:pPr marL="0" indent="0">
              <a:buNone/>
              <a:defRPr/>
            </a:pPr>
            <a:r>
              <a:rPr lang="en-US" sz="2000" b="1" u="sng" dirty="0">
                <a:latin typeface="Times New Roman" panose="02020603050405020304" pitchFamily="18" charset="0"/>
                <a:cs typeface="Times New Roman" panose="02020603050405020304" pitchFamily="18" charset="0"/>
              </a:rPr>
              <a:t>Step-01:</a:t>
            </a:r>
            <a:r>
              <a:rPr lang="en-US" sz="2000" dirty="0">
                <a:latin typeface="Times New Roman" panose="02020603050405020304" pitchFamily="18" charset="0"/>
                <a:cs typeface="Times New Roman" panose="02020603050405020304" pitchFamily="18" charset="0"/>
              </a:rPr>
              <a:t> </a:t>
            </a:r>
          </a:p>
          <a:p>
            <a:pPr>
              <a:defRPr/>
            </a:pPr>
            <a:r>
              <a:rPr lang="en-US" sz="2000" dirty="0">
                <a:latin typeface="Times New Roman" panose="02020603050405020304" pitchFamily="18" charset="0"/>
                <a:cs typeface="Times New Roman" panose="02020603050405020304" pitchFamily="18" charset="0"/>
              </a:rPr>
              <a:t>(A)</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 { A , C , D } // closure of left side of A → CD using set G</a:t>
            </a:r>
          </a:p>
          <a:p>
            <a:pPr>
              <a:defRPr/>
            </a:pPr>
            <a:r>
              <a:rPr lang="en-US" sz="2000" dirty="0">
                <a:latin typeface="Times New Roman" panose="02020603050405020304" pitchFamily="18" charset="0"/>
                <a:cs typeface="Times New Roman" panose="02020603050405020304" pitchFamily="18" charset="0"/>
              </a:rPr>
              <a:t>(E)</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 { A , C , D , E , H } // closure of left side of E → AH using set G </a:t>
            </a:r>
          </a:p>
          <a:p>
            <a:pPr marL="0" indent="0">
              <a:buNone/>
              <a:defRPr/>
            </a:pPr>
            <a:r>
              <a:rPr lang="en-US" sz="2000" b="1" u="sng" dirty="0">
                <a:latin typeface="Times New Roman" panose="02020603050405020304" pitchFamily="18" charset="0"/>
                <a:cs typeface="Times New Roman" panose="02020603050405020304" pitchFamily="18" charset="0"/>
              </a:rPr>
              <a:t>Step-02:</a:t>
            </a:r>
            <a:r>
              <a:rPr lang="en-US" sz="2000" dirty="0">
                <a:latin typeface="Times New Roman" panose="02020603050405020304" pitchFamily="18" charset="0"/>
                <a:cs typeface="Times New Roman" panose="02020603050405020304" pitchFamily="18" charset="0"/>
              </a:rPr>
              <a:t> </a:t>
            </a:r>
          </a:p>
          <a:p>
            <a:pPr>
              <a:defRPr/>
            </a:pPr>
            <a:r>
              <a:rPr lang="en-US" sz="2000" dirty="0">
                <a:latin typeface="Times New Roman" panose="02020603050405020304" pitchFamily="18" charset="0"/>
                <a:cs typeface="Times New Roman" panose="02020603050405020304" pitchFamily="18" charset="0"/>
              </a:rPr>
              <a:t>(A)</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 { A , C , D } // closure of left side of A → CD using set F</a:t>
            </a:r>
          </a:p>
          <a:p>
            <a:pPr>
              <a:defRPr/>
            </a:pPr>
            <a:r>
              <a:rPr lang="en-US" sz="2000" dirty="0">
                <a:latin typeface="Times New Roman" panose="02020603050405020304" pitchFamily="18" charset="0"/>
                <a:cs typeface="Times New Roman" panose="02020603050405020304" pitchFamily="18" charset="0"/>
              </a:rPr>
              <a:t>(E)</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 { A , C , D , E , H } // closure of left side of E → AH using set F</a:t>
            </a:r>
          </a:p>
          <a:p>
            <a:pPr marL="0" indent="0">
              <a:buNone/>
              <a:defRPr/>
            </a:pPr>
            <a:r>
              <a:rPr lang="en-US" sz="2000" b="1" u="sng" dirty="0">
                <a:latin typeface="Times New Roman" panose="02020603050405020304" pitchFamily="18" charset="0"/>
                <a:cs typeface="Times New Roman" panose="02020603050405020304" pitchFamily="18" charset="0"/>
              </a:rPr>
              <a:t>Step-03:</a:t>
            </a:r>
            <a:endParaRPr lang="en-US" sz="2000" b="1" dirty="0">
              <a:latin typeface="Times New Roman" panose="02020603050405020304" pitchFamily="18" charset="0"/>
              <a:cs typeface="Times New Roman" panose="02020603050405020304" pitchFamily="18" charset="0"/>
            </a:endParaRPr>
          </a:p>
          <a:p>
            <a:pPr>
              <a:defRPr/>
            </a:pPr>
            <a:r>
              <a:rPr lang="en-US" sz="2000" dirty="0">
                <a:latin typeface="Times New Roman" panose="02020603050405020304" pitchFamily="18" charset="0"/>
                <a:cs typeface="Times New Roman" panose="02020603050405020304" pitchFamily="18" charset="0"/>
              </a:rPr>
              <a:t>Comparing the results of Step-01 and Step-02, we find-</a:t>
            </a:r>
          </a:p>
          <a:p>
            <a:pPr>
              <a:defRPr/>
            </a:pPr>
            <a:r>
              <a:rPr lang="en-US" sz="2000" dirty="0">
                <a:latin typeface="Times New Roman" panose="02020603050405020304" pitchFamily="18" charset="0"/>
                <a:cs typeface="Times New Roman" panose="02020603050405020304" pitchFamily="18" charset="0"/>
              </a:rPr>
              <a:t>Functional dependencies of set F can determine all the attributes which have been determined by the functional dependencies of set G.</a:t>
            </a:r>
          </a:p>
          <a:p>
            <a:pPr>
              <a:defRPr/>
            </a:pPr>
            <a:r>
              <a:rPr lang="en-US" sz="2000" dirty="0">
                <a:latin typeface="Times New Roman" panose="02020603050405020304" pitchFamily="18" charset="0"/>
                <a:cs typeface="Times New Roman" panose="02020603050405020304" pitchFamily="18" charset="0"/>
              </a:rPr>
              <a:t>Thus, we conclude F covers G i.e. F ⊇ G.</a:t>
            </a:r>
          </a:p>
          <a:p>
            <a:pPr marL="0" indent="0">
              <a:buNone/>
              <a:defRPr/>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4595C33-2A59-C88F-4ACA-B0D4948DF695}"/>
              </a:ext>
            </a:extLst>
          </p:cNvPr>
          <p:cNvSpPr>
            <a:spLocks noGrp="1"/>
          </p:cNvSpPr>
          <p:nvPr>
            <p:ph type="dt" sz="half" idx="10"/>
          </p:nvPr>
        </p:nvSpPr>
        <p:spPr/>
        <p:txBody>
          <a:bodyPr/>
          <a:lstStyle/>
          <a:p>
            <a:pPr>
              <a:defRPr/>
            </a:pPr>
            <a:fld id="{BBE62B1D-78DC-4BB0-9CF4-65801AA77A85}" type="datetime1">
              <a:rPr lang="en-US"/>
              <a:pPr>
                <a:defRPr/>
              </a:pPr>
              <a:t>3/9/24</a:t>
            </a:fld>
            <a:endParaRPr lang="en-US"/>
          </a:p>
        </p:txBody>
      </p:sp>
      <p:sp>
        <p:nvSpPr>
          <p:cNvPr id="5" name="Footer Placeholder 4">
            <a:extLst>
              <a:ext uri="{FF2B5EF4-FFF2-40B4-BE49-F238E27FC236}">
                <a16:creationId xmlns:a16="http://schemas.microsoft.com/office/drawing/2014/main" id="{837EA375-E07E-D28E-7966-74106D2B2826}"/>
              </a:ext>
            </a:extLst>
          </p:cNvPr>
          <p:cNvSpPr>
            <a:spLocks noGrp="1"/>
          </p:cNvSpPr>
          <p:nvPr>
            <p:ph type="ftr" sz="quarter" idx="11"/>
          </p:nvPr>
        </p:nvSpPr>
        <p:spPr/>
        <p:txBody>
          <a:bodyPr/>
          <a:lstStyle/>
          <a:p>
            <a:pPr>
              <a:defRPr/>
            </a:pPr>
            <a:r>
              <a:rPr lang="en-US"/>
              <a:t>Jyoti Rani          DBMS                Unit-3</a:t>
            </a:r>
          </a:p>
        </p:txBody>
      </p:sp>
      <p:sp>
        <p:nvSpPr>
          <p:cNvPr id="95237" name="Slide Number Placeholder 5">
            <a:extLst>
              <a:ext uri="{FF2B5EF4-FFF2-40B4-BE49-F238E27FC236}">
                <a16:creationId xmlns:a16="http://schemas.microsoft.com/office/drawing/2014/main" id="{3C0534AE-45A1-E360-5785-32AA3733A4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A043E5-24BA-834A-A817-8B7218A2B2B2}" type="slidenum">
              <a:rPr lang="en-US" altLang="en-US" sz="1200">
                <a:solidFill>
                  <a:srgbClr val="898989"/>
                </a:solidFill>
              </a:rPr>
              <a:pPr>
                <a:spcBef>
                  <a:spcPct val="0"/>
                </a:spcBef>
                <a:buFontTx/>
                <a:buNone/>
              </a:pPr>
              <a:t>17</a:t>
            </a:fld>
            <a:endParaRPr lang="en-US" altLang="en-US" sz="1200">
              <a:solidFill>
                <a:srgbClr val="898989"/>
              </a:solidFill>
            </a:endParaRPr>
          </a:p>
        </p:txBody>
      </p:sp>
      <p:sp>
        <p:nvSpPr>
          <p:cNvPr id="7" name="Title 1">
            <a:extLst>
              <a:ext uri="{FF2B5EF4-FFF2-40B4-BE49-F238E27FC236}">
                <a16:creationId xmlns:a16="http://schemas.microsoft.com/office/drawing/2014/main" id="{8AAD52DE-C2D7-E872-54BF-316D08872DD2}"/>
              </a:ext>
            </a:extLst>
          </p:cNvPr>
          <p:cNvSpPr txBox="1">
            <a:spLocks/>
          </p:cNvSpPr>
          <p:nvPr/>
        </p:nvSpPr>
        <p:spPr>
          <a:xfrm>
            <a:off x="2895600" y="1"/>
            <a:ext cx="7772400" cy="7969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Times New Roman" panose="02020603050405020304" pitchFamily="18" charset="0"/>
                <a:cs typeface="Times New Roman" panose="02020603050405020304" pitchFamily="18" charset="0"/>
              </a:rPr>
              <a:t>PRACTICE PROBLEM EQUIVALENCE OF FUNCTIONAL DEPENDENCIES-</a:t>
            </a:r>
          </a:p>
        </p:txBody>
      </p:sp>
      <p:pic>
        <p:nvPicPr>
          <p:cNvPr id="95239" name="Picture 7">
            <a:extLst>
              <a:ext uri="{FF2B5EF4-FFF2-40B4-BE49-F238E27FC236}">
                <a16:creationId xmlns:a16="http://schemas.microsoft.com/office/drawing/2014/main" id="{CB7A6E65-2DEA-3240-8418-413E664087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001B4-A780-01CE-9084-39126379D48C}"/>
              </a:ext>
            </a:extLst>
          </p:cNvPr>
          <p:cNvSpPr>
            <a:spLocks noGrp="1"/>
          </p:cNvSpPr>
          <p:nvPr>
            <p:ph idx="1"/>
          </p:nvPr>
        </p:nvSpPr>
        <p:spPr>
          <a:xfrm>
            <a:off x="2895600" y="914401"/>
            <a:ext cx="7772400" cy="5807075"/>
          </a:xfrm>
        </p:spPr>
        <p:txBody>
          <a:bodyPr>
            <a:normAutofit fontScale="92500" lnSpcReduction="10000"/>
          </a:bodyPr>
          <a:lstStyle/>
          <a:p>
            <a:pPr marL="0" indent="0">
              <a:buNone/>
              <a:defRPr/>
            </a:pPr>
            <a:r>
              <a:rPr lang="en-US" sz="2000" b="1" u="sng" dirty="0">
                <a:latin typeface="Times New Roman" panose="02020603050405020304" pitchFamily="18" charset="0"/>
                <a:cs typeface="Times New Roman" panose="02020603050405020304" pitchFamily="18" charset="0"/>
              </a:rPr>
              <a:t>Determining whether G covers F-</a:t>
            </a:r>
            <a:endParaRPr lang="en-US" sz="2000" b="1" dirty="0">
              <a:latin typeface="Times New Roman" panose="02020603050405020304" pitchFamily="18" charset="0"/>
              <a:cs typeface="Times New Roman" panose="02020603050405020304" pitchFamily="18" charset="0"/>
            </a:endParaRPr>
          </a:p>
          <a:p>
            <a:pPr marL="0" indent="0">
              <a:buNone/>
              <a:defRPr/>
            </a:pPr>
            <a:r>
              <a:rPr lang="en-US" sz="2000" b="1" u="sng" dirty="0">
                <a:latin typeface="Times New Roman" panose="02020603050405020304" pitchFamily="18" charset="0"/>
                <a:cs typeface="Times New Roman" panose="02020603050405020304" pitchFamily="18" charset="0"/>
              </a:rPr>
              <a:t>Step-01:</a:t>
            </a:r>
            <a:r>
              <a:rPr lang="en-US" sz="2000" dirty="0">
                <a:latin typeface="Times New Roman" panose="02020603050405020304" pitchFamily="18" charset="0"/>
                <a:cs typeface="Times New Roman" panose="02020603050405020304" pitchFamily="18" charset="0"/>
              </a:rPr>
              <a:t> </a:t>
            </a:r>
          </a:p>
          <a:p>
            <a:pPr>
              <a:defRPr/>
            </a:pPr>
            <a:r>
              <a:rPr lang="en-US" sz="2000" dirty="0">
                <a:latin typeface="Times New Roman" panose="02020603050405020304" pitchFamily="18" charset="0"/>
                <a:cs typeface="Times New Roman" panose="02020603050405020304" pitchFamily="18" charset="0"/>
              </a:rPr>
              <a:t>(A)</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 { A , C , D } // closure of left side of A → C using set F</a:t>
            </a:r>
          </a:p>
          <a:p>
            <a:pPr>
              <a:defRPr/>
            </a:pPr>
            <a:r>
              <a:rPr lang="en-US" sz="2000" dirty="0">
                <a:latin typeface="Times New Roman" panose="02020603050405020304" pitchFamily="18" charset="0"/>
                <a:cs typeface="Times New Roman" panose="02020603050405020304" pitchFamily="18" charset="0"/>
              </a:rPr>
              <a:t>(AC)</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 { A , C , D } // closure of left side of AC → D using set F</a:t>
            </a:r>
          </a:p>
          <a:p>
            <a:pPr>
              <a:defRPr/>
            </a:pPr>
            <a:r>
              <a:rPr lang="en-US" sz="2000" dirty="0">
                <a:latin typeface="Times New Roman" panose="02020603050405020304" pitchFamily="18" charset="0"/>
                <a:cs typeface="Times New Roman" panose="02020603050405020304" pitchFamily="18" charset="0"/>
              </a:rPr>
              <a:t>(E)</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 { A , C , D , E , H } // closure of left side of E → AD and E → H using set F</a:t>
            </a:r>
          </a:p>
          <a:p>
            <a:pPr marL="0" indent="0">
              <a:buNone/>
              <a:defRPr/>
            </a:pPr>
            <a:r>
              <a:rPr lang="en-US" sz="2000" b="1" u="sng" dirty="0">
                <a:latin typeface="Times New Roman" panose="02020603050405020304" pitchFamily="18" charset="0"/>
                <a:cs typeface="Times New Roman" panose="02020603050405020304" pitchFamily="18" charset="0"/>
              </a:rPr>
              <a:t>Step-02:</a:t>
            </a:r>
            <a:endParaRPr lang="en-US" sz="2000" b="1" dirty="0">
              <a:latin typeface="Times New Roman" panose="02020603050405020304" pitchFamily="18" charset="0"/>
              <a:cs typeface="Times New Roman" panose="02020603050405020304" pitchFamily="18" charset="0"/>
            </a:endParaRPr>
          </a:p>
          <a:p>
            <a:pPr>
              <a:defRPr/>
            </a:pPr>
            <a:r>
              <a:rPr lang="en-US" sz="2000" dirty="0">
                <a:latin typeface="Times New Roman" panose="02020603050405020304" pitchFamily="18" charset="0"/>
                <a:cs typeface="Times New Roman" panose="02020603050405020304" pitchFamily="18" charset="0"/>
              </a:rPr>
              <a:t> (A)</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 { A , C , D } // closure of left side of A → C using set G</a:t>
            </a:r>
          </a:p>
          <a:p>
            <a:pPr>
              <a:defRPr/>
            </a:pPr>
            <a:r>
              <a:rPr lang="en-US" sz="2000" dirty="0">
                <a:latin typeface="Times New Roman" panose="02020603050405020304" pitchFamily="18" charset="0"/>
                <a:cs typeface="Times New Roman" panose="02020603050405020304" pitchFamily="18" charset="0"/>
              </a:rPr>
              <a:t>(AC)</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 { A , C , D } // closure of left side of AC → D using set G</a:t>
            </a:r>
          </a:p>
          <a:p>
            <a:pPr>
              <a:defRPr/>
            </a:pPr>
            <a:r>
              <a:rPr lang="en-US" sz="2000" dirty="0">
                <a:latin typeface="Times New Roman" panose="02020603050405020304" pitchFamily="18" charset="0"/>
                <a:cs typeface="Times New Roman" panose="02020603050405020304" pitchFamily="18" charset="0"/>
              </a:rPr>
              <a:t>(E)</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 { A , C , D , E , H } // closure of left side of E → AD and E → H using set G</a:t>
            </a:r>
          </a:p>
          <a:p>
            <a:pPr marL="0" indent="0">
              <a:buNone/>
              <a:defRPr/>
            </a:pPr>
            <a:r>
              <a:rPr lang="en-US" sz="2000" b="1" u="sng" dirty="0">
                <a:latin typeface="Times New Roman" panose="02020603050405020304" pitchFamily="18" charset="0"/>
                <a:cs typeface="Times New Roman" panose="02020603050405020304" pitchFamily="18" charset="0"/>
              </a:rPr>
              <a:t>Step-03:</a:t>
            </a:r>
            <a:endParaRPr lang="en-US" sz="2000" b="1" dirty="0">
              <a:latin typeface="Times New Roman" panose="02020603050405020304" pitchFamily="18" charset="0"/>
              <a:cs typeface="Times New Roman" panose="02020603050405020304" pitchFamily="18" charset="0"/>
            </a:endParaRPr>
          </a:p>
          <a:p>
            <a:pPr>
              <a:defRPr/>
            </a:pPr>
            <a:r>
              <a:rPr lang="en-US" sz="2000" dirty="0">
                <a:latin typeface="Times New Roman" panose="02020603050405020304" pitchFamily="18" charset="0"/>
                <a:cs typeface="Times New Roman" panose="02020603050405020304" pitchFamily="18" charset="0"/>
              </a:rPr>
              <a:t> Comparing the results of Step-01 and Step-02, we find-</a:t>
            </a:r>
          </a:p>
          <a:p>
            <a:pPr>
              <a:defRPr/>
            </a:pPr>
            <a:r>
              <a:rPr lang="en-US" sz="2000" dirty="0">
                <a:latin typeface="Times New Roman" panose="02020603050405020304" pitchFamily="18" charset="0"/>
                <a:cs typeface="Times New Roman" panose="02020603050405020304" pitchFamily="18" charset="0"/>
              </a:rPr>
              <a:t>Functional dependencies of set G can determine all the attributes which have been determined by the functional dependencies of set F.</a:t>
            </a:r>
          </a:p>
          <a:p>
            <a:pPr>
              <a:defRPr/>
            </a:pPr>
            <a:r>
              <a:rPr lang="en-US" sz="2000" dirty="0">
                <a:latin typeface="Times New Roman" panose="02020603050405020304" pitchFamily="18" charset="0"/>
                <a:cs typeface="Times New Roman" panose="02020603050405020304" pitchFamily="18" charset="0"/>
              </a:rPr>
              <a:t>Thus, we conclude G covers F i.e. G ⊇ F.</a:t>
            </a:r>
          </a:p>
          <a:p>
            <a:pPr>
              <a:defRPr/>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14121-A14A-D892-DE75-EA17A409C6C1}"/>
              </a:ext>
            </a:extLst>
          </p:cNvPr>
          <p:cNvSpPr>
            <a:spLocks noGrp="1"/>
          </p:cNvSpPr>
          <p:nvPr>
            <p:ph type="dt" sz="half" idx="10"/>
          </p:nvPr>
        </p:nvSpPr>
        <p:spPr/>
        <p:txBody>
          <a:bodyPr/>
          <a:lstStyle/>
          <a:p>
            <a:pPr>
              <a:defRPr/>
            </a:pPr>
            <a:fld id="{1A6F6C0C-3A8B-46C4-999A-D8A1D3D27C57}" type="datetime1">
              <a:rPr lang="en-US"/>
              <a:pPr>
                <a:defRPr/>
              </a:pPr>
              <a:t>3/9/24</a:t>
            </a:fld>
            <a:endParaRPr lang="en-US"/>
          </a:p>
        </p:txBody>
      </p:sp>
      <p:sp>
        <p:nvSpPr>
          <p:cNvPr id="5" name="Footer Placeholder 4">
            <a:extLst>
              <a:ext uri="{FF2B5EF4-FFF2-40B4-BE49-F238E27FC236}">
                <a16:creationId xmlns:a16="http://schemas.microsoft.com/office/drawing/2014/main" id="{EE3A3644-4125-4104-BA6F-667B62B60B72}"/>
              </a:ext>
            </a:extLst>
          </p:cNvPr>
          <p:cNvSpPr>
            <a:spLocks noGrp="1"/>
          </p:cNvSpPr>
          <p:nvPr>
            <p:ph type="ftr" sz="quarter" idx="11"/>
          </p:nvPr>
        </p:nvSpPr>
        <p:spPr/>
        <p:txBody>
          <a:bodyPr/>
          <a:lstStyle/>
          <a:p>
            <a:pPr>
              <a:defRPr/>
            </a:pPr>
            <a:r>
              <a:rPr lang="en-US"/>
              <a:t>Jyoti Rani          DBMS                Unit-3</a:t>
            </a:r>
          </a:p>
        </p:txBody>
      </p:sp>
      <p:sp>
        <p:nvSpPr>
          <p:cNvPr id="96261" name="Slide Number Placeholder 5">
            <a:extLst>
              <a:ext uri="{FF2B5EF4-FFF2-40B4-BE49-F238E27FC236}">
                <a16:creationId xmlns:a16="http://schemas.microsoft.com/office/drawing/2014/main" id="{D85601E1-F250-A2BF-C786-F241F48BD7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F974CDE-8F4B-4544-8C76-718357F5130A}" type="slidenum">
              <a:rPr lang="en-US" altLang="en-US" sz="1200">
                <a:solidFill>
                  <a:srgbClr val="898989"/>
                </a:solidFill>
              </a:rPr>
              <a:pPr>
                <a:spcBef>
                  <a:spcPct val="0"/>
                </a:spcBef>
                <a:buFontTx/>
                <a:buNone/>
              </a:pPr>
              <a:t>18</a:t>
            </a:fld>
            <a:endParaRPr lang="en-US" altLang="en-US" sz="1200">
              <a:solidFill>
                <a:srgbClr val="898989"/>
              </a:solidFill>
            </a:endParaRPr>
          </a:p>
        </p:txBody>
      </p:sp>
      <p:sp>
        <p:nvSpPr>
          <p:cNvPr id="7" name="Title 1">
            <a:extLst>
              <a:ext uri="{FF2B5EF4-FFF2-40B4-BE49-F238E27FC236}">
                <a16:creationId xmlns:a16="http://schemas.microsoft.com/office/drawing/2014/main" id="{964C5D68-327E-3BC9-7ABF-59FD7F9A0FB2}"/>
              </a:ext>
            </a:extLst>
          </p:cNvPr>
          <p:cNvSpPr txBox="1">
            <a:spLocks/>
          </p:cNvSpPr>
          <p:nvPr/>
        </p:nvSpPr>
        <p:spPr>
          <a:xfrm>
            <a:off x="2895600" y="1"/>
            <a:ext cx="7772400" cy="7969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Times New Roman" panose="02020603050405020304" pitchFamily="18" charset="0"/>
                <a:cs typeface="Times New Roman" panose="02020603050405020304" pitchFamily="18" charset="0"/>
              </a:rPr>
              <a:t>PRACTICE PROBLEM EQUIVALENCE OF FUNCTIONAL DEPENDENCIES-</a:t>
            </a:r>
          </a:p>
        </p:txBody>
      </p:sp>
      <p:pic>
        <p:nvPicPr>
          <p:cNvPr id="96263" name="Picture 7">
            <a:extLst>
              <a:ext uri="{FF2B5EF4-FFF2-40B4-BE49-F238E27FC236}">
                <a16:creationId xmlns:a16="http://schemas.microsoft.com/office/drawing/2014/main" id="{4B132E9B-B921-3976-E96E-C4E83A562C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471CD-278E-0716-6AA4-74D8E2316380}"/>
              </a:ext>
            </a:extLst>
          </p:cNvPr>
          <p:cNvSpPr>
            <a:spLocks noGrp="1"/>
          </p:cNvSpPr>
          <p:nvPr>
            <p:ph idx="1"/>
          </p:nvPr>
        </p:nvSpPr>
        <p:spPr>
          <a:xfrm>
            <a:off x="2895600" y="914400"/>
            <a:ext cx="7740650" cy="5441950"/>
          </a:xfrm>
        </p:spPr>
        <p:txBody>
          <a:bodyPr/>
          <a:lstStyle/>
          <a:p>
            <a:pPr marL="0" indent="0">
              <a:buNone/>
              <a:defRPr/>
            </a:pPr>
            <a:r>
              <a:rPr lang="en-US" sz="2000" b="1" u="sng" dirty="0">
                <a:latin typeface="Times New Roman" panose="02020603050405020304" pitchFamily="18" charset="0"/>
                <a:cs typeface="Times New Roman" panose="02020603050405020304" pitchFamily="18" charset="0"/>
              </a:rPr>
              <a:t>Determining whether both F and G cover each other-</a:t>
            </a:r>
            <a:endParaRPr lang="en-US" sz="2000" b="1" dirty="0">
              <a:latin typeface="Times New Roman" panose="02020603050405020304" pitchFamily="18" charset="0"/>
              <a:cs typeface="Times New Roman" panose="02020603050405020304" pitchFamily="18" charset="0"/>
            </a:endParaRPr>
          </a:p>
          <a:p>
            <a:pPr>
              <a:defRPr/>
            </a:pPr>
            <a:r>
              <a:rPr lang="en-US" sz="2000" dirty="0">
                <a:latin typeface="Times New Roman" panose="02020603050405020304" pitchFamily="18" charset="0"/>
                <a:cs typeface="Times New Roman" panose="02020603050405020304" pitchFamily="18" charset="0"/>
              </a:rPr>
              <a:t>From Step-01, we conclude F covers G.</a:t>
            </a:r>
          </a:p>
          <a:p>
            <a:pPr>
              <a:defRPr/>
            </a:pPr>
            <a:r>
              <a:rPr lang="en-US" sz="2000" dirty="0">
                <a:latin typeface="Times New Roman" panose="02020603050405020304" pitchFamily="18" charset="0"/>
                <a:cs typeface="Times New Roman" panose="02020603050405020304" pitchFamily="18" charset="0"/>
              </a:rPr>
              <a:t>From Step-02, we conclude G covers F.</a:t>
            </a:r>
          </a:p>
          <a:p>
            <a:pPr>
              <a:defRPr/>
            </a:pPr>
            <a:r>
              <a:rPr lang="en-US" sz="2000" dirty="0">
                <a:latin typeface="Times New Roman" panose="02020603050405020304" pitchFamily="18" charset="0"/>
                <a:cs typeface="Times New Roman" panose="02020603050405020304" pitchFamily="18" charset="0"/>
              </a:rPr>
              <a:t>Thus, we conclude both F and G cover each other i.e. F = G. </a:t>
            </a:r>
          </a:p>
          <a:p>
            <a:pPr>
              <a:defRPr/>
            </a:pPr>
            <a:r>
              <a:rPr lang="en-US" sz="2000" dirty="0">
                <a:latin typeface="Times New Roman" panose="02020603050405020304" pitchFamily="18" charset="0"/>
                <a:cs typeface="Times New Roman" panose="02020603050405020304" pitchFamily="18" charset="0"/>
              </a:rPr>
              <a:t>Thus, Option (D) is correct.</a:t>
            </a:r>
          </a:p>
          <a:p>
            <a:pPr>
              <a:defRPr/>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6437DC7-0A1B-3A6B-662D-39947A7EF29B}"/>
              </a:ext>
            </a:extLst>
          </p:cNvPr>
          <p:cNvSpPr>
            <a:spLocks noGrp="1"/>
          </p:cNvSpPr>
          <p:nvPr>
            <p:ph type="dt" sz="half" idx="10"/>
          </p:nvPr>
        </p:nvSpPr>
        <p:spPr/>
        <p:txBody>
          <a:bodyPr/>
          <a:lstStyle/>
          <a:p>
            <a:pPr>
              <a:defRPr/>
            </a:pPr>
            <a:fld id="{5D4EF896-6C8D-496F-9E77-D33306146524}" type="datetime1">
              <a:rPr lang="en-US"/>
              <a:pPr>
                <a:defRPr/>
              </a:pPr>
              <a:t>3/9/24</a:t>
            </a:fld>
            <a:endParaRPr lang="en-US"/>
          </a:p>
        </p:txBody>
      </p:sp>
      <p:sp>
        <p:nvSpPr>
          <p:cNvPr id="5" name="Footer Placeholder 4">
            <a:extLst>
              <a:ext uri="{FF2B5EF4-FFF2-40B4-BE49-F238E27FC236}">
                <a16:creationId xmlns:a16="http://schemas.microsoft.com/office/drawing/2014/main" id="{1867064F-5C20-D03F-96D9-3C0F503E9883}"/>
              </a:ext>
            </a:extLst>
          </p:cNvPr>
          <p:cNvSpPr>
            <a:spLocks noGrp="1"/>
          </p:cNvSpPr>
          <p:nvPr>
            <p:ph type="ftr" sz="quarter" idx="11"/>
          </p:nvPr>
        </p:nvSpPr>
        <p:spPr/>
        <p:txBody>
          <a:bodyPr/>
          <a:lstStyle/>
          <a:p>
            <a:pPr>
              <a:defRPr/>
            </a:pPr>
            <a:r>
              <a:rPr lang="en-US"/>
              <a:t>Jyoti Rani          DBMS                Unit-3</a:t>
            </a:r>
          </a:p>
        </p:txBody>
      </p:sp>
      <p:sp>
        <p:nvSpPr>
          <p:cNvPr id="97285" name="Slide Number Placeholder 5">
            <a:extLst>
              <a:ext uri="{FF2B5EF4-FFF2-40B4-BE49-F238E27FC236}">
                <a16:creationId xmlns:a16="http://schemas.microsoft.com/office/drawing/2014/main" id="{5ED14E11-016D-F5F8-09B5-ED70EEF735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5C1699-07D3-2549-9725-EF2191799516}" type="slidenum">
              <a:rPr lang="en-US" altLang="en-US" sz="1200">
                <a:solidFill>
                  <a:srgbClr val="898989"/>
                </a:solidFill>
              </a:rPr>
              <a:pPr>
                <a:spcBef>
                  <a:spcPct val="0"/>
                </a:spcBef>
                <a:buFontTx/>
                <a:buNone/>
              </a:pPr>
              <a:t>19</a:t>
            </a:fld>
            <a:endParaRPr lang="en-US" altLang="en-US" sz="1200">
              <a:solidFill>
                <a:srgbClr val="898989"/>
              </a:solidFill>
            </a:endParaRPr>
          </a:p>
        </p:txBody>
      </p:sp>
      <p:sp>
        <p:nvSpPr>
          <p:cNvPr id="7" name="Title 1">
            <a:extLst>
              <a:ext uri="{FF2B5EF4-FFF2-40B4-BE49-F238E27FC236}">
                <a16:creationId xmlns:a16="http://schemas.microsoft.com/office/drawing/2014/main" id="{A45A676B-14F4-5527-E9DC-0265208F0DB3}"/>
              </a:ext>
            </a:extLst>
          </p:cNvPr>
          <p:cNvSpPr txBox="1">
            <a:spLocks/>
          </p:cNvSpPr>
          <p:nvPr/>
        </p:nvSpPr>
        <p:spPr>
          <a:xfrm>
            <a:off x="2895600" y="1"/>
            <a:ext cx="7772400" cy="7969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Times New Roman" panose="02020603050405020304" pitchFamily="18" charset="0"/>
                <a:cs typeface="Times New Roman" panose="02020603050405020304" pitchFamily="18" charset="0"/>
              </a:rPr>
              <a:t>PRACTICE PROBLEM EQUIVALENCE OF FUNCTIONAL DEPENDENCIES-</a:t>
            </a:r>
          </a:p>
        </p:txBody>
      </p:sp>
      <p:pic>
        <p:nvPicPr>
          <p:cNvPr id="97287" name="Picture 7">
            <a:extLst>
              <a:ext uri="{FF2B5EF4-FFF2-40B4-BE49-F238E27FC236}">
                <a16:creationId xmlns:a16="http://schemas.microsoft.com/office/drawing/2014/main" id="{B7E4B828-F1D3-62B6-4902-FAD93D6ACA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1F2BA4-C68E-6A44-14CD-16F6A703DA2F}"/>
              </a:ext>
            </a:extLst>
          </p:cNvPr>
          <p:cNvSpPr>
            <a:spLocks noGrp="1"/>
          </p:cNvSpPr>
          <p:nvPr>
            <p:ph type="dt" sz="half" idx="10"/>
          </p:nvPr>
        </p:nvSpPr>
        <p:spPr/>
        <p:txBody>
          <a:bodyPr/>
          <a:lstStyle/>
          <a:p>
            <a:pPr>
              <a:defRPr/>
            </a:pPr>
            <a:fld id="{4F7B97C3-5060-4CE5-9531-0DC0013574E5}" type="datetime1">
              <a:rPr lang="en-US"/>
              <a:pPr>
                <a:defRPr/>
              </a:pPr>
              <a:t>3/9/24</a:t>
            </a:fld>
            <a:endParaRPr lang="en-US"/>
          </a:p>
        </p:txBody>
      </p:sp>
      <p:sp>
        <p:nvSpPr>
          <p:cNvPr id="3" name="Footer Placeholder 2">
            <a:extLst>
              <a:ext uri="{FF2B5EF4-FFF2-40B4-BE49-F238E27FC236}">
                <a16:creationId xmlns:a16="http://schemas.microsoft.com/office/drawing/2014/main" id="{36F9B290-3AE9-72E7-57A5-BA0D2E013DC1}"/>
              </a:ext>
            </a:extLst>
          </p:cNvPr>
          <p:cNvSpPr>
            <a:spLocks noGrp="1"/>
          </p:cNvSpPr>
          <p:nvPr>
            <p:ph type="ftr" sz="quarter" idx="11"/>
          </p:nvPr>
        </p:nvSpPr>
        <p:spPr/>
        <p:txBody>
          <a:bodyPr/>
          <a:lstStyle/>
          <a:p>
            <a:pPr>
              <a:defRPr/>
            </a:pPr>
            <a:r>
              <a:rPr lang="en-US"/>
              <a:t>Jyoti Rani          DBMS                Unit-3</a:t>
            </a:r>
          </a:p>
        </p:txBody>
      </p:sp>
      <p:sp>
        <p:nvSpPr>
          <p:cNvPr id="20484" name="Slide Number Placeholder 3">
            <a:extLst>
              <a:ext uri="{FF2B5EF4-FFF2-40B4-BE49-F238E27FC236}">
                <a16:creationId xmlns:a16="http://schemas.microsoft.com/office/drawing/2014/main" id="{694C2437-8D9A-05D5-48DB-DE3D5176BC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25DE7C-CBDB-ED40-9A14-5A783D2CB999}" type="slidenum">
              <a:rPr lang="en-US" altLang="en-US" sz="1200">
                <a:solidFill>
                  <a:srgbClr val="898989"/>
                </a:solidFill>
              </a:rPr>
              <a:pPr>
                <a:spcBef>
                  <a:spcPct val="0"/>
                </a:spcBef>
                <a:buFontTx/>
                <a:buNone/>
              </a:pPr>
              <a:t>2</a:t>
            </a:fld>
            <a:endParaRPr lang="en-US" altLang="en-US" sz="1200">
              <a:solidFill>
                <a:srgbClr val="898989"/>
              </a:solidFill>
            </a:endParaRPr>
          </a:p>
        </p:txBody>
      </p:sp>
      <p:sp>
        <p:nvSpPr>
          <p:cNvPr id="6" name="Title 1">
            <a:extLst>
              <a:ext uri="{FF2B5EF4-FFF2-40B4-BE49-F238E27FC236}">
                <a16:creationId xmlns:a16="http://schemas.microsoft.com/office/drawing/2014/main" id="{A419FDFD-C303-9BE2-3073-C5CBED324D76}"/>
              </a:ext>
            </a:extLst>
          </p:cNvPr>
          <p:cNvSpPr txBox="1">
            <a:spLocks/>
          </p:cNvSpPr>
          <p:nvPr/>
        </p:nvSpPr>
        <p:spPr>
          <a:xfrm>
            <a:off x="3352800" y="0"/>
            <a:ext cx="7315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Brief Introduction about Subject</a:t>
            </a:r>
          </a:p>
        </p:txBody>
      </p:sp>
      <p:sp>
        <p:nvSpPr>
          <p:cNvPr id="7" name="TextBox 6">
            <a:extLst>
              <a:ext uri="{FF2B5EF4-FFF2-40B4-BE49-F238E27FC236}">
                <a16:creationId xmlns:a16="http://schemas.microsoft.com/office/drawing/2014/main" id="{0A22DFCD-CE2E-E4AD-63D0-5451191F88AF}"/>
              </a:ext>
            </a:extLst>
          </p:cNvPr>
          <p:cNvSpPr txBox="1"/>
          <p:nvPr/>
        </p:nvSpPr>
        <p:spPr>
          <a:xfrm>
            <a:off x="2286000" y="1189039"/>
            <a:ext cx="7848600" cy="4740275"/>
          </a:xfrm>
          <a:prstGeom prst="rect">
            <a:avLst/>
          </a:prstGeom>
          <a:noFill/>
        </p:spPr>
        <p:txBody>
          <a:bodyPr>
            <a:spAutoFit/>
          </a:bodyPr>
          <a:lstStyle/>
          <a:p>
            <a:pPr algn="just">
              <a:defRPr/>
            </a:pPr>
            <a:r>
              <a:rPr lang="en-IN" sz="1600" dirty="0">
                <a:latin typeface="Times New Roman" pitchFamily="18" charset="0"/>
                <a:cs typeface="Times New Roman" pitchFamily="18" charset="0"/>
              </a:rPr>
              <a:t>A database management system (DBMS) refers to the technology for creating and managing databases. DBMS is a software tool to organize (create, retrieve, update, and manage) data in a database.</a:t>
            </a:r>
          </a:p>
          <a:p>
            <a:pPr algn="just">
              <a:defRPr/>
            </a:pPr>
            <a:endParaRPr lang="en-IN" sz="1600" dirty="0">
              <a:latin typeface="Times New Roman" pitchFamily="18" charset="0"/>
              <a:cs typeface="Times New Roman" pitchFamily="18" charset="0"/>
            </a:endParaRPr>
          </a:p>
          <a:p>
            <a:pPr algn="just">
              <a:defRPr/>
            </a:pPr>
            <a:r>
              <a:rPr lang="en-IN" sz="1600" dirty="0">
                <a:latin typeface="Times New Roman" pitchFamily="18" charset="0"/>
                <a:cs typeface="Times New Roman" pitchFamily="18" charset="0"/>
              </a:rPr>
              <a:t>The main aim of a DBMS is to supply a way to store up and retrieve database information that is both convenient and efficient. By data, we mean known facts that can be recorded and that have embedded meaning. Usually, people use software such as DBASE IV or V, Microsoft ACCESS, or EXCEL to store data in the form of a database. A datum is a unit of data. Meaningful data combined to form information. Hence, information is interpreted data - data provided with semantics. MS. ACCESS is one of the most common examples of database management software.</a:t>
            </a:r>
          </a:p>
          <a:p>
            <a:pPr algn="just">
              <a:defRPr/>
            </a:pPr>
            <a:endParaRPr lang="en-IN" altLang="en-US" sz="1600" dirty="0">
              <a:latin typeface="Times New Roman" pitchFamily="18" charset="0"/>
              <a:cs typeface="Times New Roman" pitchFamily="18" charset="0"/>
            </a:endParaRPr>
          </a:p>
          <a:p>
            <a:pPr algn="ctr">
              <a:defRPr/>
            </a:pPr>
            <a:r>
              <a:rPr lang="en-IN" altLang="en-US" sz="1600" dirty="0">
                <a:latin typeface="Times New Roman" pitchFamily="18" charset="0"/>
                <a:cs typeface="Times New Roman" pitchFamily="18" charset="0"/>
              </a:rPr>
              <a:t>Video link: </a:t>
            </a:r>
            <a:r>
              <a:rPr lang="en-IN" sz="1600" dirty="0">
                <a:latin typeface="Times New Roman" pitchFamily="18" charset="0"/>
                <a:cs typeface="Times New Roman" pitchFamily="18" charset="0"/>
                <a:hlinkClick r:id="rId2"/>
              </a:rPr>
              <a:t>https://www.youtube.com/watch?v=kBdlM6hNDAE&amp;list=PLxCzCOWd7aiFAN6I8CuViBuCdJgiOkT2Y</a:t>
            </a:r>
            <a:endParaRPr lang="en-IN" sz="1600" dirty="0">
              <a:latin typeface="Times New Roman" pitchFamily="18" charset="0"/>
              <a:cs typeface="Times New Roman" pitchFamily="18" charset="0"/>
            </a:endParaRPr>
          </a:p>
          <a:p>
            <a:pPr algn="ctr">
              <a:defRPr/>
            </a:pPr>
            <a:endParaRPr lang="en-IN" dirty="0">
              <a:latin typeface="Times New Roman" pitchFamily="18" charset="0"/>
              <a:cs typeface="Times New Roman" pitchFamily="18" charset="0"/>
            </a:endParaRPr>
          </a:p>
          <a:p>
            <a:pPr algn="ctr">
              <a:defRPr/>
            </a:pPr>
            <a:endParaRPr lang="en-US" altLang="en-US" sz="2200" dirty="0">
              <a:cs typeface="Arial" charset="0"/>
            </a:endParaRPr>
          </a:p>
          <a:p>
            <a:pPr algn="ctr">
              <a:defRPr/>
            </a:pPr>
            <a:endParaRPr lang="en-IN" sz="2200" dirty="0">
              <a:cs typeface="Arial" charset="0"/>
            </a:endParaRPr>
          </a:p>
        </p:txBody>
      </p:sp>
      <p:pic>
        <p:nvPicPr>
          <p:cNvPr id="20487" name="Picture 8" descr="Untitled.png">
            <a:extLst>
              <a:ext uri="{FF2B5EF4-FFF2-40B4-BE49-F238E27FC236}">
                <a16:creationId xmlns:a16="http://schemas.microsoft.com/office/drawing/2014/main" id="{8131FAC6-F500-0394-864C-C64A35D470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182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5C3C7FA9-603D-56EA-63E0-06977C31B182}"/>
              </a:ext>
            </a:extLst>
          </p:cNvPr>
          <p:cNvSpPr>
            <a:spLocks noGrp="1"/>
          </p:cNvSpPr>
          <p:nvPr>
            <p:ph idx="1"/>
          </p:nvPr>
        </p:nvSpPr>
        <p:spPr>
          <a:xfrm>
            <a:off x="2057400" y="1143000"/>
            <a:ext cx="8229600" cy="4724400"/>
          </a:xfrm>
        </p:spPr>
        <p:txBody>
          <a:bodyPr rtlCol="0">
            <a:noAutofit/>
          </a:bodyPr>
          <a:lstStyle/>
          <a:p>
            <a:pPr algn="just">
              <a:buFont typeface="Wingdings" pitchFamily="2" charset="2"/>
              <a:buChar char="Ø"/>
              <a:defRPr/>
            </a:pPr>
            <a:r>
              <a:rPr lang="en-US" sz="2400" dirty="0">
                <a:effectLst>
                  <a:outerShdw blurRad="38100" dist="38100" dir="2700000" algn="tl">
                    <a:srgbClr val="000000">
                      <a:alpha val="43137"/>
                    </a:srgbClr>
                  </a:outerShdw>
                </a:effectLst>
              </a:rPr>
              <a:t>Functional dependency </a:t>
            </a:r>
          </a:p>
          <a:p>
            <a:pPr algn="just">
              <a:buFont typeface="Wingdings" pitchFamily="2" charset="2"/>
              <a:buChar char="Ø"/>
              <a:defRPr/>
            </a:pPr>
            <a:r>
              <a:rPr lang="en-US" sz="2400" dirty="0"/>
              <a:t>Types of Functional dependency </a:t>
            </a:r>
          </a:p>
          <a:p>
            <a:pPr algn="just">
              <a:buNone/>
              <a:defRPr/>
            </a:pPr>
            <a:endParaRPr lang="en-US" b="1" dirty="0"/>
          </a:p>
        </p:txBody>
      </p:sp>
      <p:sp>
        <p:nvSpPr>
          <p:cNvPr id="4" name="Date Placeholder 3">
            <a:extLst>
              <a:ext uri="{FF2B5EF4-FFF2-40B4-BE49-F238E27FC236}">
                <a16:creationId xmlns:a16="http://schemas.microsoft.com/office/drawing/2014/main" id="{BF12FE2D-FCC2-D5B4-58AA-A3AD61F35895}"/>
              </a:ext>
            </a:extLst>
          </p:cNvPr>
          <p:cNvSpPr>
            <a:spLocks noGrp="1"/>
          </p:cNvSpPr>
          <p:nvPr>
            <p:ph type="dt" sz="half" idx="10"/>
          </p:nvPr>
        </p:nvSpPr>
        <p:spPr/>
        <p:txBody>
          <a:bodyPr/>
          <a:lstStyle/>
          <a:p>
            <a:pPr>
              <a:defRPr/>
            </a:pPr>
            <a:fld id="{5707599A-8415-4D36-8067-66FE4D38856A}" type="datetime1">
              <a:rPr lang="en-US"/>
              <a:pPr>
                <a:defRPr/>
              </a:pPr>
              <a:t>3/9/24</a:t>
            </a:fld>
            <a:endParaRPr lang="en-US"/>
          </a:p>
        </p:txBody>
      </p:sp>
      <p:sp>
        <p:nvSpPr>
          <p:cNvPr id="5" name="Footer Placeholder 4">
            <a:extLst>
              <a:ext uri="{FF2B5EF4-FFF2-40B4-BE49-F238E27FC236}">
                <a16:creationId xmlns:a16="http://schemas.microsoft.com/office/drawing/2014/main" id="{DF15A016-6A42-A87E-1770-34E8861FDB16}"/>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49156" name="Slide Number Placeholder 5">
            <a:extLst>
              <a:ext uri="{FF2B5EF4-FFF2-40B4-BE49-F238E27FC236}">
                <a16:creationId xmlns:a16="http://schemas.microsoft.com/office/drawing/2014/main" id="{06EFBF5B-8ED5-28F7-72F0-2564BD5ECAB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2FC489-39B2-4D44-8457-344FE76DFC15}" type="slidenum">
              <a:rPr lang="en-US" altLang="en-US" sz="1200">
                <a:solidFill>
                  <a:srgbClr val="898989"/>
                </a:solidFill>
              </a:rPr>
              <a:pPr>
                <a:spcBef>
                  <a:spcPct val="0"/>
                </a:spcBef>
                <a:buFontTx/>
                <a:buNone/>
              </a:pPr>
              <a:t>3</a:t>
            </a:fld>
            <a:endParaRPr lang="en-US" altLang="en-US" sz="1200">
              <a:solidFill>
                <a:srgbClr val="898989"/>
              </a:solidFill>
            </a:endParaRPr>
          </a:p>
        </p:txBody>
      </p:sp>
      <p:sp>
        <p:nvSpPr>
          <p:cNvPr id="7" name="Title 1">
            <a:extLst>
              <a:ext uri="{FF2B5EF4-FFF2-40B4-BE49-F238E27FC236}">
                <a16:creationId xmlns:a16="http://schemas.microsoft.com/office/drawing/2014/main" id="{48FC9FC2-5360-66D7-F906-4B4453786D9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Topic 2 Objective</a:t>
            </a:r>
          </a:p>
        </p:txBody>
      </p:sp>
      <p:pic>
        <p:nvPicPr>
          <p:cNvPr id="49158" name="Picture 2" descr="E:\NIET\Project\xLogo11.png.pagespeed.ic.pydHLuCQEZ.png">
            <a:extLst>
              <a:ext uri="{FF2B5EF4-FFF2-40B4-BE49-F238E27FC236}">
                <a16:creationId xmlns:a16="http://schemas.microsoft.com/office/drawing/2014/main" id="{D74FA30E-FA27-45E1-F4A9-A871B73DC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7">
            <a:extLst>
              <a:ext uri="{FF2B5EF4-FFF2-40B4-BE49-F238E27FC236}">
                <a16:creationId xmlns:a16="http://schemas.microsoft.com/office/drawing/2014/main" id="{11F82BD4-59A9-FFB6-BB02-B0509E1433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7" name="Content Placeholder 2">
            <a:extLst>
              <a:ext uri="{FF2B5EF4-FFF2-40B4-BE49-F238E27FC236}">
                <a16:creationId xmlns:a16="http://schemas.microsoft.com/office/drawing/2014/main" id="{FA423D00-96AA-A6A4-91D0-39CBE5F9EB9C}"/>
              </a:ext>
            </a:extLst>
          </p:cNvPr>
          <p:cNvSpPr>
            <a:spLocks noGrp="1"/>
          </p:cNvSpPr>
          <p:nvPr>
            <p:ph idx="1"/>
          </p:nvPr>
        </p:nvSpPr>
        <p:spPr>
          <a:xfrm>
            <a:off x="2057400" y="838200"/>
            <a:ext cx="8229600" cy="5486400"/>
          </a:xfrm>
        </p:spPr>
        <p:txBody>
          <a:bodyPr>
            <a:normAutofit fontScale="92500" lnSpcReduction="10000"/>
          </a:bodyPr>
          <a:lstStyle/>
          <a:p>
            <a:pPr algn="just" eaLnBrk="1" hangingPunct="1">
              <a:buFont typeface="Arial" panose="020B0604020202020204" pitchFamily="34" charset="0"/>
              <a:buNone/>
              <a:defRPr/>
            </a:pPr>
            <a:r>
              <a:rPr lang="en-US" sz="2400" dirty="0"/>
              <a:t>We now introduce a formal tool for analysis of relational schemas that enables us to detect and describe some of the above-mentioned problems in precise terms. </a:t>
            </a:r>
          </a:p>
          <a:p>
            <a:pPr algn="just" eaLnBrk="1" hangingPunct="1">
              <a:buFont typeface="Arial" panose="020B0604020202020204" pitchFamily="34" charset="0"/>
              <a:buNone/>
              <a:defRPr/>
            </a:pPr>
            <a:r>
              <a:rPr lang="en-US" sz="2400" dirty="0"/>
              <a:t>The single most important concept in relational schema design theory is that of a </a:t>
            </a:r>
            <a:r>
              <a:rPr lang="en-US" sz="2400" b="1" dirty="0">
                <a:solidFill>
                  <a:srgbClr val="C00000"/>
                </a:solidFill>
              </a:rPr>
              <a:t>functional dependency.</a:t>
            </a:r>
          </a:p>
          <a:p>
            <a:pPr algn="just" eaLnBrk="1" hangingPunct="1">
              <a:buFont typeface="Arial" panose="020B0604020202020204" pitchFamily="34" charset="0"/>
              <a:buNone/>
              <a:defRPr/>
            </a:pPr>
            <a:endParaRPr lang="en-US" sz="2400" b="1" dirty="0">
              <a:solidFill>
                <a:srgbClr val="C00000"/>
              </a:solidFill>
            </a:endParaRPr>
          </a:p>
          <a:p>
            <a:pPr algn="just" eaLnBrk="1" hangingPunct="1">
              <a:lnSpc>
                <a:spcPct val="90000"/>
              </a:lnSpc>
              <a:buFont typeface="Arial" panose="020B0604020202020204" pitchFamily="34" charset="0"/>
              <a:buNone/>
              <a:defRPr/>
            </a:pPr>
            <a:r>
              <a:rPr lang="en-US" altLang="en-US" sz="2400" b="1" dirty="0">
                <a:cs typeface="Times New Roman" pitchFamily="18" charset="0"/>
              </a:rPr>
              <a:t>Important points for  FD are </a:t>
            </a:r>
          </a:p>
          <a:p>
            <a:pPr marL="457200" indent="-457200" algn="just">
              <a:buFont typeface="+mj-lt"/>
              <a:buAutoNum type="arabicPeriod"/>
              <a:defRPr/>
            </a:pPr>
            <a:r>
              <a:rPr lang="en-US" altLang="en-US" sz="2400" dirty="0">
                <a:cs typeface="Times New Roman" pitchFamily="18" charset="0"/>
              </a:rPr>
              <a:t>Functional dependencies is a constraint between 2 sets of attributes</a:t>
            </a:r>
          </a:p>
          <a:p>
            <a:pPr marL="457200" indent="-457200" algn="just">
              <a:buFont typeface="+mj-lt"/>
              <a:buAutoNum type="arabicPeriod"/>
              <a:defRPr/>
            </a:pPr>
            <a:r>
              <a:rPr lang="en-US" altLang="en-US" sz="2400" dirty="0">
                <a:cs typeface="Times New Roman" pitchFamily="18" charset="0"/>
              </a:rPr>
              <a:t>Functional dependencies (FDs) are used to specify </a:t>
            </a:r>
            <a:r>
              <a:rPr lang="en-US" altLang="en-US" sz="2400" i="1" dirty="0">
                <a:cs typeface="Times New Roman" pitchFamily="18" charset="0"/>
              </a:rPr>
              <a:t>formal measures</a:t>
            </a:r>
            <a:r>
              <a:rPr lang="en-US" altLang="en-US" sz="2400" dirty="0">
                <a:cs typeface="Times New Roman" pitchFamily="18" charset="0"/>
              </a:rPr>
              <a:t>  of the "goodness" of relational schema designs</a:t>
            </a:r>
          </a:p>
          <a:p>
            <a:pPr marL="457200" indent="-457200" algn="just">
              <a:buFont typeface="+mj-lt"/>
              <a:buAutoNum type="arabicPeriod"/>
              <a:defRPr/>
            </a:pPr>
            <a:r>
              <a:rPr lang="en-US" altLang="en-US" sz="2400" dirty="0">
                <a:cs typeface="Times New Roman" pitchFamily="18" charset="0"/>
              </a:rPr>
              <a:t>FDs and keys are used to define </a:t>
            </a:r>
            <a:r>
              <a:rPr lang="en-US" altLang="en-US" sz="2400" b="1" dirty="0">
                <a:cs typeface="Times New Roman" pitchFamily="18" charset="0"/>
              </a:rPr>
              <a:t>normal forms</a:t>
            </a:r>
            <a:r>
              <a:rPr lang="en-US" altLang="en-US" sz="2400" dirty="0">
                <a:cs typeface="Times New Roman" pitchFamily="18" charset="0"/>
              </a:rPr>
              <a:t> for relations</a:t>
            </a:r>
          </a:p>
          <a:p>
            <a:pPr marL="457200" indent="-457200" algn="just">
              <a:buFont typeface="+mj-lt"/>
              <a:buAutoNum type="arabicPeriod"/>
              <a:defRPr/>
            </a:pPr>
            <a:r>
              <a:rPr lang="en-US" altLang="en-US" sz="2400" dirty="0">
                <a:cs typeface="Times New Roman" pitchFamily="18" charset="0"/>
              </a:rPr>
              <a:t>FDs are </a:t>
            </a:r>
            <a:r>
              <a:rPr lang="en-US" altLang="en-US" sz="2400" b="1" dirty="0">
                <a:cs typeface="Times New Roman" pitchFamily="18" charset="0"/>
              </a:rPr>
              <a:t>constraints</a:t>
            </a:r>
            <a:r>
              <a:rPr lang="en-US" altLang="en-US" sz="2400" dirty="0">
                <a:cs typeface="Times New Roman" pitchFamily="18" charset="0"/>
              </a:rPr>
              <a:t> that are derived from the </a:t>
            </a:r>
            <a:r>
              <a:rPr lang="en-US" altLang="en-US" sz="2400" i="1" dirty="0">
                <a:cs typeface="Times New Roman" pitchFamily="18" charset="0"/>
              </a:rPr>
              <a:t>meaning</a:t>
            </a:r>
            <a:r>
              <a:rPr lang="en-US" altLang="en-US" sz="2400" dirty="0">
                <a:cs typeface="Times New Roman" pitchFamily="18" charset="0"/>
              </a:rPr>
              <a:t>  and </a:t>
            </a:r>
            <a:r>
              <a:rPr lang="en-US" altLang="en-US" sz="2400" i="1" dirty="0">
                <a:cs typeface="Times New Roman" pitchFamily="18" charset="0"/>
              </a:rPr>
              <a:t>interrelationships</a:t>
            </a:r>
            <a:r>
              <a:rPr lang="en-US" altLang="en-US" sz="2400" dirty="0">
                <a:cs typeface="Times New Roman" pitchFamily="18" charset="0"/>
              </a:rPr>
              <a:t>  of the data attributes.</a:t>
            </a:r>
          </a:p>
        </p:txBody>
      </p:sp>
      <p:sp>
        <p:nvSpPr>
          <p:cNvPr id="4" name="Date Placeholder 3">
            <a:extLst>
              <a:ext uri="{FF2B5EF4-FFF2-40B4-BE49-F238E27FC236}">
                <a16:creationId xmlns:a16="http://schemas.microsoft.com/office/drawing/2014/main" id="{8DBF81CD-7F51-DA8B-9C10-ED62A2CE1941}"/>
              </a:ext>
            </a:extLst>
          </p:cNvPr>
          <p:cNvSpPr>
            <a:spLocks noGrp="1"/>
          </p:cNvSpPr>
          <p:nvPr>
            <p:ph type="dt" sz="half" idx="10"/>
          </p:nvPr>
        </p:nvSpPr>
        <p:spPr/>
        <p:txBody>
          <a:bodyPr/>
          <a:lstStyle/>
          <a:p>
            <a:pPr>
              <a:defRPr/>
            </a:pPr>
            <a:fld id="{1C9E3FE7-1301-4BE3-9BC6-0A88E30C4119}" type="datetime1">
              <a:rPr lang="en-US"/>
              <a:pPr>
                <a:defRPr/>
              </a:pPr>
              <a:t>3/9/24</a:t>
            </a:fld>
            <a:endParaRPr lang="en-US"/>
          </a:p>
        </p:txBody>
      </p:sp>
      <p:sp>
        <p:nvSpPr>
          <p:cNvPr id="5" name="Footer Placeholder 4">
            <a:extLst>
              <a:ext uri="{FF2B5EF4-FFF2-40B4-BE49-F238E27FC236}">
                <a16:creationId xmlns:a16="http://schemas.microsoft.com/office/drawing/2014/main" id="{FF2E6E1E-DBBC-1621-6E0B-F90C4AB53A4E}"/>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50180" name="Slide Number Placeholder 5">
            <a:extLst>
              <a:ext uri="{FF2B5EF4-FFF2-40B4-BE49-F238E27FC236}">
                <a16:creationId xmlns:a16="http://schemas.microsoft.com/office/drawing/2014/main" id="{45180B3B-9C07-8698-AEF7-87072381C5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2C77480-F276-E94C-B1D5-8A9476215BED}" type="slidenum">
              <a:rPr lang="en-US" altLang="en-US" sz="1200">
                <a:solidFill>
                  <a:srgbClr val="898989"/>
                </a:solidFill>
              </a:rPr>
              <a:pPr>
                <a:spcBef>
                  <a:spcPct val="0"/>
                </a:spcBef>
                <a:buFontTx/>
                <a:buNone/>
              </a:pPr>
              <a:t>4</a:t>
            </a:fld>
            <a:endParaRPr lang="en-US" altLang="en-US" sz="1200">
              <a:solidFill>
                <a:srgbClr val="898989"/>
              </a:solidFill>
            </a:endParaRPr>
          </a:p>
        </p:txBody>
      </p:sp>
      <p:sp>
        <p:nvSpPr>
          <p:cNvPr id="7" name="Title 1">
            <a:extLst>
              <a:ext uri="{FF2B5EF4-FFF2-40B4-BE49-F238E27FC236}">
                <a16:creationId xmlns:a16="http://schemas.microsoft.com/office/drawing/2014/main" id="{4E09B931-3387-F794-EBA9-B8C010A272F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solidFill>
                  <a:srgbClr val="C00000"/>
                </a:solidFill>
                <a:cs typeface="Times New Roman" pitchFamily="18" charset="0"/>
              </a:rPr>
              <a:t>2.1  Functional Dependencies </a:t>
            </a:r>
            <a:endParaRPr lang="en-US" sz="3200" b="1" dirty="0">
              <a:solidFill>
                <a:srgbClr val="C00000"/>
              </a:solidFill>
              <a:effectLst>
                <a:outerShdw blurRad="38100" dist="38100" dir="2700000" algn="tl">
                  <a:srgbClr val="000000">
                    <a:alpha val="43137"/>
                  </a:srgbClr>
                </a:outerShdw>
              </a:effectLst>
            </a:endParaRPr>
          </a:p>
        </p:txBody>
      </p:sp>
      <p:pic>
        <p:nvPicPr>
          <p:cNvPr id="50182" name="Picture 2" descr="E:\NIET\Project\xLogo11.png.pagespeed.ic.pydHLuCQEZ.png">
            <a:extLst>
              <a:ext uri="{FF2B5EF4-FFF2-40B4-BE49-F238E27FC236}">
                <a16:creationId xmlns:a16="http://schemas.microsoft.com/office/drawing/2014/main" id="{09176014-E4CE-E599-0BB1-D65E475ED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7">
            <a:extLst>
              <a:ext uri="{FF2B5EF4-FFF2-40B4-BE49-F238E27FC236}">
                <a16:creationId xmlns:a16="http://schemas.microsoft.com/office/drawing/2014/main" id="{7E23E9B7-0234-F1FC-4508-77417F4865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087">
                                            <p:txEl>
                                              <p:pRg st="0" end="0"/>
                                            </p:txEl>
                                          </p:spTgt>
                                        </p:tgtEl>
                                        <p:attrNameLst>
                                          <p:attrName>style.visibility</p:attrName>
                                        </p:attrNameLst>
                                      </p:cBhvr>
                                      <p:to>
                                        <p:strVal val="visible"/>
                                      </p:to>
                                    </p:set>
                                    <p:anim calcmode="lin" valueType="num">
                                      <p:cBhvr additive="base">
                                        <p:cTn id="7" dur="500" fill="hold"/>
                                        <p:tgtEl>
                                          <p:spTgt spid="460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087">
                                            <p:txEl>
                                              <p:pRg st="1" end="1"/>
                                            </p:txEl>
                                          </p:spTgt>
                                        </p:tgtEl>
                                        <p:attrNameLst>
                                          <p:attrName>style.visibility</p:attrName>
                                        </p:attrNameLst>
                                      </p:cBhvr>
                                      <p:to>
                                        <p:strVal val="visible"/>
                                      </p:to>
                                    </p:set>
                                    <p:anim calcmode="lin" valueType="num">
                                      <p:cBhvr additive="base">
                                        <p:cTn id="13" dur="500" fill="hold"/>
                                        <p:tgtEl>
                                          <p:spTgt spid="460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087">
                                            <p:txEl>
                                              <p:pRg st="3" end="3"/>
                                            </p:txEl>
                                          </p:spTgt>
                                        </p:tgtEl>
                                        <p:attrNameLst>
                                          <p:attrName>style.visibility</p:attrName>
                                        </p:attrNameLst>
                                      </p:cBhvr>
                                      <p:to>
                                        <p:strVal val="visible"/>
                                      </p:to>
                                    </p:set>
                                    <p:anim calcmode="lin" valueType="num">
                                      <p:cBhvr additive="base">
                                        <p:cTn id="19" dur="500" fill="hold"/>
                                        <p:tgtEl>
                                          <p:spTgt spid="460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6087">
                                            <p:txEl>
                                              <p:pRg st="4" end="4"/>
                                            </p:txEl>
                                          </p:spTgt>
                                        </p:tgtEl>
                                        <p:attrNameLst>
                                          <p:attrName>style.visibility</p:attrName>
                                        </p:attrNameLst>
                                      </p:cBhvr>
                                      <p:to>
                                        <p:strVal val="visible"/>
                                      </p:to>
                                    </p:set>
                                    <p:anim calcmode="lin" valueType="num">
                                      <p:cBhvr additive="base">
                                        <p:cTn id="25" dur="500" fill="hold"/>
                                        <p:tgtEl>
                                          <p:spTgt spid="460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6087">
                                            <p:txEl>
                                              <p:pRg st="5" end="5"/>
                                            </p:txEl>
                                          </p:spTgt>
                                        </p:tgtEl>
                                        <p:attrNameLst>
                                          <p:attrName>style.visibility</p:attrName>
                                        </p:attrNameLst>
                                      </p:cBhvr>
                                      <p:to>
                                        <p:strVal val="visible"/>
                                      </p:to>
                                    </p:set>
                                    <p:anim calcmode="lin" valueType="num">
                                      <p:cBhvr additive="base">
                                        <p:cTn id="31" dur="500" fill="hold"/>
                                        <p:tgtEl>
                                          <p:spTgt spid="460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6087">
                                            <p:txEl>
                                              <p:pRg st="6" end="6"/>
                                            </p:txEl>
                                          </p:spTgt>
                                        </p:tgtEl>
                                        <p:attrNameLst>
                                          <p:attrName>style.visibility</p:attrName>
                                        </p:attrNameLst>
                                      </p:cBhvr>
                                      <p:to>
                                        <p:strVal val="visible"/>
                                      </p:to>
                                    </p:set>
                                    <p:anim calcmode="lin" valueType="num">
                                      <p:cBhvr additive="base">
                                        <p:cTn id="37" dur="500" fill="hold"/>
                                        <p:tgtEl>
                                          <p:spTgt spid="4608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0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6087">
                                            <p:txEl>
                                              <p:pRg st="7" end="7"/>
                                            </p:txEl>
                                          </p:spTgt>
                                        </p:tgtEl>
                                        <p:attrNameLst>
                                          <p:attrName>style.visibility</p:attrName>
                                        </p:attrNameLst>
                                      </p:cBhvr>
                                      <p:to>
                                        <p:strVal val="visible"/>
                                      </p:to>
                                    </p:set>
                                    <p:anim calcmode="lin" valueType="num">
                                      <p:cBhvr additive="base">
                                        <p:cTn id="43" dur="500" fill="hold"/>
                                        <p:tgtEl>
                                          <p:spTgt spid="4608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60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1" name="Content Placeholder 2">
            <a:extLst>
              <a:ext uri="{FF2B5EF4-FFF2-40B4-BE49-F238E27FC236}">
                <a16:creationId xmlns:a16="http://schemas.microsoft.com/office/drawing/2014/main" id="{31A92778-168A-6413-2487-C101AE539083}"/>
              </a:ext>
            </a:extLst>
          </p:cNvPr>
          <p:cNvSpPr>
            <a:spLocks noGrp="1"/>
          </p:cNvSpPr>
          <p:nvPr>
            <p:ph idx="1"/>
          </p:nvPr>
        </p:nvSpPr>
        <p:spPr>
          <a:xfrm>
            <a:off x="2057400" y="762000"/>
            <a:ext cx="8229600" cy="5486400"/>
          </a:xfrm>
        </p:spPr>
        <p:txBody>
          <a:bodyPr>
            <a:normAutofit lnSpcReduction="10000"/>
          </a:bodyPr>
          <a:lstStyle/>
          <a:p>
            <a:pPr algn="just" eaLnBrk="1" hangingPunct="1">
              <a:lnSpc>
                <a:spcPct val="90000"/>
              </a:lnSpc>
              <a:buFont typeface="Arial" panose="020B0604020202020204" pitchFamily="34" charset="0"/>
              <a:buNone/>
            </a:pPr>
            <a:r>
              <a:rPr lang="en-US" altLang="en-US" sz="2400">
                <a:cs typeface="Times New Roman" panose="02020603050405020304" pitchFamily="18" charset="0"/>
              </a:rPr>
              <a:t>    A functional dependency, denoted by X → Y, between two sets of attributes X and Y that are subsets of R specifies a constraint on the possible tuples that can form a relation state r of R. </a:t>
            </a:r>
          </a:p>
          <a:p>
            <a:pPr algn="just" eaLnBrk="1" hangingPunct="1">
              <a:lnSpc>
                <a:spcPct val="90000"/>
              </a:lnSpc>
              <a:buFont typeface="Arial" panose="020B0604020202020204" pitchFamily="34" charset="0"/>
              <a:buNone/>
            </a:pPr>
            <a:r>
              <a:rPr lang="en-US" altLang="en-US" sz="2400">
                <a:cs typeface="Times New Roman" panose="02020603050405020304" pitchFamily="18" charset="0"/>
              </a:rPr>
              <a:t>The constraint is that, for any two  tuples t1 and t2 in r that have t1[X] = t2[X], they must also have t1[Y] = t2[Y]. </a:t>
            </a:r>
          </a:p>
          <a:p>
            <a:pPr algn="just" eaLnBrk="1" hangingPunct="1">
              <a:lnSpc>
                <a:spcPct val="90000"/>
              </a:lnSpc>
              <a:buFont typeface="Arial" panose="020B0604020202020204" pitchFamily="34" charset="0"/>
              <a:buNone/>
            </a:pPr>
            <a:endParaRPr lang="en-US" altLang="en-US" sz="2400">
              <a:cs typeface="Times New Roman" panose="02020603050405020304" pitchFamily="18" charset="0"/>
            </a:endParaRPr>
          </a:p>
          <a:p>
            <a:pPr algn="just" eaLnBrk="1" hangingPunct="1">
              <a:lnSpc>
                <a:spcPct val="90000"/>
              </a:lnSpc>
              <a:buFont typeface="Arial" panose="020B0604020202020204" pitchFamily="34" charset="0"/>
              <a:buNone/>
            </a:pPr>
            <a:r>
              <a:rPr lang="en-US" altLang="en-US" sz="2400">
                <a:cs typeface="Times New Roman" panose="02020603050405020304" pitchFamily="18" charset="0"/>
              </a:rPr>
              <a:t>This means that the values of the </a:t>
            </a:r>
            <a:r>
              <a:rPr lang="en-US" altLang="en-US" sz="2400" b="1">
                <a:cs typeface="Times New Roman" panose="02020603050405020304" pitchFamily="18" charset="0"/>
              </a:rPr>
              <a:t>Y component of a tuple </a:t>
            </a:r>
            <a:r>
              <a:rPr lang="en-US" altLang="en-US" sz="2400">
                <a:cs typeface="Times New Roman" panose="02020603050405020304" pitchFamily="18" charset="0"/>
              </a:rPr>
              <a:t>in r depend on, or are determined by, </a:t>
            </a:r>
            <a:r>
              <a:rPr lang="en-US" altLang="en-US" sz="2400" b="1">
                <a:cs typeface="Times New Roman" panose="02020603050405020304" pitchFamily="18" charset="0"/>
              </a:rPr>
              <a:t>the values of the X component</a:t>
            </a:r>
            <a:r>
              <a:rPr lang="en-US" altLang="en-US" sz="2400">
                <a:cs typeface="Times New Roman" panose="02020603050405020304" pitchFamily="18" charset="0"/>
              </a:rPr>
              <a:t>; </a:t>
            </a:r>
          </a:p>
          <a:p>
            <a:pPr algn="just" eaLnBrk="1" hangingPunct="1">
              <a:lnSpc>
                <a:spcPct val="90000"/>
              </a:lnSpc>
              <a:buFont typeface="Arial" panose="020B0604020202020204" pitchFamily="34" charset="0"/>
              <a:buNone/>
            </a:pPr>
            <a:endParaRPr lang="en-US" altLang="en-US" sz="2400">
              <a:cs typeface="Times New Roman" panose="02020603050405020304" pitchFamily="18" charset="0"/>
            </a:endParaRPr>
          </a:p>
          <a:p>
            <a:pPr algn="just" eaLnBrk="1" hangingPunct="1">
              <a:lnSpc>
                <a:spcPct val="90000"/>
              </a:lnSpc>
              <a:buFont typeface="Arial" panose="020B0604020202020204" pitchFamily="34" charset="0"/>
              <a:buNone/>
            </a:pPr>
            <a:r>
              <a:rPr lang="en-US" altLang="en-US" sz="2400">
                <a:cs typeface="Times New Roman" panose="02020603050405020304" pitchFamily="18" charset="0"/>
              </a:rPr>
              <a:t>Alternatively, the values of the </a:t>
            </a:r>
            <a:r>
              <a:rPr lang="en-US" altLang="en-US" sz="2400" b="1">
                <a:solidFill>
                  <a:srgbClr val="C00000"/>
                </a:solidFill>
                <a:cs typeface="Times New Roman" panose="02020603050405020304" pitchFamily="18" charset="0"/>
              </a:rPr>
              <a:t>X Component </a:t>
            </a:r>
            <a:r>
              <a:rPr lang="en-US" altLang="en-US" sz="2400">
                <a:cs typeface="Times New Roman" panose="02020603050405020304" pitchFamily="18" charset="0"/>
              </a:rPr>
              <a:t>of a tuple uniquely (or functionally) determine the values of the </a:t>
            </a:r>
            <a:r>
              <a:rPr lang="en-US" altLang="en-US" sz="2400" b="1">
                <a:solidFill>
                  <a:srgbClr val="C00000"/>
                </a:solidFill>
                <a:cs typeface="Times New Roman" panose="02020603050405020304" pitchFamily="18" charset="0"/>
              </a:rPr>
              <a:t>Y component</a:t>
            </a:r>
            <a:r>
              <a:rPr lang="en-US" altLang="en-US" sz="2400">
                <a:cs typeface="Times New Roman" panose="02020603050405020304" pitchFamily="18" charset="0"/>
              </a:rPr>
              <a:t>. We also say that there is a functional dependency from X to Y, or that Y is functionally dependent on X. </a:t>
            </a:r>
            <a:endParaRPr lang="en-US" altLang="en-US" sz="2400" b="1">
              <a:cs typeface="Times New Roman" panose="02020603050405020304" pitchFamily="18" charset="0"/>
            </a:endParaRPr>
          </a:p>
        </p:txBody>
      </p:sp>
      <p:sp>
        <p:nvSpPr>
          <p:cNvPr id="4" name="Date Placeholder 3">
            <a:extLst>
              <a:ext uri="{FF2B5EF4-FFF2-40B4-BE49-F238E27FC236}">
                <a16:creationId xmlns:a16="http://schemas.microsoft.com/office/drawing/2014/main" id="{D4CC6901-2C17-4673-0BBE-2E372894B43D}"/>
              </a:ext>
            </a:extLst>
          </p:cNvPr>
          <p:cNvSpPr>
            <a:spLocks noGrp="1"/>
          </p:cNvSpPr>
          <p:nvPr>
            <p:ph type="dt" sz="half" idx="10"/>
          </p:nvPr>
        </p:nvSpPr>
        <p:spPr/>
        <p:txBody>
          <a:bodyPr/>
          <a:lstStyle/>
          <a:p>
            <a:pPr>
              <a:defRPr/>
            </a:pPr>
            <a:fld id="{DC60ACF1-5AC3-466A-92E4-C8D2FB3AA122}" type="datetime1">
              <a:rPr lang="en-US"/>
              <a:pPr>
                <a:defRPr/>
              </a:pPr>
              <a:t>3/9/24</a:t>
            </a:fld>
            <a:endParaRPr lang="en-US"/>
          </a:p>
        </p:txBody>
      </p:sp>
      <p:sp>
        <p:nvSpPr>
          <p:cNvPr id="5" name="Footer Placeholder 4">
            <a:extLst>
              <a:ext uri="{FF2B5EF4-FFF2-40B4-BE49-F238E27FC236}">
                <a16:creationId xmlns:a16="http://schemas.microsoft.com/office/drawing/2014/main" id="{7A84D2C9-4051-7ABA-7B8B-7537CDD939B1}"/>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51204" name="Slide Number Placeholder 5">
            <a:extLst>
              <a:ext uri="{FF2B5EF4-FFF2-40B4-BE49-F238E27FC236}">
                <a16:creationId xmlns:a16="http://schemas.microsoft.com/office/drawing/2014/main" id="{C16564A3-B99C-1BFB-8E7C-047149EFD81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814EE63-ABAE-7F4F-9993-911020C1A10E}" type="slidenum">
              <a:rPr lang="en-US" altLang="en-US" sz="1200">
                <a:solidFill>
                  <a:srgbClr val="898989"/>
                </a:solidFill>
              </a:rPr>
              <a:pPr>
                <a:spcBef>
                  <a:spcPct val="0"/>
                </a:spcBef>
                <a:buFontTx/>
                <a:buNone/>
              </a:pPr>
              <a:t>5</a:t>
            </a:fld>
            <a:endParaRPr lang="en-US" altLang="en-US" sz="1200">
              <a:solidFill>
                <a:srgbClr val="898989"/>
              </a:solidFill>
            </a:endParaRPr>
          </a:p>
        </p:txBody>
      </p:sp>
      <p:sp>
        <p:nvSpPr>
          <p:cNvPr id="7" name="Title 1">
            <a:extLst>
              <a:ext uri="{FF2B5EF4-FFF2-40B4-BE49-F238E27FC236}">
                <a16:creationId xmlns:a16="http://schemas.microsoft.com/office/drawing/2014/main" id="{170793E8-39DC-3CD1-6E29-4755A15A21E3}"/>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Definition of Functional Dependency</a:t>
            </a:r>
          </a:p>
        </p:txBody>
      </p:sp>
      <p:pic>
        <p:nvPicPr>
          <p:cNvPr id="51206" name="Picture 2" descr="E:\NIET\Project\xLogo11.png.pagespeed.ic.pydHLuCQEZ.png">
            <a:extLst>
              <a:ext uri="{FF2B5EF4-FFF2-40B4-BE49-F238E27FC236}">
                <a16:creationId xmlns:a16="http://schemas.microsoft.com/office/drawing/2014/main" id="{086EF3E8-4F1D-4A80-0705-A5D3297BB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7">
            <a:extLst>
              <a:ext uri="{FF2B5EF4-FFF2-40B4-BE49-F238E27FC236}">
                <a16:creationId xmlns:a16="http://schemas.microsoft.com/office/drawing/2014/main" id="{3D681F4F-D437-2D4B-C085-3FF1592BEA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11">
                                            <p:txEl>
                                              <p:pRg st="0" end="0"/>
                                            </p:txEl>
                                          </p:spTgt>
                                        </p:tgtEl>
                                        <p:attrNameLst>
                                          <p:attrName>style.visibility</p:attrName>
                                        </p:attrNameLst>
                                      </p:cBhvr>
                                      <p:to>
                                        <p:strVal val="visible"/>
                                      </p:to>
                                    </p:set>
                                    <p:anim calcmode="lin" valueType="num">
                                      <p:cBhvr additive="base">
                                        <p:cTn id="7" dur="500" fill="hold"/>
                                        <p:tgtEl>
                                          <p:spTgt spid="471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111">
                                            <p:txEl>
                                              <p:pRg st="1" end="1"/>
                                            </p:txEl>
                                          </p:spTgt>
                                        </p:tgtEl>
                                        <p:attrNameLst>
                                          <p:attrName>style.visibility</p:attrName>
                                        </p:attrNameLst>
                                      </p:cBhvr>
                                      <p:to>
                                        <p:strVal val="visible"/>
                                      </p:to>
                                    </p:set>
                                    <p:anim calcmode="lin" valueType="num">
                                      <p:cBhvr additive="base">
                                        <p:cTn id="13" dur="500" fill="hold"/>
                                        <p:tgtEl>
                                          <p:spTgt spid="471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7111">
                                            <p:txEl>
                                              <p:pRg st="3" end="3"/>
                                            </p:txEl>
                                          </p:spTgt>
                                        </p:tgtEl>
                                        <p:attrNameLst>
                                          <p:attrName>style.visibility</p:attrName>
                                        </p:attrNameLst>
                                      </p:cBhvr>
                                      <p:to>
                                        <p:strVal val="visible"/>
                                      </p:to>
                                    </p:set>
                                    <p:anim calcmode="lin" valueType="num">
                                      <p:cBhvr additive="base">
                                        <p:cTn id="19" dur="500" fill="hold"/>
                                        <p:tgtEl>
                                          <p:spTgt spid="471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7111">
                                            <p:txEl>
                                              <p:pRg st="5" end="5"/>
                                            </p:txEl>
                                          </p:spTgt>
                                        </p:tgtEl>
                                        <p:attrNameLst>
                                          <p:attrName>style.visibility</p:attrName>
                                        </p:attrNameLst>
                                      </p:cBhvr>
                                      <p:to>
                                        <p:strVal val="visible"/>
                                      </p:to>
                                    </p:set>
                                    <p:anim calcmode="lin" valueType="num">
                                      <p:cBhvr additive="base">
                                        <p:cTn id="25" dur="500" fill="hold"/>
                                        <p:tgtEl>
                                          <p:spTgt spid="471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Content Placeholder 2">
            <a:extLst>
              <a:ext uri="{FF2B5EF4-FFF2-40B4-BE49-F238E27FC236}">
                <a16:creationId xmlns:a16="http://schemas.microsoft.com/office/drawing/2014/main" id="{6A3CD5A4-2B75-32A6-2454-9B1B8C564163}"/>
              </a:ext>
            </a:extLst>
          </p:cNvPr>
          <p:cNvSpPr>
            <a:spLocks noGrp="1"/>
          </p:cNvSpPr>
          <p:nvPr>
            <p:ph idx="1"/>
          </p:nvPr>
        </p:nvSpPr>
        <p:spPr>
          <a:xfrm>
            <a:off x="1752600" y="762000"/>
            <a:ext cx="8686800" cy="5638800"/>
          </a:xfrm>
        </p:spPr>
        <p:txBody>
          <a:bodyPr>
            <a:normAutofit lnSpcReduction="10000"/>
          </a:bodyPr>
          <a:lstStyle/>
          <a:p>
            <a:pPr algn="just" eaLnBrk="1" hangingPunct="1">
              <a:buFont typeface="Arial" panose="020B0604020202020204" pitchFamily="34" charset="0"/>
              <a:buNone/>
            </a:pPr>
            <a:r>
              <a:rPr lang="en-US" altLang="en-US" sz="2400"/>
              <a:t>Functional dependency exists between the primary key and non-key attribute within a table.</a:t>
            </a:r>
            <a:endParaRPr lang="en-US" altLang="en-US" sz="2400" b="1">
              <a:solidFill>
                <a:srgbClr val="C00000"/>
              </a:solidFill>
            </a:endParaRPr>
          </a:p>
          <a:p>
            <a:pPr algn="just" eaLnBrk="1" hangingPunct="1">
              <a:buFont typeface="Arial" panose="020B0604020202020204" pitchFamily="34" charset="0"/>
              <a:buNone/>
            </a:pPr>
            <a:r>
              <a:rPr lang="en-US" altLang="en-US" sz="2400" b="1">
                <a:solidFill>
                  <a:srgbClr val="C00000"/>
                </a:solidFill>
              </a:rPr>
              <a:t>FD on Non Key Attribute </a:t>
            </a:r>
          </a:p>
          <a:p>
            <a:pPr algn="just" eaLnBrk="1" hangingPunct="1">
              <a:buFont typeface="Arial" panose="020B0604020202020204" pitchFamily="34" charset="0"/>
              <a:buNone/>
            </a:pPr>
            <a:r>
              <a:rPr lang="en-US" altLang="en-US" sz="2400"/>
              <a:t>Thus, X functionally determines Y in a relation schema R if, and only if, whenever two tuples of r(R) agree on their X-value, they must necessarily agree on their Y-value.</a:t>
            </a:r>
          </a:p>
          <a:p>
            <a:pPr algn="just" eaLnBrk="1" hangingPunct="1">
              <a:buFont typeface="Arial" panose="020B0604020202020204" pitchFamily="34" charset="0"/>
              <a:buNone/>
            </a:pPr>
            <a:r>
              <a:rPr lang="en-US" altLang="en-US" sz="2400" b="1">
                <a:solidFill>
                  <a:srgbClr val="C00000"/>
                </a:solidFill>
              </a:rPr>
              <a:t>FD on Key Attribute </a:t>
            </a:r>
          </a:p>
          <a:p>
            <a:pPr algn="just" eaLnBrk="1" hangingPunct="1">
              <a:buFont typeface="Wingdings" pitchFamily="2" charset="2"/>
              <a:buChar char="v"/>
            </a:pPr>
            <a:r>
              <a:rPr lang="en-US" altLang="en-US" sz="2400"/>
              <a:t> If a constraint on R states that there cannot be more than one tuple with a given X-value in any relation instance r(R)—that is, X is a candidate key of R—this implies that X → Y for any subset of attributes Y of R (because the key constraint implies that no two tuples in any legal state r(R) will have the same value of X). If X is a candidate key of R, then X → R.</a:t>
            </a:r>
          </a:p>
          <a:p>
            <a:pPr algn="just" eaLnBrk="1" hangingPunct="1">
              <a:buFont typeface="Wingdings" pitchFamily="2" charset="2"/>
              <a:buChar char="v"/>
            </a:pPr>
            <a:r>
              <a:rPr lang="en-US" altLang="en-US" sz="2400"/>
              <a:t> If X → Y in R, this does not say whether or not Y → X in R.</a:t>
            </a:r>
            <a:endParaRPr lang="en-US" altLang="en-US" sz="2200"/>
          </a:p>
        </p:txBody>
      </p:sp>
      <p:sp>
        <p:nvSpPr>
          <p:cNvPr id="4" name="Date Placeholder 3">
            <a:extLst>
              <a:ext uri="{FF2B5EF4-FFF2-40B4-BE49-F238E27FC236}">
                <a16:creationId xmlns:a16="http://schemas.microsoft.com/office/drawing/2014/main" id="{32A9C968-B82C-C81D-010B-B7540B49F873}"/>
              </a:ext>
            </a:extLst>
          </p:cNvPr>
          <p:cNvSpPr>
            <a:spLocks noGrp="1"/>
          </p:cNvSpPr>
          <p:nvPr>
            <p:ph type="dt" sz="half" idx="10"/>
          </p:nvPr>
        </p:nvSpPr>
        <p:spPr/>
        <p:txBody>
          <a:bodyPr/>
          <a:lstStyle/>
          <a:p>
            <a:pPr>
              <a:defRPr/>
            </a:pPr>
            <a:fld id="{1F771C40-C198-4DEE-ADBA-AD0B44CC9981}" type="datetime1">
              <a:rPr lang="en-US"/>
              <a:pPr>
                <a:defRPr/>
              </a:pPr>
              <a:t>3/9/24</a:t>
            </a:fld>
            <a:endParaRPr lang="en-US"/>
          </a:p>
        </p:txBody>
      </p:sp>
      <p:sp>
        <p:nvSpPr>
          <p:cNvPr id="5" name="Footer Placeholder 4">
            <a:extLst>
              <a:ext uri="{FF2B5EF4-FFF2-40B4-BE49-F238E27FC236}">
                <a16:creationId xmlns:a16="http://schemas.microsoft.com/office/drawing/2014/main" id="{42C9A719-BF6C-B7DD-980C-0095CE82A906}"/>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52228" name="Slide Number Placeholder 5">
            <a:extLst>
              <a:ext uri="{FF2B5EF4-FFF2-40B4-BE49-F238E27FC236}">
                <a16:creationId xmlns:a16="http://schemas.microsoft.com/office/drawing/2014/main" id="{57BE62A2-8D0F-76F5-3D1B-A92C4EB944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6FC170-E69A-1D48-916F-3BBF0460CA33}" type="slidenum">
              <a:rPr lang="en-US" altLang="en-US" sz="1200">
                <a:solidFill>
                  <a:srgbClr val="898989"/>
                </a:solidFill>
              </a:rPr>
              <a:pPr>
                <a:spcBef>
                  <a:spcPct val="0"/>
                </a:spcBef>
                <a:buFontTx/>
                <a:buNone/>
              </a:pPr>
              <a:t>6</a:t>
            </a:fld>
            <a:endParaRPr lang="en-US" altLang="en-US" sz="1200">
              <a:solidFill>
                <a:srgbClr val="898989"/>
              </a:solidFill>
            </a:endParaRPr>
          </a:p>
        </p:txBody>
      </p:sp>
      <p:sp>
        <p:nvSpPr>
          <p:cNvPr id="7" name="Title 1">
            <a:extLst>
              <a:ext uri="{FF2B5EF4-FFF2-40B4-BE49-F238E27FC236}">
                <a16:creationId xmlns:a16="http://schemas.microsoft.com/office/drawing/2014/main" id="{47CBC455-7D01-C84D-4AC8-330E0040A21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solidFill>
                  <a:srgbClr val="C00000"/>
                </a:solidFill>
                <a:effectLst>
                  <a:outerShdw blurRad="38100" dist="38100" dir="2700000" algn="tl">
                    <a:srgbClr val="000000">
                      <a:alpha val="43137"/>
                    </a:srgbClr>
                  </a:outerShdw>
                </a:effectLst>
              </a:rPr>
              <a:t>FD on Key and Non key Attribute </a:t>
            </a:r>
          </a:p>
        </p:txBody>
      </p:sp>
      <p:pic>
        <p:nvPicPr>
          <p:cNvPr id="52230" name="Picture 2" descr="E:\NIET\Project\xLogo11.png.pagespeed.ic.pydHLuCQEZ.png">
            <a:extLst>
              <a:ext uri="{FF2B5EF4-FFF2-40B4-BE49-F238E27FC236}">
                <a16:creationId xmlns:a16="http://schemas.microsoft.com/office/drawing/2014/main" id="{91473512-BC56-94EF-E42B-FCB861131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7">
            <a:extLst>
              <a:ext uri="{FF2B5EF4-FFF2-40B4-BE49-F238E27FC236}">
                <a16:creationId xmlns:a16="http://schemas.microsoft.com/office/drawing/2014/main" id="{3392C483-1998-F1CA-5257-8CF8E8988A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159">
                                            <p:txEl>
                                              <p:pRg st="1" end="1"/>
                                            </p:txEl>
                                          </p:spTgt>
                                        </p:tgtEl>
                                        <p:attrNameLst>
                                          <p:attrName>style.visibility</p:attrName>
                                        </p:attrNameLst>
                                      </p:cBhvr>
                                      <p:to>
                                        <p:strVal val="visible"/>
                                      </p:to>
                                    </p:set>
                                    <p:anim calcmode="lin" valueType="num">
                                      <p:cBhvr additive="base">
                                        <p:cTn id="7" dur="500" fill="hold"/>
                                        <p:tgtEl>
                                          <p:spTgt spid="491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9">
                                            <p:txEl>
                                              <p:pRg st="2" end="2"/>
                                            </p:txEl>
                                          </p:spTgt>
                                        </p:tgtEl>
                                        <p:attrNameLst>
                                          <p:attrName>style.visibility</p:attrName>
                                        </p:attrNameLst>
                                      </p:cBhvr>
                                      <p:to>
                                        <p:strVal val="visible"/>
                                      </p:to>
                                    </p:set>
                                    <p:anim calcmode="lin" valueType="num">
                                      <p:cBhvr additive="base">
                                        <p:cTn id="11" dur="500" fill="hold"/>
                                        <p:tgtEl>
                                          <p:spTgt spid="4915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9159">
                                            <p:txEl>
                                              <p:pRg st="3" end="3"/>
                                            </p:txEl>
                                          </p:spTgt>
                                        </p:tgtEl>
                                        <p:attrNameLst>
                                          <p:attrName>style.visibility</p:attrName>
                                        </p:attrNameLst>
                                      </p:cBhvr>
                                      <p:to>
                                        <p:strVal val="visible"/>
                                      </p:to>
                                    </p:set>
                                    <p:anim calcmode="lin" valueType="num">
                                      <p:cBhvr additive="base">
                                        <p:cTn id="17" dur="500" fill="hold"/>
                                        <p:tgtEl>
                                          <p:spTgt spid="4915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9159">
                                            <p:txEl>
                                              <p:pRg st="4" end="4"/>
                                            </p:txEl>
                                          </p:spTgt>
                                        </p:tgtEl>
                                        <p:attrNameLst>
                                          <p:attrName>style.visibility</p:attrName>
                                        </p:attrNameLst>
                                      </p:cBhvr>
                                      <p:to>
                                        <p:strVal val="visible"/>
                                      </p:to>
                                    </p:set>
                                    <p:anim calcmode="lin" valueType="num">
                                      <p:cBhvr additive="base">
                                        <p:cTn id="21" dur="500" fill="hold"/>
                                        <p:tgtEl>
                                          <p:spTgt spid="4915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91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9159">
                                            <p:txEl>
                                              <p:pRg st="5" end="5"/>
                                            </p:txEl>
                                          </p:spTgt>
                                        </p:tgtEl>
                                        <p:attrNameLst>
                                          <p:attrName>style.visibility</p:attrName>
                                        </p:attrNameLst>
                                      </p:cBhvr>
                                      <p:to>
                                        <p:strVal val="visible"/>
                                      </p:to>
                                    </p:set>
                                    <p:anim calcmode="lin" valueType="num">
                                      <p:cBhvr additive="base">
                                        <p:cTn id="27" dur="500" fill="hold"/>
                                        <p:tgtEl>
                                          <p:spTgt spid="491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1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F6B037A6-D5A4-1C29-E23C-E6A69474478D}"/>
              </a:ext>
            </a:extLst>
          </p:cNvPr>
          <p:cNvGraphicFramePr>
            <a:graphicFrameLocks noGrp="1"/>
          </p:cNvGraphicFramePr>
          <p:nvPr>
            <p:ph idx="1"/>
          </p:nvPr>
        </p:nvGraphicFramePr>
        <p:xfrm>
          <a:off x="3429000" y="1143000"/>
          <a:ext cx="5105400" cy="2925792"/>
        </p:xfrm>
        <a:graphic>
          <a:graphicData uri="http://schemas.openxmlformats.org/drawingml/2006/table">
            <a:tbl>
              <a:tblPr firstRow="1" bandRow="1">
                <a:tableStyleId>{5C22544A-7EE6-4342-B048-85BDC9FD1C3A}</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365720">
                <a:tc>
                  <a:txBody>
                    <a:bodyPr/>
                    <a:lstStyle/>
                    <a:p>
                      <a:r>
                        <a:rPr lang="en-US" sz="1800" dirty="0" err="1"/>
                        <a:t>Rollno</a:t>
                      </a:r>
                      <a:endParaRPr lang="en-US" sz="1800" dirty="0"/>
                    </a:p>
                  </a:txBody>
                  <a:tcPr marT="45702" marB="45702"/>
                </a:tc>
                <a:tc>
                  <a:txBody>
                    <a:bodyPr/>
                    <a:lstStyle/>
                    <a:p>
                      <a:r>
                        <a:rPr lang="en-US" sz="1800" dirty="0"/>
                        <a:t>Name</a:t>
                      </a:r>
                    </a:p>
                  </a:txBody>
                  <a:tcPr marT="45702" marB="45702"/>
                </a:tc>
                <a:tc>
                  <a:txBody>
                    <a:bodyPr/>
                    <a:lstStyle/>
                    <a:p>
                      <a:r>
                        <a:rPr lang="en-US" sz="1800" dirty="0"/>
                        <a:t>Marks</a:t>
                      </a:r>
                    </a:p>
                  </a:txBody>
                  <a:tcPr marT="45702" marB="45702"/>
                </a:tc>
                <a:extLst>
                  <a:ext uri="{0D108BD9-81ED-4DB2-BD59-A6C34878D82A}">
                    <a16:rowId xmlns:a16="http://schemas.microsoft.com/office/drawing/2014/main" val="10000"/>
                  </a:ext>
                </a:extLst>
              </a:tr>
              <a:tr h="365720">
                <a:tc>
                  <a:txBody>
                    <a:bodyPr/>
                    <a:lstStyle/>
                    <a:p>
                      <a:r>
                        <a:rPr lang="en-US" sz="1800" dirty="0"/>
                        <a:t>1</a:t>
                      </a:r>
                    </a:p>
                  </a:txBody>
                  <a:tcPr marT="45702" marB="45702"/>
                </a:tc>
                <a:tc>
                  <a:txBody>
                    <a:bodyPr/>
                    <a:lstStyle/>
                    <a:p>
                      <a:r>
                        <a:rPr lang="en-US" sz="1800" dirty="0"/>
                        <a:t>A</a:t>
                      </a:r>
                    </a:p>
                  </a:txBody>
                  <a:tcPr marT="45702" marB="45702"/>
                </a:tc>
                <a:tc>
                  <a:txBody>
                    <a:bodyPr/>
                    <a:lstStyle/>
                    <a:p>
                      <a:r>
                        <a:rPr lang="en-US" sz="1800" dirty="0"/>
                        <a:t>10</a:t>
                      </a:r>
                    </a:p>
                  </a:txBody>
                  <a:tcPr marT="45702" marB="45702"/>
                </a:tc>
                <a:extLst>
                  <a:ext uri="{0D108BD9-81ED-4DB2-BD59-A6C34878D82A}">
                    <a16:rowId xmlns:a16="http://schemas.microsoft.com/office/drawing/2014/main" val="10001"/>
                  </a:ext>
                </a:extLst>
              </a:tr>
              <a:tr h="365720">
                <a:tc>
                  <a:txBody>
                    <a:bodyPr/>
                    <a:lstStyle/>
                    <a:p>
                      <a:r>
                        <a:rPr lang="en-US" sz="1800" dirty="0"/>
                        <a:t>2</a:t>
                      </a:r>
                    </a:p>
                  </a:txBody>
                  <a:tcPr marT="45702" marB="45702"/>
                </a:tc>
                <a:tc>
                  <a:txBody>
                    <a:bodyPr/>
                    <a:lstStyle/>
                    <a:p>
                      <a:r>
                        <a:rPr lang="en-US" sz="1800" dirty="0"/>
                        <a:t>B</a:t>
                      </a:r>
                    </a:p>
                  </a:txBody>
                  <a:tcPr marT="45702" marB="45702"/>
                </a:tc>
                <a:tc>
                  <a:txBody>
                    <a:bodyPr/>
                    <a:lstStyle/>
                    <a:p>
                      <a:r>
                        <a:rPr lang="en-US" sz="1800" dirty="0"/>
                        <a:t>20</a:t>
                      </a:r>
                    </a:p>
                  </a:txBody>
                  <a:tcPr marT="45702" marB="45702"/>
                </a:tc>
                <a:extLst>
                  <a:ext uri="{0D108BD9-81ED-4DB2-BD59-A6C34878D82A}">
                    <a16:rowId xmlns:a16="http://schemas.microsoft.com/office/drawing/2014/main" val="10002"/>
                  </a:ext>
                </a:extLst>
              </a:tr>
              <a:tr h="365720">
                <a:tc>
                  <a:txBody>
                    <a:bodyPr/>
                    <a:lstStyle/>
                    <a:p>
                      <a:r>
                        <a:rPr lang="en-US" sz="1800" dirty="0"/>
                        <a:t>1</a:t>
                      </a:r>
                    </a:p>
                  </a:txBody>
                  <a:tcPr marT="45702" marB="45702"/>
                </a:tc>
                <a:tc>
                  <a:txBody>
                    <a:bodyPr/>
                    <a:lstStyle/>
                    <a:p>
                      <a:r>
                        <a:rPr lang="en-US" sz="1800" dirty="0"/>
                        <a:t>A</a:t>
                      </a:r>
                    </a:p>
                  </a:txBody>
                  <a:tcPr marT="45702" marB="45702"/>
                </a:tc>
                <a:tc>
                  <a:txBody>
                    <a:bodyPr/>
                    <a:lstStyle/>
                    <a:p>
                      <a:r>
                        <a:rPr lang="en-US" sz="1800" dirty="0"/>
                        <a:t>10</a:t>
                      </a:r>
                    </a:p>
                  </a:txBody>
                  <a:tcPr marT="45702" marB="45702"/>
                </a:tc>
                <a:extLst>
                  <a:ext uri="{0D108BD9-81ED-4DB2-BD59-A6C34878D82A}">
                    <a16:rowId xmlns:a16="http://schemas.microsoft.com/office/drawing/2014/main" val="10003"/>
                  </a:ext>
                </a:extLst>
              </a:tr>
              <a:tr h="365720">
                <a:tc>
                  <a:txBody>
                    <a:bodyPr/>
                    <a:lstStyle/>
                    <a:p>
                      <a:r>
                        <a:rPr lang="en-US" sz="1800" dirty="0"/>
                        <a:t>4</a:t>
                      </a:r>
                    </a:p>
                  </a:txBody>
                  <a:tcPr marT="45702" marB="45702"/>
                </a:tc>
                <a:tc>
                  <a:txBody>
                    <a:bodyPr/>
                    <a:lstStyle/>
                    <a:p>
                      <a:r>
                        <a:rPr lang="en-US" sz="1800" dirty="0"/>
                        <a:t>B</a:t>
                      </a:r>
                    </a:p>
                  </a:txBody>
                  <a:tcPr marT="45702" marB="45702"/>
                </a:tc>
                <a:tc>
                  <a:txBody>
                    <a:bodyPr/>
                    <a:lstStyle/>
                    <a:p>
                      <a:r>
                        <a:rPr lang="en-US" sz="1800" dirty="0"/>
                        <a:t>20</a:t>
                      </a:r>
                    </a:p>
                  </a:txBody>
                  <a:tcPr marT="45702" marB="45702"/>
                </a:tc>
                <a:extLst>
                  <a:ext uri="{0D108BD9-81ED-4DB2-BD59-A6C34878D82A}">
                    <a16:rowId xmlns:a16="http://schemas.microsoft.com/office/drawing/2014/main" val="10004"/>
                  </a:ext>
                </a:extLst>
              </a:tr>
              <a:tr h="365720">
                <a:tc>
                  <a:txBody>
                    <a:bodyPr/>
                    <a:lstStyle/>
                    <a:p>
                      <a:r>
                        <a:rPr lang="en-US" sz="1800" dirty="0"/>
                        <a:t>5</a:t>
                      </a:r>
                    </a:p>
                  </a:txBody>
                  <a:tcPr marT="45702" marB="45702"/>
                </a:tc>
                <a:tc>
                  <a:txBody>
                    <a:bodyPr/>
                    <a:lstStyle/>
                    <a:p>
                      <a:r>
                        <a:rPr lang="en-US" sz="1800" dirty="0"/>
                        <a:t>C</a:t>
                      </a:r>
                    </a:p>
                  </a:txBody>
                  <a:tcPr marT="45702" marB="45702"/>
                </a:tc>
                <a:tc>
                  <a:txBody>
                    <a:bodyPr/>
                    <a:lstStyle/>
                    <a:p>
                      <a:r>
                        <a:rPr lang="en-US" sz="1800" dirty="0"/>
                        <a:t>30</a:t>
                      </a:r>
                    </a:p>
                  </a:txBody>
                  <a:tcPr marT="45702" marB="45702"/>
                </a:tc>
                <a:extLst>
                  <a:ext uri="{0D108BD9-81ED-4DB2-BD59-A6C34878D82A}">
                    <a16:rowId xmlns:a16="http://schemas.microsoft.com/office/drawing/2014/main" val="10005"/>
                  </a:ext>
                </a:extLst>
              </a:tr>
              <a:tr h="365720">
                <a:tc>
                  <a:txBody>
                    <a:bodyPr/>
                    <a:lstStyle/>
                    <a:p>
                      <a:r>
                        <a:rPr lang="en-US" sz="1800" dirty="0"/>
                        <a:t>6</a:t>
                      </a:r>
                    </a:p>
                  </a:txBody>
                  <a:tcPr marT="45702" marB="45702"/>
                </a:tc>
                <a:tc>
                  <a:txBody>
                    <a:bodyPr/>
                    <a:lstStyle/>
                    <a:p>
                      <a:r>
                        <a:rPr lang="en-US" sz="1800" dirty="0"/>
                        <a:t>D</a:t>
                      </a:r>
                    </a:p>
                  </a:txBody>
                  <a:tcPr marT="45702" marB="45702"/>
                </a:tc>
                <a:tc>
                  <a:txBody>
                    <a:bodyPr/>
                    <a:lstStyle/>
                    <a:p>
                      <a:r>
                        <a:rPr lang="en-US" sz="1800" dirty="0"/>
                        <a:t>30</a:t>
                      </a:r>
                    </a:p>
                  </a:txBody>
                  <a:tcPr marT="45702" marB="45702"/>
                </a:tc>
                <a:extLst>
                  <a:ext uri="{0D108BD9-81ED-4DB2-BD59-A6C34878D82A}">
                    <a16:rowId xmlns:a16="http://schemas.microsoft.com/office/drawing/2014/main" val="10006"/>
                  </a:ext>
                </a:extLst>
              </a:tr>
              <a:tr h="365720">
                <a:tc>
                  <a:txBody>
                    <a:bodyPr/>
                    <a:lstStyle/>
                    <a:p>
                      <a:endParaRPr lang="en-US" sz="1800" dirty="0"/>
                    </a:p>
                  </a:txBody>
                  <a:tcPr marT="45702" marB="45702"/>
                </a:tc>
                <a:tc>
                  <a:txBody>
                    <a:bodyPr/>
                    <a:lstStyle/>
                    <a:p>
                      <a:endParaRPr lang="en-US" sz="1800" dirty="0"/>
                    </a:p>
                  </a:txBody>
                  <a:tcPr marT="45702" marB="45702"/>
                </a:tc>
                <a:tc>
                  <a:txBody>
                    <a:bodyPr/>
                    <a:lstStyle/>
                    <a:p>
                      <a:endParaRPr lang="en-US" sz="1800" dirty="0"/>
                    </a:p>
                  </a:txBody>
                  <a:tcPr marT="45702" marB="45702"/>
                </a:tc>
                <a:extLst>
                  <a:ext uri="{0D108BD9-81ED-4DB2-BD59-A6C34878D82A}">
                    <a16:rowId xmlns:a16="http://schemas.microsoft.com/office/drawing/2014/main" val="10007"/>
                  </a:ext>
                </a:extLst>
              </a:tr>
            </a:tbl>
          </a:graphicData>
        </a:graphic>
      </p:graphicFrame>
      <p:sp>
        <p:nvSpPr>
          <p:cNvPr id="4" name="Date Placeholder 3">
            <a:extLst>
              <a:ext uri="{FF2B5EF4-FFF2-40B4-BE49-F238E27FC236}">
                <a16:creationId xmlns:a16="http://schemas.microsoft.com/office/drawing/2014/main" id="{3C975549-A3C0-76E0-C8E2-CBEC21974165}"/>
              </a:ext>
            </a:extLst>
          </p:cNvPr>
          <p:cNvSpPr>
            <a:spLocks noGrp="1"/>
          </p:cNvSpPr>
          <p:nvPr>
            <p:ph type="dt" sz="half" idx="10"/>
          </p:nvPr>
        </p:nvSpPr>
        <p:spPr/>
        <p:txBody>
          <a:bodyPr/>
          <a:lstStyle/>
          <a:p>
            <a:pPr>
              <a:defRPr/>
            </a:pPr>
            <a:fld id="{5A5E466A-95A6-485D-BE49-6DB294863D11}" type="datetime1">
              <a:rPr lang="en-US"/>
              <a:pPr>
                <a:defRPr/>
              </a:pPr>
              <a:t>3/9/24</a:t>
            </a:fld>
            <a:endParaRPr lang="en-US"/>
          </a:p>
        </p:txBody>
      </p:sp>
      <p:sp>
        <p:nvSpPr>
          <p:cNvPr id="5" name="Footer Placeholder 4">
            <a:extLst>
              <a:ext uri="{FF2B5EF4-FFF2-40B4-BE49-F238E27FC236}">
                <a16:creationId xmlns:a16="http://schemas.microsoft.com/office/drawing/2014/main" id="{397B048C-56A5-BDD5-4297-EFD12D53AD8A}"/>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53252" name="Slide Number Placeholder 5">
            <a:extLst>
              <a:ext uri="{FF2B5EF4-FFF2-40B4-BE49-F238E27FC236}">
                <a16:creationId xmlns:a16="http://schemas.microsoft.com/office/drawing/2014/main" id="{6F316890-07E0-4AF6-2BC2-7068B25A5CA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C1159A9-730F-3C43-915A-4C21595B2252}" type="slidenum">
              <a:rPr lang="en-US" altLang="en-US" sz="1200">
                <a:solidFill>
                  <a:srgbClr val="898989"/>
                </a:solidFill>
              </a:rPr>
              <a:pPr>
                <a:spcBef>
                  <a:spcPct val="0"/>
                </a:spcBef>
                <a:buFontTx/>
                <a:buNone/>
              </a:pPr>
              <a:t>7</a:t>
            </a:fld>
            <a:endParaRPr lang="en-US" altLang="en-US" sz="1200">
              <a:solidFill>
                <a:srgbClr val="898989"/>
              </a:solidFill>
            </a:endParaRPr>
          </a:p>
        </p:txBody>
      </p:sp>
      <p:sp>
        <p:nvSpPr>
          <p:cNvPr id="7" name="Title 1">
            <a:extLst>
              <a:ext uri="{FF2B5EF4-FFF2-40B4-BE49-F238E27FC236}">
                <a16:creationId xmlns:a16="http://schemas.microsoft.com/office/drawing/2014/main" id="{789C4380-1C2F-343A-13B6-07EABECA6D8F}"/>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Example </a:t>
            </a:r>
          </a:p>
        </p:txBody>
      </p:sp>
      <p:pic>
        <p:nvPicPr>
          <p:cNvPr id="53254" name="Picture 2" descr="E:\NIET\Project\xLogo11.png.pagespeed.ic.pydHLuCQEZ.png">
            <a:extLst>
              <a:ext uri="{FF2B5EF4-FFF2-40B4-BE49-F238E27FC236}">
                <a16:creationId xmlns:a16="http://schemas.microsoft.com/office/drawing/2014/main" id="{79959CFF-6E6F-7E91-2258-76F03521B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93" name="Picture 8">
            <a:extLst>
              <a:ext uri="{FF2B5EF4-FFF2-40B4-BE49-F238E27FC236}">
                <a16:creationId xmlns:a16="http://schemas.microsoft.com/office/drawing/2014/main" id="{AA92D832-B6E7-3CD3-6E8E-E9187DF510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Content Placeholder 2">
            <a:extLst>
              <a:ext uri="{FF2B5EF4-FFF2-40B4-BE49-F238E27FC236}">
                <a16:creationId xmlns:a16="http://schemas.microsoft.com/office/drawing/2014/main" id="{51927F9D-712A-4728-A9A0-D6D128FDF099}"/>
              </a:ext>
            </a:extLst>
          </p:cNvPr>
          <p:cNvSpPr>
            <a:spLocks noGrp="1"/>
          </p:cNvSpPr>
          <p:nvPr>
            <p:ph idx="1"/>
          </p:nvPr>
        </p:nvSpPr>
        <p:spPr>
          <a:xfrm>
            <a:off x="1752600" y="817563"/>
            <a:ext cx="8686800" cy="5867400"/>
          </a:xfrm>
        </p:spPr>
        <p:txBody>
          <a:bodyPr>
            <a:normAutofit lnSpcReduction="10000"/>
          </a:bodyPr>
          <a:lstStyle/>
          <a:p>
            <a:pPr algn="just" eaLnBrk="1" hangingPunct="1">
              <a:lnSpc>
                <a:spcPct val="90000"/>
              </a:lnSpc>
              <a:buFont typeface="Arial" panose="020B0604020202020204" pitchFamily="34" charset="0"/>
              <a:buNone/>
            </a:pPr>
            <a:r>
              <a:rPr lang="en-US" altLang="en-US" sz="2000"/>
              <a:t>Let us Consider the following table of data r(R) of the relation schema R(ABCDE) shown in</a:t>
            </a:r>
          </a:p>
          <a:p>
            <a:pPr algn="just" eaLnBrk="1" hangingPunct="1">
              <a:lnSpc>
                <a:spcPct val="90000"/>
              </a:lnSpc>
              <a:buFont typeface="Arial" panose="020B0604020202020204" pitchFamily="34" charset="0"/>
              <a:buNone/>
            </a:pPr>
            <a:endParaRPr lang="en-US" altLang="en-US" sz="2000"/>
          </a:p>
          <a:p>
            <a:pPr algn="just" eaLnBrk="1" hangingPunct="1">
              <a:lnSpc>
                <a:spcPct val="90000"/>
              </a:lnSpc>
              <a:buFont typeface="Arial" panose="020B0604020202020204" pitchFamily="34" charset="0"/>
              <a:buNone/>
            </a:pPr>
            <a:endParaRPr lang="en-US" altLang="en-US" sz="2000"/>
          </a:p>
          <a:p>
            <a:pPr algn="just" eaLnBrk="1" hangingPunct="1">
              <a:lnSpc>
                <a:spcPct val="90000"/>
              </a:lnSpc>
              <a:buFont typeface="Arial" panose="020B0604020202020204" pitchFamily="34" charset="0"/>
              <a:buNone/>
            </a:pPr>
            <a:endParaRPr lang="en-US" altLang="en-US" sz="2000"/>
          </a:p>
          <a:p>
            <a:pPr algn="just" eaLnBrk="1" hangingPunct="1">
              <a:lnSpc>
                <a:spcPct val="90000"/>
              </a:lnSpc>
              <a:buFont typeface="Arial" panose="020B0604020202020204" pitchFamily="34" charset="0"/>
              <a:buNone/>
            </a:pPr>
            <a:endParaRPr lang="en-US" altLang="en-US" sz="2000"/>
          </a:p>
          <a:p>
            <a:pPr algn="just" eaLnBrk="1" hangingPunct="1">
              <a:lnSpc>
                <a:spcPct val="90000"/>
              </a:lnSpc>
              <a:buFont typeface="Arial" panose="020B0604020202020204" pitchFamily="34" charset="0"/>
              <a:buNone/>
            </a:pPr>
            <a:endParaRPr lang="en-US" altLang="en-US" sz="2000"/>
          </a:p>
          <a:p>
            <a:pPr algn="just" eaLnBrk="1" hangingPunct="1">
              <a:lnSpc>
                <a:spcPct val="90000"/>
              </a:lnSpc>
              <a:buFont typeface="Arial" panose="020B0604020202020204" pitchFamily="34" charset="0"/>
              <a:buNone/>
            </a:pPr>
            <a:endParaRPr lang="en-US" altLang="en-US" sz="2000"/>
          </a:p>
          <a:p>
            <a:pPr algn="just" eaLnBrk="1" hangingPunct="1">
              <a:lnSpc>
                <a:spcPct val="90000"/>
              </a:lnSpc>
              <a:buFont typeface="Arial" panose="020B0604020202020204" pitchFamily="34" charset="0"/>
              <a:buNone/>
            </a:pPr>
            <a:r>
              <a:rPr lang="en-US" altLang="en-US" sz="2400"/>
              <a:t>Since the values of A are unique (a1, a2, a3, etc.), it follows from the FD definition that:-</a:t>
            </a:r>
          </a:p>
          <a:p>
            <a:pPr algn="just" eaLnBrk="1" hangingPunct="1">
              <a:lnSpc>
                <a:spcPct val="90000"/>
              </a:lnSpc>
              <a:buFont typeface="Arial" panose="020B0604020202020204" pitchFamily="34" charset="0"/>
              <a:buNone/>
            </a:pPr>
            <a:r>
              <a:rPr lang="pt-BR" altLang="en-US" sz="2400">
                <a:solidFill>
                  <a:srgbClr val="FF0000"/>
                </a:solidFill>
              </a:rPr>
              <a:t>A → B,    A → C,    A → D,    A → E, </a:t>
            </a:r>
          </a:p>
          <a:p>
            <a:pPr algn="just" eaLnBrk="1" hangingPunct="1">
              <a:lnSpc>
                <a:spcPct val="90000"/>
              </a:lnSpc>
              <a:buFont typeface="Arial" panose="020B0604020202020204" pitchFamily="34" charset="0"/>
              <a:buNone/>
            </a:pPr>
            <a:r>
              <a:rPr lang="en-US" altLang="en-US" sz="2400"/>
              <a:t>Means A attribute uniquely identifies the B,C,D,E attribute of  R relation  because if we know the A we can tell the B,C,D,E  associated with it. </a:t>
            </a:r>
            <a:endParaRPr lang="en-US" altLang="en-US" sz="2400" b="1"/>
          </a:p>
          <a:p>
            <a:pPr algn="just" eaLnBrk="1" hangingPunct="1">
              <a:lnSpc>
                <a:spcPct val="90000"/>
              </a:lnSpc>
              <a:buFont typeface="Arial" panose="020B0604020202020204" pitchFamily="34" charset="0"/>
              <a:buNone/>
            </a:pPr>
            <a:r>
              <a:rPr lang="en-US" altLang="en-US" sz="2400" b="1">
                <a:solidFill>
                  <a:srgbClr val="0070C0"/>
                </a:solidFill>
              </a:rPr>
              <a:t>This can be also write as   A →BCDE.</a:t>
            </a:r>
          </a:p>
          <a:p>
            <a:pPr>
              <a:buFont typeface="Arial" panose="020B0604020202020204" pitchFamily="34" charset="0"/>
              <a:buNone/>
            </a:pPr>
            <a:r>
              <a:rPr lang="en-US" altLang="en-US" sz="2400"/>
              <a:t>From our understanding of primary keys, A is a primary key</a:t>
            </a:r>
            <a:r>
              <a:rPr lang="en-US" altLang="en-US" sz="2000"/>
              <a:t>.</a:t>
            </a:r>
          </a:p>
        </p:txBody>
      </p:sp>
      <p:sp>
        <p:nvSpPr>
          <p:cNvPr id="4" name="Date Placeholder 3">
            <a:extLst>
              <a:ext uri="{FF2B5EF4-FFF2-40B4-BE49-F238E27FC236}">
                <a16:creationId xmlns:a16="http://schemas.microsoft.com/office/drawing/2014/main" id="{1C6FADFF-5CA9-79C7-125A-CF53AE7FD653}"/>
              </a:ext>
            </a:extLst>
          </p:cNvPr>
          <p:cNvSpPr>
            <a:spLocks noGrp="1"/>
          </p:cNvSpPr>
          <p:nvPr>
            <p:ph type="dt" sz="half" idx="10"/>
          </p:nvPr>
        </p:nvSpPr>
        <p:spPr/>
        <p:txBody>
          <a:bodyPr/>
          <a:lstStyle/>
          <a:p>
            <a:pPr>
              <a:defRPr/>
            </a:pPr>
            <a:fld id="{5667C056-58B0-4A15-84E2-821DD2E1ECB4}" type="datetime1">
              <a:rPr lang="en-US"/>
              <a:pPr>
                <a:defRPr/>
              </a:pPr>
              <a:t>3/9/24</a:t>
            </a:fld>
            <a:endParaRPr lang="en-US"/>
          </a:p>
        </p:txBody>
      </p:sp>
      <p:sp>
        <p:nvSpPr>
          <p:cNvPr id="5" name="Footer Placeholder 4">
            <a:extLst>
              <a:ext uri="{FF2B5EF4-FFF2-40B4-BE49-F238E27FC236}">
                <a16:creationId xmlns:a16="http://schemas.microsoft.com/office/drawing/2014/main" id="{EA6DEF8A-BD00-02B3-132D-563DF0969C11}"/>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54276" name="Slide Number Placeholder 5">
            <a:extLst>
              <a:ext uri="{FF2B5EF4-FFF2-40B4-BE49-F238E27FC236}">
                <a16:creationId xmlns:a16="http://schemas.microsoft.com/office/drawing/2014/main" id="{FE340BBF-AC97-53BE-666F-660EF8DD470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8DBD357-2EA4-C347-9412-BC7C2219F466}" type="slidenum">
              <a:rPr lang="en-US" altLang="en-US" sz="1200">
                <a:solidFill>
                  <a:srgbClr val="898989"/>
                </a:solidFill>
              </a:rPr>
              <a:pPr>
                <a:spcBef>
                  <a:spcPct val="0"/>
                </a:spcBef>
                <a:buFontTx/>
                <a:buNone/>
              </a:pPr>
              <a:t>8</a:t>
            </a:fld>
            <a:endParaRPr lang="en-US" altLang="en-US" sz="1200">
              <a:solidFill>
                <a:srgbClr val="898989"/>
              </a:solidFill>
            </a:endParaRPr>
          </a:p>
        </p:txBody>
      </p:sp>
      <p:sp>
        <p:nvSpPr>
          <p:cNvPr id="7" name="Title 1">
            <a:extLst>
              <a:ext uri="{FF2B5EF4-FFF2-40B4-BE49-F238E27FC236}">
                <a16:creationId xmlns:a16="http://schemas.microsoft.com/office/drawing/2014/main" id="{95575EB3-9259-AA40-B1A7-BAF8196A17E4}"/>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Example </a:t>
            </a:r>
          </a:p>
        </p:txBody>
      </p:sp>
      <p:pic>
        <p:nvPicPr>
          <p:cNvPr id="54278" name="Picture 2" descr="E:\NIET\Project\xLogo11.png.pagespeed.ic.pydHLuCQEZ.png">
            <a:extLst>
              <a:ext uri="{FF2B5EF4-FFF2-40B4-BE49-F238E27FC236}">
                <a16:creationId xmlns:a16="http://schemas.microsoft.com/office/drawing/2014/main" id="{13E05669-0239-9DD6-C6F5-79A100B15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9">
            <a:extLst>
              <a:ext uri="{FF2B5EF4-FFF2-40B4-BE49-F238E27FC236}">
                <a16:creationId xmlns:a16="http://schemas.microsoft.com/office/drawing/2014/main" id="{40A8A39E-638C-44BD-D0A1-3048D9BAE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447801"/>
            <a:ext cx="29718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1" name="Picture 8">
            <a:extLst>
              <a:ext uri="{FF2B5EF4-FFF2-40B4-BE49-F238E27FC236}">
                <a16:creationId xmlns:a16="http://schemas.microsoft.com/office/drawing/2014/main" id="{3F09FF9F-663B-A963-65B8-4907B92AEB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3" name="Content Placeholder 2">
            <a:extLst>
              <a:ext uri="{FF2B5EF4-FFF2-40B4-BE49-F238E27FC236}">
                <a16:creationId xmlns:a16="http://schemas.microsoft.com/office/drawing/2014/main" id="{54EF8B13-7E7B-5507-37A8-209FB066F5D7}"/>
              </a:ext>
            </a:extLst>
          </p:cNvPr>
          <p:cNvSpPr>
            <a:spLocks noGrp="1"/>
          </p:cNvSpPr>
          <p:nvPr>
            <p:ph idx="1"/>
          </p:nvPr>
        </p:nvSpPr>
        <p:spPr>
          <a:xfrm>
            <a:off x="2057400" y="838200"/>
            <a:ext cx="8229600" cy="5486400"/>
          </a:xfrm>
        </p:spPr>
        <p:txBody>
          <a:bodyPr>
            <a:normAutofit fontScale="92500"/>
          </a:bodyPr>
          <a:lstStyle/>
          <a:p>
            <a:pPr algn="just" eaLnBrk="1" hangingPunct="1"/>
            <a:r>
              <a:rPr lang="en-US" altLang="en-US" sz="2400"/>
              <a:t>Consider the relation schema </a:t>
            </a:r>
            <a:r>
              <a:rPr lang="en-US" altLang="en-US" sz="2400" b="1">
                <a:solidFill>
                  <a:srgbClr val="C00000"/>
                </a:solidFill>
              </a:rPr>
              <a:t>EMP_PROJ </a:t>
            </a:r>
            <a:r>
              <a:rPr lang="en-US" altLang="en-US" sz="2400"/>
              <a:t>from the semantics of the attributes and the relation, we know that the following functional dependencies should hold:-</a:t>
            </a:r>
          </a:p>
          <a:p>
            <a:pPr algn="just" eaLnBrk="1" hangingPunct="1"/>
            <a:endParaRPr lang="en-US" altLang="en-US" sz="2400"/>
          </a:p>
          <a:p>
            <a:pPr algn="just" eaLnBrk="1" hangingPunct="1"/>
            <a:endParaRPr lang="en-US" altLang="en-US" sz="2400"/>
          </a:p>
          <a:p>
            <a:pPr algn="just" eaLnBrk="1" hangingPunct="1">
              <a:buFont typeface="Arial" panose="020B0604020202020204" pitchFamily="34" charset="0"/>
              <a:buNone/>
            </a:pPr>
            <a:endParaRPr lang="en-US" altLang="en-US" sz="2400"/>
          </a:p>
          <a:p>
            <a:pPr algn="just" eaLnBrk="1" hangingPunct="1">
              <a:buFont typeface="Arial" panose="020B0604020202020204" pitchFamily="34" charset="0"/>
              <a:buNone/>
            </a:pPr>
            <a:r>
              <a:rPr lang="en-US" altLang="en-US" sz="2400"/>
              <a:t>a. Pnumber → {Pname, Plocation} </a:t>
            </a:r>
          </a:p>
          <a:p>
            <a:pPr algn="just" eaLnBrk="1" hangingPunct="1">
              <a:buFont typeface="Arial" panose="020B0604020202020204" pitchFamily="34" charset="0"/>
              <a:buNone/>
            </a:pPr>
            <a:r>
              <a:rPr lang="en-US" altLang="en-US" sz="2400"/>
              <a:t>b. Ssn → Ename</a:t>
            </a:r>
          </a:p>
          <a:p>
            <a:pPr algn="just" eaLnBrk="1" hangingPunct="1">
              <a:buFont typeface="Arial" panose="020B0604020202020204" pitchFamily="34" charset="0"/>
              <a:buNone/>
            </a:pPr>
            <a:r>
              <a:rPr lang="en-US" altLang="en-US" sz="2400"/>
              <a:t>c. {Ssn, Pnumber} → Hours</a:t>
            </a:r>
          </a:p>
          <a:p>
            <a:pPr algn="just" eaLnBrk="1" hangingPunct="1">
              <a:buFont typeface="Wingdings" pitchFamily="2" charset="2"/>
              <a:buChar char="Ø"/>
            </a:pPr>
            <a:r>
              <a:rPr lang="en-US" altLang="en-US" sz="2400" b="1">
                <a:solidFill>
                  <a:srgbClr val="FF0000"/>
                </a:solidFill>
              </a:rPr>
              <a:t>Pnumber</a:t>
            </a:r>
            <a:r>
              <a:rPr lang="en-US" altLang="en-US" sz="2400" b="1"/>
              <a:t> </a:t>
            </a:r>
            <a:r>
              <a:rPr lang="en-US" altLang="en-US" sz="2400"/>
              <a:t>uniquely determines Pname and Plocation</a:t>
            </a:r>
            <a:r>
              <a:rPr lang="en-US" altLang="en-US" sz="2400" b="1"/>
              <a:t>.</a:t>
            </a:r>
          </a:p>
          <a:p>
            <a:pPr algn="just" eaLnBrk="1" hangingPunct="1">
              <a:buFont typeface="Wingdings" pitchFamily="2" charset="2"/>
              <a:buChar char="Ø"/>
            </a:pPr>
            <a:r>
              <a:rPr lang="en-US" altLang="en-US" sz="2400" b="1">
                <a:solidFill>
                  <a:srgbClr val="FF0000"/>
                </a:solidFill>
              </a:rPr>
              <a:t>Ssn</a:t>
            </a:r>
            <a:r>
              <a:rPr lang="en-US" altLang="en-US" sz="2400" b="1"/>
              <a:t> </a:t>
            </a:r>
            <a:r>
              <a:rPr lang="en-US" altLang="en-US" sz="2400"/>
              <a:t>of an employee uniquely determines the Ename.</a:t>
            </a:r>
          </a:p>
          <a:p>
            <a:pPr algn="just" eaLnBrk="1" hangingPunct="1">
              <a:buFont typeface="Wingdings" pitchFamily="2" charset="2"/>
              <a:buChar char="Ø"/>
            </a:pPr>
            <a:r>
              <a:rPr lang="en-US" altLang="en-US" sz="2400"/>
              <a:t>Combination of </a:t>
            </a:r>
            <a:r>
              <a:rPr lang="en-US" altLang="en-US" sz="2400" b="1" u="sng">
                <a:solidFill>
                  <a:srgbClr val="C00000"/>
                </a:solidFill>
              </a:rPr>
              <a:t>Ssn &amp; Pnumber </a:t>
            </a:r>
            <a:r>
              <a:rPr lang="en-US" altLang="en-US" sz="2400"/>
              <a:t>uniquely determines the Hours  </a:t>
            </a:r>
          </a:p>
        </p:txBody>
      </p:sp>
      <p:sp>
        <p:nvSpPr>
          <p:cNvPr id="4" name="Date Placeholder 3">
            <a:extLst>
              <a:ext uri="{FF2B5EF4-FFF2-40B4-BE49-F238E27FC236}">
                <a16:creationId xmlns:a16="http://schemas.microsoft.com/office/drawing/2014/main" id="{78CA9C1C-5BEF-899B-A942-DBFF1909761B}"/>
              </a:ext>
            </a:extLst>
          </p:cNvPr>
          <p:cNvSpPr>
            <a:spLocks noGrp="1"/>
          </p:cNvSpPr>
          <p:nvPr>
            <p:ph type="dt" sz="half" idx="10"/>
          </p:nvPr>
        </p:nvSpPr>
        <p:spPr/>
        <p:txBody>
          <a:bodyPr/>
          <a:lstStyle/>
          <a:p>
            <a:pPr>
              <a:defRPr/>
            </a:pPr>
            <a:fld id="{08CD7EE4-10CB-4F9D-870D-27E5A59CF52C}" type="datetime1">
              <a:rPr lang="en-US"/>
              <a:pPr>
                <a:defRPr/>
              </a:pPr>
              <a:t>3/9/24</a:t>
            </a:fld>
            <a:endParaRPr lang="en-US"/>
          </a:p>
        </p:txBody>
      </p:sp>
      <p:sp>
        <p:nvSpPr>
          <p:cNvPr id="5" name="Footer Placeholder 4">
            <a:extLst>
              <a:ext uri="{FF2B5EF4-FFF2-40B4-BE49-F238E27FC236}">
                <a16:creationId xmlns:a16="http://schemas.microsoft.com/office/drawing/2014/main" id="{25BFA99E-E34E-5228-94EE-0B6696387BC8}"/>
              </a:ext>
            </a:extLst>
          </p:cNvPr>
          <p:cNvSpPr>
            <a:spLocks noGrp="1"/>
          </p:cNvSpPr>
          <p:nvPr>
            <p:ph type="ftr" sz="quarter" idx="11"/>
          </p:nvPr>
        </p:nvSpPr>
        <p:spPr>
          <a:xfrm>
            <a:off x="4267200" y="6356351"/>
            <a:ext cx="5029200" cy="365125"/>
          </a:xfrm>
        </p:spPr>
        <p:txBody>
          <a:bodyPr/>
          <a:lstStyle/>
          <a:p>
            <a:pPr>
              <a:defRPr/>
            </a:pPr>
            <a:r>
              <a:rPr lang="en-US"/>
              <a:t>Jyoti Rani          DBMS                Unit-3</a:t>
            </a:r>
            <a:endParaRPr lang="en-US" dirty="0"/>
          </a:p>
        </p:txBody>
      </p:sp>
      <p:sp>
        <p:nvSpPr>
          <p:cNvPr id="55300" name="Slide Number Placeholder 5">
            <a:extLst>
              <a:ext uri="{FF2B5EF4-FFF2-40B4-BE49-F238E27FC236}">
                <a16:creationId xmlns:a16="http://schemas.microsoft.com/office/drawing/2014/main" id="{7D5A0C39-8368-0309-8B9C-CE5F2691A1C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3FCA6F3-B1C8-3841-B926-04100A288D5A}" type="slidenum">
              <a:rPr lang="en-US" altLang="en-US" sz="1200">
                <a:solidFill>
                  <a:srgbClr val="898989"/>
                </a:solidFill>
              </a:rPr>
              <a:pPr>
                <a:spcBef>
                  <a:spcPct val="0"/>
                </a:spcBef>
                <a:buFontTx/>
                <a:buNone/>
              </a:pPr>
              <a:t>9</a:t>
            </a:fld>
            <a:endParaRPr lang="en-US" altLang="en-US" sz="1200">
              <a:solidFill>
                <a:srgbClr val="898989"/>
              </a:solidFill>
            </a:endParaRPr>
          </a:p>
        </p:txBody>
      </p:sp>
      <p:sp>
        <p:nvSpPr>
          <p:cNvPr id="7" name="Title 1">
            <a:extLst>
              <a:ext uri="{FF2B5EF4-FFF2-40B4-BE49-F238E27FC236}">
                <a16:creationId xmlns:a16="http://schemas.microsoft.com/office/drawing/2014/main" id="{C975DA90-77C8-D921-9743-2A48A6CB4AE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C00000"/>
                </a:solidFill>
                <a:effectLst>
                  <a:outerShdw blurRad="38100" dist="38100" dir="2700000" algn="tl">
                    <a:srgbClr val="000000">
                      <a:alpha val="43137"/>
                    </a:srgbClr>
                  </a:outerShdw>
                </a:effectLst>
              </a:rPr>
              <a:t>Diagrammatic </a:t>
            </a:r>
            <a:r>
              <a:rPr lang="en-US" sz="3200" b="1" dirty="0">
                <a:solidFill>
                  <a:srgbClr val="C00000"/>
                </a:solidFill>
                <a:effectLst>
                  <a:outerShdw blurRad="38100" dist="38100" dir="2700000" algn="tl">
                    <a:srgbClr val="000000">
                      <a:alpha val="43137"/>
                    </a:srgbClr>
                  </a:outerShdw>
                </a:effectLst>
              </a:rPr>
              <a:t>notation </a:t>
            </a:r>
            <a:r>
              <a:rPr lang="en-US" sz="3200" b="1">
                <a:solidFill>
                  <a:srgbClr val="C00000"/>
                </a:solidFill>
                <a:effectLst>
                  <a:outerShdw blurRad="38100" dist="38100" dir="2700000" algn="tl">
                    <a:srgbClr val="000000">
                      <a:alpha val="43137"/>
                    </a:srgbClr>
                  </a:outerShdw>
                </a:effectLst>
              </a:rPr>
              <a:t>for displaying </a:t>
            </a:r>
            <a:r>
              <a:rPr lang="en-US" sz="3200" b="1" dirty="0">
                <a:solidFill>
                  <a:srgbClr val="C00000"/>
                </a:solidFill>
                <a:effectLst>
                  <a:outerShdw blurRad="38100" dist="38100" dir="2700000" algn="tl">
                    <a:srgbClr val="000000">
                      <a:alpha val="43137"/>
                    </a:srgbClr>
                  </a:outerShdw>
                </a:effectLst>
              </a:rPr>
              <a:t>FD</a:t>
            </a:r>
          </a:p>
        </p:txBody>
      </p:sp>
      <p:pic>
        <p:nvPicPr>
          <p:cNvPr id="55302" name="Picture 2" descr="E:\NIET\Project\xLogo11.png.pagespeed.ic.pydHLuCQEZ.png">
            <a:extLst>
              <a:ext uri="{FF2B5EF4-FFF2-40B4-BE49-F238E27FC236}">
                <a16:creationId xmlns:a16="http://schemas.microsoft.com/office/drawing/2014/main" id="{2301869C-B293-59DA-2CFF-6681FE462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10">
            <a:extLst>
              <a:ext uri="{FF2B5EF4-FFF2-40B4-BE49-F238E27FC236}">
                <a16:creationId xmlns:a16="http://schemas.microsoft.com/office/drawing/2014/main" id="{365F71BB-3731-FE49-35C1-4352B59B8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057401"/>
            <a:ext cx="66294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8">
            <a:extLst>
              <a:ext uri="{FF2B5EF4-FFF2-40B4-BE49-F238E27FC236}">
                <a16:creationId xmlns:a16="http://schemas.microsoft.com/office/drawing/2014/main" id="{2F7EBA7F-995F-9D9F-D768-8CEE6CE14D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12</TotalTime>
  <Words>2053</Words>
  <Application>Microsoft Macintosh PowerPoint</Application>
  <PresentationFormat>Widescreen</PresentationFormat>
  <Paragraphs>249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Gill Sans MT</vt:lpstr>
      <vt:lpstr>Times New Roman</vt:lpstr>
      <vt:lpstr>Wingdings</vt:lpstr>
      <vt:lpstr>Parcel</vt:lpstr>
      <vt:lpstr>Data Base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Management System</dc:title>
  <dc:creator>Naina Pal</dc:creator>
  <cp:lastModifiedBy>Naina Pal</cp:lastModifiedBy>
  <cp:revision>2</cp:revision>
  <dcterms:created xsi:type="dcterms:W3CDTF">2024-03-09T07:54:59Z</dcterms:created>
  <dcterms:modified xsi:type="dcterms:W3CDTF">2024-03-09T08:07:00Z</dcterms:modified>
</cp:coreProperties>
</file>