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519" r:id="rId3"/>
    <p:sldId id="626" r:id="rId4"/>
    <p:sldId id="627" r:id="rId5"/>
    <p:sldId id="628" r:id="rId6"/>
    <p:sldId id="629" r:id="rId7"/>
    <p:sldId id="388" r:id="rId8"/>
    <p:sldId id="331" r:id="rId9"/>
    <p:sldId id="338" r:id="rId10"/>
    <p:sldId id="339" r:id="rId11"/>
    <p:sldId id="398" r:id="rId12"/>
    <p:sldId id="340" r:id="rId13"/>
    <p:sldId id="394" r:id="rId14"/>
    <p:sldId id="395" r:id="rId15"/>
    <p:sldId id="396" r:id="rId16"/>
    <p:sldId id="342" r:id="rId17"/>
    <p:sldId id="343" r:id="rId18"/>
    <p:sldId id="344" r:id="rId19"/>
    <p:sldId id="345" r:id="rId20"/>
    <p:sldId id="347" r:id="rId21"/>
    <p:sldId id="348" r:id="rId22"/>
    <p:sldId id="349" r:id="rId23"/>
    <p:sldId id="390" r:id="rId24"/>
    <p:sldId id="389" r:id="rId25"/>
    <p:sldId id="350" r:id="rId26"/>
    <p:sldId id="410" r:id="rId27"/>
    <p:sldId id="41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1"/>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6647C28-0F40-4541-9E0C-55124CD98406}" type="datetimeFigureOut">
              <a:rPr lang="en-US" smtClean="0"/>
              <a:t>3/9/24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39019816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647C28-0F40-4541-9E0C-55124CD98406}" type="datetimeFigureOut">
              <a:rPr lang="en-US" smtClean="0"/>
              <a:t>3/9/24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346212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647C28-0F40-4541-9E0C-55124CD98406}" type="datetimeFigureOut">
              <a:rPr lang="en-US" smtClean="0"/>
              <a:t>3/9/24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344070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6647C28-0F40-4541-9E0C-55124CD98406}" type="datetimeFigureOut">
              <a:rPr lang="en-US" smtClean="0"/>
              <a:t>3/9/24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190298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6647C28-0F40-4541-9E0C-55124CD98406}" type="datetimeFigureOut">
              <a:rPr lang="en-US" smtClean="0"/>
              <a:t>3/9/24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29395656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6647C28-0F40-4541-9E0C-55124CD98406}" type="datetimeFigureOut">
              <a:rPr lang="en-US" smtClean="0"/>
              <a:t>3/9/24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289472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6647C28-0F40-4541-9E0C-55124CD98406}" type="datetimeFigureOut">
              <a:rPr lang="en-US" smtClean="0"/>
              <a:t>3/9/24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7AEB4-9F2C-F34F-BCF7-F342060B8C64}"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6260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6647C28-0F40-4541-9E0C-55124CD98406}" type="datetimeFigureOut">
              <a:rPr lang="en-US" smtClean="0"/>
              <a:t>3/9/24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51908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47C28-0F40-4541-9E0C-55124CD98406}" type="datetimeFigureOut">
              <a:rPr lang="en-US" smtClean="0"/>
              <a:t>3/9/24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345223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6647C28-0F40-4541-9E0C-55124CD98406}" type="datetimeFigureOut">
              <a:rPr lang="en-US" smtClean="0"/>
              <a:t>3/9/24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359521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647C28-0F40-4541-9E0C-55124CD98406}" type="datetimeFigureOut">
              <a:rPr lang="en-US" smtClean="0"/>
              <a:t>3/9/24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407AEB4-9F2C-F34F-BCF7-F342060B8C64}" type="slidenum">
              <a:rPr lang="en-US" smtClean="0"/>
              <a:t>‹#›</a:t>
            </a:fld>
            <a:endParaRPr lang="en-US"/>
          </a:p>
        </p:txBody>
      </p:sp>
    </p:spTree>
    <p:extLst>
      <p:ext uri="{BB962C8B-B14F-4D97-AF65-F5344CB8AC3E}">
        <p14:creationId xmlns:p14="http://schemas.microsoft.com/office/powerpoint/2010/main" val="3557012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647C28-0F40-4541-9E0C-55124CD98406}" type="datetimeFigureOut">
              <a:rPr lang="en-US" smtClean="0"/>
              <a:t>3/9/24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407AEB4-9F2C-F34F-BCF7-F342060B8C64}" type="slidenum">
              <a:rPr lang="en-US" smtClean="0"/>
              <a:t>‹#›</a:t>
            </a:fld>
            <a:endParaRPr lang="en-US"/>
          </a:p>
        </p:txBody>
      </p:sp>
    </p:spTree>
    <p:extLst>
      <p:ext uri="{BB962C8B-B14F-4D97-AF65-F5344CB8AC3E}">
        <p14:creationId xmlns:p14="http://schemas.microsoft.com/office/powerpoint/2010/main" val="39103914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kBdlM6hNDAE&amp;list=PLxCzCOWd7aiFAN6I8CuViBuCdJgiOkT2Y"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1B7A-6163-EBDD-010A-A2ACA1E15182}"/>
              </a:ext>
            </a:extLst>
          </p:cNvPr>
          <p:cNvSpPr>
            <a:spLocks noGrp="1"/>
          </p:cNvSpPr>
          <p:nvPr>
            <p:ph type="ctrTitle"/>
          </p:nvPr>
        </p:nvSpPr>
        <p:spPr/>
        <p:txBody>
          <a:bodyPr>
            <a:normAutofit/>
          </a:bodyPr>
          <a:lstStyle/>
          <a:p>
            <a:r>
              <a:rPr lang="en-US" dirty="0"/>
              <a:t>Data Base Management System</a:t>
            </a:r>
          </a:p>
        </p:txBody>
      </p:sp>
      <p:sp>
        <p:nvSpPr>
          <p:cNvPr id="3" name="Subtitle 2">
            <a:extLst>
              <a:ext uri="{FF2B5EF4-FFF2-40B4-BE49-F238E27FC236}">
                <a16:creationId xmlns:a16="http://schemas.microsoft.com/office/drawing/2014/main" id="{AD2C254D-0207-4362-FB2A-090A7D1635B9}"/>
              </a:ext>
            </a:extLst>
          </p:cNvPr>
          <p:cNvSpPr>
            <a:spLocks noGrp="1"/>
          </p:cNvSpPr>
          <p:nvPr>
            <p:ph type="subTitle" idx="1"/>
          </p:nvPr>
        </p:nvSpPr>
        <p:spPr/>
        <p:txBody>
          <a:bodyPr>
            <a:normAutofit/>
          </a:bodyPr>
          <a:lstStyle/>
          <a:p>
            <a:r>
              <a:rPr lang="en-US" sz="4800" dirty="0"/>
              <a:t>BY: DR. NAINA PAL</a:t>
            </a:r>
          </a:p>
        </p:txBody>
      </p:sp>
      <p:pic>
        <p:nvPicPr>
          <p:cNvPr id="4" name="Picture 7">
            <a:extLst>
              <a:ext uri="{FF2B5EF4-FFF2-40B4-BE49-F238E27FC236}">
                <a16:creationId xmlns:a16="http://schemas.microsoft.com/office/drawing/2014/main" id="{BCFAE199-7FD6-A266-3EEC-D6CC5542F2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808" y="11577"/>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74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7" name="Picture 2">
            <a:extLst>
              <a:ext uri="{FF2B5EF4-FFF2-40B4-BE49-F238E27FC236}">
                <a16:creationId xmlns:a16="http://schemas.microsoft.com/office/drawing/2014/main" id="{9FC19685-B5AC-E890-B75A-5AF9EEEC9D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914400"/>
            <a:ext cx="7696200" cy="5029200"/>
          </a:xfrm>
        </p:spPr>
      </p:pic>
      <p:sp>
        <p:nvSpPr>
          <p:cNvPr id="4" name="Date Placeholder 3">
            <a:extLst>
              <a:ext uri="{FF2B5EF4-FFF2-40B4-BE49-F238E27FC236}">
                <a16:creationId xmlns:a16="http://schemas.microsoft.com/office/drawing/2014/main" id="{15FBCBA4-B99C-8E87-8863-ECD8C87F9916}"/>
              </a:ext>
            </a:extLst>
          </p:cNvPr>
          <p:cNvSpPr>
            <a:spLocks noGrp="1"/>
          </p:cNvSpPr>
          <p:nvPr>
            <p:ph type="dt" sz="half" idx="10"/>
          </p:nvPr>
        </p:nvSpPr>
        <p:spPr/>
        <p:txBody>
          <a:bodyPr/>
          <a:lstStyle/>
          <a:p>
            <a:pPr>
              <a:defRPr/>
            </a:pPr>
            <a:fld id="{F259EBC1-F234-42E1-9939-09A49707BFFD}" type="datetime1">
              <a:rPr lang="en-US"/>
              <a:pPr>
                <a:defRPr/>
              </a:pPr>
              <a:t>3/9/24</a:t>
            </a:fld>
            <a:endParaRPr lang="en-US"/>
          </a:p>
        </p:txBody>
      </p:sp>
      <p:sp>
        <p:nvSpPr>
          <p:cNvPr id="5" name="Footer Placeholder 4">
            <a:extLst>
              <a:ext uri="{FF2B5EF4-FFF2-40B4-BE49-F238E27FC236}">
                <a16:creationId xmlns:a16="http://schemas.microsoft.com/office/drawing/2014/main" id="{80A4F9D9-1E8F-0CB4-B39B-83CE26060FA8}"/>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25604" name="Slide Number Placeholder 5">
            <a:extLst>
              <a:ext uri="{FF2B5EF4-FFF2-40B4-BE49-F238E27FC236}">
                <a16:creationId xmlns:a16="http://schemas.microsoft.com/office/drawing/2014/main" id="{D85581A3-D6CF-E60E-EFA0-88EEDE93DC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7988373-9085-B144-91D1-7832D832C5CA}" type="slidenum">
              <a:rPr lang="en-US" altLang="en-US" sz="1200">
                <a:solidFill>
                  <a:srgbClr val="898989"/>
                </a:solidFill>
              </a:rPr>
              <a:pPr>
                <a:spcBef>
                  <a:spcPct val="0"/>
                </a:spcBef>
                <a:buFontTx/>
                <a:buNone/>
              </a:pPr>
              <a:t>10</a:t>
            </a:fld>
            <a:endParaRPr lang="en-US" altLang="en-US" sz="1200">
              <a:solidFill>
                <a:srgbClr val="898989"/>
              </a:solidFill>
            </a:endParaRPr>
          </a:p>
        </p:txBody>
      </p:sp>
      <p:sp>
        <p:nvSpPr>
          <p:cNvPr id="7" name="Title 1">
            <a:extLst>
              <a:ext uri="{FF2B5EF4-FFF2-40B4-BE49-F238E27FC236}">
                <a16:creationId xmlns:a16="http://schemas.microsoft.com/office/drawing/2014/main" id="{F7EFAA82-F64A-976D-EFD6-37D52F4A9FA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2800" b="1" dirty="0">
                <a:solidFill>
                  <a:srgbClr val="C00000"/>
                </a:solidFill>
              </a:rPr>
              <a:t>A simplified COMPANY relational database schema</a:t>
            </a:r>
            <a:endParaRPr lang="en-US" sz="2800" b="1" dirty="0">
              <a:solidFill>
                <a:srgbClr val="C00000"/>
              </a:solidFill>
              <a:effectLst>
                <a:outerShdw blurRad="38100" dist="38100" dir="2700000" algn="tl">
                  <a:srgbClr val="000000">
                    <a:alpha val="43137"/>
                  </a:srgbClr>
                </a:outerShdw>
              </a:effectLst>
            </a:endParaRPr>
          </a:p>
        </p:txBody>
      </p:sp>
      <p:pic>
        <p:nvPicPr>
          <p:cNvPr id="25606" name="Picture 2" descr="E:\NIET\Project\xLogo11.png.pagespeed.ic.pydHLuCQEZ.png">
            <a:extLst>
              <a:ext uri="{FF2B5EF4-FFF2-40B4-BE49-F238E27FC236}">
                <a16:creationId xmlns:a16="http://schemas.microsoft.com/office/drawing/2014/main" id="{2A2D6C69-ACB0-A298-0F22-5784D6FCA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7">
            <a:extLst>
              <a:ext uri="{FF2B5EF4-FFF2-40B4-BE49-F238E27FC236}">
                <a16:creationId xmlns:a16="http://schemas.microsoft.com/office/drawing/2014/main" id="{65B5ADF7-75F6-8710-E105-BDAA5FEF56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Content Placeholder 2">
            <a:extLst>
              <a:ext uri="{FF2B5EF4-FFF2-40B4-BE49-F238E27FC236}">
                <a16:creationId xmlns:a16="http://schemas.microsoft.com/office/drawing/2014/main" id="{EC050237-7715-26F0-CAB0-54140DF31300}"/>
              </a:ext>
            </a:extLst>
          </p:cNvPr>
          <p:cNvSpPr>
            <a:spLocks noGrp="1"/>
          </p:cNvSpPr>
          <p:nvPr>
            <p:ph idx="1"/>
          </p:nvPr>
        </p:nvSpPr>
        <p:spPr>
          <a:xfrm>
            <a:off x="2057400" y="838200"/>
            <a:ext cx="8229600" cy="5486400"/>
          </a:xfrm>
        </p:spPr>
        <p:txBody>
          <a:bodyPr>
            <a:normAutofit lnSpcReduction="10000"/>
          </a:bodyPr>
          <a:lstStyle/>
          <a:p>
            <a:pPr algn="just" eaLnBrk="1" hangingPunct="1">
              <a:lnSpc>
                <a:spcPct val="90000"/>
              </a:lnSpc>
              <a:buFont typeface="Arial" panose="020B0604020202020204" pitchFamily="34" charset="0"/>
              <a:buNone/>
            </a:pPr>
            <a:r>
              <a:rPr lang="en-US" altLang="en-US" sz="2200">
                <a:cs typeface="Times New Roman" panose="02020603050405020304" pitchFamily="18" charset="0"/>
              </a:rPr>
              <a:t>	</a:t>
            </a:r>
          </a:p>
          <a:p>
            <a:pPr algn="just" eaLnBrk="1" hangingPunct="1">
              <a:lnSpc>
                <a:spcPct val="90000"/>
              </a:lnSpc>
              <a:buFont typeface="Wingdings" pitchFamily="2" charset="2"/>
              <a:buChar char="v"/>
            </a:pPr>
            <a:endParaRPr lang="en-US" altLang="en-US" sz="2200">
              <a:cs typeface="Times New Roman" panose="02020603050405020304" pitchFamily="18" charset="0"/>
            </a:endParaRPr>
          </a:p>
          <a:p>
            <a:pPr algn="just" eaLnBrk="1" hangingPunct="1">
              <a:lnSpc>
                <a:spcPct val="90000"/>
              </a:lnSpc>
              <a:buFont typeface="Wingdings" pitchFamily="2" charset="2"/>
              <a:buChar char="v"/>
            </a:pPr>
            <a:endParaRPr lang="en-US" altLang="en-US" sz="2200">
              <a:cs typeface="Times New Roman" panose="02020603050405020304" pitchFamily="18" charset="0"/>
            </a:endParaRPr>
          </a:p>
          <a:p>
            <a:pPr algn="just" eaLnBrk="1" hangingPunct="1">
              <a:lnSpc>
                <a:spcPct val="90000"/>
              </a:lnSpc>
              <a:buFont typeface="Wingdings" pitchFamily="2" charset="2"/>
              <a:buChar char="v"/>
            </a:pPr>
            <a:endParaRPr lang="en-US" altLang="en-US" sz="2200">
              <a:cs typeface="Times New Roman" panose="02020603050405020304" pitchFamily="18" charset="0"/>
            </a:endParaRPr>
          </a:p>
          <a:p>
            <a:pPr algn="just" eaLnBrk="1" hangingPunct="1">
              <a:lnSpc>
                <a:spcPct val="90000"/>
              </a:lnSpc>
              <a:buFont typeface="Wingdings" pitchFamily="2" charset="2"/>
              <a:buChar char="v"/>
            </a:pPr>
            <a:endParaRPr lang="en-US" altLang="en-US" sz="2200">
              <a:cs typeface="Times New Roman" panose="02020603050405020304" pitchFamily="18" charset="0"/>
            </a:endParaRPr>
          </a:p>
          <a:p>
            <a:pPr algn="just" eaLnBrk="1" hangingPunct="1">
              <a:lnSpc>
                <a:spcPct val="90000"/>
              </a:lnSpc>
              <a:buFont typeface="Wingdings" pitchFamily="2" charset="2"/>
              <a:buChar char="v"/>
            </a:pPr>
            <a:endParaRPr lang="en-US" altLang="en-US" sz="2200">
              <a:cs typeface="Times New Roman" panose="02020603050405020304" pitchFamily="18" charset="0"/>
            </a:endParaRPr>
          </a:p>
          <a:p>
            <a:pPr algn="just" eaLnBrk="1" hangingPunct="1">
              <a:lnSpc>
                <a:spcPct val="90000"/>
              </a:lnSpc>
              <a:buFont typeface="Wingdings" pitchFamily="2" charset="2"/>
              <a:buChar char="v"/>
            </a:pPr>
            <a:endParaRPr lang="en-US" altLang="en-US" sz="2200">
              <a:cs typeface="Times New Roman" panose="02020603050405020304" pitchFamily="18" charset="0"/>
            </a:endParaRPr>
          </a:p>
          <a:p>
            <a:pPr algn="just" eaLnBrk="1" hangingPunct="1">
              <a:lnSpc>
                <a:spcPct val="90000"/>
              </a:lnSpc>
              <a:buFont typeface="Arial" panose="020B0604020202020204" pitchFamily="34" charset="0"/>
              <a:buNone/>
            </a:pPr>
            <a:endParaRPr lang="en-US" altLang="en-US" sz="2200">
              <a:cs typeface="Times New Roman" panose="02020603050405020304" pitchFamily="18" charset="0"/>
            </a:endParaRPr>
          </a:p>
          <a:p>
            <a:pPr algn="just" eaLnBrk="1" hangingPunct="1">
              <a:lnSpc>
                <a:spcPct val="90000"/>
              </a:lnSpc>
              <a:buFont typeface="Wingdings" pitchFamily="2" charset="2"/>
              <a:buChar char="v"/>
            </a:pPr>
            <a:r>
              <a:rPr lang="en-US" altLang="en-US" sz="2200">
                <a:cs typeface="Times New Roman" panose="02020603050405020304" pitchFamily="18" charset="0"/>
              </a:rPr>
              <a:t>Attributes of different entities should not be mixed in the same relation</a:t>
            </a:r>
          </a:p>
          <a:p>
            <a:pPr algn="just" eaLnBrk="1" hangingPunct="1">
              <a:lnSpc>
                <a:spcPct val="90000"/>
              </a:lnSpc>
              <a:buFont typeface="Wingdings" pitchFamily="2" charset="2"/>
              <a:buChar char="v"/>
            </a:pPr>
            <a:r>
              <a:rPr lang="en-US" altLang="en-US" sz="2200">
                <a:cs typeface="Times New Roman" panose="02020603050405020304" pitchFamily="18" charset="0"/>
              </a:rPr>
              <a:t>Informally, each tuple in a relation should represent one entity or relationship instance.</a:t>
            </a:r>
          </a:p>
          <a:p>
            <a:pPr algn="just" eaLnBrk="1" hangingPunct="1">
              <a:lnSpc>
                <a:spcPct val="90000"/>
              </a:lnSpc>
              <a:buFont typeface="Wingdings" pitchFamily="2" charset="2"/>
              <a:buChar char="v"/>
            </a:pPr>
            <a:r>
              <a:rPr lang="en-US" altLang="en-US" sz="2200">
                <a:cs typeface="Times New Roman" panose="02020603050405020304" pitchFamily="18" charset="0"/>
              </a:rPr>
              <a:t>Design a schema that can be explained easily relation by relation. The semantics of attributes should be easy to interpret.</a:t>
            </a:r>
            <a:r>
              <a:rPr lang="en-US" altLang="en-US" sz="2200"/>
              <a:t> </a:t>
            </a:r>
          </a:p>
          <a:p>
            <a:pPr algn="just" eaLnBrk="1" hangingPunct="1"/>
            <a:endParaRPr lang="en-US" altLang="en-US" sz="2200"/>
          </a:p>
        </p:txBody>
      </p:sp>
      <p:sp>
        <p:nvSpPr>
          <p:cNvPr id="4" name="Date Placeholder 3">
            <a:extLst>
              <a:ext uri="{FF2B5EF4-FFF2-40B4-BE49-F238E27FC236}">
                <a16:creationId xmlns:a16="http://schemas.microsoft.com/office/drawing/2014/main" id="{6038187C-03A4-AD0D-20E8-2050340BFAA1}"/>
              </a:ext>
            </a:extLst>
          </p:cNvPr>
          <p:cNvSpPr>
            <a:spLocks noGrp="1"/>
          </p:cNvSpPr>
          <p:nvPr>
            <p:ph type="dt" sz="half" idx="10"/>
          </p:nvPr>
        </p:nvSpPr>
        <p:spPr/>
        <p:txBody>
          <a:bodyPr/>
          <a:lstStyle/>
          <a:p>
            <a:pPr>
              <a:defRPr/>
            </a:pPr>
            <a:fld id="{9522C0CE-9054-4740-9C16-459A4F856F12}" type="datetime1">
              <a:rPr lang="en-US"/>
              <a:pPr>
                <a:defRPr/>
              </a:pPr>
              <a:t>3/9/24</a:t>
            </a:fld>
            <a:endParaRPr lang="en-US"/>
          </a:p>
        </p:txBody>
      </p:sp>
      <p:sp>
        <p:nvSpPr>
          <p:cNvPr id="5" name="Footer Placeholder 4">
            <a:extLst>
              <a:ext uri="{FF2B5EF4-FFF2-40B4-BE49-F238E27FC236}">
                <a16:creationId xmlns:a16="http://schemas.microsoft.com/office/drawing/2014/main" id="{039CE551-4AFB-F70B-AA2B-DE5B9BD239D5}"/>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26628" name="Slide Number Placeholder 5">
            <a:extLst>
              <a:ext uri="{FF2B5EF4-FFF2-40B4-BE49-F238E27FC236}">
                <a16:creationId xmlns:a16="http://schemas.microsoft.com/office/drawing/2014/main" id="{1EEDB602-7FB4-7FEC-36D5-D376BC1654C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C5B312-0552-A241-B791-4B1A168FD4DD}" type="slidenum">
              <a:rPr lang="en-US" altLang="en-US" sz="1200">
                <a:solidFill>
                  <a:srgbClr val="898989"/>
                </a:solidFill>
              </a:rPr>
              <a:pPr>
                <a:spcBef>
                  <a:spcPct val="0"/>
                </a:spcBef>
                <a:buFontTx/>
                <a:buNone/>
              </a:pPr>
              <a:t>11</a:t>
            </a:fld>
            <a:endParaRPr lang="en-US" altLang="en-US" sz="1200">
              <a:solidFill>
                <a:srgbClr val="898989"/>
              </a:solidFill>
            </a:endParaRPr>
          </a:p>
        </p:txBody>
      </p:sp>
      <p:sp>
        <p:nvSpPr>
          <p:cNvPr id="7" name="Title 1">
            <a:extLst>
              <a:ext uri="{FF2B5EF4-FFF2-40B4-BE49-F238E27FC236}">
                <a16:creationId xmlns:a16="http://schemas.microsoft.com/office/drawing/2014/main" id="{8900DBB4-F502-B1E3-6463-4075734147F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solidFill>
                  <a:srgbClr val="C00000"/>
                </a:solidFill>
                <a:effectLst>
                  <a:outerShdw blurRad="38100" dist="38100" dir="2700000" algn="tl">
                    <a:srgbClr val="000000">
                      <a:alpha val="43137"/>
                    </a:srgbClr>
                  </a:outerShdw>
                </a:effectLst>
              </a:rPr>
              <a:t>Examples </a:t>
            </a:r>
            <a:r>
              <a:rPr lang="en-US" sz="3200">
                <a:solidFill>
                  <a:srgbClr val="C00000"/>
                </a:solidFill>
                <a:effectLst>
                  <a:outerShdw blurRad="38100" dist="38100" dir="2700000" algn="tl">
                    <a:srgbClr val="000000">
                      <a:alpha val="43137"/>
                    </a:srgbClr>
                  </a:outerShdw>
                </a:effectLst>
              </a:rPr>
              <a:t>of Violating Guideline </a:t>
            </a:r>
            <a:r>
              <a:rPr lang="en-US" sz="3200" dirty="0">
                <a:solidFill>
                  <a:srgbClr val="C00000"/>
                </a:solidFill>
                <a:effectLst>
                  <a:outerShdw blurRad="38100" dist="38100" dir="2700000" algn="tl">
                    <a:srgbClr val="000000">
                      <a:alpha val="43137"/>
                    </a:srgbClr>
                  </a:outerShdw>
                </a:effectLst>
              </a:rPr>
              <a:t>1</a:t>
            </a:r>
          </a:p>
        </p:txBody>
      </p:sp>
      <p:pic>
        <p:nvPicPr>
          <p:cNvPr id="26630" name="Picture 2" descr="E:\NIET\Project\xLogo11.png.pagespeed.ic.pydHLuCQEZ.png">
            <a:extLst>
              <a:ext uri="{FF2B5EF4-FFF2-40B4-BE49-F238E27FC236}">
                <a16:creationId xmlns:a16="http://schemas.microsoft.com/office/drawing/2014/main" id="{8FF3D3E4-855A-2C6B-BB88-699A3D735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2">
            <a:extLst>
              <a:ext uri="{FF2B5EF4-FFF2-40B4-BE49-F238E27FC236}">
                <a16:creationId xmlns:a16="http://schemas.microsoft.com/office/drawing/2014/main" id="{2174A0DB-DA03-2DBF-EA1B-995444970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838200"/>
            <a:ext cx="8153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8">
            <a:extLst>
              <a:ext uri="{FF2B5EF4-FFF2-40B4-BE49-F238E27FC236}">
                <a16:creationId xmlns:a16="http://schemas.microsoft.com/office/drawing/2014/main" id="{2598FA46-9F44-FB22-FD6B-3402E83C425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9">
                                            <p:txEl>
                                              <p:pRg st="8" end="8"/>
                                            </p:txEl>
                                          </p:spTgt>
                                        </p:tgtEl>
                                        <p:attrNameLst>
                                          <p:attrName>style.visibility</p:attrName>
                                        </p:attrNameLst>
                                      </p:cBhvr>
                                      <p:to>
                                        <p:strVal val="visible"/>
                                      </p:to>
                                    </p:set>
                                    <p:anim calcmode="lin" valueType="num">
                                      <p:cBhvr additive="base">
                                        <p:cTn id="7" dur="500" fill="hold"/>
                                        <p:tgtEl>
                                          <p:spTgt spid="2355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9">
                                            <p:txEl>
                                              <p:pRg st="9" end="9"/>
                                            </p:txEl>
                                          </p:spTgt>
                                        </p:tgtEl>
                                        <p:attrNameLst>
                                          <p:attrName>style.visibility</p:attrName>
                                        </p:attrNameLst>
                                      </p:cBhvr>
                                      <p:to>
                                        <p:strVal val="visible"/>
                                      </p:to>
                                    </p:set>
                                    <p:anim calcmode="lin" valueType="num">
                                      <p:cBhvr additive="base">
                                        <p:cTn id="13" dur="500" fill="hold"/>
                                        <p:tgtEl>
                                          <p:spTgt spid="23559">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9">
                                            <p:txEl>
                                              <p:pRg st="10" end="10"/>
                                            </p:txEl>
                                          </p:spTgt>
                                        </p:tgtEl>
                                        <p:attrNameLst>
                                          <p:attrName>style.visibility</p:attrName>
                                        </p:attrNameLst>
                                      </p:cBhvr>
                                      <p:to>
                                        <p:strVal val="visible"/>
                                      </p:to>
                                    </p:set>
                                    <p:anim calcmode="lin" valueType="num">
                                      <p:cBhvr additive="base">
                                        <p:cTn id="19" dur="500" fill="hold"/>
                                        <p:tgtEl>
                                          <p:spTgt spid="23559">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Content Placeholder 2">
            <a:extLst>
              <a:ext uri="{FF2B5EF4-FFF2-40B4-BE49-F238E27FC236}">
                <a16:creationId xmlns:a16="http://schemas.microsoft.com/office/drawing/2014/main" id="{841A6225-088B-9073-E087-9C158B802562}"/>
              </a:ext>
            </a:extLst>
          </p:cNvPr>
          <p:cNvSpPr>
            <a:spLocks noGrp="1"/>
          </p:cNvSpPr>
          <p:nvPr>
            <p:ph idx="1"/>
          </p:nvPr>
        </p:nvSpPr>
        <p:spPr>
          <a:xfrm>
            <a:off x="2057400" y="838200"/>
            <a:ext cx="8229600" cy="5029200"/>
          </a:xfrm>
        </p:spPr>
        <p:txBody>
          <a:bodyPr/>
          <a:lstStyle/>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1.2. A    :- Redundant Information in Tuples</a:t>
            </a:r>
          </a:p>
          <a:p>
            <a:pPr algn="just" eaLnBrk="1" hangingPunct="1">
              <a:buFont typeface="Arial" panose="020B0604020202020204" pitchFamily="34" charset="0"/>
              <a:buNone/>
            </a:pPr>
            <a:endParaRPr lang="en-US" altLang="en-US" sz="2400">
              <a:cs typeface="Times New Roman" panose="02020603050405020304" pitchFamily="18" charset="0"/>
            </a:endParaRPr>
          </a:p>
          <a:p>
            <a:pPr algn="just" eaLnBrk="1" hangingPunct="1">
              <a:buFont typeface="Arial" panose="020B0604020202020204" pitchFamily="34" charset="0"/>
              <a:buNone/>
            </a:pPr>
            <a:r>
              <a:rPr lang="en-US" altLang="en-US" sz="2400">
                <a:cs typeface="Times New Roman" panose="02020603050405020304" pitchFamily="18" charset="0"/>
              </a:rPr>
              <a:t>One goal of schema design is to minimize the storage space used by the base relations (and hence the corresponding files). Grouping attributes into relation schemas has a significant effect on storage space.</a:t>
            </a:r>
          </a:p>
          <a:p>
            <a:pPr algn="just" eaLnBrk="1" hangingPunct="1">
              <a:buFont typeface="Arial" panose="020B0604020202020204" pitchFamily="34" charset="0"/>
              <a:buNone/>
            </a:pPr>
            <a:endParaRPr lang="en-US" altLang="en-US" sz="2000">
              <a:solidFill>
                <a:srgbClr val="C00000"/>
              </a:solidFill>
              <a:cs typeface="Times New Roman" panose="02020603050405020304" pitchFamily="18" charset="0"/>
            </a:endParaRPr>
          </a:p>
          <a:p>
            <a:pPr algn="just" eaLnBrk="1" hangingPunct="1">
              <a:buFont typeface="Arial" panose="020B0604020202020204" pitchFamily="34" charset="0"/>
              <a:buNone/>
            </a:pPr>
            <a:endParaRPr lang="en-US" altLang="en-US" sz="2000">
              <a:solidFill>
                <a:srgbClr val="C00000"/>
              </a:solidFill>
              <a:cs typeface="Times New Roman" panose="02020603050405020304" pitchFamily="18" charset="0"/>
            </a:endParaRPr>
          </a:p>
        </p:txBody>
      </p:sp>
      <p:sp>
        <p:nvSpPr>
          <p:cNvPr id="4" name="Date Placeholder 3">
            <a:extLst>
              <a:ext uri="{FF2B5EF4-FFF2-40B4-BE49-F238E27FC236}">
                <a16:creationId xmlns:a16="http://schemas.microsoft.com/office/drawing/2014/main" id="{1393E1F7-EF8C-6DA7-753B-ABF08B973228}"/>
              </a:ext>
            </a:extLst>
          </p:cNvPr>
          <p:cNvSpPr>
            <a:spLocks noGrp="1"/>
          </p:cNvSpPr>
          <p:nvPr>
            <p:ph type="dt" sz="half" idx="10"/>
          </p:nvPr>
        </p:nvSpPr>
        <p:spPr/>
        <p:txBody>
          <a:bodyPr/>
          <a:lstStyle/>
          <a:p>
            <a:pPr>
              <a:defRPr/>
            </a:pPr>
            <a:fld id="{CBE0AC13-26E5-4016-9A4B-344EC5C028DC}" type="datetime1">
              <a:rPr lang="en-US"/>
              <a:pPr>
                <a:defRPr/>
              </a:pPr>
              <a:t>3/9/24</a:t>
            </a:fld>
            <a:endParaRPr lang="en-US"/>
          </a:p>
        </p:txBody>
      </p:sp>
      <p:sp>
        <p:nvSpPr>
          <p:cNvPr id="5" name="Footer Placeholder 4">
            <a:extLst>
              <a:ext uri="{FF2B5EF4-FFF2-40B4-BE49-F238E27FC236}">
                <a16:creationId xmlns:a16="http://schemas.microsoft.com/office/drawing/2014/main" id="{A818D02E-DBF2-10BF-74A7-609A9E0B1ED9}"/>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27652" name="Slide Number Placeholder 5">
            <a:extLst>
              <a:ext uri="{FF2B5EF4-FFF2-40B4-BE49-F238E27FC236}">
                <a16:creationId xmlns:a16="http://schemas.microsoft.com/office/drawing/2014/main" id="{1D6B6DB3-5A48-4B17-086A-1DC6320B76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F298C5-33D2-B74D-952B-BE0E534BFECA}" type="slidenum">
              <a:rPr lang="en-US" altLang="en-US" sz="1200">
                <a:solidFill>
                  <a:srgbClr val="898989"/>
                </a:solidFill>
              </a:rPr>
              <a:pPr>
                <a:spcBef>
                  <a:spcPct val="0"/>
                </a:spcBef>
                <a:buFontTx/>
                <a:buNone/>
              </a:pPr>
              <a:t>12</a:t>
            </a:fld>
            <a:endParaRPr lang="en-US" altLang="en-US" sz="1200">
              <a:solidFill>
                <a:srgbClr val="898989"/>
              </a:solidFill>
            </a:endParaRPr>
          </a:p>
        </p:txBody>
      </p:sp>
      <p:sp>
        <p:nvSpPr>
          <p:cNvPr id="7" name="Title 1">
            <a:extLst>
              <a:ext uri="{FF2B5EF4-FFF2-40B4-BE49-F238E27FC236}">
                <a16:creationId xmlns:a16="http://schemas.microsoft.com/office/drawing/2014/main" id="{6B549F94-62B9-8652-48F9-D9DC4AB7B33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2400" b="1" dirty="0">
                <a:solidFill>
                  <a:srgbClr val="C00000"/>
                </a:solidFill>
                <a:cs typeface="Times New Roman" pitchFamily="18" charset="0"/>
              </a:rPr>
              <a:t>1.2 Redundant Information in Tuples and Update Anomalies</a:t>
            </a:r>
            <a:r>
              <a:rPr lang="en-US" altLang="en-US" sz="2400" dirty="0">
                <a:solidFill>
                  <a:srgbClr val="C00000"/>
                </a:solidFill>
              </a:rPr>
              <a:t> </a:t>
            </a:r>
            <a:endParaRPr lang="en-US" sz="2400" b="1" dirty="0">
              <a:solidFill>
                <a:srgbClr val="C00000"/>
              </a:solidFill>
              <a:effectLst>
                <a:outerShdw blurRad="38100" dist="38100" dir="2700000" algn="tl">
                  <a:srgbClr val="000000">
                    <a:alpha val="43137"/>
                  </a:srgbClr>
                </a:outerShdw>
              </a:effectLst>
            </a:endParaRPr>
          </a:p>
        </p:txBody>
      </p:sp>
      <p:pic>
        <p:nvPicPr>
          <p:cNvPr id="27654" name="Picture 2" descr="E:\NIET\Project\xLogo11.png.pagespeed.ic.pydHLuCQEZ.png">
            <a:extLst>
              <a:ext uri="{FF2B5EF4-FFF2-40B4-BE49-F238E27FC236}">
                <a16:creationId xmlns:a16="http://schemas.microsoft.com/office/drawing/2014/main" id="{9C3522AC-52DE-F5BA-A173-83C88C71F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7">
            <a:extLst>
              <a:ext uri="{FF2B5EF4-FFF2-40B4-BE49-F238E27FC236}">
                <a16:creationId xmlns:a16="http://schemas.microsoft.com/office/drawing/2014/main" id="{C9A7DD98-71FF-386B-1B9D-4D43122C70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Content Placeholder 2">
            <a:extLst>
              <a:ext uri="{FF2B5EF4-FFF2-40B4-BE49-F238E27FC236}">
                <a16:creationId xmlns:a16="http://schemas.microsoft.com/office/drawing/2014/main" id="{2A7A92DA-DDC1-EE9C-26CB-5C9E142C421E}"/>
              </a:ext>
            </a:extLst>
          </p:cNvPr>
          <p:cNvSpPr>
            <a:spLocks noGrp="1"/>
          </p:cNvSpPr>
          <p:nvPr>
            <p:ph idx="1"/>
          </p:nvPr>
        </p:nvSpPr>
        <p:spPr>
          <a:xfrm>
            <a:off x="1524000" y="838200"/>
            <a:ext cx="8763000" cy="5486400"/>
          </a:xfrm>
        </p:spPr>
        <p:txBody>
          <a:bodyPr/>
          <a:lstStyle/>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 Mixing attributes of multiple entities may cause problems.</a:t>
            </a:r>
          </a:p>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1</a:t>
            </a:r>
            <a:r>
              <a:rPr lang="en-US" altLang="en-US" sz="2400">
                <a:solidFill>
                  <a:srgbClr val="C00000"/>
                </a:solidFill>
                <a:cs typeface="Times New Roman" panose="02020603050405020304" pitchFamily="18" charset="0"/>
              </a:rPr>
              <a:t>. </a:t>
            </a:r>
            <a:r>
              <a:rPr lang="en-US" altLang="en-US" sz="2400" b="1">
                <a:cs typeface="Times New Roman" panose="02020603050405020304" pitchFamily="18" charset="0"/>
              </a:rPr>
              <a:t>Information is stored redundantly wasting storage</a:t>
            </a:r>
            <a:r>
              <a:rPr lang="en-US" altLang="en-US" sz="2400">
                <a:cs typeface="Times New Roman" panose="02020603050405020304" pitchFamily="18" charset="0"/>
              </a:rPr>
              <a:t>, compare the space used by the two base relations EMPLOYEE and DEPARTMENT in with that for an EMP_DEPT base relation .</a:t>
            </a:r>
            <a:r>
              <a:rPr lang="en-US" altLang="en-US" sz="2400" b="1">
                <a:cs typeface="Times New Roman" panose="02020603050405020304" pitchFamily="18" charset="0"/>
              </a:rPr>
              <a:t> (Wastage of Space by Emp_Dept)</a:t>
            </a:r>
            <a:endParaRPr lang="en-US" altLang="en-US" sz="2200"/>
          </a:p>
        </p:txBody>
      </p:sp>
      <p:sp>
        <p:nvSpPr>
          <p:cNvPr id="4" name="Date Placeholder 3">
            <a:extLst>
              <a:ext uri="{FF2B5EF4-FFF2-40B4-BE49-F238E27FC236}">
                <a16:creationId xmlns:a16="http://schemas.microsoft.com/office/drawing/2014/main" id="{0B6F3A9F-60B4-615E-1C13-BAB360B1E9AD}"/>
              </a:ext>
            </a:extLst>
          </p:cNvPr>
          <p:cNvSpPr>
            <a:spLocks noGrp="1"/>
          </p:cNvSpPr>
          <p:nvPr>
            <p:ph type="dt" sz="half" idx="10"/>
          </p:nvPr>
        </p:nvSpPr>
        <p:spPr/>
        <p:txBody>
          <a:bodyPr/>
          <a:lstStyle/>
          <a:p>
            <a:pPr>
              <a:defRPr/>
            </a:pPr>
            <a:fld id="{0708C6B5-7357-4CBB-9BDE-5834B2CAF2FF}" type="datetime1">
              <a:rPr lang="en-US"/>
              <a:pPr>
                <a:defRPr/>
              </a:pPr>
              <a:t>3/9/24</a:t>
            </a:fld>
            <a:endParaRPr lang="en-US"/>
          </a:p>
        </p:txBody>
      </p:sp>
      <p:sp>
        <p:nvSpPr>
          <p:cNvPr id="5" name="Footer Placeholder 4">
            <a:extLst>
              <a:ext uri="{FF2B5EF4-FFF2-40B4-BE49-F238E27FC236}">
                <a16:creationId xmlns:a16="http://schemas.microsoft.com/office/drawing/2014/main" id="{3E49A40C-EAB9-F1E5-6F8C-E3E55D0FBDB3}"/>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28676" name="Slide Number Placeholder 5">
            <a:extLst>
              <a:ext uri="{FF2B5EF4-FFF2-40B4-BE49-F238E27FC236}">
                <a16:creationId xmlns:a16="http://schemas.microsoft.com/office/drawing/2014/main" id="{5168BD0E-9988-0780-A27F-61F7E64A11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82B7A4-6833-204E-986A-EBD24AD25341}" type="slidenum">
              <a:rPr lang="en-US" altLang="en-US" sz="1200">
                <a:solidFill>
                  <a:srgbClr val="898989"/>
                </a:solidFill>
              </a:rPr>
              <a:pPr>
                <a:spcBef>
                  <a:spcPct val="0"/>
                </a:spcBef>
                <a:buFontTx/>
                <a:buNone/>
              </a:pPr>
              <a:t>13</a:t>
            </a:fld>
            <a:endParaRPr lang="en-US" altLang="en-US" sz="1200">
              <a:solidFill>
                <a:srgbClr val="898989"/>
              </a:solidFill>
            </a:endParaRPr>
          </a:p>
        </p:txBody>
      </p:sp>
      <p:sp>
        <p:nvSpPr>
          <p:cNvPr id="7" name="Title 1">
            <a:extLst>
              <a:ext uri="{FF2B5EF4-FFF2-40B4-BE49-F238E27FC236}">
                <a16:creationId xmlns:a16="http://schemas.microsoft.com/office/drawing/2014/main" id="{4C3918DE-E945-89BA-7EB6-F23D022CF63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cs typeface="Times New Roman" pitchFamily="18" charset="0"/>
              </a:rPr>
              <a:t>Redundant Information in Tuples</a:t>
            </a:r>
            <a:r>
              <a:rPr lang="en-US" sz="3200" b="1" dirty="0">
                <a:solidFill>
                  <a:srgbClr val="FF0000"/>
                </a:solidFill>
                <a:effectLst>
                  <a:outerShdw blurRad="38100" dist="38100" dir="2700000" algn="tl">
                    <a:srgbClr val="000000">
                      <a:alpha val="43137"/>
                    </a:srgbClr>
                  </a:outerShdw>
                </a:effectLst>
              </a:rPr>
              <a:t> </a:t>
            </a:r>
          </a:p>
        </p:txBody>
      </p:sp>
      <p:pic>
        <p:nvPicPr>
          <p:cNvPr id="28678" name="Picture 2" descr="E:\NIET\Project\xLogo11.png.pagespeed.ic.pydHLuCQEZ.png">
            <a:extLst>
              <a:ext uri="{FF2B5EF4-FFF2-40B4-BE49-F238E27FC236}">
                <a16:creationId xmlns:a16="http://schemas.microsoft.com/office/drawing/2014/main" id="{3A17612C-60C3-927A-A4EB-1AA97D7B0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3">
            <a:extLst>
              <a:ext uri="{FF2B5EF4-FFF2-40B4-BE49-F238E27FC236}">
                <a16:creationId xmlns:a16="http://schemas.microsoft.com/office/drawing/2014/main" id="{3DC9018D-993B-E6C0-108D-1CF4A18CA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200400"/>
            <a:ext cx="87630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8">
            <a:extLst>
              <a:ext uri="{FF2B5EF4-FFF2-40B4-BE49-F238E27FC236}">
                <a16:creationId xmlns:a16="http://schemas.microsoft.com/office/drawing/2014/main" id="{CB116827-8A67-F8A0-92AB-B94EE021E2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 calcmode="lin" valueType="num">
                                      <p:cBhvr additive="base">
                                        <p:cTn id="7" dur="500" fill="hold"/>
                                        <p:tgtEl>
                                          <p:spTgt spid="27656"/>
                                        </p:tgtEl>
                                        <p:attrNameLst>
                                          <p:attrName>ppt_x</p:attrName>
                                        </p:attrNameLst>
                                      </p:cBhvr>
                                      <p:tavLst>
                                        <p:tav tm="0">
                                          <p:val>
                                            <p:strVal val="0-#ppt_w/2"/>
                                          </p:val>
                                        </p:tav>
                                        <p:tav tm="100000">
                                          <p:val>
                                            <p:strVal val="#ppt_x"/>
                                          </p:val>
                                        </p:tav>
                                      </p:tavLst>
                                    </p:anim>
                                    <p:anim calcmode="lin" valueType="num">
                                      <p:cBhvr additive="base">
                                        <p:cTn id="8" dur="500" fill="hold"/>
                                        <p:tgtEl>
                                          <p:spTgt spid="276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Content Placeholder 2">
            <a:extLst>
              <a:ext uri="{FF2B5EF4-FFF2-40B4-BE49-F238E27FC236}">
                <a16:creationId xmlns:a16="http://schemas.microsoft.com/office/drawing/2014/main" id="{E1EB3FBC-9A00-0049-D4A8-4E42FCDD51ED}"/>
              </a:ext>
            </a:extLst>
          </p:cNvPr>
          <p:cNvSpPr>
            <a:spLocks noGrp="1"/>
          </p:cNvSpPr>
          <p:nvPr>
            <p:ph idx="1"/>
          </p:nvPr>
        </p:nvSpPr>
        <p:spPr>
          <a:xfrm>
            <a:off x="2057400" y="838200"/>
            <a:ext cx="8229600" cy="5334000"/>
          </a:xfrm>
        </p:spPr>
        <p:txBody>
          <a:bodyPr/>
          <a:lstStyle/>
          <a:p>
            <a:pPr algn="just" eaLnBrk="1" hangingPunct="1">
              <a:buFont typeface="Arial" charset="0"/>
              <a:buNone/>
              <a:defRPr/>
            </a:pPr>
            <a:r>
              <a:rPr lang="en-US" altLang="en-US" sz="2400" dirty="0">
                <a:solidFill>
                  <a:srgbClr val="C00000"/>
                </a:solidFill>
                <a:cs typeface="Times New Roman" pitchFamily="71" charset="0"/>
              </a:rPr>
              <a:t>Example </a:t>
            </a:r>
            <a:r>
              <a:rPr lang="en-US" altLang="en-US" sz="2400">
                <a:solidFill>
                  <a:srgbClr val="C00000"/>
                </a:solidFill>
                <a:cs typeface="Times New Roman" pitchFamily="71" charset="0"/>
              </a:rPr>
              <a:t>:- </a:t>
            </a:r>
            <a:r>
              <a:rPr lang="en-US" altLang="en-US" sz="2400" b="1">
                <a:solidFill>
                  <a:schemeClr val="tx1">
                    <a:lumMod val="95000"/>
                    <a:lumOff val="5000"/>
                  </a:schemeClr>
                </a:solidFill>
                <a:cs typeface="Times New Roman" pitchFamily="71" charset="0"/>
              </a:rPr>
              <a:t>Good database Design </a:t>
            </a:r>
            <a:r>
              <a:rPr lang="en-US" altLang="en-US" sz="2400" b="1" dirty="0">
                <a:solidFill>
                  <a:schemeClr val="tx1">
                    <a:lumMod val="95000"/>
                    <a:lumOff val="5000"/>
                  </a:schemeClr>
                </a:solidFill>
                <a:cs typeface="Times New Roman" pitchFamily="71" charset="0"/>
              </a:rPr>
              <a:t>Approach </a:t>
            </a: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Char char="•"/>
              <a:defRPr/>
            </a:pPr>
            <a:endParaRPr lang="en-US" altLang="en-US" sz="2000" dirty="0">
              <a:cs typeface="Times New Roman" pitchFamily="71" charset="0"/>
            </a:endParaRPr>
          </a:p>
          <a:p>
            <a:pPr algn="just" eaLnBrk="1" hangingPunct="1">
              <a:buFont typeface="Arial" charset="0"/>
              <a:buChar char="•"/>
              <a:defRPr/>
            </a:pPr>
            <a:endParaRPr lang="en-US" altLang="en-US" sz="2000" dirty="0">
              <a:cs typeface="Times New Roman" pitchFamily="71" charset="0"/>
            </a:endParaRPr>
          </a:p>
          <a:p>
            <a:pPr algn="just" eaLnBrk="1" hangingPunct="1">
              <a:buFont typeface="Arial" charset="0"/>
              <a:buChar char="•"/>
              <a:defRPr/>
            </a:pPr>
            <a:endParaRPr lang="en-US" sz="2200" dirty="0"/>
          </a:p>
        </p:txBody>
      </p:sp>
      <p:sp>
        <p:nvSpPr>
          <p:cNvPr id="4" name="Date Placeholder 3">
            <a:extLst>
              <a:ext uri="{FF2B5EF4-FFF2-40B4-BE49-F238E27FC236}">
                <a16:creationId xmlns:a16="http://schemas.microsoft.com/office/drawing/2014/main" id="{A726EA98-BE34-10AF-59E1-81618239581C}"/>
              </a:ext>
            </a:extLst>
          </p:cNvPr>
          <p:cNvSpPr>
            <a:spLocks noGrp="1"/>
          </p:cNvSpPr>
          <p:nvPr>
            <p:ph type="dt" sz="half" idx="10"/>
          </p:nvPr>
        </p:nvSpPr>
        <p:spPr/>
        <p:txBody>
          <a:bodyPr/>
          <a:lstStyle/>
          <a:p>
            <a:pPr>
              <a:defRPr/>
            </a:pPr>
            <a:fld id="{81A16356-61B4-4BBC-AA17-9C931EACD2F9}" type="datetime1">
              <a:rPr lang="en-US"/>
              <a:pPr>
                <a:defRPr/>
              </a:pPr>
              <a:t>3/9/24</a:t>
            </a:fld>
            <a:endParaRPr lang="en-US"/>
          </a:p>
        </p:txBody>
      </p:sp>
      <p:sp>
        <p:nvSpPr>
          <p:cNvPr id="5" name="Footer Placeholder 4">
            <a:extLst>
              <a:ext uri="{FF2B5EF4-FFF2-40B4-BE49-F238E27FC236}">
                <a16:creationId xmlns:a16="http://schemas.microsoft.com/office/drawing/2014/main" id="{88D4E564-AABA-035D-7803-96552D3F1B03}"/>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29700" name="Slide Number Placeholder 5">
            <a:extLst>
              <a:ext uri="{FF2B5EF4-FFF2-40B4-BE49-F238E27FC236}">
                <a16:creationId xmlns:a16="http://schemas.microsoft.com/office/drawing/2014/main" id="{C7519C60-6120-7B77-538A-4651508C404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9F66C7-B893-754D-A9FE-E07C03D6875A}" type="slidenum">
              <a:rPr lang="en-US" altLang="en-US" sz="1200">
                <a:solidFill>
                  <a:srgbClr val="898989"/>
                </a:solidFill>
              </a:rPr>
              <a:pPr>
                <a:spcBef>
                  <a:spcPct val="0"/>
                </a:spcBef>
                <a:buFontTx/>
                <a:buNone/>
              </a:pPr>
              <a:t>14</a:t>
            </a:fld>
            <a:endParaRPr lang="en-US" altLang="en-US" sz="1200">
              <a:solidFill>
                <a:srgbClr val="898989"/>
              </a:solidFill>
            </a:endParaRPr>
          </a:p>
        </p:txBody>
      </p:sp>
      <p:sp>
        <p:nvSpPr>
          <p:cNvPr id="7" name="Title 1">
            <a:extLst>
              <a:ext uri="{FF2B5EF4-FFF2-40B4-BE49-F238E27FC236}">
                <a16:creationId xmlns:a16="http://schemas.microsoft.com/office/drawing/2014/main" id="{D89B8324-AE67-F0AE-11FE-08E1CF25740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2400" b="1" dirty="0">
                <a:solidFill>
                  <a:srgbClr val="C00000"/>
                </a:solidFill>
                <a:cs typeface="Times New Roman" pitchFamily="18" charset="0"/>
              </a:rPr>
              <a:t>1.2 A. Redundant Information in Tuples</a:t>
            </a:r>
            <a:endParaRPr lang="en-US" sz="2400" b="1" dirty="0">
              <a:solidFill>
                <a:srgbClr val="C00000"/>
              </a:solidFill>
              <a:effectLst>
                <a:outerShdw blurRad="38100" dist="38100" dir="2700000" algn="tl">
                  <a:srgbClr val="000000">
                    <a:alpha val="43137"/>
                  </a:srgbClr>
                </a:outerShdw>
              </a:effectLst>
            </a:endParaRPr>
          </a:p>
        </p:txBody>
      </p:sp>
      <p:pic>
        <p:nvPicPr>
          <p:cNvPr id="29702" name="Picture 2" descr="E:\NIET\Project\xLogo11.png.pagespeed.ic.pydHLuCQEZ.png">
            <a:extLst>
              <a:ext uri="{FF2B5EF4-FFF2-40B4-BE49-F238E27FC236}">
                <a16:creationId xmlns:a16="http://schemas.microsoft.com/office/drawing/2014/main" id="{58B11AF0-A719-6E85-91AD-B13ADFD21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3">
            <a:extLst>
              <a:ext uri="{FF2B5EF4-FFF2-40B4-BE49-F238E27FC236}">
                <a16:creationId xmlns:a16="http://schemas.microsoft.com/office/drawing/2014/main" id="{B178C7E5-7AD7-C27C-F316-100D879E7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524001"/>
            <a:ext cx="72866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5">
            <a:extLst>
              <a:ext uri="{FF2B5EF4-FFF2-40B4-BE49-F238E27FC236}">
                <a16:creationId xmlns:a16="http://schemas.microsoft.com/office/drawing/2014/main" id="{74775671-3DB0-2BB4-1AA1-B968305C6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267200"/>
            <a:ext cx="33147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9">
            <a:extLst>
              <a:ext uri="{FF2B5EF4-FFF2-40B4-BE49-F238E27FC236}">
                <a16:creationId xmlns:a16="http://schemas.microsoft.com/office/drawing/2014/main" id="{5545C83C-04B9-37E2-62C7-981DBB08A5A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Content Placeholder 2">
            <a:extLst>
              <a:ext uri="{FF2B5EF4-FFF2-40B4-BE49-F238E27FC236}">
                <a16:creationId xmlns:a16="http://schemas.microsoft.com/office/drawing/2014/main" id="{7A94FB2A-18AB-A90E-520B-40BC951E4420}"/>
              </a:ext>
            </a:extLst>
          </p:cNvPr>
          <p:cNvSpPr>
            <a:spLocks noGrp="1"/>
          </p:cNvSpPr>
          <p:nvPr>
            <p:ph idx="1"/>
          </p:nvPr>
        </p:nvSpPr>
        <p:spPr>
          <a:xfrm>
            <a:off x="2057400" y="762000"/>
            <a:ext cx="8229600" cy="5715000"/>
          </a:xfrm>
        </p:spPr>
        <p:txBody>
          <a:bodyPr>
            <a:normAutofit lnSpcReduction="10000"/>
          </a:bodyPr>
          <a:lstStyle/>
          <a:p>
            <a:pPr algn="just" eaLnBrk="1" hangingPunct="1">
              <a:buFont typeface="Arial" panose="020B0604020202020204" pitchFamily="34" charset="0"/>
              <a:buNone/>
            </a:pPr>
            <a:r>
              <a:rPr lang="en-US" altLang="en-US" sz="2400" b="1">
                <a:cs typeface="Times New Roman" panose="02020603050405020304" pitchFamily="18" charset="0"/>
              </a:rPr>
              <a:t>Update Anomaly:- </a:t>
            </a:r>
            <a:r>
              <a:rPr lang="en-US" altLang="en-US" sz="2400"/>
              <a:t>An update anomaly is a data inconsistency that results from data redundancy and a partial update. </a:t>
            </a:r>
            <a:endParaRPr lang="en-US" altLang="en-US" sz="2400" b="1">
              <a:cs typeface="Times New Roman" panose="02020603050405020304" pitchFamily="18" charset="0"/>
            </a:endParaRPr>
          </a:p>
          <a:p>
            <a:pPr algn="just" eaLnBrk="1" hangingPunct="1">
              <a:buFont typeface="Arial" panose="020B0604020202020204" pitchFamily="34" charset="0"/>
              <a:buNone/>
            </a:pPr>
            <a:r>
              <a:rPr lang="en-US" altLang="en-US" sz="2400">
                <a:solidFill>
                  <a:srgbClr val="C00000"/>
                </a:solidFill>
                <a:cs typeface="Times New Roman" panose="02020603050405020304" pitchFamily="18" charset="0"/>
              </a:rPr>
              <a:t>Consider the relation</a:t>
            </a:r>
            <a:r>
              <a:rPr lang="en-US" altLang="en-US" sz="2400">
                <a:cs typeface="Times New Roman" panose="02020603050405020304" pitchFamily="18" charset="0"/>
              </a:rPr>
              <a:t>:</a:t>
            </a:r>
          </a:p>
          <a:p>
            <a:pPr algn="just" eaLnBrk="1" hangingPunct="1">
              <a:buFont typeface="Arial" panose="020B0604020202020204" pitchFamily="34" charset="0"/>
              <a:buNone/>
            </a:pPr>
            <a:r>
              <a:rPr lang="en-US" altLang="en-US" sz="2400">
                <a:cs typeface="Times New Roman" panose="02020603050405020304" pitchFamily="18" charset="0"/>
              </a:rPr>
              <a:t> </a:t>
            </a: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r>
              <a:rPr lang="en-US" altLang="en-US" sz="2200" b="1">
                <a:cs typeface="Times New Roman" panose="02020603050405020304" pitchFamily="18" charset="0"/>
              </a:rPr>
              <a:t>Update Anomaly:</a:t>
            </a:r>
            <a:r>
              <a:rPr lang="en-US" altLang="en-US" sz="2200">
                <a:cs typeface="Times New Roman" panose="02020603050405020304" pitchFamily="18" charset="0"/>
              </a:rPr>
              <a:t> Changing the name of  project number </a:t>
            </a:r>
            <a:r>
              <a:rPr lang="en-US" altLang="en-US" sz="2200">
                <a:solidFill>
                  <a:srgbClr val="C00000"/>
                </a:solidFill>
                <a:cs typeface="Times New Roman" panose="02020603050405020304" pitchFamily="18" charset="0"/>
              </a:rPr>
              <a:t>1</a:t>
            </a:r>
            <a:r>
              <a:rPr lang="en-US" altLang="en-US" sz="2200">
                <a:cs typeface="Times New Roman" panose="02020603050405020304" pitchFamily="18" charset="0"/>
              </a:rPr>
              <a:t> from “ProductX” to “ProductABC” may cause this update to be made for all </a:t>
            </a:r>
            <a:r>
              <a:rPr lang="en-US" altLang="en-US" sz="2200">
                <a:solidFill>
                  <a:srgbClr val="FF0000"/>
                </a:solidFill>
                <a:cs typeface="Times New Roman" panose="02020603050405020304" pitchFamily="18" charset="0"/>
              </a:rPr>
              <a:t>n </a:t>
            </a:r>
            <a:r>
              <a:rPr lang="en-US" altLang="en-US" sz="2200">
                <a:cs typeface="Times New Roman" panose="02020603050405020304" pitchFamily="18" charset="0"/>
              </a:rPr>
              <a:t>employees working on project </a:t>
            </a:r>
            <a:r>
              <a:rPr lang="en-US" altLang="en-US" sz="2200">
                <a:solidFill>
                  <a:srgbClr val="C00000"/>
                </a:solidFill>
                <a:cs typeface="Times New Roman" panose="02020603050405020304" pitchFamily="18" charset="0"/>
              </a:rPr>
              <a:t>1</a:t>
            </a:r>
            <a:r>
              <a:rPr lang="en-US" altLang="en-US" sz="2200">
                <a:cs typeface="Times New Roman" panose="02020603050405020304" pitchFamily="18" charset="0"/>
              </a:rPr>
              <a:t>.</a:t>
            </a:r>
            <a:r>
              <a:rPr lang="en-US" altLang="en-US" sz="2200"/>
              <a:t> </a:t>
            </a:r>
          </a:p>
        </p:txBody>
      </p:sp>
      <p:sp>
        <p:nvSpPr>
          <p:cNvPr id="4" name="Date Placeholder 3">
            <a:extLst>
              <a:ext uri="{FF2B5EF4-FFF2-40B4-BE49-F238E27FC236}">
                <a16:creationId xmlns:a16="http://schemas.microsoft.com/office/drawing/2014/main" id="{4C8ED902-6C4C-B502-2D7C-7F18B3E8FDA5}"/>
              </a:ext>
            </a:extLst>
          </p:cNvPr>
          <p:cNvSpPr>
            <a:spLocks noGrp="1"/>
          </p:cNvSpPr>
          <p:nvPr>
            <p:ph type="dt" sz="half" idx="10"/>
          </p:nvPr>
        </p:nvSpPr>
        <p:spPr/>
        <p:txBody>
          <a:bodyPr/>
          <a:lstStyle/>
          <a:p>
            <a:pPr>
              <a:defRPr/>
            </a:pPr>
            <a:fld id="{80391187-B58F-425E-95B1-761909FF44FB}" type="datetime1">
              <a:rPr lang="en-US"/>
              <a:pPr>
                <a:defRPr/>
              </a:pPr>
              <a:t>3/9/24</a:t>
            </a:fld>
            <a:endParaRPr lang="en-US"/>
          </a:p>
        </p:txBody>
      </p:sp>
      <p:sp>
        <p:nvSpPr>
          <p:cNvPr id="5" name="Footer Placeholder 4">
            <a:extLst>
              <a:ext uri="{FF2B5EF4-FFF2-40B4-BE49-F238E27FC236}">
                <a16:creationId xmlns:a16="http://schemas.microsoft.com/office/drawing/2014/main" id="{8FC63922-BC7F-5DC4-7BD5-017A6BB87EF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30724" name="Slide Number Placeholder 5">
            <a:extLst>
              <a:ext uri="{FF2B5EF4-FFF2-40B4-BE49-F238E27FC236}">
                <a16:creationId xmlns:a16="http://schemas.microsoft.com/office/drawing/2014/main" id="{06A13973-C82E-A9D3-531A-804699B468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12D406-A9F2-1947-A97E-B6AB08CD8FFC}" type="slidenum">
              <a:rPr lang="en-US" altLang="en-US" sz="1200">
                <a:solidFill>
                  <a:srgbClr val="898989"/>
                </a:solidFill>
              </a:rPr>
              <a:pPr>
                <a:spcBef>
                  <a:spcPct val="0"/>
                </a:spcBef>
                <a:buFontTx/>
                <a:buNone/>
              </a:pPr>
              <a:t>15</a:t>
            </a:fld>
            <a:endParaRPr lang="en-US" altLang="en-US" sz="1200">
              <a:solidFill>
                <a:srgbClr val="898989"/>
              </a:solidFill>
            </a:endParaRPr>
          </a:p>
        </p:txBody>
      </p:sp>
      <p:sp>
        <p:nvSpPr>
          <p:cNvPr id="7" name="Title 1">
            <a:extLst>
              <a:ext uri="{FF2B5EF4-FFF2-40B4-BE49-F238E27FC236}">
                <a16:creationId xmlns:a16="http://schemas.microsoft.com/office/drawing/2014/main" id="{9A0AA0BB-24B7-558D-A8DA-4CB2EA3789A4}"/>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1.2.B. Problems with update anomalies</a:t>
            </a:r>
            <a:endParaRPr lang="en-US" sz="3200" b="1" dirty="0">
              <a:effectLst>
                <a:outerShdw blurRad="38100" dist="38100" dir="2700000" algn="tl">
                  <a:srgbClr val="000000">
                    <a:alpha val="43137"/>
                  </a:srgbClr>
                </a:outerShdw>
              </a:effectLst>
            </a:endParaRPr>
          </a:p>
        </p:txBody>
      </p:sp>
      <p:pic>
        <p:nvPicPr>
          <p:cNvPr id="30726" name="Picture 2" descr="E:\NIET\Project\xLogo11.png.pagespeed.ic.pydHLuCQEZ.png">
            <a:extLst>
              <a:ext uri="{FF2B5EF4-FFF2-40B4-BE49-F238E27FC236}">
                <a16:creationId xmlns:a16="http://schemas.microsoft.com/office/drawing/2014/main" id="{F6BEB4C9-2378-E52F-2C24-84EA598AA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9">
            <a:extLst>
              <a:ext uri="{FF2B5EF4-FFF2-40B4-BE49-F238E27FC236}">
                <a16:creationId xmlns:a16="http://schemas.microsoft.com/office/drawing/2014/main" id="{2F67208A-73C7-6B22-453B-73D08B5CB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5000"/>
            <a:ext cx="5715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 name="Picture 3">
            <a:extLst>
              <a:ext uri="{FF2B5EF4-FFF2-40B4-BE49-F238E27FC236}">
                <a16:creationId xmlns:a16="http://schemas.microsoft.com/office/drawing/2014/main" id="{BED0A881-3402-F786-AF7D-2C0EBAEFF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90800"/>
            <a:ext cx="7391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9">
            <a:extLst>
              <a:ext uri="{FF2B5EF4-FFF2-40B4-BE49-F238E27FC236}">
                <a16:creationId xmlns:a16="http://schemas.microsoft.com/office/drawing/2014/main" id="{57384E77-FFE8-4235-CDC0-C139454B695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 calcmode="lin" valueType="num">
                                      <p:cBhvr additive="base">
                                        <p:cTn id="7" dur="500" fill="hold"/>
                                        <p:tgtEl>
                                          <p:spTgt spid="141315"/>
                                        </p:tgtEl>
                                        <p:attrNameLst>
                                          <p:attrName>ppt_x</p:attrName>
                                        </p:attrNameLst>
                                      </p:cBhvr>
                                      <p:tavLst>
                                        <p:tav tm="0">
                                          <p:val>
                                            <p:strVal val="1+#ppt_w/2"/>
                                          </p:val>
                                        </p:tav>
                                        <p:tav tm="100000">
                                          <p:val>
                                            <p:strVal val="#ppt_x"/>
                                          </p:val>
                                        </p:tav>
                                      </p:tavLst>
                                    </p:anim>
                                    <p:anim calcmode="lin" valueType="num">
                                      <p:cBhvr additive="base">
                                        <p:cTn id="8" dur="500" fill="hold"/>
                                        <p:tgtEl>
                                          <p:spTgt spid="141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Content Placeholder 2">
            <a:extLst>
              <a:ext uri="{FF2B5EF4-FFF2-40B4-BE49-F238E27FC236}">
                <a16:creationId xmlns:a16="http://schemas.microsoft.com/office/drawing/2014/main" id="{78D0C4D1-437D-3BF7-5237-A328A24CDBA0}"/>
              </a:ext>
            </a:extLst>
          </p:cNvPr>
          <p:cNvSpPr>
            <a:spLocks noGrp="1"/>
          </p:cNvSpPr>
          <p:nvPr>
            <p:ph idx="1"/>
          </p:nvPr>
        </p:nvSpPr>
        <p:spPr>
          <a:xfrm>
            <a:off x="2057400" y="838200"/>
            <a:ext cx="8229600" cy="5334000"/>
          </a:xfrm>
        </p:spPr>
        <p:txBody>
          <a:bodyPr/>
          <a:lstStyle/>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Problems with update anomalies</a:t>
            </a:r>
          </a:p>
          <a:p>
            <a:pPr algn="just" eaLnBrk="1" hangingPunct="1">
              <a:buFont typeface="Arial" panose="020B0604020202020204" pitchFamily="34" charset="0"/>
              <a:buNone/>
            </a:pPr>
            <a:endParaRPr lang="en-US" altLang="en-US" sz="2400"/>
          </a:p>
          <a:p>
            <a:pPr lvl="1" eaLnBrk="1" hangingPunct="1"/>
            <a:r>
              <a:rPr lang="en-US" altLang="en-US">
                <a:cs typeface="Times New Roman" panose="02020603050405020304" pitchFamily="18" charset="0"/>
              </a:rPr>
              <a:t>Insertion anomalies</a:t>
            </a:r>
          </a:p>
          <a:p>
            <a:pPr lvl="1" eaLnBrk="1" hangingPunct="1"/>
            <a:r>
              <a:rPr lang="en-US" altLang="en-US">
                <a:cs typeface="Times New Roman" panose="02020603050405020304" pitchFamily="18" charset="0"/>
              </a:rPr>
              <a:t>Deletion anomalies</a:t>
            </a:r>
            <a:endParaRPr lang="en-US" altLang="en-US" sz="2000">
              <a:cs typeface="Times New Roman" panose="02020603050405020304" pitchFamily="18" charset="0"/>
            </a:endParaRPr>
          </a:p>
          <a:p>
            <a:pPr lvl="1" eaLnBrk="1" hangingPunct="1"/>
            <a:r>
              <a:rPr lang="en-US" altLang="en-US">
                <a:cs typeface="Times New Roman" panose="02020603050405020304" pitchFamily="18" charset="0"/>
              </a:rPr>
              <a:t>Modification anomalies</a:t>
            </a:r>
            <a:endParaRPr lang="en-US" altLang="en-US" sz="2200"/>
          </a:p>
        </p:txBody>
      </p:sp>
      <p:sp>
        <p:nvSpPr>
          <p:cNvPr id="4" name="Date Placeholder 3">
            <a:extLst>
              <a:ext uri="{FF2B5EF4-FFF2-40B4-BE49-F238E27FC236}">
                <a16:creationId xmlns:a16="http://schemas.microsoft.com/office/drawing/2014/main" id="{BF4862BA-AA5B-D3DC-246A-86A62898880B}"/>
              </a:ext>
            </a:extLst>
          </p:cNvPr>
          <p:cNvSpPr>
            <a:spLocks noGrp="1"/>
          </p:cNvSpPr>
          <p:nvPr>
            <p:ph type="dt" sz="half" idx="10"/>
          </p:nvPr>
        </p:nvSpPr>
        <p:spPr/>
        <p:txBody>
          <a:bodyPr/>
          <a:lstStyle/>
          <a:p>
            <a:pPr>
              <a:defRPr/>
            </a:pPr>
            <a:fld id="{26984FA9-B822-4504-8266-678B5AA4AD3D}" type="datetime1">
              <a:rPr lang="en-US"/>
              <a:pPr>
                <a:defRPr/>
              </a:pPr>
              <a:t>3/9/24</a:t>
            </a:fld>
            <a:endParaRPr lang="en-US"/>
          </a:p>
        </p:txBody>
      </p:sp>
      <p:sp>
        <p:nvSpPr>
          <p:cNvPr id="5" name="Footer Placeholder 4">
            <a:extLst>
              <a:ext uri="{FF2B5EF4-FFF2-40B4-BE49-F238E27FC236}">
                <a16:creationId xmlns:a16="http://schemas.microsoft.com/office/drawing/2014/main" id="{EC1532CD-BF88-1E0F-35B9-AFE40EA0ECD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31748" name="Slide Number Placeholder 5">
            <a:extLst>
              <a:ext uri="{FF2B5EF4-FFF2-40B4-BE49-F238E27FC236}">
                <a16:creationId xmlns:a16="http://schemas.microsoft.com/office/drawing/2014/main" id="{0CE5A5E9-DAAA-095D-313E-64332EEFC1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FE3B48-4FA1-2A48-82A8-87311D71886C}" type="slidenum">
              <a:rPr lang="en-US" altLang="en-US" sz="1200">
                <a:solidFill>
                  <a:srgbClr val="898989"/>
                </a:solidFill>
              </a:rPr>
              <a:pPr>
                <a:spcBef>
                  <a:spcPct val="0"/>
                </a:spcBef>
                <a:buFontTx/>
                <a:buNone/>
              </a:pPr>
              <a:t>16</a:t>
            </a:fld>
            <a:endParaRPr lang="en-US" altLang="en-US" sz="1200">
              <a:solidFill>
                <a:srgbClr val="898989"/>
              </a:solidFill>
            </a:endParaRPr>
          </a:p>
        </p:txBody>
      </p:sp>
      <p:sp>
        <p:nvSpPr>
          <p:cNvPr id="7" name="Title 1">
            <a:extLst>
              <a:ext uri="{FF2B5EF4-FFF2-40B4-BE49-F238E27FC236}">
                <a16:creationId xmlns:a16="http://schemas.microsoft.com/office/drawing/2014/main" id="{67683698-B82F-EC32-C928-3286BACE9C1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1.2. B. Problems with update anomalies</a:t>
            </a:r>
            <a:endParaRPr lang="en-US" sz="3200" b="1" dirty="0">
              <a:effectLst>
                <a:outerShdw blurRad="38100" dist="38100" dir="2700000" algn="tl">
                  <a:srgbClr val="000000">
                    <a:alpha val="43137"/>
                  </a:srgbClr>
                </a:outerShdw>
              </a:effectLst>
            </a:endParaRPr>
          </a:p>
        </p:txBody>
      </p:sp>
      <p:pic>
        <p:nvPicPr>
          <p:cNvPr id="31750" name="Picture 2" descr="E:\NIET\Project\xLogo11.png.pagespeed.ic.pydHLuCQEZ.png">
            <a:extLst>
              <a:ext uri="{FF2B5EF4-FFF2-40B4-BE49-F238E27FC236}">
                <a16:creationId xmlns:a16="http://schemas.microsoft.com/office/drawing/2014/main" id="{E33AD8A5-D01A-307D-8BA6-4FB4D2DF4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7">
            <a:extLst>
              <a:ext uri="{FF2B5EF4-FFF2-40B4-BE49-F238E27FC236}">
                <a16:creationId xmlns:a16="http://schemas.microsoft.com/office/drawing/2014/main" id="{34A5E736-5B6A-3AF6-FD59-4532D02D7B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Content Placeholder 2">
            <a:extLst>
              <a:ext uri="{FF2B5EF4-FFF2-40B4-BE49-F238E27FC236}">
                <a16:creationId xmlns:a16="http://schemas.microsoft.com/office/drawing/2014/main" id="{E3867178-5929-5E40-386E-C6134156751A}"/>
              </a:ext>
            </a:extLst>
          </p:cNvPr>
          <p:cNvSpPr>
            <a:spLocks noGrp="1"/>
          </p:cNvSpPr>
          <p:nvPr>
            <p:ph idx="1"/>
          </p:nvPr>
        </p:nvSpPr>
        <p:spPr>
          <a:xfrm>
            <a:off x="2057400" y="1143000"/>
            <a:ext cx="8305800" cy="5105400"/>
          </a:xfrm>
        </p:spPr>
        <p:txBody>
          <a:bodyPr>
            <a:normAutofit lnSpcReduction="10000"/>
          </a:bodyPr>
          <a:lstStyle/>
          <a:p>
            <a:pPr algn="just" eaLnBrk="1" hangingPunct="1">
              <a:buFont typeface="Arial" panose="020B0604020202020204" pitchFamily="34" charset="0"/>
              <a:buNone/>
            </a:pPr>
            <a:r>
              <a:rPr lang="en-US" altLang="en-US" sz="2400"/>
              <a:t>1. To insert a new employee tuple into EMP_DEPT, we must include either the attribute values for the department that the employee works for, or NULLs (if the employee does not work for a department as yet).</a:t>
            </a:r>
          </a:p>
          <a:p>
            <a:pPr algn="just" eaLnBrk="1" hangingPunct="1">
              <a:buFont typeface="Arial" panose="020B0604020202020204" pitchFamily="34" charset="0"/>
              <a:buNone/>
            </a:pPr>
            <a:r>
              <a:rPr lang="en-US" altLang="en-US" sz="2200" b="1">
                <a:solidFill>
                  <a:srgbClr val="C00000"/>
                </a:solidFill>
              </a:rPr>
              <a:t>Example </a:t>
            </a:r>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2. But, It is difficult to insert a new department that has no employees as yet in the  EMP_DEPT relation. The only way to do this is to place NULL values in the attributes for employee. This violates the entity integrity for EMP_DEPT because its primary key Ssn cannot be null. </a:t>
            </a:r>
          </a:p>
        </p:txBody>
      </p:sp>
      <p:sp>
        <p:nvSpPr>
          <p:cNvPr id="4" name="Date Placeholder 3">
            <a:extLst>
              <a:ext uri="{FF2B5EF4-FFF2-40B4-BE49-F238E27FC236}">
                <a16:creationId xmlns:a16="http://schemas.microsoft.com/office/drawing/2014/main" id="{B365A0A6-DB04-01D1-BE6B-9826617A9C6E}"/>
              </a:ext>
            </a:extLst>
          </p:cNvPr>
          <p:cNvSpPr>
            <a:spLocks noGrp="1"/>
          </p:cNvSpPr>
          <p:nvPr>
            <p:ph type="dt" sz="half" idx="10"/>
          </p:nvPr>
        </p:nvSpPr>
        <p:spPr/>
        <p:txBody>
          <a:bodyPr/>
          <a:lstStyle/>
          <a:p>
            <a:pPr>
              <a:defRPr/>
            </a:pPr>
            <a:fld id="{879EB87B-3BED-4FA6-AB8B-503CED9F5C57}" type="datetime1">
              <a:rPr lang="en-US"/>
              <a:pPr>
                <a:defRPr/>
              </a:pPr>
              <a:t>3/9/24</a:t>
            </a:fld>
            <a:endParaRPr lang="en-US"/>
          </a:p>
        </p:txBody>
      </p:sp>
      <p:sp>
        <p:nvSpPr>
          <p:cNvPr id="5" name="Footer Placeholder 4">
            <a:extLst>
              <a:ext uri="{FF2B5EF4-FFF2-40B4-BE49-F238E27FC236}">
                <a16:creationId xmlns:a16="http://schemas.microsoft.com/office/drawing/2014/main" id="{0C81AD35-EB1F-1E14-D3CB-8921E30EC31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32772" name="Slide Number Placeholder 5">
            <a:extLst>
              <a:ext uri="{FF2B5EF4-FFF2-40B4-BE49-F238E27FC236}">
                <a16:creationId xmlns:a16="http://schemas.microsoft.com/office/drawing/2014/main" id="{0F15A5DC-8126-2A87-9D60-1DBEAE622A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DFE8F4-EC85-D64C-94FB-9EADB21752D6}" type="slidenum">
              <a:rPr lang="en-US" altLang="en-US" sz="1200">
                <a:solidFill>
                  <a:srgbClr val="898989"/>
                </a:solidFill>
              </a:rPr>
              <a:pPr>
                <a:spcBef>
                  <a:spcPct val="0"/>
                </a:spcBef>
                <a:buFontTx/>
                <a:buNone/>
              </a:pPr>
              <a:t>17</a:t>
            </a:fld>
            <a:endParaRPr lang="en-US" altLang="en-US" sz="1200">
              <a:solidFill>
                <a:srgbClr val="898989"/>
              </a:solidFill>
            </a:endParaRPr>
          </a:p>
        </p:txBody>
      </p:sp>
      <p:sp>
        <p:nvSpPr>
          <p:cNvPr id="7" name="Title 1">
            <a:extLst>
              <a:ext uri="{FF2B5EF4-FFF2-40B4-BE49-F238E27FC236}">
                <a16:creationId xmlns:a16="http://schemas.microsoft.com/office/drawing/2014/main" id="{2336E15D-AA80-2A0C-5678-DACA1F603D2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1">
              <a:defRPr/>
            </a:pPr>
            <a:r>
              <a:rPr lang="en-US" altLang="en-US" sz="3200" b="1" dirty="0">
                <a:solidFill>
                  <a:srgbClr val="C00000"/>
                </a:solidFill>
                <a:cs typeface="Times New Roman" pitchFamily="18" charset="0"/>
              </a:rPr>
              <a:t>                      Insertion anomalies</a:t>
            </a:r>
          </a:p>
        </p:txBody>
      </p:sp>
      <p:pic>
        <p:nvPicPr>
          <p:cNvPr id="32774" name="Picture 2" descr="E:\NIET\Project\xLogo11.png.pagespeed.ic.pydHLuCQEZ.png">
            <a:extLst>
              <a:ext uri="{FF2B5EF4-FFF2-40B4-BE49-F238E27FC236}">
                <a16:creationId xmlns:a16="http://schemas.microsoft.com/office/drawing/2014/main" id="{081BEED0-AF0E-6091-58C2-3A005E160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5">
            <a:extLst>
              <a:ext uri="{FF2B5EF4-FFF2-40B4-BE49-F238E27FC236}">
                <a16:creationId xmlns:a16="http://schemas.microsoft.com/office/drawing/2014/main" id="{8DA08F23-8F39-C0F1-7EBB-2DAA04104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48001"/>
            <a:ext cx="7924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8">
            <a:extLst>
              <a:ext uri="{FF2B5EF4-FFF2-40B4-BE49-F238E27FC236}">
                <a16:creationId xmlns:a16="http://schemas.microsoft.com/office/drawing/2014/main" id="{0CE04ACA-277F-9E4E-A743-BBF8007145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799">
                                            <p:txEl>
                                              <p:pRg st="5" end="5"/>
                                            </p:txEl>
                                          </p:spTgt>
                                        </p:tgtEl>
                                        <p:attrNameLst>
                                          <p:attrName>style.visibility</p:attrName>
                                        </p:attrNameLst>
                                      </p:cBhvr>
                                      <p:to>
                                        <p:strVal val="visible"/>
                                      </p:to>
                                    </p:set>
                                    <p:anim calcmode="lin" valueType="num">
                                      <p:cBhvr additive="base">
                                        <p:cTn id="7" dur="500" fill="hold"/>
                                        <p:tgtEl>
                                          <p:spTgt spid="33799">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Content Placeholder 2">
            <a:extLst>
              <a:ext uri="{FF2B5EF4-FFF2-40B4-BE49-F238E27FC236}">
                <a16:creationId xmlns:a16="http://schemas.microsoft.com/office/drawing/2014/main" id="{B6FD74BC-75E4-9568-6CA8-6B17AA3D978B}"/>
              </a:ext>
            </a:extLst>
          </p:cNvPr>
          <p:cNvSpPr>
            <a:spLocks noGrp="1"/>
          </p:cNvSpPr>
          <p:nvPr>
            <p:ph idx="1"/>
          </p:nvPr>
        </p:nvSpPr>
        <p:spPr>
          <a:xfrm>
            <a:off x="1676400" y="838200"/>
            <a:ext cx="8610600" cy="5638800"/>
          </a:xfrm>
        </p:spPr>
        <p:txBody>
          <a:bodyPr>
            <a:normAutofit lnSpcReduction="10000"/>
          </a:bodyPr>
          <a:lstStyle/>
          <a:p>
            <a:pPr algn="just" eaLnBrk="1" hangingPunct="1"/>
            <a:r>
              <a:rPr lang="en-US" altLang="en-US" sz="2200"/>
              <a:t>The problem of deletion anomalies is related to the second insertion anomaly situation just discussed. If we delete from table </a:t>
            </a:r>
            <a:r>
              <a:rPr lang="en-US" altLang="en-US" sz="2200" b="1"/>
              <a:t>EMP_DEPT</a:t>
            </a:r>
            <a:r>
              <a:rPr lang="en-US" altLang="en-US" sz="2200"/>
              <a:t> an employee tuple that happens to represent the last employee working for a particular department, the information concerning that department is lost </a:t>
            </a:r>
            <a:r>
              <a:rPr lang="en-US" altLang="en-US" sz="2200">
                <a:solidFill>
                  <a:srgbClr val="C00000"/>
                </a:solidFill>
                <a:latin typeface="Google Sans"/>
              </a:rPr>
              <a:t>accidentally</a:t>
            </a:r>
            <a:r>
              <a:rPr lang="en-US" altLang="en-US" sz="2400">
                <a:solidFill>
                  <a:srgbClr val="222222"/>
                </a:solidFill>
                <a:latin typeface="Google Sans"/>
              </a:rPr>
              <a:t> </a:t>
            </a:r>
            <a:r>
              <a:rPr lang="en-US" altLang="en-US" sz="2200"/>
              <a:t>from the database.</a:t>
            </a:r>
          </a:p>
          <a:p>
            <a:pPr algn="just" eaLnBrk="1" hangingPunct="1">
              <a:buFont typeface="Arial" panose="020B0604020202020204" pitchFamily="34" charset="0"/>
              <a:buNone/>
            </a:pPr>
            <a:r>
              <a:rPr lang="en-US" altLang="en-US" sz="2200" b="1">
                <a:solidFill>
                  <a:srgbClr val="C00000"/>
                </a:solidFill>
              </a:rPr>
              <a:t>Example :- Emp_Dept</a:t>
            </a:r>
          </a:p>
          <a:p>
            <a:pPr algn="just" eaLnBrk="1" hangingPunct="1">
              <a:buFont typeface="Arial" panose="020B0604020202020204" pitchFamily="34" charset="0"/>
              <a:buNone/>
            </a:pPr>
            <a:endParaRPr lang="en-US" altLang="en-US" sz="2200" b="1">
              <a:solidFill>
                <a:srgbClr val="C00000"/>
              </a:solidFill>
            </a:endParaRPr>
          </a:p>
          <a:p>
            <a:pPr algn="just" eaLnBrk="1" hangingPunct="1"/>
            <a:endParaRPr lang="en-US" altLang="en-US" sz="2200"/>
          </a:p>
          <a:p>
            <a:pPr algn="just" eaLnBrk="1" hangingPunct="1"/>
            <a:endParaRPr lang="en-US" altLang="en-US" sz="2200"/>
          </a:p>
          <a:p>
            <a:pPr algn="just" eaLnBrk="1" hangingPunct="1"/>
            <a:endParaRPr lang="en-US" altLang="en-US" sz="2200"/>
          </a:p>
          <a:p>
            <a:pPr algn="just" eaLnBrk="1" hangingPunct="1">
              <a:buFont typeface="Arial" panose="020B0604020202020204" pitchFamily="34" charset="0"/>
              <a:buNone/>
            </a:pPr>
            <a:endParaRPr lang="en-US" altLang="en-US" sz="2200"/>
          </a:p>
          <a:p>
            <a:pPr algn="just" eaLnBrk="1" hangingPunct="1"/>
            <a:r>
              <a:rPr lang="en-US" altLang="en-US" sz="2200">
                <a:cs typeface="Times New Roman" panose="02020603050405020304" pitchFamily="18" charset="0"/>
              </a:rPr>
              <a:t>When a department  is deleted, it will result in deleting all the employees who work </a:t>
            </a:r>
            <a:r>
              <a:rPr lang="en-US" altLang="en-US" sz="2200" i="1">
                <a:cs typeface="Times New Roman" panose="02020603050405020304" pitchFamily="18" charset="0"/>
              </a:rPr>
              <a:t>only</a:t>
            </a:r>
            <a:r>
              <a:rPr lang="en-US" altLang="en-US" sz="2200">
                <a:cs typeface="Times New Roman" panose="02020603050405020304" pitchFamily="18" charset="0"/>
              </a:rPr>
              <a:t> on that project. Alternately, if an employee is the sole employee on a department, deleting that employee would result in deleting the corresponding project.</a:t>
            </a:r>
            <a:endParaRPr lang="en-US" altLang="en-US" sz="2200"/>
          </a:p>
        </p:txBody>
      </p:sp>
      <p:sp>
        <p:nvSpPr>
          <p:cNvPr id="4" name="Date Placeholder 3">
            <a:extLst>
              <a:ext uri="{FF2B5EF4-FFF2-40B4-BE49-F238E27FC236}">
                <a16:creationId xmlns:a16="http://schemas.microsoft.com/office/drawing/2014/main" id="{40AC3B68-D19D-55A9-9C21-32BF991D764C}"/>
              </a:ext>
            </a:extLst>
          </p:cNvPr>
          <p:cNvSpPr>
            <a:spLocks noGrp="1"/>
          </p:cNvSpPr>
          <p:nvPr>
            <p:ph type="dt" sz="half" idx="10"/>
          </p:nvPr>
        </p:nvSpPr>
        <p:spPr/>
        <p:txBody>
          <a:bodyPr/>
          <a:lstStyle/>
          <a:p>
            <a:pPr>
              <a:defRPr/>
            </a:pPr>
            <a:fld id="{E63579A5-706A-42ED-BD57-9D0744A74D65}" type="datetime1">
              <a:rPr lang="en-US"/>
              <a:pPr>
                <a:defRPr/>
              </a:pPr>
              <a:t>3/9/24</a:t>
            </a:fld>
            <a:endParaRPr lang="en-US"/>
          </a:p>
        </p:txBody>
      </p:sp>
      <p:sp>
        <p:nvSpPr>
          <p:cNvPr id="5" name="Footer Placeholder 4">
            <a:extLst>
              <a:ext uri="{FF2B5EF4-FFF2-40B4-BE49-F238E27FC236}">
                <a16:creationId xmlns:a16="http://schemas.microsoft.com/office/drawing/2014/main" id="{47EBB23B-B12E-A0DF-BB76-CC9D64BE242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33796" name="Slide Number Placeholder 5">
            <a:extLst>
              <a:ext uri="{FF2B5EF4-FFF2-40B4-BE49-F238E27FC236}">
                <a16:creationId xmlns:a16="http://schemas.microsoft.com/office/drawing/2014/main" id="{C498D080-DBF4-1A87-E001-015AC85B084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1A0458-769B-D946-AE30-067633C786A1}" type="slidenum">
              <a:rPr lang="en-US" altLang="en-US" sz="1200">
                <a:solidFill>
                  <a:srgbClr val="898989"/>
                </a:solidFill>
              </a:rPr>
              <a:pPr>
                <a:spcBef>
                  <a:spcPct val="0"/>
                </a:spcBef>
                <a:buFontTx/>
                <a:buNone/>
              </a:pPr>
              <a:t>18</a:t>
            </a:fld>
            <a:endParaRPr lang="en-US" altLang="en-US" sz="1200">
              <a:solidFill>
                <a:srgbClr val="898989"/>
              </a:solidFill>
            </a:endParaRPr>
          </a:p>
        </p:txBody>
      </p:sp>
      <p:sp>
        <p:nvSpPr>
          <p:cNvPr id="7" name="Title 1">
            <a:extLst>
              <a:ext uri="{FF2B5EF4-FFF2-40B4-BE49-F238E27FC236}">
                <a16:creationId xmlns:a16="http://schemas.microsoft.com/office/drawing/2014/main" id="{8049AC13-ABD9-0414-D8C2-C9D9579E13A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Deletion Anomalies</a:t>
            </a:r>
          </a:p>
        </p:txBody>
      </p:sp>
      <p:pic>
        <p:nvPicPr>
          <p:cNvPr id="33798" name="Picture 2" descr="E:\NIET\Project\xLogo11.png.pagespeed.ic.pydHLuCQEZ.png">
            <a:extLst>
              <a:ext uri="{FF2B5EF4-FFF2-40B4-BE49-F238E27FC236}">
                <a16:creationId xmlns:a16="http://schemas.microsoft.com/office/drawing/2014/main" id="{AB8D3139-1C2B-227E-677E-582514314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3">
            <a:extLst>
              <a:ext uri="{FF2B5EF4-FFF2-40B4-BE49-F238E27FC236}">
                <a16:creationId xmlns:a16="http://schemas.microsoft.com/office/drawing/2014/main" id="{AF966DF6-F83F-F7EC-EE54-D425682E8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048000"/>
            <a:ext cx="79914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8">
            <a:extLst>
              <a:ext uri="{FF2B5EF4-FFF2-40B4-BE49-F238E27FC236}">
                <a16:creationId xmlns:a16="http://schemas.microsoft.com/office/drawing/2014/main" id="{9E70292D-B8B2-5E18-6E20-B41A96A4CA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Content Placeholder 2">
            <a:extLst>
              <a:ext uri="{FF2B5EF4-FFF2-40B4-BE49-F238E27FC236}">
                <a16:creationId xmlns:a16="http://schemas.microsoft.com/office/drawing/2014/main" id="{FE71834C-EC3E-F58C-4CEF-CA7958DAA9BB}"/>
              </a:ext>
            </a:extLst>
          </p:cNvPr>
          <p:cNvSpPr>
            <a:spLocks noGrp="1"/>
          </p:cNvSpPr>
          <p:nvPr>
            <p:ph idx="1"/>
          </p:nvPr>
        </p:nvSpPr>
        <p:spPr>
          <a:xfrm>
            <a:off x="2057400" y="1143000"/>
            <a:ext cx="8229600" cy="5181600"/>
          </a:xfrm>
        </p:spPr>
        <p:txBody>
          <a:bodyPr/>
          <a:lstStyle/>
          <a:p>
            <a:pPr algn="just" eaLnBrk="1" hangingPunct="1">
              <a:buFont typeface="Arial" panose="020B0604020202020204" pitchFamily="34" charset="0"/>
              <a:buNone/>
            </a:pPr>
            <a:r>
              <a:rPr lang="en-US" altLang="en-US" sz="2200"/>
              <a:t>In </a:t>
            </a:r>
            <a:r>
              <a:rPr lang="en-US" altLang="en-US" sz="2200" b="1"/>
              <a:t>EMP_DEPT,</a:t>
            </a:r>
            <a:r>
              <a:rPr lang="en-US" altLang="en-US" sz="2200"/>
              <a:t> if we change the value of one of the attributes of a particular department—say, the manager of department 5—we must update the tuples of all employees who work in that department;</a:t>
            </a:r>
          </a:p>
          <a:p>
            <a:pPr algn="just" eaLnBrk="1" hangingPunct="1">
              <a:buFont typeface="Arial" panose="020B0604020202020204" pitchFamily="34" charset="0"/>
              <a:buNone/>
            </a:pPr>
            <a:r>
              <a:rPr lang="en-US" altLang="en-US" sz="2200"/>
              <a:t> otherwise, the database will become inconsistent. If we fail to update some tuples, the same department will be shown to have two different values for manager in different employee tuples, which would be wrong.</a:t>
            </a:r>
          </a:p>
          <a:p>
            <a:pPr algn="just" eaLnBrk="1" hangingPunct="1">
              <a:buFont typeface="Arial" panose="020B0604020202020204" pitchFamily="34" charset="0"/>
              <a:buNone/>
            </a:pPr>
            <a:r>
              <a:rPr lang="en-US" altLang="en-US" sz="2200" b="1">
                <a:solidFill>
                  <a:srgbClr val="C00000"/>
                </a:solidFill>
              </a:rPr>
              <a:t>Example :- Emp_Dept</a:t>
            </a:r>
          </a:p>
        </p:txBody>
      </p:sp>
      <p:sp>
        <p:nvSpPr>
          <p:cNvPr id="4" name="Date Placeholder 3">
            <a:extLst>
              <a:ext uri="{FF2B5EF4-FFF2-40B4-BE49-F238E27FC236}">
                <a16:creationId xmlns:a16="http://schemas.microsoft.com/office/drawing/2014/main" id="{9D78B20A-16F9-38F2-71B2-5C669860EB33}"/>
              </a:ext>
            </a:extLst>
          </p:cNvPr>
          <p:cNvSpPr>
            <a:spLocks noGrp="1"/>
          </p:cNvSpPr>
          <p:nvPr>
            <p:ph type="dt" sz="half" idx="10"/>
          </p:nvPr>
        </p:nvSpPr>
        <p:spPr/>
        <p:txBody>
          <a:bodyPr/>
          <a:lstStyle/>
          <a:p>
            <a:pPr>
              <a:defRPr/>
            </a:pPr>
            <a:fld id="{A3C6B010-592E-49F1-AC25-BA8CA4D75F51}" type="datetime1">
              <a:rPr lang="en-US"/>
              <a:pPr>
                <a:defRPr/>
              </a:pPr>
              <a:t>3/9/24</a:t>
            </a:fld>
            <a:endParaRPr lang="en-US"/>
          </a:p>
        </p:txBody>
      </p:sp>
      <p:sp>
        <p:nvSpPr>
          <p:cNvPr id="5" name="Footer Placeholder 4">
            <a:extLst>
              <a:ext uri="{FF2B5EF4-FFF2-40B4-BE49-F238E27FC236}">
                <a16:creationId xmlns:a16="http://schemas.microsoft.com/office/drawing/2014/main" id="{F0C84B25-4541-064E-C6C5-BE9F04A4E43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34820" name="Slide Number Placeholder 5">
            <a:extLst>
              <a:ext uri="{FF2B5EF4-FFF2-40B4-BE49-F238E27FC236}">
                <a16:creationId xmlns:a16="http://schemas.microsoft.com/office/drawing/2014/main" id="{96D76177-8526-2334-2AA2-0B0F90E365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F23900-7E69-194B-A2F3-E618B71BCFD4}" type="slidenum">
              <a:rPr lang="en-US" altLang="en-US" sz="1200">
                <a:solidFill>
                  <a:srgbClr val="898989"/>
                </a:solidFill>
              </a:rPr>
              <a:pPr>
                <a:spcBef>
                  <a:spcPct val="0"/>
                </a:spcBef>
                <a:buFontTx/>
                <a:buNone/>
              </a:pPr>
              <a:t>19</a:t>
            </a:fld>
            <a:endParaRPr lang="en-US" altLang="en-US" sz="1200">
              <a:solidFill>
                <a:srgbClr val="898989"/>
              </a:solidFill>
            </a:endParaRPr>
          </a:p>
        </p:txBody>
      </p:sp>
      <p:sp>
        <p:nvSpPr>
          <p:cNvPr id="7" name="Title 1">
            <a:extLst>
              <a:ext uri="{FF2B5EF4-FFF2-40B4-BE49-F238E27FC236}">
                <a16:creationId xmlns:a16="http://schemas.microsoft.com/office/drawing/2014/main" id="{62E570E4-9D90-0A92-E85F-E9512ADA8D8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1">
              <a:defRPr/>
            </a:pPr>
            <a:r>
              <a:rPr lang="en-US" altLang="en-US" sz="3200" b="1" dirty="0">
                <a:solidFill>
                  <a:srgbClr val="C00000"/>
                </a:solidFill>
                <a:cs typeface="Times New Roman" pitchFamily="18" charset="0"/>
              </a:rPr>
              <a:t>         Modification anomalies</a:t>
            </a:r>
            <a:endParaRPr lang="en-US" sz="3200" b="1" dirty="0">
              <a:solidFill>
                <a:srgbClr val="C00000"/>
              </a:solidFill>
            </a:endParaRPr>
          </a:p>
        </p:txBody>
      </p:sp>
      <p:pic>
        <p:nvPicPr>
          <p:cNvPr id="34822" name="Picture 2" descr="E:\NIET\Project\xLogo11.png.pagespeed.ic.pydHLuCQEZ.png">
            <a:extLst>
              <a:ext uri="{FF2B5EF4-FFF2-40B4-BE49-F238E27FC236}">
                <a16:creationId xmlns:a16="http://schemas.microsoft.com/office/drawing/2014/main" id="{D5608D96-C327-0F1F-B8ED-F9912BB47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3">
            <a:extLst>
              <a:ext uri="{FF2B5EF4-FFF2-40B4-BE49-F238E27FC236}">
                <a16:creationId xmlns:a16="http://schemas.microsoft.com/office/drawing/2014/main" id="{2BF0FFD9-5A07-5EEF-21E6-2102DB181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4419600"/>
            <a:ext cx="79914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8">
            <a:extLst>
              <a:ext uri="{FF2B5EF4-FFF2-40B4-BE49-F238E27FC236}">
                <a16:creationId xmlns:a16="http://schemas.microsoft.com/office/drawing/2014/main" id="{C1D7F261-3B61-27E2-5CAB-F3570B643A0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F2BA4-C68E-6A44-14CD-16F6A703DA2F}"/>
              </a:ext>
            </a:extLst>
          </p:cNvPr>
          <p:cNvSpPr>
            <a:spLocks noGrp="1"/>
          </p:cNvSpPr>
          <p:nvPr>
            <p:ph type="dt" sz="half" idx="10"/>
          </p:nvPr>
        </p:nvSpPr>
        <p:spPr/>
        <p:txBody>
          <a:bodyPr/>
          <a:lstStyle/>
          <a:p>
            <a:pPr>
              <a:defRPr/>
            </a:pPr>
            <a:fld id="{4F7B97C3-5060-4CE5-9531-0DC0013574E5}" type="datetime1">
              <a:rPr lang="en-US"/>
              <a:pPr>
                <a:defRPr/>
              </a:pPr>
              <a:t>3/9/24</a:t>
            </a:fld>
            <a:endParaRPr lang="en-US"/>
          </a:p>
        </p:txBody>
      </p:sp>
      <p:sp>
        <p:nvSpPr>
          <p:cNvPr id="3" name="Footer Placeholder 2">
            <a:extLst>
              <a:ext uri="{FF2B5EF4-FFF2-40B4-BE49-F238E27FC236}">
                <a16:creationId xmlns:a16="http://schemas.microsoft.com/office/drawing/2014/main" id="{36F9B290-3AE9-72E7-57A5-BA0D2E013DC1}"/>
              </a:ext>
            </a:extLst>
          </p:cNvPr>
          <p:cNvSpPr>
            <a:spLocks noGrp="1"/>
          </p:cNvSpPr>
          <p:nvPr>
            <p:ph type="ftr" sz="quarter" idx="11"/>
          </p:nvPr>
        </p:nvSpPr>
        <p:spPr/>
        <p:txBody>
          <a:bodyPr/>
          <a:lstStyle/>
          <a:p>
            <a:pPr>
              <a:defRPr/>
            </a:pPr>
            <a:r>
              <a:rPr lang="en-US"/>
              <a:t>Jyoti Rani          DBMS                Unit-3</a:t>
            </a:r>
          </a:p>
        </p:txBody>
      </p:sp>
      <p:sp>
        <p:nvSpPr>
          <p:cNvPr id="20484" name="Slide Number Placeholder 3">
            <a:extLst>
              <a:ext uri="{FF2B5EF4-FFF2-40B4-BE49-F238E27FC236}">
                <a16:creationId xmlns:a16="http://schemas.microsoft.com/office/drawing/2014/main" id="{694C2437-8D9A-05D5-48DB-DE3D5176BC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25DE7C-CBDB-ED40-9A14-5A783D2CB999}" type="slidenum">
              <a:rPr lang="en-US" altLang="en-US" sz="1200">
                <a:solidFill>
                  <a:srgbClr val="898989"/>
                </a:solidFill>
              </a:rPr>
              <a:pPr>
                <a:spcBef>
                  <a:spcPct val="0"/>
                </a:spcBef>
                <a:buFontTx/>
                <a:buNone/>
              </a:pPr>
              <a:t>2</a:t>
            </a:fld>
            <a:endParaRPr lang="en-US" altLang="en-US" sz="1200">
              <a:solidFill>
                <a:srgbClr val="898989"/>
              </a:solidFill>
            </a:endParaRPr>
          </a:p>
        </p:txBody>
      </p:sp>
      <p:sp>
        <p:nvSpPr>
          <p:cNvPr id="6" name="Title 1">
            <a:extLst>
              <a:ext uri="{FF2B5EF4-FFF2-40B4-BE49-F238E27FC236}">
                <a16:creationId xmlns:a16="http://schemas.microsoft.com/office/drawing/2014/main" id="{A419FDFD-C303-9BE2-3073-C5CBED324D76}"/>
              </a:ext>
            </a:extLst>
          </p:cNvPr>
          <p:cNvSpPr txBox="1">
            <a:spLocks/>
          </p:cNvSpPr>
          <p:nvPr/>
        </p:nvSpPr>
        <p:spPr>
          <a:xfrm>
            <a:off x="3352800" y="0"/>
            <a:ext cx="7315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Brief Introduction about Subject</a:t>
            </a:r>
          </a:p>
        </p:txBody>
      </p:sp>
      <p:sp>
        <p:nvSpPr>
          <p:cNvPr id="7" name="TextBox 6">
            <a:extLst>
              <a:ext uri="{FF2B5EF4-FFF2-40B4-BE49-F238E27FC236}">
                <a16:creationId xmlns:a16="http://schemas.microsoft.com/office/drawing/2014/main" id="{0A22DFCD-CE2E-E4AD-63D0-5451191F88AF}"/>
              </a:ext>
            </a:extLst>
          </p:cNvPr>
          <p:cNvSpPr txBox="1"/>
          <p:nvPr/>
        </p:nvSpPr>
        <p:spPr>
          <a:xfrm>
            <a:off x="2286000" y="1189039"/>
            <a:ext cx="7848600" cy="4740275"/>
          </a:xfrm>
          <a:prstGeom prst="rect">
            <a:avLst/>
          </a:prstGeom>
          <a:noFill/>
        </p:spPr>
        <p:txBody>
          <a:bodyPr>
            <a:spAutoFit/>
          </a:bodyPr>
          <a:lstStyle/>
          <a:p>
            <a:pPr algn="just">
              <a:defRPr/>
            </a:pPr>
            <a:r>
              <a:rPr lang="en-IN" sz="1600" dirty="0">
                <a:latin typeface="Times New Roman" pitchFamily="18" charset="0"/>
                <a:cs typeface="Times New Roman" pitchFamily="18" charset="0"/>
              </a:rPr>
              <a:t>A database management system (DBMS) refers to the technology for creating and managing databases. DBMS is a software tool to organize (create, retrieve, update, and manage) data in a database.</a:t>
            </a:r>
          </a:p>
          <a:p>
            <a:pPr algn="just">
              <a:defRPr/>
            </a:pPr>
            <a:endParaRPr lang="en-IN" sz="1600" dirty="0">
              <a:latin typeface="Times New Roman" pitchFamily="18" charset="0"/>
              <a:cs typeface="Times New Roman" pitchFamily="18" charset="0"/>
            </a:endParaRPr>
          </a:p>
          <a:p>
            <a:pPr algn="just">
              <a:defRPr/>
            </a:pPr>
            <a:r>
              <a:rPr lang="en-IN" sz="1600" dirty="0">
                <a:latin typeface="Times New Roman" pitchFamily="18" charset="0"/>
                <a:cs typeface="Times New Roman" pitchFamily="18" charset="0"/>
              </a:rPr>
              <a:t>The main aim of a DBMS is to supply a way to store up and retrieve database information that is both convenient and efficient. By data, we mean known facts that can be recorded and that have embedded meaning. Usually, people use software such as DBASE IV or V, Microsoft ACCESS, or EXCEL to store data in the form of a database. A datum is a unit of data. Meaningful data combined to form information. Hence, information is interpreted data - data provided with semantics. MS. ACCESS is one of the most common examples of database management software.</a:t>
            </a:r>
          </a:p>
          <a:p>
            <a:pPr algn="just">
              <a:defRPr/>
            </a:pPr>
            <a:endParaRPr lang="en-IN" altLang="en-US" sz="1600" dirty="0">
              <a:latin typeface="Times New Roman" pitchFamily="18" charset="0"/>
              <a:cs typeface="Times New Roman" pitchFamily="18" charset="0"/>
            </a:endParaRPr>
          </a:p>
          <a:p>
            <a:pPr algn="ctr">
              <a:defRPr/>
            </a:pPr>
            <a:r>
              <a:rPr lang="en-IN" altLang="en-US" sz="1600" dirty="0">
                <a:latin typeface="Times New Roman" pitchFamily="18" charset="0"/>
                <a:cs typeface="Times New Roman" pitchFamily="18" charset="0"/>
              </a:rPr>
              <a:t>Video link: </a:t>
            </a:r>
            <a:r>
              <a:rPr lang="en-IN" sz="1600" dirty="0">
                <a:latin typeface="Times New Roman" pitchFamily="18" charset="0"/>
                <a:cs typeface="Times New Roman" pitchFamily="18" charset="0"/>
                <a:hlinkClick r:id="rId2"/>
              </a:rPr>
              <a:t>https://www.youtube.com/watch?v=kBdlM6hNDAE&amp;list=PLxCzCOWd7aiFAN6I8CuViBuCdJgiOkT2Y</a:t>
            </a:r>
            <a:endParaRPr lang="en-IN" sz="1600" dirty="0">
              <a:latin typeface="Times New Roman" pitchFamily="18" charset="0"/>
              <a:cs typeface="Times New Roman" pitchFamily="18" charset="0"/>
            </a:endParaRPr>
          </a:p>
          <a:p>
            <a:pPr algn="ctr">
              <a:defRPr/>
            </a:pPr>
            <a:endParaRPr lang="en-IN" dirty="0">
              <a:latin typeface="Times New Roman" pitchFamily="18" charset="0"/>
              <a:cs typeface="Times New Roman" pitchFamily="18" charset="0"/>
            </a:endParaRPr>
          </a:p>
          <a:p>
            <a:pPr algn="ctr">
              <a:defRPr/>
            </a:pPr>
            <a:endParaRPr lang="en-US" altLang="en-US" sz="2200" dirty="0">
              <a:cs typeface="Arial" charset="0"/>
            </a:endParaRPr>
          </a:p>
          <a:p>
            <a:pPr algn="ctr">
              <a:defRPr/>
            </a:pPr>
            <a:endParaRPr lang="en-IN" sz="2200" dirty="0">
              <a:cs typeface="Arial" charset="0"/>
            </a:endParaRPr>
          </a:p>
        </p:txBody>
      </p:sp>
      <p:pic>
        <p:nvPicPr>
          <p:cNvPr id="20487" name="Picture 8" descr="Untitled.png">
            <a:extLst>
              <a:ext uri="{FF2B5EF4-FFF2-40B4-BE49-F238E27FC236}">
                <a16:creationId xmlns:a16="http://schemas.microsoft.com/office/drawing/2014/main" id="{8131FAC6-F500-0394-864C-C64A35D470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Content Placeholder 2">
            <a:extLst>
              <a:ext uri="{FF2B5EF4-FFF2-40B4-BE49-F238E27FC236}">
                <a16:creationId xmlns:a16="http://schemas.microsoft.com/office/drawing/2014/main" id="{1C5F4DAD-230F-BDB4-BD4F-FF5B73689F59}"/>
              </a:ext>
            </a:extLst>
          </p:cNvPr>
          <p:cNvSpPr>
            <a:spLocks noGrp="1"/>
          </p:cNvSpPr>
          <p:nvPr>
            <p:ph idx="1"/>
          </p:nvPr>
        </p:nvSpPr>
        <p:spPr>
          <a:xfrm>
            <a:off x="2057400" y="838200"/>
            <a:ext cx="8229600" cy="5410200"/>
          </a:xfrm>
        </p:spPr>
        <p:txBody>
          <a:bodyPr>
            <a:normAutofit lnSpcReduction="10000"/>
          </a:bodyPr>
          <a:lstStyle/>
          <a:p>
            <a:pPr algn="just" eaLnBrk="1" hangingPunct="1">
              <a:lnSpc>
                <a:spcPct val="90000"/>
              </a:lnSpc>
              <a:buFont typeface="Arial" panose="020B0604020202020204" pitchFamily="34" charset="0"/>
              <a:buNone/>
            </a:pPr>
            <a:r>
              <a:rPr lang="en-US" altLang="en-US" sz="2400">
                <a:cs typeface="Times New Roman" panose="02020603050405020304" pitchFamily="18" charset="0"/>
              </a:rPr>
              <a:t>In some schema designs we may group many attributes together into a “fat” relation. If many of the attributes do not apply to all tuples in the relation, we end up with many NULLs in those tuples. </a:t>
            </a: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Example </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Wingdings" pitchFamily="2" charset="2"/>
              <a:buChar char="Ø"/>
            </a:pPr>
            <a:r>
              <a:rPr lang="en-US" altLang="en-US" sz="2400">
                <a:cs typeface="Times New Roman" panose="02020603050405020304" pitchFamily="18" charset="0"/>
              </a:rPr>
              <a:t>This can waste space at the storage level and may also lead to problems with understanding the meaning of the attributes and with specifying JOIN operations at the logical level.</a:t>
            </a:r>
          </a:p>
          <a:p>
            <a:pPr algn="just" eaLnBrk="1" hangingPunct="1">
              <a:lnSpc>
                <a:spcPct val="90000"/>
              </a:lnSpc>
              <a:buFont typeface="Wingdings" pitchFamily="2" charset="2"/>
              <a:buChar char="Ø"/>
            </a:pPr>
            <a:r>
              <a:rPr lang="en-US" altLang="en-US" sz="2400">
                <a:cs typeface="Times New Roman" panose="02020603050405020304" pitchFamily="18" charset="0"/>
              </a:rPr>
              <a:t>Another problem with NULLs is how to account for them when aggregate operations such as COUNT or SUM are applied</a:t>
            </a:r>
          </a:p>
          <a:p>
            <a:pPr algn="just" eaLnBrk="1" hangingPunct="1">
              <a:lnSpc>
                <a:spcPct val="90000"/>
              </a:lnSpc>
              <a:buFont typeface="Arial" panose="020B0604020202020204" pitchFamily="34" charset="0"/>
              <a:buNone/>
            </a:pPr>
            <a:r>
              <a:rPr lang="en-US" altLang="en-US" sz="2400" b="1">
                <a:solidFill>
                  <a:srgbClr val="C00000"/>
                </a:solidFill>
              </a:rPr>
              <a:t>Note :- </a:t>
            </a:r>
            <a:r>
              <a:rPr lang="en-US" altLang="en-US" sz="2400"/>
              <a:t>If NULL values are present, the results may become unpredictable.</a:t>
            </a:r>
          </a:p>
          <a:p>
            <a:pPr algn="just" eaLnBrk="1" hangingPunct="1"/>
            <a:endParaRPr lang="en-US" altLang="en-US" sz="2200"/>
          </a:p>
        </p:txBody>
      </p:sp>
      <p:sp>
        <p:nvSpPr>
          <p:cNvPr id="4" name="Date Placeholder 3">
            <a:extLst>
              <a:ext uri="{FF2B5EF4-FFF2-40B4-BE49-F238E27FC236}">
                <a16:creationId xmlns:a16="http://schemas.microsoft.com/office/drawing/2014/main" id="{E7CE996C-3983-C745-655D-EDF6413AD362}"/>
              </a:ext>
            </a:extLst>
          </p:cNvPr>
          <p:cNvSpPr>
            <a:spLocks noGrp="1"/>
          </p:cNvSpPr>
          <p:nvPr>
            <p:ph type="dt" sz="half" idx="10"/>
          </p:nvPr>
        </p:nvSpPr>
        <p:spPr/>
        <p:txBody>
          <a:bodyPr/>
          <a:lstStyle/>
          <a:p>
            <a:pPr>
              <a:defRPr/>
            </a:pPr>
            <a:fld id="{B8BDFDF7-DD9E-4295-922F-05A454C96E2D}" type="datetime1">
              <a:rPr lang="en-US"/>
              <a:pPr>
                <a:defRPr/>
              </a:pPr>
              <a:t>3/9/24</a:t>
            </a:fld>
            <a:endParaRPr lang="en-US"/>
          </a:p>
        </p:txBody>
      </p:sp>
      <p:sp>
        <p:nvSpPr>
          <p:cNvPr id="5" name="Footer Placeholder 4">
            <a:extLst>
              <a:ext uri="{FF2B5EF4-FFF2-40B4-BE49-F238E27FC236}">
                <a16:creationId xmlns:a16="http://schemas.microsoft.com/office/drawing/2014/main" id="{B1FA14DC-7EAB-CCAA-9E23-A95DA0342B07}"/>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37892" name="Slide Number Placeholder 5">
            <a:extLst>
              <a:ext uri="{FF2B5EF4-FFF2-40B4-BE49-F238E27FC236}">
                <a16:creationId xmlns:a16="http://schemas.microsoft.com/office/drawing/2014/main" id="{6D6A95CD-8DCD-C36E-3105-D93DF0F0B4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A6A436-B4F9-A94B-8BCF-9B7202C19B7E}" type="slidenum">
              <a:rPr lang="en-US" altLang="en-US" sz="1200">
                <a:solidFill>
                  <a:srgbClr val="898989"/>
                </a:solidFill>
              </a:rPr>
              <a:pPr>
                <a:spcBef>
                  <a:spcPct val="0"/>
                </a:spcBef>
                <a:buFontTx/>
                <a:buNone/>
              </a:pPr>
              <a:t>20</a:t>
            </a:fld>
            <a:endParaRPr lang="en-US" altLang="en-US" sz="1200">
              <a:solidFill>
                <a:srgbClr val="898989"/>
              </a:solidFill>
            </a:endParaRPr>
          </a:p>
        </p:txBody>
      </p:sp>
      <p:sp>
        <p:nvSpPr>
          <p:cNvPr id="7" name="Title 1">
            <a:extLst>
              <a:ext uri="{FF2B5EF4-FFF2-40B4-BE49-F238E27FC236}">
                <a16:creationId xmlns:a16="http://schemas.microsoft.com/office/drawing/2014/main" id="{2F0709E5-A86E-F945-2FB7-EC9A279F670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1.3 Null Values in Tuples</a:t>
            </a:r>
            <a:r>
              <a:rPr lang="en-US" altLang="en-US" sz="3200" dirty="0">
                <a:solidFill>
                  <a:srgbClr val="C00000"/>
                </a:solidFill>
              </a:rPr>
              <a:t> </a:t>
            </a:r>
            <a:endParaRPr lang="en-US" sz="3200" b="1" dirty="0">
              <a:solidFill>
                <a:srgbClr val="C00000"/>
              </a:solidFill>
              <a:effectLst>
                <a:outerShdw blurRad="38100" dist="38100" dir="2700000" algn="tl">
                  <a:srgbClr val="000000">
                    <a:alpha val="43137"/>
                  </a:srgbClr>
                </a:outerShdw>
              </a:effectLst>
            </a:endParaRPr>
          </a:p>
        </p:txBody>
      </p:sp>
      <p:pic>
        <p:nvPicPr>
          <p:cNvPr id="37894" name="Picture 2" descr="E:\NIET\Project\xLogo11.png.pagespeed.ic.pydHLuCQEZ.png">
            <a:extLst>
              <a:ext uri="{FF2B5EF4-FFF2-40B4-BE49-F238E27FC236}">
                <a16:creationId xmlns:a16="http://schemas.microsoft.com/office/drawing/2014/main" id="{63E2F05F-398A-63DE-00FE-CF374A13A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5">
            <a:extLst>
              <a:ext uri="{FF2B5EF4-FFF2-40B4-BE49-F238E27FC236}">
                <a16:creationId xmlns:a16="http://schemas.microsoft.com/office/drawing/2014/main" id="{6F0B9D97-9805-38C0-3F31-C8AB720E6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67001"/>
            <a:ext cx="7924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8">
            <a:extLst>
              <a:ext uri="{FF2B5EF4-FFF2-40B4-BE49-F238E27FC236}">
                <a16:creationId xmlns:a16="http://schemas.microsoft.com/office/drawing/2014/main" id="{022E9BED-AF02-4342-0946-73F20C0096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871">
                                            <p:txEl>
                                              <p:pRg st="4" end="4"/>
                                            </p:txEl>
                                          </p:spTgt>
                                        </p:tgtEl>
                                        <p:attrNameLst>
                                          <p:attrName>style.visibility</p:attrName>
                                        </p:attrNameLst>
                                      </p:cBhvr>
                                      <p:to>
                                        <p:strVal val="visible"/>
                                      </p:to>
                                    </p:set>
                                    <p:anim calcmode="lin" valueType="num">
                                      <p:cBhvr additive="base">
                                        <p:cTn id="7" dur="500" fill="hold"/>
                                        <p:tgtEl>
                                          <p:spTgt spid="3687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71">
                                            <p:txEl>
                                              <p:pRg st="5" end="5"/>
                                            </p:txEl>
                                          </p:spTgt>
                                        </p:tgtEl>
                                        <p:attrNameLst>
                                          <p:attrName>style.visibility</p:attrName>
                                        </p:attrNameLst>
                                      </p:cBhvr>
                                      <p:to>
                                        <p:strVal val="visible"/>
                                      </p:to>
                                    </p:set>
                                    <p:anim calcmode="lin" valueType="num">
                                      <p:cBhvr additive="base">
                                        <p:cTn id="13" dur="500" fill="hold"/>
                                        <p:tgtEl>
                                          <p:spTgt spid="3687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871">
                                            <p:txEl>
                                              <p:pRg st="6" end="6"/>
                                            </p:txEl>
                                          </p:spTgt>
                                        </p:tgtEl>
                                        <p:attrNameLst>
                                          <p:attrName>style.visibility</p:attrName>
                                        </p:attrNameLst>
                                      </p:cBhvr>
                                      <p:to>
                                        <p:strVal val="visible"/>
                                      </p:to>
                                    </p:set>
                                    <p:anim calcmode="lin" valueType="num">
                                      <p:cBhvr additive="base">
                                        <p:cTn id="19" dur="500" fill="hold"/>
                                        <p:tgtEl>
                                          <p:spTgt spid="36871">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Content Placeholder 2">
            <a:extLst>
              <a:ext uri="{FF2B5EF4-FFF2-40B4-BE49-F238E27FC236}">
                <a16:creationId xmlns:a16="http://schemas.microsoft.com/office/drawing/2014/main" id="{DA7A45F0-2B03-27CE-EB2D-1C5B54C897BC}"/>
              </a:ext>
            </a:extLst>
          </p:cNvPr>
          <p:cNvSpPr>
            <a:spLocks noGrp="1"/>
          </p:cNvSpPr>
          <p:nvPr>
            <p:ph idx="1"/>
          </p:nvPr>
        </p:nvSpPr>
        <p:spPr>
          <a:xfrm>
            <a:off x="2057400" y="1143000"/>
            <a:ext cx="8229600" cy="5105400"/>
          </a:xfrm>
        </p:spPr>
        <p:txBody>
          <a:bodyPr/>
          <a:lstStyle/>
          <a:p>
            <a:pPr algn="just" eaLnBrk="1" hangingPunct="1">
              <a:lnSpc>
                <a:spcPct val="90000"/>
              </a:lnSpc>
              <a:buFont typeface="Arial" panose="020B0604020202020204" pitchFamily="34" charset="0"/>
              <a:buNone/>
            </a:pPr>
            <a:r>
              <a:rPr lang="en-US" altLang="en-US" sz="2000" b="1">
                <a:solidFill>
                  <a:srgbClr val="C00000"/>
                </a:solidFill>
                <a:cs typeface="Times New Roman" panose="02020603050405020304" pitchFamily="18" charset="0"/>
              </a:rPr>
              <a:t>GUIDELINE 3: </a:t>
            </a:r>
            <a:r>
              <a:rPr lang="en-US" altLang="en-US" sz="2400">
                <a:cs typeface="Times New Roman" panose="02020603050405020304" pitchFamily="18" charset="0"/>
              </a:rPr>
              <a:t>As far as possible, avoid placing attributes in a base relation whose values may frequently be NULL. If NULLs are unavoidable, make sure that they apply in exceptional cases only and do not apply to a majority of tuples in the relation.</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Wingdings" pitchFamily="2" charset="2"/>
              <a:buChar char="q"/>
            </a:pPr>
            <a:r>
              <a:rPr lang="en-US" altLang="en-US" sz="2400">
                <a:cs typeface="Times New Roman" panose="02020603050405020304" pitchFamily="18" charset="0"/>
              </a:rPr>
              <a:t>Relations should be designed such that their tuples will have as few NULL values as possible (wastage of space in storage level and difficulties in JOIN operation with NULL values).</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Wingdings" pitchFamily="2" charset="2"/>
              <a:buChar char="q"/>
            </a:pPr>
            <a:r>
              <a:rPr lang="en-US" altLang="en-US" sz="2400">
                <a:cs typeface="Times New Roman" panose="02020603050405020304" pitchFamily="18" charset="0"/>
              </a:rPr>
              <a:t> Attributes that are NULL frequently could be placed in separate relations (with the primary key).</a:t>
            </a:r>
          </a:p>
          <a:p>
            <a:pPr algn="just" eaLnBrk="1" hangingPunct="1">
              <a:lnSpc>
                <a:spcPct val="90000"/>
              </a:lnSpc>
              <a:buFont typeface="Arial" panose="020B0604020202020204" pitchFamily="34" charset="0"/>
              <a:buNone/>
            </a:pPr>
            <a:endParaRPr lang="en-US" altLang="en-US" sz="2200"/>
          </a:p>
        </p:txBody>
      </p:sp>
      <p:sp>
        <p:nvSpPr>
          <p:cNvPr id="4" name="Date Placeholder 3">
            <a:extLst>
              <a:ext uri="{FF2B5EF4-FFF2-40B4-BE49-F238E27FC236}">
                <a16:creationId xmlns:a16="http://schemas.microsoft.com/office/drawing/2014/main" id="{F992CC0C-03E8-6CA1-FA4E-BBE6D90FA54B}"/>
              </a:ext>
            </a:extLst>
          </p:cNvPr>
          <p:cNvSpPr>
            <a:spLocks noGrp="1"/>
          </p:cNvSpPr>
          <p:nvPr>
            <p:ph type="dt" sz="half" idx="10"/>
          </p:nvPr>
        </p:nvSpPr>
        <p:spPr/>
        <p:txBody>
          <a:bodyPr/>
          <a:lstStyle/>
          <a:p>
            <a:pPr>
              <a:defRPr/>
            </a:pPr>
            <a:fld id="{46B935E4-6979-49B6-9588-BB5371F39235}" type="datetime1">
              <a:rPr lang="en-US"/>
              <a:pPr>
                <a:defRPr/>
              </a:pPr>
              <a:t>3/9/24</a:t>
            </a:fld>
            <a:endParaRPr lang="en-US"/>
          </a:p>
        </p:txBody>
      </p:sp>
      <p:sp>
        <p:nvSpPr>
          <p:cNvPr id="5" name="Footer Placeholder 4">
            <a:extLst>
              <a:ext uri="{FF2B5EF4-FFF2-40B4-BE49-F238E27FC236}">
                <a16:creationId xmlns:a16="http://schemas.microsoft.com/office/drawing/2014/main" id="{992D938E-5477-A2BE-EB4C-73D457352E90}"/>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38916" name="Slide Number Placeholder 5">
            <a:extLst>
              <a:ext uri="{FF2B5EF4-FFF2-40B4-BE49-F238E27FC236}">
                <a16:creationId xmlns:a16="http://schemas.microsoft.com/office/drawing/2014/main" id="{651F5DA0-62A2-6897-8ADA-A37F6B6325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F2D74B-D88B-0540-9FDB-98741D477EF3}" type="slidenum">
              <a:rPr lang="en-US" altLang="en-US" sz="1200">
                <a:solidFill>
                  <a:srgbClr val="898989"/>
                </a:solidFill>
              </a:rPr>
              <a:pPr>
                <a:spcBef>
                  <a:spcPct val="0"/>
                </a:spcBef>
                <a:buFontTx/>
                <a:buNone/>
              </a:pPr>
              <a:t>21</a:t>
            </a:fld>
            <a:endParaRPr lang="en-US" altLang="en-US" sz="1200">
              <a:solidFill>
                <a:srgbClr val="898989"/>
              </a:solidFill>
            </a:endParaRPr>
          </a:p>
        </p:txBody>
      </p:sp>
      <p:sp>
        <p:nvSpPr>
          <p:cNvPr id="7" name="Title 1">
            <a:extLst>
              <a:ext uri="{FF2B5EF4-FFF2-40B4-BE49-F238E27FC236}">
                <a16:creationId xmlns:a16="http://schemas.microsoft.com/office/drawing/2014/main" id="{C49C5011-3460-5E34-F793-6004CBA439A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Guideline Null Values in Tuples </a:t>
            </a:r>
            <a:endParaRPr lang="en-US" sz="3200" b="1" dirty="0">
              <a:solidFill>
                <a:srgbClr val="C00000"/>
              </a:solidFill>
              <a:effectLst>
                <a:outerShdw blurRad="38100" dist="38100" dir="2700000" algn="tl">
                  <a:srgbClr val="000000">
                    <a:alpha val="43137"/>
                  </a:srgbClr>
                </a:outerShdw>
              </a:effectLst>
            </a:endParaRPr>
          </a:p>
        </p:txBody>
      </p:sp>
      <p:pic>
        <p:nvPicPr>
          <p:cNvPr id="38918" name="Picture 2" descr="E:\NIET\Project\xLogo11.png.pagespeed.ic.pydHLuCQEZ.png">
            <a:extLst>
              <a:ext uri="{FF2B5EF4-FFF2-40B4-BE49-F238E27FC236}">
                <a16:creationId xmlns:a16="http://schemas.microsoft.com/office/drawing/2014/main" id="{9B0F3A03-B207-048C-8AB5-CA3BCAAF1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7">
            <a:extLst>
              <a:ext uri="{FF2B5EF4-FFF2-40B4-BE49-F238E27FC236}">
                <a16:creationId xmlns:a16="http://schemas.microsoft.com/office/drawing/2014/main" id="{E29EA79F-6218-FB70-D6F2-5C8EFB334C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5">
                                            <p:txEl>
                                              <p:pRg st="2" end="2"/>
                                            </p:txEl>
                                          </p:spTgt>
                                        </p:tgtEl>
                                        <p:attrNameLst>
                                          <p:attrName>style.visibility</p:attrName>
                                        </p:attrNameLst>
                                      </p:cBhvr>
                                      <p:to>
                                        <p:strVal val="visible"/>
                                      </p:to>
                                    </p:set>
                                    <p:anim calcmode="lin" valueType="num">
                                      <p:cBhvr additive="base">
                                        <p:cTn id="7" dur="500" fill="hold"/>
                                        <p:tgtEl>
                                          <p:spTgt spid="378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5">
                                            <p:txEl>
                                              <p:pRg st="4" end="4"/>
                                            </p:txEl>
                                          </p:spTgt>
                                        </p:tgtEl>
                                        <p:attrNameLst>
                                          <p:attrName>style.visibility</p:attrName>
                                        </p:attrNameLst>
                                      </p:cBhvr>
                                      <p:to>
                                        <p:strVal val="visible"/>
                                      </p:to>
                                    </p:set>
                                    <p:anim calcmode="lin" valueType="num">
                                      <p:cBhvr additive="base">
                                        <p:cTn id="13" dur="500" fill="hold"/>
                                        <p:tgtEl>
                                          <p:spTgt spid="378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Content Placeholder 2">
            <a:extLst>
              <a:ext uri="{FF2B5EF4-FFF2-40B4-BE49-F238E27FC236}">
                <a16:creationId xmlns:a16="http://schemas.microsoft.com/office/drawing/2014/main" id="{195E2C74-BBE1-0751-A1FE-27E2C1FCFB6B}"/>
              </a:ext>
            </a:extLst>
          </p:cNvPr>
          <p:cNvSpPr>
            <a:spLocks noGrp="1"/>
          </p:cNvSpPr>
          <p:nvPr>
            <p:ph idx="1"/>
          </p:nvPr>
        </p:nvSpPr>
        <p:spPr>
          <a:xfrm>
            <a:off x="2057400" y="1143000"/>
            <a:ext cx="8229600" cy="4724400"/>
          </a:xfrm>
        </p:spPr>
        <p:txBody>
          <a:bodyPr/>
          <a:lstStyle/>
          <a:p>
            <a:pPr algn="just" eaLnBrk="1" hangingPunct="1">
              <a:lnSpc>
                <a:spcPct val="90000"/>
              </a:lnSpc>
              <a:buFont typeface="Arial" panose="020B0604020202020204" pitchFamily="34" charset="0"/>
              <a:buNone/>
            </a:pPr>
            <a:r>
              <a:rPr lang="en-US" altLang="en-US" sz="2400"/>
              <a:t>A spurious tuple is, basically, a record in a database that gets created when two tables are joined badly (before or after decomposition). In databases, spurious tuples are created when two tables are joined on attributes that are neither primary keys nor foreign keys.</a:t>
            </a:r>
            <a:endParaRPr lang="en-US" altLang="en-US" sz="2400">
              <a:cs typeface="Times New Roman" panose="02020603050405020304" pitchFamily="18" charset="0"/>
            </a:endParaRPr>
          </a:p>
          <a:p>
            <a:pPr algn="just" eaLnBrk="1" hangingPunct="1">
              <a:lnSpc>
                <a:spcPct val="90000"/>
              </a:lnSpc>
              <a:buFont typeface="Arial" panose="020B0604020202020204" pitchFamily="34" charset="0"/>
              <a:buNone/>
            </a:pPr>
            <a:r>
              <a:rPr lang="en-US" altLang="en-US" sz="2400" b="1">
                <a:solidFill>
                  <a:srgbClr val="C00000"/>
                </a:solidFill>
              </a:rPr>
              <a:t>Example :-</a:t>
            </a:r>
          </a:p>
          <a:p>
            <a:pPr algn="just" eaLnBrk="1" hangingPunct="1">
              <a:lnSpc>
                <a:spcPct val="90000"/>
              </a:lnSpc>
              <a:buFont typeface="Arial" panose="020B0604020202020204" pitchFamily="34" charset="0"/>
              <a:buNone/>
            </a:pPr>
            <a:endParaRPr lang="en-US" altLang="en-US" sz="2400" b="1">
              <a:solidFill>
                <a:srgbClr val="C00000"/>
              </a:solidFill>
            </a:endParaRPr>
          </a:p>
          <a:p>
            <a:pPr algn="just" eaLnBrk="1" hangingPunct="1">
              <a:lnSpc>
                <a:spcPct val="90000"/>
              </a:lnSpc>
              <a:buFont typeface="Arial" panose="020B0604020202020204" pitchFamily="34" charset="0"/>
              <a:buNone/>
            </a:pPr>
            <a:endParaRPr lang="en-US" altLang="en-US" sz="2400" b="1">
              <a:solidFill>
                <a:srgbClr val="C00000"/>
              </a:solidFill>
            </a:endParaRPr>
          </a:p>
          <a:p>
            <a:pPr algn="just" eaLnBrk="1" hangingPunct="1">
              <a:lnSpc>
                <a:spcPct val="90000"/>
              </a:lnSpc>
              <a:buFont typeface="Arial" panose="020B0604020202020204" pitchFamily="34" charset="0"/>
              <a:buNone/>
            </a:pPr>
            <a:endParaRPr lang="en-US" altLang="en-US" sz="2400" b="1">
              <a:solidFill>
                <a:srgbClr val="C00000"/>
              </a:solidFill>
            </a:endParaRPr>
          </a:p>
          <a:p>
            <a:pPr algn="just" eaLnBrk="1" hangingPunct="1">
              <a:lnSpc>
                <a:spcPct val="90000"/>
              </a:lnSpc>
              <a:buFont typeface="Arial" panose="020B0604020202020204" pitchFamily="34" charset="0"/>
              <a:buNone/>
            </a:pPr>
            <a:endParaRPr lang="en-US" altLang="en-US" sz="2400"/>
          </a:p>
          <a:p>
            <a:pPr algn="just" eaLnBrk="1" hangingPunct="1">
              <a:lnSpc>
                <a:spcPct val="90000"/>
              </a:lnSpc>
              <a:buFont typeface="Arial" panose="020B0604020202020204" pitchFamily="34" charset="0"/>
              <a:buNone/>
            </a:pPr>
            <a:endParaRPr lang="en-US" altLang="en-US" sz="2400"/>
          </a:p>
          <a:p>
            <a:pPr algn="just" eaLnBrk="1" hangingPunct="1"/>
            <a:endParaRPr lang="en-US" altLang="en-US" sz="2200"/>
          </a:p>
        </p:txBody>
      </p:sp>
      <p:sp>
        <p:nvSpPr>
          <p:cNvPr id="4" name="Date Placeholder 3">
            <a:extLst>
              <a:ext uri="{FF2B5EF4-FFF2-40B4-BE49-F238E27FC236}">
                <a16:creationId xmlns:a16="http://schemas.microsoft.com/office/drawing/2014/main" id="{9305E8EE-C7E6-3985-9929-F55CFD60363E}"/>
              </a:ext>
            </a:extLst>
          </p:cNvPr>
          <p:cNvSpPr>
            <a:spLocks noGrp="1"/>
          </p:cNvSpPr>
          <p:nvPr>
            <p:ph type="dt" sz="half" idx="10"/>
          </p:nvPr>
        </p:nvSpPr>
        <p:spPr/>
        <p:txBody>
          <a:bodyPr/>
          <a:lstStyle/>
          <a:p>
            <a:pPr>
              <a:defRPr/>
            </a:pPr>
            <a:fld id="{AFE91045-08C7-4DEA-8EAF-DE2CB2862906}" type="datetime1">
              <a:rPr lang="en-US"/>
              <a:pPr>
                <a:defRPr/>
              </a:pPr>
              <a:t>3/9/24</a:t>
            </a:fld>
            <a:endParaRPr lang="en-US"/>
          </a:p>
        </p:txBody>
      </p:sp>
      <p:sp>
        <p:nvSpPr>
          <p:cNvPr id="5" name="Footer Placeholder 4">
            <a:extLst>
              <a:ext uri="{FF2B5EF4-FFF2-40B4-BE49-F238E27FC236}">
                <a16:creationId xmlns:a16="http://schemas.microsoft.com/office/drawing/2014/main" id="{34A50493-7853-1117-4E83-B6E1FFA69722}"/>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39940" name="Slide Number Placeholder 5">
            <a:extLst>
              <a:ext uri="{FF2B5EF4-FFF2-40B4-BE49-F238E27FC236}">
                <a16:creationId xmlns:a16="http://schemas.microsoft.com/office/drawing/2014/main" id="{47A38094-3723-2CFB-7046-6DBE50AA3E3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171642-082B-C84A-9030-FF982E1622AF}" type="slidenum">
              <a:rPr lang="en-US" altLang="en-US" sz="1200">
                <a:solidFill>
                  <a:srgbClr val="898989"/>
                </a:solidFill>
              </a:rPr>
              <a:pPr>
                <a:spcBef>
                  <a:spcPct val="0"/>
                </a:spcBef>
                <a:buFontTx/>
                <a:buNone/>
              </a:pPr>
              <a:t>22</a:t>
            </a:fld>
            <a:endParaRPr lang="en-US" altLang="en-US" sz="1200">
              <a:solidFill>
                <a:srgbClr val="898989"/>
              </a:solidFill>
            </a:endParaRPr>
          </a:p>
        </p:txBody>
      </p:sp>
      <p:sp>
        <p:nvSpPr>
          <p:cNvPr id="7" name="Title 1">
            <a:extLst>
              <a:ext uri="{FF2B5EF4-FFF2-40B4-BE49-F238E27FC236}">
                <a16:creationId xmlns:a16="http://schemas.microsoft.com/office/drawing/2014/main" id="{EC7BB1B3-13AF-E886-7E29-28A50377AC6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1.4 Generation of Spurious Tuples</a:t>
            </a:r>
            <a:endParaRPr lang="en-US" sz="3200" b="1" dirty="0">
              <a:solidFill>
                <a:srgbClr val="C00000"/>
              </a:solidFill>
              <a:effectLst>
                <a:outerShdw blurRad="38100" dist="38100" dir="2700000" algn="tl">
                  <a:srgbClr val="000000">
                    <a:alpha val="43137"/>
                  </a:srgbClr>
                </a:outerShdw>
              </a:effectLst>
            </a:endParaRPr>
          </a:p>
        </p:txBody>
      </p:sp>
      <p:pic>
        <p:nvPicPr>
          <p:cNvPr id="39942" name="Picture 2" descr="E:\NIET\Project\xLogo11.png.pagespeed.ic.pydHLuCQEZ.png">
            <a:extLst>
              <a:ext uri="{FF2B5EF4-FFF2-40B4-BE49-F238E27FC236}">
                <a16:creationId xmlns:a16="http://schemas.microsoft.com/office/drawing/2014/main" id="{135F843F-2220-33FB-4BD2-1B2FA4102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0" descr="enter image description here">
            <a:extLst>
              <a:ext uri="{FF2B5EF4-FFF2-40B4-BE49-F238E27FC236}">
                <a16:creationId xmlns:a16="http://schemas.microsoft.com/office/drawing/2014/main" id="{D4284803-DA4B-720B-070C-75AC873F9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352800"/>
            <a:ext cx="7239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8">
            <a:extLst>
              <a:ext uri="{FF2B5EF4-FFF2-40B4-BE49-F238E27FC236}">
                <a16:creationId xmlns:a16="http://schemas.microsoft.com/office/drawing/2014/main" id="{EE5FD2CF-208C-CF5A-EE30-0B3A7B35C57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500" fill="hold"/>
                                        <p:tgtEl>
                                          <p:spTgt spid="38920"/>
                                        </p:tgtEl>
                                        <p:attrNameLst>
                                          <p:attrName>ppt_x</p:attrName>
                                        </p:attrNameLst>
                                      </p:cBhvr>
                                      <p:tavLst>
                                        <p:tav tm="0">
                                          <p:val>
                                            <p:strVal val="#ppt_x"/>
                                          </p:val>
                                        </p:tav>
                                        <p:tav tm="100000">
                                          <p:val>
                                            <p:strVal val="#ppt_x"/>
                                          </p:val>
                                        </p:tav>
                                      </p:tavLst>
                                    </p:anim>
                                    <p:anim calcmode="lin" valueType="num">
                                      <p:cBhvr additive="base">
                                        <p:cTn id="8"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Content Placeholder 2">
            <a:extLst>
              <a:ext uri="{FF2B5EF4-FFF2-40B4-BE49-F238E27FC236}">
                <a16:creationId xmlns:a16="http://schemas.microsoft.com/office/drawing/2014/main" id="{A83A0B64-6EE6-8771-A123-159C6C228EE9}"/>
              </a:ext>
            </a:extLst>
          </p:cNvPr>
          <p:cNvSpPr>
            <a:spLocks noGrp="1"/>
          </p:cNvSpPr>
          <p:nvPr>
            <p:ph idx="1"/>
          </p:nvPr>
        </p:nvSpPr>
        <p:spPr>
          <a:xfrm>
            <a:off x="2057400" y="838200"/>
            <a:ext cx="8229600" cy="5562600"/>
          </a:xfrm>
        </p:spPr>
        <p:txBody>
          <a:bodyPr>
            <a:normAutofit fontScale="92500"/>
          </a:bodyPr>
          <a:lstStyle/>
          <a:p>
            <a:pPr algn="just" eaLnBrk="1" hangingPunct="1">
              <a:buFont typeface="Arial" panose="020B0604020202020204" pitchFamily="34" charset="0"/>
              <a:buNone/>
            </a:pPr>
            <a:r>
              <a:rPr lang="en-US" altLang="en-US" sz="2200"/>
              <a:t>The two relations </a:t>
            </a:r>
            <a:r>
              <a:rPr lang="en-US" altLang="en-US" sz="2200">
                <a:solidFill>
                  <a:srgbClr val="C00000"/>
                </a:solidFill>
              </a:rPr>
              <a:t>Table1</a:t>
            </a:r>
            <a:r>
              <a:rPr lang="en-US" altLang="en-US" sz="2200"/>
              <a:t> and </a:t>
            </a:r>
            <a:r>
              <a:rPr lang="en-US" altLang="en-US" sz="2200">
                <a:solidFill>
                  <a:srgbClr val="C00000"/>
                </a:solidFill>
              </a:rPr>
              <a:t>Table2 </a:t>
            </a:r>
            <a:r>
              <a:rPr lang="en-US" altLang="en-US" sz="2200"/>
              <a:t> as the base relations of </a:t>
            </a:r>
            <a:r>
              <a:rPr lang="en-US" altLang="en-US" sz="2200" b="1">
                <a:solidFill>
                  <a:srgbClr val="C00000"/>
                </a:solidFill>
              </a:rPr>
              <a:t>EMPRoleProj</a:t>
            </a:r>
            <a:r>
              <a:rPr lang="en-US" altLang="en-US" sz="2200"/>
              <a:t>, is not a good schema design. </a:t>
            </a:r>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Wingdings" pitchFamily="2" charset="2"/>
              <a:buChar char="v"/>
            </a:pPr>
            <a:r>
              <a:rPr lang="en-US" altLang="en-US" sz="2200"/>
              <a:t>Problem is if a Natural Join is performed on the above two relations it produces more tuples than original set of tuples in </a:t>
            </a:r>
            <a:r>
              <a:rPr lang="en-US" altLang="en-US" sz="2200" b="1">
                <a:solidFill>
                  <a:srgbClr val="C00000"/>
                </a:solidFill>
              </a:rPr>
              <a:t>EMPRoleProj</a:t>
            </a:r>
            <a:r>
              <a:rPr lang="en-US" altLang="en-US" sz="2200"/>
              <a:t>.  </a:t>
            </a:r>
          </a:p>
          <a:p>
            <a:pPr algn="just" eaLnBrk="1" hangingPunct="1">
              <a:buFont typeface="Wingdings" pitchFamily="2" charset="2"/>
              <a:buChar char="v"/>
            </a:pPr>
            <a:r>
              <a:rPr lang="en-US" altLang="en-US" sz="2200"/>
              <a:t>These additional tuples that were not in </a:t>
            </a:r>
            <a:r>
              <a:rPr lang="en-US" altLang="en-US" sz="2200" b="1">
                <a:solidFill>
                  <a:srgbClr val="C00000"/>
                </a:solidFill>
              </a:rPr>
              <a:t>EMPRoleProj </a:t>
            </a:r>
            <a:r>
              <a:rPr lang="en-US" altLang="en-US" sz="2200"/>
              <a:t> are called spurious tuples because they represent spurious or wrong information that is not valid. </a:t>
            </a:r>
          </a:p>
          <a:p>
            <a:pPr algn="just" eaLnBrk="1" hangingPunct="1">
              <a:buFont typeface="Wingdings" pitchFamily="2" charset="2"/>
              <a:buChar char="v"/>
            </a:pPr>
            <a:r>
              <a:rPr lang="en-US" altLang="en-US" sz="2200"/>
              <a:t> This is because the </a:t>
            </a:r>
            <a:r>
              <a:rPr lang="en-US" altLang="en-US" sz="2200" b="1"/>
              <a:t>role</a:t>
            </a:r>
            <a:r>
              <a:rPr lang="en-US" altLang="en-US" sz="2200"/>
              <a:t> attribute which is used for joining is neither a primary key, nor a foreign key in either </a:t>
            </a:r>
            <a:r>
              <a:rPr lang="en-US" altLang="en-US" sz="2200" b="1"/>
              <a:t>Table1 </a:t>
            </a:r>
            <a:r>
              <a:rPr lang="en-US" altLang="en-US" sz="2200"/>
              <a:t>and  </a:t>
            </a:r>
            <a:r>
              <a:rPr lang="en-US" altLang="en-US" sz="2200" b="1"/>
              <a:t>Table2</a:t>
            </a:r>
            <a:r>
              <a:rPr lang="en-US" altLang="en-US" sz="2200"/>
              <a:t>.</a:t>
            </a:r>
          </a:p>
        </p:txBody>
      </p:sp>
      <p:sp>
        <p:nvSpPr>
          <p:cNvPr id="4" name="Date Placeholder 3">
            <a:extLst>
              <a:ext uri="{FF2B5EF4-FFF2-40B4-BE49-F238E27FC236}">
                <a16:creationId xmlns:a16="http://schemas.microsoft.com/office/drawing/2014/main" id="{0E04B0BE-6EA0-5FCF-DC56-9A0A0E182A0E}"/>
              </a:ext>
            </a:extLst>
          </p:cNvPr>
          <p:cNvSpPr>
            <a:spLocks noGrp="1"/>
          </p:cNvSpPr>
          <p:nvPr>
            <p:ph type="dt" sz="half" idx="10"/>
          </p:nvPr>
        </p:nvSpPr>
        <p:spPr/>
        <p:txBody>
          <a:bodyPr/>
          <a:lstStyle/>
          <a:p>
            <a:pPr>
              <a:defRPr/>
            </a:pPr>
            <a:fld id="{5333A9AB-57B4-4C0A-AB57-7D2E2CF091BD}" type="datetime1">
              <a:rPr lang="en-US"/>
              <a:pPr>
                <a:defRPr/>
              </a:pPr>
              <a:t>3/9/24</a:t>
            </a:fld>
            <a:endParaRPr lang="en-US"/>
          </a:p>
        </p:txBody>
      </p:sp>
      <p:sp>
        <p:nvSpPr>
          <p:cNvPr id="5" name="Footer Placeholder 4">
            <a:extLst>
              <a:ext uri="{FF2B5EF4-FFF2-40B4-BE49-F238E27FC236}">
                <a16:creationId xmlns:a16="http://schemas.microsoft.com/office/drawing/2014/main" id="{E79C9138-BFE2-0BCE-3EE8-0C71B085E9E0}"/>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40964" name="Slide Number Placeholder 5">
            <a:extLst>
              <a:ext uri="{FF2B5EF4-FFF2-40B4-BE49-F238E27FC236}">
                <a16:creationId xmlns:a16="http://schemas.microsoft.com/office/drawing/2014/main" id="{DF25637D-0AE1-ED40-0B6B-723E8F28C97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8B2FFBC-45F6-A942-AB9D-965761F23872}" type="slidenum">
              <a:rPr lang="en-US" altLang="en-US" sz="1200">
                <a:solidFill>
                  <a:srgbClr val="898989"/>
                </a:solidFill>
              </a:rPr>
              <a:pPr>
                <a:spcBef>
                  <a:spcPct val="0"/>
                </a:spcBef>
                <a:buFontTx/>
                <a:buNone/>
              </a:pPr>
              <a:t>23</a:t>
            </a:fld>
            <a:endParaRPr lang="en-US" altLang="en-US" sz="1200">
              <a:solidFill>
                <a:srgbClr val="898989"/>
              </a:solidFill>
            </a:endParaRPr>
          </a:p>
        </p:txBody>
      </p:sp>
      <p:sp>
        <p:nvSpPr>
          <p:cNvPr id="7" name="Title 1">
            <a:extLst>
              <a:ext uri="{FF2B5EF4-FFF2-40B4-BE49-F238E27FC236}">
                <a16:creationId xmlns:a16="http://schemas.microsoft.com/office/drawing/2014/main" id="{5A0BAACC-E09D-FCAE-29EE-4C889BF7BD5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1.4 Generation of Spurious Tuples</a:t>
            </a:r>
            <a:endParaRPr lang="en-US" sz="3200" b="1" dirty="0">
              <a:solidFill>
                <a:srgbClr val="C00000"/>
              </a:solidFill>
              <a:effectLst>
                <a:outerShdw blurRad="38100" dist="38100" dir="2700000" algn="tl">
                  <a:srgbClr val="000000">
                    <a:alpha val="43137"/>
                  </a:srgbClr>
                </a:outerShdw>
              </a:effectLst>
            </a:endParaRPr>
          </a:p>
        </p:txBody>
      </p:sp>
      <p:pic>
        <p:nvPicPr>
          <p:cNvPr id="40966" name="Picture 2" descr="E:\NIET\Project\xLogo11.png.pagespeed.ic.pydHLuCQEZ.png">
            <a:extLst>
              <a:ext uri="{FF2B5EF4-FFF2-40B4-BE49-F238E27FC236}">
                <a16:creationId xmlns:a16="http://schemas.microsoft.com/office/drawing/2014/main" id="{6B03D5F6-F7BF-848A-7DF1-70C3A019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5">
            <a:extLst>
              <a:ext uri="{FF2B5EF4-FFF2-40B4-BE49-F238E27FC236}">
                <a16:creationId xmlns:a16="http://schemas.microsoft.com/office/drawing/2014/main" id="{40A2DEE6-1F7E-D53C-0AA9-688227280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676400"/>
            <a:ext cx="6629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8">
            <a:extLst>
              <a:ext uri="{FF2B5EF4-FFF2-40B4-BE49-F238E27FC236}">
                <a16:creationId xmlns:a16="http://schemas.microsoft.com/office/drawing/2014/main" id="{A9B5D470-0DA5-D567-2712-E6434FF069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7" name="Picture 17">
            <a:extLst>
              <a:ext uri="{FF2B5EF4-FFF2-40B4-BE49-F238E27FC236}">
                <a16:creationId xmlns:a16="http://schemas.microsoft.com/office/drawing/2014/main" id="{2EDACAAA-F4F7-E98D-26BB-1273BD1454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562350" y="3186112"/>
            <a:ext cx="5067300" cy="2006600"/>
          </a:xfrm>
        </p:spPr>
      </p:pic>
      <p:sp>
        <p:nvSpPr>
          <p:cNvPr id="4" name="Date Placeholder 3">
            <a:extLst>
              <a:ext uri="{FF2B5EF4-FFF2-40B4-BE49-F238E27FC236}">
                <a16:creationId xmlns:a16="http://schemas.microsoft.com/office/drawing/2014/main" id="{30028CAA-02EA-D726-0D7D-BC20BBA02BC4}"/>
              </a:ext>
            </a:extLst>
          </p:cNvPr>
          <p:cNvSpPr>
            <a:spLocks noGrp="1"/>
          </p:cNvSpPr>
          <p:nvPr>
            <p:ph type="dt" sz="half" idx="10"/>
          </p:nvPr>
        </p:nvSpPr>
        <p:spPr/>
        <p:txBody>
          <a:bodyPr/>
          <a:lstStyle/>
          <a:p>
            <a:pPr>
              <a:defRPr/>
            </a:pPr>
            <a:fld id="{12B719CA-646B-442B-B8C5-1F9B4BD5DE1C}" type="datetime1">
              <a:rPr lang="en-US"/>
              <a:pPr>
                <a:defRPr/>
              </a:pPr>
              <a:t>3/9/24</a:t>
            </a:fld>
            <a:endParaRPr lang="en-US"/>
          </a:p>
        </p:txBody>
      </p:sp>
      <p:sp>
        <p:nvSpPr>
          <p:cNvPr id="5" name="Footer Placeholder 4">
            <a:extLst>
              <a:ext uri="{FF2B5EF4-FFF2-40B4-BE49-F238E27FC236}">
                <a16:creationId xmlns:a16="http://schemas.microsoft.com/office/drawing/2014/main" id="{8484BC9F-D367-D920-1896-B320A4CD2905}"/>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41988" name="Slide Number Placeholder 5">
            <a:extLst>
              <a:ext uri="{FF2B5EF4-FFF2-40B4-BE49-F238E27FC236}">
                <a16:creationId xmlns:a16="http://schemas.microsoft.com/office/drawing/2014/main" id="{9DEE182D-9CC1-6957-469E-59B7EC241B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6CE007-A4AD-1945-86DE-6E96A58220A1}" type="slidenum">
              <a:rPr lang="en-US" altLang="en-US" sz="1200">
                <a:solidFill>
                  <a:srgbClr val="898989"/>
                </a:solidFill>
              </a:rPr>
              <a:pPr>
                <a:spcBef>
                  <a:spcPct val="0"/>
                </a:spcBef>
                <a:buFontTx/>
                <a:buNone/>
              </a:pPr>
              <a:t>24</a:t>
            </a:fld>
            <a:endParaRPr lang="en-US" altLang="en-US" sz="1200">
              <a:solidFill>
                <a:srgbClr val="898989"/>
              </a:solidFill>
            </a:endParaRPr>
          </a:p>
        </p:txBody>
      </p:sp>
      <p:sp>
        <p:nvSpPr>
          <p:cNvPr id="7" name="Title 1">
            <a:extLst>
              <a:ext uri="{FF2B5EF4-FFF2-40B4-BE49-F238E27FC236}">
                <a16:creationId xmlns:a16="http://schemas.microsoft.com/office/drawing/2014/main" id="{28D6A67F-0A32-5FF8-2B4A-1BC9F627463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Example with spurious </a:t>
            </a:r>
            <a:r>
              <a:rPr lang="en-US" sz="3200" b="1" dirty="0" err="1">
                <a:solidFill>
                  <a:srgbClr val="C00000"/>
                </a:solidFill>
                <a:effectLst>
                  <a:outerShdw blurRad="38100" dist="38100" dir="2700000" algn="tl">
                    <a:srgbClr val="000000">
                      <a:alpha val="43137"/>
                    </a:srgbClr>
                  </a:outerShdw>
                </a:effectLst>
              </a:rPr>
              <a:t>tuple</a:t>
            </a:r>
            <a:r>
              <a:rPr lang="en-US" sz="3200" b="1" dirty="0">
                <a:solidFill>
                  <a:srgbClr val="C00000"/>
                </a:solidFill>
                <a:effectLst>
                  <a:outerShdw blurRad="38100" dist="38100" dir="2700000" algn="tl">
                    <a:srgbClr val="000000">
                      <a:alpha val="43137"/>
                    </a:srgbClr>
                  </a:outerShdw>
                </a:effectLst>
              </a:rPr>
              <a:t>  </a:t>
            </a:r>
          </a:p>
        </p:txBody>
      </p:sp>
      <p:pic>
        <p:nvPicPr>
          <p:cNvPr id="41990" name="Picture 2" descr="E:\NIET\Project\xLogo11.png.pagespeed.ic.pydHLuCQEZ.png">
            <a:extLst>
              <a:ext uri="{FF2B5EF4-FFF2-40B4-BE49-F238E27FC236}">
                <a16:creationId xmlns:a16="http://schemas.microsoft.com/office/drawing/2014/main" id="{DCCB585F-601B-DBCC-53F6-B118E78CB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823418EF-E516-97AE-BD55-CB637B427E04}"/>
              </a:ext>
            </a:extLst>
          </p:cNvPr>
          <p:cNvSpPr/>
          <p:nvPr/>
        </p:nvSpPr>
        <p:spPr>
          <a:xfrm>
            <a:off x="2209800" y="2667000"/>
            <a:ext cx="8153400" cy="1200150"/>
          </a:xfrm>
          <a:prstGeom prst="rect">
            <a:avLst/>
          </a:prstGeom>
        </p:spPr>
        <p:txBody>
          <a:bodyPr>
            <a:spAutoFit/>
          </a:bodyPr>
          <a:lstStyle/>
          <a:p>
            <a:pPr algn="just" eaLnBrk="1" hangingPunct="1">
              <a:buFont typeface="Arial" pitchFamily="34" charset="0"/>
              <a:buNone/>
              <a:defRPr/>
            </a:pPr>
            <a:r>
              <a:rPr lang="en-US" sz="2400" dirty="0"/>
              <a:t>Result of applying NATURAL JOIN to the tuples in </a:t>
            </a:r>
            <a:r>
              <a:rPr lang="en-US" sz="2400" b="1" dirty="0"/>
              <a:t>Table1</a:t>
            </a:r>
            <a:r>
              <a:rPr lang="en-US" sz="2400" dirty="0"/>
              <a:t> and </a:t>
            </a:r>
            <a:r>
              <a:rPr lang="en-US" sz="2400" b="1" dirty="0"/>
              <a:t>Table2</a:t>
            </a:r>
            <a:r>
              <a:rPr lang="en-US" sz="2400" dirty="0"/>
              <a:t>,just for</a:t>
            </a:r>
            <a:r>
              <a:rPr lang="en-US" sz="2400" b="1" dirty="0">
                <a:solidFill>
                  <a:srgbClr val="C00000"/>
                </a:solidFill>
              </a:rPr>
              <a:t> </a:t>
            </a:r>
            <a:r>
              <a:rPr lang="en-US" sz="2400" b="1" dirty="0" err="1">
                <a:solidFill>
                  <a:srgbClr val="C00000"/>
                </a:solidFill>
              </a:rPr>
              <a:t>EMPRoleProj</a:t>
            </a:r>
            <a:r>
              <a:rPr lang="en-US" sz="2400" dirty="0"/>
              <a:t>  with {Jones, Designer ,Nile } generated spurious tuples.</a:t>
            </a:r>
          </a:p>
        </p:txBody>
      </p:sp>
      <p:pic>
        <p:nvPicPr>
          <p:cNvPr id="41993" name="Picture 15">
            <a:extLst>
              <a:ext uri="{FF2B5EF4-FFF2-40B4-BE49-F238E27FC236}">
                <a16:creationId xmlns:a16="http://schemas.microsoft.com/office/drawing/2014/main" id="{F63304DA-E78B-26D8-A421-8D5677A031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990600"/>
            <a:ext cx="7391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Picture 9">
            <a:extLst>
              <a:ext uri="{FF2B5EF4-FFF2-40B4-BE49-F238E27FC236}">
                <a16:creationId xmlns:a16="http://schemas.microsoft.com/office/drawing/2014/main" id="{2B7F772D-2E0F-F4C9-8C54-919E883C94B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7"/>
                                        </p:tgtEl>
                                        <p:attrNameLst>
                                          <p:attrName>style.visibility</p:attrName>
                                        </p:attrNameLst>
                                      </p:cBhvr>
                                      <p:to>
                                        <p:strVal val="visible"/>
                                      </p:to>
                                    </p:set>
                                    <p:anim calcmode="lin" valueType="num">
                                      <p:cBhvr additive="base">
                                        <p:cTn id="7" dur="500" fill="hold"/>
                                        <p:tgtEl>
                                          <p:spTgt spid="40967"/>
                                        </p:tgtEl>
                                        <p:attrNameLst>
                                          <p:attrName>ppt_x</p:attrName>
                                        </p:attrNameLst>
                                      </p:cBhvr>
                                      <p:tavLst>
                                        <p:tav tm="0">
                                          <p:val>
                                            <p:strVal val="#ppt_x"/>
                                          </p:val>
                                        </p:tav>
                                        <p:tav tm="100000">
                                          <p:val>
                                            <p:strVal val="#ppt_x"/>
                                          </p:val>
                                        </p:tav>
                                      </p:tavLst>
                                    </p:anim>
                                    <p:anim calcmode="lin" valueType="num">
                                      <p:cBhvr additive="base">
                                        <p:cTn id="8" dur="500" fill="hold"/>
                                        <p:tgtEl>
                                          <p:spTgt spid="40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Content Placeholder 2">
            <a:extLst>
              <a:ext uri="{FF2B5EF4-FFF2-40B4-BE49-F238E27FC236}">
                <a16:creationId xmlns:a16="http://schemas.microsoft.com/office/drawing/2014/main" id="{8B8FFD0E-763A-B36F-9FF8-344BC1475C65}"/>
              </a:ext>
            </a:extLst>
          </p:cNvPr>
          <p:cNvSpPr>
            <a:spLocks noGrp="1"/>
          </p:cNvSpPr>
          <p:nvPr>
            <p:ph idx="1"/>
          </p:nvPr>
        </p:nvSpPr>
        <p:spPr>
          <a:xfrm>
            <a:off x="2057400" y="1143000"/>
            <a:ext cx="8229600" cy="5257800"/>
          </a:xfrm>
        </p:spPr>
        <p:txBody>
          <a:bodyPr>
            <a:normAutofit lnSpcReduction="10000"/>
          </a:bodyPr>
          <a:lstStyle/>
          <a:p>
            <a:pPr eaLnBrk="1" hangingPunct="1">
              <a:buFont typeface="Arial" panose="020B0604020202020204" pitchFamily="34" charset="0"/>
              <a:buNone/>
            </a:pPr>
            <a:r>
              <a:rPr lang="en-US" altLang="en-US" sz="2400" b="1">
                <a:solidFill>
                  <a:srgbClr val="C00000"/>
                </a:solidFill>
              </a:rPr>
              <a:t>Guideline 4</a:t>
            </a:r>
            <a:endParaRPr lang="en-US" altLang="en-US" sz="2400">
              <a:solidFill>
                <a:srgbClr val="C00000"/>
              </a:solidFill>
            </a:endParaRPr>
          </a:p>
          <a:p>
            <a:pPr algn="just" eaLnBrk="1" hangingPunct="1">
              <a:buFont typeface="Wingdings" pitchFamily="2" charset="2"/>
              <a:buChar char="v"/>
            </a:pPr>
            <a:r>
              <a:rPr lang="en-US" altLang="en-US" sz="2400"/>
              <a:t>Design relation schemas so that they can be joined with equality conditions on attributes that are appropriately related (primary key, foreign key) pairs in a way that guarantees that no spurious tuples are generated. </a:t>
            </a:r>
          </a:p>
          <a:p>
            <a:pPr algn="just" eaLnBrk="1" hangingPunct="1">
              <a:buFont typeface="Wingdings" pitchFamily="2" charset="2"/>
              <a:buChar char="v"/>
            </a:pPr>
            <a:r>
              <a:rPr lang="en-US" altLang="en-US" sz="2400"/>
              <a:t>Avoid relations that contain matching attributes that are not (foreign key, primary key) combinations because joining on such attributes may produce spurious tuples.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b="1">
                <a:solidFill>
                  <a:srgbClr val="C00000"/>
                </a:solidFill>
              </a:rPr>
              <a:t>Note :- </a:t>
            </a:r>
            <a:r>
              <a:rPr lang="en-US" altLang="en-US" sz="2400"/>
              <a:t>This informal guideline obviously needs to be stated more formally. we discuss a formal condition called the non-additive (or lossless) join property that guarantees that certain joins do not produce spurious tuples.</a:t>
            </a:r>
          </a:p>
          <a:p>
            <a:pPr algn="just" eaLnBrk="1" hangingPunct="1"/>
            <a:endParaRPr lang="en-US" altLang="en-US" sz="2200"/>
          </a:p>
        </p:txBody>
      </p:sp>
      <p:sp>
        <p:nvSpPr>
          <p:cNvPr id="4" name="Date Placeholder 3">
            <a:extLst>
              <a:ext uri="{FF2B5EF4-FFF2-40B4-BE49-F238E27FC236}">
                <a16:creationId xmlns:a16="http://schemas.microsoft.com/office/drawing/2014/main" id="{C383290D-50FF-CF3B-A175-D6DF9B890080}"/>
              </a:ext>
            </a:extLst>
          </p:cNvPr>
          <p:cNvSpPr>
            <a:spLocks noGrp="1"/>
          </p:cNvSpPr>
          <p:nvPr>
            <p:ph type="dt" sz="half" idx="10"/>
          </p:nvPr>
        </p:nvSpPr>
        <p:spPr/>
        <p:txBody>
          <a:bodyPr/>
          <a:lstStyle/>
          <a:p>
            <a:pPr>
              <a:defRPr/>
            </a:pPr>
            <a:fld id="{2D61FBE7-E1DD-4731-A576-92999943CE85}" type="datetime1">
              <a:rPr lang="en-US"/>
              <a:pPr>
                <a:defRPr/>
              </a:pPr>
              <a:t>3/9/24</a:t>
            </a:fld>
            <a:endParaRPr lang="en-US"/>
          </a:p>
        </p:txBody>
      </p:sp>
      <p:sp>
        <p:nvSpPr>
          <p:cNvPr id="5" name="Footer Placeholder 4">
            <a:extLst>
              <a:ext uri="{FF2B5EF4-FFF2-40B4-BE49-F238E27FC236}">
                <a16:creationId xmlns:a16="http://schemas.microsoft.com/office/drawing/2014/main" id="{7890F830-20B9-EFE1-E739-F4852C2FB7A2}"/>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43012" name="Slide Number Placeholder 5">
            <a:extLst>
              <a:ext uri="{FF2B5EF4-FFF2-40B4-BE49-F238E27FC236}">
                <a16:creationId xmlns:a16="http://schemas.microsoft.com/office/drawing/2014/main" id="{8A9ADA66-BAAE-AFC1-4BCC-8CF70CA999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84A4D3-0061-DE49-AB2E-2E6447386F26}" type="slidenum">
              <a:rPr lang="en-US" altLang="en-US" sz="1200">
                <a:solidFill>
                  <a:srgbClr val="898989"/>
                </a:solidFill>
              </a:rPr>
              <a:pPr>
                <a:spcBef>
                  <a:spcPct val="0"/>
                </a:spcBef>
                <a:buFontTx/>
                <a:buNone/>
              </a:pPr>
              <a:t>25</a:t>
            </a:fld>
            <a:endParaRPr lang="en-US" altLang="en-US" sz="1200">
              <a:solidFill>
                <a:srgbClr val="898989"/>
              </a:solidFill>
            </a:endParaRPr>
          </a:p>
        </p:txBody>
      </p:sp>
      <p:sp>
        <p:nvSpPr>
          <p:cNvPr id="7" name="Title 1">
            <a:extLst>
              <a:ext uri="{FF2B5EF4-FFF2-40B4-BE49-F238E27FC236}">
                <a16:creationId xmlns:a16="http://schemas.microsoft.com/office/drawing/2014/main" id="{F17313EB-BF75-2330-8AB2-F10B1DBFCEA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1.4 Generation of Spurious Tuples</a:t>
            </a:r>
            <a:endParaRPr lang="en-US" sz="3200" b="1" dirty="0">
              <a:solidFill>
                <a:srgbClr val="C00000"/>
              </a:solidFill>
              <a:effectLst>
                <a:outerShdw blurRad="38100" dist="38100" dir="2700000" algn="tl">
                  <a:srgbClr val="000000">
                    <a:alpha val="43137"/>
                  </a:srgbClr>
                </a:outerShdw>
              </a:effectLst>
            </a:endParaRPr>
          </a:p>
        </p:txBody>
      </p:sp>
      <p:pic>
        <p:nvPicPr>
          <p:cNvPr id="43014" name="Picture 2" descr="E:\NIET\Project\xLogo11.png.pagespeed.ic.pydHLuCQEZ.png">
            <a:extLst>
              <a:ext uri="{FF2B5EF4-FFF2-40B4-BE49-F238E27FC236}">
                <a16:creationId xmlns:a16="http://schemas.microsoft.com/office/drawing/2014/main" id="{214A65FC-FEBA-E997-3822-579B43EE5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7">
            <a:extLst>
              <a:ext uri="{FF2B5EF4-FFF2-40B4-BE49-F238E27FC236}">
                <a16:creationId xmlns:a16="http://schemas.microsoft.com/office/drawing/2014/main" id="{9F1CD7FA-0753-050C-2D19-7322FE19B6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91">
                                            <p:txEl>
                                              <p:pRg st="1" end="1"/>
                                            </p:txEl>
                                          </p:spTgt>
                                        </p:tgtEl>
                                        <p:attrNameLst>
                                          <p:attrName>style.visibility</p:attrName>
                                        </p:attrNameLst>
                                      </p:cBhvr>
                                      <p:to>
                                        <p:strVal val="visible"/>
                                      </p:to>
                                    </p:set>
                                    <p:anim calcmode="lin" valueType="num">
                                      <p:cBhvr additive="base">
                                        <p:cTn id="7" dur="500" fill="hold"/>
                                        <p:tgtEl>
                                          <p:spTgt spid="419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991">
                                            <p:txEl>
                                              <p:pRg st="2" end="2"/>
                                            </p:txEl>
                                          </p:spTgt>
                                        </p:tgtEl>
                                        <p:attrNameLst>
                                          <p:attrName>style.visibility</p:attrName>
                                        </p:attrNameLst>
                                      </p:cBhvr>
                                      <p:to>
                                        <p:strVal val="visible"/>
                                      </p:to>
                                    </p:set>
                                    <p:anim calcmode="lin" valueType="num">
                                      <p:cBhvr additive="base">
                                        <p:cTn id="13" dur="500" fill="hold"/>
                                        <p:tgtEl>
                                          <p:spTgt spid="419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991">
                                            <p:txEl>
                                              <p:pRg st="4" end="4"/>
                                            </p:txEl>
                                          </p:spTgt>
                                        </p:tgtEl>
                                        <p:attrNameLst>
                                          <p:attrName>style.visibility</p:attrName>
                                        </p:attrNameLst>
                                      </p:cBhvr>
                                      <p:to>
                                        <p:strVal val="visible"/>
                                      </p:to>
                                    </p:set>
                                    <p:anim calcmode="lin" valueType="num">
                                      <p:cBhvr additive="base">
                                        <p:cTn id="19" dur="500" fill="hold"/>
                                        <p:tgtEl>
                                          <p:spTgt spid="419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Content Placeholder 2">
            <a:extLst>
              <a:ext uri="{FF2B5EF4-FFF2-40B4-BE49-F238E27FC236}">
                <a16:creationId xmlns:a16="http://schemas.microsoft.com/office/drawing/2014/main" id="{39091B52-E2F2-1C37-A414-1864D0971243}"/>
              </a:ext>
            </a:extLst>
          </p:cNvPr>
          <p:cNvSpPr>
            <a:spLocks noGrp="1"/>
          </p:cNvSpPr>
          <p:nvPr>
            <p:ph idx="1"/>
          </p:nvPr>
        </p:nvSpPr>
        <p:spPr>
          <a:xfrm>
            <a:off x="2057400" y="1143000"/>
            <a:ext cx="8229600" cy="5181600"/>
          </a:xfrm>
        </p:spPr>
        <p:txBody>
          <a:bodyPr>
            <a:normAutofit lnSpcReduction="10000"/>
          </a:bodyPr>
          <a:lstStyle/>
          <a:p>
            <a:pPr>
              <a:buFont typeface="Arial" panose="020B0604020202020204" pitchFamily="34" charset="0"/>
              <a:buNone/>
            </a:pPr>
            <a:r>
              <a:rPr lang="en-US" altLang="en-US" sz="2400"/>
              <a:t>The problems we pointed out, which can be detected without additional tools of analysis, are as follows:-</a:t>
            </a:r>
          </a:p>
          <a:p>
            <a:pPr>
              <a:buFont typeface="Arial" panose="020B0604020202020204" pitchFamily="34" charset="0"/>
              <a:buNone/>
            </a:pPr>
            <a:endParaRPr lang="en-US" altLang="en-US" sz="2400"/>
          </a:p>
          <a:p>
            <a:pPr algn="just">
              <a:buFont typeface="Wingdings" pitchFamily="2" charset="2"/>
              <a:buChar char="q"/>
            </a:pPr>
            <a:r>
              <a:rPr lang="en-US" altLang="en-US" sz="2400"/>
              <a:t>Anomalies that cause redundant work to be done during insertion into and modification of a relation, and that may cause accidental loss of information during a deletion from a relation.</a:t>
            </a:r>
          </a:p>
          <a:p>
            <a:pPr algn="just">
              <a:buFont typeface="Wingdings" pitchFamily="2" charset="2"/>
              <a:buChar char="q"/>
            </a:pPr>
            <a:r>
              <a:rPr lang="en-US" altLang="en-US" sz="2400"/>
              <a:t>Waste of storage space due to NULLs and the difficulty of performing selections, aggregation operations, and joins due to NULL values.</a:t>
            </a:r>
          </a:p>
          <a:p>
            <a:pPr algn="just">
              <a:buFont typeface="Wingdings" pitchFamily="2" charset="2"/>
              <a:buChar char="q"/>
            </a:pPr>
            <a:r>
              <a:rPr lang="en-US" altLang="en-US" sz="2400"/>
              <a:t>Generation of invalid and spurious data during joins on base relations with matched attributes that may not represent a proper (foreign key, primary key) relationship</a:t>
            </a:r>
          </a:p>
          <a:p>
            <a:pPr algn="just" eaLnBrk="1" hangingPunct="1"/>
            <a:endParaRPr lang="en-US" altLang="en-US" sz="2200"/>
          </a:p>
        </p:txBody>
      </p:sp>
      <p:sp>
        <p:nvSpPr>
          <p:cNvPr id="4" name="Date Placeholder 3">
            <a:extLst>
              <a:ext uri="{FF2B5EF4-FFF2-40B4-BE49-F238E27FC236}">
                <a16:creationId xmlns:a16="http://schemas.microsoft.com/office/drawing/2014/main" id="{DD313AFF-4907-953C-2D37-A754166D1FAA}"/>
              </a:ext>
            </a:extLst>
          </p:cNvPr>
          <p:cNvSpPr>
            <a:spLocks noGrp="1"/>
          </p:cNvSpPr>
          <p:nvPr>
            <p:ph type="dt" sz="half" idx="10"/>
          </p:nvPr>
        </p:nvSpPr>
        <p:spPr/>
        <p:txBody>
          <a:bodyPr/>
          <a:lstStyle/>
          <a:p>
            <a:pPr>
              <a:defRPr/>
            </a:pPr>
            <a:fld id="{1629A408-5FF2-4935-BC31-F87DAA1D2783}" type="datetime1">
              <a:rPr lang="en-US"/>
              <a:pPr>
                <a:defRPr/>
              </a:pPr>
              <a:t>3/9/24</a:t>
            </a:fld>
            <a:endParaRPr lang="en-US"/>
          </a:p>
        </p:txBody>
      </p:sp>
      <p:sp>
        <p:nvSpPr>
          <p:cNvPr id="5" name="Footer Placeholder 4">
            <a:extLst>
              <a:ext uri="{FF2B5EF4-FFF2-40B4-BE49-F238E27FC236}">
                <a16:creationId xmlns:a16="http://schemas.microsoft.com/office/drawing/2014/main" id="{A2CCAC8F-228D-479D-404F-E161F3361741}"/>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44036" name="Slide Number Placeholder 5">
            <a:extLst>
              <a:ext uri="{FF2B5EF4-FFF2-40B4-BE49-F238E27FC236}">
                <a16:creationId xmlns:a16="http://schemas.microsoft.com/office/drawing/2014/main" id="{490B5705-7D82-A7BA-5912-C248DBBD32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A16BF5-B820-5E49-8354-6AE6FDC39AAE}" type="slidenum">
              <a:rPr lang="en-US" altLang="en-US" sz="1200">
                <a:solidFill>
                  <a:srgbClr val="898989"/>
                </a:solidFill>
              </a:rPr>
              <a:pPr>
                <a:spcBef>
                  <a:spcPct val="0"/>
                </a:spcBef>
                <a:buFontTx/>
                <a:buNone/>
              </a:pPr>
              <a:t>26</a:t>
            </a:fld>
            <a:endParaRPr lang="en-US" altLang="en-US" sz="1200">
              <a:solidFill>
                <a:srgbClr val="898989"/>
              </a:solidFill>
            </a:endParaRPr>
          </a:p>
        </p:txBody>
      </p:sp>
      <p:sp>
        <p:nvSpPr>
          <p:cNvPr id="7" name="Title 1">
            <a:extLst>
              <a:ext uri="{FF2B5EF4-FFF2-40B4-BE49-F238E27FC236}">
                <a16:creationId xmlns:a16="http://schemas.microsoft.com/office/drawing/2014/main" id="{626F02B1-099E-B2E2-0C6A-2E1DA803E03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Summary of Informal </a:t>
            </a:r>
            <a:r>
              <a:rPr lang="en-US" altLang="en-US" sz="3200" b="1">
                <a:solidFill>
                  <a:srgbClr val="C00000"/>
                </a:solidFill>
                <a:cs typeface="Times New Roman" pitchFamily="18" charset="0"/>
              </a:rPr>
              <a:t>database Design </a:t>
            </a:r>
            <a:endParaRPr lang="en-US" sz="3200" b="1" dirty="0">
              <a:solidFill>
                <a:srgbClr val="C00000"/>
              </a:solidFill>
              <a:effectLst>
                <a:outerShdw blurRad="38100" dist="38100" dir="2700000" algn="tl">
                  <a:srgbClr val="000000">
                    <a:alpha val="43137"/>
                  </a:srgbClr>
                </a:outerShdw>
              </a:effectLst>
            </a:endParaRPr>
          </a:p>
        </p:txBody>
      </p:sp>
      <p:pic>
        <p:nvPicPr>
          <p:cNvPr id="44038" name="Picture 2" descr="E:\NIET\Project\xLogo11.png.pagespeed.ic.pydHLuCQEZ.png">
            <a:extLst>
              <a:ext uri="{FF2B5EF4-FFF2-40B4-BE49-F238E27FC236}">
                <a16:creationId xmlns:a16="http://schemas.microsoft.com/office/drawing/2014/main" id="{1041C2A4-087E-CC14-3786-D20A3C2B7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7">
            <a:extLst>
              <a:ext uri="{FF2B5EF4-FFF2-40B4-BE49-F238E27FC236}">
                <a16:creationId xmlns:a16="http://schemas.microsoft.com/office/drawing/2014/main" id="{1CF2C280-3405-6C43-EF6F-98B5B0D6C4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015">
                                            <p:txEl>
                                              <p:pRg st="2" end="2"/>
                                            </p:txEl>
                                          </p:spTgt>
                                        </p:tgtEl>
                                        <p:attrNameLst>
                                          <p:attrName>style.visibility</p:attrName>
                                        </p:attrNameLst>
                                      </p:cBhvr>
                                      <p:to>
                                        <p:strVal val="visible"/>
                                      </p:to>
                                    </p:set>
                                    <p:anim calcmode="lin" valueType="num">
                                      <p:cBhvr additive="base">
                                        <p:cTn id="7" dur="500" fill="hold"/>
                                        <p:tgtEl>
                                          <p:spTgt spid="4301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015">
                                            <p:txEl>
                                              <p:pRg st="3" end="3"/>
                                            </p:txEl>
                                          </p:spTgt>
                                        </p:tgtEl>
                                        <p:attrNameLst>
                                          <p:attrName>style.visibility</p:attrName>
                                        </p:attrNameLst>
                                      </p:cBhvr>
                                      <p:to>
                                        <p:strVal val="visible"/>
                                      </p:to>
                                    </p:set>
                                    <p:anim calcmode="lin" valueType="num">
                                      <p:cBhvr additive="base">
                                        <p:cTn id="13" dur="500" fill="hold"/>
                                        <p:tgtEl>
                                          <p:spTgt spid="430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3015">
                                            <p:txEl>
                                              <p:pRg st="4" end="4"/>
                                            </p:txEl>
                                          </p:spTgt>
                                        </p:tgtEl>
                                        <p:attrNameLst>
                                          <p:attrName>style.visibility</p:attrName>
                                        </p:attrNameLst>
                                      </p:cBhvr>
                                      <p:to>
                                        <p:strVal val="visible"/>
                                      </p:to>
                                    </p:set>
                                    <p:anim calcmode="lin" valueType="num">
                                      <p:cBhvr additive="base">
                                        <p:cTn id="19" dur="500" fill="hold"/>
                                        <p:tgtEl>
                                          <p:spTgt spid="430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Content Placeholder 2">
            <a:extLst>
              <a:ext uri="{FF2B5EF4-FFF2-40B4-BE49-F238E27FC236}">
                <a16:creationId xmlns:a16="http://schemas.microsoft.com/office/drawing/2014/main" id="{6E20D08D-B505-E062-CDF4-BCE9852CBFB6}"/>
              </a:ext>
            </a:extLst>
          </p:cNvPr>
          <p:cNvSpPr>
            <a:spLocks noGrp="1"/>
          </p:cNvSpPr>
          <p:nvPr>
            <p:ph idx="1"/>
          </p:nvPr>
        </p:nvSpPr>
        <p:spPr>
          <a:xfrm>
            <a:off x="2057400" y="1143000"/>
            <a:ext cx="8229600" cy="5181600"/>
          </a:xfrm>
        </p:spPr>
        <p:txBody>
          <a:bodyPr/>
          <a:lstStyle/>
          <a:p>
            <a:pPr algn="just" eaLnBrk="1" hangingPunct="1">
              <a:buFont typeface="Arial" panose="020B0604020202020204" pitchFamily="34" charset="0"/>
              <a:buNone/>
            </a:pPr>
            <a:r>
              <a:rPr lang="en-US" altLang="en-US" sz="2400">
                <a:solidFill>
                  <a:srgbClr val="C00000"/>
                </a:solidFill>
              </a:rPr>
              <a:t>we present informal concepts and theory that may be used to define the </a:t>
            </a:r>
            <a:r>
              <a:rPr lang="en-US" altLang="en-US" sz="2400" i="1">
                <a:solidFill>
                  <a:srgbClr val="C00000"/>
                </a:solidFill>
              </a:rPr>
              <a:t>goodness</a:t>
            </a:r>
            <a:r>
              <a:rPr lang="en-US" altLang="en-US" sz="2400">
                <a:solidFill>
                  <a:srgbClr val="C00000"/>
                </a:solidFill>
              </a:rPr>
              <a:t> and </a:t>
            </a:r>
            <a:r>
              <a:rPr lang="en-US" altLang="en-US" sz="2400" i="1">
                <a:solidFill>
                  <a:srgbClr val="C00000"/>
                </a:solidFill>
              </a:rPr>
              <a:t>badness</a:t>
            </a:r>
            <a:r>
              <a:rPr lang="en-US" altLang="en-US" sz="2400">
                <a:solidFill>
                  <a:srgbClr val="C00000"/>
                </a:solidFill>
              </a:rPr>
              <a:t> of </a:t>
            </a:r>
            <a:r>
              <a:rPr lang="en-US" altLang="en-US" sz="2400" i="1">
                <a:solidFill>
                  <a:srgbClr val="C00000"/>
                </a:solidFill>
              </a:rPr>
              <a:t>individual</a:t>
            </a:r>
            <a:r>
              <a:rPr lang="en-US" altLang="en-US" sz="2400">
                <a:solidFill>
                  <a:srgbClr val="C00000"/>
                </a:solidFill>
              </a:rPr>
              <a:t> relation schemas more precisely.</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Now we discuss functional dependency as a tool for analysis. </a:t>
            </a:r>
          </a:p>
          <a:p>
            <a:pPr algn="just" eaLnBrk="1" hangingPunct="1">
              <a:buFont typeface="Arial" panose="020B0604020202020204" pitchFamily="34" charset="0"/>
              <a:buNone/>
            </a:pPr>
            <a:endParaRPr lang="en-US" altLang="en-US" sz="2400"/>
          </a:p>
        </p:txBody>
      </p:sp>
      <p:sp>
        <p:nvSpPr>
          <p:cNvPr id="4" name="Date Placeholder 3">
            <a:extLst>
              <a:ext uri="{FF2B5EF4-FFF2-40B4-BE49-F238E27FC236}">
                <a16:creationId xmlns:a16="http://schemas.microsoft.com/office/drawing/2014/main" id="{ACE24BAB-B7CF-1D2D-DDDC-040DE6F14C3F}"/>
              </a:ext>
            </a:extLst>
          </p:cNvPr>
          <p:cNvSpPr>
            <a:spLocks noGrp="1"/>
          </p:cNvSpPr>
          <p:nvPr>
            <p:ph type="dt" sz="half" idx="10"/>
          </p:nvPr>
        </p:nvSpPr>
        <p:spPr/>
        <p:txBody>
          <a:bodyPr/>
          <a:lstStyle/>
          <a:p>
            <a:pPr>
              <a:defRPr/>
            </a:pPr>
            <a:fld id="{464ED147-DAA0-4F8E-8851-D5F1CEB125BD}" type="datetime1">
              <a:rPr lang="en-US"/>
              <a:pPr>
                <a:defRPr/>
              </a:pPr>
              <a:t>3/9/24</a:t>
            </a:fld>
            <a:endParaRPr lang="en-US"/>
          </a:p>
        </p:txBody>
      </p:sp>
      <p:sp>
        <p:nvSpPr>
          <p:cNvPr id="5" name="Footer Placeholder 4">
            <a:extLst>
              <a:ext uri="{FF2B5EF4-FFF2-40B4-BE49-F238E27FC236}">
                <a16:creationId xmlns:a16="http://schemas.microsoft.com/office/drawing/2014/main" id="{0E32E886-8B24-DDF7-F6CC-E08C9141073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45060" name="Slide Number Placeholder 5">
            <a:extLst>
              <a:ext uri="{FF2B5EF4-FFF2-40B4-BE49-F238E27FC236}">
                <a16:creationId xmlns:a16="http://schemas.microsoft.com/office/drawing/2014/main" id="{BA5C0225-B6FE-2994-3DAC-923C60BF83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7E20F72-EB31-D448-94F4-2F2837418DA3}" type="slidenum">
              <a:rPr lang="en-US" altLang="en-US" sz="1200">
                <a:solidFill>
                  <a:srgbClr val="898989"/>
                </a:solidFill>
              </a:rPr>
              <a:pPr>
                <a:spcBef>
                  <a:spcPct val="0"/>
                </a:spcBef>
                <a:buFontTx/>
                <a:buNone/>
              </a:pPr>
              <a:t>27</a:t>
            </a:fld>
            <a:endParaRPr lang="en-US" altLang="en-US" sz="1200">
              <a:solidFill>
                <a:srgbClr val="898989"/>
              </a:solidFill>
            </a:endParaRPr>
          </a:p>
        </p:txBody>
      </p:sp>
      <p:sp>
        <p:nvSpPr>
          <p:cNvPr id="7" name="Title 1">
            <a:extLst>
              <a:ext uri="{FF2B5EF4-FFF2-40B4-BE49-F238E27FC236}">
                <a16:creationId xmlns:a16="http://schemas.microsoft.com/office/drawing/2014/main" id="{BE6B8F69-4DBD-37C3-7C9E-EA7A4105C01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Summary of Informal </a:t>
            </a:r>
            <a:r>
              <a:rPr lang="en-US" altLang="en-US" sz="3200" b="1">
                <a:solidFill>
                  <a:srgbClr val="C00000"/>
                </a:solidFill>
                <a:cs typeface="Times New Roman" pitchFamily="18" charset="0"/>
              </a:rPr>
              <a:t>database Design </a:t>
            </a:r>
            <a:endParaRPr lang="en-US" sz="3200" b="1" dirty="0">
              <a:solidFill>
                <a:srgbClr val="C00000"/>
              </a:solidFill>
              <a:effectLst>
                <a:outerShdw blurRad="38100" dist="38100" dir="2700000" algn="tl">
                  <a:srgbClr val="000000">
                    <a:alpha val="43137"/>
                  </a:srgbClr>
                </a:outerShdw>
              </a:effectLst>
            </a:endParaRPr>
          </a:p>
        </p:txBody>
      </p:sp>
      <p:pic>
        <p:nvPicPr>
          <p:cNvPr id="45062" name="Picture 2" descr="E:\NIET\Project\xLogo11.png.pagespeed.ic.pydHLuCQEZ.png">
            <a:extLst>
              <a:ext uri="{FF2B5EF4-FFF2-40B4-BE49-F238E27FC236}">
                <a16:creationId xmlns:a16="http://schemas.microsoft.com/office/drawing/2014/main" id="{C542BEE3-60FE-B706-5048-61392E8F8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7">
            <a:extLst>
              <a:ext uri="{FF2B5EF4-FFF2-40B4-BE49-F238E27FC236}">
                <a16:creationId xmlns:a16="http://schemas.microsoft.com/office/drawing/2014/main" id="{40D5B824-FB47-BBCC-F4E4-686186BA47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538808" y="801029"/>
            <a:ext cx="9144000" cy="5451668"/>
          </a:xfrm>
        </p:spPr>
        <p:txBody>
          <a:bodyPr>
            <a:normAutofit lnSpcReduction="10000"/>
          </a:bodyPr>
          <a:lstStyle/>
          <a:p>
            <a:pPr marL="0" indent="0" algn="just">
              <a:buNone/>
            </a:pPr>
            <a:r>
              <a:rPr lang="en-US" sz="2400" dirty="0"/>
              <a:t>In contrast to Relational Algebra, Relational Calculus is a non-procedural query language, that is, it tells what to do but never explains how to do it.</a:t>
            </a:r>
          </a:p>
          <a:p>
            <a:pPr marL="0" indent="0" algn="just">
              <a:buNone/>
            </a:pPr>
            <a:r>
              <a:rPr lang="en-US" sz="2400" dirty="0"/>
              <a:t>Relational calculus exists in two forms −</a:t>
            </a:r>
          </a:p>
          <a:p>
            <a:pPr marL="0" indent="0" algn="just">
              <a:buNone/>
            </a:pPr>
            <a:r>
              <a:rPr lang="en-US" sz="2400" b="1" dirty="0">
                <a:solidFill>
                  <a:srgbClr val="FF0000"/>
                </a:solidFill>
              </a:rPr>
              <a:t>Tuple Relational Calculus (TRC)</a:t>
            </a:r>
          </a:p>
          <a:p>
            <a:pPr marL="0" indent="0" algn="just">
              <a:buNone/>
            </a:pPr>
            <a:r>
              <a:rPr lang="en-US" sz="2400" dirty="0"/>
              <a:t>Filtering variable ranges over tuples</a:t>
            </a:r>
          </a:p>
          <a:p>
            <a:pPr marL="0" indent="0" algn="just">
              <a:buNone/>
            </a:pPr>
            <a:r>
              <a:rPr lang="en-US" sz="2400" dirty="0"/>
              <a:t>Notation : {T | Condition}</a:t>
            </a:r>
          </a:p>
          <a:p>
            <a:pPr marL="0" indent="0" algn="just">
              <a:buNone/>
            </a:pPr>
            <a:r>
              <a:rPr lang="en-US" sz="2400" dirty="0"/>
              <a:t>Returns all tuples T that satisfies a condition.</a:t>
            </a:r>
          </a:p>
          <a:p>
            <a:pPr marL="0" indent="0" algn="just">
              <a:buNone/>
            </a:pPr>
            <a:r>
              <a:rPr lang="en-US" sz="2400" dirty="0"/>
              <a:t>For example −</a:t>
            </a:r>
          </a:p>
          <a:p>
            <a:pPr marL="0" indent="0" algn="just">
              <a:buNone/>
            </a:pPr>
            <a:r>
              <a:rPr lang="en-US" sz="2400" dirty="0"/>
              <a:t>{ T.name | Author(T) AND </a:t>
            </a:r>
            <a:r>
              <a:rPr lang="en-US" sz="2400" dirty="0" err="1"/>
              <a:t>T.article</a:t>
            </a:r>
            <a:r>
              <a:rPr lang="en-US" sz="2400" dirty="0"/>
              <a:t> = 'database' } </a:t>
            </a:r>
          </a:p>
          <a:p>
            <a:pPr marL="0" indent="0" algn="just">
              <a:buNone/>
            </a:pPr>
            <a:r>
              <a:rPr lang="en-US" sz="2400" dirty="0"/>
              <a:t>Output − Returns tuples with 'name' from Author who has written article on 'database'.</a:t>
            </a:r>
          </a:p>
          <a:p>
            <a:pPr marL="0" indent="0" algn="just">
              <a:buNone/>
            </a:pPr>
            <a:endParaRPr lang="en-US" sz="2400" dirty="0"/>
          </a:p>
          <a:p>
            <a:pPr marL="0" indent="0" algn="just">
              <a:buNone/>
            </a:pPr>
            <a:endParaRPr lang="en-IN" sz="2400" dirty="0"/>
          </a:p>
          <a:p>
            <a:pPr marL="0" indent="0" algn="just">
              <a:buNone/>
            </a:pPr>
            <a:endParaRPr lang="en-IN" sz="2400" dirty="0"/>
          </a:p>
        </p:txBody>
      </p:sp>
      <p:sp>
        <p:nvSpPr>
          <p:cNvPr id="4" name="Date Placeholder 3"/>
          <p:cNvSpPr>
            <a:spLocks noGrp="1"/>
          </p:cNvSpPr>
          <p:nvPr>
            <p:ph type="dt" sz="half" idx="10"/>
          </p:nvPr>
        </p:nvSpPr>
        <p:spPr/>
        <p:txBody>
          <a:bodyPr/>
          <a:lstStyle/>
          <a:p>
            <a:fld id="{579325A7-9839-4AFC-ACDD-732B7282008C}" type="datetime1">
              <a:rPr lang="en-US" smtClean="0"/>
              <a:t>3/9/24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291040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2.4 Relational Calculus</a:t>
            </a:r>
          </a:p>
        </p:txBody>
      </p:sp>
      <p:pic>
        <p:nvPicPr>
          <p:cNvPr id="10" name="Picture 7">
            <a:extLst>
              <a:ext uri="{FF2B5EF4-FFF2-40B4-BE49-F238E27FC236}">
                <a16:creationId xmlns:a16="http://schemas.microsoft.com/office/drawing/2014/main" id="{1DB19E05-E2EA-4554-8D15-6A5DC39DC6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808" y="11577"/>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613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2063552" y="1226092"/>
            <a:ext cx="8229600" cy="4525963"/>
          </a:xfrm>
        </p:spPr>
        <p:txBody>
          <a:bodyPr>
            <a:normAutofit/>
          </a:bodyPr>
          <a:lstStyle/>
          <a:p>
            <a:pPr algn="just"/>
            <a:r>
              <a:rPr lang="en-US" sz="2400" dirty="0"/>
              <a:t>TRC can be quantified. We can use Existential (∃) and Universal Quantifiers (∀).</a:t>
            </a:r>
          </a:p>
          <a:p>
            <a:pPr algn="just"/>
            <a:endParaRPr lang="en-US" sz="2400" dirty="0"/>
          </a:p>
          <a:p>
            <a:pPr marL="0" indent="0" algn="just">
              <a:buNone/>
            </a:pPr>
            <a:r>
              <a:rPr lang="en-US" sz="2400" b="1" dirty="0"/>
              <a:t>For example −</a:t>
            </a:r>
          </a:p>
          <a:p>
            <a:pPr marL="0" indent="0" algn="just">
              <a:buNone/>
            </a:pPr>
            <a:r>
              <a:rPr lang="en-US" sz="2400" dirty="0"/>
              <a:t>{ R| ∃T   ∈ Authors(</a:t>
            </a:r>
            <a:r>
              <a:rPr lang="en-US" sz="2400" dirty="0" err="1"/>
              <a:t>T.article</a:t>
            </a:r>
            <a:r>
              <a:rPr lang="en-US" sz="2400" dirty="0"/>
              <a:t>='database' AND R.name=T.name)}</a:t>
            </a:r>
          </a:p>
          <a:p>
            <a:pPr marL="0" indent="0" algn="just">
              <a:buNone/>
            </a:pPr>
            <a:r>
              <a:rPr lang="en-US" sz="2400" dirty="0"/>
              <a:t>Output − The above query will yield the same result as the previous one.</a:t>
            </a:r>
            <a:endParaRPr lang="en-IN" sz="2400" dirty="0"/>
          </a:p>
        </p:txBody>
      </p:sp>
      <p:sp>
        <p:nvSpPr>
          <p:cNvPr id="4" name="Date Placeholder 3"/>
          <p:cNvSpPr>
            <a:spLocks noGrp="1"/>
          </p:cNvSpPr>
          <p:nvPr>
            <p:ph type="dt" sz="half" idx="10"/>
          </p:nvPr>
        </p:nvSpPr>
        <p:spPr/>
        <p:txBody>
          <a:bodyPr/>
          <a:lstStyle/>
          <a:p>
            <a:fld id="{715CF4FB-20FB-4521-BE92-FDFEB18C62AF}" type="datetime1">
              <a:rPr lang="en-US" smtClean="0"/>
              <a:t>3/9/24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3164408" y="12701"/>
            <a:ext cx="7772400" cy="95957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b="1" dirty="0">
                <a:solidFill>
                  <a:srgbClr val="FF0000"/>
                </a:solidFill>
              </a:rPr>
              <a:t>           2.4.1 Tuple Relational Calculus (TRC)</a:t>
            </a:r>
          </a:p>
        </p:txBody>
      </p:sp>
      <p:pic>
        <p:nvPicPr>
          <p:cNvPr id="10" name="Picture 7">
            <a:extLst>
              <a:ext uri="{FF2B5EF4-FFF2-40B4-BE49-F238E27FC236}">
                <a16:creationId xmlns:a16="http://schemas.microsoft.com/office/drawing/2014/main" id="{6B1210FB-9E0D-4AB5-ABC9-365B989259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61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2063552" y="1226092"/>
            <a:ext cx="8229600" cy="4525963"/>
          </a:xfrm>
        </p:spPr>
        <p:txBody>
          <a:bodyPr>
            <a:normAutofit/>
          </a:bodyPr>
          <a:lstStyle/>
          <a:p>
            <a:pPr marL="0" indent="0" algn="just">
              <a:buNone/>
            </a:pPr>
            <a:r>
              <a:rPr lang="en-US" sz="2400" b="1" dirty="0"/>
              <a:t> </a:t>
            </a:r>
            <a:r>
              <a:rPr lang="en-US" sz="2400" b="1" dirty="0">
                <a:solidFill>
                  <a:srgbClr val="FF0000"/>
                </a:solidFill>
              </a:rPr>
              <a:t>Domain Relational Calculus (DRC)</a:t>
            </a:r>
          </a:p>
          <a:p>
            <a:pPr algn="just"/>
            <a:r>
              <a:rPr lang="en-US" sz="2400" dirty="0"/>
              <a:t>In DRC, the filtering variable uses the domain of attributes instead of entire tuple values (as done in TRC, mentioned above).</a:t>
            </a:r>
          </a:p>
          <a:p>
            <a:pPr algn="just"/>
            <a:endParaRPr lang="en-US" sz="2400" dirty="0"/>
          </a:p>
          <a:p>
            <a:pPr marL="0" indent="0" algn="just">
              <a:buNone/>
            </a:pPr>
            <a:r>
              <a:rPr lang="en-US" sz="2400" b="1" dirty="0"/>
              <a:t>Notation : { a1, a2, a3, ..., an | P (a1, a2, a3, ... ,an)}</a:t>
            </a:r>
          </a:p>
          <a:p>
            <a:pPr algn="just"/>
            <a:endParaRPr lang="en-US" sz="2400" dirty="0"/>
          </a:p>
          <a:p>
            <a:pPr marL="0" indent="0" algn="just">
              <a:buNone/>
            </a:pPr>
            <a:r>
              <a:rPr lang="en-US" sz="2400" dirty="0"/>
              <a:t>Where a1, a2 are attributes and P stands for formulae built by inner attributes.</a:t>
            </a:r>
          </a:p>
          <a:p>
            <a:pPr algn="just"/>
            <a:endParaRPr lang="en-US" sz="2200" dirty="0"/>
          </a:p>
        </p:txBody>
      </p:sp>
      <p:sp>
        <p:nvSpPr>
          <p:cNvPr id="4" name="Date Placeholder 3"/>
          <p:cNvSpPr>
            <a:spLocks noGrp="1"/>
          </p:cNvSpPr>
          <p:nvPr>
            <p:ph type="dt" sz="half" idx="10"/>
          </p:nvPr>
        </p:nvSpPr>
        <p:spPr/>
        <p:txBody>
          <a:bodyPr/>
          <a:lstStyle/>
          <a:p>
            <a:fld id="{B739240A-0F74-48F9-BE38-3FEB4F70E7F0}" type="datetime1">
              <a:rPr lang="en-US" smtClean="0"/>
              <a:t>3/9/24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91040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b="1" dirty="0">
                <a:solidFill>
                  <a:srgbClr val="FF0000"/>
                </a:solidFill>
              </a:rPr>
              <a:t>2.4.2 Domain Relational Calculus (DRC)</a:t>
            </a:r>
          </a:p>
        </p:txBody>
      </p:sp>
      <p:pic>
        <p:nvPicPr>
          <p:cNvPr id="10" name="Picture 7">
            <a:extLst>
              <a:ext uri="{FF2B5EF4-FFF2-40B4-BE49-F238E27FC236}">
                <a16:creationId xmlns:a16="http://schemas.microsoft.com/office/drawing/2014/main" id="{5241FECF-DDB7-46CF-8E0E-313C1B918B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808"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54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752600" y="1226092"/>
            <a:ext cx="8930208" cy="4525963"/>
          </a:xfrm>
        </p:spPr>
        <p:txBody>
          <a:bodyPr>
            <a:normAutofit/>
          </a:bodyPr>
          <a:lstStyle/>
          <a:p>
            <a:pPr marL="0" indent="0" algn="just">
              <a:buNone/>
            </a:pPr>
            <a:r>
              <a:rPr lang="en-US" sz="2400" dirty="0"/>
              <a:t>   For example −{&lt; article, page, subject &gt; |  ∈ </a:t>
            </a:r>
            <a:r>
              <a:rPr lang="en-US" sz="2400" dirty="0" err="1"/>
              <a:t>TutorialsPoint</a:t>
            </a:r>
            <a:r>
              <a:rPr lang="en-US" sz="2400" dirty="0"/>
              <a:t> ∧ subject = 'database'}</a:t>
            </a:r>
          </a:p>
          <a:p>
            <a:pPr algn="just"/>
            <a:r>
              <a:rPr lang="en-US" sz="2400" dirty="0"/>
              <a:t>Output − Yields Article, Page, and Subject from the relation </a:t>
            </a:r>
            <a:r>
              <a:rPr lang="en-US" sz="2400" dirty="0" err="1"/>
              <a:t>TutorialsPoint</a:t>
            </a:r>
            <a:r>
              <a:rPr lang="en-US" sz="2400" dirty="0"/>
              <a:t>, where subject is database.</a:t>
            </a:r>
          </a:p>
          <a:p>
            <a:pPr algn="just"/>
            <a:endParaRPr lang="en-US" sz="2400" dirty="0"/>
          </a:p>
          <a:p>
            <a:pPr algn="just"/>
            <a:r>
              <a:rPr lang="en-US" sz="2400" dirty="0"/>
              <a:t>Just like TRC, DRC can also be written using existential and universal quantifiers. DRC also involves relational operators.</a:t>
            </a:r>
          </a:p>
          <a:p>
            <a:pPr algn="just"/>
            <a:endParaRPr lang="en-US" sz="2400" dirty="0"/>
          </a:p>
          <a:p>
            <a:pPr algn="just"/>
            <a:r>
              <a:rPr lang="en-US" sz="2400" dirty="0"/>
              <a:t>The expression power of Tuple Relation Calculus and Domain Relation Calculus is equivalent to Relational Algebra.</a:t>
            </a:r>
            <a:endParaRPr lang="en-IN" sz="2400" dirty="0"/>
          </a:p>
          <a:p>
            <a:pPr algn="just"/>
            <a:endParaRPr lang="en-US" sz="2200" dirty="0"/>
          </a:p>
        </p:txBody>
      </p:sp>
      <p:sp>
        <p:nvSpPr>
          <p:cNvPr id="4" name="Date Placeholder 3"/>
          <p:cNvSpPr>
            <a:spLocks noGrp="1"/>
          </p:cNvSpPr>
          <p:nvPr>
            <p:ph type="dt" sz="half" idx="10"/>
          </p:nvPr>
        </p:nvSpPr>
        <p:spPr/>
        <p:txBody>
          <a:bodyPr/>
          <a:lstStyle/>
          <a:p>
            <a:fld id="{8F2999E9-913C-40E0-9BCA-488890118E31}" type="datetime1">
              <a:rPr lang="en-US" smtClean="0"/>
              <a:t>3/9/24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291040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b="1" dirty="0">
                <a:solidFill>
                  <a:srgbClr val="FF0000"/>
                </a:solidFill>
              </a:rPr>
              <a:t>Domain Relational Calculus (DRC)</a:t>
            </a:r>
          </a:p>
        </p:txBody>
      </p:sp>
      <p:pic>
        <p:nvPicPr>
          <p:cNvPr id="10" name="Picture 7">
            <a:extLst>
              <a:ext uri="{FF2B5EF4-FFF2-40B4-BE49-F238E27FC236}">
                <a16:creationId xmlns:a16="http://schemas.microsoft.com/office/drawing/2014/main" id="{E0DBB7DB-C5C9-42EE-AF64-DD1F15838C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808"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53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FE220743-8136-E582-3394-DCB5722DC7C5}"/>
              </a:ext>
            </a:extLst>
          </p:cNvPr>
          <p:cNvSpPr>
            <a:spLocks noGrp="1"/>
          </p:cNvSpPr>
          <p:nvPr>
            <p:ph idx="1"/>
          </p:nvPr>
        </p:nvSpPr>
        <p:spPr>
          <a:xfrm>
            <a:off x="2057400" y="1143000"/>
            <a:ext cx="8229600" cy="5029200"/>
          </a:xfrm>
        </p:spPr>
        <p:txBody>
          <a:bodyPr>
            <a:normAutofit/>
          </a:bodyPr>
          <a:lstStyle/>
          <a:p>
            <a:pPr algn="just" eaLnBrk="1" hangingPunct="1">
              <a:buFont typeface="Arial" panose="020B0604020202020204" pitchFamily="34" charset="0"/>
              <a:buNone/>
            </a:pPr>
            <a:r>
              <a:rPr lang="en-US" altLang="en-US" sz="2200" b="1">
                <a:solidFill>
                  <a:srgbClr val="C00000"/>
                </a:solidFill>
              </a:rPr>
              <a:t>Database Design &amp; Normalization: </a:t>
            </a:r>
          </a:p>
          <a:p>
            <a:pPr algn="just" eaLnBrk="1" hangingPunct="1">
              <a:buFont typeface="Arial" panose="020B0604020202020204" pitchFamily="34" charset="0"/>
              <a:buNone/>
            </a:pPr>
            <a:endParaRPr lang="en-US" altLang="en-US" sz="2200" b="1"/>
          </a:p>
          <a:p>
            <a:pPr algn="just" eaLnBrk="1" hangingPunct="1">
              <a:buFont typeface="Arial" panose="020B0604020202020204" pitchFamily="34" charset="0"/>
              <a:buNone/>
            </a:pPr>
            <a:r>
              <a:rPr lang="en-US" altLang="en-US" sz="2200"/>
              <a:t>Functional dependencies, normal forms, first, second, third normal forms, BCNF, inclusion dependence, loss less join decompositions, normalization using FD, MVD, and JDs, alternative approaches to database design.</a:t>
            </a:r>
          </a:p>
          <a:p>
            <a:pPr algn="just" eaLnBrk="1" hangingPunct="1">
              <a:buFont typeface="Arial" panose="020B0604020202020204" pitchFamily="34" charset="0"/>
              <a:buNone/>
            </a:pPr>
            <a:endParaRPr lang="en-IN" altLang="en-US" sz="2200"/>
          </a:p>
          <a:p>
            <a:pPr>
              <a:buFont typeface="Arial" panose="020B0604020202020204" pitchFamily="34" charset="0"/>
              <a:buNone/>
            </a:pPr>
            <a:r>
              <a:rPr lang="en-US" altLang="en-US" sz="2000" b="1">
                <a:solidFill>
                  <a:srgbClr val="002060"/>
                </a:solidFill>
              </a:rPr>
              <a:t>Book References: </a:t>
            </a:r>
          </a:p>
          <a:p>
            <a:pPr>
              <a:buFont typeface="Arial" panose="020B0604020202020204" pitchFamily="34" charset="0"/>
              <a:buNone/>
            </a:pPr>
            <a:r>
              <a:rPr lang="en-US" altLang="en-US" sz="2000"/>
              <a:t>1. Korth, Silbertz, Sudarshan,” Database Concepts”, McGraw Hill </a:t>
            </a:r>
          </a:p>
          <a:p>
            <a:pPr>
              <a:buFont typeface="Arial" panose="020B0604020202020204" pitchFamily="34" charset="0"/>
              <a:buNone/>
            </a:pPr>
            <a:r>
              <a:rPr lang="en-US" altLang="en-US" sz="2000"/>
              <a:t>2. Date C J, “An Introduction to Database Systems”, Addision Wesley </a:t>
            </a:r>
          </a:p>
          <a:p>
            <a:pPr>
              <a:buFont typeface="Arial" panose="020B0604020202020204" pitchFamily="34" charset="0"/>
              <a:buNone/>
            </a:pPr>
            <a:r>
              <a:rPr lang="en-US" altLang="en-US" sz="2000"/>
              <a:t>3. Elmasri, Navathe, “ Fundamentals of Database Systems”, Addision Wesley </a:t>
            </a:r>
          </a:p>
          <a:p>
            <a:pPr>
              <a:buFont typeface="Arial" panose="020B0604020202020204" pitchFamily="34" charset="0"/>
              <a:buNone/>
            </a:pPr>
            <a:r>
              <a:rPr lang="en-US" altLang="en-US" sz="2000"/>
              <a:t>4.Bipin C. Desai, “ An Introduction to Database Systems”, Galgotia Publications</a:t>
            </a:r>
          </a:p>
          <a:p>
            <a:pPr algn="just" eaLnBrk="1" hangingPunct="1"/>
            <a:endParaRPr lang="en-US" altLang="en-US" sz="2200"/>
          </a:p>
        </p:txBody>
      </p:sp>
      <p:sp>
        <p:nvSpPr>
          <p:cNvPr id="4" name="Date Placeholder 3">
            <a:extLst>
              <a:ext uri="{FF2B5EF4-FFF2-40B4-BE49-F238E27FC236}">
                <a16:creationId xmlns:a16="http://schemas.microsoft.com/office/drawing/2014/main" id="{2B378C11-0679-0678-2309-ACC066138CA2}"/>
              </a:ext>
            </a:extLst>
          </p:cNvPr>
          <p:cNvSpPr>
            <a:spLocks noGrp="1"/>
          </p:cNvSpPr>
          <p:nvPr>
            <p:ph type="dt" sz="half" idx="10"/>
          </p:nvPr>
        </p:nvSpPr>
        <p:spPr/>
        <p:txBody>
          <a:bodyPr/>
          <a:lstStyle/>
          <a:p>
            <a:pPr>
              <a:defRPr/>
            </a:pPr>
            <a:fld id="{3C1717A3-51EE-463A-9EE8-9C435C63B6F3}" type="datetime1">
              <a:rPr lang="en-US"/>
              <a:pPr>
                <a:defRPr/>
              </a:pPr>
              <a:t>3/9/24</a:t>
            </a:fld>
            <a:endParaRPr lang="en-US"/>
          </a:p>
        </p:txBody>
      </p:sp>
      <p:sp>
        <p:nvSpPr>
          <p:cNvPr id="5" name="Footer Placeholder 4">
            <a:extLst>
              <a:ext uri="{FF2B5EF4-FFF2-40B4-BE49-F238E27FC236}">
                <a16:creationId xmlns:a16="http://schemas.microsoft.com/office/drawing/2014/main" id="{674D6A04-BA27-F3DD-8AD5-EC08BCEE8F08}"/>
              </a:ext>
            </a:extLst>
          </p:cNvPr>
          <p:cNvSpPr>
            <a:spLocks noGrp="1"/>
          </p:cNvSpPr>
          <p:nvPr>
            <p:ph type="ftr" sz="quarter" idx="11"/>
          </p:nvPr>
        </p:nvSpPr>
        <p:spPr>
          <a:xfrm>
            <a:off x="4038600" y="6356351"/>
            <a:ext cx="5029200" cy="365125"/>
          </a:xfrm>
        </p:spPr>
        <p:txBody>
          <a:bodyPr/>
          <a:lstStyle/>
          <a:p>
            <a:pPr>
              <a:defRPr/>
            </a:pPr>
            <a:r>
              <a:rPr lang="en-US"/>
              <a:t>Jyoti Rani          DBMS                Unit-3</a:t>
            </a:r>
            <a:endParaRPr lang="en-US" dirty="0"/>
          </a:p>
        </p:txBody>
      </p:sp>
      <p:sp>
        <p:nvSpPr>
          <p:cNvPr id="9221" name="Slide Number Placeholder 5">
            <a:extLst>
              <a:ext uri="{FF2B5EF4-FFF2-40B4-BE49-F238E27FC236}">
                <a16:creationId xmlns:a16="http://schemas.microsoft.com/office/drawing/2014/main" id="{D802E41A-05B5-167E-734D-7DEF704A18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FB7471-F94D-5544-9221-C91D38208D64}" type="slidenum">
              <a:rPr lang="en-US" altLang="en-US" sz="1200">
                <a:solidFill>
                  <a:srgbClr val="898989"/>
                </a:solidFill>
              </a:rPr>
              <a:pPr>
                <a:spcBef>
                  <a:spcPct val="0"/>
                </a:spcBef>
                <a:buFontTx/>
                <a:buNone/>
              </a:pPr>
              <a:t>7</a:t>
            </a:fld>
            <a:endParaRPr lang="en-US" altLang="en-US" sz="1200">
              <a:solidFill>
                <a:srgbClr val="898989"/>
              </a:solidFill>
            </a:endParaRPr>
          </a:p>
        </p:txBody>
      </p:sp>
      <p:sp>
        <p:nvSpPr>
          <p:cNvPr id="7" name="Title 1">
            <a:extLst>
              <a:ext uri="{FF2B5EF4-FFF2-40B4-BE49-F238E27FC236}">
                <a16:creationId xmlns:a16="http://schemas.microsoft.com/office/drawing/2014/main" id="{09C215EB-B7E5-FEE5-C656-B9528975C0E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Syllabus of Unit 3</a:t>
            </a:r>
          </a:p>
        </p:txBody>
      </p:sp>
      <p:pic>
        <p:nvPicPr>
          <p:cNvPr id="9223" name="Picture 2" descr="E:\NIET\Project\xLogo11.png.pagespeed.ic.pydHLuCQEZ.png">
            <a:extLst>
              <a:ext uri="{FF2B5EF4-FFF2-40B4-BE49-F238E27FC236}">
                <a16:creationId xmlns:a16="http://schemas.microsoft.com/office/drawing/2014/main" id="{FB9CD844-6BE5-68E6-781B-8003DA6DD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a:extLst>
              <a:ext uri="{FF2B5EF4-FFF2-40B4-BE49-F238E27FC236}">
                <a16:creationId xmlns:a16="http://schemas.microsoft.com/office/drawing/2014/main" id="{59D9351B-95CE-90B0-A2BB-FBE4AE6F19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06FA1C67-1E22-B899-35A1-506606B3C74D}"/>
              </a:ext>
            </a:extLst>
          </p:cNvPr>
          <p:cNvSpPr>
            <a:spLocks noGrp="1"/>
          </p:cNvSpPr>
          <p:nvPr>
            <p:ph idx="1"/>
          </p:nvPr>
        </p:nvSpPr>
        <p:spPr>
          <a:xfrm>
            <a:off x="2057400" y="1143000"/>
            <a:ext cx="8229600" cy="4724400"/>
          </a:xfrm>
        </p:spPr>
        <p:txBody>
          <a:bodyPr rtlCol="0">
            <a:noAutofit/>
          </a:bodyPr>
          <a:lstStyle/>
          <a:p>
            <a:pPr algn="just">
              <a:buFont typeface="Wingdings" pitchFamily="2" charset="2"/>
              <a:buChar char="Ø"/>
              <a:defRPr/>
            </a:pPr>
            <a:r>
              <a:rPr lang="en-US" altLang="en-US" sz="2400" b="1" dirty="0">
                <a:solidFill>
                  <a:srgbClr val="C00000"/>
                </a:solidFill>
                <a:cs typeface="Times New Roman" pitchFamily="18" charset="0"/>
              </a:rPr>
              <a:t>Informal Design Guidelines for Relational Databases</a:t>
            </a:r>
          </a:p>
          <a:p>
            <a:pPr marL="533400" indent="-533400">
              <a:buNone/>
              <a:defRPr/>
            </a:pPr>
            <a:r>
              <a:rPr lang="en-US" altLang="en-US" sz="2400" dirty="0">
                <a:cs typeface="Times New Roman" pitchFamily="18" charset="0"/>
              </a:rPr>
              <a:t>	1.1Semantics of the Relation Attributes</a:t>
            </a:r>
          </a:p>
          <a:p>
            <a:pPr marL="533400" indent="-533400">
              <a:buNone/>
              <a:defRPr/>
            </a:pPr>
            <a:r>
              <a:rPr lang="en-US" altLang="en-US" sz="2400" dirty="0">
                <a:cs typeface="Times New Roman" pitchFamily="18" charset="0"/>
              </a:rPr>
              <a:t>	1.2 Redundant Information in Tuples and Update Anomalies</a:t>
            </a:r>
          </a:p>
          <a:p>
            <a:pPr marL="533400" indent="-533400">
              <a:buNone/>
              <a:defRPr/>
            </a:pPr>
            <a:r>
              <a:rPr lang="en-US" altLang="en-US" sz="2400" dirty="0">
                <a:cs typeface="Times New Roman" pitchFamily="18" charset="0"/>
              </a:rPr>
              <a:t>	1.3 Null Values in Tuples</a:t>
            </a:r>
          </a:p>
          <a:p>
            <a:pPr marL="533400" indent="-533400">
              <a:buNone/>
              <a:defRPr/>
            </a:pPr>
            <a:r>
              <a:rPr lang="en-US" altLang="en-US" sz="2400" dirty="0">
                <a:cs typeface="Times New Roman" pitchFamily="18" charset="0"/>
              </a:rPr>
              <a:t>	1.4 Spurious Tuples</a:t>
            </a:r>
          </a:p>
          <a:p>
            <a:pPr marL="533400" indent="-533400">
              <a:buFont typeface="Wingdings" pitchFamily="2" charset="2"/>
              <a:buChar char="Ø"/>
              <a:defRPr/>
            </a:pPr>
            <a:r>
              <a:rPr lang="en-US" altLang="en-US" sz="2400" b="1" dirty="0">
                <a:solidFill>
                  <a:srgbClr val="C00000"/>
                </a:solidFill>
                <a:cs typeface="Times New Roman" pitchFamily="18" charset="0"/>
              </a:rPr>
              <a:t>Summary of Informal database Design </a:t>
            </a:r>
            <a:endParaRPr lang="en-US" sz="2400" b="1" dirty="0">
              <a:solidFill>
                <a:srgbClr val="C00000"/>
              </a:solidFill>
              <a:effectLst>
                <a:outerShdw blurRad="38100" dist="38100" dir="2700000" algn="tl">
                  <a:srgbClr val="000000">
                    <a:alpha val="43137"/>
                  </a:srgbClr>
                </a:outerShdw>
              </a:effectLst>
            </a:endParaRPr>
          </a:p>
          <a:p>
            <a:pPr marL="533400" indent="-533400">
              <a:buNone/>
              <a:defRPr/>
            </a:pPr>
            <a:endParaRPr lang="en-US" sz="2400" dirty="0"/>
          </a:p>
          <a:p>
            <a:pPr algn="just">
              <a:buNone/>
              <a:defRPr/>
            </a:pPr>
            <a:endParaRPr lang="en-US" b="1" dirty="0"/>
          </a:p>
        </p:txBody>
      </p:sp>
      <p:sp>
        <p:nvSpPr>
          <p:cNvPr id="4" name="Date Placeholder 3">
            <a:extLst>
              <a:ext uri="{FF2B5EF4-FFF2-40B4-BE49-F238E27FC236}">
                <a16:creationId xmlns:a16="http://schemas.microsoft.com/office/drawing/2014/main" id="{0B7B951B-9E92-F493-BAF2-2A98D40BB8E7}"/>
              </a:ext>
            </a:extLst>
          </p:cNvPr>
          <p:cNvSpPr>
            <a:spLocks noGrp="1"/>
          </p:cNvSpPr>
          <p:nvPr>
            <p:ph type="dt" sz="half" idx="10"/>
          </p:nvPr>
        </p:nvSpPr>
        <p:spPr/>
        <p:txBody>
          <a:bodyPr/>
          <a:lstStyle/>
          <a:p>
            <a:pPr>
              <a:defRPr/>
            </a:pPr>
            <a:fld id="{89BAC67F-363A-40BB-8AB2-790E3513366B}" type="datetime1">
              <a:rPr lang="en-US"/>
              <a:pPr>
                <a:defRPr/>
              </a:pPr>
              <a:t>3/9/24</a:t>
            </a:fld>
            <a:endParaRPr lang="en-US"/>
          </a:p>
        </p:txBody>
      </p:sp>
      <p:sp>
        <p:nvSpPr>
          <p:cNvPr id="5" name="Footer Placeholder 4">
            <a:extLst>
              <a:ext uri="{FF2B5EF4-FFF2-40B4-BE49-F238E27FC236}">
                <a16:creationId xmlns:a16="http://schemas.microsoft.com/office/drawing/2014/main" id="{70EE07FB-8884-58DB-3522-9D6B47626EE2}"/>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23556" name="Slide Number Placeholder 5">
            <a:extLst>
              <a:ext uri="{FF2B5EF4-FFF2-40B4-BE49-F238E27FC236}">
                <a16:creationId xmlns:a16="http://schemas.microsoft.com/office/drawing/2014/main" id="{084E0C0C-03CB-28FE-D4FC-6BBF18F341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4A31AC-07E8-7948-96D5-A72B6525C955}" type="slidenum">
              <a:rPr lang="en-US" altLang="en-US" sz="1200">
                <a:solidFill>
                  <a:srgbClr val="898989"/>
                </a:solidFill>
              </a:rPr>
              <a:pPr>
                <a:spcBef>
                  <a:spcPct val="0"/>
                </a:spcBef>
                <a:buFontTx/>
                <a:buNone/>
              </a:pPr>
              <a:t>8</a:t>
            </a:fld>
            <a:endParaRPr lang="en-US" altLang="en-US" sz="1200">
              <a:solidFill>
                <a:srgbClr val="898989"/>
              </a:solidFill>
            </a:endParaRPr>
          </a:p>
        </p:txBody>
      </p:sp>
      <p:sp>
        <p:nvSpPr>
          <p:cNvPr id="7" name="Title 1">
            <a:extLst>
              <a:ext uri="{FF2B5EF4-FFF2-40B4-BE49-F238E27FC236}">
                <a16:creationId xmlns:a16="http://schemas.microsoft.com/office/drawing/2014/main" id="{403E0CE4-C124-556A-94A6-B1A7CA9A18F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Topic 1 objective</a:t>
            </a:r>
          </a:p>
        </p:txBody>
      </p:sp>
      <p:pic>
        <p:nvPicPr>
          <p:cNvPr id="23558" name="Picture 2" descr="E:\NIET\Project\xLogo11.png.pagespeed.ic.pydHLuCQEZ.png">
            <a:extLst>
              <a:ext uri="{FF2B5EF4-FFF2-40B4-BE49-F238E27FC236}">
                <a16:creationId xmlns:a16="http://schemas.microsoft.com/office/drawing/2014/main" id="{95A4698A-129B-8397-B307-B99BD98B2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7">
            <a:extLst>
              <a:ext uri="{FF2B5EF4-FFF2-40B4-BE49-F238E27FC236}">
                <a16:creationId xmlns:a16="http://schemas.microsoft.com/office/drawing/2014/main" id="{8A59CC68-D919-C5A6-C4AE-58F95AD3B6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Content Placeholder 2">
            <a:extLst>
              <a:ext uri="{FF2B5EF4-FFF2-40B4-BE49-F238E27FC236}">
                <a16:creationId xmlns:a16="http://schemas.microsoft.com/office/drawing/2014/main" id="{8DB5CCFE-F63F-09D2-3013-227F2830A3BE}"/>
              </a:ext>
            </a:extLst>
          </p:cNvPr>
          <p:cNvSpPr>
            <a:spLocks noGrp="1"/>
          </p:cNvSpPr>
          <p:nvPr>
            <p:ph idx="1"/>
          </p:nvPr>
        </p:nvSpPr>
        <p:spPr>
          <a:xfrm>
            <a:off x="2057400" y="838200"/>
            <a:ext cx="8229600" cy="5486400"/>
          </a:xfrm>
        </p:spPr>
        <p:txBody>
          <a:bodyPr>
            <a:normAutofit lnSpcReduction="10000"/>
          </a:bodyPr>
          <a:lstStyle/>
          <a:p>
            <a:pPr algn="just" eaLnBrk="1" hangingPunct="1">
              <a:lnSpc>
                <a:spcPct val="90000"/>
              </a:lnSpc>
              <a:buFont typeface="Arial" panose="020B0604020202020204" pitchFamily="34" charset="0"/>
              <a:buNone/>
            </a:pPr>
            <a:r>
              <a:rPr lang="en-US" altLang="en-US" sz="2200">
                <a:cs typeface="Times New Roman" panose="02020603050405020304" pitchFamily="18" charset="0"/>
              </a:rPr>
              <a:t>Whenever we group attributes to form a relation schema, we assume that attributes belonging to one relation have certain real-world meaning and a proper interpretation associated with them. </a:t>
            </a:r>
          </a:p>
          <a:p>
            <a:pPr algn="just" eaLnBrk="1" hangingPunct="1">
              <a:lnSpc>
                <a:spcPct val="90000"/>
              </a:lnSpc>
              <a:buFont typeface="Arial" panose="020B0604020202020204" pitchFamily="34" charset="0"/>
              <a:buNone/>
            </a:pPr>
            <a:r>
              <a:rPr lang="en-US" altLang="en-US" sz="2200">
                <a:cs typeface="Times New Roman" panose="02020603050405020304" pitchFamily="18" charset="0"/>
              </a:rPr>
              <a:t>The semantics of a relation refers to its meaning resulting from the interpretation of attribute values in a tuple.</a:t>
            </a:r>
          </a:p>
          <a:p>
            <a:pPr algn="just" eaLnBrk="1" hangingPunct="1">
              <a:lnSpc>
                <a:spcPct val="90000"/>
              </a:lnSpc>
              <a:buFont typeface="Arial" panose="020B0604020202020204" pitchFamily="34" charset="0"/>
              <a:buNone/>
            </a:pPr>
            <a:endParaRPr lang="en-US" altLang="en-US" sz="2200">
              <a:cs typeface="Times New Roman" panose="02020603050405020304" pitchFamily="18" charset="0"/>
            </a:endParaRPr>
          </a:p>
          <a:p>
            <a:pPr algn="just" eaLnBrk="1" hangingPunct="1">
              <a:lnSpc>
                <a:spcPct val="90000"/>
              </a:lnSpc>
              <a:buFont typeface="Arial" panose="020B0604020202020204" pitchFamily="34" charset="0"/>
              <a:buNone/>
            </a:pPr>
            <a:r>
              <a:rPr lang="en-US" altLang="en-US" sz="2200" b="1">
                <a:cs typeface="Times New Roman" panose="02020603050405020304" pitchFamily="18" charset="0"/>
              </a:rPr>
              <a:t>GUIDELINE 1:</a:t>
            </a:r>
            <a:r>
              <a:rPr lang="en-US" altLang="en-US" sz="2200">
                <a:cs typeface="Times New Roman" panose="02020603050405020304" pitchFamily="18" charset="0"/>
              </a:rPr>
              <a:t> Informally, each tuple in a relation should represent one entity or relationship instance. </a:t>
            </a:r>
          </a:p>
          <a:p>
            <a:pPr algn="just" eaLnBrk="1" hangingPunct="1">
              <a:lnSpc>
                <a:spcPct val="90000"/>
              </a:lnSpc>
              <a:buFont typeface="Wingdings" pitchFamily="2" charset="2"/>
              <a:buChar char="v"/>
            </a:pPr>
            <a:r>
              <a:rPr lang="en-US" altLang="en-US" sz="2200">
                <a:cs typeface="Times New Roman" panose="02020603050405020304" pitchFamily="18" charset="0"/>
              </a:rPr>
              <a:t>Attributes of different entities should not be mixed in the same relation</a:t>
            </a:r>
          </a:p>
          <a:p>
            <a:pPr algn="just" eaLnBrk="1" hangingPunct="1">
              <a:lnSpc>
                <a:spcPct val="90000"/>
              </a:lnSpc>
              <a:buFont typeface="Wingdings" pitchFamily="2" charset="2"/>
              <a:buChar char="v"/>
            </a:pPr>
            <a:r>
              <a:rPr lang="en-US" altLang="en-US" sz="2200">
                <a:cs typeface="Times New Roman" panose="02020603050405020304" pitchFamily="18" charset="0"/>
              </a:rPr>
              <a:t>Only foreign keys should be used to refer to other entities.</a:t>
            </a:r>
          </a:p>
          <a:p>
            <a:pPr algn="just" eaLnBrk="1" hangingPunct="1">
              <a:lnSpc>
                <a:spcPct val="90000"/>
              </a:lnSpc>
              <a:buFont typeface="Arial" panose="020B0604020202020204" pitchFamily="34" charset="0"/>
              <a:buNone/>
            </a:pPr>
            <a:endParaRPr lang="en-US" altLang="en-US" sz="2200">
              <a:cs typeface="Times New Roman" panose="02020603050405020304" pitchFamily="18" charset="0"/>
            </a:endParaRPr>
          </a:p>
          <a:p>
            <a:pPr algn="just" eaLnBrk="1" hangingPunct="1">
              <a:lnSpc>
                <a:spcPct val="90000"/>
              </a:lnSpc>
              <a:buFont typeface="Wingdings" pitchFamily="2" charset="2"/>
              <a:buChar char="v"/>
            </a:pPr>
            <a:r>
              <a:rPr lang="en-US" altLang="en-US" sz="2200">
                <a:cs typeface="Times New Roman" panose="02020603050405020304" pitchFamily="18" charset="0"/>
              </a:rPr>
              <a:t>Entity and relationship attributes should be kept apart as much as possible.</a:t>
            </a:r>
          </a:p>
          <a:p>
            <a:pPr algn="just" eaLnBrk="1" hangingPunct="1">
              <a:lnSpc>
                <a:spcPct val="90000"/>
              </a:lnSpc>
              <a:buFont typeface="Wingdings" pitchFamily="2" charset="2"/>
              <a:buChar char="v"/>
            </a:pPr>
            <a:r>
              <a:rPr lang="en-US" altLang="en-US" sz="2200">
                <a:cs typeface="Times New Roman" panose="02020603050405020304" pitchFamily="18" charset="0"/>
              </a:rPr>
              <a:t>Design a schema that can be explained easily relation by relation. The semantics of attributes should be easy to interpret.</a:t>
            </a:r>
            <a:r>
              <a:rPr lang="en-US" altLang="en-US" sz="2200"/>
              <a:t> </a:t>
            </a:r>
          </a:p>
          <a:p>
            <a:pPr algn="just" eaLnBrk="1" hangingPunct="1"/>
            <a:endParaRPr lang="en-US" altLang="en-US" sz="2200"/>
          </a:p>
        </p:txBody>
      </p:sp>
      <p:sp>
        <p:nvSpPr>
          <p:cNvPr id="4" name="Date Placeholder 3">
            <a:extLst>
              <a:ext uri="{FF2B5EF4-FFF2-40B4-BE49-F238E27FC236}">
                <a16:creationId xmlns:a16="http://schemas.microsoft.com/office/drawing/2014/main" id="{A7B0943E-35ED-B142-81C3-597A05CB6664}"/>
              </a:ext>
            </a:extLst>
          </p:cNvPr>
          <p:cNvSpPr>
            <a:spLocks noGrp="1"/>
          </p:cNvSpPr>
          <p:nvPr>
            <p:ph type="dt" sz="half" idx="10"/>
          </p:nvPr>
        </p:nvSpPr>
        <p:spPr/>
        <p:txBody>
          <a:bodyPr/>
          <a:lstStyle/>
          <a:p>
            <a:pPr>
              <a:defRPr/>
            </a:pPr>
            <a:fld id="{DE83E02F-979C-46C3-BB94-07FE9779C0A3}" type="datetime1">
              <a:rPr lang="en-US"/>
              <a:pPr>
                <a:defRPr/>
              </a:pPr>
              <a:t>3/9/24</a:t>
            </a:fld>
            <a:endParaRPr lang="en-US"/>
          </a:p>
        </p:txBody>
      </p:sp>
      <p:sp>
        <p:nvSpPr>
          <p:cNvPr id="5" name="Footer Placeholder 4">
            <a:extLst>
              <a:ext uri="{FF2B5EF4-FFF2-40B4-BE49-F238E27FC236}">
                <a16:creationId xmlns:a16="http://schemas.microsoft.com/office/drawing/2014/main" id="{ACF4DF23-8021-644E-0CD8-248C7A2B812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24580" name="Slide Number Placeholder 5">
            <a:extLst>
              <a:ext uri="{FF2B5EF4-FFF2-40B4-BE49-F238E27FC236}">
                <a16:creationId xmlns:a16="http://schemas.microsoft.com/office/drawing/2014/main" id="{99BCEF58-0E24-D50D-211A-B240C8A092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1B48DD-C9D3-4A45-B374-2BF110A8F3B2}" type="slidenum">
              <a:rPr lang="en-US" altLang="en-US" sz="1200">
                <a:solidFill>
                  <a:srgbClr val="898989"/>
                </a:solidFill>
              </a:rPr>
              <a:pPr>
                <a:spcBef>
                  <a:spcPct val="0"/>
                </a:spcBef>
                <a:buFontTx/>
                <a:buNone/>
              </a:pPr>
              <a:t>9</a:t>
            </a:fld>
            <a:endParaRPr lang="en-US" altLang="en-US" sz="1200">
              <a:solidFill>
                <a:srgbClr val="898989"/>
              </a:solidFill>
            </a:endParaRPr>
          </a:p>
        </p:txBody>
      </p:sp>
      <p:sp>
        <p:nvSpPr>
          <p:cNvPr id="7" name="Title 1">
            <a:extLst>
              <a:ext uri="{FF2B5EF4-FFF2-40B4-BE49-F238E27FC236}">
                <a16:creationId xmlns:a16="http://schemas.microsoft.com/office/drawing/2014/main" id="{2FD08F37-A366-44C3-0B9C-53DC2326F91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cs typeface="Times New Roman" pitchFamily="18" charset="0"/>
              </a:rPr>
              <a:t>1.1Semantics of the Relation Attributes</a:t>
            </a:r>
            <a:endParaRPr lang="en-US" sz="3200" b="1" dirty="0">
              <a:solidFill>
                <a:srgbClr val="FF0000"/>
              </a:solidFill>
              <a:effectLst>
                <a:outerShdw blurRad="38100" dist="38100" dir="2700000" algn="tl">
                  <a:srgbClr val="000000">
                    <a:alpha val="43137"/>
                  </a:srgbClr>
                </a:outerShdw>
              </a:effectLst>
            </a:endParaRPr>
          </a:p>
        </p:txBody>
      </p:sp>
      <p:pic>
        <p:nvPicPr>
          <p:cNvPr id="24582" name="Picture 2" descr="E:\NIET\Project\xLogo11.png.pagespeed.ic.pydHLuCQEZ.png">
            <a:extLst>
              <a:ext uri="{FF2B5EF4-FFF2-40B4-BE49-F238E27FC236}">
                <a16:creationId xmlns:a16="http://schemas.microsoft.com/office/drawing/2014/main" id="{341C0048-CB9D-9037-322E-9DBF2C396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7">
            <a:extLst>
              <a:ext uri="{FF2B5EF4-FFF2-40B4-BE49-F238E27FC236}">
                <a16:creationId xmlns:a16="http://schemas.microsoft.com/office/drawing/2014/main" id="{DEBC9FA2-FE94-48C1-74D2-20B04856C5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9">
                                            <p:txEl>
                                              <p:pRg st="3" end="3"/>
                                            </p:txEl>
                                          </p:spTgt>
                                        </p:tgtEl>
                                        <p:attrNameLst>
                                          <p:attrName>style.visibility</p:attrName>
                                        </p:attrNameLst>
                                      </p:cBhvr>
                                      <p:to>
                                        <p:strVal val="visible"/>
                                      </p:to>
                                    </p:set>
                                    <p:anim calcmode="lin" valueType="num">
                                      <p:cBhvr additive="base">
                                        <p:cTn id="7" dur="500" fill="hold"/>
                                        <p:tgtEl>
                                          <p:spTgt spid="2355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9">
                                            <p:txEl>
                                              <p:pRg st="4" end="4"/>
                                            </p:txEl>
                                          </p:spTgt>
                                        </p:tgtEl>
                                        <p:attrNameLst>
                                          <p:attrName>style.visibility</p:attrName>
                                        </p:attrNameLst>
                                      </p:cBhvr>
                                      <p:to>
                                        <p:strVal val="visible"/>
                                      </p:to>
                                    </p:set>
                                    <p:anim calcmode="lin" valueType="num">
                                      <p:cBhvr additive="base">
                                        <p:cTn id="13" dur="500" fill="hold"/>
                                        <p:tgtEl>
                                          <p:spTgt spid="2355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9">
                                            <p:txEl>
                                              <p:pRg st="5" end="5"/>
                                            </p:txEl>
                                          </p:spTgt>
                                        </p:tgtEl>
                                        <p:attrNameLst>
                                          <p:attrName>style.visibility</p:attrName>
                                        </p:attrNameLst>
                                      </p:cBhvr>
                                      <p:to>
                                        <p:strVal val="visible"/>
                                      </p:to>
                                    </p:set>
                                    <p:anim calcmode="lin" valueType="num">
                                      <p:cBhvr additive="base">
                                        <p:cTn id="19" dur="500" fill="hold"/>
                                        <p:tgtEl>
                                          <p:spTgt spid="2355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9">
                                            <p:txEl>
                                              <p:pRg st="7" end="7"/>
                                            </p:txEl>
                                          </p:spTgt>
                                        </p:tgtEl>
                                        <p:attrNameLst>
                                          <p:attrName>style.visibility</p:attrName>
                                        </p:attrNameLst>
                                      </p:cBhvr>
                                      <p:to>
                                        <p:strVal val="visible"/>
                                      </p:to>
                                    </p:set>
                                    <p:anim calcmode="lin" valueType="num">
                                      <p:cBhvr additive="base">
                                        <p:cTn id="25" dur="500" fill="hold"/>
                                        <p:tgtEl>
                                          <p:spTgt spid="2355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559">
                                            <p:txEl>
                                              <p:pRg st="8" end="8"/>
                                            </p:txEl>
                                          </p:spTgt>
                                        </p:tgtEl>
                                        <p:attrNameLst>
                                          <p:attrName>style.visibility</p:attrName>
                                        </p:attrNameLst>
                                      </p:cBhvr>
                                      <p:to>
                                        <p:strVal val="visible"/>
                                      </p:to>
                                    </p:set>
                                    <p:anim calcmode="lin" valueType="num">
                                      <p:cBhvr additive="base">
                                        <p:cTn id="31" dur="500" fill="hold"/>
                                        <p:tgtEl>
                                          <p:spTgt spid="2355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14</TotalTime>
  <Words>2193</Words>
  <Application>Microsoft Macintosh PowerPoint</Application>
  <PresentationFormat>Widescreen</PresentationFormat>
  <Paragraphs>261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Gill Sans MT</vt:lpstr>
      <vt:lpstr>Google Sans</vt:lpstr>
      <vt:lpstr>Times New Roman</vt:lpstr>
      <vt:lpstr>Wingdings</vt:lpstr>
      <vt:lpstr>Parcel</vt:lpstr>
      <vt:lpstr>Data Base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Naina Pal</dc:creator>
  <cp:lastModifiedBy>Naina Pal</cp:lastModifiedBy>
  <cp:revision>4</cp:revision>
  <dcterms:created xsi:type="dcterms:W3CDTF">2024-03-09T05:00:51Z</dcterms:created>
  <dcterms:modified xsi:type="dcterms:W3CDTF">2024-03-09T07:54:15Z</dcterms:modified>
</cp:coreProperties>
</file>