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5" r:id="rId1"/>
  </p:sldMasterIdLst>
  <p:notesMasterIdLst>
    <p:notesMasterId r:id="rId127"/>
  </p:notesMasterIdLst>
  <p:sldIdLst>
    <p:sldId id="561" r:id="rId2"/>
    <p:sldId id="495" r:id="rId3"/>
    <p:sldId id="496" r:id="rId4"/>
    <p:sldId id="497" r:id="rId5"/>
    <p:sldId id="498" r:id="rId6"/>
    <p:sldId id="800" r:id="rId7"/>
    <p:sldId id="500" r:id="rId8"/>
    <p:sldId id="511" r:id="rId9"/>
    <p:sldId id="600" r:id="rId10"/>
    <p:sldId id="501" r:id="rId11"/>
    <p:sldId id="502" r:id="rId12"/>
    <p:sldId id="503" r:id="rId13"/>
    <p:sldId id="748" r:id="rId14"/>
    <p:sldId id="505" r:id="rId15"/>
    <p:sldId id="784" r:id="rId16"/>
    <p:sldId id="509" r:id="rId17"/>
    <p:sldId id="809" r:id="rId18"/>
    <p:sldId id="782" r:id="rId19"/>
    <p:sldId id="783" r:id="rId20"/>
    <p:sldId id="510" r:id="rId21"/>
    <p:sldId id="515" r:id="rId22"/>
    <p:sldId id="406" r:id="rId23"/>
    <p:sldId id="358" r:id="rId24"/>
    <p:sldId id="359" r:id="rId25"/>
    <p:sldId id="360" r:id="rId26"/>
    <p:sldId id="362" r:id="rId27"/>
    <p:sldId id="363" r:id="rId28"/>
    <p:sldId id="516" r:id="rId29"/>
    <p:sldId id="422" r:id="rId30"/>
    <p:sldId id="364" r:id="rId31"/>
    <p:sldId id="408" r:id="rId32"/>
    <p:sldId id="370" r:id="rId33"/>
    <p:sldId id="429" r:id="rId34"/>
    <p:sldId id="372" r:id="rId35"/>
    <p:sldId id="520" r:id="rId36"/>
    <p:sldId id="521" r:id="rId37"/>
    <p:sldId id="522" r:id="rId38"/>
    <p:sldId id="523" r:id="rId39"/>
    <p:sldId id="526" r:id="rId40"/>
    <p:sldId id="527" r:id="rId41"/>
    <p:sldId id="528" r:id="rId42"/>
    <p:sldId id="529" r:id="rId43"/>
    <p:sldId id="530" r:id="rId44"/>
    <p:sldId id="531" r:id="rId45"/>
    <p:sldId id="517" r:id="rId46"/>
    <p:sldId id="374" r:id="rId47"/>
    <p:sldId id="375" r:id="rId48"/>
    <p:sldId id="376" r:id="rId49"/>
    <p:sldId id="532" r:id="rId50"/>
    <p:sldId id="533" r:id="rId51"/>
    <p:sldId id="534" r:id="rId52"/>
    <p:sldId id="535" r:id="rId53"/>
    <p:sldId id="476" r:id="rId54"/>
    <p:sldId id="379" r:id="rId55"/>
    <p:sldId id="380" r:id="rId56"/>
    <p:sldId id="381" r:id="rId57"/>
    <p:sldId id="382" r:id="rId58"/>
    <p:sldId id="536" r:id="rId59"/>
    <p:sldId id="537" r:id="rId60"/>
    <p:sldId id="538" r:id="rId61"/>
    <p:sldId id="480" r:id="rId62"/>
    <p:sldId id="481" r:id="rId63"/>
    <p:sldId id="260" r:id="rId64"/>
    <p:sldId id="261" r:id="rId65"/>
    <p:sldId id="262" r:id="rId66"/>
    <p:sldId id="263" r:id="rId67"/>
    <p:sldId id="482" r:id="rId68"/>
    <p:sldId id="483" r:id="rId69"/>
    <p:sldId id="266" r:id="rId70"/>
    <p:sldId id="484" r:id="rId71"/>
    <p:sldId id="485" r:id="rId72"/>
    <p:sldId id="486" r:id="rId73"/>
    <p:sldId id="271" r:id="rId74"/>
    <p:sldId id="272" r:id="rId75"/>
    <p:sldId id="326" r:id="rId76"/>
    <p:sldId id="487" r:id="rId77"/>
    <p:sldId id="488" r:id="rId78"/>
    <p:sldId id="489" r:id="rId79"/>
    <p:sldId id="276" r:id="rId80"/>
    <p:sldId id="490" r:id="rId81"/>
    <p:sldId id="280" r:id="rId82"/>
    <p:sldId id="281" r:id="rId83"/>
    <p:sldId id="282" r:id="rId84"/>
    <p:sldId id="491" r:id="rId85"/>
    <p:sldId id="284" r:id="rId86"/>
    <p:sldId id="285" r:id="rId87"/>
    <p:sldId id="286" r:id="rId88"/>
    <p:sldId id="287" r:id="rId89"/>
    <p:sldId id="288" r:id="rId90"/>
    <p:sldId id="289" r:id="rId91"/>
    <p:sldId id="290" r:id="rId92"/>
    <p:sldId id="291" r:id="rId93"/>
    <p:sldId id="292" r:id="rId94"/>
    <p:sldId id="293" r:id="rId95"/>
    <p:sldId id="329" r:id="rId96"/>
    <p:sldId id="294" r:id="rId97"/>
    <p:sldId id="295" r:id="rId98"/>
    <p:sldId id="296" r:id="rId99"/>
    <p:sldId id="297" r:id="rId100"/>
    <p:sldId id="298" r:id="rId101"/>
    <p:sldId id="302" r:id="rId102"/>
    <p:sldId id="303" r:id="rId103"/>
    <p:sldId id="304" r:id="rId104"/>
    <p:sldId id="305" r:id="rId105"/>
    <p:sldId id="306" r:id="rId106"/>
    <p:sldId id="307" r:id="rId107"/>
    <p:sldId id="547" r:id="rId108"/>
    <p:sldId id="548" r:id="rId109"/>
    <p:sldId id="549" r:id="rId110"/>
    <p:sldId id="550" r:id="rId111"/>
    <p:sldId id="309" r:id="rId112"/>
    <p:sldId id="310" r:id="rId113"/>
    <p:sldId id="552" r:id="rId114"/>
    <p:sldId id="553" r:id="rId115"/>
    <p:sldId id="554" r:id="rId116"/>
    <p:sldId id="555" r:id="rId117"/>
    <p:sldId id="556" r:id="rId118"/>
    <p:sldId id="557" r:id="rId119"/>
    <p:sldId id="558" r:id="rId120"/>
    <p:sldId id="559" r:id="rId121"/>
    <p:sldId id="560" r:id="rId122"/>
    <p:sldId id="312" r:id="rId123"/>
    <p:sldId id="313" r:id="rId124"/>
    <p:sldId id="314" r:id="rId125"/>
    <p:sldId id="315" r:id="rId1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775"/>
  </p:normalViewPr>
  <p:slideViewPr>
    <p:cSldViewPr snapToGrid="0">
      <p:cViewPr varScale="1">
        <p:scale>
          <a:sx n="121" d="100"/>
          <a:sy n="121" d="100"/>
        </p:scale>
        <p:origin x="2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5E44B4-BC5C-4243-B789-2B5E46D61A3F}" type="datetimeFigureOut">
              <a:rPr lang="en-US" smtClean="0"/>
              <a:t>3/27/24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9EA84-B93D-0F4B-A35A-9E64423B13AF}" type="slidenum">
              <a:rPr lang="en-US" smtClean="0"/>
              <a:t>‹#›</a:t>
            </a:fld>
            <a:endParaRPr lang="en-US"/>
          </a:p>
        </p:txBody>
      </p:sp>
    </p:spTree>
    <p:extLst>
      <p:ext uri="{BB962C8B-B14F-4D97-AF65-F5344CB8AC3E}">
        <p14:creationId xmlns:p14="http://schemas.microsoft.com/office/powerpoint/2010/main" val="1091945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a:extLst>
              <a:ext uri="{FF2B5EF4-FFF2-40B4-BE49-F238E27FC236}">
                <a16:creationId xmlns:a16="http://schemas.microsoft.com/office/drawing/2014/main" id="{60F1D793-3E38-F53E-1AA3-D3483B11791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1315" name="Notes Placeholder 2">
            <a:extLst>
              <a:ext uri="{FF2B5EF4-FFF2-40B4-BE49-F238E27FC236}">
                <a16:creationId xmlns:a16="http://schemas.microsoft.com/office/drawing/2014/main" id="{6CB47832-86FC-A0B3-9C15-0247C7C4526E}"/>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1316" name="Slide Number Placeholder 3">
            <a:extLst>
              <a:ext uri="{FF2B5EF4-FFF2-40B4-BE49-F238E27FC236}">
                <a16:creationId xmlns:a16="http://schemas.microsoft.com/office/drawing/2014/main" id="{79CCEC5F-0C81-165C-51CF-332CD6156840}"/>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C8B12AF-8CE0-435F-B1D0-2AAD38DA83D0}" type="slidenum">
              <a:rPr lang="en-US" altLang="en-US">
                <a:latin typeface="Calibri" panose="020F0502020204030204" pitchFamily="34" charset="0"/>
              </a:rPr>
              <a:pPr/>
              <a:t>1</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a:extLst>
              <a:ext uri="{FF2B5EF4-FFF2-40B4-BE49-F238E27FC236}">
                <a16:creationId xmlns:a16="http://schemas.microsoft.com/office/drawing/2014/main" id="{6A74348A-C4A0-7BF6-AC23-5F024D0045A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a:extLst>
              <a:ext uri="{FF2B5EF4-FFF2-40B4-BE49-F238E27FC236}">
                <a16:creationId xmlns:a16="http://schemas.microsoft.com/office/drawing/2014/main" id="{EC827D4F-DD79-F016-2C4D-233BDCA7AC2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23908" name="Slide Number Placeholder 3">
            <a:extLst>
              <a:ext uri="{FF2B5EF4-FFF2-40B4-BE49-F238E27FC236}">
                <a16:creationId xmlns:a16="http://schemas.microsoft.com/office/drawing/2014/main" id="{D6107A84-1C6B-F7CB-CA84-4972FCBD875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6EE08C6-1661-314A-B402-A19B9D54F3B0}" type="slidenum">
              <a:rPr lang="en-US" altLang="en-US" smtClean="0">
                <a:latin typeface="Calibri" panose="020F0502020204030204" pitchFamily="34" charset="0"/>
              </a:rPr>
              <a:pPr/>
              <a:t>66</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a:extLst>
              <a:ext uri="{FF2B5EF4-FFF2-40B4-BE49-F238E27FC236}">
                <a16:creationId xmlns:a16="http://schemas.microsoft.com/office/drawing/2014/main" id="{387C84EB-5929-3F55-F6A0-9DC884E7CA9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Notes Placeholder 2">
            <a:extLst>
              <a:ext uri="{FF2B5EF4-FFF2-40B4-BE49-F238E27FC236}">
                <a16:creationId xmlns:a16="http://schemas.microsoft.com/office/drawing/2014/main" id="{EBEAB1B3-3B17-4609-A41A-02A5D0903E3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39268" name="Slide Number Placeholder 3">
            <a:extLst>
              <a:ext uri="{FF2B5EF4-FFF2-40B4-BE49-F238E27FC236}">
                <a16:creationId xmlns:a16="http://schemas.microsoft.com/office/drawing/2014/main" id="{AFE9D72A-206B-12D1-756F-3E08EFFCA6E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014BDDB-06EF-2F43-8D74-E0C2C64BF832}" type="slidenum">
              <a:rPr lang="en-US" altLang="en-US" smtClean="0">
                <a:latin typeface="Calibri" panose="020F0502020204030204" pitchFamily="34" charset="0"/>
              </a:rPr>
              <a:pPr/>
              <a:t>79</a:t>
            </a:fld>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a:extLst>
              <a:ext uri="{FF2B5EF4-FFF2-40B4-BE49-F238E27FC236}">
                <a16:creationId xmlns:a16="http://schemas.microsoft.com/office/drawing/2014/main" id="{EFCA1BA2-35DB-6F22-6028-C0B1C4F1734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a:extLst>
              <a:ext uri="{FF2B5EF4-FFF2-40B4-BE49-F238E27FC236}">
                <a16:creationId xmlns:a16="http://schemas.microsoft.com/office/drawing/2014/main" id="{CC1AF669-2995-66F6-C3AE-060BA664237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41316" name="Slide Number Placeholder 3">
            <a:extLst>
              <a:ext uri="{FF2B5EF4-FFF2-40B4-BE49-F238E27FC236}">
                <a16:creationId xmlns:a16="http://schemas.microsoft.com/office/drawing/2014/main" id="{2363A774-614F-8CDC-1C1E-CBDD55B1C85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373809E-91CE-2642-9F2A-96C41D263E0A}" type="slidenum">
              <a:rPr lang="en-US" altLang="en-US" smtClean="0">
                <a:latin typeface="Calibri" panose="020F0502020204030204" pitchFamily="34" charset="0"/>
              </a:rPr>
              <a:pPr/>
              <a:t>80</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AD2098B-984C-824A-9C97-9F41F6DD68AC}" type="datetimeFigureOut">
              <a:rPr lang="en-US" smtClean="0"/>
              <a:t>3/27/24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5A54896-DB44-0649-B47F-270AE61CFE1E}" type="slidenum">
              <a:rPr lang="en-US" smtClean="0"/>
              <a:t>‹#›</a:t>
            </a:fld>
            <a:endParaRPr lang="en-US"/>
          </a:p>
        </p:txBody>
      </p:sp>
    </p:spTree>
    <p:extLst>
      <p:ext uri="{BB962C8B-B14F-4D97-AF65-F5344CB8AC3E}">
        <p14:creationId xmlns:p14="http://schemas.microsoft.com/office/powerpoint/2010/main" val="2314628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7AD2098B-984C-824A-9C97-9F41F6DD68AC}" type="datetimeFigureOut">
              <a:rPr lang="en-US" smtClean="0"/>
              <a:t>3/27/24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A54896-DB44-0649-B47F-270AE61CFE1E}" type="slidenum">
              <a:rPr lang="en-US" smtClean="0"/>
              <a:t>‹#›</a:t>
            </a:fld>
            <a:endParaRPr lang="en-US"/>
          </a:p>
        </p:txBody>
      </p:sp>
    </p:spTree>
    <p:extLst>
      <p:ext uri="{BB962C8B-B14F-4D97-AF65-F5344CB8AC3E}">
        <p14:creationId xmlns:p14="http://schemas.microsoft.com/office/powerpoint/2010/main" val="1932495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AD2098B-984C-824A-9C97-9F41F6DD68AC}" type="datetimeFigureOut">
              <a:rPr lang="en-US" smtClean="0"/>
              <a:t>3/27/24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A54896-DB44-0649-B47F-270AE61CFE1E}" type="slidenum">
              <a:rPr lang="en-US" smtClean="0"/>
              <a:t>‹#›</a:t>
            </a:fld>
            <a:endParaRPr lang="en-US"/>
          </a:p>
        </p:txBody>
      </p:sp>
    </p:spTree>
    <p:extLst>
      <p:ext uri="{BB962C8B-B14F-4D97-AF65-F5344CB8AC3E}">
        <p14:creationId xmlns:p14="http://schemas.microsoft.com/office/powerpoint/2010/main" val="2160700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AD2098B-984C-824A-9C97-9F41F6DD68AC}" type="datetimeFigureOut">
              <a:rPr lang="en-US" smtClean="0"/>
              <a:t>3/27/24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A54896-DB44-0649-B47F-270AE61CFE1E}" type="slidenum">
              <a:rPr lang="en-US" smtClean="0"/>
              <a:t>‹#›</a:t>
            </a:fld>
            <a:endParaRPr lang="en-US"/>
          </a:p>
        </p:txBody>
      </p:sp>
    </p:spTree>
    <p:extLst>
      <p:ext uri="{BB962C8B-B14F-4D97-AF65-F5344CB8AC3E}">
        <p14:creationId xmlns:p14="http://schemas.microsoft.com/office/powerpoint/2010/main" val="1178378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AD2098B-984C-824A-9C97-9F41F6DD68AC}" type="datetimeFigureOut">
              <a:rPr lang="en-US" smtClean="0"/>
              <a:t>3/27/24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5A54896-DB44-0649-B47F-270AE61CFE1E}" type="slidenum">
              <a:rPr lang="en-US" smtClean="0"/>
              <a:t>‹#›</a:t>
            </a:fld>
            <a:endParaRPr lang="en-US"/>
          </a:p>
        </p:txBody>
      </p:sp>
    </p:spTree>
    <p:extLst>
      <p:ext uri="{BB962C8B-B14F-4D97-AF65-F5344CB8AC3E}">
        <p14:creationId xmlns:p14="http://schemas.microsoft.com/office/powerpoint/2010/main" val="398020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AD2098B-984C-824A-9C97-9F41F6DD68AC}" type="datetimeFigureOut">
              <a:rPr lang="en-US" smtClean="0"/>
              <a:t>3/27/24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A54896-DB44-0649-B47F-270AE61CFE1E}" type="slidenum">
              <a:rPr lang="en-US" smtClean="0"/>
              <a:t>‹#›</a:t>
            </a:fld>
            <a:endParaRPr lang="en-US"/>
          </a:p>
        </p:txBody>
      </p:sp>
    </p:spTree>
    <p:extLst>
      <p:ext uri="{BB962C8B-B14F-4D97-AF65-F5344CB8AC3E}">
        <p14:creationId xmlns:p14="http://schemas.microsoft.com/office/powerpoint/2010/main" val="3507475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AD2098B-984C-824A-9C97-9F41F6DD68AC}" type="datetimeFigureOut">
              <a:rPr lang="en-US" smtClean="0"/>
              <a:t>3/27/24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A54896-DB44-0649-B47F-270AE61CFE1E}"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773654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AD2098B-984C-824A-9C97-9F41F6DD68AC}" type="datetimeFigureOut">
              <a:rPr lang="en-US" smtClean="0"/>
              <a:t>3/27/24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A54896-DB44-0649-B47F-270AE61CFE1E}" type="slidenum">
              <a:rPr lang="en-US" smtClean="0"/>
              <a:t>‹#›</a:t>
            </a:fld>
            <a:endParaRPr 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833581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D2098B-984C-824A-9C97-9F41F6DD68AC}" type="datetimeFigureOut">
              <a:rPr lang="en-US" smtClean="0"/>
              <a:t>3/27/24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A54896-DB44-0649-B47F-270AE61CFE1E}" type="slidenum">
              <a:rPr lang="en-US" smtClean="0"/>
              <a:t>‹#›</a:t>
            </a:fld>
            <a:endParaRPr lang="en-US"/>
          </a:p>
        </p:txBody>
      </p:sp>
    </p:spTree>
    <p:extLst>
      <p:ext uri="{BB962C8B-B14F-4D97-AF65-F5344CB8AC3E}">
        <p14:creationId xmlns:p14="http://schemas.microsoft.com/office/powerpoint/2010/main" val="3341739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AD2098B-984C-824A-9C97-9F41F6DD68AC}" type="datetimeFigureOut">
              <a:rPr lang="en-US" smtClean="0"/>
              <a:t>3/27/24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F5A54896-DB44-0649-B47F-270AE61CFE1E}" type="slidenum">
              <a:rPr lang="en-US" smtClean="0"/>
              <a:t>‹#›</a:t>
            </a:fld>
            <a:endParaRPr lang="en-US"/>
          </a:p>
        </p:txBody>
      </p:sp>
    </p:spTree>
    <p:extLst>
      <p:ext uri="{BB962C8B-B14F-4D97-AF65-F5344CB8AC3E}">
        <p14:creationId xmlns:p14="http://schemas.microsoft.com/office/powerpoint/2010/main" val="2309410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AD2098B-984C-824A-9C97-9F41F6DD68AC}" type="datetimeFigureOut">
              <a:rPr lang="en-US" smtClean="0"/>
              <a:t>3/27/24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F5A54896-DB44-0649-B47F-270AE61CFE1E}" type="slidenum">
              <a:rPr lang="en-US" smtClean="0"/>
              <a:t>‹#›</a:t>
            </a:fld>
            <a:endParaRPr lang="en-US"/>
          </a:p>
        </p:txBody>
      </p:sp>
    </p:spTree>
    <p:extLst>
      <p:ext uri="{BB962C8B-B14F-4D97-AF65-F5344CB8AC3E}">
        <p14:creationId xmlns:p14="http://schemas.microsoft.com/office/powerpoint/2010/main" val="3530171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AD2098B-984C-824A-9C97-9F41F6DD68AC}" type="datetimeFigureOut">
              <a:rPr lang="en-US" smtClean="0"/>
              <a:t>3/27/24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5A54896-DB44-0649-B47F-270AE61CFE1E}" type="slidenum">
              <a:rPr lang="en-US" smtClean="0"/>
              <a:t>‹#›</a:t>
            </a:fld>
            <a:endParaRPr lang="en-US"/>
          </a:p>
        </p:txBody>
      </p:sp>
    </p:spTree>
    <p:extLst>
      <p:ext uri="{BB962C8B-B14F-4D97-AF65-F5344CB8AC3E}">
        <p14:creationId xmlns:p14="http://schemas.microsoft.com/office/powerpoint/2010/main" val="161795075"/>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0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5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26.png"/><Relationship Id="rId4" Type="http://schemas.openxmlformats.org/officeDocument/2006/relationships/image" Target="../media/image25.png"/></Relationships>
</file>

<file path=ppt/slides/_rels/slide7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77.xml.rels><?xml version="1.0" encoding="UTF-8" standalone="yes"?>
<Relationships xmlns="http://schemas.openxmlformats.org/package/2006/relationships"><Relationship Id="rId3" Type="http://schemas.openxmlformats.org/officeDocument/2006/relationships/hyperlink" Target="https://beginnersbook.com/2015/04/candidate-key-in-dbms/" TargetMode="Externa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8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40.png"/><Relationship Id="rId4" Type="http://schemas.openxmlformats.org/officeDocument/2006/relationships/image" Target="../media/image39.png"/></Relationships>
</file>

<file path=ppt/slides/_rels/slide8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46.png"/></Relationships>
</file>

<file path=ppt/slides/_rels/slide9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hyperlink" Target="https://ecomputernotes.com/fundamental/what-is-a-database/advantages-and-disadvantages-of-dbms" TargetMode="Externa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6.xml.rels><?xml version="1.0" encoding="UTF-8" standalone="yes"?>
<Relationships xmlns="http://schemas.openxmlformats.org/package/2006/relationships"><Relationship Id="rId3" Type="http://schemas.openxmlformats.org/officeDocument/2006/relationships/hyperlink" Target="https://ecomputernotes.com/fundamental/information-technology/what-do-you-mean-by-data-and-information" TargetMode="External"/><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47.png"/></Relationships>
</file>

<file path=ppt/slides/_rels/slide9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C0DC8-1CFA-4B0E-421C-16F40ED197C3}"/>
              </a:ext>
            </a:extLst>
          </p:cNvPr>
          <p:cNvSpPr>
            <a:spLocks noGrp="1"/>
          </p:cNvSpPr>
          <p:nvPr>
            <p:ph type="ctrTitle"/>
          </p:nvPr>
        </p:nvSpPr>
        <p:spPr>
          <a:xfrm>
            <a:off x="2895600" y="0"/>
            <a:ext cx="7772400" cy="685800"/>
          </a:xfrm>
        </p:spPr>
        <p:style>
          <a:lnRef idx="1">
            <a:schemeClr val="accent5"/>
          </a:lnRef>
          <a:fillRef idx="2">
            <a:schemeClr val="accent5"/>
          </a:fillRef>
          <a:effectRef idx="1">
            <a:schemeClr val="accent5"/>
          </a:effectRef>
          <a:fontRef idx="minor">
            <a:schemeClr val="dk1"/>
          </a:fontRef>
        </p:style>
        <p:txBody>
          <a:bodyPr rtlCol="0">
            <a:noAutofit/>
          </a:bodyPr>
          <a:lstStyle/>
          <a:p>
            <a:pPr>
              <a:defRPr/>
            </a:pPr>
            <a:r>
              <a:rPr lang="en-US" sz="2400" dirty="0" err="1"/>
              <a:t>Noida</a:t>
            </a:r>
            <a:r>
              <a:rPr lang="en-US" sz="2400" dirty="0"/>
              <a:t> Institute of Engineering and Technology, Greater </a:t>
            </a:r>
            <a:r>
              <a:rPr lang="en-US" sz="2400" dirty="0" err="1"/>
              <a:t>Noida</a:t>
            </a:r>
            <a:endParaRPr lang="en-US" sz="2400" dirty="0"/>
          </a:p>
        </p:txBody>
      </p:sp>
      <p:sp>
        <p:nvSpPr>
          <p:cNvPr id="3" name="Subtitle 2">
            <a:extLst>
              <a:ext uri="{FF2B5EF4-FFF2-40B4-BE49-F238E27FC236}">
                <a16:creationId xmlns:a16="http://schemas.microsoft.com/office/drawing/2014/main" id="{4EFC3244-6CD1-AB6B-9AAC-3388FF26D6DA}"/>
              </a:ext>
            </a:extLst>
          </p:cNvPr>
          <p:cNvSpPr>
            <a:spLocks noGrp="1"/>
          </p:cNvSpPr>
          <p:nvPr>
            <p:ph type="subTitle" idx="1"/>
          </p:nvPr>
        </p:nvSpPr>
        <p:spPr>
          <a:xfrm>
            <a:off x="2971800" y="914400"/>
            <a:ext cx="6400800" cy="1752600"/>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spcAft>
                <a:spcPts val="0"/>
              </a:spcAft>
              <a:defRPr/>
            </a:pPr>
            <a:r>
              <a:rPr lang="en-US" altLang="en-US" b="1" dirty="0"/>
              <a:t>Database Design &amp; Normalization</a:t>
            </a:r>
          </a:p>
        </p:txBody>
      </p:sp>
      <p:sp>
        <p:nvSpPr>
          <p:cNvPr id="6" name="Subtitle 2">
            <a:extLst>
              <a:ext uri="{FF2B5EF4-FFF2-40B4-BE49-F238E27FC236}">
                <a16:creationId xmlns:a16="http://schemas.microsoft.com/office/drawing/2014/main" id="{06F1C3F2-99B7-84EF-2886-D13D5943A650}"/>
              </a:ext>
            </a:extLst>
          </p:cNvPr>
          <p:cNvSpPr txBox="1">
            <a:spLocks/>
          </p:cNvSpPr>
          <p:nvPr/>
        </p:nvSpPr>
        <p:spPr>
          <a:xfrm>
            <a:off x="7315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a:spcBef>
                <a:spcPct val="20000"/>
              </a:spcBef>
              <a:defRPr/>
            </a:pPr>
            <a:r>
              <a:rPr lang="en-US" sz="2400" dirty="0">
                <a:solidFill>
                  <a:schemeClr val="tx1"/>
                </a:solidFill>
              </a:rPr>
              <a:t>Dr. </a:t>
            </a:r>
            <a:r>
              <a:rPr lang="en-US" sz="2400" dirty="0" err="1">
                <a:solidFill>
                  <a:schemeClr val="tx1"/>
                </a:solidFill>
              </a:rPr>
              <a:t>Naina</a:t>
            </a:r>
            <a:r>
              <a:rPr lang="en-US" sz="2400" dirty="0">
                <a:solidFill>
                  <a:schemeClr val="tx1"/>
                </a:solidFill>
              </a:rPr>
              <a:t> Pal</a:t>
            </a:r>
          </a:p>
          <a:p>
            <a:pPr algn="ctr">
              <a:spcBef>
                <a:spcPct val="20000"/>
              </a:spcBef>
              <a:defRPr/>
            </a:pPr>
            <a:r>
              <a:rPr lang="en-US" sz="2400" dirty="0">
                <a:solidFill>
                  <a:schemeClr val="tx1"/>
                </a:solidFill>
              </a:rPr>
              <a:t>Assistant Professor</a:t>
            </a:r>
          </a:p>
          <a:p>
            <a:pPr algn="ctr">
              <a:spcBef>
                <a:spcPct val="20000"/>
              </a:spcBef>
              <a:defRPr/>
            </a:pPr>
            <a:r>
              <a:rPr lang="en-US" sz="2400" dirty="0">
                <a:solidFill>
                  <a:schemeClr val="tx1"/>
                </a:solidFill>
              </a:rPr>
              <a:t>IT</a:t>
            </a:r>
          </a:p>
        </p:txBody>
      </p:sp>
      <p:pic>
        <p:nvPicPr>
          <p:cNvPr id="2054" name="Picture 3" descr="C:\Users\Manks\Downloads\128_calendar-schedule-credit-mortgage-date-512.png">
            <a:extLst>
              <a:ext uri="{FF2B5EF4-FFF2-40B4-BE49-F238E27FC236}">
                <a16:creationId xmlns:a16="http://schemas.microsoft.com/office/drawing/2014/main" id="{F2EDB960-C5A0-CB99-1977-7D0CB0AB44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5943600"/>
            <a:ext cx="5334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Date Placeholder 8">
            <a:extLst>
              <a:ext uri="{FF2B5EF4-FFF2-40B4-BE49-F238E27FC236}">
                <a16:creationId xmlns:a16="http://schemas.microsoft.com/office/drawing/2014/main" id="{A312EB3D-4A79-9B7B-2E5A-C054A524098D}"/>
              </a:ext>
            </a:extLst>
          </p:cNvPr>
          <p:cNvSpPr>
            <a:spLocks noGrp="1"/>
          </p:cNvSpPr>
          <p:nvPr>
            <p:ph type="dt" sz="quarter" idx="10"/>
          </p:nvPr>
        </p:nvSpPr>
        <p:spPr>
          <a:xfrm>
            <a:off x="1905000" y="6492876"/>
            <a:ext cx="2133600" cy="365125"/>
          </a:xfrm>
        </p:spPr>
        <p:txBody>
          <a:bodyPr/>
          <a:lstStyle/>
          <a:p>
            <a:pPr>
              <a:defRPr/>
            </a:pPr>
            <a:fld id="{13925836-7BF6-4FDB-9C55-7B1F8EA4906B}" type="datetime1">
              <a:rPr lang="en-US" smtClean="0"/>
              <a:t>3/27/24</a:t>
            </a:fld>
            <a:endParaRPr lang="en-US" dirty="0"/>
          </a:p>
        </p:txBody>
      </p:sp>
      <p:sp>
        <p:nvSpPr>
          <p:cNvPr id="2056" name="Slide Number Placeholder 9">
            <a:extLst>
              <a:ext uri="{FF2B5EF4-FFF2-40B4-BE49-F238E27FC236}">
                <a16:creationId xmlns:a16="http://schemas.microsoft.com/office/drawing/2014/main" id="{13823CF5-E66A-3D12-800F-8CFEDB1D283C}"/>
              </a:ext>
            </a:extLst>
          </p:cNvPr>
          <p:cNvSpPr>
            <a:spLocks noGrp="1" noChangeArrowheads="1"/>
          </p:cNvSpPr>
          <p:nvPr>
            <p:ph type="sldNum" sz="quarter" idx="12"/>
          </p:nvPr>
        </p:nvSpPr>
        <p:spPr bwMode="auto">
          <a:xfrm>
            <a:off x="10363200" y="4975860"/>
            <a:ext cx="1193868" cy="64008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D5BEFED-95A1-4241-B464-06BD49DEE0AD}" type="slidenum">
              <a:rPr lang="en-US" altLang="en-US">
                <a:solidFill>
                  <a:srgbClr val="898989"/>
                </a:solidFill>
                <a:latin typeface="Calibri" panose="020F0502020204030204" pitchFamily="34" charset="0"/>
              </a:rPr>
              <a:pPr/>
              <a:t>1</a:t>
            </a:fld>
            <a:endParaRPr lang="en-US" altLang="en-US">
              <a:solidFill>
                <a:srgbClr val="898989"/>
              </a:solidFill>
              <a:latin typeface="Calibri" panose="020F0502020204030204" pitchFamily="34" charset="0"/>
            </a:endParaRPr>
          </a:p>
        </p:txBody>
      </p:sp>
      <p:pic>
        <p:nvPicPr>
          <p:cNvPr id="2057" name="Picture 4" descr="C:\Users\Manks\Downloads\speak.png">
            <a:extLst>
              <a:ext uri="{FF2B5EF4-FFF2-40B4-BE49-F238E27FC236}">
                <a16:creationId xmlns:a16="http://schemas.microsoft.com/office/drawing/2014/main" id="{8442FA29-4179-888F-A998-284FE83933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000" y="2590800"/>
            <a:ext cx="1524000" cy="152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Subtitle 2">
            <a:extLst>
              <a:ext uri="{FF2B5EF4-FFF2-40B4-BE49-F238E27FC236}">
                <a16:creationId xmlns:a16="http://schemas.microsoft.com/office/drawing/2014/main" id="{74780E66-2C65-45AB-01F7-E32EE4F0B956}"/>
              </a:ext>
            </a:extLst>
          </p:cNvPr>
          <p:cNvSpPr txBox="1">
            <a:spLocks/>
          </p:cNvSpPr>
          <p:nvPr/>
        </p:nvSpPr>
        <p:spPr>
          <a:xfrm>
            <a:off x="1676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a:spcBef>
                <a:spcPct val="20000"/>
              </a:spcBef>
              <a:defRPr/>
            </a:pPr>
            <a:r>
              <a:rPr lang="en-US" sz="2500" dirty="0">
                <a:solidFill>
                  <a:schemeClr val="tx1"/>
                </a:solidFill>
              </a:rPr>
              <a:t>Unit: 3</a:t>
            </a:r>
          </a:p>
        </p:txBody>
      </p:sp>
      <p:sp>
        <p:nvSpPr>
          <p:cNvPr id="13" name="Footer Placeholder 12">
            <a:extLst>
              <a:ext uri="{FF2B5EF4-FFF2-40B4-BE49-F238E27FC236}">
                <a16:creationId xmlns:a16="http://schemas.microsoft.com/office/drawing/2014/main" id="{808316C9-533B-75A6-18A1-59E070F8EB8C}"/>
              </a:ext>
            </a:extLst>
          </p:cNvPr>
          <p:cNvSpPr>
            <a:spLocks noGrp="1"/>
          </p:cNvSpPr>
          <p:nvPr>
            <p:ph type="ftr" sz="quarter" idx="11"/>
          </p:nvPr>
        </p:nvSpPr>
        <p:spPr>
          <a:xfrm>
            <a:off x="3810000" y="6248401"/>
            <a:ext cx="5029200" cy="365125"/>
          </a:xfrm>
        </p:spPr>
        <p:txBody>
          <a:bodyPr/>
          <a:lstStyle/>
          <a:p>
            <a:pPr>
              <a:defRPr/>
            </a:pPr>
            <a:r>
              <a:rPr lang="en-US"/>
              <a:t>Jyoti Rani        ACSAI-0402 and DBMS                Unit-4</a:t>
            </a:r>
            <a:endParaRPr lang="en-US" dirty="0"/>
          </a:p>
        </p:txBody>
      </p:sp>
      <p:sp>
        <p:nvSpPr>
          <p:cNvPr id="14" name="Subtitle 2">
            <a:extLst>
              <a:ext uri="{FF2B5EF4-FFF2-40B4-BE49-F238E27FC236}">
                <a16:creationId xmlns:a16="http://schemas.microsoft.com/office/drawing/2014/main" id="{F31254C0-3371-6A40-ECFD-873886ED6F8B}"/>
              </a:ext>
            </a:extLst>
          </p:cNvPr>
          <p:cNvSpPr txBox="1">
            <a:spLocks/>
          </p:cNvSpPr>
          <p:nvPr/>
        </p:nvSpPr>
        <p:spPr>
          <a:xfrm>
            <a:off x="1676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a:spcBef>
                <a:spcPct val="20000"/>
              </a:spcBef>
              <a:defRPr/>
            </a:pPr>
            <a:r>
              <a:rPr lang="en-US" sz="2000" dirty="0">
                <a:solidFill>
                  <a:schemeClr val="tx1"/>
                </a:solidFill>
              </a:rPr>
              <a:t>DBMS</a:t>
            </a:r>
          </a:p>
        </p:txBody>
      </p:sp>
      <p:sp>
        <p:nvSpPr>
          <p:cNvPr id="15" name="Subtitle 2">
            <a:extLst>
              <a:ext uri="{FF2B5EF4-FFF2-40B4-BE49-F238E27FC236}">
                <a16:creationId xmlns:a16="http://schemas.microsoft.com/office/drawing/2014/main" id="{9FD5CFE4-E521-180B-AD9E-376E1972756C}"/>
              </a:ext>
            </a:extLst>
          </p:cNvPr>
          <p:cNvSpPr txBox="1">
            <a:spLocks/>
          </p:cNvSpPr>
          <p:nvPr/>
        </p:nvSpPr>
        <p:spPr>
          <a:xfrm>
            <a:off x="1676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a:spcBef>
                <a:spcPct val="20000"/>
              </a:spcBef>
              <a:defRPr/>
            </a:pPr>
            <a:r>
              <a:rPr lang="en-US" sz="2000" dirty="0">
                <a:solidFill>
                  <a:schemeClr val="tx1"/>
                </a:solidFill>
              </a:rPr>
              <a:t>Course Details</a:t>
            </a:r>
            <a:br>
              <a:rPr lang="en-US" sz="2000" dirty="0">
                <a:solidFill>
                  <a:schemeClr val="tx1"/>
                </a:solidFill>
              </a:rPr>
            </a:br>
            <a:r>
              <a:rPr lang="en-US" sz="2000" dirty="0">
                <a:solidFill>
                  <a:schemeClr val="tx1"/>
                </a:solidFill>
              </a:rPr>
              <a:t>(B Tech 4</a:t>
            </a:r>
            <a:r>
              <a:rPr lang="en-US" sz="2000" baseline="30000" dirty="0">
                <a:solidFill>
                  <a:schemeClr val="tx1"/>
                </a:solidFill>
              </a:rPr>
              <a:t>th</a:t>
            </a:r>
            <a:r>
              <a:rPr lang="en-US" sz="2000" dirty="0">
                <a:solidFill>
                  <a:schemeClr val="tx1"/>
                </a:solidFill>
              </a:rPr>
              <a:t> Sem)</a:t>
            </a:r>
          </a:p>
        </p:txBody>
      </p:sp>
      <p:pic>
        <p:nvPicPr>
          <p:cNvPr id="4" name="Picture 3">
            <a:extLst>
              <a:ext uri="{FF2B5EF4-FFF2-40B4-BE49-F238E27FC236}">
                <a16:creationId xmlns:a16="http://schemas.microsoft.com/office/drawing/2014/main" id="{EB2FB4B5-87F2-E9A9-6923-748503FDE79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ABFDDE0-48FB-4423-8BEC-9EF1150102EA}"/>
              </a:ext>
            </a:extLst>
          </p:cNvPr>
          <p:cNvSpPr>
            <a:spLocks noGrp="1"/>
          </p:cNvSpPr>
          <p:nvPr>
            <p:ph type="dt" sz="quarter" idx="10"/>
          </p:nvPr>
        </p:nvSpPr>
        <p:spPr/>
        <p:txBody>
          <a:bodyPr/>
          <a:lstStyle/>
          <a:p>
            <a:pPr>
              <a:defRPr/>
            </a:pPr>
            <a:fld id="{C0A61DAC-B4D2-42C1-BEC9-8F80F4FF9256}" type="datetime1">
              <a:rPr lang="en-US" smtClean="0"/>
              <a:t>3/27/24</a:t>
            </a:fld>
            <a:endParaRPr lang="en-US"/>
          </a:p>
        </p:txBody>
      </p:sp>
      <p:sp>
        <p:nvSpPr>
          <p:cNvPr id="5" name="Footer Placeholder 4">
            <a:extLst>
              <a:ext uri="{FF2B5EF4-FFF2-40B4-BE49-F238E27FC236}">
                <a16:creationId xmlns:a16="http://schemas.microsoft.com/office/drawing/2014/main" id="{5A5D4505-414B-4DC5-974A-92B8EA511FFD}"/>
              </a:ext>
            </a:extLst>
          </p:cNvPr>
          <p:cNvSpPr>
            <a:spLocks noGrp="1"/>
          </p:cNvSpPr>
          <p:nvPr>
            <p:ph type="ftr" sz="quarter" idx="11"/>
          </p:nvPr>
        </p:nvSpPr>
        <p:spPr>
          <a:xfrm>
            <a:off x="4648200" y="6356351"/>
            <a:ext cx="4191000" cy="365125"/>
          </a:xfrm>
        </p:spPr>
        <p:txBody>
          <a:bodyPr/>
          <a:lstStyle/>
          <a:p>
            <a:pPr>
              <a:defRPr/>
            </a:pPr>
            <a:r>
              <a:rPr lang="en-US"/>
              <a:t>Jyoti Rani        ACSAI-0402 and DBMS                Unit-4</a:t>
            </a:r>
            <a:endParaRPr lang="en-US" dirty="0"/>
          </a:p>
        </p:txBody>
      </p:sp>
      <p:sp>
        <p:nvSpPr>
          <p:cNvPr id="11268" name="Slide Number Placeholder 5">
            <a:extLst>
              <a:ext uri="{FF2B5EF4-FFF2-40B4-BE49-F238E27FC236}">
                <a16:creationId xmlns:a16="http://schemas.microsoft.com/office/drawing/2014/main" id="{FA412668-760F-4B36-86C8-01279B5C5470}"/>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557213" indent="-214313">
              <a:defRPr>
                <a:solidFill>
                  <a:schemeClr val="tx1"/>
                </a:solidFill>
                <a:latin typeface="Arial" panose="020B0604020202020204" pitchFamily="34" charset="0"/>
                <a:cs typeface="Arial" panose="020B0604020202020204" pitchFamily="34" charset="0"/>
              </a:defRPr>
            </a:lvl2pPr>
            <a:lvl3pPr marL="857250" indent="-171450">
              <a:defRPr>
                <a:solidFill>
                  <a:schemeClr val="tx1"/>
                </a:solidFill>
                <a:latin typeface="Arial" panose="020B0604020202020204" pitchFamily="34" charset="0"/>
                <a:cs typeface="Arial" panose="020B0604020202020204" pitchFamily="34" charset="0"/>
              </a:defRPr>
            </a:lvl3pPr>
            <a:lvl4pPr marL="1200150" indent="-171450">
              <a:defRPr>
                <a:solidFill>
                  <a:schemeClr val="tx1"/>
                </a:solidFill>
                <a:latin typeface="Arial" panose="020B0604020202020204" pitchFamily="34" charset="0"/>
                <a:cs typeface="Arial" panose="020B0604020202020204" pitchFamily="34" charset="0"/>
              </a:defRPr>
            </a:lvl4pPr>
            <a:lvl5pPr marL="1543050" indent="-171450">
              <a:defRPr>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B69AD55-5A59-400A-BAE5-196B81FCAF6D}" type="slidenum">
              <a:rPr lang="en-US" altLang="en-US">
                <a:solidFill>
                  <a:srgbClr val="898989"/>
                </a:solidFill>
                <a:latin typeface="Calibri" panose="020F0502020204030204" pitchFamily="34" charset="0"/>
              </a:rPr>
              <a:pPr/>
              <a:t>10</a:t>
            </a:fld>
            <a:endParaRPr lang="en-US" altLang="en-US">
              <a:solidFill>
                <a:srgbClr val="898989"/>
              </a:solidFill>
              <a:latin typeface="Calibri" panose="020F0502020204030204" pitchFamily="34" charset="0"/>
            </a:endParaRPr>
          </a:p>
        </p:txBody>
      </p:sp>
      <p:graphicFrame>
        <p:nvGraphicFramePr>
          <p:cNvPr id="7" name="Content Placeholder 13">
            <a:extLst>
              <a:ext uri="{FF2B5EF4-FFF2-40B4-BE49-F238E27FC236}">
                <a16:creationId xmlns:a16="http://schemas.microsoft.com/office/drawing/2014/main" id="{28DDADE5-6887-4E78-9B2A-07BF0109B97C}"/>
              </a:ext>
            </a:extLst>
          </p:cNvPr>
          <p:cNvGraphicFramePr>
            <a:graphicFrameLocks noGrp="1"/>
          </p:cNvGraphicFramePr>
          <p:nvPr>
            <p:ph idx="1"/>
          </p:nvPr>
        </p:nvGraphicFramePr>
        <p:xfrm>
          <a:off x="2286000" y="1524001"/>
          <a:ext cx="7924800" cy="4495801"/>
        </p:xfrm>
        <a:graphic>
          <a:graphicData uri="http://schemas.openxmlformats.org/drawingml/2006/table">
            <a:tbl>
              <a:tblPr bandRow="1">
                <a:tableStyleId>{5C22544A-7EE6-4342-B048-85BDC9FD1C3A}</a:tableStyleId>
              </a:tblPr>
              <a:tblGrid>
                <a:gridCol w="7924800">
                  <a:extLst>
                    <a:ext uri="{9D8B030D-6E8A-4147-A177-3AD203B41FA5}">
                      <a16:colId xmlns:a16="http://schemas.microsoft.com/office/drawing/2014/main" val="20000"/>
                    </a:ext>
                  </a:extLst>
                </a:gridCol>
              </a:tblGrid>
              <a:tr h="1361415">
                <a:tc>
                  <a:txBody>
                    <a:bodyPr/>
                    <a:lstStyle/>
                    <a:p>
                      <a:r>
                        <a:rPr lang="en-US" sz="1500" b="1" dirty="0"/>
                        <a:t>5. Modern tool usage: </a:t>
                      </a:r>
                      <a:r>
                        <a:rPr lang="en-US" sz="1500" dirty="0"/>
                        <a:t>Create, select, and apply appropriate techniques, resources, and modern engineering and IT tools including prediction and modeling to complex engineering activities with an understanding of the limitations.</a:t>
                      </a:r>
                    </a:p>
                  </a:txBody>
                  <a:tcPr marL="68580" marR="68580" marT="34272" marB="34272">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1361415">
                <a:tc>
                  <a:txBody>
                    <a:bodyPr/>
                    <a:lstStyle/>
                    <a:p>
                      <a:r>
                        <a:rPr lang="en-US" sz="1500" b="1" dirty="0"/>
                        <a:t>6. The engineer and society:</a:t>
                      </a:r>
                      <a:r>
                        <a:rPr lang="en-US" sz="1500" dirty="0"/>
                        <a:t> Apply reasoning informed by the contextual knowledge to assess societal, health, safety, legal and cultural issues and the consequent responsibilities relevant to the professional engineering practice.</a:t>
                      </a:r>
                    </a:p>
                  </a:txBody>
                  <a:tcPr marL="68580" marR="68580" marT="34272" marB="34272">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1044795">
                <a:tc>
                  <a:txBody>
                    <a:bodyPr/>
                    <a:lstStyle/>
                    <a:p>
                      <a:r>
                        <a:rPr lang="en-US" sz="1500" b="1" dirty="0"/>
                        <a:t>7</a:t>
                      </a:r>
                      <a:r>
                        <a:rPr lang="en-US" sz="1500" b="1"/>
                        <a:t>. Environment and sustainability: </a:t>
                      </a:r>
                      <a:r>
                        <a:rPr lang="en-US" sz="1500"/>
                        <a:t>Understand </a:t>
                      </a:r>
                      <a:r>
                        <a:rPr lang="en-US" sz="1500" dirty="0"/>
                        <a:t>the impact of </a:t>
                      </a:r>
                      <a:r>
                        <a:rPr lang="en-US" sz="1500"/>
                        <a:t>the professional engineering solutions in societal and environmental contexts, and demonstrate the knowledge </a:t>
                      </a:r>
                      <a:r>
                        <a:rPr lang="en-US" sz="1500" dirty="0"/>
                        <a:t>of</a:t>
                      </a:r>
                      <a:r>
                        <a:rPr lang="en-US" sz="1500"/>
                        <a:t>, and need for sustainable development</a:t>
                      </a:r>
                      <a:r>
                        <a:rPr lang="en-US" sz="1500" dirty="0"/>
                        <a:t>.</a:t>
                      </a:r>
                    </a:p>
                  </a:txBody>
                  <a:tcPr marL="68580" marR="68580" marT="34272" marB="34272">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728176">
                <a:tc>
                  <a:txBody>
                    <a:bodyPr/>
                    <a:lstStyle/>
                    <a:p>
                      <a:r>
                        <a:rPr lang="en-US" sz="1500" b="1" dirty="0"/>
                        <a:t>8. Ethics:</a:t>
                      </a:r>
                      <a:r>
                        <a:rPr lang="en-US" sz="1500" dirty="0"/>
                        <a:t> Apply ethical principles and commit to professional ethics and responsibilities and norms of the engineering practice.</a:t>
                      </a:r>
                    </a:p>
                  </a:txBody>
                  <a:tcPr marL="68580" marR="68580" marT="34272" marB="34272">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bl>
          </a:graphicData>
        </a:graphic>
      </p:graphicFrame>
      <p:sp>
        <p:nvSpPr>
          <p:cNvPr id="11281" name="TextBox 7">
            <a:extLst>
              <a:ext uri="{FF2B5EF4-FFF2-40B4-BE49-F238E27FC236}">
                <a16:creationId xmlns:a16="http://schemas.microsoft.com/office/drawing/2014/main" id="{65AB4DD5-B6E4-45A2-9813-3102D195EFAF}"/>
              </a:ext>
            </a:extLst>
          </p:cNvPr>
          <p:cNvSpPr txBox="1">
            <a:spLocks noChangeArrowheads="1"/>
          </p:cNvSpPr>
          <p:nvPr/>
        </p:nvSpPr>
        <p:spPr bwMode="auto">
          <a:xfrm>
            <a:off x="2645486" y="977018"/>
            <a:ext cx="805029"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500" dirty="0"/>
              <a:t>Contd..</a:t>
            </a:r>
          </a:p>
        </p:txBody>
      </p:sp>
      <p:sp>
        <p:nvSpPr>
          <p:cNvPr id="9" name="Title 1">
            <a:extLst>
              <a:ext uri="{FF2B5EF4-FFF2-40B4-BE49-F238E27FC236}">
                <a16:creationId xmlns:a16="http://schemas.microsoft.com/office/drawing/2014/main" id="{9E704C15-FDBF-4063-80FE-0D92E127EEE6}"/>
              </a:ext>
            </a:extLst>
          </p:cNvPr>
          <p:cNvSpPr txBox="1">
            <a:spLocks/>
          </p:cNvSpPr>
          <p:nvPr/>
        </p:nvSpPr>
        <p:spPr>
          <a:xfrm>
            <a:off x="2819400" y="42869"/>
            <a:ext cx="7848600" cy="62865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latin typeface="Times New Roman" panose="02020603050405020304" pitchFamily="18" charset="0"/>
                <a:cs typeface="Times New Roman" panose="02020603050405020304" pitchFamily="18" charset="0"/>
              </a:rPr>
              <a:t>Program Outcomes (POs)</a:t>
            </a:r>
          </a:p>
        </p:txBody>
      </p:sp>
      <p:pic>
        <p:nvPicPr>
          <p:cNvPr id="11283" name="Picture 9">
            <a:extLst>
              <a:ext uri="{FF2B5EF4-FFF2-40B4-BE49-F238E27FC236}">
                <a16:creationId xmlns:a16="http://schemas.microsoft.com/office/drawing/2014/main" id="{3EE78526-1C39-4614-B0CD-0594BB7E12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04441"/>
            <a:ext cx="1028700" cy="5834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6AFA87E-0385-3C0F-B769-A1B2BF0BB301}"/>
              </a:ext>
            </a:extLst>
          </p:cNvPr>
          <p:cNvSpPr>
            <a:spLocks noGrp="1"/>
          </p:cNvSpPr>
          <p:nvPr>
            <p:ph type="dt" sz="quarter" idx="10"/>
          </p:nvPr>
        </p:nvSpPr>
        <p:spPr/>
        <p:txBody>
          <a:bodyPr/>
          <a:lstStyle/>
          <a:p>
            <a:pPr>
              <a:defRPr/>
            </a:pPr>
            <a:fld id="{4743FBDD-F146-404E-A95F-BD82AF6D3988}" type="datetime1">
              <a:rPr lang="en-US"/>
              <a:pPr>
                <a:defRPr/>
              </a:pPr>
              <a:t>3/27/24</a:t>
            </a:fld>
            <a:endParaRPr lang="en-US"/>
          </a:p>
        </p:txBody>
      </p:sp>
      <p:sp>
        <p:nvSpPr>
          <p:cNvPr id="5" name="Footer Placeholder 4">
            <a:extLst>
              <a:ext uri="{FF2B5EF4-FFF2-40B4-BE49-F238E27FC236}">
                <a16:creationId xmlns:a16="http://schemas.microsoft.com/office/drawing/2014/main" id="{5F7318BB-822A-0D8B-5255-5D2A94D07D9F}"/>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64868" name="Slide Number Placeholder 5">
            <a:extLst>
              <a:ext uri="{FF2B5EF4-FFF2-40B4-BE49-F238E27FC236}">
                <a16:creationId xmlns:a16="http://schemas.microsoft.com/office/drawing/2014/main" id="{CC6D441F-B4FC-49F2-BE02-8AB7BD7B8B6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AAAB15D-5ED8-2448-97D3-E9D0CA071888}" type="slidenum">
              <a:rPr lang="en-US" altLang="en-US" sz="1200">
                <a:solidFill>
                  <a:srgbClr val="898989"/>
                </a:solidFill>
              </a:rPr>
              <a:pPr>
                <a:spcBef>
                  <a:spcPct val="0"/>
                </a:spcBef>
                <a:buFontTx/>
                <a:buNone/>
              </a:pPr>
              <a:t>100</a:t>
            </a:fld>
            <a:endParaRPr lang="en-US" altLang="en-US" sz="1200">
              <a:solidFill>
                <a:srgbClr val="898989"/>
              </a:solidFill>
            </a:endParaRPr>
          </a:p>
        </p:txBody>
      </p:sp>
      <p:sp>
        <p:nvSpPr>
          <p:cNvPr id="7" name="Title 1">
            <a:extLst>
              <a:ext uri="{FF2B5EF4-FFF2-40B4-BE49-F238E27FC236}">
                <a16:creationId xmlns:a16="http://schemas.microsoft.com/office/drawing/2014/main" id="{7045457A-7636-D54F-D57D-62EED8282690}"/>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Conti….</a:t>
            </a:r>
          </a:p>
        </p:txBody>
      </p:sp>
      <p:pic>
        <p:nvPicPr>
          <p:cNvPr id="164870" name="Picture 2" descr="E:\NIET\Project\xLogo11.png.pagespeed.ic.pydHLuCQEZ.png">
            <a:extLst>
              <a:ext uri="{FF2B5EF4-FFF2-40B4-BE49-F238E27FC236}">
                <a16:creationId xmlns:a16="http://schemas.microsoft.com/office/drawing/2014/main" id="{4B830520-18BB-E120-3018-92A78A03F5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175" name="Content Placeholder 2">
            <a:extLst>
              <a:ext uri="{FF2B5EF4-FFF2-40B4-BE49-F238E27FC236}">
                <a16:creationId xmlns:a16="http://schemas.microsoft.com/office/drawing/2014/main" id="{27E6DC02-DB52-0201-A356-8F0C2B6BC37B}"/>
              </a:ext>
            </a:extLst>
          </p:cNvPr>
          <p:cNvSpPr>
            <a:spLocks noGrp="1"/>
          </p:cNvSpPr>
          <p:nvPr>
            <p:ph idx="1"/>
          </p:nvPr>
        </p:nvSpPr>
        <p:spPr>
          <a:xfrm>
            <a:off x="1143000" y="1433513"/>
            <a:ext cx="8458200" cy="5105400"/>
          </a:xfrm>
        </p:spPr>
        <p:txBody>
          <a:bodyPr>
            <a:normAutofit lnSpcReduction="10000"/>
          </a:bodyPr>
          <a:lstStyle/>
          <a:p>
            <a:pPr algn="just" eaLnBrk="1" hangingPunct="1">
              <a:buFont typeface="Arial" panose="020B0604020202020204" pitchFamily="34" charset="0"/>
              <a:buNone/>
              <a:defRPr/>
            </a:pPr>
            <a:r>
              <a:rPr lang="en-US" sz="2400" dirty="0"/>
              <a:t>	</a:t>
            </a:r>
            <a:r>
              <a:rPr lang="en-US" sz="1700" dirty="0"/>
              <a:t>If a join is taken of all three projections, first of P1 and P2 with the (spurious) result shown above, and then of this result with P3 over the ‘Company’ and ‘Product name’ column, the following table is obtained:-</a:t>
            </a:r>
          </a:p>
          <a:p>
            <a:pPr algn="just" eaLnBrk="1" hangingPunct="1">
              <a:buFont typeface="Arial" panose="020B0604020202020204" pitchFamily="34" charset="0"/>
              <a:buNone/>
              <a:defRPr/>
            </a:pPr>
            <a:endParaRPr lang="en-US" sz="1700" dirty="0"/>
          </a:p>
          <a:p>
            <a:pPr algn="just" eaLnBrk="1" hangingPunct="1">
              <a:buFont typeface="Arial" panose="020B0604020202020204" pitchFamily="34" charset="0"/>
              <a:buNone/>
              <a:defRPr/>
            </a:pPr>
            <a:endParaRPr lang="en-US" sz="1700" dirty="0"/>
          </a:p>
          <a:p>
            <a:pPr algn="just" eaLnBrk="1" hangingPunct="1">
              <a:buFont typeface="Arial" panose="020B0604020202020204" pitchFamily="34" charset="0"/>
              <a:buNone/>
              <a:defRPr/>
            </a:pPr>
            <a:endParaRPr lang="en-US" sz="1700" dirty="0"/>
          </a:p>
          <a:p>
            <a:pPr algn="just" eaLnBrk="1" hangingPunct="1">
              <a:buFont typeface="Arial" panose="020B0604020202020204" pitchFamily="34" charset="0"/>
              <a:buNone/>
              <a:defRPr/>
            </a:pPr>
            <a:endParaRPr lang="en-US" sz="1700" dirty="0"/>
          </a:p>
          <a:p>
            <a:pPr algn="just" eaLnBrk="1" hangingPunct="1">
              <a:buFont typeface="Arial" panose="020B0604020202020204" pitchFamily="34" charset="0"/>
              <a:buNone/>
              <a:defRPr/>
            </a:pPr>
            <a:endParaRPr lang="en-US" sz="1700" dirty="0"/>
          </a:p>
          <a:p>
            <a:pPr algn="just" eaLnBrk="1" hangingPunct="1">
              <a:buFont typeface="Arial" panose="020B0604020202020204" pitchFamily="34" charset="0"/>
              <a:buNone/>
              <a:defRPr/>
            </a:pPr>
            <a:endParaRPr lang="en-US" sz="1700" dirty="0"/>
          </a:p>
          <a:p>
            <a:pPr algn="just" eaLnBrk="1" hangingPunct="1">
              <a:buFont typeface="Arial" panose="020B0604020202020204" pitchFamily="34" charset="0"/>
              <a:buNone/>
              <a:defRPr/>
            </a:pPr>
            <a:r>
              <a:rPr lang="en-US" sz="1700" dirty="0"/>
              <a:t>									</a:t>
            </a:r>
          </a:p>
          <a:p>
            <a:pPr algn="just" eaLnBrk="1" hangingPunct="1">
              <a:buFont typeface="Arial" panose="020B0604020202020204" pitchFamily="34" charset="0"/>
              <a:buNone/>
              <a:defRPr/>
            </a:pPr>
            <a:r>
              <a:rPr lang="en-US" sz="1700" dirty="0"/>
              <a:t>      This still contains a spurious row. The order in which the joins are performed makes no difference to the final result. It is not simply possible of decompose the ‘AGENT_COMPANY_PRODUCT’ table, populated as shown, without losing information. Thus, it has to be accepted that it is not possible to eliminate all redundancies using normalization techniques, because it cannot be assumed that all decompositions will be non-loss.</a:t>
            </a:r>
          </a:p>
        </p:txBody>
      </p:sp>
      <p:pic>
        <p:nvPicPr>
          <p:cNvPr id="11" name="Picture 9">
            <a:extLst>
              <a:ext uri="{FF2B5EF4-FFF2-40B4-BE49-F238E27FC236}">
                <a16:creationId xmlns:a16="http://schemas.microsoft.com/office/drawing/2014/main" id="{4E0E56D2-7794-DE21-485E-D73EC9318D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535855"/>
            <a:ext cx="4616669" cy="182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Table 11">
            <a:extLst>
              <a:ext uri="{FF2B5EF4-FFF2-40B4-BE49-F238E27FC236}">
                <a16:creationId xmlns:a16="http://schemas.microsoft.com/office/drawing/2014/main" id="{7016B2E8-CE83-B354-BAD1-D9DEFCB13EF2}"/>
              </a:ext>
            </a:extLst>
          </p:cNvPr>
          <p:cNvGraphicFramePr>
            <a:graphicFrameLocks noGrp="1"/>
          </p:cNvGraphicFramePr>
          <p:nvPr>
            <p:extLst>
              <p:ext uri="{D42A27DB-BD31-4B8C-83A1-F6EECF244321}">
                <p14:modId xmlns:p14="http://schemas.microsoft.com/office/powerpoint/2010/main" val="542356894"/>
              </p:ext>
            </p:extLst>
          </p:nvPr>
        </p:nvGraphicFramePr>
        <p:xfrm>
          <a:off x="6180082" y="2362201"/>
          <a:ext cx="4487919" cy="2255220"/>
        </p:xfrm>
        <a:graphic>
          <a:graphicData uri="http://schemas.openxmlformats.org/drawingml/2006/table">
            <a:tbl>
              <a:tblPr firstRow="1" bandRow="1">
                <a:tableStyleId>{5C22544A-7EE6-4342-B048-85BDC9FD1C3A}</a:tableStyleId>
              </a:tblPr>
              <a:tblGrid>
                <a:gridCol w="1495973">
                  <a:extLst>
                    <a:ext uri="{9D8B030D-6E8A-4147-A177-3AD203B41FA5}">
                      <a16:colId xmlns:a16="http://schemas.microsoft.com/office/drawing/2014/main" val="20000"/>
                    </a:ext>
                  </a:extLst>
                </a:gridCol>
                <a:gridCol w="1495973">
                  <a:extLst>
                    <a:ext uri="{9D8B030D-6E8A-4147-A177-3AD203B41FA5}">
                      <a16:colId xmlns:a16="http://schemas.microsoft.com/office/drawing/2014/main" val="20001"/>
                    </a:ext>
                  </a:extLst>
                </a:gridCol>
                <a:gridCol w="1495973">
                  <a:extLst>
                    <a:ext uri="{9D8B030D-6E8A-4147-A177-3AD203B41FA5}">
                      <a16:colId xmlns:a16="http://schemas.microsoft.com/office/drawing/2014/main" val="20002"/>
                    </a:ext>
                  </a:extLst>
                </a:gridCol>
              </a:tblGrid>
              <a:tr h="489144">
                <a:tc>
                  <a:txBody>
                    <a:bodyPr/>
                    <a:lstStyle/>
                    <a:p>
                      <a:r>
                        <a:rPr lang="en-US" sz="1600" dirty="0"/>
                        <a:t>Agent </a:t>
                      </a:r>
                    </a:p>
                  </a:txBody>
                  <a:tcPr marT="45695" marB="45695"/>
                </a:tc>
                <a:tc>
                  <a:txBody>
                    <a:bodyPr/>
                    <a:lstStyle/>
                    <a:p>
                      <a:r>
                        <a:rPr lang="en-US" sz="1600" dirty="0"/>
                        <a:t>Company</a:t>
                      </a:r>
                    </a:p>
                  </a:txBody>
                  <a:tcPr marT="45695" marB="45695"/>
                </a:tc>
                <a:tc>
                  <a:txBody>
                    <a:bodyPr/>
                    <a:lstStyle/>
                    <a:p>
                      <a:r>
                        <a:rPr lang="en-US" sz="1600" dirty="0" err="1"/>
                        <a:t>Product_Name</a:t>
                      </a:r>
                      <a:endParaRPr lang="en-US" sz="1600" dirty="0"/>
                    </a:p>
                  </a:txBody>
                  <a:tcPr marT="45695" marB="45695"/>
                </a:tc>
                <a:extLst>
                  <a:ext uri="{0D108BD9-81ED-4DB2-BD59-A6C34878D82A}">
                    <a16:rowId xmlns:a16="http://schemas.microsoft.com/office/drawing/2014/main" val="10000"/>
                  </a:ext>
                </a:extLst>
              </a:tr>
              <a:tr h="283171">
                <a:tc>
                  <a:txBody>
                    <a:bodyPr/>
                    <a:lstStyle/>
                    <a:p>
                      <a:r>
                        <a:rPr lang="en-US" sz="1600" dirty="0" err="1"/>
                        <a:t>Suneet</a:t>
                      </a:r>
                      <a:endParaRPr lang="en-US" sz="1600" dirty="0"/>
                    </a:p>
                  </a:txBody>
                  <a:tcPr marT="45695" marB="45695"/>
                </a:tc>
                <a:tc>
                  <a:txBody>
                    <a:bodyPr/>
                    <a:lstStyle/>
                    <a:p>
                      <a:r>
                        <a:rPr lang="en-US" sz="1600" dirty="0"/>
                        <a:t>ABC</a:t>
                      </a:r>
                    </a:p>
                  </a:txBody>
                  <a:tcPr marT="45695" marB="45695"/>
                </a:tc>
                <a:tc>
                  <a:txBody>
                    <a:bodyPr/>
                    <a:lstStyle/>
                    <a:p>
                      <a:r>
                        <a:rPr lang="en-US" sz="1600" dirty="0"/>
                        <a:t>Nut</a:t>
                      </a:r>
                    </a:p>
                  </a:txBody>
                  <a:tcPr marT="45695" marB="45695"/>
                </a:tc>
                <a:extLst>
                  <a:ext uri="{0D108BD9-81ED-4DB2-BD59-A6C34878D82A}">
                    <a16:rowId xmlns:a16="http://schemas.microsoft.com/office/drawing/2014/main" val="10001"/>
                  </a:ext>
                </a:extLst>
              </a:tr>
              <a:tr h="2831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a:t>Suneet</a:t>
                      </a:r>
                      <a:endParaRPr lang="en-US" sz="1600" dirty="0"/>
                    </a:p>
                  </a:txBody>
                  <a:tcPr marT="45695" marB="45695"/>
                </a:tc>
                <a:tc>
                  <a:txBody>
                    <a:bodyPr/>
                    <a:lstStyle/>
                    <a:p>
                      <a:r>
                        <a:rPr lang="en-US" sz="1600" dirty="0"/>
                        <a:t>ABC</a:t>
                      </a:r>
                    </a:p>
                  </a:txBody>
                  <a:tcPr marT="45695" marB="45695"/>
                </a:tc>
                <a:tc>
                  <a:txBody>
                    <a:bodyPr/>
                    <a:lstStyle/>
                    <a:p>
                      <a:r>
                        <a:rPr lang="en-US" sz="1600" dirty="0"/>
                        <a:t>Screw</a:t>
                      </a:r>
                    </a:p>
                  </a:txBody>
                  <a:tcPr marT="45695" marB="45695"/>
                </a:tc>
                <a:extLst>
                  <a:ext uri="{0D108BD9-81ED-4DB2-BD59-A6C34878D82A}">
                    <a16:rowId xmlns:a16="http://schemas.microsoft.com/office/drawing/2014/main" val="10002"/>
                  </a:ext>
                </a:extLst>
              </a:tr>
              <a:tr h="2831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a:t>Suneet</a:t>
                      </a:r>
                      <a:endParaRPr lang="en-US" sz="1600" dirty="0"/>
                    </a:p>
                  </a:txBody>
                  <a:tcPr marT="45695" marB="45695"/>
                </a:tc>
                <a:tc>
                  <a:txBody>
                    <a:bodyPr/>
                    <a:lstStyle/>
                    <a:p>
                      <a:r>
                        <a:rPr lang="en-US" sz="1600" dirty="0"/>
                        <a:t>ABC</a:t>
                      </a:r>
                    </a:p>
                  </a:txBody>
                  <a:tcPr marT="45695" marB="45695"/>
                </a:tc>
                <a:tc>
                  <a:txBody>
                    <a:bodyPr/>
                    <a:lstStyle/>
                    <a:p>
                      <a:r>
                        <a:rPr lang="en-US" sz="1600" dirty="0"/>
                        <a:t>Bolt</a:t>
                      </a:r>
                    </a:p>
                  </a:txBody>
                  <a:tcPr marT="45695" marB="45695"/>
                </a:tc>
                <a:extLst>
                  <a:ext uri="{0D108BD9-81ED-4DB2-BD59-A6C34878D82A}">
                    <a16:rowId xmlns:a16="http://schemas.microsoft.com/office/drawing/2014/main" val="10003"/>
                  </a:ext>
                </a:extLst>
              </a:tr>
              <a:tr h="2831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a:t>Suneet</a:t>
                      </a:r>
                      <a:endParaRPr lang="en-US" sz="1600" dirty="0"/>
                    </a:p>
                  </a:txBody>
                  <a:tcPr marT="45695" marB="45695"/>
                </a:tc>
                <a:tc>
                  <a:txBody>
                    <a:bodyPr/>
                    <a:lstStyle/>
                    <a:p>
                      <a:r>
                        <a:rPr lang="en-US" sz="1600" dirty="0"/>
                        <a:t>CDE</a:t>
                      </a:r>
                    </a:p>
                  </a:txBody>
                  <a:tcPr marT="45695" marB="45695"/>
                </a:tc>
                <a:tc>
                  <a:txBody>
                    <a:bodyPr/>
                    <a:lstStyle/>
                    <a:p>
                      <a:r>
                        <a:rPr lang="en-US" sz="1600" dirty="0"/>
                        <a:t>Bolt</a:t>
                      </a:r>
                    </a:p>
                  </a:txBody>
                  <a:tcPr marT="45695" marB="45695"/>
                </a:tc>
                <a:extLst>
                  <a:ext uri="{0D108BD9-81ED-4DB2-BD59-A6C34878D82A}">
                    <a16:rowId xmlns:a16="http://schemas.microsoft.com/office/drawing/2014/main" val="10004"/>
                  </a:ext>
                </a:extLst>
              </a:tr>
              <a:tr h="283171">
                <a:tc>
                  <a:txBody>
                    <a:bodyPr/>
                    <a:lstStyle/>
                    <a:p>
                      <a:r>
                        <a:rPr lang="en-US" sz="1600" dirty="0"/>
                        <a:t>Raj</a:t>
                      </a:r>
                    </a:p>
                  </a:txBody>
                  <a:tcPr marT="45695" marB="45695"/>
                </a:tc>
                <a:tc>
                  <a:txBody>
                    <a:bodyPr/>
                    <a:lstStyle/>
                    <a:p>
                      <a:r>
                        <a:rPr lang="en-US" sz="1600" dirty="0"/>
                        <a:t>ABC</a:t>
                      </a:r>
                    </a:p>
                  </a:txBody>
                  <a:tcPr marT="45695" marB="45695"/>
                </a:tc>
                <a:tc>
                  <a:txBody>
                    <a:bodyPr/>
                    <a:lstStyle/>
                    <a:p>
                      <a:r>
                        <a:rPr lang="en-US" sz="1600" dirty="0"/>
                        <a:t>Bolt</a:t>
                      </a:r>
                    </a:p>
                  </a:txBody>
                  <a:tcPr marT="45695" marB="45695"/>
                </a:tc>
                <a:extLst>
                  <a:ext uri="{0D108BD9-81ED-4DB2-BD59-A6C34878D82A}">
                    <a16:rowId xmlns:a16="http://schemas.microsoft.com/office/drawing/2014/main" val="10005"/>
                  </a:ext>
                </a:extLst>
              </a:tr>
            </a:tbl>
          </a:graphicData>
        </a:graphic>
      </p:graphicFrame>
      <p:pic>
        <p:nvPicPr>
          <p:cNvPr id="164903" name="Picture 9">
            <a:extLst>
              <a:ext uri="{FF2B5EF4-FFF2-40B4-BE49-F238E27FC236}">
                <a16:creationId xmlns:a16="http://schemas.microsoft.com/office/drawing/2014/main" id="{07973A17-72ED-6DBE-4E53-79B46D20BCF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5175">
                                            <p:txEl>
                                              <p:pRg st="0" end="0"/>
                                            </p:txEl>
                                          </p:spTgt>
                                        </p:tgtEl>
                                        <p:attrNameLst>
                                          <p:attrName>style.visibility</p:attrName>
                                        </p:attrNameLst>
                                      </p:cBhvr>
                                      <p:to>
                                        <p:strVal val="visible"/>
                                      </p:to>
                                    </p:set>
                                    <p:anim calcmode="lin" valueType="num">
                                      <p:cBhvr additive="base">
                                        <p:cTn id="7" dur="500" fill="hold"/>
                                        <p:tgtEl>
                                          <p:spTgt spid="1351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51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5175">
                                            <p:txEl>
                                              <p:pRg st="8" end="8"/>
                                            </p:txEl>
                                          </p:spTgt>
                                        </p:tgtEl>
                                        <p:attrNameLst>
                                          <p:attrName>style.visibility</p:attrName>
                                        </p:attrNameLst>
                                      </p:cBhvr>
                                      <p:to>
                                        <p:strVal val="visible"/>
                                      </p:to>
                                    </p:set>
                                    <p:anim calcmode="lin" valueType="num">
                                      <p:cBhvr additive="base">
                                        <p:cTn id="13" dur="500" fill="hold"/>
                                        <p:tgtEl>
                                          <p:spTgt spid="135175">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517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DF12C25-303E-B295-7AA8-93054E4D47A1}"/>
              </a:ext>
            </a:extLst>
          </p:cNvPr>
          <p:cNvSpPr>
            <a:spLocks noGrp="1"/>
          </p:cNvSpPr>
          <p:nvPr>
            <p:ph type="dt" sz="quarter" idx="10"/>
          </p:nvPr>
        </p:nvSpPr>
        <p:spPr/>
        <p:txBody>
          <a:bodyPr/>
          <a:lstStyle/>
          <a:p>
            <a:pPr>
              <a:defRPr/>
            </a:pPr>
            <a:fld id="{0CD8FB23-73CF-4541-A282-71D531A9F3AC}" type="datetime1">
              <a:rPr lang="en-US"/>
              <a:pPr>
                <a:defRPr/>
              </a:pPr>
              <a:t>3/27/24</a:t>
            </a:fld>
            <a:endParaRPr lang="en-US"/>
          </a:p>
        </p:txBody>
      </p:sp>
      <p:sp>
        <p:nvSpPr>
          <p:cNvPr id="5" name="Footer Placeholder 4">
            <a:extLst>
              <a:ext uri="{FF2B5EF4-FFF2-40B4-BE49-F238E27FC236}">
                <a16:creationId xmlns:a16="http://schemas.microsoft.com/office/drawing/2014/main" id="{08B51DE5-B7D0-C71A-5271-ACFD54604D38}"/>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65892" name="Slide Number Placeholder 5">
            <a:extLst>
              <a:ext uri="{FF2B5EF4-FFF2-40B4-BE49-F238E27FC236}">
                <a16:creationId xmlns:a16="http://schemas.microsoft.com/office/drawing/2014/main" id="{7C23F59C-7A03-6E3E-154F-55B46FE909D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58A7FAF-4248-1444-9D90-DC0A3D29BEE1}" type="slidenum">
              <a:rPr lang="en-US" altLang="en-US" sz="1200">
                <a:solidFill>
                  <a:srgbClr val="898989"/>
                </a:solidFill>
              </a:rPr>
              <a:pPr>
                <a:spcBef>
                  <a:spcPct val="0"/>
                </a:spcBef>
                <a:buFontTx/>
                <a:buNone/>
              </a:pPr>
              <a:t>101</a:t>
            </a:fld>
            <a:endParaRPr lang="en-US" altLang="en-US" sz="1200">
              <a:solidFill>
                <a:srgbClr val="898989"/>
              </a:solidFill>
            </a:endParaRPr>
          </a:p>
        </p:txBody>
      </p:sp>
      <p:sp>
        <p:nvSpPr>
          <p:cNvPr id="7" name="Title 1">
            <a:extLst>
              <a:ext uri="{FF2B5EF4-FFF2-40B4-BE49-F238E27FC236}">
                <a16:creationId xmlns:a16="http://schemas.microsoft.com/office/drawing/2014/main" id="{514C5F2F-3C6D-B139-8E93-20D623B2CBE5}"/>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Content</a:t>
            </a:r>
          </a:p>
        </p:txBody>
      </p:sp>
      <p:pic>
        <p:nvPicPr>
          <p:cNvPr id="165894" name="Picture 2" descr="E:\NIET\Project\xLogo11.png.pagespeed.ic.pydHLuCQEZ.png">
            <a:extLst>
              <a:ext uri="{FF2B5EF4-FFF2-40B4-BE49-F238E27FC236}">
                <a16:creationId xmlns:a16="http://schemas.microsoft.com/office/drawing/2014/main" id="{AE4E0881-26FE-CCF6-EEFF-697063DCCE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5" name="Content Placeholder 2">
            <a:extLst>
              <a:ext uri="{FF2B5EF4-FFF2-40B4-BE49-F238E27FC236}">
                <a16:creationId xmlns:a16="http://schemas.microsoft.com/office/drawing/2014/main" id="{A3E60129-2510-F7F4-0347-91FF7BCB0128}"/>
              </a:ext>
            </a:extLst>
          </p:cNvPr>
          <p:cNvSpPr>
            <a:spLocks noGrp="1"/>
          </p:cNvSpPr>
          <p:nvPr>
            <p:ph idx="1"/>
          </p:nvPr>
        </p:nvSpPr>
        <p:spPr>
          <a:xfrm>
            <a:off x="2057400" y="1143000"/>
            <a:ext cx="8229600" cy="4724400"/>
          </a:xfrm>
        </p:spPr>
        <p:txBody>
          <a:bodyPr/>
          <a:lstStyle/>
          <a:p>
            <a:pPr algn="just" eaLnBrk="1" hangingPunct="1">
              <a:buFont typeface="Arial" panose="020B0604020202020204" pitchFamily="34" charset="0"/>
              <a:buNone/>
            </a:pPr>
            <a:r>
              <a:rPr lang="en-US" altLang="en-US" sz="2400" b="1">
                <a:solidFill>
                  <a:srgbClr val="C00000"/>
                </a:solidFill>
              </a:rPr>
              <a:t>Lecture 8:-    </a:t>
            </a:r>
          </a:p>
          <a:p>
            <a:pPr algn="just" eaLnBrk="1" hangingPunct="1">
              <a:buFont typeface="Arial" panose="020B0604020202020204" pitchFamily="34" charset="0"/>
              <a:buNone/>
            </a:pPr>
            <a:r>
              <a:rPr lang="en-US" altLang="en-US" sz="2800"/>
              <a:t>Decomposition of relation Schema</a:t>
            </a:r>
          </a:p>
          <a:p>
            <a:pPr algn="just" eaLnBrk="1" hangingPunct="1">
              <a:buFont typeface="Arial" panose="020B0604020202020204" pitchFamily="34" charset="0"/>
              <a:buNone/>
            </a:pPr>
            <a:r>
              <a:rPr lang="en-US" altLang="en-US" sz="2800"/>
              <a:t>Properties of decomposition</a:t>
            </a:r>
          </a:p>
          <a:p>
            <a:pPr algn="just" eaLnBrk="1" hangingPunct="1">
              <a:buFont typeface="Arial" panose="020B0604020202020204" pitchFamily="34" charset="0"/>
              <a:buNone/>
            </a:pPr>
            <a:endParaRPr lang="en-US" altLang="en-US" sz="2200"/>
          </a:p>
        </p:txBody>
      </p:sp>
      <p:pic>
        <p:nvPicPr>
          <p:cNvPr id="165896" name="Picture 7">
            <a:extLst>
              <a:ext uri="{FF2B5EF4-FFF2-40B4-BE49-F238E27FC236}">
                <a16:creationId xmlns:a16="http://schemas.microsoft.com/office/drawing/2014/main" id="{45BD2AF3-AE14-5F2B-980A-813C12E8E32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21EF320-0A55-72F5-1280-1F8D50B3BE70}"/>
              </a:ext>
            </a:extLst>
          </p:cNvPr>
          <p:cNvSpPr>
            <a:spLocks noGrp="1"/>
          </p:cNvSpPr>
          <p:nvPr>
            <p:ph type="dt" sz="quarter" idx="10"/>
          </p:nvPr>
        </p:nvSpPr>
        <p:spPr/>
        <p:txBody>
          <a:bodyPr/>
          <a:lstStyle/>
          <a:p>
            <a:pPr>
              <a:defRPr/>
            </a:pPr>
            <a:fld id="{9E913922-B805-4E2B-8940-695E0A980DB7}" type="datetime1">
              <a:rPr lang="en-US"/>
              <a:pPr>
                <a:defRPr/>
              </a:pPr>
              <a:t>3/27/24</a:t>
            </a:fld>
            <a:endParaRPr lang="en-US"/>
          </a:p>
        </p:txBody>
      </p:sp>
      <p:sp>
        <p:nvSpPr>
          <p:cNvPr id="5" name="Footer Placeholder 4">
            <a:extLst>
              <a:ext uri="{FF2B5EF4-FFF2-40B4-BE49-F238E27FC236}">
                <a16:creationId xmlns:a16="http://schemas.microsoft.com/office/drawing/2014/main" id="{97FBD81F-BC0E-FA15-3F1B-387281E1E823}"/>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66916" name="Slide Number Placeholder 5">
            <a:extLst>
              <a:ext uri="{FF2B5EF4-FFF2-40B4-BE49-F238E27FC236}">
                <a16:creationId xmlns:a16="http://schemas.microsoft.com/office/drawing/2014/main" id="{25C40C70-CAB0-602F-1C8D-DB6B40CB995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6A0F6C8-30FD-1E49-AF1A-BCF0E0B132D4}" type="slidenum">
              <a:rPr lang="en-US" altLang="en-US" sz="1200">
                <a:solidFill>
                  <a:srgbClr val="898989"/>
                </a:solidFill>
              </a:rPr>
              <a:pPr>
                <a:spcBef>
                  <a:spcPct val="0"/>
                </a:spcBef>
                <a:buFontTx/>
                <a:buNone/>
              </a:pPr>
              <a:t>102</a:t>
            </a:fld>
            <a:endParaRPr lang="en-US" altLang="en-US" sz="1200">
              <a:solidFill>
                <a:srgbClr val="898989"/>
              </a:solidFill>
            </a:endParaRPr>
          </a:p>
        </p:txBody>
      </p:sp>
      <p:sp>
        <p:nvSpPr>
          <p:cNvPr id="7" name="Title 1">
            <a:extLst>
              <a:ext uri="{FF2B5EF4-FFF2-40B4-BE49-F238E27FC236}">
                <a16:creationId xmlns:a16="http://schemas.microsoft.com/office/drawing/2014/main" id="{FF225FF6-04F3-B603-D17E-B47DF054CF43}"/>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Decomposition of relation Schema</a:t>
            </a:r>
          </a:p>
        </p:txBody>
      </p:sp>
      <p:pic>
        <p:nvPicPr>
          <p:cNvPr id="166918" name="Picture 2" descr="E:\NIET\Project\xLogo11.png.pagespeed.ic.pydHLuCQEZ.png">
            <a:extLst>
              <a:ext uri="{FF2B5EF4-FFF2-40B4-BE49-F238E27FC236}">
                <a16:creationId xmlns:a16="http://schemas.microsoft.com/office/drawing/2014/main" id="{28420803-F131-1318-BFC3-65B4DE7BCA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23" name="Content Placeholder 2">
            <a:extLst>
              <a:ext uri="{FF2B5EF4-FFF2-40B4-BE49-F238E27FC236}">
                <a16:creationId xmlns:a16="http://schemas.microsoft.com/office/drawing/2014/main" id="{7B2E0AB9-13A9-695A-15DC-C55AA8974541}"/>
              </a:ext>
            </a:extLst>
          </p:cNvPr>
          <p:cNvSpPr>
            <a:spLocks noGrp="1"/>
          </p:cNvSpPr>
          <p:nvPr>
            <p:ph idx="1"/>
          </p:nvPr>
        </p:nvSpPr>
        <p:spPr>
          <a:xfrm>
            <a:off x="2057400" y="838200"/>
            <a:ext cx="8229600" cy="5410200"/>
          </a:xfrm>
        </p:spPr>
        <p:txBody>
          <a:bodyPr/>
          <a:lstStyle/>
          <a:p>
            <a:pPr algn="just" eaLnBrk="1" hangingPunct="1">
              <a:buFont typeface="Arial" panose="020B0604020202020204" pitchFamily="34" charset="0"/>
              <a:buNone/>
            </a:pPr>
            <a:r>
              <a:rPr lang="en-US" altLang="en-US" sz="2200"/>
              <a:t>	Decomposition of relation schema R consists of replacing the relation schema by two or more sub relations schemas. So that each contain subset of attributes of relation schema R  and which together include all attribute or R.</a:t>
            </a:r>
          </a:p>
          <a:p>
            <a:pPr algn="just" eaLnBrk="1" hangingPunct="1">
              <a:buFont typeface="Arial" panose="020B0604020202020204" pitchFamily="34" charset="0"/>
              <a:buNone/>
            </a:pPr>
            <a:r>
              <a:rPr lang="en-US" altLang="en-US" sz="2200"/>
              <a:t>	Decomposition of relation R= {A1,A2,A3,…….An} is the replacement of R by a collection D={R1,R2…….Rm} where Ri is subset of R such that R={ R1 U R2 U…….RN}</a:t>
            </a:r>
          </a:p>
          <a:p>
            <a:pPr algn="just" eaLnBrk="1" hangingPunct="1">
              <a:buFont typeface="Arial" panose="020B0604020202020204" pitchFamily="34" charset="0"/>
              <a:buNone/>
            </a:pPr>
            <a:r>
              <a:rPr lang="en-US" altLang="en-US" sz="2200" b="1">
                <a:solidFill>
                  <a:srgbClr val="FF0000"/>
                </a:solidFill>
              </a:rPr>
              <a:t>	Example</a:t>
            </a:r>
            <a:r>
              <a:rPr lang="en-US" altLang="en-US" sz="2200"/>
              <a:t> :- R= { Eid,position,salary}</a:t>
            </a:r>
          </a:p>
          <a:p>
            <a:pPr algn="just" eaLnBrk="1" hangingPunct="1">
              <a:buFont typeface="Arial" panose="020B0604020202020204" pitchFamily="34" charset="0"/>
              <a:buNone/>
            </a:pPr>
            <a:r>
              <a:rPr lang="en-US" altLang="en-US" sz="2200"/>
              <a:t>	D1= {Eid,position}</a:t>
            </a:r>
          </a:p>
          <a:p>
            <a:pPr algn="just" eaLnBrk="1" hangingPunct="1">
              <a:buFont typeface="Arial" panose="020B0604020202020204" pitchFamily="34" charset="0"/>
              <a:buNone/>
            </a:pPr>
            <a:r>
              <a:rPr lang="en-US" altLang="en-US" sz="2200"/>
              <a:t>	D2= {Postion,Salary}</a:t>
            </a:r>
          </a:p>
          <a:p>
            <a:pPr algn="just" eaLnBrk="1" hangingPunct="1">
              <a:buFont typeface="Arial" panose="020B0604020202020204" pitchFamily="34" charset="0"/>
              <a:buNone/>
            </a:pPr>
            <a:r>
              <a:rPr lang="en-US" altLang="en-US" sz="2200"/>
              <a:t>	Using the functional dependencies we can decompose a given relation schema R= {A1,A2,……AN} into a set of relation schema represented by D={R1,R2…..RN} to remove anomalies present in a database(Relations).</a:t>
            </a:r>
          </a:p>
        </p:txBody>
      </p:sp>
      <p:pic>
        <p:nvPicPr>
          <p:cNvPr id="166920" name="Picture 7">
            <a:extLst>
              <a:ext uri="{FF2B5EF4-FFF2-40B4-BE49-F238E27FC236}">
                <a16:creationId xmlns:a16="http://schemas.microsoft.com/office/drawing/2014/main" id="{193D1B06-2272-DDFC-5B38-59B3FEFDFC5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7223">
                                            <p:txEl>
                                              <p:pRg st="0" end="0"/>
                                            </p:txEl>
                                          </p:spTgt>
                                        </p:tgtEl>
                                        <p:attrNameLst>
                                          <p:attrName>style.visibility</p:attrName>
                                        </p:attrNameLst>
                                      </p:cBhvr>
                                      <p:to>
                                        <p:strVal val="visible"/>
                                      </p:to>
                                    </p:set>
                                    <p:anim calcmode="lin" valueType="num">
                                      <p:cBhvr additive="base">
                                        <p:cTn id="7" dur="500" fill="hold"/>
                                        <p:tgtEl>
                                          <p:spTgt spid="1372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72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7223">
                                            <p:txEl>
                                              <p:pRg st="1" end="1"/>
                                            </p:txEl>
                                          </p:spTgt>
                                        </p:tgtEl>
                                        <p:attrNameLst>
                                          <p:attrName>style.visibility</p:attrName>
                                        </p:attrNameLst>
                                      </p:cBhvr>
                                      <p:to>
                                        <p:strVal val="visible"/>
                                      </p:to>
                                    </p:set>
                                    <p:anim calcmode="lin" valueType="num">
                                      <p:cBhvr additive="base">
                                        <p:cTn id="13" dur="500" fill="hold"/>
                                        <p:tgtEl>
                                          <p:spTgt spid="1372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72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7223">
                                            <p:txEl>
                                              <p:pRg st="2" end="2"/>
                                            </p:txEl>
                                          </p:spTgt>
                                        </p:tgtEl>
                                        <p:attrNameLst>
                                          <p:attrName>style.visibility</p:attrName>
                                        </p:attrNameLst>
                                      </p:cBhvr>
                                      <p:to>
                                        <p:strVal val="visible"/>
                                      </p:to>
                                    </p:set>
                                    <p:anim calcmode="lin" valueType="num">
                                      <p:cBhvr additive="base">
                                        <p:cTn id="19" dur="500" fill="hold"/>
                                        <p:tgtEl>
                                          <p:spTgt spid="1372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72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37223">
                                            <p:txEl>
                                              <p:pRg st="3" end="3"/>
                                            </p:txEl>
                                          </p:spTgt>
                                        </p:tgtEl>
                                        <p:attrNameLst>
                                          <p:attrName>style.visibility</p:attrName>
                                        </p:attrNameLst>
                                      </p:cBhvr>
                                      <p:to>
                                        <p:strVal val="visible"/>
                                      </p:to>
                                    </p:set>
                                    <p:anim calcmode="lin" valueType="num">
                                      <p:cBhvr additive="base">
                                        <p:cTn id="25" dur="500" fill="hold"/>
                                        <p:tgtEl>
                                          <p:spTgt spid="13722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72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37223">
                                            <p:txEl>
                                              <p:pRg st="4" end="4"/>
                                            </p:txEl>
                                          </p:spTgt>
                                        </p:tgtEl>
                                        <p:attrNameLst>
                                          <p:attrName>style.visibility</p:attrName>
                                        </p:attrNameLst>
                                      </p:cBhvr>
                                      <p:to>
                                        <p:strVal val="visible"/>
                                      </p:to>
                                    </p:set>
                                    <p:anim calcmode="lin" valueType="num">
                                      <p:cBhvr additive="base">
                                        <p:cTn id="31" dur="500" fill="hold"/>
                                        <p:tgtEl>
                                          <p:spTgt spid="13722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72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37223">
                                            <p:txEl>
                                              <p:pRg st="5" end="5"/>
                                            </p:txEl>
                                          </p:spTgt>
                                        </p:tgtEl>
                                        <p:attrNameLst>
                                          <p:attrName>style.visibility</p:attrName>
                                        </p:attrNameLst>
                                      </p:cBhvr>
                                      <p:to>
                                        <p:strVal val="visible"/>
                                      </p:to>
                                    </p:set>
                                    <p:anim calcmode="lin" valueType="num">
                                      <p:cBhvr additive="base">
                                        <p:cTn id="37" dur="500" fill="hold"/>
                                        <p:tgtEl>
                                          <p:spTgt spid="13722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722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F8A7C4-806D-50B6-AEAD-E696A7674281}"/>
              </a:ext>
            </a:extLst>
          </p:cNvPr>
          <p:cNvSpPr>
            <a:spLocks noGrp="1"/>
          </p:cNvSpPr>
          <p:nvPr>
            <p:ph type="dt" sz="quarter" idx="10"/>
          </p:nvPr>
        </p:nvSpPr>
        <p:spPr/>
        <p:txBody>
          <a:bodyPr/>
          <a:lstStyle/>
          <a:p>
            <a:pPr>
              <a:defRPr/>
            </a:pPr>
            <a:fld id="{52EDC69B-88A3-470D-915D-796A2AD7E126}" type="datetime1">
              <a:rPr lang="en-US"/>
              <a:pPr>
                <a:defRPr/>
              </a:pPr>
              <a:t>3/27/24</a:t>
            </a:fld>
            <a:endParaRPr lang="en-US"/>
          </a:p>
        </p:txBody>
      </p:sp>
      <p:sp>
        <p:nvSpPr>
          <p:cNvPr id="5" name="Footer Placeholder 4">
            <a:extLst>
              <a:ext uri="{FF2B5EF4-FFF2-40B4-BE49-F238E27FC236}">
                <a16:creationId xmlns:a16="http://schemas.microsoft.com/office/drawing/2014/main" id="{2955D92E-6730-83D4-91FA-48A12F296F39}"/>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67940" name="Slide Number Placeholder 5">
            <a:extLst>
              <a:ext uri="{FF2B5EF4-FFF2-40B4-BE49-F238E27FC236}">
                <a16:creationId xmlns:a16="http://schemas.microsoft.com/office/drawing/2014/main" id="{D794B3D2-2047-0C26-9DBB-E3D4EA55CFD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9F2E61C-9041-9545-899B-08980E806D62}" type="slidenum">
              <a:rPr lang="en-US" altLang="en-US" sz="1200">
                <a:solidFill>
                  <a:srgbClr val="898989"/>
                </a:solidFill>
              </a:rPr>
              <a:pPr>
                <a:spcBef>
                  <a:spcPct val="0"/>
                </a:spcBef>
                <a:buFontTx/>
                <a:buNone/>
              </a:pPr>
              <a:t>103</a:t>
            </a:fld>
            <a:endParaRPr lang="en-US" altLang="en-US" sz="1200">
              <a:solidFill>
                <a:srgbClr val="898989"/>
              </a:solidFill>
            </a:endParaRPr>
          </a:p>
        </p:txBody>
      </p:sp>
      <p:sp>
        <p:nvSpPr>
          <p:cNvPr id="7" name="Title 1">
            <a:extLst>
              <a:ext uri="{FF2B5EF4-FFF2-40B4-BE49-F238E27FC236}">
                <a16:creationId xmlns:a16="http://schemas.microsoft.com/office/drawing/2014/main" id="{BA3F7F06-4B16-7871-1412-9CACE20FE340}"/>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Properties of decomposition</a:t>
            </a:r>
          </a:p>
        </p:txBody>
      </p:sp>
      <p:pic>
        <p:nvPicPr>
          <p:cNvPr id="167942" name="Picture 2" descr="E:\NIET\Project\xLogo11.png.pagespeed.ic.pydHLuCQEZ.png">
            <a:extLst>
              <a:ext uri="{FF2B5EF4-FFF2-40B4-BE49-F238E27FC236}">
                <a16:creationId xmlns:a16="http://schemas.microsoft.com/office/drawing/2014/main" id="{7E769E91-B61A-5CB6-64C5-D90E473376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59" name="Content Placeholder 2">
            <a:extLst>
              <a:ext uri="{FF2B5EF4-FFF2-40B4-BE49-F238E27FC236}">
                <a16:creationId xmlns:a16="http://schemas.microsoft.com/office/drawing/2014/main" id="{FF74FE2F-1B12-5879-C67A-9C47CC200E03}"/>
              </a:ext>
            </a:extLst>
          </p:cNvPr>
          <p:cNvSpPr>
            <a:spLocks noGrp="1"/>
          </p:cNvSpPr>
          <p:nvPr>
            <p:ph idx="1"/>
          </p:nvPr>
        </p:nvSpPr>
        <p:spPr>
          <a:xfrm>
            <a:off x="2057400" y="1143000"/>
            <a:ext cx="8229600" cy="4724400"/>
          </a:xfrm>
        </p:spPr>
        <p:txBody>
          <a:bodyPr/>
          <a:lstStyle/>
          <a:p>
            <a:pPr algn="just" eaLnBrk="1" hangingPunct="1">
              <a:buFont typeface="Arial" panose="020B0604020202020204" pitchFamily="34" charset="0"/>
              <a:buNone/>
              <a:defRPr/>
            </a:pPr>
            <a:r>
              <a:rPr lang="en-US" sz="2200" dirty="0"/>
              <a:t>There are three  properties of decomposition of  relation  are </a:t>
            </a:r>
          </a:p>
          <a:p>
            <a:pPr marL="457200" indent="-457200" algn="just">
              <a:buFont typeface="+mj-lt"/>
              <a:buAutoNum type="arabicPeriod"/>
              <a:defRPr/>
            </a:pPr>
            <a:r>
              <a:rPr lang="en-US" sz="2200" dirty="0"/>
              <a:t>Attribute Preservation</a:t>
            </a:r>
          </a:p>
          <a:p>
            <a:pPr marL="457200" indent="-457200" algn="just">
              <a:buFont typeface="+mj-lt"/>
              <a:buAutoNum type="arabicPeriod"/>
              <a:defRPr/>
            </a:pPr>
            <a:r>
              <a:rPr lang="en-US" sz="2200" dirty="0"/>
              <a:t>Dependency Preservation</a:t>
            </a:r>
          </a:p>
          <a:p>
            <a:pPr marL="457200" indent="-457200" algn="just">
              <a:buFont typeface="+mj-lt"/>
              <a:buAutoNum type="arabicPeriod"/>
              <a:defRPr/>
            </a:pPr>
            <a:r>
              <a:rPr lang="en-US" sz="2200" dirty="0"/>
              <a:t>Lossless Join decomposition </a:t>
            </a:r>
          </a:p>
        </p:txBody>
      </p:sp>
      <p:pic>
        <p:nvPicPr>
          <p:cNvPr id="167944" name="Picture 7">
            <a:extLst>
              <a:ext uri="{FF2B5EF4-FFF2-40B4-BE49-F238E27FC236}">
                <a16:creationId xmlns:a16="http://schemas.microsoft.com/office/drawing/2014/main" id="{AC0EDA85-2708-C576-D65E-799334DB995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471A4C2-9F95-7D37-3379-7731E21FF77C}"/>
              </a:ext>
            </a:extLst>
          </p:cNvPr>
          <p:cNvSpPr>
            <a:spLocks noGrp="1"/>
          </p:cNvSpPr>
          <p:nvPr>
            <p:ph type="dt" sz="quarter" idx="10"/>
          </p:nvPr>
        </p:nvSpPr>
        <p:spPr/>
        <p:txBody>
          <a:bodyPr/>
          <a:lstStyle/>
          <a:p>
            <a:pPr>
              <a:defRPr/>
            </a:pPr>
            <a:fld id="{BB5AF641-E642-4617-8352-BF9DF146CE93}" type="datetime1">
              <a:rPr lang="en-US"/>
              <a:pPr>
                <a:defRPr/>
              </a:pPr>
              <a:t>3/27/24</a:t>
            </a:fld>
            <a:endParaRPr lang="en-US"/>
          </a:p>
        </p:txBody>
      </p:sp>
      <p:sp>
        <p:nvSpPr>
          <p:cNvPr id="5" name="Footer Placeholder 4">
            <a:extLst>
              <a:ext uri="{FF2B5EF4-FFF2-40B4-BE49-F238E27FC236}">
                <a16:creationId xmlns:a16="http://schemas.microsoft.com/office/drawing/2014/main" id="{B96D27E6-4194-1D4E-369D-F2688AA35C24}"/>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68964" name="Slide Number Placeholder 5">
            <a:extLst>
              <a:ext uri="{FF2B5EF4-FFF2-40B4-BE49-F238E27FC236}">
                <a16:creationId xmlns:a16="http://schemas.microsoft.com/office/drawing/2014/main" id="{18EB0761-ADA0-5365-16AE-44ED095536D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C935CA3-AAA5-3A49-B38F-F6B8F2C98D0D}" type="slidenum">
              <a:rPr lang="en-US" altLang="en-US" sz="1200">
                <a:solidFill>
                  <a:srgbClr val="898989"/>
                </a:solidFill>
              </a:rPr>
              <a:pPr>
                <a:spcBef>
                  <a:spcPct val="0"/>
                </a:spcBef>
                <a:buFontTx/>
                <a:buNone/>
              </a:pPr>
              <a:t>104</a:t>
            </a:fld>
            <a:endParaRPr lang="en-US" altLang="en-US" sz="1200">
              <a:solidFill>
                <a:srgbClr val="898989"/>
              </a:solidFill>
            </a:endParaRPr>
          </a:p>
        </p:txBody>
      </p:sp>
      <p:sp>
        <p:nvSpPr>
          <p:cNvPr id="7" name="Title 1">
            <a:extLst>
              <a:ext uri="{FF2B5EF4-FFF2-40B4-BE49-F238E27FC236}">
                <a16:creationId xmlns:a16="http://schemas.microsoft.com/office/drawing/2014/main" id="{55672356-2832-C6A2-D315-DD61C6E263B4}"/>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457200" indent="-457200" algn="ctr">
              <a:buFont typeface="+mj-lt"/>
              <a:buAutoNum type="arabicPeriod"/>
              <a:defRPr/>
            </a:pPr>
            <a:r>
              <a:rPr lang="en-US" sz="3200" b="1" dirty="0">
                <a:solidFill>
                  <a:srgbClr val="FF0000"/>
                </a:solidFill>
              </a:rPr>
              <a:t>Attribute Preservation</a:t>
            </a:r>
          </a:p>
        </p:txBody>
      </p:sp>
      <p:pic>
        <p:nvPicPr>
          <p:cNvPr id="168966" name="Picture 2" descr="E:\NIET\Project\xLogo11.png.pagespeed.ic.pydHLuCQEZ.png">
            <a:extLst>
              <a:ext uri="{FF2B5EF4-FFF2-40B4-BE49-F238E27FC236}">
                <a16:creationId xmlns:a16="http://schemas.microsoft.com/office/drawing/2014/main" id="{9EB3B8A8-AA22-28C4-78EA-4AEF47EBB5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71" name="Content Placeholder 2">
            <a:extLst>
              <a:ext uri="{FF2B5EF4-FFF2-40B4-BE49-F238E27FC236}">
                <a16:creationId xmlns:a16="http://schemas.microsoft.com/office/drawing/2014/main" id="{62B07ADF-8147-4CFD-A670-B7ED04A38A10}"/>
              </a:ext>
            </a:extLst>
          </p:cNvPr>
          <p:cNvSpPr>
            <a:spLocks noGrp="1"/>
          </p:cNvSpPr>
          <p:nvPr>
            <p:ph idx="1"/>
          </p:nvPr>
        </p:nvSpPr>
        <p:spPr>
          <a:xfrm>
            <a:off x="2057400" y="838200"/>
            <a:ext cx="8229600" cy="5562600"/>
          </a:xfrm>
        </p:spPr>
        <p:txBody>
          <a:bodyPr/>
          <a:lstStyle/>
          <a:p>
            <a:pPr algn="just" eaLnBrk="1" hangingPunct="1">
              <a:buFont typeface="Arial" panose="020B0604020202020204" pitchFamily="34" charset="0"/>
              <a:buNone/>
            </a:pPr>
            <a:r>
              <a:rPr lang="en-US" altLang="en-US" sz="2200"/>
              <a:t>	We must make sure that each attribute in R will appear in at least one relation schema Ri in the decomposition so that no attributes are lost; formally, we say this is called attribute preservation.</a:t>
            </a:r>
          </a:p>
          <a:p>
            <a:pPr algn="just" eaLnBrk="1" hangingPunct="1">
              <a:buFont typeface="Arial" panose="020B0604020202020204" pitchFamily="34" charset="0"/>
              <a:buNone/>
            </a:pPr>
            <a:r>
              <a:rPr lang="en-US" altLang="en-US" sz="2200"/>
              <a:t>	</a:t>
            </a:r>
            <a:r>
              <a:rPr lang="en-US" altLang="en-US" sz="2200" b="1">
                <a:solidFill>
                  <a:srgbClr val="FF0000"/>
                </a:solidFill>
              </a:rPr>
              <a:t>Example :-  </a:t>
            </a:r>
            <a:r>
              <a:rPr lang="en-US" altLang="en-US" sz="2200"/>
              <a:t>R={A,B,C,D,E,F}</a:t>
            </a:r>
          </a:p>
          <a:p>
            <a:pPr algn="just" eaLnBrk="1" hangingPunct="1">
              <a:buFont typeface="Arial" panose="020B0604020202020204" pitchFamily="34" charset="0"/>
              <a:buNone/>
            </a:pPr>
            <a:r>
              <a:rPr lang="en-US" altLang="en-US" sz="2200"/>
              <a:t>	Decompose relation are </a:t>
            </a:r>
          </a:p>
          <a:p>
            <a:pPr algn="just" eaLnBrk="1" hangingPunct="1">
              <a:buFont typeface="Arial" panose="020B0604020202020204" pitchFamily="34" charset="0"/>
              <a:buNone/>
            </a:pPr>
            <a:r>
              <a:rPr lang="en-US" altLang="en-US" sz="2200"/>
              <a:t>	R1={A,B,C,D}</a:t>
            </a:r>
          </a:p>
          <a:p>
            <a:pPr algn="just" eaLnBrk="1" hangingPunct="1">
              <a:buFont typeface="Arial" panose="020B0604020202020204" pitchFamily="34" charset="0"/>
              <a:buNone/>
            </a:pPr>
            <a:r>
              <a:rPr lang="en-US" altLang="en-US" sz="2200"/>
              <a:t>	R2={A,E,F}</a:t>
            </a:r>
          </a:p>
          <a:p>
            <a:pPr algn="just" eaLnBrk="1" hangingPunct="1">
              <a:buFont typeface="Arial" panose="020B0604020202020204" pitchFamily="34" charset="0"/>
              <a:buNone/>
            </a:pPr>
            <a:r>
              <a:rPr lang="en-US" altLang="en-US" sz="2200" b="1"/>
              <a:t>	Note :- </a:t>
            </a:r>
            <a:r>
              <a:rPr lang="en-US" altLang="en-US" sz="2200"/>
              <a:t>Union of all decompose relation will give all attribute of universal relation R.</a:t>
            </a:r>
          </a:p>
          <a:p>
            <a:pPr algn="just" eaLnBrk="1" hangingPunct="1">
              <a:buFont typeface="Arial" panose="020B0604020202020204" pitchFamily="34" charset="0"/>
              <a:buNone/>
            </a:pPr>
            <a:r>
              <a:rPr lang="en-US" altLang="en-US"/>
              <a:t>				R1 U R2= R{A,B,C,D,E,F}.</a:t>
            </a:r>
            <a:endParaRPr lang="en-US" altLang="en-US" sz="2200"/>
          </a:p>
        </p:txBody>
      </p:sp>
      <p:pic>
        <p:nvPicPr>
          <p:cNvPr id="168968" name="Picture 7">
            <a:extLst>
              <a:ext uri="{FF2B5EF4-FFF2-40B4-BE49-F238E27FC236}">
                <a16:creationId xmlns:a16="http://schemas.microsoft.com/office/drawing/2014/main" id="{80673A95-8A5E-7F60-433F-3364CD97066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9271">
                                            <p:txEl>
                                              <p:pRg st="0" end="0"/>
                                            </p:txEl>
                                          </p:spTgt>
                                        </p:tgtEl>
                                        <p:attrNameLst>
                                          <p:attrName>style.visibility</p:attrName>
                                        </p:attrNameLst>
                                      </p:cBhvr>
                                      <p:to>
                                        <p:strVal val="visible"/>
                                      </p:to>
                                    </p:set>
                                    <p:anim calcmode="lin" valueType="num">
                                      <p:cBhvr additive="base">
                                        <p:cTn id="7" dur="500" fill="hold"/>
                                        <p:tgtEl>
                                          <p:spTgt spid="1392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92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9271">
                                            <p:txEl>
                                              <p:pRg st="1" end="1"/>
                                            </p:txEl>
                                          </p:spTgt>
                                        </p:tgtEl>
                                        <p:attrNameLst>
                                          <p:attrName>style.visibility</p:attrName>
                                        </p:attrNameLst>
                                      </p:cBhvr>
                                      <p:to>
                                        <p:strVal val="visible"/>
                                      </p:to>
                                    </p:set>
                                    <p:anim calcmode="lin" valueType="num">
                                      <p:cBhvr additive="base">
                                        <p:cTn id="13" dur="500" fill="hold"/>
                                        <p:tgtEl>
                                          <p:spTgt spid="1392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92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9271">
                                            <p:txEl>
                                              <p:pRg st="2" end="2"/>
                                            </p:txEl>
                                          </p:spTgt>
                                        </p:tgtEl>
                                        <p:attrNameLst>
                                          <p:attrName>style.visibility</p:attrName>
                                        </p:attrNameLst>
                                      </p:cBhvr>
                                      <p:to>
                                        <p:strVal val="visible"/>
                                      </p:to>
                                    </p:set>
                                    <p:anim calcmode="lin" valueType="num">
                                      <p:cBhvr additive="base">
                                        <p:cTn id="19" dur="500" fill="hold"/>
                                        <p:tgtEl>
                                          <p:spTgt spid="1392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92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39271">
                                            <p:txEl>
                                              <p:pRg st="3" end="3"/>
                                            </p:txEl>
                                          </p:spTgt>
                                        </p:tgtEl>
                                        <p:attrNameLst>
                                          <p:attrName>style.visibility</p:attrName>
                                        </p:attrNameLst>
                                      </p:cBhvr>
                                      <p:to>
                                        <p:strVal val="visible"/>
                                      </p:to>
                                    </p:set>
                                    <p:anim calcmode="lin" valueType="num">
                                      <p:cBhvr additive="base">
                                        <p:cTn id="25" dur="500" fill="hold"/>
                                        <p:tgtEl>
                                          <p:spTgt spid="13927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92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39271">
                                            <p:txEl>
                                              <p:pRg st="4" end="4"/>
                                            </p:txEl>
                                          </p:spTgt>
                                        </p:tgtEl>
                                        <p:attrNameLst>
                                          <p:attrName>style.visibility</p:attrName>
                                        </p:attrNameLst>
                                      </p:cBhvr>
                                      <p:to>
                                        <p:strVal val="visible"/>
                                      </p:to>
                                    </p:set>
                                    <p:anim calcmode="lin" valueType="num">
                                      <p:cBhvr additive="base">
                                        <p:cTn id="31" dur="500" fill="hold"/>
                                        <p:tgtEl>
                                          <p:spTgt spid="13927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92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39271">
                                            <p:txEl>
                                              <p:pRg st="5" end="5"/>
                                            </p:txEl>
                                          </p:spTgt>
                                        </p:tgtEl>
                                        <p:attrNameLst>
                                          <p:attrName>style.visibility</p:attrName>
                                        </p:attrNameLst>
                                      </p:cBhvr>
                                      <p:to>
                                        <p:strVal val="visible"/>
                                      </p:to>
                                    </p:set>
                                    <p:anim calcmode="lin" valueType="num">
                                      <p:cBhvr additive="base">
                                        <p:cTn id="37" dur="500" fill="hold"/>
                                        <p:tgtEl>
                                          <p:spTgt spid="13927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92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39271">
                                            <p:txEl>
                                              <p:pRg st="6" end="6"/>
                                            </p:txEl>
                                          </p:spTgt>
                                        </p:tgtEl>
                                        <p:attrNameLst>
                                          <p:attrName>style.visibility</p:attrName>
                                        </p:attrNameLst>
                                      </p:cBhvr>
                                      <p:to>
                                        <p:strVal val="visible"/>
                                      </p:to>
                                    </p:set>
                                    <p:anim calcmode="lin" valueType="num">
                                      <p:cBhvr additive="base">
                                        <p:cTn id="43" dur="500" fill="hold"/>
                                        <p:tgtEl>
                                          <p:spTgt spid="13927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927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9C89990-A078-6445-369D-797F3CBE6274}"/>
              </a:ext>
            </a:extLst>
          </p:cNvPr>
          <p:cNvSpPr>
            <a:spLocks noGrp="1"/>
          </p:cNvSpPr>
          <p:nvPr>
            <p:ph type="dt" sz="quarter" idx="10"/>
          </p:nvPr>
        </p:nvSpPr>
        <p:spPr/>
        <p:txBody>
          <a:bodyPr/>
          <a:lstStyle/>
          <a:p>
            <a:pPr>
              <a:defRPr/>
            </a:pPr>
            <a:fld id="{A41A6B11-418C-41F2-8044-A0A385FD1B37}" type="datetime1">
              <a:rPr lang="en-US"/>
              <a:pPr>
                <a:defRPr/>
              </a:pPr>
              <a:t>3/27/24</a:t>
            </a:fld>
            <a:endParaRPr lang="en-US"/>
          </a:p>
        </p:txBody>
      </p:sp>
      <p:sp>
        <p:nvSpPr>
          <p:cNvPr id="5" name="Footer Placeholder 4">
            <a:extLst>
              <a:ext uri="{FF2B5EF4-FFF2-40B4-BE49-F238E27FC236}">
                <a16:creationId xmlns:a16="http://schemas.microsoft.com/office/drawing/2014/main" id="{EA49097F-79F3-F492-2604-6D898BF26981}"/>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69988" name="Slide Number Placeholder 5">
            <a:extLst>
              <a:ext uri="{FF2B5EF4-FFF2-40B4-BE49-F238E27FC236}">
                <a16:creationId xmlns:a16="http://schemas.microsoft.com/office/drawing/2014/main" id="{5F5269A2-7BAA-483A-1158-9429CF5C8ED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255AEF4-F0CB-C24B-AD8F-F0DBC82B9626}" type="slidenum">
              <a:rPr lang="en-US" altLang="en-US" sz="1200">
                <a:solidFill>
                  <a:srgbClr val="898989"/>
                </a:solidFill>
              </a:rPr>
              <a:pPr>
                <a:spcBef>
                  <a:spcPct val="0"/>
                </a:spcBef>
                <a:buFontTx/>
                <a:buNone/>
              </a:pPr>
              <a:t>105</a:t>
            </a:fld>
            <a:endParaRPr lang="en-US" altLang="en-US" sz="1200">
              <a:solidFill>
                <a:srgbClr val="898989"/>
              </a:solidFill>
            </a:endParaRPr>
          </a:p>
        </p:txBody>
      </p:sp>
      <p:sp>
        <p:nvSpPr>
          <p:cNvPr id="7" name="Title 1">
            <a:extLst>
              <a:ext uri="{FF2B5EF4-FFF2-40B4-BE49-F238E27FC236}">
                <a16:creationId xmlns:a16="http://schemas.microsoft.com/office/drawing/2014/main" id="{58FA2903-6AED-530F-7B45-D7DFE19CD523}"/>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2. Dependency Preservation</a:t>
            </a:r>
            <a:endParaRPr lang="en-US" sz="3200" b="1" dirty="0">
              <a:solidFill>
                <a:srgbClr val="FF0000"/>
              </a:solidFill>
              <a:effectLst>
                <a:outerShdw blurRad="38100" dist="38100" dir="2700000" algn="tl">
                  <a:srgbClr val="000000">
                    <a:alpha val="43137"/>
                  </a:srgbClr>
                </a:outerShdw>
              </a:effectLst>
            </a:endParaRPr>
          </a:p>
        </p:txBody>
      </p:sp>
      <p:pic>
        <p:nvPicPr>
          <p:cNvPr id="169990" name="Picture 2" descr="E:\NIET\Project\xLogo11.png.pagespeed.ic.pydHLuCQEZ.png">
            <a:extLst>
              <a:ext uri="{FF2B5EF4-FFF2-40B4-BE49-F238E27FC236}">
                <a16:creationId xmlns:a16="http://schemas.microsoft.com/office/drawing/2014/main" id="{EFD8694C-273A-E757-4021-3B94540B08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71" name="Content Placeholder 2">
            <a:extLst>
              <a:ext uri="{FF2B5EF4-FFF2-40B4-BE49-F238E27FC236}">
                <a16:creationId xmlns:a16="http://schemas.microsoft.com/office/drawing/2014/main" id="{BC50B88B-35E1-0F4A-2475-CE5DBC0C8ACC}"/>
              </a:ext>
            </a:extLst>
          </p:cNvPr>
          <p:cNvSpPr>
            <a:spLocks noGrp="1"/>
          </p:cNvSpPr>
          <p:nvPr>
            <p:ph idx="1"/>
          </p:nvPr>
        </p:nvSpPr>
        <p:spPr>
          <a:xfrm>
            <a:off x="2057400" y="1143000"/>
            <a:ext cx="8229600" cy="4724400"/>
          </a:xfrm>
        </p:spPr>
        <p:txBody>
          <a:bodyPr/>
          <a:lstStyle/>
          <a:p>
            <a:pPr algn="just" eaLnBrk="1" hangingPunct="1"/>
            <a:r>
              <a:rPr lang="en-US" altLang="en-US" sz="2400"/>
              <a:t>It would be useful if each functional dependency X → Y specified in F either appeared directly in one of the relation schemas Ri in the decomposition D or could be inferred from the dependencies that appear in some Ri. </a:t>
            </a:r>
            <a:r>
              <a:rPr lang="en-US" altLang="en-US" sz="2400" b="1"/>
              <a:t>Informally, this is the dependency preservation condition.</a:t>
            </a:r>
          </a:p>
          <a:p>
            <a:pPr algn="just" eaLnBrk="1" hangingPunct="1"/>
            <a:endParaRPr lang="en-US" altLang="en-US" sz="2400"/>
          </a:p>
          <a:p>
            <a:pPr algn="just" eaLnBrk="1" hangingPunct="1"/>
            <a:r>
              <a:rPr lang="en-US" altLang="en-US" sz="2400" b="1">
                <a:solidFill>
                  <a:srgbClr val="0070C0"/>
                </a:solidFill>
              </a:rPr>
              <a:t>We want to preserve the dependencies because each dependency in F represents a constraint on the database</a:t>
            </a:r>
            <a:r>
              <a:rPr lang="en-US" altLang="en-US" sz="2400"/>
              <a:t>. If one of the dependencies is not represented in some individual relation Ri of the decomposition, we cannot enforce this constraint by dealing with an individual relation.</a:t>
            </a:r>
            <a:endParaRPr lang="en-US" altLang="en-US" sz="2200"/>
          </a:p>
        </p:txBody>
      </p:sp>
      <p:pic>
        <p:nvPicPr>
          <p:cNvPr id="169992" name="Picture 7">
            <a:extLst>
              <a:ext uri="{FF2B5EF4-FFF2-40B4-BE49-F238E27FC236}">
                <a16:creationId xmlns:a16="http://schemas.microsoft.com/office/drawing/2014/main" id="{BDC95D9E-7C85-5528-2BC0-39FC607188E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9271">
                                            <p:txEl>
                                              <p:pRg st="0" end="0"/>
                                            </p:txEl>
                                          </p:spTgt>
                                        </p:tgtEl>
                                        <p:attrNameLst>
                                          <p:attrName>style.visibility</p:attrName>
                                        </p:attrNameLst>
                                      </p:cBhvr>
                                      <p:to>
                                        <p:strVal val="visible"/>
                                      </p:to>
                                    </p:set>
                                    <p:anim calcmode="lin" valueType="num">
                                      <p:cBhvr additive="base">
                                        <p:cTn id="7" dur="500" fill="hold"/>
                                        <p:tgtEl>
                                          <p:spTgt spid="1392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92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9271">
                                            <p:txEl>
                                              <p:pRg st="2" end="2"/>
                                            </p:txEl>
                                          </p:spTgt>
                                        </p:tgtEl>
                                        <p:attrNameLst>
                                          <p:attrName>style.visibility</p:attrName>
                                        </p:attrNameLst>
                                      </p:cBhvr>
                                      <p:to>
                                        <p:strVal val="visible"/>
                                      </p:to>
                                    </p:set>
                                    <p:anim calcmode="lin" valueType="num">
                                      <p:cBhvr additive="base">
                                        <p:cTn id="13" dur="500" fill="hold"/>
                                        <p:tgtEl>
                                          <p:spTgt spid="13927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927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A6520F7-A0EC-3DE3-0A5D-3DB25F81DD4E}"/>
              </a:ext>
            </a:extLst>
          </p:cNvPr>
          <p:cNvSpPr>
            <a:spLocks noGrp="1"/>
          </p:cNvSpPr>
          <p:nvPr>
            <p:ph type="dt" sz="quarter" idx="10"/>
          </p:nvPr>
        </p:nvSpPr>
        <p:spPr/>
        <p:txBody>
          <a:bodyPr/>
          <a:lstStyle/>
          <a:p>
            <a:pPr>
              <a:defRPr/>
            </a:pPr>
            <a:fld id="{75D14E22-5511-49BC-BD2D-FC2070EB6977}" type="datetime1">
              <a:rPr lang="en-US"/>
              <a:pPr>
                <a:defRPr/>
              </a:pPr>
              <a:t>3/27/24</a:t>
            </a:fld>
            <a:endParaRPr lang="en-US"/>
          </a:p>
        </p:txBody>
      </p:sp>
      <p:sp>
        <p:nvSpPr>
          <p:cNvPr id="5" name="Footer Placeholder 4">
            <a:extLst>
              <a:ext uri="{FF2B5EF4-FFF2-40B4-BE49-F238E27FC236}">
                <a16:creationId xmlns:a16="http://schemas.microsoft.com/office/drawing/2014/main" id="{346D4DFD-AB6C-343C-077F-06842952E9F3}"/>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71012" name="Slide Number Placeholder 5">
            <a:extLst>
              <a:ext uri="{FF2B5EF4-FFF2-40B4-BE49-F238E27FC236}">
                <a16:creationId xmlns:a16="http://schemas.microsoft.com/office/drawing/2014/main" id="{7CF48860-D53C-99FA-3239-9D9EE602242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3662BEB-412A-CC42-9B5E-36F477FCBA64}" type="slidenum">
              <a:rPr lang="en-US" altLang="en-US" sz="1200">
                <a:solidFill>
                  <a:srgbClr val="898989"/>
                </a:solidFill>
              </a:rPr>
              <a:pPr>
                <a:spcBef>
                  <a:spcPct val="0"/>
                </a:spcBef>
                <a:buFontTx/>
                <a:buNone/>
              </a:pPr>
              <a:t>106</a:t>
            </a:fld>
            <a:endParaRPr lang="en-US" altLang="en-US" sz="1200">
              <a:solidFill>
                <a:srgbClr val="898989"/>
              </a:solidFill>
            </a:endParaRPr>
          </a:p>
        </p:txBody>
      </p:sp>
      <p:sp>
        <p:nvSpPr>
          <p:cNvPr id="7" name="Title 1">
            <a:extLst>
              <a:ext uri="{FF2B5EF4-FFF2-40B4-BE49-F238E27FC236}">
                <a16:creationId xmlns:a16="http://schemas.microsoft.com/office/drawing/2014/main" id="{2AAFED5D-A974-F62E-ECF7-17D3D6A92A1D}"/>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effectLst>
                  <a:outerShdw blurRad="38100" dist="38100" dir="2700000" algn="tl">
                    <a:srgbClr val="000000">
                      <a:alpha val="43137"/>
                    </a:srgbClr>
                  </a:outerShdw>
                </a:effectLst>
              </a:rPr>
              <a:t>Cont…..         (CO3)</a:t>
            </a:r>
          </a:p>
        </p:txBody>
      </p:sp>
      <p:pic>
        <p:nvPicPr>
          <p:cNvPr id="171014" name="Picture 2" descr="E:\NIET\Project\xLogo11.png.pagespeed.ic.pydHLuCQEZ.png">
            <a:extLst>
              <a:ext uri="{FF2B5EF4-FFF2-40B4-BE49-F238E27FC236}">
                <a16:creationId xmlns:a16="http://schemas.microsoft.com/office/drawing/2014/main" id="{0CA911A0-7428-FDC2-7445-96DEE762F0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295" name="Content Placeholder 2">
            <a:extLst>
              <a:ext uri="{FF2B5EF4-FFF2-40B4-BE49-F238E27FC236}">
                <a16:creationId xmlns:a16="http://schemas.microsoft.com/office/drawing/2014/main" id="{3F756012-A348-DB68-3BB7-D8DDDA0AB883}"/>
              </a:ext>
            </a:extLst>
          </p:cNvPr>
          <p:cNvSpPr>
            <a:spLocks noGrp="1"/>
          </p:cNvSpPr>
          <p:nvPr>
            <p:ph idx="1"/>
          </p:nvPr>
        </p:nvSpPr>
        <p:spPr>
          <a:xfrm>
            <a:off x="2057400" y="1143000"/>
            <a:ext cx="8229600" cy="4724400"/>
          </a:xfrm>
        </p:spPr>
        <p:txBody>
          <a:bodyPr/>
          <a:lstStyle/>
          <a:p>
            <a:pPr algn="just" eaLnBrk="1" hangingPunct="1">
              <a:buFont typeface="Arial" panose="020B0604020202020204" pitchFamily="34" charset="0"/>
              <a:buNone/>
            </a:pPr>
            <a:r>
              <a:rPr lang="en-US" altLang="en-US" sz="2400"/>
              <a:t>	If we decompose a relation R into relations R1 and R2, All dependencies of R either must be a part of R1 or R2 or must be derivable from combination of FD’s of R1 and R2.</a:t>
            </a:r>
          </a:p>
          <a:p>
            <a:pPr>
              <a:buFont typeface="Arial" panose="020B0604020202020204" pitchFamily="34" charset="0"/>
              <a:buNone/>
            </a:pPr>
            <a:r>
              <a:rPr lang="en-US" altLang="en-US" sz="2400"/>
              <a:t>	A Decomposition D = { R1, R2, R3….Rn } of R is dependency preserving write E a set F of Functional dependency if</a:t>
            </a:r>
          </a:p>
          <a:p>
            <a:pPr>
              <a:buFont typeface="Arial" panose="020B0604020202020204" pitchFamily="34" charset="0"/>
              <a:buNone/>
            </a:pPr>
            <a:r>
              <a:rPr lang="en-US" altLang="en-US" sz="2400" b="1"/>
              <a:t>			(F1 ∪ F2 ∪ … ∪ Fm)</a:t>
            </a:r>
            <a:r>
              <a:rPr lang="en-US" altLang="en-US" sz="2400">
                <a:cs typeface="Times New Roman" panose="02020603050405020304" pitchFamily="18" charset="0"/>
              </a:rPr>
              <a:t> </a:t>
            </a:r>
            <a:r>
              <a:rPr lang="en-US" altLang="en-US" sz="2400" baseline="30000">
                <a:cs typeface="Times New Roman" panose="02020603050405020304" pitchFamily="18" charset="0"/>
              </a:rPr>
              <a:t>+ </a:t>
            </a:r>
            <a:r>
              <a:rPr lang="en-US" altLang="en-US" sz="2400" b="1"/>
              <a:t> = </a:t>
            </a:r>
            <a:r>
              <a:rPr lang="en-US" altLang="en-US" sz="2400" b="1">
                <a:cs typeface="Times New Roman" panose="02020603050405020304" pitchFamily="18" charset="0"/>
              </a:rPr>
              <a:t>F</a:t>
            </a:r>
            <a:r>
              <a:rPr lang="en-US" altLang="en-US" sz="2400" baseline="30000">
                <a:cs typeface="Times New Roman" panose="02020603050405020304" pitchFamily="18" charset="0"/>
              </a:rPr>
              <a:t>+ </a:t>
            </a:r>
            <a:r>
              <a:rPr lang="en-US" altLang="en-US" sz="2400" b="1"/>
              <a:t>.</a:t>
            </a:r>
            <a:endParaRPr lang="en-US" altLang="en-US" sz="2200"/>
          </a:p>
        </p:txBody>
      </p:sp>
      <p:pic>
        <p:nvPicPr>
          <p:cNvPr id="171016" name="Picture 7">
            <a:extLst>
              <a:ext uri="{FF2B5EF4-FFF2-40B4-BE49-F238E27FC236}">
                <a16:creationId xmlns:a16="http://schemas.microsoft.com/office/drawing/2014/main" id="{5000FD47-D193-6C26-B333-CFEE6312629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0295">
                                            <p:txEl>
                                              <p:pRg st="0" end="0"/>
                                            </p:txEl>
                                          </p:spTgt>
                                        </p:tgtEl>
                                        <p:attrNameLst>
                                          <p:attrName>style.visibility</p:attrName>
                                        </p:attrNameLst>
                                      </p:cBhvr>
                                      <p:to>
                                        <p:strVal val="visible"/>
                                      </p:to>
                                    </p:set>
                                    <p:anim calcmode="lin" valueType="num">
                                      <p:cBhvr additive="base">
                                        <p:cTn id="7" dur="500" fill="hold"/>
                                        <p:tgtEl>
                                          <p:spTgt spid="1402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02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0295">
                                            <p:txEl>
                                              <p:pRg st="1" end="1"/>
                                            </p:txEl>
                                          </p:spTgt>
                                        </p:tgtEl>
                                        <p:attrNameLst>
                                          <p:attrName>style.visibility</p:attrName>
                                        </p:attrNameLst>
                                      </p:cBhvr>
                                      <p:to>
                                        <p:strVal val="visible"/>
                                      </p:to>
                                    </p:set>
                                    <p:anim calcmode="lin" valueType="num">
                                      <p:cBhvr additive="base">
                                        <p:cTn id="11" dur="500" fill="hold"/>
                                        <p:tgtEl>
                                          <p:spTgt spid="1402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02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40295">
                                            <p:txEl>
                                              <p:pRg st="2" end="2"/>
                                            </p:txEl>
                                          </p:spTgt>
                                        </p:tgtEl>
                                        <p:attrNameLst>
                                          <p:attrName>style.visibility</p:attrName>
                                        </p:attrNameLst>
                                      </p:cBhvr>
                                      <p:to>
                                        <p:strVal val="visible"/>
                                      </p:to>
                                    </p:set>
                                    <p:anim calcmode="lin" valueType="num">
                                      <p:cBhvr additive="base">
                                        <p:cTn id="17" dur="500" fill="hold"/>
                                        <p:tgtEl>
                                          <p:spTgt spid="14029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029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A03969A-E1A6-CA56-4897-405722FAF259}"/>
              </a:ext>
            </a:extLst>
          </p:cNvPr>
          <p:cNvSpPr>
            <a:spLocks noGrp="1"/>
          </p:cNvSpPr>
          <p:nvPr>
            <p:ph type="dt" sz="quarter" idx="10"/>
          </p:nvPr>
        </p:nvSpPr>
        <p:spPr/>
        <p:txBody>
          <a:bodyPr/>
          <a:lstStyle/>
          <a:p>
            <a:pPr>
              <a:defRPr/>
            </a:pPr>
            <a:fld id="{E4A94D6A-0DF1-4F52-9F43-49EFD71394FC}" type="datetime1">
              <a:rPr lang="en-US"/>
              <a:pPr>
                <a:defRPr/>
              </a:pPr>
              <a:t>3/27/24</a:t>
            </a:fld>
            <a:endParaRPr lang="en-US"/>
          </a:p>
        </p:txBody>
      </p:sp>
      <p:sp>
        <p:nvSpPr>
          <p:cNvPr id="5" name="Footer Placeholder 4">
            <a:extLst>
              <a:ext uri="{FF2B5EF4-FFF2-40B4-BE49-F238E27FC236}">
                <a16:creationId xmlns:a16="http://schemas.microsoft.com/office/drawing/2014/main" id="{C0CB1755-F472-060D-EA4D-7D4F5AC0012A}"/>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72036" name="Slide Number Placeholder 5">
            <a:extLst>
              <a:ext uri="{FF2B5EF4-FFF2-40B4-BE49-F238E27FC236}">
                <a16:creationId xmlns:a16="http://schemas.microsoft.com/office/drawing/2014/main" id="{77B2A79F-EC30-1741-524A-69CB3F9218B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AFEF490-5608-AE47-8C94-2ECE77F7D270}" type="slidenum">
              <a:rPr lang="en-US" altLang="en-US" sz="1200">
                <a:solidFill>
                  <a:srgbClr val="898989"/>
                </a:solidFill>
              </a:rPr>
              <a:pPr>
                <a:spcBef>
                  <a:spcPct val="0"/>
                </a:spcBef>
                <a:buFontTx/>
                <a:buNone/>
              </a:pPr>
              <a:t>107</a:t>
            </a:fld>
            <a:endParaRPr lang="en-US" altLang="en-US" sz="1200">
              <a:solidFill>
                <a:srgbClr val="898989"/>
              </a:solidFill>
            </a:endParaRPr>
          </a:p>
        </p:txBody>
      </p:sp>
      <p:sp>
        <p:nvSpPr>
          <p:cNvPr id="7" name="Title 1">
            <a:extLst>
              <a:ext uri="{FF2B5EF4-FFF2-40B4-BE49-F238E27FC236}">
                <a16:creationId xmlns:a16="http://schemas.microsoft.com/office/drawing/2014/main" id="{26EAFCDA-7FD0-BBF0-D4DF-C1F3E15B1140}"/>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effectLst>
                  <a:outerShdw blurRad="38100" dist="38100" dir="2700000" algn="tl">
                    <a:srgbClr val="000000">
                      <a:alpha val="43137"/>
                    </a:srgbClr>
                  </a:outerShdw>
                </a:effectLst>
              </a:rPr>
              <a:t>Cont…..         (CO2)</a:t>
            </a:r>
          </a:p>
        </p:txBody>
      </p:sp>
      <p:pic>
        <p:nvPicPr>
          <p:cNvPr id="172038" name="Picture 2" descr="E:\NIET\Project\xLogo11.png.pagespeed.ic.pydHLuCQEZ.png">
            <a:extLst>
              <a:ext uri="{FF2B5EF4-FFF2-40B4-BE49-F238E27FC236}">
                <a16:creationId xmlns:a16="http://schemas.microsoft.com/office/drawing/2014/main" id="{FBCA14CC-3673-80A0-78D5-BCBCC2BE9C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295" name="Content Placeholder 2">
            <a:extLst>
              <a:ext uri="{FF2B5EF4-FFF2-40B4-BE49-F238E27FC236}">
                <a16:creationId xmlns:a16="http://schemas.microsoft.com/office/drawing/2014/main" id="{81FD36A7-54A6-2265-DE84-720294EB74F3}"/>
              </a:ext>
            </a:extLst>
          </p:cNvPr>
          <p:cNvSpPr>
            <a:spLocks noGrp="1"/>
          </p:cNvSpPr>
          <p:nvPr>
            <p:ph idx="1"/>
          </p:nvPr>
        </p:nvSpPr>
        <p:spPr>
          <a:xfrm>
            <a:off x="2895600" y="808039"/>
            <a:ext cx="7766050" cy="5527675"/>
          </a:xfrm>
        </p:spPr>
        <p:txBody>
          <a:bodyPr>
            <a:normAutofit lnSpcReduction="10000"/>
          </a:bodyPr>
          <a:lstStyle/>
          <a:p>
            <a:pPr>
              <a:buFont typeface="Arial" panose="020B0604020202020204" pitchFamily="34" charset="0"/>
              <a:buNone/>
              <a:defRPr/>
            </a:pPr>
            <a:r>
              <a:rPr lang="en-US" dirty="0">
                <a:latin typeface="Times New Roman" panose="02020603050405020304" pitchFamily="18" charset="0"/>
                <a:cs typeface="Times New Roman" panose="02020603050405020304" pitchFamily="18" charset="0"/>
              </a:rPr>
              <a:t>	A </a:t>
            </a:r>
            <a:r>
              <a:rPr lang="en-US" b="1" dirty="0">
                <a:latin typeface="Times New Roman" panose="02020603050405020304" pitchFamily="18" charset="0"/>
                <a:cs typeface="Times New Roman" panose="02020603050405020304" pitchFamily="18" charset="0"/>
              </a:rPr>
              <a:t>Dependency preserving decomposition</a:t>
            </a:r>
            <a:r>
              <a:rPr lang="en-US" dirty="0">
                <a:latin typeface="Times New Roman" panose="02020603050405020304" pitchFamily="18" charset="0"/>
                <a:cs typeface="Times New Roman" panose="02020603050405020304" pitchFamily="18" charset="0"/>
              </a:rPr>
              <a:t> of a relation R is R1, R2, R3...Rn concerning the set of Functional Dependencies FD if,</a:t>
            </a:r>
          </a:p>
          <a:p>
            <a:pPr>
              <a:buFont typeface="Arial" panose="020B0604020202020204" pitchFamily="34" charset="0"/>
              <a:buNone/>
              <a:defRPr/>
            </a:pPr>
            <a:r>
              <a:rPr lang="en-US" altLang="en-US" dirty="0">
                <a:latin typeface="Times New Roman" panose="02020603050405020304" pitchFamily="18" charset="0"/>
                <a:cs typeface="Times New Roman" panose="02020603050405020304" pitchFamily="18" charset="0"/>
              </a:rPr>
              <a:t>	(FD1 ∪ FD2 ∪ ... ∪ </a:t>
            </a:r>
            <a:r>
              <a:rPr lang="en-US" altLang="en-US" dirty="0" err="1">
                <a:latin typeface="Times New Roman" panose="02020603050405020304" pitchFamily="18" charset="0"/>
                <a:cs typeface="Times New Roman" panose="02020603050405020304" pitchFamily="18" charset="0"/>
              </a:rPr>
              <a:t>FDn</a:t>
            </a:r>
            <a:r>
              <a:rPr lang="en-US" altLang="en-US" dirty="0">
                <a:latin typeface="Times New Roman" panose="02020603050405020304" pitchFamily="18" charset="0"/>
                <a:cs typeface="Times New Roman" panose="02020603050405020304" pitchFamily="18" charset="0"/>
              </a:rPr>
              <a:t>)+ = FD+</a:t>
            </a:r>
          </a:p>
          <a:p>
            <a:pPr marL="0" indent="0">
              <a:buNone/>
              <a:defRPr/>
            </a:pPr>
            <a:r>
              <a:rPr lang="en-US" dirty="0">
                <a:latin typeface="Times New Roman" panose="02020603050405020304" pitchFamily="18" charset="0"/>
                <a:cs typeface="Times New Roman" panose="02020603050405020304" pitchFamily="18" charset="0"/>
              </a:rPr>
              <a:t>where,</a:t>
            </a:r>
          </a:p>
          <a:p>
            <a:pPr>
              <a:defRPr/>
            </a:pPr>
            <a:r>
              <a:rPr lang="en-US" dirty="0">
                <a:latin typeface="Times New Roman" panose="02020603050405020304" pitchFamily="18" charset="0"/>
                <a:cs typeface="Times New Roman" panose="02020603050405020304" pitchFamily="18" charset="0"/>
              </a:rPr>
              <a:t>FD1, FD2, FD3…...</a:t>
            </a:r>
            <a:r>
              <a:rPr lang="en-US" dirty="0" err="1">
                <a:latin typeface="Times New Roman" panose="02020603050405020304" pitchFamily="18" charset="0"/>
                <a:cs typeface="Times New Roman" panose="02020603050405020304" pitchFamily="18" charset="0"/>
              </a:rPr>
              <a:t>FDn</a:t>
            </a:r>
            <a:r>
              <a:rPr lang="en-US" dirty="0">
                <a:latin typeface="Times New Roman" panose="02020603050405020304" pitchFamily="18" charset="0"/>
                <a:cs typeface="Times New Roman" panose="02020603050405020304" pitchFamily="18" charset="0"/>
              </a:rPr>
              <a:t> Sets of Functional dependencies of relations R1, R2, R3 ...Rn.</a:t>
            </a:r>
          </a:p>
          <a:p>
            <a:pPr>
              <a:defRPr/>
            </a:pPr>
            <a:r>
              <a:rPr lang="en-US" dirty="0">
                <a:latin typeface="Times New Roman" panose="02020603050405020304" pitchFamily="18" charset="0"/>
                <a:cs typeface="Times New Roman" panose="02020603050405020304" pitchFamily="18" charset="0"/>
              </a:rPr>
              <a:t>(FD1 U FD2 U FD3 U … U </a:t>
            </a:r>
            <a:r>
              <a:rPr lang="en-US" dirty="0" err="1">
                <a:latin typeface="Times New Roman" panose="02020603050405020304" pitchFamily="18" charset="0"/>
                <a:cs typeface="Times New Roman" panose="02020603050405020304" pitchFamily="18" charset="0"/>
              </a:rPr>
              <a:t>FDn</a:t>
            </a:r>
            <a:r>
              <a:rPr lang="en-US" dirty="0">
                <a:latin typeface="Times New Roman" panose="02020603050405020304" pitchFamily="18" charset="0"/>
                <a:cs typeface="Times New Roman" panose="02020603050405020304" pitchFamily="18" charset="0"/>
              </a:rPr>
              <a:t>)+ -&gt; Closure of Union of all sets of functional dependencies.</a:t>
            </a:r>
          </a:p>
          <a:p>
            <a:pPr>
              <a:defRPr/>
            </a:pPr>
            <a:r>
              <a:rPr lang="en-US" dirty="0">
                <a:latin typeface="Times New Roman" panose="02020603050405020304" pitchFamily="18" charset="0"/>
                <a:cs typeface="Times New Roman" panose="02020603050405020304" pitchFamily="18" charset="0"/>
              </a:rPr>
              <a:t>FD+ -&gt; Closure of set of functional dependency FD of R. </a:t>
            </a:r>
          </a:p>
          <a:p>
            <a:pPr>
              <a:defRPr/>
            </a:pPr>
            <a:r>
              <a:rPr lang="en-US" dirty="0">
                <a:latin typeface="Times New Roman" panose="02020603050405020304" pitchFamily="18" charset="0"/>
                <a:cs typeface="Times New Roman" panose="02020603050405020304" pitchFamily="18" charset="0"/>
              </a:rPr>
              <a:t>With FD (FD1) R is decomposed or divided into R1 and with FD(FD2) into R2, then the possibility of three cases arise,</a:t>
            </a:r>
          </a:p>
          <a:p>
            <a:pPr>
              <a:defRPr/>
            </a:pPr>
            <a:endParaRPr lang="en-US" dirty="0">
              <a:latin typeface="Times New Roman" panose="02020603050405020304" pitchFamily="18" charset="0"/>
              <a:cs typeface="Times New Roman" panose="02020603050405020304" pitchFamily="18" charset="0"/>
            </a:endParaRPr>
          </a:p>
          <a:p>
            <a:pPr>
              <a:defRPr/>
            </a:pPr>
            <a:r>
              <a:rPr lang="en-US" dirty="0">
                <a:latin typeface="Times New Roman" panose="02020603050405020304" pitchFamily="18" charset="0"/>
                <a:cs typeface="Times New Roman" panose="02020603050405020304" pitchFamily="18" charset="0"/>
              </a:rPr>
              <a:t>FD1 ∪ FD2 = FD -&gt; Decomposition is dependency preserving. </a:t>
            </a:r>
          </a:p>
          <a:p>
            <a:pPr>
              <a:defRPr/>
            </a:pPr>
            <a:r>
              <a:rPr lang="en-US" dirty="0">
                <a:latin typeface="Times New Roman" panose="02020603050405020304" pitchFamily="18" charset="0"/>
                <a:cs typeface="Times New Roman" panose="02020603050405020304" pitchFamily="18" charset="0"/>
              </a:rPr>
              <a:t>FD1 ∪ FD2 is a subset of FD -&gt; Not Dependency preserving.</a:t>
            </a:r>
          </a:p>
          <a:p>
            <a:pPr>
              <a:defRPr/>
            </a:pPr>
            <a:r>
              <a:rPr lang="en-US" dirty="0">
                <a:latin typeface="Times New Roman" panose="02020603050405020304" pitchFamily="18" charset="0"/>
                <a:cs typeface="Times New Roman" panose="02020603050405020304" pitchFamily="18" charset="0"/>
              </a:rPr>
              <a:t>FD1 ∪ FD2 is a superset of FD -&gt; This case is not possible. </a:t>
            </a:r>
          </a:p>
          <a:p>
            <a:pPr>
              <a:buFont typeface="Arial" panose="020B0604020202020204" pitchFamily="34" charset="0"/>
              <a:buNone/>
              <a:defRPr/>
            </a:pPr>
            <a:endParaRPr lang="en-US" altLang="en-US" dirty="0">
              <a:latin typeface="Times New Roman" panose="02020603050405020304" pitchFamily="18" charset="0"/>
              <a:cs typeface="Times New Roman" panose="02020603050405020304" pitchFamily="18" charset="0"/>
            </a:endParaRPr>
          </a:p>
        </p:txBody>
      </p:sp>
      <p:pic>
        <p:nvPicPr>
          <p:cNvPr id="172040" name="Picture 7">
            <a:extLst>
              <a:ext uri="{FF2B5EF4-FFF2-40B4-BE49-F238E27FC236}">
                <a16:creationId xmlns:a16="http://schemas.microsoft.com/office/drawing/2014/main" id="{28F6B43B-6F82-9C73-9550-20D88D2B370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0295">
                                            <p:txEl>
                                              <p:pRg st="0" end="0"/>
                                            </p:txEl>
                                          </p:spTgt>
                                        </p:tgtEl>
                                        <p:attrNameLst>
                                          <p:attrName>style.visibility</p:attrName>
                                        </p:attrNameLst>
                                      </p:cBhvr>
                                      <p:to>
                                        <p:strVal val="visible"/>
                                      </p:to>
                                    </p:set>
                                    <p:anim calcmode="lin" valueType="num">
                                      <p:cBhvr additive="base">
                                        <p:cTn id="7" dur="500" fill="hold"/>
                                        <p:tgtEl>
                                          <p:spTgt spid="1402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02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40295">
                                            <p:txEl>
                                              <p:pRg st="1" end="1"/>
                                            </p:txEl>
                                          </p:spTgt>
                                        </p:tgtEl>
                                        <p:attrNameLst>
                                          <p:attrName>style.visibility</p:attrName>
                                        </p:attrNameLst>
                                      </p:cBhvr>
                                      <p:to>
                                        <p:strVal val="visible"/>
                                      </p:to>
                                    </p:set>
                                    <p:anim calcmode="lin" valueType="num">
                                      <p:cBhvr additive="base">
                                        <p:cTn id="13" dur="500" fill="hold"/>
                                        <p:tgtEl>
                                          <p:spTgt spid="1402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02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40295">
                                            <p:txEl>
                                              <p:pRg st="2" end="2"/>
                                            </p:txEl>
                                          </p:spTgt>
                                        </p:tgtEl>
                                        <p:attrNameLst>
                                          <p:attrName>style.visibility</p:attrName>
                                        </p:attrNameLst>
                                      </p:cBhvr>
                                      <p:to>
                                        <p:strVal val="visible"/>
                                      </p:to>
                                    </p:set>
                                    <p:anim calcmode="lin" valueType="num">
                                      <p:cBhvr additive="base">
                                        <p:cTn id="19" dur="500" fill="hold"/>
                                        <p:tgtEl>
                                          <p:spTgt spid="1402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02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40295">
                                            <p:txEl>
                                              <p:pRg st="3" end="3"/>
                                            </p:txEl>
                                          </p:spTgt>
                                        </p:tgtEl>
                                        <p:attrNameLst>
                                          <p:attrName>style.visibility</p:attrName>
                                        </p:attrNameLst>
                                      </p:cBhvr>
                                      <p:to>
                                        <p:strVal val="visible"/>
                                      </p:to>
                                    </p:set>
                                    <p:anim calcmode="lin" valueType="num">
                                      <p:cBhvr additive="base">
                                        <p:cTn id="25" dur="500" fill="hold"/>
                                        <p:tgtEl>
                                          <p:spTgt spid="1402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02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40295">
                                            <p:txEl>
                                              <p:pRg st="4" end="4"/>
                                            </p:txEl>
                                          </p:spTgt>
                                        </p:tgtEl>
                                        <p:attrNameLst>
                                          <p:attrName>style.visibility</p:attrName>
                                        </p:attrNameLst>
                                      </p:cBhvr>
                                      <p:to>
                                        <p:strVal val="visible"/>
                                      </p:to>
                                    </p:set>
                                    <p:anim calcmode="lin" valueType="num">
                                      <p:cBhvr additive="base">
                                        <p:cTn id="31" dur="500" fill="hold"/>
                                        <p:tgtEl>
                                          <p:spTgt spid="1402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02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40295">
                                            <p:txEl>
                                              <p:pRg st="5" end="5"/>
                                            </p:txEl>
                                          </p:spTgt>
                                        </p:tgtEl>
                                        <p:attrNameLst>
                                          <p:attrName>style.visibility</p:attrName>
                                        </p:attrNameLst>
                                      </p:cBhvr>
                                      <p:to>
                                        <p:strVal val="visible"/>
                                      </p:to>
                                    </p:set>
                                    <p:anim calcmode="lin" valueType="num">
                                      <p:cBhvr additive="base">
                                        <p:cTn id="37" dur="500" fill="hold"/>
                                        <p:tgtEl>
                                          <p:spTgt spid="14029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02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40295">
                                            <p:txEl>
                                              <p:pRg st="6" end="6"/>
                                            </p:txEl>
                                          </p:spTgt>
                                        </p:tgtEl>
                                        <p:attrNameLst>
                                          <p:attrName>style.visibility</p:attrName>
                                        </p:attrNameLst>
                                      </p:cBhvr>
                                      <p:to>
                                        <p:strVal val="visible"/>
                                      </p:to>
                                    </p:set>
                                    <p:anim calcmode="lin" valueType="num">
                                      <p:cBhvr additive="base">
                                        <p:cTn id="43" dur="500" fill="hold"/>
                                        <p:tgtEl>
                                          <p:spTgt spid="14029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029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40295">
                                            <p:txEl>
                                              <p:pRg st="8" end="8"/>
                                            </p:txEl>
                                          </p:spTgt>
                                        </p:tgtEl>
                                        <p:attrNameLst>
                                          <p:attrName>style.visibility</p:attrName>
                                        </p:attrNameLst>
                                      </p:cBhvr>
                                      <p:to>
                                        <p:strVal val="visible"/>
                                      </p:to>
                                    </p:set>
                                    <p:anim calcmode="lin" valueType="num">
                                      <p:cBhvr additive="base">
                                        <p:cTn id="49" dur="500" fill="hold"/>
                                        <p:tgtEl>
                                          <p:spTgt spid="14029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4029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140295">
                                            <p:txEl>
                                              <p:pRg st="9" end="9"/>
                                            </p:txEl>
                                          </p:spTgt>
                                        </p:tgtEl>
                                        <p:attrNameLst>
                                          <p:attrName>style.visibility</p:attrName>
                                        </p:attrNameLst>
                                      </p:cBhvr>
                                      <p:to>
                                        <p:strVal val="visible"/>
                                      </p:to>
                                    </p:set>
                                    <p:anim calcmode="lin" valueType="num">
                                      <p:cBhvr additive="base">
                                        <p:cTn id="55" dur="500" fill="hold"/>
                                        <p:tgtEl>
                                          <p:spTgt spid="140295">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029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140295">
                                            <p:txEl>
                                              <p:pRg st="10" end="10"/>
                                            </p:txEl>
                                          </p:spTgt>
                                        </p:tgtEl>
                                        <p:attrNameLst>
                                          <p:attrName>style.visibility</p:attrName>
                                        </p:attrNameLst>
                                      </p:cBhvr>
                                      <p:to>
                                        <p:strVal val="visible"/>
                                      </p:to>
                                    </p:set>
                                    <p:anim calcmode="lin" valueType="num">
                                      <p:cBhvr additive="base">
                                        <p:cTn id="61" dur="500" fill="hold"/>
                                        <p:tgtEl>
                                          <p:spTgt spid="140295">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4029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A1A777-DC3A-1EBD-9AEF-A9A9FE63BB91}"/>
              </a:ext>
            </a:extLst>
          </p:cNvPr>
          <p:cNvSpPr>
            <a:spLocks noGrp="1"/>
          </p:cNvSpPr>
          <p:nvPr>
            <p:ph idx="1"/>
          </p:nvPr>
        </p:nvSpPr>
        <p:spPr>
          <a:xfrm>
            <a:off x="2895601" y="833439"/>
            <a:ext cx="7762875" cy="5411787"/>
          </a:xfrm>
        </p:spPr>
        <p:txBody>
          <a:bodyPr/>
          <a:lstStyle/>
          <a:p>
            <a:pPr marL="0" indent="0">
              <a:buNone/>
              <a:defRPr/>
            </a:pPr>
            <a:r>
              <a:rPr lang="en-US" b="1" dirty="0"/>
              <a:t>Let suppose, a relation R (P, Q, R, S) with a set of Functional Dependency FD = (PQ→R, R→S, S→P) is given. Into R1 (P, Q, R) and R2(R, S), relation R (P, Q, R, S) is decomposed. Find out whether the decomposition is dependency preserving or not.</a:t>
            </a:r>
          </a:p>
          <a:p>
            <a:pPr marL="0" indent="0">
              <a:buNone/>
              <a:defRPr/>
            </a:pPr>
            <a:r>
              <a:rPr lang="en-US" b="1" dirty="0"/>
              <a:t>Solution:</a:t>
            </a:r>
            <a:endParaRPr lang="en-US" dirty="0"/>
          </a:p>
          <a:p>
            <a:pPr marL="0" indent="0">
              <a:buNone/>
              <a:defRPr/>
            </a:pPr>
            <a:r>
              <a:rPr lang="en-US" dirty="0"/>
              <a:t>Decomposed relations of relation R (P, Q, R, S) are R1 (P, Q, R) and R2 (R, S). To solve this problem, we need to first find the closure of Functional Dependencies FD1 and FD2 of the relations R1 (P, Q, R) and R2(R, S).</a:t>
            </a:r>
          </a:p>
          <a:p>
            <a:pPr marL="0" indent="0">
              <a:buNone/>
              <a:defRPr/>
            </a:pPr>
            <a:endParaRPr lang="en-US" dirty="0"/>
          </a:p>
          <a:p>
            <a:pPr marL="0" indent="0">
              <a:buNone/>
              <a:defRPr/>
            </a:pPr>
            <a:endParaRPr lang="en-US" dirty="0"/>
          </a:p>
          <a:p>
            <a:pPr marL="457200" indent="-457200">
              <a:buFont typeface="+mj-lt"/>
              <a:buAutoNum type="arabicPeriod"/>
              <a:defRPr/>
            </a:pPr>
            <a:r>
              <a:rPr lang="en-US" dirty="0"/>
              <a:t>To find the closure of FD1, we have to consider all combinations of (P, Q, R). i.e., we need to find out the closure of P, Q, R, PQ, QR, and RP.</a:t>
            </a:r>
          </a:p>
          <a:p>
            <a:pPr marL="457200" indent="-457200">
              <a:buFont typeface="+mj-lt"/>
              <a:buAutoNum type="arabicPeriod"/>
              <a:defRPr/>
            </a:pPr>
            <a:endParaRPr lang="en-US" dirty="0"/>
          </a:p>
          <a:p>
            <a:pPr marL="0" indent="0">
              <a:buNone/>
              <a:defRPr/>
            </a:pP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0862F18-6127-EC0D-AEAD-D7FA3488902E}"/>
              </a:ext>
            </a:extLst>
          </p:cNvPr>
          <p:cNvSpPr>
            <a:spLocks noGrp="1"/>
          </p:cNvSpPr>
          <p:nvPr>
            <p:ph type="dt" sz="quarter" idx="10"/>
          </p:nvPr>
        </p:nvSpPr>
        <p:spPr/>
        <p:txBody>
          <a:bodyPr/>
          <a:lstStyle/>
          <a:p>
            <a:pPr>
              <a:defRPr/>
            </a:pPr>
            <a:fld id="{F449A1A7-F0E7-4A86-8251-A84D5E39280E}" type="datetime1">
              <a:rPr lang="en-US"/>
              <a:pPr>
                <a:defRPr/>
              </a:pPr>
              <a:t>3/27/24</a:t>
            </a:fld>
            <a:endParaRPr lang="en-US"/>
          </a:p>
        </p:txBody>
      </p:sp>
      <p:sp>
        <p:nvSpPr>
          <p:cNvPr id="5" name="Footer Placeholder 4">
            <a:extLst>
              <a:ext uri="{FF2B5EF4-FFF2-40B4-BE49-F238E27FC236}">
                <a16:creationId xmlns:a16="http://schemas.microsoft.com/office/drawing/2014/main" id="{8788B3F7-9541-2CCD-DD84-2DC50EE72AD3}"/>
              </a:ext>
            </a:extLst>
          </p:cNvPr>
          <p:cNvSpPr>
            <a:spLocks noGrp="1"/>
          </p:cNvSpPr>
          <p:nvPr>
            <p:ph type="ftr" sz="quarter" idx="11"/>
          </p:nvPr>
        </p:nvSpPr>
        <p:spPr/>
        <p:txBody>
          <a:bodyPr/>
          <a:lstStyle/>
          <a:p>
            <a:pPr>
              <a:defRPr/>
            </a:pPr>
            <a:r>
              <a:rPr lang="en-US"/>
              <a:t>Jyoti Rani          DBMS                Unit-3</a:t>
            </a:r>
          </a:p>
        </p:txBody>
      </p:sp>
      <p:sp>
        <p:nvSpPr>
          <p:cNvPr id="173061" name="Slide Number Placeholder 5">
            <a:extLst>
              <a:ext uri="{FF2B5EF4-FFF2-40B4-BE49-F238E27FC236}">
                <a16:creationId xmlns:a16="http://schemas.microsoft.com/office/drawing/2014/main" id="{FF1FADFD-079B-85DA-DA4C-18FF9C7A444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05C82E3-301A-3A46-BA49-7E316D99F159}" type="slidenum">
              <a:rPr lang="en-US" altLang="en-US" sz="1200">
                <a:solidFill>
                  <a:srgbClr val="898989"/>
                </a:solidFill>
              </a:rPr>
              <a:pPr>
                <a:spcBef>
                  <a:spcPct val="0"/>
                </a:spcBef>
                <a:buFontTx/>
                <a:buNone/>
              </a:pPr>
              <a:t>108</a:t>
            </a:fld>
            <a:endParaRPr lang="en-US" altLang="en-US" sz="1200">
              <a:solidFill>
                <a:srgbClr val="898989"/>
              </a:solidFill>
            </a:endParaRPr>
          </a:p>
        </p:txBody>
      </p:sp>
      <p:sp>
        <p:nvSpPr>
          <p:cNvPr id="7" name="Title 1">
            <a:extLst>
              <a:ext uri="{FF2B5EF4-FFF2-40B4-BE49-F238E27FC236}">
                <a16:creationId xmlns:a16="http://schemas.microsoft.com/office/drawing/2014/main" id="{48DD00A7-97E2-F08A-C1D3-9F5F4F88C32C}"/>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latin typeface="Times New Roman" panose="02020603050405020304" pitchFamily="18" charset="0"/>
                <a:cs typeface="Times New Roman" panose="02020603050405020304" pitchFamily="18" charset="0"/>
              </a:rPr>
              <a:t>Example</a:t>
            </a:r>
            <a:endPar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73063" name="Picture 7">
            <a:extLst>
              <a:ext uri="{FF2B5EF4-FFF2-40B4-BE49-F238E27FC236}">
                <a16:creationId xmlns:a16="http://schemas.microsoft.com/office/drawing/2014/main" id="{E092EFC5-B82D-371A-4BAC-846F0BD7A72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41CDBD-AB1B-8CBE-3D12-FD06A94E3DD4}"/>
              </a:ext>
            </a:extLst>
          </p:cNvPr>
          <p:cNvSpPr>
            <a:spLocks noGrp="1"/>
          </p:cNvSpPr>
          <p:nvPr>
            <p:ph type="dt" sz="quarter" idx="10"/>
          </p:nvPr>
        </p:nvSpPr>
        <p:spPr/>
        <p:txBody>
          <a:bodyPr/>
          <a:lstStyle/>
          <a:p>
            <a:pPr>
              <a:defRPr/>
            </a:pPr>
            <a:fld id="{EAAF6D85-1CD2-44DB-AAA4-238E6EC0BA50}" type="datetime1">
              <a:rPr lang="en-US"/>
              <a:pPr>
                <a:defRPr/>
              </a:pPr>
              <a:t>3/27/24</a:t>
            </a:fld>
            <a:endParaRPr lang="en-US"/>
          </a:p>
        </p:txBody>
      </p:sp>
      <p:sp>
        <p:nvSpPr>
          <p:cNvPr id="5" name="Footer Placeholder 4">
            <a:extLst>
              <a:ext uri="{FF2B5EF4-FFF2-40B4-BE49-F238E27FC236}">
                <a16:creationId xmlns:a16="http://schemas.microsoft.com/office/drawing/2014/main" id="{DDCAA52A-EA86-9C9B-11B0-9AED017AE162}"/>
              </a:ext>
            </a:extLst>
          </p:cNvPr>
          <p:cNvSpPr>
            <a:spLocks noGrp="1"/>
          </p:cNvSpPr>
          <p:nvPr>
            <p:ph type="ftr" sz="quarter" idx="11"/>
          </p:nvPr>
        </p:nvSpPr>
        <p:spPr/>
        <p:txBody>
          <a:bodyPr/>
          <a:lstStyle/>
          <a:p>
            <a:pPr>
              <a:defRPr/>
            </a:pPr>
            <a:r>
              <a:rPr lang="en-US"/>
              <a:t>Jyoti Rani          DBMS                Unit-3</a:t>
            </a:r>
          </a:p>
        </p:txBody>
      </p:sp>
      <p:sp>
        <p:nvSpPr>
          <p:cNvPr id="174084" name="Slide Number Placeholder 5">
            <a:extLst>
              <a:ext uri="{FF2B5EF4-FFF2-40B4-BE49-F238E27FC236}">
                <a16:creationId xmlns:a16="http://schemas.microsoft.com/office/drawing/2014/main" id="{AAF7089D-941B-FCC9-BD1F-FA15FC1A325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E38893E-3A52-2F48-8677-CC3A14E3C35A}" type="slidenum">
              <a:rPr lang="en-US" altLang="en-US" sz="1200">
                <a:solidFill>
                  <a:srgbClr val="898989"/>
                </a:solidFill>
              </a:rPr>
              <a:pPr>
                <a:spcBef>
                  <a:spcPct val="0"/>
                </a:spcBef>
                <a:buFontTx/>
                <a:buNone/>
              </a:pPr>
              <a:t>109</a:t>
            </a:fld>
            <a:endParaRPr lang="en-US" altLang="en-US" sz="1200">
              <a:solidFill>
                <a:srgbClr val="898989"/>
              </a:solidFill>
            </a:endParaRPr>
          </a:p>
        </p:txBody>
      </p:sp>
      <p:sp>
        <p:nvSpPr>
          <p:cNvPr id="174085" name="Rectangle 7">
            <a:extLst>
              <a:ext uri="{FF2B5EF4-FFF2-40B4-BE49-F238E27FC236}">
                <a16:creationId xmlns:a16="http://schemas.microsoft.com/office/drawing/2014/main" id="{94F8A77A-1656-9160-D613-3B65F150E1A4}"/>
              </a:ext>
            </a:extLst>
          </p:cNvPr>
          <p:cNvSpPr>
            <a:spLocks noChangeArrowheads="1"/>
          </p:cNvSpPr>
          <p:nvPr/>
        </p:nvSpPr>
        <p:spPr bwMode="auto">
          <a:xfrm>
            <a:off x="3810000" y="612775"/>
            <a:ext cx="45720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Arial" panose="020B0604020202020204" pitchFamily="34" charset="0"/>
              </a:rPr>
              <a:t>closure (P) = {P} // Trivial</a:t>
            </a:r>
          </a:p>
          <a:p>
            <a:pPr>
              <a:spcBef>
                <a:spcPct val="0"/>
              </a:spcBef>
              <a:buFontTx/>
              <a:buNone/>
            </a:pPr>
            <a:r>
              <a:rPr lang="en-US" altLang="en-US" sz="1800">
                <a:latin typeface="Arial" panose="020B0604020202020204" pitchFamily="34" charset="0"/>
              </a:rPr>
              <a:t>    closure (Q) = {Q}  // Trivial</a:t>
            </a:r>
          </a:p>
          <a:p>
            <a:pPr>
              <a:spcBef>
                <a:spcPct val="0"/>
              </a:spcBef>
              <a:buFontTx/>
              <a:buNone/>
            </a:pPr>
            <a:r>
              <a:rPr lang="en-US" altLang="en-US" sz="1800">
                <a:latin typeface="Arial" panose="020B0604020202020204" pitchFamily="34" charset="0"/>
              </a:rPr>
              <a:t>    closure (R) = {R, P, S} //but S can't be in closure as S is not </a:t>
            </a:r>
          </a:p>
          <a:p>
            <a:pPr>
              <a:spcBef>
                <a:spcPct val="0"/>
              </a:spcBef>
              <a:buFontTx/>
              <a:buNone/>
            </a:pPr>
            <a:r>
              <a:rPr lang="en-US" altLang="en-US" sz="1800">
                <a:latin typeface="Arial" panose="020B0604020202020204" pitchFamily="34" charset="0"/>
              </a:rPr>
              <a:t>                            //present in R1 (P, Q, R).</a:t>
            </a:r>
          </a:p>
          <a:p>
            <a:pPr>
              <a:spcBef>
                <a:spcPct val="0"/>
              </a:spcBef>
              <a:buFontTx/>
              <a:buNone/>
            </a:pPr>
            <a:r>
              <a:rPr lang="en-US" altLang="en-US" sz="1800">
                <a:latin typeface="Arial" panose="020B0604020202020204" pitchFamily="34" charset="0"/>
              </a:rPr>
              <a:t>                = {R, P}</a:t>
            </a:r>
          </a:p>
          <a:p>
            <a:pPr>
              <a:spcBef>
                <a:spcPct val="0"/>
              </a:spcBef>
              <a:buFontTx/>
              <a:buNone/>
            </a:pPr>
            <a:r>
              <a:rPr lang="en-US" altLang="en-US" sz="1800">
                <a:latin typeface="Arial" panose="020B0604020202020204" pitchFamily="34" charset="0"/>
              </a:rPr>
              <a:t>    (R--&gt; P // Removing R from right side as it is trivial attribute)</a:t>
            </a:r>
          </a:p>
          <a:p>
            <a:pPr>
              <a:spcBef>
                <a:spcPct val="0"/>
              </a:spcBef>
              <a:buFontTx/>
              <a:buNone/>
            </a:pPr>
            <a:r>
              <a:rPr lang="en-US" altLang="en-US" sz="1800">
                <a:latin typeface="Arial" panose="020B0604020202020204" pitchFamily="34" charset="0"/>
              </a:rPr>
              <a:t>    closure (PQ) = {P, Q, R, S}</a:t>
            </a:r>
          </a:p>
          <a:p>
            <a:pPr>
              <a:spcBef>
                <a:spcPct val="0"/>
              </a:spcBef>
              <a:buFontTx/>
              <a:buNone/>
            </a:pPr>
            <a:r>
              <a:rPr lang="en-US" altLang="en-US" sz="1800">
                <a:latin typeface="Arial" panose="020B0604020202020204" pitchFamily="34" charset="0"/>
              </a:rPr>
              <a:t>                = {P, Q, R}</a:t>
            </a:r>
          </a:p>
          <a:p>
            <a:pPr>
              <a:spcBef>
                <a:spcPct val="0"/>
              </a:spcBef>
              <a:buFontTx/>
              <a:buNone/>
            </a:pPr>
            <a:r>
              <a:rPr lang="en-US" altLang="en-US" sz="1800">
                <a:latin typeface="Arial" panose="020B0604020202020204" pitchFamily="34" charset="0"/>
              </a:rPr>
              <a:t>    (PQ --&gt; R // Removing PQ from right side as these are trivial attributes)</a:t>
            </a:r>
          </a:p>
          <a:p>
            <a:pPr>
              <a:spcBef>
                <a:spcPct val="0"/>
              </a:spcBef>
              <a:buFontTx/>
              <a:buNone/>
            </a:pPr>
            <a:r>
              <a:rPr lang="en-US" altLang="en-US" sz="1800">
                <a:latin typeface="Arial" panose="020B0604020202020204" pitchFamily="34" charset="0"/>
              </a:rPr>
              <a:t>    closure (QR) = {Q, R, S, P}</a:t>
            </a:r>
          </a:p>
          <a:p>
            <a:pPr>
              <a:spcBef>
                <a:spcPct val="0"/>
              </a:spcBef>
              <a:buFontTx/>
              <a:buNone/>
            </a:pPr>
            <a:r>
              <a:rPr lang="en-US" altLang="en-US" sz="1800">
                <a:latin typeface="Arial" panose="020B0604020202020204" pitchFamily="34" charset="0"/>
              </a:rPr>
              <a:t>                = {P, Q, R}</a:t>
            </a:r>
          </a:p>
          <a:p>
            <a:pPr>
              <a:spcBef>
                <a:spcPct val="0"/>
              </a:spcBef>
              <a:buFontTx/>
              <a:buNone/>
            </a:pPr>
            <a:r>
              <a:rPr lang="en-US" altLang="en-US" sz="1800">
                <a:latin typeface="Arial" panose="020B0604020202020204" pitchFamily="34" charset="0"/>
              </a:rPr>
              <a:t>    (QR --&gt; P // Removing QR from right side as these are trivial attributes)</a:t>
            </a:r>
          </a:p>
          <a:p>
            <a:pPr>
              <a:spcBef>
                <a:spcPct val="0"/>
              </a:spcBef>
              <a:buFontTx/>
              <a:buNone/>
            </a:pPr>
            <a:r>
              <a:rPr lang="en-US" altLang="en-US" sz="1800">
                <a:latin typeface="Arial" panose="020B0604020202020204" pitchFamily="34" charset="0"/>
              </a:rPr>
              <a:t>    Closure (PR) = {P, R, S}</a:t>
            </a:r>
          </a:p>
          <a:p>
            <a:pPr>
              <a:spcBef>
                <a:spcPct val="0"/>
              </a:spcBef>
              <a:buFontTx/>
              <a:buNone/>
            </a:pPr>
            <a:r>
              <a:rPr lang="en-US" altLang="en-US" sz="1800">
                <a:latin typeface="Arial" panose="020B0604020202020204" pitchFamily="34" charset="0"/>
              </a:rPr>
              <a:t>    (PR --&gt; S // Removing PR from right side as these are trivial attributes)</a:t>
            </a:r>
          </a:p>
          <a:p>
            <a:pPr>
              <a:spcBef>
                <a:spcPct val="0"/>
              </a:spcBef>
              <a:buFontTx/>
              <a:buNone/>
            </a:pPr>
            <a:r>
              <a:rPr lang="en-US" altLang="en-US" sz="1800">
                <a:latin typeface="Arial" panose="020B0604020202020204" pitchFamily="34" charset="0"/>
              </a:rPr>
              <a:t>    FD1 {R --&gt; P, PQ --&gt; R, QR --&gt; P}.</a:t>
            </a:r>
          </a:p>
        </p:txBody>
      </p:sp>
      <p:sp>
        <p:nvSpPr>
          <p:cNvPr id="174086" name="Content Placeholder 8">
            <a:extLst>
              <a:ext uri="{FF2B5EF4-FFF2-40B4-BE49-F238E27FC236}">
                <a16:creationId xmlns:a16="http://schemas.microsoft.com/office/drawing/2014/main" id="{D03B06E9-1FE8-4D6E-DE8A-8716ADB92834}"/>
              </a:ext>
            </a:extLst>
          </p:cNvPr>
          <p:cNvSpPr>
            <a:spLocks noGrp="1"/>
          </p:cNvSpPr>
          <p:nvPr>
            <p:ph idx="1"/>
          </p:nvPr>
        </p:nvSpPr>
        <p:spPr>
          <a:xfrm>
            <a:off x="2895600" y="730250"/>
            <a:ext cx="7759700" cy="5513388"/>
          </a:xfrm>
        </p:spPr>
        <p:txBody>
          <a:bodyPr/>
          <a:lstStyle/>
          <a:p>
            <a:pPr marL="0" indent="0">
              <a:buNone/>
            </a:pPr>
            <a:r>
              <a:rPr lang="en-US" altLang="en-US"/>
              <a:t>..</a:t>
            </a:r>
          </a:p>
        </p:txBody>
      </p:sp>
      <p:sp>
        <p:nvSpPr>
          <p:cNvPr id="10" name="Title 1">
            <a:extLst>
              <a:ext uri="{FF2B5EF4-FFF2-40B4-BE49-F238E27FC236}">
                <a16:creationId xmlns:a16="http://schemas.microsoft.com/office/drawing/2014/main" id="{F5CEA9E9-B7C5-0C50-B5A7-19F732BE06DF}"/>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latin typeface="Times New Roman" panose="02020603050405020304" pitchFamily="18" charset="0"/>
                <a:cs typeface="Times New Roman" panose="02020603050405020304" pitchFamily="18" charset="0"/>
              </a:rPr>
              <a:t>Example cont..</a:t>
            </a:r>
            <a:endPar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74088" name="Picture 10">
            <a:extLst>
              <a:ext uri="{FF2B5EF4-FFF2-40B4-BE49-F238E27FC236}">
                <a16:creationId xmlns:a16="http://schemas.microsoft.com/office/drawing/2014/main" id="{D35ED6BC-A504-6ACE-8CDC-782C0DF47D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72CAEF7-1ED1-4B9C-BEFF-4ADDDC5370EF}"/>
              </a:ext>
            </a:extLst>
          </p:cNvPr>
          <p:cNvSpPr>
            <a:spLocks noGrp="1"/>
          </p:cNvSpPr>
          <p:nvPr>
            <p:ph type="dt" sz="quarter" idx="10"/>
          </p:nvPr>
        </p:nvSpPr>
        <p:spPr/>
        <p:txBody>
          <a:bodyPr/>
          <a:lstStyle/>
          <a:p>
            <a:pPr>
              <a:defRPr/>
            </a:pPr>
            <a:fld id="{61D41292-5D09-4684-B481-08F0839C2547}" type="datetime1">
              <a:rPr lang="en-US" smtClean="0"/>
              <a:t>3/27/24</a:t>
            </a:fld>
            <a:endParaRPr lang="en-US"/>
          </a:p>
        </p:txBody>
      </p:sp>
      <p:sp>
        <p:nvSpPr>
          <p:cNvPr id="5" name="Footer Placeholder 4">
            <a:extLst>
              <a:ext uri="{FF2B5EF4-FFF2-40B4-BE49-F238E27FC236}">
                <a16:creationId xmlns:a16="http://schemas.microsoft.com/office/drawing/2014/main" id="{C029651C-6B00-49C7-BDF1-852E3ADCEC4B}"/>
              </a:ext>
            </a:extLst>
          </p:cNvPr>
          <p:cNvSpPr>
            <a:spLocks noGrp="1"/>
          </p:cNvSpPr>
          <p:nvPr>
            <p:ph type="ftr" sz="quarter" idx="11"/>
          </p:nvPr>
        </p:nvSpPr>
        <p:spPr>
          <a:xfrm>
            <a:off x="4648200" y="6356351"/>
            <a:ext cx="4114800" cy="365125"/>
          </a:xfrm>
        </p:spPr>
        <p:txBody>
          <a:bodyPr/>
          <a:lstStyle/>
          <a:p>
            <a:pPr>
              <a:defRPr/>
            </a:pPr>
            <a:r>
              <a:rPr lang="en-US"/>
              <a:t>Jyoti Rani        ACSAI-0402 and DBMS                Unit-4</a:t>
            </a:r>
            <a:endParaRPr lang="en-US" dirty="0"/>
          </a:p>
        </p:txBody>
      </p:sp>
      <p:sp>
        <p:nvSpPr>
          <p:cNvPr id="12292" name="Slide Number Placeholder 5">
            <a:extLst>
              <a:ext uri="{FF2B5EF4-FFF2-40B4-BE49-F238E27FC236}">
                <a16:creationId xmlns:a16="http://schemas.microsoft.com/office/drawing/2014/main" id="{027C82D8-8486-4BDD-B4C7-FC23AB7446AA}"/>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557213" indent="-214313">
              <a:defRPr>
                <a:solidFill>
                  <a:schemeClr val="tx1"/>
                </a:solidFill>
                <a:latin typeface="Arial" panose="020B0604020202020204" pitchFamily="34" charset="0"/>
                <a:cs typeface="Arial" panose="020B0604020202020204" pitchFamily="34" charset="0"/>
              </a:defRPr>
            </a:lvl2pPr>
            <a:lvl3pPr marL="857250" indent="-171450">
              <a:defRPr>
                <a:solidFill>
                  <a:schemeClr val="tx1"/>
                </a:solidFill>
                <a:latin typeface="Arial" panose="020B0604020202020204" pitchFamily="34" charset="0"/>
                <a:cs typeface="Arial" panose="020B0604020202020204" pitchFamily="34" charset="0"/>
              </a:defRPr>
            </a:lvl3pPr>
            <a:lvl4pPr marL="1200150" indent="-171450">
              <a:defRPr>
                <a:solidFill>
                  <a:schemeClr val="tx1"/>
                </a:solidFill>
                <a:latin typeface="Arial" panose="020B0604020202020204" pitchFamily="34" charset="0"/>
                <a:cs typeface="Arial" panose="020B0604020202020204" pitchFamily="34" charset="0"/>
              </a:defRPr>
            </a:lvl4pPr>
            <a:lvl5pPr marL="1543050" indent="-171450">
              <a:defRPr>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EE6B33B-EAE8-4C08-8695-7CF318AAB37A}" type="slidenum">
              <a:rPr lang="en-US" altLang="en-US">
                <a:solidFill>
                  <a:srgbClr val="898989"/>
                </a:solidFill>
                <a:latin typeface="Calibri" panose="020F0502020204030204" pitchFamily="34" charset="0"/>
              </a:rPr>
              <a:pPr/>
              <a:t>11</a:t>
            </a:fld>
            <a:endParaRPr lang="en-US" altLang="en-US">
              <a:solidFill>
                <a:srgbClr val="898989"/>
              </a:solidFill>
              <a:latin typeface="Calibri" panose="020F0502020204030204" pitchFamily="34" charset="0"/>
            </a:endParaRPr>
          </a:p>
        </p:txBody>
      </p:sp>
      <p:graphicFrame>
        <p:nvGraphicFramePr>
          <p:cNvPr id="7" name="Content Placeholder 13">
            <a:extLst>
              <a:ext uri="{FF2B5EF4-FFF2-40B4-BE49-F238E27FC236}">
                <a16:creationId xmlns:a16="http://schemas.microsoft.com/office/drawing/2014/main" id="{1666048A-BB4A-44F0-9F4F-C7EF262D0492}"/>
              </a:ext>
            </a:extLst>
          </p:cNvPr>
          <p:cNvGraphicFramePr>
            <a:graphicFrameLocks noGrp="1"/>
          </p:cNvGraphicFramePr>
          <p:nvPr>
            <p:ph idx="1"/>
          </p:nvPr>
        </p:nvGraphicFramePr>
        <p:xfrm>
          <a:off x="2209800" y="1480252"/>
          <a:ext cx="8153400" cy="4768148"/>
        </p:xfrm>
        <a:graphic>
          <a:graphicData uri="http://schemas.openxmlformats.org/drawingml/2006/table">
            <a:tbl>
              <a:tblPr bandRow="1">
                <a:tableStyleId>{5C22544A-7EE6-4342-B048-85BDC9FD1C3A}</a:tableStyleId>
              </a:tblPr>
              <a:tblGrid>
                <a:gridCol w="8153400">
                  <a:extLst>
                    <a:ext uri="{9D8B030D-6E8A-4147-A177-3AD203B41FA5}">
                      <a16:colId xmlns:a16="http://schemas.microsoft.com/office/drawing/2014/main" val="20000"/>
                    </a:ext>
                  </a:extLst>
                </a:gridCol>
              </a:tblGrid>
              <a:tr h="774164">
                <a:tc>
                  <a:txBody>
                    <a:bodyPr/>
                    <a:lstStyle/>
                    <a:p>
                      <a:r>
                        <a:rPr lang="en-US" sz="1400" b="1" dirty="0"/>
                        <a:t>9. Individual and team work: </a:t>
                      </a:r>
                      <a:r>
                        <a:rPr lang="en-US" sz="1400" dirty="0"/>
                        <a:t>Function effectively as an individual, and as a member or leader in diverse teams, and in multidisciplinary settings. </a:t>
                      </a:r>
                    </a:p>
                  </a:txBody>
                  <a:tcPr marL="68580" marR="68580" marT="34295" marB="34295">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1442761">
                <a:tc>
                  <a:txBody>
                    <a:bodyPr/>
                    <a:lstStyle/>
                    <a:p>
                      <a:r>
                        <a:rPr lang="en-US" sz="1400" b="1" dirty="0"/>
                        <a:t>10. Communication: </a:t>
                      </a:r>
                      <a:r>
                        <a:rPr lang="en-US" sz="1400" dirty="0"/>
                        <a:t>Communicate effectively on complex engineering activities with the engineering community and with society at large, such as, being able to comprehend and write effective reports and design documentation, make effective presentations, and give and receive clear instructions.</a:t>
                      </a:r>
                    </a:p>
                  </a:txBody>
                  <a:tcPr marL="68580" marR="68580" marT="34295" marB="34295">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1442761">
                <a:tc>
                  <a:txBody>
                    <a:bodyPr/>
                    <a:lstStyle/>
                    <a:p>
                      <a:r>
                        <a:rPr lang="en-US" sz="1400" b="1" dirty="0"/>
                        <a:t>11. Project management and finance:</a:t>
                      </a:r>
                      <a:r>
                        <a:rPr lang="en-US" sz="1400" dirty="0"/>
                        <a:t> Demonstrate knowledge and understanding of the engineering and management principles and apply these to one’s own work, as a member and leader in a team, to manage projects and in multidisciplinary environments.</a:t>
                      </a:r>
                    </a:p>
                  </a:txBody>
                  <a:tcPr marL="68580" marR="68580" marT="34295" marB="34295">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1108462">
                <a:tc>
                  <a:txBody>
                    <a:bodyPr/>
                    <a:lstStyle/>
                    <a:p>
                      <a:r>
                        <a:rPr lang="en-US" sz="1400" b="1" dirty="0"/>
                        <a:t>12. Life-long learning: </a:t>
                      </a:r>
                      <a:r>
                        <a:rPr lang="en-US" sz="1400" dirty="0"/>
                        <a:t>Recognize the need for, and have the preparation and ability to engage in independent and life-long learning in the broadest context of technological change.</a:t>
                      </a:r>
                    </a:p>
                  </a:txBody>
                  <a:tcPr marL="68580" marR="68580" marT="34295" marB="34295">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bl>
          </a:graphicData>
        </a:graphic>
      </p:graphicFrame>
      <p:sp>
        <p:nvSpPr>
          <p:cNvPr id="12305" name="TextBox 7">
            <a:extLst>
              <a:ext uri="{FF2B5EF4-FFF2-40B4-BE49-F238E27FC236}">
                <a16:creationId xmlns:a16="http://schemas.microsoft.com/office/drawing/2014/main" id="{28440914-D543-4813-82D8-C6784CDC26D5}"/>
              </a:ext>
            </a:extLst>
          </p:cNvPr>
          <p:cNvSpPr txBox="1">
            <a:spLocks noChangeArrowheads="1"/>
          </p:cNvSpPr>
          <p:nvPr/>
        </p:nvSpPr>
        <p:spPr bwMode="auto">
          <a:xfrm>
            <a:off x="2362201" y="873857"/>
            <a:ext cx="805029"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500" dirty="0"/>
              <a:t>Contd..</a:t>
            </a:r>
          </a:p>
        </p:txBody>
      </p:sp>
      <p:sp>
        <p:nvSpPr>
          <p:cNvPr id="9" name="Title 1">
            <a:extLst>
              <a:ext uri="{FF2B5EF4-FFF2-40B4-BE49-F238E27FC236}">
                <a16:creationId xmlns:a16="http://schemas.microsoft.com/office/drawing/2014/main" id="{643082DA-998B-4919-9A4A-F3F58FB371BF}"/>
              </a:ext>
            </a:extLst>
          </p:cNvPr>
          <p:cNvSpPr txBox="1">
            <a:spLocks/>
          </p:cNvSpPr>
          <p:nvPr/>
        </p:nvSpPr>
        <p:spPr>
          <a:xfrm>
            <a:off x="2563929" y="-15403"/>
            <a:ext cx="8092842" cy="62865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latin typeface="Times New Roman" panose="02020603050405020304" pitchFamily="18" charset="0"/>
                <a:cs typeface="Times New Roman" panose="02020603050405020304" pitchFamily="18" charset="0"/>
              </a:rPr>
              <a:t>Program Outcomes (POs)</a:t>
            </a:r>
          </a:p>
        </p:txBody>
      </p:sp>
      <p:pic>
        <p:nvPicPr>
          <p:cNvPr id="12307" name="Picture 9">
            <a:extLst>
              <a:ext uri="{FF2B5EF4-FFF2-40B4-BE49-F238E27FC236}">
                <a16:creationId xmlns:a16="http://schemas.microsoft.com/office/drawing/2014/main" id="{F375C189-657A-4F50-B2BB-64ABA8E2D00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5229" y="7219"/>
            <a:ext cx="1028700" cy="5834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FB662B-CC31-FFE3-BF90-E479C2E5080F}"/>
              </a:ext>
            </a:extLst>
          </p:cNvPr>
          <p:cNvSpPr>
            <a:spLocks noGrp="1"/>
          </p:cNvSpPr>
          <p:nvPr>
            <p:ph idx="1"/>
          </p:nvPr>
        </p:nvSpPr>
        <p:spPr>
          <a:xfrm>
            <a:off x="2895600" y="819151"/>
            <a:ext cx="7772400" cy="5426075"/>
          </a:xfrm>
        </p:spPr>
        <p:txBody>
          <a:bodyPr/>
          <a:lstStyle/>
          <a:p>
            <a:pPr marL="0" indent="0">
              <a:buNone/>
              <a:defRPr/>
            </a:pPr>
            <a:r>
              <a:rPr lang="en-US" b="1"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Similarly FD2 {R--&gt; S}</a:t>
            </a:r>
          </a:p>
          <a:p>
            <a:pPr>
              <a:defRPr/>
            </a:pPr>
            <a:r>
              <a:rPr lang="en-US" dirty="0">
                <a:latin typeface="Times New Roman" panose="02020603050405020304" pitchFamily="18" charset="0"/>
                <a:cs typeface="Times New Roman" panose="02020603050405020304" pitchFamily="18" charset="0"/>
              </a:rPr>
              <a:t>In the original Relation Dependency FD= {PQ→R, R→S, S→P}.</a:t>
            </a:r>
          </a:p>
          <a:p>
            <a:pPr>
              <a:defRPr/>
            </a:pPr>
            <a:r>
              <a:rPr lang="en-US" dirty="0">
                <a:latin typeface="Times New Roman" panose="02020603050405020304" pitchFamily="18" charset="0"/>
                <a:cs typeface="Times New Roman" panose="02020603050405020304" pitchFamily="18" charset="0"/>
              </a:rPr>
              <a:t>PQ --&gt; R is present in FD1.</a:t>
            </a:r>
          </a:p>
          <a:p>
            <a:pPr>
              <a:defRPr/>
            </a:pPr>
            <a:r>
              <a:rPr lang="en-US" dirty="0">
                <a:latin typeface="Times New Roman" panose="02020603050405020304" pitchFamily="18" charset="0"/>
                <a:cs typeface="Times New Roman" panose="02020603050405020304" pitchFamily="18" charset="0"/>
              </a:rPr>
              <a:t>R --&gt; S is present in FD2.</a:t>
            </a:r>
          </a:p>
          <a:p>
            <a:pPr>
              <a:defRPr/>
            </a:pPr>
            <a:r>
              <a:rPr lang="en-US" dirty="0">
                <a:latin typeface="Times New Roman" panose="02020603050405020304" pitchFamily="18" charset="0"/>
                <a:cs typeface="Times New Roman" panose="02020603050405020304" pitchFamily="18" charset="0"/>
              </a:rPr>
              <a:t>S --&gt; P is not preserved.</a:t>
            </a:r>
          </a:p>
          <a:p>
            <a:pPr>
              <a:defRPr/>
            </a:pPr>
            <a:r>
              <a:rPr lang="en-US" dirty="0">
                <a:latin typeface="Times New Roman" panose="02020603050405020304" pitchFamily="18" charset="0"/>
                <a:cs typeface="Times New Roman" panose="02020603050405020304" pitchFamily="18" charset="0"/>
              </a:rPr>
              <a:t>From the given result, in FD1, PQ holds R (PQ --&gt; R) and in FD2, R holds S (R --&gt; S). But, there is no follow up in Functional Dependency S holds P (S --&gt; P).</a:t>
            </a:r>
          </a:p>
          <a:p>
            <a:pPr>
              <a:defRPr/>
            </a:pPr>
            <a:r>
              <a:rPr lang="en-US" dirty="0">
                <a:latin typeface="Times New Roman" panose="02020603050405020304" pitchFamily="18" charset="0"/>
                <a:cs typeface="Times New Roman" panose="02020603050405020304" pitchFamily="18" charset="0"/>
              </a:rPr>
              <a:t>FD1 U FD2 is a subset of FD.</a:t>
            </a:r>
          </a:p>
          <a:p>
            <a:pPr>
              <a:defRPr/>
            </a:pPr>
            <a:r>
              <a:rPr lang="en-US" dirty="0">
                <a:latin typeface="Times New Roman" panose="02020603050405020304" pitchFamily="18" charset="0"/>
                <a:cs typeface="Times New Roman" panose="02020603050405020304" pitchFamily="18" charset="0"/>
              </a:rPr>
              <a:t>So as a consequence, given decomposition is not dependency preserving.</a:t>
            </a:r>
          </a:p>
          <a:p>
            <a:pPr>
              <a:defRPr/>
            </a:pP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8F6D8E6-0329-D9D9-1F70-6D93EEBF9A4B}"/>
              </a:ext>
            </a:extLst>
          </p:cNvPr>
          <p:cNvSpPr>
            <a:spLocks noGrp="1"/>
          </p:cNvSpPr>
          <p:nvPr>
            <p:ph type="dt" sz="quarter" idx="10"/>
          </p:nvPr>
        </p:nvSpPr>
        <p:spPr/>
        <p:txBody>
          <a:bodyPr/>
          <a:lstStyle/>
          <a:p>
            <a:pPr>
              <a:defRPr/>
            </a:pPr>
            <a:fld id="{3D9144C1-5E45-4990-983D-2119917F5CCB}" type="datetime1">
              <a:rPr lang="en-US"/>
              <a:pPr>
                <a:defRPr/>
              </a:pPr>
              <a:t>3/27/24</a:t>
            </a:fld>
            <a:endParaRPr lang="en-US"/>
          </a:p>
        </p:txBody>
      </p:sp>
      <p:sp>
        <p:nvSpPr>
          <p:cNvPr id="5" name="Footer Placeholder 4">
            <a:extLst>
              <a:ext uri="{FF2B5EF4-FFF2-40B4-BE49-F238E27FC236}">
                <a16:creationId xmlns:a16="http://schemas.microsoft.com/office/drawing/2014/main" id="{00D9FDE4-3BA5-77B8-86BE-F8A6B81CE0BF}"/>
              </a:ext>
            </a:extLst>
          </p:cNvPr>
          <p:cNvSpPr>
            <a:spLocks noGrp="1"/>
          </p:cNvSpPr>
          <p:nvPr>
            <p:ph type="ftr" sz="quarter" idx="11"/>
          </p:nvPr>
        </p:nvSpPr>
        <p:spPr/>
        <p:txBody>
          <a:bodyPr/>
          <a:lstStyle/>
          <a:p>
            <a:pPr>
              <a:defRPr/>
            </a:pPr>
            <a:r>
              <a:rPr lang="en-US"/>
              <a:t>Jyoti Rani          DBMS                Unit-3</a:t>
            </a:r>
          </a:p>
        </p:txBody>
      </p:sp>
      <p:sp>
        <p:nvSpPr>
          <p:cNvPr id="175109" name="Slide Number Placeholder 5">
            <a:extLst>
              <a:ext uri="{FF2B5EF4-FFF2-40B4-BE49-F238E27FC236}">
                <a16:creationId xmlns:a16="http://schemas.microsoft.com/office/drawing/2014/main" id="{6986C15E-51E8-5A78-0614-417EC9E07C8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0EF04C1-D6C7-5842-A4CE-6099C86BA883}" type="slidenum">
              <a:rPr lang="en-US" altLang="en-US" sz="1200">
                <a:solidFill>
                  <a:srgbClr val="898989"/>
                </a:solidFill>
              </a:rPr>
              <a:pPr>
                <a:spcBef>
                  <a:spcPct val="0"/>
                </a:spcBef>
                <a:buFontTx/>
                <a:buNone/>
              </a:pPr>
              <a:t>110</a:t>
            </a:fld>
            <a:endParaRPr lang="en-US" altLang="en-US" sz="1200">
              <a:solidFill>
                <a:srgbClr val="898989"/>
              </a:solidFill>
            </a:endParaRPr>
          </a:p>
        </p:txBody>
      </p:sp>
      <p:sp>
        <p:nvSpPr>
          <p:cNvPr id="7" name="Title 1">
            <a:extLst>
              <a:ext uri="{FF2B5EF4-FFF2-40B4-BE49-F238E27FC236}">
                <a16:creationId xmlns:a16="http://schemas.microsoft.com/office/drawing/2014/main" id="{ABF07DF7-B24D-A98E-672C-D655D683384C}"/>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latin typeface="Times New Roman" panose="02020603050405020304" pitchFamily="18" charset="0"/>
                <a:cs typeface="Times New Roman" panose="02020603050405020304" pitchFamily="18" charset="0"/>
              </a:rPr>
              <a:t>Example cont..</a:t>
            </a:r>
            <a:endPar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75111" name="Picture 7">
            <a:extLst>
              <a:ext uri="{FF2B5EF4-FFF2-40B4-BE49-F238E27FC236}">
                <a16:creationId xmlns:a16="http://schemas.microsoft.com/office/drawing/2014/main" id="{3D251F0E-7E36-5147-91B3-63E989F2BA1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181CB59-4B24-385A-6CAC-C15C5EBB390E}"/>
              </a:ext>
            </a:extLst>
          </p:cNvPr>
          <p:cNvSpPr>
            <a:spLocks noGrp="1"/>
          </p:cNvSpPr>
          <p:nvPr>
            <p:ph type="dt" sz="quarter" idx="10"/>
          </p:nvPr>
        </p:nvSpPr>
        <p:spPr/>
        <p:txBody>
          <a:bodyPr/>
          <a:lstStyle/>
          <a:p>
            <a:pPr>
              <a:defRPr/>
            </a:pPr>
            <a:fld id="{677F799B-61AE-4CE8-86EC-49340E2FF56F}" type="datetime1">
              <a:rPr lang="en-US"/>
              <a:pPr>
                <a:defRPr/>
              </a:pPr>
              <a:t>3/27/24</a:t>
            </a:fld>
            <a:endParaRPr lang="en-US"/>
          </a:p>
        </p:txBody>
      </p:sp>
      <p:sp>
        <p:nvSpPr>
          <p:cNvPr id="5" name="Footer Placeholder 4">
            <a:extLst>
              <a:ext uri="{FF2B5EF4-FFF2-40B4-BE49-F238E27FC236}">
                <a16:creationId xmlns:a16="http://schemas.microsoft.com/office/drawing/2014/main" id="{823EA502-E97D-B93D-947F-43B53FE1011B}"/>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77156" name="Slide Number Placeholder 5">
            <a:extLst>
              <a:ext uri="{FF2B5EF4-FFF2-40B4-BE49-F238E27FC236}">
                <a16:creationId xmlns:a16="http://schemas.microsoft.com/office/drawing/2014/main" id="{D1410CC5-2B0E-EA40-0389-D97FC33F07E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C8056D0-7AB0-A341-B71A-4DD67AE16C2A}" type="slidenum">
              <a:rPr lang="en-US" altLang="en-US" sz="1200">
                <a:solidFill>
                  <a:srgbClr val="898989"/>
                </a:solidFill>
              </a:rPr>
              <a:pPr>
                <a:spcBef>
                  <a:spcPct val="0"/>
                </a:spcBef>
                <a:buFontTx/>
                <a:buNone/>
              </a:pPr>
              <a:t>111</a:t>
            </a:fld>
            <a:endParaRPr lang="en-US" altLang="en-US" sz="1200">
              <a:solidFill>
                <a:srgbClr val="898989"/>
              </a:solidFill>
            </a:endParaRPr>
          </a:p>
        </p:txBody>
      </p:sp>
      <p:sp>
        <p:nvSpPr>
          <p:cNvPr id="7" name="Title 1">
            <a:extLst>
              <a:ext uri="{FF2B5EF4-FFF2-40B4-BE49-F238E27FC236}">
                <a16:creationId xmlns:a16="http://schemas.microsoft.com/office/drawing/2014/main" id="{0702D5ED-A6C8-3551-C388-EC454A43F4F6}"/>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defRPr/>
            </a:pPr>
            <a:r>
              <a:rPr lang="en-US" sz="2400" b="1" dirty="0" err="1">
                <a:solidFill>
                  <a:srgbClr val="FF0000"/>
                </a:solidFill>
                <a:effectLst>
                  <a:outerShdw blurRad="38100" dist="38100" dir="2700000" algn="tl">
                    <a:srgbClr val="000000">
                      <a:alpha val="43137"/>
                    </a:srgbClr>
                  </a:outerShdw>
                </a:effectLst>
              </a:rPr>
              <a:t>Nonadditive</a:t>
            </a:r>
            <a:r>
              <a:rPr lang="en-US" sz="2400" b="1" dirty="0">
                <a:solidFill>
                  <a:srgbClr val="FF0000"/>
                </a:solidFill>
                <a:effectLst>
                  <a:outerShdw blurRad="38100" dist="38100" dir="2700000" algn="tl">
                    <a:srgbClr val="000000">
                      <a:alpha val="43137"/>
                    </a:srgbClr>
                  </a:outerShdw>
                </a:effectLst>
              </a:rPr>
              <a:t> (Lossless) Join Property  of a Decomposition</a:t>
            </a:r>
          </a:p>
        </p:txBody>
      </p:sp>
      <p:pic>
        <p:nvPicPr>
          <p:cNvPr id="177158" name="Picture 2" descr="E:\NIET\Project\xLogo11.png.pagespeed.ic.pydHLuCQEZ.png">
            <a:extLst>
              <a:ext uri="{FF2B5EF4-FFF2-40B4-BE49-F238E27FC236}">
                <a16:creationId xmlns:a16="http://schemas.microsoft.com/office/drawing/2014/main" id="{30596175-632C-2DBE-7B94-2EDFCEDE59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343" name="Content Placeholder 2">
            <a:extLst>
              <a:ext uri="{FF2B5EF4-FFF2-40B4-BE49-F238E27FC236}">
                <a16:creationId xmlns:a16="http://schemas.microsoft.com/office/drawing/2014/main" id="{1C645BB4-1370-FF1E-7CE7-48D76124EC2D}"/>
              </a:ext>
            </a:extLst>
          </p:cNvPr>
          <p:cNvSpPr>
            <a:spLocks noGrp="1"/>
          </p:cNvSpPr>
          <p:nvPr>
            <p:ph idx="1"/>
          </p:nvPr>
        </p:nvSpPr>
        <p:spPr>
          <a:xfrm>
            <a:off x="2057400" y="1143000"/>
            <a:ext cx="8229600" cy="4724400"/>
          </a:xfrm>
        </p:spPr>
        <p:txBody>
          <a:bodyPr/>
          <a:lstStyle/>
          <a:p>
            <a:pPr algn="just" eaLnBrk="1" hangingPunct="1">
              <a:buFont typeface="Wingdings" pitchFamily="2" charset="2"/>
              <a:buChar char="q"/>
            </a:pPr>
            <a:r>
              <a:rPr lang="en-US" altLang="en-US" sz="2400" b="1">
                <a:solidFill>
                  <a:srgbClr val="0070C0"/>
                </a:solidFill>
              </a:rPr>
              <a:t>Another property that a decomposition D should possess is the nonadditive join property</a:t>
            </a:r>
            <a:r>
              <a:rPr lang="en-US" altLang="en-US" sz="2400"/>
              <a:t>, which ensures that no spurious tuples are generated when a NATURAL JOIN operation is applied to the relations resulting from the decomposition.</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r>
              <a:rPr lang="en-US" altLang="en-US" sz="2400" b="1">
                <a:solidFill>
                  <a:srgbClr val="FF0000"/>
                </a:solidFill>
              </a:rPr>
              <a:t>	Definition.</a:t>
            </a:r>
            <a:r>
              <a:rPr lang="en-US" altLang="en-US" sz="2400"/>
              <a:t> Formally, a decomposition D = {R1, R2, … , Rm} of R has the </a:t>
            </a:r>
            <a:r>
              <a:rPr lang="en-US" altLang="en-US" sz="2400" b="1"/>
              <a:t>lossless (nonadditive) join property </a:t>
            </a:r>
            <a:r>
              <a:rPr lang="en-US" altLang="en-US" sz="2400"/>
              <a:t>with respect to the set of dependencies F on R if, for every relation state r of R that satisfies F, the following holds, where * is the NATURAL JOIN of all the relations in D: *(πR1(r), … , πRm(r)) = r.</a:t>
            </a:r>
          </a:p>
          <a:p>
            <a:pPr algn="just" eaLnBrk="1" hangingPunct="1">
              <a:buFont typeface="Arial" panose="020B0604020202020204" pitchFamily="34" charset="0"/>
              <a:buNone/>
            </a:pPr>
            <a:endParaRPr lang="en-US" altLang="en-US" sz="2200"/>
          </a:p>
        </p:txBody>
      </p:sp>
      <p:pic>
        <p:nvPicPr>
          <p:cNvPr id="177160" name="Picture 7">
            <a:extLst>
              <a:ext uri="{FF2B5EF4-FFF2-40B4-BE49-F238E27FC236}">
                <a16:creationId xmlns:a16="http://schemas.microsoft.com/office/drawing/2014/main" id="{EB97CBDE-F1B1-D906-6285-E07226AE99C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2343">
                                            <p:txEl>
                                              <p:pRg st="0" end="0"/>
                                            </p:txEl>
                                          </p:spTgt>
                                        </p:tgtEl>
                                        <p:attrNameLst>
                                          <p:attrName>style.visibility</p:attrName>
                                        </p:attrNameLst>
                                      </p:cBhvr>
                                      <p:to>
                                        <p:strVal val="visible"/>
                                      </p:to>
                                    </p:set>
                                    <p:anim calcmode="lin" valueType="num">
                                      <p:cBhvr additive="base">
                                        <p:cTn id="7" dur="500" fill="hold"/>
                                        <p:tgtEl>
                                          <p:spTgt spid="1423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23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42343">
                                            <p:txEl>
                                              <p:pRg st="2" end="2"/>
                                            </p:txEl>
                                          </p:spTgt>
                                        </p:tgtEl>
                                        <p:attrNameLst>
                                          <p:attrName>style.visibility</p:attrName>
                                        </p:attrNameLst>
                                      </p:cBhvr>
                                      <p:to>
                                        <p:strVal val="visible"/>
                                      </p:to>
                                    </p:set>
                                    <p:anim calcmode="lin" valueType="num">
                                      <p:cBhvr additive="base">
                                        <p:cTn id="13" dur="500" fill="hold"/>
                                        <p:tgtEl>
                                          <p:spTgt spid="14234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234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D92526-6C7C-2EB3-103F-B1A067D54244}"/>
              </a:ext>
            </a:extLst>
          </p:cNvPr>
          <p:cNvSpPr>
            <a:spLocks noGrp="1"/>
          </p:cNvSpPr>
          <p:nvPr>
            <p:ph type="dt" sz="quarter" idx="10"/>
          </p:nvPr>
        </p:nvSpPr>
        <p:spPr/>
        <p:txBody>
          <a:bodyPr/>
          <a:lstStyle/>
          <a:p>
            <a:pPr>
              <a:defRPr/>
            </a:pPr>
            <a:fld id="{874D0E4C-E930-45F1-BCFD-3868CC46A006}" type="datetime1">
              <a:rPr lang="en-US"/>
              <a:pPr>
                <a:defRPr/>
              </a:pPr>
              <a:t>3/27/24</a:t>
            </a:fld>
            <a:endParaRPr lang="en-US"/>
          </a:p>
        </p:txBody>
      </p:sp>
      <p:sp>
        <p:nvSpPr>
          <p:cNvPr id="5" name="Footer Placeholder 4">
            <a:extLst>
              <a:ext uri="{FF2B5EF4-FFF2-40B4-BE49-F238E27FC236}">
                <a16:creationId xmlns:a16="http://schemas.microsoft.com/office/drawing/2014/main" id="{21B68989-D9D3-A17E-04B3-1D76D0DB9B3D}"/>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78180" name="Slide Number Placeholder 5">
            <a:extLst>
              <a:ext uri="{FF2B5EF4-FFF2-40B4-BE49-F238E27FC236}">
                <a16:creationId xmlns:a16="http://schemas.microsoft.com/office/drawing/2014/main" id="{70DD56AC-1BD8-A6B2-16F9-E69A09D7DA4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6F87DE8-86B7-7041-BEE4-341103AAC848}" type="slidenum">
              <a:rPr lang="en-US" altLang="en-US" sz="1200">
                <a:solidFill>
                  <a:srgbClr val="898989"/>
                </a:solidFill>
              </a:rPr>
              <a:pPr>
                <a:spcBef>
                  <a:spcPct val="0"/>
                </a:spcBef>
                <a:buFontTx/>
                <a:buNone/>
              </a:pPr>
              <a:t>112</a:t>
            </a:fld>
            <a:endParaRPr lang="en-US" altLang="en-US" sz="1200">
              <a:solidFill>
                <a:srgbClr val="898989"/>
              </a:solidFill>
            </a:endParaRPr>
          </a:p>
        </p:txBody>
      </p:sp>
      <p:sp>
        <p:nvSpPr>
          <p:cNvPr id="7" name="Title 1">
            <a:extLst>
              <a:ext uri="{FF2B5EF4-FFF2-40B4-BE49-F238E27FC236}">
                <a16:creationId xmlns:a16="http://schemas.microsoft.com/office/drawing/2014/main" id="{D9C8EC1B-3F84-29A0-8704-8B5875B48692}"/>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C00000"/>
                </a:solidFill>
                <a:effectLst>
                  <a:outerShdw blurRad="38100" dist="38100" dir="2700000" algn="tl">
                    <a:srgbClr val="000000">
                      <a:alpha val="43137"/>
                    </a:srgbClr>
                  </a:outerShdw>
                </a:effectLst>
              </a:rPr>
              <a:t>Procedure </a:t>
            </a:r>
          </a:p>
        </p:txBody>
      </p:sp>
      <p:pic>
        <p:nvPicPr>
          <p:cNvPr id="178182" name="Picture 2" descr="E:\NIET\Project\xLogo11.png.pagespeed.ic.pydHLuCQEZ.png">
            <a:extLst>
              <a:ext uri="{FF2B5EF4-FFF2-40B4-BE49-F238E27FC236}">
                <a16:creationId xmlns:a16="http://schemas.microsoft.com/office/drawing/2014/main" id="{F69C4613-9E6B-83BD-BAE6-E8C5AEC25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91" name="Content Placeholder 2">
            <a:extLst>
              <a:ext uri="{FF2B5EF4-FFF2-40B4-BE49-F238E27FC236}">
                <a16:creationId xmlns:a16="http://schemas.microsoft.com/office/drawing/2014/main" id="{BE5A1DF5-C43F-0A4D-C27D-070659FD23B0}"/>
              </a:ext>
            </a:extLst>
          </p:cNvPr>
          <p:cNvSpPr>
            <a:spLocks noGrp="1"/>
          </p:cNvSpPr>
          <p:nvPr>
            <p:ph idx="1"/>
          </p:nvPr>
        </p:nvSpPr>
        <p:spPr>
          <a:xfrm>
            <a:off x="2057400" y="1143000"/>
            <a:ext cx="8229600" cy="5105400"/>
          </a:xfrm>
        </p:spPr>
        <p:txBody>
          <a:bodyPr>
            <a:normAutofit fontScale="92500" lnSpcReduction="10000"/>
          </a:bodyPr>
          <a:lstStyle/>
          <a:p>
            <a:pPr algn="just" eaLnBrk="1" hangingPunct="1">
              <a:defRPr/>
            </a:pPr>
            <a:r>
              <a:rPr lang="en-US" sz="2400" b="1" dirty="0">
                <a:solidFill>
                  <a:srgbClr val="FF0000"/>
                </a:solidFill>
              </a:rPr>
              <a:t>Procedure :- </a:t>
            </a:r>
            <a:r>
              <a:rPr lang="en-US" sz="2400" dirty="0"/>
              <a:t>Decomposition of R into R1 and R2 from a lossless join decomposition if at least one of the following  dependencies in </a:t>
            </a:r>
            <a:r>
              <a:rPr lang="en-US" sz="2400" b="1" dirty="0">
                <a:cs typeface="Times New Roman" pitchFamily="18" charset="0"/>
              </a:rPr>
              <a:t>F</a:t>
            </a:r>
            <a:r>
              <a:rPr lang="en-US" altLang="en-US" sz="2400" baseline="30000" dirty="0">
                <a:cs typeface="Times New Roman" pitchFamily="18" charset="0"/>
              </a:rPr>
              <a:t>+</a:t>
            </a:r>
            <a:endParaRPr lang="en-US" sz="2400" dirty="0"/>
          </a:p>
          <a:p>
            <a:pPr marL="457200" indent="-457200" algn="just">
              <a:buFont typeface="Arial" panose="020B0604020202020204" pitchFamily="34" charset="0"/>
              <a:buAutoNum type="arabicPeriod"/>
              <a:defRPr/>
            </a:pPr>
            <a:r>
              <a:rPr lang="en-US" sz="2400" dirty="0"/>
              <a:t>First condition) = (ABC) U (AD) = (ABCD) = </a:t>
            </a:r>
            <a:r>
              <a:rPr lang="en-US" sz="2400" dirty="0" err="1"/>
              <a:t>Att</a:t>
            </a:r>
            <a:r>
              <a:rPr lang="en-US" sz="2400" dirty="0"/>
              <a:t>(R). holds true as </a:t>
            </a:r>
            <a:r>
              <a:rPr lang="en-US" sz="2400" dirty="0" err="1"/>
              <a:t>Att</a:t>
            </a:r>
            <a:r>
              <a:rPr lang="en-US" sz="2400" dirty="0"/>
              <a:t>(R1) U </a:t>
            </a:r>
            <a:r>
              <a:rPr lang="en-US" sz="2400" dirty="0" err="1"/>
              <a:t>Att</a:t>
            </a:r>
            <a:r>
              <a:rPr lang="en-US" sz="2400" dirty="0"/>
              <a:t>(R2</a:t>
            </a:r>
          </a:p>
          <a:p>
            <a:pPr marL="457200" indent="-457200" algn="just">
              <a:buFont typeface="Arial" panose="020B0604020202020204" pitchFamily="34" charset="0"/>
              <a:buAutoNum type="arabicPeriod"/>
              <a:defRPr/>
            </a:pPr>
            <a:r>
              <a:rPr lang="en-US" sz="2400" dirty="0"/>
              <a:t>R1 ∩ R2= R1 , that is:  all attributes common to both R1 and R2 functionally determine ALL the attributes in R1.</a:t>
            </a:r>
          </a:p>
          <a:p>
            <a:pPr marL="457200" indent="-457200" algn="just">
              <a:buNone/>
              <a:defRPr/>
            </a:pPr>
            <a:r>
              <a:rPr lang="en-US" sz="2400" dirty="0"/>
              <a:t>OR </a:t>
            </a:r>
          </a:p>
          <a:p>
            <a:pPr marL="457200" indent="-457200" algn="just">
              <a:buNone/>
              <a:defRPr/>
            </a:pPr>
            <a:r>
              <a:rPr lang="en-US" sz="2400" dirty="0"/>
              <a:t>	</a:t>
            </a:r>
            <a:r>
              <a:rPr lang="en-US" sz="2400" b="1" dirty="0"/>
              <a:t> </a:t>
            </a:r>
            <a:r>
              <a:rPr lang="en-US" sz="2400" dirty="0"/>
              <a:t>R1 ∩ R2= R2 that is: all attributes common to both R1 and R2 functionally determine ALL the attributes in R2</a:t>
            </a:r>
          </a:p>
          <a:p>
            <a:pPr marL="457200" indent="-457200" algn="just">
              <a:buNone/>
              <a:defRPr/>
            </a:pPr>
            <a:endParaRPr lang="en-US" sz="2400" dirty="0"/>
          </a:p>
          <a:p>
            <a:pPr marL="457200" indent="-457200" algn="just">
              <a:buNone/>
              <a:defRPr/>
            </a:pPr>
            <a:r>
              <a:rPr lang="en-US" sz="2400" dirty="0"/>
              <a:t> 3. In other word  R1 ∩ R2 from a super key or candidate key  of either R1 or  R2 or both  , The decomposition of R is a lossless join decomposition.</a:t>
            </a:r>
          </a:p>
          <a:p>
            <a:pPr marL="457200" indent="-457200" algn="just">
              <a:buNone/>
              <a:defRPr/>
            </a:pPr>
            <a:endParaRPr lang="en-US" sz="2200" dirty="0"/>
          </a:p>
        </p:txBody>
      </p:sp>
      <p:pic>
        <p:nvPicPr>
          <p:cNvPr id="178184" name="Picture 7">
            <a:extLst>
              <a:ext uri="{FF2B5EF4-FFF2-40B4-BE49-F238E27FC236}">
                <a16:creationId xmlns:a16="http://schemas.microsoft.com/office/drawing/2014/main" id="{133F7CD2-F0FC-ADDB-8A35-90886DEA9DB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4391">
                                            <p:txEl>
                                              <p:pRg st="0" end="0"/>
                                            </p:txEl>
                                          </p:spTgt>
                                        </p:tgtEl>
                                        <p:attrNameLst>
                                          <p:attrName>style.visibility</p:attrName>
                                        </p:attrNameLst>
                                      </p:cBhvr>
                                      <p:to>
                                        <p:strVal val="visible"/>
                                      </p:to>
                                    </p:set>
                                    <p:anim calcmode="lin" valueType="num">
                                      <p:cBhvr additive="base">
                                        <p:cTn id="7" dur="500" fill="hold"/>
                                        <p:tgtEl>
                                          <p:spTgt spid="1443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43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44391">
                                            <p:txEl>
                                              <p:pRg st="1" end="1"/>
                                            </p:txEl>
                                          </p:spTgt>
                                        </p:tgtEl>
                                        <p:attrNameLst>
                                          <p:attrName>style.visibility</p:attrName>
                                        </p:attrNameLst>
                                      </p:cBhvr>
                                      <p:to>
                                        <p:strVal val="visible"/>
                                      </p:to>
                                    </p:set>
                                    <p:anim calcmode="lin" valueType="num">
                                      <p:cBhvr additive="base">
                                        <p:cTn id="13" dur="500" fill="hold"/>
                                        <p:tgtEl>
                                          <p:spTgt spid="1443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43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44391">
                                            <p:txEl>
                                              <p:pRg st="2" end="2"/>
                                            </p:txEl>
                                          </p:spTgt>
                                        </p:tgtEl>
                                        <p:attrNameLst>
                                          <p:attrName>style.visibility</p:attrName>
                                        </p:attrNameLst>
                                      </p:cBhvr>
                                      <p:to>
                                        <p:strVal val="visible"/>
                                      </p:to>
                                    </p:set>
                                    <p:anim calcmode="lin" valueType="num">
                                      <p:cBhvr additive="base">
                                        <p:cTn id="19" dur="500" fill="hold"/>
                                        <p:tgtEl>
                                          <p:spTgt spid="1443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43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44391">
                                            <p:txEl>
                                              <p:pRg st="3" end="3"/>
                                            </p:txEl>
                                          </p:spTgt>
                                        </p:tgtEl>
                                        <p:attrNameLst>
                                          <p:attrName>style.visibility</p:attrName>
                                        </p:attrNameLst>
                                      </p:cBhvr>
                                      <p:to>
                                        <p:strVal val="visible"/>
                                      </p:to>
                                    </p:set>
                                    <p:anim calcmode="lin" valueType="num">
                                      <p:cBhvr additive="base">
                                        <p:cTn id="25" dur="500" fill="hold"/>
                                        <p:tgtEl>
                                          <p:spTgt spid="1443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43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44391">
                                            <p:txEl>
                                              <p:pRg st="4" end="4"/>
                                            </p:txEl>
                                          </p:spTgt>
                                        </p:tgtEl>
                                        <p:attrNameLst>
                                          <p:attrName>style.visibility</p:attrName>
                                        </p:attrNameLst>
                                      </p:cBhvr>
                                      <p:to>
                                        <p:strVal val="visible"/>
                                      </p:to>
                                    </p:set>
                                    <p:anim calcmode="lin" valueType="num">
                                      <p:cBhvr additive="base">
                                        <p:cTn id="31" dur="500" fill="hold"/>
                                        <p:tgtEl>
                                          <p:spTgt spid="14439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43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44391">
                                            <p:txEl>
                                              <p:pRg st="6" end="6"/>
                                            </p:txEl>
                                          </p:spTgt>
                                        </p:tgtEl>
                                        <p:attrNameLst>
                                          <p:attrName>style.visibility</p:attrName>
                                        </p:attrNameLst>
                                      </p:cBhvr>
                                      <p:to>
                                        <p:strVal val="visible"/>
                                      </p:to>
                                    </p:set>
                                    <p:anim calcmode="lin" valueType="num">
                                      <p:cBhvr additive="base">
                                        <p:cTn id="37" dur="500" fill="hold"/>
                                        <p:tgtEl>
                                          <p:spTgt spid="14439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439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Content Placeholder 2">
            <a:extLst>
              <a:ext uri="{FF2B5EF4-FFF2-40B4-BE49-F238E27FC236}">
                <a16:creationId xmlns:a16="http://schemas.microsoft.com/office/drawing/2014/main" id="{C1225A1B-88BB-C9A7-3570-CCF26455D276}"/>
              </a:ext>
            </a:extLst>
          </p:cNvPr>
          <p:cNvSpPr>
            <a:spLocks noGrp="1"/>
          </p:cNvSpPr>
          <p:nvPr>
            <p:ph idx="1"/>
          </p:nvPr>
        </p:nvSpPr>
        <p:spPr>
          <a:xfrm>
            <a:off x="2895600" y="815975"/>
            <a:ext cx="7620000" cy="5310188"/>
          </a:xfrm>
        </p:spPr>
        <p:txBody>
          <a:bodyPr/>
          <a:lstStyle/>
          <a:p>
            <a:pPr marL="0" indent="0">
              <a:buNone/>
            </a:pPr>
            <a:r>
              <a:rPr lang="en-US" altLang="en-US" b="1">
                <a:latin typeface="Times New Roman" panose="02020603050405020304" pitchFamily="18" charset="0"/>
                <a:cs typeface="Times New Roman" panose="02020603050405020304" pitchFamily="18" charset="0"/>
              </a:rPr>
              <a:t>Problem-01: </a:t>
            </a:r>
            <a:r>
              <a:rPr lang="en-US" altLang="en-US">
                <a:latin typeface="Times New Roman" panose="02020603050405020304" pitchFamily="18" charset="0"/>
                <a:cs typeface="Times New Roman" panose="02020603050405020304" pitchFamily="18" charset="0"/>
              </a:rPr>
              <a:t>Consider a relation schema R ( A , B , C , D ) with the functional dependencies A → B and C → D. Determine whether the decomposition of R into R</a:t>
            </a:r>
            <a:r>
              <a:rPr lang="en-US" altLang="en-US" baseline="-25000">
                <a:latin typeface="Times New Roman" panose="02020603050405020304" pitchFamily="18" charset="0"/>
                <a:cs typeface="Times New Roman" panose="02020603050405020304" pitchFamily="18" charset="0"/>
              </a:rPr>
              <a:t>1</a:t>
            </a:r>
            <a:r>
              <a:rPr lang="en-US" altLang="en-US">
                <a:latin typeface="Times New Roman" panose="02020603050405020304" pitchFamily="18" charset="0"/>
                <a:cs typeface="Times New Roman" panose="02020603050405020304" pitchFamily="18" charset="0"/>
              </a:rPr>
              <a:t> ( A , B ) and R</a:t>
            </a:r>
            <a:r>
              <a:rPr lang="en-US" altLang="en-US" baseline="-25000">
                <a:latin typeface="Times New Roman" panose="02020603050405020304" pitchFamily="18" charset="0"/>
                <a:cs typeface="Times New Roman" panose="02020603050405020304" pitchFamily="18" charset="0"/>
              </a:rPr>
              <a:t>2</a:t>
            </a:r>
            <a:r>
              <a:rPr lang="en-US" altLang="en-US">
                <a:latin typeface="Times New Roman" panose="02020603050405020304" pitchFamily="18" charset="0"/>
                <a:cs typeface="Times New Roman" panose="02020603050405020304" pitchFamily="18" charset="0"/>
              </a:rPr>
              <a:t> ( C , D ) is lossless or lossy.</a:t>
            </a:r>
          </a:p>
          <a:p>
            <a:pPr marL="0" indent="0">
              <a:buNone/>
            </a:pPr>
            <a:endParaRPr lang="en-US" altLang="en-US" b="1" u="sng"/>
          </a:p>
          <a:p>
            <a:pPr marL="0" indent="0">
              <a:buNone/>
            </a:pPr>
            <a:r>
              <a:rPr lang="en-US" altLang="en-US" b="1" u="sng"/>
              <a:t>Solution-</a:t>
            </a:r>
            <a:endParaRPr lang="en-US" altLang="en-US" b="1"/>
          </a:p>
          <a:p>
            <a:pPr marL="0" indent="0">
              <a:buNone/>
            </a:pPr>
            <a:r>
              <a:rPr lang="en-US" altLang="en-US" b="1" u="sng"/>
              <a:t>Condition-01:</a:t>
            </a:r>
            <a:endParaRPr lang="en-US" altLang="en-US" b="1"/>
          </a:p>
          <a:p>
            <a:pPr marL="0" indent="0">
              <a:buNone/>
            </a:pPr>
            <a:r>
              <a:rPr lang="en-US" altLang="en-US"/>
              <a:t> According to condition-01, union of both the sub relations must contain all the attributes of relation R.</a:t>
            </a:r>
          </a:p>
          <a:p>
            <a:pPr marL="0" indent="0">
              <a:buNone/>
            </a:pPr>
            <a:r>
              <a:rPr lang="en-US" altLang="en-US"/>
              <a:t>So, we have-</a:t>
            </a:r>
          </a:p>
          <a:p>
            <a:pPr marL="0" indent="0">
              <a:buNone/>
            </a:pPr>
            <a:r>
              <a:rPr lang="en-US" altLang="en-US"/>
              <a:t>R</a:t>
            </a:r>
            <a:r>
              <a:rPr lang="en-US" altLang="en-US" baseline="-25000"/>
              <a:t>1</a:t>
            </a:r>
            <a:r>
              <a:rPr lang="en-US" altLang="en-US"/>
              <a:t> ( A , B ) ∪ R</a:t>
            </a:r>
            <a:r>
              <a:rPr lang="en-US" altLang="en-US" baseline="-25000"/>
              <a:t>2</a:t>
            </a:r>
            <a:r>
              <a:rPr lang="en-US" altLang="en-US"/>
              <a:t> ( C , D )</a:t>
            </a:r>
          </a:p>
          <a:p>
            <a:pPr marL="0" indent="0">
              <a:buNone/>
            </a:pPr>
            <a:r>
              <a:rPr lang="en-US" altLang="en-US"/>
              <a:t>= R ( A , B , C , D )</a:t>
            </a:r>
          </a:p>
          <a:p>
            <a:pPr marL="0" indent="0">
              <a:buNone/>
            </a:pPr>
            <a:r>
              <a:rPr lang="en-US" altLang="en-US"/>
              <a:t>Clearly, union of the sub relations contain all the attributes of relation R.</a:t>
            </a:r>
          </a:p>
          <a:p>
            <a:pPr marL="0" indent="0">
              <a:buNone/>
            </a:pPr>
            <a:r>
              <a:rPr lang="en-US" altLang="en-US"/>
              <a:t>Thus, condition-01 satisfies.</a:t>
            </a:r>
          </a:p>
          <a:p>
            <a:pPr marL="0" indent="0">
              <a:buNone/>
            </a:pPr>
            <a:endParaRPr lang="en-US" altLang="en-US">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D30C5B5-E912-785B-C874-FDFCD465A153}"/>
              </a:ext>
            </a:extLst>
          </p:cNvPr>
          <p:cNvSpPr>
            <a:spLocks noGrp="1"/>
          </p:cNvSpPr>
          <p:nvPr>
            <p:ph type="dt" sz="quarter" idx="10"/>
          </p:nvPr>
        </p:nvSpPr>
        <p:spPr/>
        <p:txBody>
          <a:bodyPr/>
          <a:lstStyle/>
          <a:p>
            <a:pPr>
              <a:defRPr/>
            </a:pPr>
            <a:fld id="{CE23829F-FBCC-4858-AC9B-7B01A409ED5D}" type="datetime1">
              <a:rPr lang="en-US"/>
              <a:pPr>
                <a:defRPr/>
              </a:pPr>
              <a:t>3/27/24</a:t>
            </a:fld>
            <a:endParaRPr lang="en-US"/>
          </a:p>
        </p:txBody>
      </p:sp>
      <p:sp>
        <p:nvSpPr>
          <p:cNvPr id="5" name="Footer Placeholder 4">
            <a:extLst>
              <a:ext uri="{FF2B5EF4-FFF2-40B4-BE49-F238E27FC236}">
                <a16:creationId xmlns:a16="http://schemas.microsoft.com/office/drawing/2014/main" id="{003D35AD-E541-B153-6B5A-0EF849C2C2A2}"/>
              </a:ext>
            </a:extLst>
          </p:cNvPr>
          <p:cNvSpPr>
            <a:spLocks noGrp="1"/>
          </p:cNvSpPr>
          <p:nvPr>
            <p:ph type="ftr" sz="quarter" idx="11"/>
          </p:nvPr>
        </p:nvSpPr>
        <p:spPr/>
        <p:txBody>
          <a:bodyPr/>
          <a:lstStyle/>
          <a:p>
            <a:pPr>
              <a:defRPr/>
            </a:pPr>
            <a:r>
              <a:rPr lang="en-US"/>
              <a:t>Jyoti Rani          DBMS                Unit-3</a:t>
            </a:r>
          </a:p>
        </p:txBody>
      </p:sp>
      <p:sp>
        <p:nvSpPr>
          <p:cNvPr id="179205" name="Slide Number Placeholder 5">
            <a:extLst>
              <a:ext uri="{FF2B5EF4-FFF2-40B4-BE49-F238E27FC236}">
                <a16:creationId xmlns:a16="http://schemas.microsoft.com/office/drawing/2014/main" id="{E0C6DF62-3A7B-35C0-BE21-01287033AEA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AADD083-6B93-044E-BC20-FCAEA6BE74A3}" type="slidenum">
              <a:rPr lang="en-US" altLang="en-US" sz="1200">
                <a:solidFill>
                  <a:srgbClr val="898989"/>
                </a:solidFill>
              </a:rPr>
              <a:pPr>
                <a:spcBef>
                  <a:spcPct val="0"/>
                </a:spcBef>
                <a:buFontTx/>
                <a:buNone/>
              </a:pPr>
              <a:t>113</a:t>
            </a:fld>
            <a:endParaRPr lang="en-US" altLang="en-US" sz="1200">
              <a:solidFill>
                <a:srgbClr val="898989"/>
              </a:solidFill>
            </a:endParaRPr>
          </a:p>
        </p:txBody>
      </p:sp>
      <p:sp>
        <p:nvSpPr>
          <p:cNvPr id="7" name="Title 1">
            <a:extLst>
              <a:ext uri="{FF2B5EF4-FFF2-40B4-BE49-F238E27FC236}">
                <a16:creationId xmlns:a16="http://schemas.microsoft.com/office/drawing/2014/main" id="{7709864B-0C33-9FDE-139C-1DE4D467848C}"/>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Problem- 1 </a:t>
            </a:r>
          </a:p>
        </p:txBody>
      </p:sp>
      <p:pic>
        <p:nvPicPr>
          <p:cNvPr id="179207" name="Picture 7">
            <a:extLst>
              <a:ext uri="{FF2B5EF4-FFF2-40B4-BE49-F238E27FC236}">
                <a16:creationId xmlns:a16="http://schemas.microsoft.com/office/drawing/2014/main" id="{FB528522-6A66-30AC-19D7-287A9FD0B21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6C6F2A-FB00-3552-8049-B7A18A4C8E63}"/>
              </a:ext>
            </a:extLst>
          </p:cNvPr>
          <p:cNvSpPr>
            <a:spLocks noGrp="1"/>
          </p:cNvSpPr>
          <p:nvPr>
            <p:ph idx="1"/>
          </p:nvPr>
        </p:nvSpPr>
        <p:spPr>
          <a:xfrm>
            <a:off x="2895600" y="815975"/>
            <a:ext cx="7620000" cy="5310188"/>
          </a:xfrm>
        </p:spPr>
        <p:txBody>
          <a:bodyPr/>
          <a:lstStyle/>
          <a:p>
            <a:pPr marL="0" indent="0">
              <a:buNone/>
              <a:defRPr/>
            </a:pPr>
            <a:r>
              <a:rPr lang="en-US" b="1" u="sng" dirty="0">
                <a:latin typeface="Times New Roman" panose="02020603050405020304" pitchFamily="18" charset="0"/>
                <a:cs typeface="Times New Roman" panose="02020603050405020304" pitchFamily="18" charset="0"/>
              </a:rPr>
              <a:t>Condition-02:</a:t>
            </a:r>
            <a:r>
              <a:rPr lang="en-US" dirty="0">
                <a:latin typeface="Times New Roman" panose="02020603050405020304" pitchFamily="18" charset="0"/>
                <a:cs typeface="Times New Roman" panose="02020603050405020304" pitchFamily="18" charset="0"/>
              </a:rPr>
              <a:t> </a:t>
            </a:r>
          </a:p>
          <a:p>
            <a:pPr marL="0" indent="0">
              <a:buNone/>
              <a:defRPr/>
            </a:pPr>
            <a:r>
              <a:rPr lang="en-US" dirty="0">
                <a:latin typeface="Times New Roman" panose="02020603050405020304" pitchFamily="18" charset="0"/>
                <a:cs typeface="Times New Roman" panose="02020603050405020304" pitchFamily="18" charset="0"/>
              </a:rPr>
              <a:t>According to condition-02, intersection of both the sub relations must not be null.</a:t>
            </a:r>
          </a:p>
          <a:p>
            <a:pPr marL="0" indent="0">
              <a:buNone/>
              <a:defRPr/>
            </a:pPr>
            <a:r>
              <a:rPr lang="en-US" dirty="0">
                <a:latin typeface="Times New Roman" panose="02020603050405020304" pitchFamily="18" charset="0"/>
                <a:cs typeface="Times New Roman" panose="02020603050405020304" pitchFamily="18" charset="0"/>
              </a:rPr>
              <a:t>So, we have-</a:t>
            </a:r>
          </a:p>
          <a:p>
            <a:pPr marL="0" indent="0">
              <a:buNone/>
              <a:defRPr/>
            </a:pPr>
            <a:r>
              <a:rPr lang="en-US" dirty="0">
                <a:latin typeface="Times New Roman" panose="02020603050405020304" pitchFamily="18" charset="0"/>
                <a:cs typeface="Times New Roman" panose="02020603050405020304" pitchFamily="18" charset="0"/>
              </a:rPr>
              <a:t>R</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 A , B ) ∩ R</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C , D )</a:t>
            </a:r>
          </a:p>
          <a:p>
            <a:pPr marL="0" indent="0">
              <a:buNone/>
              <a:defRPr/>
            </a:pPr>
            <a:r>
              <a:rPr lang="en-US" dirty="0">
                <a:latin typeface="Times New Roman" panose="02020603050405020304" pitchFamily="18" charset="0"/>
                <a:cs typeface="Times New Roman" panose="02020603050405020304" pitchFamily="18" charset="0"/>
              </a:rPr>
              <a:t>= Φ</a:t>
            </a:r>
          </a:p>
          <a:p>
            <a:pPr marL="0" indent="0">
              <a:buNone/>
              <a:defRPr/>
            </a:pPr>
            <a:r>
              <a:rPr lang="en-US" dirty="0">
                <a:latin typeface="Times New Roman" panose="02020603050405020304" pitchFamily="18" charset="0"/>
                <a:cs typeface="Times New Roman" panose="02020603050405020304" pitchFamily="18" charset="0"/>
              </a:rPr>
              <a:t>Clearly, intersection of the sub relations is null.</a:t>
            </a:r>
          </a:p>
          <a:p>
            <a:pPr marL="0" indent="0">
              <a:buNone/>
              <a:defRPr/>
            </a:pPr>
            <a:r>
              <a:rPr lang="en-US" dirty="0">
                <a:latin typeface="Times New Roman" panose="02020603050405020304" pitchFamily="18" charset="0"/>
                <a:cs typeface="Times New Roman" panose="02020603050405020304" pitchFamily="18" charset="0"/>
              </a:rPr>
              <a:t>So, condition-02 fails.</a:t>
            </a:r>
          </a:p>
          <a:p>
            <a:pPr marL="0" indent="0">
              <a:buNone/>
              <a:defRPr/>
            </a:pPr>
            <a:r>
              <a:rPr lang="en-US" dirty="0">
                <a:latin typeface="Times New Roman" panose="02020603050405020304" pitchFamily="18" charset="0"/>
                <a:cs typeface="Times New Roman" panose="02020603050405020304" pitchFamily="18" charset="0"/>
              </a:rPr>
              <a:t>Thus, we conclude that the decomposition is </a:t>
            </a:r>
            <a:r>
              <a:rPr lang="en-US" dirty="0" err="1">
                <a:latin typeface="Times New Roman" panose="02020603050405020304" pitchFamily="18" charset="0"/>
                <a:cs typeface="Times New Roman" panose="02020603050405020304" pitchFamily="18" charset="0"/>
              </a:rPr>
              <a:t>lossy</a:t>
            </a:r>
            <a:r>
              <a:rPr lang="en-US" dirty="0">
                <a:latin typeface="Times New Roman" panose="02020603050405020304" pitchFamily="18" charset="0"/>
                <a:cs typeface="Times New Roman" panose="02020603050405020304" pitchFamily="18" charset="0"/>
              </a:rPr>
              <a:t>.</a:t>
            </a:r>
          </a:p>
          <a:p>
            <a:pPr>
              <a:defRPr/>
            </a:pP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D9FA341-3831-2499-FEA0-AFF31604134C}"/>
              </a:ext>
            </a:extLst>
          </p:cNvPr>
          <p:cNvSpPr>
            <a:spLocks noGrp="1"/>
          </p:cNvSpPr>
          <p:nvPr>
            <p:ph type="dt" sz="quarter" idx="10"/>
          </p:nvPr>
        </p:nvSpPr>
        <p:spPr/>
        <p:txBody>
          <a:bodyPr/>
          <a:lstStyle/>
          <a:p>
            <a:pPr>
              <a:defRPr/>
            </a:pPr>
            <a:fld id="{F8AC1521-2976-4494-9246-E7D852F300AB}" type="datetime1">
              <a:rPr lang="en-US"/>
              <a:pPr>
                <a:defRPr/>
              </a:pPr>
              <a:t>3/27/24</a:t>
            </a:fld>
            <a:endParaRPr lang="en-US"/>
          </a:p>
        </p:txBody>
      </p:sp>
      <p:sp>
        <p:nvSpPr>
          <p:cNvPr id="5" name="Footer Placeholder 4">
            <a:extLst>
              <a:ext uri="{FF2B5EF4-FFF2-40B4-BE49-F238E27FC236}">
                <a16:creationId xmlns:a16="http://schemas.microsoft.com/office/drawing/2014/main" id="{D725F70B-0354-4284-803F-C8EDFB17AB3B}"/>
              </a:ext>
            </a:extLst>
          </p:cNvPr>
          <p:cNvSpPr>
            <a:spLocks noGrp="1"/>
          </p:cNvSpPr>
          <p:nvPr>
            <p:ph type="ftr" sz="quarter" idx="11"/>
          </p:nvPr>
        </p:nvSpPr>
        <p:spPr/>
        <p:txBody>
          <a:bodyPr/>
          <a:lstStyle/>
          <a:p>
            <a:pPr>
              <a:defRPr/>
            </a:pPr>
            <a:r>
              <a:rPr lang="en-US"/>
              <a:t>Jyoti Rani          DBMS                Unit-3</a:t>
            </a:r>
          </a:p>
        </p:txBody>
      </p:sp>
      <p:sp>
        <p:nvSpPr>
          <p:cNvPr id="180229" name="Slide Number Placeholder 5">
            <a:extLst>
              <a:ext uri="{FF2B5EF4-FFF2-40B4-BE49-F238E27FC236}">
                <a16:creationId xmlns:a16="http://schemas.microsoft.com/office/drawing/2014/main" id="{EF3716F9-A0EB-E67F-19BD-CB20E6D0955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8091A2E-3A23-024E-83A2-260CB09A8022}" type="slidenum">
              <a:rPr lang="en-US" altLang="en-US" sz="1200">
                <a:solidFill>
                  <a:srgbClr val="898989"/>
                </a:solidFill>
              </a:rPr>
              <a:pPr>
                <a:spcBef>
                  <a:spcPct val="0"/>
                </a:spcBef>
                <a:buFontTx/>
                <a:buNone/>
              </a:pPr>
              <a:t>114</a:t>
            </a:fld>
            <a:endParaRPr lang="en-US" altLang="en-US" sz="1200">
              <a:solidFill>
                <a:srgbClr val="898989"/>
              </a:solidFill>
            </a:endParaRPr>
          </a:p>
        </p:txBody>
      </p:sp>
      <p:sp>
        <p:nvSpPr>
          <p:cNvPr id="7" name="Title 1">
            <a:extLst>
              <a:ext uri="{FF2B5EF4-FFF2-40B4-BE49-F238E27FC236}">
                <a16:creationId xmlns:a16="http://schemas.microsoft.com/office/drawing/2014/main" id="{30051D8E-0702-FBF9-DC98-439959B37B37}"/>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Problem- 1 </a:t>
            </a:r>
          </a:p>
        </p:txBody>
      </p:sp>
      <p:pic>
        <p:nvPicPr>
          <p:cNvPr id="180231" name="Picture 7">
            <a:extLst>
              <a:ext uri="{FF2B5EF4-FFF2-40B4-BE49-F238E27FC236}">
                <a16:creationId xmlns:a16="http://schemas.microsoft.com/office/drawing/2014/main" id="{80AA906F-FF32-1DCC-11C5-D99480F743F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Content Placeholder 2">
            <a:extLst>
              <a:ext uri="{FF2B5EF4-FFF2-40B4-BE49-F238E27FC236}">
                <a16:creationId xmlns:a16="http://schemas.microsoft.com/office/drawing/2014/main" id="{D4B1CB11-C24F-3E90-9F80-6845C6BE4AED}"/>
              </a:ext>
            </a:extLst>
          </p:cNvPr>
          <p:cNvSpPr>
            <a:spLocks noGrp="1"/>
          </p:cNvSpPr>
          <p:nvPr>
            <p:ph idx="1"/>
          </p:nvPr>
        </p:nvSpPr>
        <p:spPr>
          <a:xfrm>
            <a:off x="2895600" y="815975"/>
            <a:ext cx="7620000" cy="5310188"/>
          </a:xfrm>
        </p:spPr>
        <p:txBody>
          <a:bodyPr/>
          <a:lstStyle/>
          <a:p>
            <a:pPr marL="0" indent="0">
              <a:buNone/>
            </a:pPr>
            <a:r>
              <a:rPr lang="en-US" altLang="en-US" b="1" u="sng" dirty="0">
                <a:latin typeface="Times New Roman" panose="02020603050405020304" pitchFamily="18" charset="0"/>
                <a:cs typeface="Times New Roman" panose="02020603050405020304" pitchFamily="18" charset="0"/>
              </a:rPr>
              <a:t>Problem-02:</a:t>
            </a:r>
            <a:r>
              <a:rPr lang="en-US" altLang="en-US" dirty="0">
                <a:latin typeface="Times New Roman" panose="02020603050405020304" pitchFamily="18" charset="0"/>
                <a:cs typeface="Times New Roman" panose="02020603050405020304" pitchFamily="18" charset="0"/>
              </a:rPr>
              <a:t>Consider a relation schema R ( A , B , C , D ) with the following functional dependencies-</a:t>
            </a:r>
          </a:p>
          <a:p>
            <a:pPr marL="0" indent="0">
              <a:buNone/>
            </a:pPr>
            <a:r>
              <a:rPr lang="en-US" altLang="en-US" dirty="0">
                <a:latin typeface="Times New Roman" panose="02020603050405020304" pitchFamily="18" charset="0"/>
                <a:cs typeface="Times New Roman" panose="02020603050405020304" pitchFamily="18" charset="0"/>
              </a:rPr>
              <a:t>{ A → B</a:t>
            </a:r>
          </a:p>
          <a:p>
            <a:pPr marL="0" indent="0">
              <a:buNone/>
            </a:pPr>
            <a:r>
              <a:rPr lang="en-US" altLang="en-US" dirty="0">
                <a:latin typeface="Times New Roman" panose="02020603050405020304" pitchFamily="18" charset="0"/>
                <a:cs typeface="Times New Roman" panose="02020603050405020304" pitchFamily="18" charset="0"/>
              </a:rPr>
              <a:t>B → C</a:t>
            </a:r>
          </a:p>
          <a:p>
            <a:pPr marL="0" indent="0">
              <a:buNone/>
            </a:pPr>
            <a:r>
              <a:rPr lang="en-US" altLang="en-US" dirty="0">
                <a:latin typeface="Times New Roman" panose="02020603050405020304" pitchFamily="18" charset="0"/>
                <a:cs typeface="Times New Roman" panose="02020603050405020304" pitchFamily="18" charset="0"/>
              </a:rPr>
              <a:t>C → D</a:t>
            </a:r>
          </a:p>
          <a:p>
            <a:pPr marL="0" indent="0">
              <a:buNone/>
            </a:pPr>
            <a:r>
              <a:rPr lang="en-US" altLang="en-US" dirty="0">
                <a:latin typeface="Times New Roman" panose="02020603050405020304" pitchFamily="18" charset="0"/>
                <a:cs typeface="Times New Roman" panose="02020603050405020304" pitchFamily="18" charset="0"/>
              </a:rPr>
              <a:t>D → B</a:t>
            </a:r>
          </a:p>
          <a:p>
            <a:pPr marL="0" indent="0">
              <a:buNone/>
            </a:pPr>
            <a:r>
              <a:rPr lang="en-US" altLang="en-US" dirty="0">
                <a:latin typeface="Times New Roman" panose="02020603050405020304" pitchFamily="18" charset="0"/>
                <a:cs typeface="Times New Roman" panose="02020603050405020304" pitchFamily="18" charset="0"/>
              </a:rPr>
              <a:t>Determine whether the decomposition of R into R</a:t>
            </a:r>
            <a:r>
              <a:rPr lang="en-US" altLang="en-US" baseline="-25000" dirty="0">
                <a:latin typeface="Times New Roman" panose="02020603050405020304" pitchFamily="18" charset="0"/>
                <a:cs typeface="Times New Roman" panose="02020603050405020304" pitchFamily="18" charset="0"/>
              </a:rPr>
              <a:t>1 </a:t>
            </a:r>
            <a:r>
              <a:rPr lang="en-US" altLang="en-US" dirty="0">
                <a:latin typeface="Times New Roman" panose="02020603050405020304" pitchFamily="18" charset="0"/>
                <a:cs typeface="Times New Roman" panose="02020603050405020304" pitchFamily="18" charset="0"/>
              </a:rPr>
              <a:t>( A , B ) , R</a:t>
            </a:r>
            <a:r>
              <a:rPr lang="en-US" altLang="en-US" baseline="-25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 B , C ) and R</a:t>
            </a:r>
            <a:r>
              <a:rPr lang="en-US" altLang="en-US" baseline="-25000" dirty="0">
                <a:latin typeface="Times New Roman" panose="02020603050405020304" pitchFamily="18" charset="0"/>
                <a:cs typeface="Times New Roman" panose="02020603050405020304" pitchFamily="18" charset="0"/>
              </a:rPr>
              <a:t>3</a:t>
            </a:r>
            <a:r>
              <a:rPr lang="en-US" altLang="en-US" dirty="0">
                <a:latin typeface="Times New Roman" panose="02020603050405020304" pitchFamily="18" charset="0"/>
                <a:cs typeface="Times New Roman" panose="02020603050405020304" pitchFamily="18" charset="0"/>
              </a:rPr>
              <a:t> ( B , D ) is lossless or lossy.</a:t>
            </a:r>
          </a:p>
          <a:p>
            <a:pPr marL="0" indent="0">
              <a:buNone/>
            </a:pPr>
            <a:r>
              <a:rPr lang="en-US" altLang="en-US" b="1" u="sng" dirty="0"/>
              <a:t>Solution-</a:t>
            </a:r>
            <a:endParaRPr lang="en-US" altLang="en-US" b="1" dirty="0"/>
          </a:p>
          <a:p>
            <a:pPr marL="0" indent="0">
              <a:buNone/>
            </a:pPr>
            <a:r>
              <a:rPr lang="en-US" altLang="en-US" dirty="0"/>
              <a:t>Consider the original relation R was decomposed into the given sub relations as shown-</a:t>
            </a:r>
            <a:endParaRPr lang="en-US" alt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655ADBF-1D8D-7635-EB05-2F2C82430751}"/>
              </a:ext>
            </a:extLst>
          </p:cNvPr>
          <p:cNvSpPr>
            <a:spLocks noGrp="1"/>
          </p:cNvSpPr>
          <p:nvPr>
            <p:ph type="dt" sz="quarter" idx="10"/>
          </p:nvPr>
        </p:nvSpPr>
        <p:spPr/>
        <p:txBody>
          <a:bodyPr/>
          <a:lstStyle/>
          <a:p>
            <a:pPr>
              <a:defRPr/>
            </a:pPr>
            <a:fld id="{2F35D296-75EE-485A-8739-644DC8B506BB}" type="datetime1">
              <a:rPr lang="en-US"/>
              <a:pPr>
                <a:defRPr/>
              </a:pPr>
              <a:t>3/27/24</a:t>
            </a:fld>
            <a:endParaRPr lang="en-US"/>
          </a:p>
        </p:txBody>
      </p:sp>
      <p:sp>
        <p:nvSpPr>
          <p:cNvPr id="5" name="Footer Placeholder 4">
            <a:extLst>
              <a:ext uri="{FF2B5EF4-FFF2-40B4-BE49-F238E27FC236}">
                <a16:creationId xmlns:a16="http://schemas.microsoft.com/office/drawing/2014/main" id="{9C50998E-B813-36E8-5DC9-CD437AF63E59}"/>
              </a:ext>
            </a:extLst>
          </p:cNvPr>
          <p:cNvSpPr>
            <a:spLocks noGrp="1"/>
          </p:cNvSpPr>
          <p:nvPr>
            <p:ph type="ftr" sz="quarter" idx="11"/>
          </p:nvPr>
        </p:nvSpPr>
        <p:spPr/>
        <p:txBody>
          <a:bodyPr/>
          <a:lstStyle/>
          <a:p>
            <a:pPr>
              <a:defRPr/>
            </a:pPr>
            <a:r>
              <a:rPr lang="en-US"/>
              <a:t>Jyoti Rani          DBMS                Unit-3</a:t>
            </a:r>
          </a:p>
        </p:txBody>
      </p:sp>
      <p:sp>
        <p:nvSpPr>
          <p:cNvPr id="181253" name="Slide Number Placeholder 5">
            <a:extLst>
              <a:ext uri="{FF2B5EF4-FFF2-40B4-BE49-F238E27FC236}">
                <a16:creationId xmlns:a16="http://schemas.microsoft.com/office/drawing/2014/main" id="{B0AE6C63-0313-90B9-BC4E-BAD849494CD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A897FA1-0137-C843-9232-D0F260E9775C}" type="slidenum">
              <a:rPr lang="en-US" altLang="en-US" sz="1200">
                <a:solidFill>
                  <a:srgbClr val="898989"/>
                </a:solidFill>
              </a:rPr>
              <a:pPr>
                <a:spcBef>
                  <a:spcPct val="0"/>
                </a:spcBef>
                <a:buFontTx/>
                <a:buNone/>
              </a:pPr>
              <a:t>115</a:t>
            </a:fld>
            <a:endParaRPr lang="en-US" altLang="en-US" sz="1200">
              <a:solidFill>
                <a:srgbClr val="898989"/>
              </a:solidFill>
            </a:endParaRPr>
          </a:p>
        </p:txBody>
      </p:sp>
      <p:sp>
        <p:nvSpPr>
          <p:cNvPr id="7" name="Title 1">
            <a:extLst>
              <a:ext uri="{FF2B5EF4-FFF2-40B4-BE49-F238E27FC236}">
                <a16:creationId xmlns:a16="http://schemas.microsoft.com/office/drawing/2014/main" id="{A2D59F29-6747-1DB7-ECE5-31ACB6BC460C}"/>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Problem-2 </a:t>
            </a:r>
          </a:p>
        </p:txBody>
      </p:sp>
      <p:pic>
        <p:nvPicPr>
          <p:cNvPr id="181255" name="Picture 7">
            <a:extLst>
              <a:ext uri="{FF2B5EF4-FFF2-40B4-BE49-F238E27FC236}">
                <a16:creationId xmlns:a16="http://schemas.microsoft.com/office/drawing/2014/main" id="{DCFC994A-703F-2372-2320-EC9114F169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256" name="Picture 8">
            <a:extLst>
              <a:ext uri="{FF2B5EF4-FFF2-40B4-BE49-F238E27FC236}">
                <a16:creationId xmlns:a16="http://schemas.microsoft.com/office/drawing/2014/main" id="{8582E6B4-2460-06B5-11DA-58572BFA745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837337"/>
            <a:ext cx="2801992" cy="143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Content Placeholder 2">
            <a:extLst>
              <a:ext uri="{FF2B5EF4-FFF2-40B4-BE49-F238E27FC236}">
                <a16:creationId xmlns:a16="http://schemas.microsoft.com/office/drawing/2014/main" id="{05A0F10D-C10B-7ABC-2D88-2C02F63EF745}"/>
              </a:ext>
            </a:extLst>
          </p:cNvPr>
          <p:cNvSpPr>
            <a:spLocks noGrp="1"/>
          </p:cNvSpPr>
          <p:nvPr>
            <p:ph idx="1"/>
          </p:nvPr>
        </p:nvSpPr>
        <p:spPr>
          <a:xfrm>
            <a:off x="2895600" y="815975"/>
            <a:ext cx="7620000" cy="5310188"/>
          </a:xfrm>
        </p:spPr>
        <p:txBody>
          <a:bodyPr/>
          <a:lstStyle/>
          <a:p>
            <a:pPr marL="0" indent="0">
              <a:buNone/>
            </a:pPr>
            <a:r>
              <a:rPr lang="en-US" altLang="en-US" b="1" u="sng">
                <a:latin typeface="Times New Roman" panose="02020603050405020304" pitchFamily="18" charset="0"/>
                <a:cs typeface="Times New Roman" panose="02020603050405020304" pitchFamily="18" charset="0"/>
              </a:rPr>
              <a:t>Decomposition of R(A, B, C, D) into R'(A, B, C) and R</a:t>
            </a:r>
            <a:r>
              <a:rPr lang="en-US" altLang="en-US" b="1" u="sng" baseline="-25000">
                <a:latin typeface="Times New Roman" panose="02020603050405020304" pitchFamily="18" charset="0"/>
                <a:cs typeface="Times New Roman" panose="02020603050405020304" pitchFamily="18" charset="0"/>
              </a:rPr>
              <a:t>3</a:t>
            </a:r>
            <a:r>
              <a:rPr lang="en-US" altLang="en-US" b="1" u="sng">
                <a:latin typeface="Times New Roman" panose="02020603050405020304" pitchFamily="18" charset="0"/>
                <a:cs typeface="Times New Roman" panose="02020603050405020304" pitchFamily="18" charset="0"/>
              </a:rPr>
              <a:t>(B, D)-</a:t>
            </a:r>
            <a:endParaRPr lang="en-US" altLang="en-US" b="1">
              <a:latin typeface="Times New Roman" panose="02020603050405020304" pitchFamily="18" charset="0"/>
              <a:cs typeface="Times New Roman" panose="02020603050405020304" pitchFamily="18" charset="0"/>
            </a:endParaRPr>
          </a:p>
          <a:p>
            <a:pPr marL="0" indent="0">
              <a:buNone/>
            </a:pPr>
            <a:r>
              <a:rPr lang="en-US" altLang="en-US" b="1" u="sng">
                <a:latin typeface="Times New Roman" panose="02020603050405020304" pitchFamily="18" charset="0"/>
                <a:cs typeface="Times New Roman" panose="02020603050405020304" pitchFamily="18" charset="0"/>
              </a:rPr>
              <a:t>Condition-01:</a:t>
            </a:r>
            <a:endParaRPr lang="en-US" altLang="en-US" b="1">
              <a:latin typeface="Times New Roman" panose="02020603050405020304" pitchFamily="18" charset="0"/>
              <a:cs typeface="Times New Roman" panose="02020603050405020304" pitchFamily="18" charset="0"/>
            </a:endParaRPr>
          </a:p>
          <a:p>
            <a:pPr marL="0" indent="0">
              <a:buNone/>
            </a:pPr>
            <a:r>
              <a:rPr lang="en-US" altLang="en-US">
                <a:latin typeface="Times New Roman" panose="02020603050405020304" pitchFamily="18" charset="0"/>
                <a:cs typeface="Times New Roman" panose="02020603050405020304" pitchFamily="18" charset="0"/>
              </a:rPr>
              <a:t>According to condition-01, union of both the sub relations must contain all the attributes of relation R.</a:t>
            </a:r>
          </a:p>
          <a:p>
            <a:pPr marL="0" indent="0">
              <a:buNone/>
            </a:pPr>
            <a:r>
              <a:rPr lang="en-US" altLang="en-US">
                <a:latin typeface="Times New Roman" panose="02020603050405020304" pitchFamily="18" charset="0"/>
                <a:cs typeface="Times New Roman" panose="02020603050405020304" pitchFamily="18" charset="0"/>
              </a:rPr>
              <a:t>So, we have-</a:t>
            </a:r>
          </a:p>
          <a:p>
            <a:pPr marL="0" indent="0">
              <a:buNone/>
            </a:pPr>
            <a:r>
              <a:rPr lang="en-US" altLang="en-US">
                <a:latin typeface="Times New Roman" panose="02020603050405020304" pitchFamily="18" charset="0"/>
                <a:cs typeface="Times New Roman" panose="02020603050405020304" pitchFamily="18" charset="0"/>
              </a:rPr>
              <a:t>R‘ ( A , B , C ) ∪ R</a:t>
            </a:r>
            <a:r>
              <a:rPr lang="en-US" altLang="en-US" baseline="-25000">
                <a:latin typeface="Times New Roman" panose="02020603050405020304" pitchFamily="18" charset="0"/>
                <a:cs typeface="Times New Roman" panose="02020603050405020304" pitchFamily="18" charset="0"/>
              </a:rPr>
              <a:t>3</a:t>
            </a:r>
            <a:r>
              <a:rPr lang="en-US" altLang="en-US">
                <a:latin typeface="Times New Roman" panose="02020603050405020304" pitchFamily="18" charset="0"/>
                <a:cs typeface="Times New Roman" panose="02020603050405020304" pitchFamily="18" charset="0"/>
              </a:rPr>
              <a:t> ( B , D )</a:t>
            </a:r>
          </a:p>
          <a:p>
            <a:pPr marL="0" indent="0">
              <a:buNone/>
            </a:pPr>
            <a:r>
              <a:rPr lang="en-US" altLang="en-US">
                <a:latin typeface="Times New Roman" panose="02020603050405020304" pitchFamily="18" charset="0"/>
                <a:cs typeface="Times New Roman" panose="02020603050405020304" pitchFamily="18" charset="0"/>
              </a:rPr>
              <a:t>= R ( A , B , C , D )</a:t>
            </a:r>
          </a:p>
          <a:p>
            <a:pPr marL="0" indent="0">
              <a:buNone/>
            </a:pPr>
            <a:r>
              <a:rPr lang="en-US" altLang="en-US">
                <a:latin typeface="Times New Roman" panose="02020603050405020304" pitchFamily="18" charset="0"/>
                <a:cs typeface="Times New Roman" panose="02020603050405020304" pitchFamily="18" charset="0"/>
              </a:rPr>
              <a:t>Clearly, union of the sub relations contain all the attributes of relation R.</a:t>
            </a:r>
          </a:p>
          <a:p>
            <a:pPr marL="0" indent="0">
              <a:buNone/>
            </a:pPr>
            <a:r>
              <a:rPr lang="en-US" altLang="en-US">
                <a:latin typeface="Times New Roman" panose="02020603050405020304" pitchFamily="18" charset="0"/>
                <a:cs typeface="Times New Roman" panose="02020603050405020304" pitchFamily="18" charset="0"/>
              </a:rPr>
              <a:t>Thus, condition-01 satisfies.</a:t>
            </a:r>
          </a:p>
          <a:p>
            <a:pPr marL="0" indent="0">
              <a:buNone/>
            </a:pPr>
            <a:endParaRPr lang="en-US" altLang="en-US">
              <a:latin typeface="Times New Roman" panose="02020603050405020304" pitchFamily="18" charset="0"/>
              <a:cs typeface="Times New Roman" panose="02020603050405020304" pitchFamily="18" charset="0"/>
            </a:endParaRPr>
          </a:p>
          <a:p>
            <a:pPr marL="0" indent="0">
              <a:buNone/>
            </a:pPr>
            <a:endParaRPr lang="en-US" altLang="en-US">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71EFF17-3826-1C65-6D85-8D0865C3664A}"/>
              </a:ext>
            </a:extLst>
          </p:cNvPr>
          <p:cNvSpPr>
            <a:spLocks noGrp="1"/>
          </p:cNvSpPr>
          <p:nvPr>
            <p:ph type="dt" sz="quarter" idx="10"/>
          </p:nvPr>
        </p:nvSpPr>
        <p:spPr/>
        <p:txBody>
          <a:bodyPr/>
          <a:lstStyle/>
          <a:p>
            <a:pPr>
              <a:defRPr/>
            </a:pPr>
            <a:fld id="{20987CEB-FB45-45EB-BF79-F72601B4572D}" type="datetime1">
              <a:rPr lang="en-US"/>
              <a:pPr>
                <a:defRPr/>
              </a:pPr>
              <a:t>3/27/24</a:t>
            </a:fld>
            <a:endParaRPr lang="en-US" dirty="0"/>
          </a:p>
        </p:txBody>
      </p:sp>
      <p:sp>
        <p:nvSpPr>
          <p:cNvPr id="5" name="Footer Placeholder 4">
            <a:extLst>
              <a:ext uri="{FF2B5EF4-FFF2-40B4-BE49-F238E27FC236}">
                <a16:creationId xmlns:a16="http://schemas.microsoft.com/office/drawing/2014/main" id="{B46F465C-9B55-04D1-E8B5-3F08E8994587}"/>
              </a:ext>
            </a:extLst>
          </p:cNvPr>
          <p:cNvSpPr>
            <a:spLocks noGrp="1"/>
          </p:cNvSpPr>
          <p:nvPr>
            <p:ph type="ftr" sz="quarter" idx="11"/>
          </p:nvPr>
        </p:nvSpPr>
        <p:spPr/>
        <p:txBody>
          <a:bodyPr/>
          <a:lstStyle/>
          <a:p>
            <a:pPr>
              <a:defRPr/>
            </a:pPr>
            <a:r>
              <a:rPr lang="en-US"/>
              <a:t>Jyoti Rani          DBMS                Unit-3</a:t>
            </a:r>
          </a:p>
        </p:txBody>
      </p:sp>
      <p:sp>
        <p:nvSpPr>
          <p:cNvPr id="182277" name="Slide Number Placeholder 5">
            <a:extLst>
              <a:ext uri="{FF2B5EF4-FFF2-40B4-BE49-F238E27FC236}">
                <a16:creationId xmlns:a16="http://schemas.microsoft.com/office/drawing/2014/main" id="{C4A0A1AE-940B-B42D-1493-42625499BB7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04F1749-2477-A845-B834-FA627A5FD9E7}" type="slidenum">
              <a:rPr lang="en-US" altLang="en-US" sz="1200">
                <a:solidFill>
                  <a:srgbClr val="898989"/>
                </a:solidFill>
              </a:rPr>
              <a:pPr>
                <a:spcBef>
                  <a:spcPct val="0"/>
                </a:spcBef>
                <a:buFontTx/>
                <a:buNone/>
              </a:pPr>
              <a:t>116</a:t>
            </a:fld>
            <a:endParaRPr lang="en-US" altLang="en-US" sz="1200">
              <a:solidFill>
                <a:srgbClr val="898989"/>
              </a:solidFill>
            </a:endParaRPr>
          </a:p>
        </p:txBody>
      </p:sp>
      <p:sp>
        <p:nvSpPr>
          <p:cNvPr id="7" name="Title 1">
            <a:extLst>
              <a:ext uri="{FF2B5EF4-FFF2-40B4-BE49-F238E27FC236}">
                <a16:creationId xmlns:a16="http://schemas.microsoft.com/office/drawing/2014/main" id="{E083AC6F-7390-D997-83A4-B6105B94C0A5}"/>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Problem-2 </a:t>
            </a:r>
          </a:p>
        </p:txBody>
      </p:sp>
      <p:pic>
        <p:nvPicPr>
          <p:cNvPr id="182279" name="Picture 7">
            <a:extLst>
              <a:ext uri="{FF2B5EF4-FFF2-40B4-BE49-F238E27FC236}">
                <a16:creationId xmlns:a16="http://schemas.microsoft.com/office/drawing/2014/main" id="{72F2491E-3B0D-5E76-17A6-3BDB049DF5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D9D3C3-DA11-E895-5178-E9F9C192DB4F}"/>
              </a:ext>
            </a:extLst>
          </p:cNvPr>
          <p:cNvSpPr>
            <a:spLocks noGrp="1"/>
          </p:cNvSpPr>
          <p:nvPr>
            <p:ph idx="1"/>
          </p:nvPr>
        </p:nvSpPr>
        <p:spPr>
          <a:xfrm>
            <a:off x="2895600" y="815975"/>
            <a:ext cx="7620000" cy="5310188"/>
          </a:xfrm>
        </p:spPr>
        <p:txBody>
          <a:bodyPr/>
          <a:lstStyle/>
          <a:p>
            <a:pPr marL="0" indent="0">
              <a:buNone/>
              <a:defRPr/>
            </a:pPr>
            <a:r>
              <a:rPr lang="en-US" b="1" u="sng" dirty="0">
                <a:latin typeface="Times New Roman" panose="02020603050405020304" pitchFamily="18" charset="0"/>
                <a:cs typeface="Times New Roman" panose="02020603050405020304" pitchFamily="18" charset="0"/>
              </a:rPr>
              <a:t>Condition-02:</a:t>
            </a:r>
            <a:endParaRPr lang="en-US" b="1" dirty="0">
              <a:latin typeface="Times New Roman" panose="02020603050405020304" pitchFamily="18" charset="0"/>
              <a:cs typeface="Times New Roman" panose="02020603050405020304" pitchFamily="18" charset="0"/>
            </a:endParaRPr>
          </a:p>
          <a:p>
            <a:pPr marL="0" indent="0">
              <a:buNone/>
              <a:defRPr/>
            </a:pPr>
            <a:r>
              <a:rPr lang="en-US" dirty="0">
                <a:latin typeface="Times New Roman" panose="02020603050405020304" pitchFamily="18" charset="0"/>
                <a:cs typeface="Times New Roman" panose="02020603050405020304" pitchFamily="18" charset="0"/>
              </a:rPr>
              <a:t>According to condition-02, intersection of both the sub relations must not be null.</a:t>
            </a:r>
          </a:p>
          <a:p>
            <a:pPr marL="0" indent="0">
              <a:buNone/>
              <a:defRPr/>
            </a:pPr>
            <a:r>
              <a:rPr lang="en-US" dirty="0">
                <a:latin typeface="Times New Roman" panose="02020603050405020304" pitchFamily="18" charset="0"/>
                <a:cs typeface="Times New Roman" panose="02020603050405020304" pitchFamily="18" charset="0"/>
              </a:rPr>
              <a:t>So, we have-</a:t>
            </a:r>
          </a:p>
          <a:p>
            <a:pPr marL="0" indent="0">
              <a:buNone/>
              <a:defRPr/>
            </a:pPr>
            <a:r>
              <a:rPr lang="en-US" dirty="0">
                <a:latin typeface="Times New Roman" panose="02020603050405020304" pitchFamily="18" charset="0"/>
                <a:cs typeface="Times New Roman" panose="02020603050405020304" pitchFamily="18" charset="0"/>
              </a:rPr>
              <a:t>R‘ ( A , B , C ) ∩ R</a:t>
            </a:r>
            <a:r>
              <a:rPr lang="en-US" baseline="-25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 B , D )</a:t>
            </a:r>
          </a:p>
          <a:p>
            <a:pPr marL="0" indent="0">
              <a:buNone/>
              <a:defRPr/>
            </a:pPr>
            <a:r>
              <a:rPr lang="en-US" dirty="0">
                <a:latin typeface="Times New Roman" panose="02020603050405020304" pitchFamily="18" charset="0"/>
                <a:cs typeface="Times New Roman" panose="02020603050405020304" pitchFamily="18" charset="0"/>
              </a:rPr>
              <a:t>= B</a:t>
            </a:r>
          </a:p>
          <a:p>
            <a:pPr marL="0" indent="0">
              <a:buNone/>
              <a:defRPr/>
            </a:pPr>
            <a:r>
              <a:rPr lang="en-US" dirty="0">
                <a:latin typeface="Times New Roman" panose="02020603050405020304" pitchFamily="18" charset="0"/>
                <a:cs typeface="Times New Roman" panose="02020603050405020304" pitchFamily="18" charset="0"/>
              </a:rPr>
              <a:t>Clearly, intersection of the sub relations is not null.</a:t>
            </a:r>
          </a:p>
          <a:p>
            <a:pPr marL="0" indent="0">
              <a:buNone/>
              <a:defRPr/>
            </a:pPr>
            <a:r>
              <a:rPr lang="en-US" dirty="0">
                <a:latin typeface="Times New Roman" panose="02020603050405020304" pitchFamily="18" charset="0"/>
                <a:cs typeface="Times New Roman" panose="02020603050405020304" pitchFamily="18" charset="0"/>
              </a:rPr>
              <a:t>Thus, condition-02 satisfies.</a:t>
            </a:r>
          </a:p>
          <a:p>
            <a:pPr>
              <a:defRPr/>
            </a:pP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883BA6B-70B7-5CF5-22D9-F4DE4F7CB83A}"/>
              </a:ext>
            </a:extLst>
          </p:cNvPr>
          <p:cNvSpPr>
            <a:spLocks noGrp="1"/>
          </p:cNvSpPr>
          <p:nvPr>
            <p:ph type="dt" sz="quarter" idx="10"/>
          </p:nvPr>
        </p:nvSpPr>
        <p:spPr/>
        <p:txBody>
          <a:bodyPr/>
          <a:lstStyle/>
          <a:p>
            <a:pPr>
              <a:defRPr/>
            </a:pPr>
            <a:fld id="{5DDD20BD-B3FA-4752-AC9E-50A5E665D444}" type="datetime1">
              <a:rPr lang="en-US"/>
              <a:pPr>
                <a:defRPr/>
              </a:pPr>
              <a:t>3/27/24</a:t>
            </a:fld>
            <a:endParaRPr lang="en-US"/>
          </a:p>
        </p:txBody>
      </p:sp>
      <p:sp>
        <p:nvSpPr>
          <p:cNvPr id="5" name="Footer Placeholder 4">
            <a:extLst>
              <a:ext uri="{FF2B5EF4-FFF2-40B4-BE49-F238E27FC236}">
                <a16:creationId xmlns:a16="http://schemas.microsoft.com/office/drawing/2014/main" id="{C67BE3BC-F442-26C9-30BE-0926294B0FE6}"/>
              </a:ext>
            </a:extLst>
          </p:cNvPr>
          <p:cNvSpPr>
            <a:spLocks noGrp="1"/>
          </p:cNvSpPr>
          <p:nvPr>
            <p:ph type="ftr" sz="quarter" idx="11"/>
          </p:nvPr>
        </p:nvSpPr>
        <p:spPr/>
        <p:txBody>
          <a:bodyPr/>
          <a:lstStyle/>
          <a:p>
            <a:pPr>
              <a:defRPr/>
            </a:pPr>
            <a:r>
              <a:rPr lang="en-US"/>
              <a:t>Jyoti Rani          DBMS                Unit-3</a:t>
            </a:r>
          </a:p>
        </p:txBody>
      </p:sp>
      <p:sp>
        <p:nvSpPr>
          <p:cNvPr id="183301" name="Slide Number Placeholder 5">
            <a:extLst>
              <a:ext uri="{FF2B5EF4-FFF2-40B4-BE49-F238E27FC236}">
                <a16:creationId xmlns:a16="http://schemas.microsoft.com/office/drawing/2014/main" id="{E2534302-0B61-833E-0B5F-4B8FB538262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FC30AB4-1800-8F47-88A1-C30E37E25902}" type="slidenum">
              <a:rPr lang="en-US" altLang="en-US" sz="1200">
                <a:solidFill>
                  <a:srgbClr val="898989"/>
                </a:solidFill>
              </a:rPr>
              <a:pPr>
                <a:spcBef>
                  <a:spcPct val="0"/>
                </a:spcBef>
                <a:buFontTx/>
                <a:buNone/>
              </a:pPr>
              <a:t>117</a:t>
            </a:fld>
            <a:endParaRPr lang="en-US" altLang="en-US" sz="1200">
              <a:solidFill>
                <a:srgbClr val="898989"/>
              </a:solidFill>
            </a:endParaRPr>
          </a:p>
        </p:txBody>
      </p:sp>
      <p:sp>
        <p:nvSpPr>
          <p:cNvPr id="7" name="Title 1">
            <a:extLst>
              <a:ext uri="{FF2B5EF4-FFF2-40B4-BE49-F238E27FC236}">
                <a16:creationId xmlns:a16="http://schemas.microsoft.com/office/drawing/2014/main" id="{4C6FBE03-6735-187A-701E-A31AD5D29E9B}"/>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Problem-2  </a:t>
            </a:r>
          </a:p>
        </p:txBody>
      </p:sp>
      <p:pic>
        <p:nvPicPr>
          <p:cNvPr id="183303" name="Picture 7">
            <a:extLst>
              <a:ext uri="{FF2B5EF4-FFF2-40B4-BE49-F238E27FC236}">
                <a16:creationId xmlns:a16="http://schemas.microsoft.com/office/drawing/2014/main" id="{4D6209AF-5AAB-F4D3-2404-0386BF4D6DE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E2746E-71D0-DDD5-BD35-71132B122347}"/>
              </a:ext>
            </a:extLst>
          </p:cNvPr>
          <p:cNvSpPr>
            <a:spLocks noGrp="1"/>
          </p:cNvSpPr>
          <p:nvPr>
            <p:ph idx="1"/>
          </p:nvPr>
        </p:nvSpPr>
        <p:spPr>
          <a:xfrm>
            <a:off x="2895600" y="723900"/>
            <a:ext cx="7696200" cy="5310188"/>
          </a:xfrm>
        </p:spPr>
        <p:txBody>
          <a:bodyPr>
            <a:normAutofit fontScale="92500" lnSpcReduction="20000"/>
          </a:bodyPr>
          <a:lstStyle/>
          <a:p>
            <a:pPr marL="0" indent="0">
              <a:buNone/>
              <a:defRPr/>
            </a:pPr>
            <a:r>
              <a:rPr lang="en-US" b="1" u="sng" dirty="0">
                <a:latin typeface="Times New Roman" panose="02020603050405020304" pitchFamily="18" charset="0"/>
                <a:cs typeface="Times New Roman" panose="02020603050405020304" pitchFamily="18" charset="0"/>
              </a:rPr>
              <a:t>Condition-03:</a:t>
            </a:r>
            <a:endParaRPr lang="en-US" b="1" dirty="0">
              <a:latin typeface="Times New Roman" panose="02020603050405020304" pitchFamily="18" charset="0"/>
              <a:cs typeface="Times New Roman" panose="02020603050405020304" pitchFamily="18" charset="0"/>
            </a:endParaRPr>
          </a:p>
          <a:p>
            <a:pPr marL="0" indent="0">
              <a:buNone/>
              <a:defRPr/>
            </a:pPr>
            <a:r>
              <a:rPr lang="en-US" dirty="0">
                <a:latin typeface="Times New Roman" panose="02020603050405020304" pitchFamily="18" charset="0"/>
                <a:cs typeface="Times New Roman" panose="02020603050405020304" pitchFamily="18" charset="0"/>
              </a:rPr>
              <a:t>According to condition-03, intersection of both the sub relations must be the super key of one of the two sub relations or both.</a:t>
            </a:r>
          </a:p>
          <a:p>
            <a:pPr marL="0" indent="0">
              <a:buNone/>
              <a:defRPr/>
            </a:pPr>
            <a:r>
              <a:rPr lang="en-US" dirty="0">
                <a:latin typeface="Times New Roman" panose="02020603050405020304" pitchFamily="18" charset="0"/>
                <a:cs typeface="Times New Roman" panose="02020603050405020304" pitchFamily="18" charset="0"/>
              </a:rPr>
              <a:t>So, we have-</a:t>
            </a:r>
          </a:p>
          <a:p>
            <a:pPr marL="0" indent="0">
              <a:buNone/>
              <a:defRPr/>
            </a:pPr>
            <a:r>
              <a:rPr lang="en-US" dirty="0">
                <a:latin typeface="Times New Roman" panose="02020603050405020304" pitchFamily="18" charset="0"/>
                <a:cs typeface="Times New Roman" panose="02020603050405020304" pitchFamily="18" charset="0"/>
              </a:rPr>
              <a:t>R‘ ( A , B , C ) ∩ R</a:t>
            </a:r>
            <a:r>
              <a:rPr lang="en-US" baseline="-25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 B , D )</a:t>
            </a:r>
          </a:p>
          <a:p>
            <a:pPr marL="0" indent="0">
              <a:buNone/>
              <a:defRPr/>
            </a:pPr>
            <a:r>
              <a:rPr lang="en-US" dirty="0">
                <a:latin typeface="Times New Roman" panose="02020603050405020304" pitchFamily="18" charset="0"/>
                <a:cs typeface="Times New Roman" panose="02020603050405020304" pitchFamily="18" charset="0"/>
              </a:rPr>
              <a:t>= B</a:t>
            </a:r>
          </a:p>
          <a:p>
            <a:pPr marL="0" indent="0">
              <a:buNone/>
              <a:defRPr/>
            </a:pPr>
            <a:r>
              <a:rPr lang="en-US" dirty="0">
                <a:latin typeface="Times New Roman" panose="02020603050405020304" pitchFamily="18" charset="0"/>
                <a:cs typeface="Times New Roman" panose="02020603050405020304" pitchFamily="18" charset="0"/>
              </a:rPr>
              <a:t>Now, the closure of attribute B is-    B</a:t>
            </a:r>
            <a:r>
              <a:rPr lang="en-US" baseline="30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 { B , C , D }</a:t>
            </a:r>
          </a:p>
          <a:p>
            <a:pPr marL="0" indent="0">
              <a:buNone/>
              <a:defRPr/>
            </a:pPr>
            <a:r>
              <a:rPr lang="en-US" dirty="0">
                <a:latin typeface="Times New Roman" panose="02020603050405020304" pitchFamily="18" charset="0"/>
                <a:cs typeface="Times New Roman" panose="02020603050405020304" pitchFamily="18" charset="0"/>
              </a:rPr>
              <a:t>Now, we see-</a:t>
            </a:r>
          </a:p>
          <a:p>
            <a:pPr>
              <a:defRPr/>
            </a:pPr>
            <a:r>
              <a:rPr lang="en-US" dirty="0">
                <a:latin typeface="Times New Roman" panose="02020603050405020304" pitchFamily="18" charset="0"/>
                <a:cs typeface="Times New Roman" panose="02020603050405020304" pitchFamily="18" charset="0"/>
              </a:rPr>
              <a:t>Attribute ‘B’ can not determine attribute ‘A’ of sub relation R’.</a:t>
            </a:r>
          </a:p>
          <a:p>
            <a:pPr>
              <a:defRPr/>
            </a:pPr>
            <a:r>
              <a:rPr lang="en-US" dirty="0">
                <a:latin typeface="Times New Roman" panose="02020603050405020304" pitchFamily="18" charset="0"/>
                <a:cs typeface="Times New Roman" panose="02020603050405020304" pitchFamily="18" charset="0"/>
              </a:rPr>
              <a:t>Thus, it is not a super key of the sub relation R’.</a:t>
            </a:r>
          </a:p>
          <a:p>
            <a:pPr>
              <a:defRPr/>
            </a:pPr>
            <a:r>
              <a:rPr lang="en-US" dirty="0">
                <a:latin typeface="Times New Roman" panose="02020603050405020304" pitchFamily="18" charset="0"/>
                <a:cs typeface="Times New Roman" panose="02020603050405020304" pitchFamily="18" charset="0"/>
              </a:rPr>
              <a:t>Attribute ‘B’ can determine all the attributes of sub relation R</a:t>
            </a:r>
            <a:r>
              <a:rPr lang="en-US" baseline="-25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a:t>
            </a:r>
          </a:p>
          <a:p>
            <a:pPr>
              <a:defRPr/>
            </a:pPr>
            <a:r>
              <a:rPr lang="en-US" dirty="0">
                <a:latin typeface="Times New Roman" panose="02020603050405020304" pitchFamily="18" charset="0"/>
                <a:cs typeface="Times New Roman" panose="02020603050405020304" pitchFamily="18" charset="0"/>
              </a:rPr>
              <a:t>Thus, it is a super key of the sub relation R</a:t>
            </a:r>
            <a:r>
              <a:rPr lang="en-US" baseline="-25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a:t>
            </a:r>
          </a:p>
          <a:p>
            <a:pPr>
              <a:defRPr/>
            </a:pPr>
            <a:r>
              <a:rPr lang="en-US" dirty="0">
                <a:latin typeface="Times New Roman" panose="02020603050405020304" pitchFamily="18" charset="0"/>
                <a:cs typeface="Times New Roman" panose="02020603050405020304" pitchFamily="18" charset="0"/>
              </a:rPr>
              <a:t>Clearly, intersection of the sub relations is a super key of one of the sub relations.  So, condition-03 satisfies.</a:t>
            </a:r>
          </a:p>
          <a:p>
            <a:pPr>
              <a:defRPr/>
            </a:pPr>
            <a:r>
              <a:rPr lang="en-US" dirty="0">
                <a:latin typeface="Times New Roman" panose="02020603050405020304" pitchFamily="18" charset="0"/>
                <a:cs typeface="Times New Roman" panose="02020603050405020304" pitchFamily="18" charset="0"/>
              </a:rPr>
              <a:t>Thus, we conclude that the decomposition is lossless.</a:t>
            </a:r>
          </a:p>
          <a:p>
            <a:pPr>
              <a:defRPr/>
            </a:pP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75EBB46-A277-F99C-13F7-7DFF332F72D5}"/>
              </a:ext>
            </a:extLst>
          </p:cNvPr>
          <p:cNvSpPr>
            <a:spLocks noGrp="1"/>
          </p:cNvSpPr>
          <p:nvPr>
            <p:ph type="dt" sz="quarter" idx="10"/>
          </p:nvPr>
        </p:nvSpPr>
        <p:spPr/>
        <p:txBody>
          <a:bodyPr/>
          <a:lstStyle/>
          <a:p>
            <a:pPr>
              <a:defRPr/>
            </a:pPr>
            <a:fld id="{26009281-5A24-44DD-B10F-797EDFD27554}" type="datetime1">
              <a:rPr lang="en-US"/>
              <a:pPr>
                <a:defRPr/>
              </a:pPr>
              <a:t>3/27/24</a:t>
            </a:fld>
            <a:endParaRPr lang="en-US"/>
          </a:p>
        </p:txBody>
      </p:sp>
      <p:sp>
        <p:nvSpPr>
          <p:cNvPr id="5" name="Footer Placeholder 4">
            <a:extLst>
              <a:ext uri="{FF2B5EF4-FFF2-40B4-BE49-F238E27FC236}">
                <a16:creationId xmlns:a16="http://schemas.microsoft.com/office/drawing/2014/main" id="{7B549A38-5A62-CDF6-FC44-E48F3BE38958}"/>
              </a:ext>
            </a:extLst>
          </p:cNvPr>
          <p:cNvSpPr>
            <a:spLocks noGrp="1"/>
          </p:cNvSpPr>
          <p:nvPr>
            <p:ph type="ftr" sz="quarter" idx="11"/>
          </p:nvPr>
        </p:nvSpPr>
        <p:spPr/>
        <p:txBody>
          <a:bodyPr/>
          <a:lstStyle/>
          <a:p>
            <a:pPr>
              <a:defRPr/>
            </a:pPr>
            <a:r>
              <a:rPr lang="en-US"/>
              <a:t>Jyoti Rani          DBMS                Unit-3</a:t>
            </a:r>
          </a:p>
        </p:txBody>
      </p:sp>
      <p:sp>
        <p:nvSpPr>
          <p:cNvPr id="184325" name="Slide Number Placeholder 5">
            <a:extLst>
              <a:ext uri="{FF2B5EF4-FFF2-40B4-BE49-F238E27FC236}">
                <a16:creationId xmlns:a16="http://schemas.microsoft.com/office/drawing/2014/main" id="{636B804F-E916-C7C6-D679-04FC65FB215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4C93224-D46E-D545-8DDB-285395EF7ED1}" type="slidenum">
              <a:rPr lang="en-US" altLang="en-US" sz="1200">
                <a:solidFill>
                  <a:srgbClr val="898989"/>
                </a:solidFill>
              </a:rPr>
              <a:pPr>
                <a:spcBef>
                  <a:spcPct val="0"/>
                </a:spcBef>
                <a:buFontTx/>
                <a:buNone/>
              </a:pPr>
              <a:t>118</a:t>
            </a:fld>
            <a:endParaRPr lang="en-US" altLang="en-US" sz="1200">
              <a:solidFill>
                <a:srgbClr val="898989"/>
              </a:solidFill>
            </a:endParaRPr>
          </a:p>
        </p:txBody>
      </p:sp>
      <p:sp>
        <p:nvSpPr>
          <p:cNvPr id="7" name="Title 1">
            <a:extLst>
              <a:ext uri="{FF2B5EF4-FFF2-40B4-BE49-F238E27FC236}">
                <a16:creationId xmlns:a16="http://schemas.microsoft.com/office/drawing/2014/main" id="{029ACF15-01C5-AB42-3A19-E11070619586}"/>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Problem-2 </a:t>
            </a:r>
          </a:p>
        </p:txBody>
      </p:sp>
      <p:pic>
        <p:nvPicPr>
          <p:cNvPr id="184327" name="Picture 7">
            <a:extLst>
              <a:ext uri="{FF2B5EF4-FFF2-40B4-BE49-F238E27FC236}">
                <a16:creationId xmlns:a16="http://schemas.microsoft.com/office/drawing/2014/main" id="{E85326CD-FEC9-15A0-9EC3-780366A8C2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Content Placeholder 2">
            <a:extLst>
              <a:ext uri="{FF2B5EF4-FFF2-40B4-BE49-F238E27FC236}">
                <a16:creationId xmlns:a16="http://schemas.microsoft.com/office/drawing/2014/main" id="{2B00F9FB-4BB2-2317-2651-915354547FCA}"/>
              </a:ext>
            </a:extLst>
          </p:cNvPr>
          <p:cNvSpPr>
            <a:spLocks noGrp="1"/>
          </p:cNvSpPr>
          <p:nvPr>
            <p:ph idx="1"/>
          </p:nvPr>
        </p:nvSpPr>
        <p:spPr>
          <a:xfrm>
            <a:off x="2895600" y="796925"/>
            <a:ext cx="7696200" cy="5329238"/>
          </a:xfrm>
        </p:spPr>
        <p:txBody>
          <a:bodyPr>
            <a:normAutofit fontScale="92500" lnSpcReduction="20000"/>
          </a:bodyPr>
          <a:lstStyle/>
          <a:p>
            <a:pPr marL="0" indent="0">
              <a:buNone/>
            </a:pPr>
            <a:r>
              <a:rPr lang="en-US" altLang="en-US" b="1" u="sng">
                <a:latin typeface="Times New Roman" panose="02020603050405020304" pitchFamily="18" charset="0"/>
                <a:cs typeface="Times New Roman" panose="02020603050405020304" pitchFamily="18" charset="0"/>
              </a:rPr>
              <a:t>Decomposition of R'(A, B, C) into R</a:t>
            </a:r>
            <a:r>
              <a:rPr lang="en-US" altLang="en-US" b="1" u="sng" baseline="-25000">
                <a:latin typeface="Times New Roman" panose="02020603050405020304" pitchFamily="18" charset="0"/>
                <a:cs typeface="Times New Roman" panose="02020603050405020304" pitchFamily="18" charset="0"/>
              </a:rPr>
              <a:t>1</a:t>
            </a:r>
            <a:r>
              <a:rPr lang="en-US" altLang="en-US" b="1" u="sng">
                <a:latin typeface="Times New Roman" panose="02020603050405020304" pitchFamily="18" charset="0"/>
                <a:cs typeface="Times New Roman" panose="02020603050405020304" pitchFamily="18" charset="0"/>
              </a:rPr>
              <a:t>(A, B) and R</a:t>
            </a:r>
            <a:r>
              <a:rPr lang="en-US" altLang="en-US" b="1" u="sng" baseline="-25000">
                <a:latin typeface="Times New Roman" panose="02020603050405020304" pitchFamily="18" charset="0"/>
                <a:cs typeface="Times New Roman" panose="02020603050405020304" pitchFamily="18" charset="0"/>
              </a:rPr>
              <a:t>2</a:t>
            </a:r>
            <a:r>
              <a:rPr lang="en-US" altLang="en-US" b="1" u="sng">
                <a:latin typeface="Times New Roman" panose="02020603050405020304" pitchFamily="18" charset="0"/>
                <a:cs typeface="Times New Roman" panose="02020603050405020304" pitchFamily="18" charset="0"/>
              </a:rPr>
              <a:t>(B, C)-</a:t>
            </a:r>
            <a:endParaRPr lang="en-US" altLang="en-US" b="1">
              <a:latin typeface="Times New Roman" panose="02020603050405020304" pitchFamily="18" charset="0"/>
              <a:cs typeface="Times New Roman" panose="02020603050405020304" pitchFamily="18" charset="0"/>
            </a:endParaRPr>
          </a:p>
          <a:p>
            <a:pPr marL="0" indent="0">
              <a:buNone/>
            </a:pPr>
            <a:r>
              <a:rPr lang="en-US" altLang="en-US" b="1" u="sng">
                <a:latin typeface="Times New Roman" panose="02020603050405020304" pitchFamily="18" charset="0"/>
                <a:cs typeface="Times New Roman" panose="02020603050405020304" pitchFamily="18" charset="0"/>
              </a:rPr>
              <a:t>Condition-01:</a:t>
            </a:r>
            <a:endParaRPr lang="en-US" altLang="en-US" b="1">
              <a:latin typeface="Times New Roman" panose="02020603050405020304" pitchFamily="18" charset="0"/>
              <a:cs typeface="Times New Roman" panose="02020603050405020304" pitchFamily="18" charset="0"/>
            </a:endParaRPr>
          </a:p>
          <a:p>
            <a:pPr marL="0" indent="0">
              <a:buNone/>
            </a:pPr>
            <a:r>
              <a:rPr lang="en-US" altLang="en-US">
                <a:latin typeface="Times New Roman" panose="02020603050405020304" pitchFamily="18" charset="0"/>
                <a:cs typeface="Times New Roman" panose="02020603050405020304" pitchFamily="18" charset="0"/>
              </a:rPr>
              <a:t> According to condition-01, union of both the sub relations must contain all the attributes of relation R’.</a:t>
            </a:r>
          </a:p>
          <a:p>
            <a:pPr marL="0" indent="0">
              <a:buNone/>
            </a:pPr>
            <a:r>
              <a:rPr lang="en-US" altLang="en-US">
                <a:latin typeface="Times New Roman" panose="02020603050405020304" pitchFamily="18" charset="0"/>
                <a:cs typeface="Times New Roman" panose="02020603050405020304" pitchFamily="18" charset="0"/>
              </a:rPr>
              <a:t>So, we have-</a:t>
            </a:r>
          </a:p>
          <a:p>
            <a:pPr marL="0" indent="0">
              <a:buNone/>
            </a:pPr>
            <a:r>
              <a:rPr lang="en-US" altLang="en-US">
                <a:latin typeface="Times New Roman" panose="02020603050405020304" pitchFamily="18" charset="0"/>
                <a:cs typeface="Times New Roman" panose="02020603050405020304" pitchFamily="18" charset="0"/>
              </a:rPr>
              <a:t>R</a:t>
            </a:r>
            <a:r>
              <a:rPr lang="en-US" altLang="en-US" baseline="-25000">
                <a:latin typeface="Times New Roman" panose="02020603050405020304" pitchFamily="18" charset="0"/>
                <a:cs typeface="Times New Roman" panose="02020603050405020304" pitchFamily="18" charset="0"/>
              </a:rPr>
              <a:t>1 </a:t>
            </a:r>
            <a:r>
              <a:rPr lang="en-US" altLang="en-US">
                <a:latin typeface="Times New Roman" panose="02020603050405020304" pitchFamily="18" charset="0"/>
                <a:cs typeface="Times New Roman" panose="02020603050405020304" pitchFamily="18" charset="0"/>
              </a:rPr>
              <a:t>( A , B ) ∪ R</a:t>
            </a:r>
            <a:r>
              <a:rPr lang="en-US" altLang="en-US" baseline="-25000">
                <a:latin typeface="Times New Roman" panose="02020603050405020304" pitchFamily="18" charset="0"/>
                <a:cs typeface="Times New Roman" panose="02020603050405020304" pitchFamily="18" charset="0"/>
              </a:rPr>
              <a:t>2</a:t>
            </a:r>
            <a:r>
              <a:rPr lang="en-US" altLang="en-US">
                <a:latin typeface="Times New Roman" panose="02020603050405020304" pitchFamily="18" charset="0"/>
                <a:cs typeface="Times New Roman" panose="02020603050405020304" pitchFamily="18" charset="0"/>
              </a:rPr>
              <a:t> ( B , C )</a:t>
            </a:r>
          </a:p>
          <a:p>
            <a:pPr marL="0" indent="0">
              <a:buNone/>
            </a:pPr>
            <a:r>
              <a:rPr lang="en-US" altLang="en-US">
                <a:latin typeface="Times New Roman" panose="02020603050405020304" pitchFamily="18" charset="0"/>
                <a:cs typeface="Times New Roman" panose="02020603050405020304" pitchFamily="18" charset="0"/>
              </a:rPr>
              <a:t>= R’ ( A , B , C )</a:t>
            </a:r>
          </a:p>
          <a:p>
            <a:pPr marL="0" indent="0">
              <a:buNone/>
            </a:pPr>
            <a:r>
              <a:rPr lang="en-US" altLang="en-US">
                <a:latin typeface="Times New Roman" panose="02020603050405020304" pitchFamily="18" charset="0"/>
                <a:cs typeface="Times New Roman" panose="02020603050405020304" pitchFamily="18" charset="0"/>
              </a:rPr>
              <a:t>Clearly, union of the sub relations contain all the attributes of relation R’.</a:t>
            </a:r>
          </a:p>
          <a:p>
            <a:pPr marL="0" indent="0">
              <a:buNone/>
            </a:pPr>
            <a:r>
              <a:rPr lang="en-US" altLang="en-US">
                <a:latin typeface="Times New Roman" panose="02020603050405020304" pitchFamily="18" charset="0"/>
                <a:cs typeface="Times New Roman" panose="02020603050405020304" pitchFamily="18" charset="0"/>
              </a:rPr>
              <a:t>Thus, condition-01 satisfies.</a:t>
            </a:r>
          </a:p>
          <a:p>
            <a:pPr marL="0" indent="0">
              <a:buNone/>
            </a:pPr>
            <a:r>
              <a:rPr lang="en-US" altLang="en-US" b="1" u="sng"/>
              <a:t>Condition-02:</a:t>
            </a:r>
            <a:endParaRPr lang="en-US" altLang="en-US" b="1"/>
          </a:p>
          <a:p>
            <a:pPr marL="0" indent="0">
              <a:buNone/>
            </a:pPr>
            <a:r>
              <a:rPr lang="en-US" altLang="en-US"/>
              <a:t>According to condition-02, intersection of both the sub relations must not be null. So, we have-</a:t>
            </a:r>
          </a:p>
          <a:p>
            <a:pPr marL="0" indent="0">
              <a:buNone/>
            </a:pPr>
            <a:r>
              <a:rPr lang="en-US" altLang="en-US"/>
              <a:t>R</a:t>
            </a:r>
            <a:r>
              <a:rPr lang="en-US" altLang="en-US" baseline="-25000"/>
              <a:t>1</a:t>
            </a:r>
            <a:r>
              <a:rPr lang="en-US" altLang="en-US"/>
              <a:t> ( A , B ) ∩ R</a:t>
            </a:r>
            <a:r>
              <a:rPr lang="en-US" altLang="en-US" baseline="-25000"/>
              <a:t>2</a:t>
            </a:r>
            <a:r>
              <a:rPr lang="en-US" altLang="en-US"/>
              <a:t> ( B , C )</a:t>
            </a:r>
          </a:p>
          <a:p>
            <a:pPr marL="0" indent="0">
              <a:buNone/>
            </a:pPr>
            <a:r>
              <a:rPr lang="en-US" altLang="en-US"/>
              <a:t>= B</a:t>
            </a:r>
          </a:p>
          <a:p>
            <a:pPr marL="0" indent="0">
              <a:buNone/>
            </a:pPr>
            <a:r>
              <a:rPr lang="en-US" altLang="en-US"/>
              <a:t>Clearly, intersection of the sub relations is not null.</a:t>
            </a:r>
          </a:p>
          <a:p>
            <a:pPr marL="0" indent="0">
              <a:buNone/>
            </a:pPr>
            <a:r>
              <a:rPr lang="en-US" altLang="en-US"/>
              <a:t>Thus, condition-02 satisfies.</a:t>
            </a:r>
          </a:p>
          <a:p>
            <a:pPr marL="0" indent="0">
              <a:buNone/>
            </a:pPr>
            <a:endParaRPr lang="en-US" altLang="en-US">
              <a:latin typeface="Times New Roman" panose="02020603050405020304" pitchFamily="18" charset="0"/>
              <a:cs typeface="Times New Roman" panose="02020603050405020304" pitchFamily="18" charset="0"/>
            </a:endParaRPr>
          </a:p>
          <a:p>
            <a:pPr marL="0" indent="0">
              <a:buNone/>
            </a:pPr>
            <a:endParaRPr lang="en-US" altLang="en-US">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AC24CD6-FF89-3CDA-B674-3A34CF41ABD2}"/>
              </a:ext>
            </a:extLst>
          </p:cNvPr>
          <p:cNvSpPr>
            <a:spLocks noGrp="1"/>
          </p:cNvSpPr>
          <p:nvPr>
            <p:ph type="dt" sz="quarter" idx="10"/>
          </p:nvPr>
        </p:nvSpPr>
        <p:spPr/>
        <p:txBody>
          <a:bodyPr/>
          <a:lstStyle/>
          <a:p>
            <a:pPr>
              <a:defRPr/>
            </a:pPr>
            <a:fld id="{BBBA86F5-9DA3-4B78-AD0D-9179BC54E80B}" type="datetime1">
              <a:rPr lang="en-US"/>
              <a:pPr>
                <a:defRPr/>
              </a:pPr>
              <a:t>3/27/24</a:t>
            </a:fld>
            <a:endParaRPr lang="en-US"/>
          </a:p>
        </p:txBody>
      </p:sp>
      <p:sp>
        <p:nvSpPr>
          <p:cNvPr id="5" name="Footer Placeholder 4">
            <a:extLst>
              <a:ext uri="{FF2B5EF4-FFF2-40B4-BE49-F238E27FC236}">
                <a16:creationId xmlns:a16="http://schemas.microsoft.com/office/drawing/2014/main" id="{929D06A6-3926-AB26-9857-1C0C6127B42C}"/>
              </a:ext>
            </a:extLst>
          </p:cNvPr>
          <p:cNvSpPr>
            <a:spLocks noGrp="1"/>
          </p:cNvSpPr>
          <p:nvPr>
            <p:ph type="ftr" sz="quarter" idx="11"/>
          </p:nvPr>
        </p:nvSpPr>
        <p:spPr/>
        <p:txBody>
          <a:bodyPr/>
          <a:lstStyle/>
          <a:p>
            <a:pPr>
              <a:defRPr/>
            </a:pPr>
            <a:r>
              <a:rPr lang="en-US"/>
              <a:t>Jyoti Rani          DBMS                Unit-3</a:t>
            </a:r>
          </a:p>
        </p:txBody>
      </p:sp>
      <p:sp>
        <p:nvSpPr>
          <p:cNvPr id="185349" name="Slide Number Placeholder 5">
            <a:extLst>
              <a:ext uri="{FF2B5EF4-FFF2-40B4-BE49-F238E27FC236}">
                <a16:creationId xmlns:a16="http://schemas.microsoft.com/office/drawing/2014/main" id="{D44F87D9-0E21-A672-E6DA-8A1A4198400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FAE5498-7BED-1740-8A8F-2B9CEB262571}" type="slidenum">
              <a:rPr lang="en-US" altLang="en-US" sz="1200">
                <a:solidFill>
                  <a:srgbClr val="898989"/>
                </a:solidFill>
              </a:rPr>
              <a:pPr>
                <a:spcBef>
                  <a:spcPct val="0"/>
                </a:spcBef>
                <a:buFontTx/>
                <a:buNone/>
              </a:pPr>
              <a:t>119</a:t>
            </a:fld>
            <a:endParaRPr lang="en-US" altLang="en-US" sz="1200">
              <a:solidFill>
                <a:srgbClr val="898989"/>
              </a:solidFill>
            </a:endParaRPr>
          </a:p>
        </p:txBody>
      </p:sp>
      <p:sp>
        <p:nvSpPr>
          <p:cNvPr id="7" name="Title 1">
            <a:extLst>
              <a:ext uri="{FF2B5EF4-FFF2-40B4-BE49-F238E27FC236}">
                <a16:creationId xmlns:a16="http://schemas.microsoft.com/office/drawing/2014/main" id="{95B5D7D4-B417-4D6A-B6B7-63070929B8AA}"/>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Problem-2 </a:t>
            </a:r>
          </a:p>
        </p:txBody>
      </p:sp>
      <p:pic>
        <p:nvPicPr>
          <p:cNvPr id="185351" name="Picture 7">
            <a:extLst>
              <a:ext uri="{FF2B5EF4-FFF2-40B4-BE49-F238E27FC236}">
                <a16:creationId xmlns:a16="http://schemas.microsoft.com/office/drawing/2014/main" id="{2DB69C3C-F039-F067-0837-27ADFC5F46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6519304-4FD1-D97B-34A3-803B93EB6E8D}"/>
              </a:ext>
            </a:extLst>
          </p:cNvPr>
          <p:cNvSpPr>
            <a:spLocks noGrp="1"/>
          </p:cNvSpPr>
          <p:nvPr>
            <p:ph type="dt" sz="quarter" idx="10"/>
          </p:nvPr>
        </p:nvSpPr>
        <p:spPr/>
        <p:txBody>
          <a:bodyPr/>
          <a:lstStyle/>
          <a:p>
            <a:pPr>
              <a:defRPr/>
            </a:pPr>
            <a:fld id="{B6EF077A-22EB-45C7-92EB-71F71A1E0AC7}" type="datetime1">
              <a:rPr lang="en-US" smtClean="0"/>
              <a:t>3/27/24</a:t>
            </a:fld>
            <a:endParaRPr lang="en-US"/>
          </a:p>
        </p:txBody>
      </p:sp>
      <p:sp>
        <p:nvSpPr>
          <p:cNvPr id="5" name="Footer Placeholder 4">
            <a:extLst>
              <a:ext uri="{FF2B5EF4-FFF2-40B4-BE49-F238E27FC236}">
                <a16:creationId xmlns:a16="http://schemas.microsoft.com/office/drawing/2014/main" id="{AC9445F0-A134-7CF3-7890-A28704390532}"/>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11268" name="Slide Number Placeholder 5">
            <a:extLst>
              <a:ext uri="{FF2B5EF4-FFF2-40B4-BE49-F238E27FC236}">
                <a16:creationId xmlns:a16="http://schemas.microsoft.com/office/drawing/2014/main" id="{47FF9316-41D7-6123-8724-145A19F844DA}"/>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528E58A-C12E-4C1C-A603-5DEA9863481E}" type="slidenum">
              <a:rPr lang="en-US" altLang="en-US">
                <a:solidFill>
                  <a:srgbClr val="898989"/>
                </a:solidFill>
                <a:latin typeface="Calibri" panose="020F0502020204030204" pitchFamily="34" charset="0"/>
              </a:rPr>
              <a:pPr/>
              <a:t>12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45AC287D-D93C-DF36-1D59-14BA72A13910}"/>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t>COs and POs  Mapping</a:t>
            </a:r>
          </a:p>
        </p:txBody>
      </p:sp>
      <p:graphicFrame>
        <p:nvGraphicFramePr>
          <p:cNvPr id="9" name="Content Placeholder 1">
            <a:extLst>
              <a:ext uri="{FF2B5EF4-FFF2-40B4-BE49-F238E27FC236}">
                <a16:creationId xmlns:a16="http://schemas.microsoft.com/office/drawing/2014/main" id="{BF8B79D5-052B-95E2-08A1-D48C400D2CEA}"/>
              </a:ext>
            </a:extLst>
          </p:cNvPr>
          <p:cNvGraphicFramePr>
            <a:graphicFrameLocks/>
          </p:cNvGraphicFramePr>
          <p:nvPr/>
        </p:nvGraphicFramePr>
        <p:xfrm>
          <a:off x="1752600" y="1524001"/>
          <a:ext cx="8305808" cy="4495801"/>
        </p:xfrm>
        <a:graphic>
          <a:graphicData uri="http://schemas.openxmlformats.org/drawingml/2006/table">
            <a:tbl>
              <a:tblPr firstRow="1" firstCol="1" bandRow="1">
                <a:tableStyleId>{5C22544A-7EE6-4342-B048-85BDC9FD1C3A}</a:tableStyleId>
              </a:tblPr>
              <a:tblGrid>
                <a:gridCol w="1085375">
                  <a:extLst>
                    <a:ext uri="{9D8B030D-6E8A-4147-A177-3AD203B41FA5}">
                      <a16:colId xmlns:a16="http://schemas.microsoft.com/office/drawing/2014/main" val="20000"/>
                    </a:ext>
                  </a:extLst>
                </a:gridCol>
                <a:gridCol w="574704">
                  <a:extLst>
                    <a:ext uri="{9D8B030D-6E8A-4147-A177-3AD203B41FA5}">
                      <a16:colId xmlns:a16="http://schemas.microsoft.com/office/drawing/2014/main" val="20001"/>
                    </a:ext>
                  </a:extLst>
                </a:gridCol>
                <a:gridCol w="574704">
                  <a:extLst>
                    <a:ext uri="{9D8B030D-6E8A-4147-A177-3AD203B41FA5}">
                      <a16:colId xmlns:a16="http://schemas.microsoft.com/office/drawing/2014/main" val="20002"/>
                    </a:ext>
                  </a:extLst>
                </a:gridCol>
                <a:gridCol w="574704">
                  <a:extLst>
                    <a:ext uri="{9D8B030D-6E8A-4147-A177-3AD203B41FA5}">
                      <a16:colId xmlns:a16="http://schemas.microsoft.com/office/drawing/2014/main" val="20003"/>
                    </a:ext>
                  </a:extLst>
                </a:gridCol>
                <a:gridCol w="574704">
                  <a:extLst>
                    <a:ext uri="{9D8B030D-6E8A-4147-A177-3AD203B41FA5}">
                      <a16:colId xmlns:a16="http://schemas.microsoft.com/office/drawing/2014/main" val="20004"/>
                    </a:ext>
                  </a:extLst>
                </a:gridCol>
                <a:gridCol w="574704">
                  <a:extLst>
                    <a:ext uri="{9D8B030D-6E8A-4147-A177-3AD203B41FA5}">
                      <a16:colId xmlns:a16="http://schemas.microsoft.com/office/drawing/2014/main" val="20005"/>
                    </a:ext>
                  </a:extLst>
                </a:gridCol>
                <a:gridCol w="574704">
                  <a:extLst>
                    <a:ext uri="{9D8B030D-6E8A-4147-A177-3AD203B41FA5}">
                      <a16:colId xmlns:a16="http://schemas.microsoft.com/office/drawing/2014/main" val="20006"/>
                    </a:ext>
                  </a:extLst>
                </a:gridCol>
                <a:gridCol w="574704">
                  <a:extLst>
                    <a:ext uri="{9D8B030D-6E8A-4147-A177-3AD203B41FA5}">
                      <a16:colId xmlns:a16="http://schemas.microsoft.com/office/drawing/2014/main" val="20007"/>
                    </a:ext>
                  </a:extLst>
                </a:gridCol>
                <a:gridCol w="574704">
                  <a:extLst>
                    <a:ext uri="{9D8B030D-6E8A-4147-A177-3AD203B41FA5}">
                      <a16:colId xmlns:a16="http://schemas.microsoft.com/office/drawing/2014/main" val="20008"/>
                    </a:ext>
                  </a:extLst>
                </a:gridCol>
                <a:gridCol w="574704">
                  <a:extLst>
                    <a:ext uri="{9D8B030D-6E8A-4147-A177-3AD203B41FA5}">
                      <a16:colId xmlns:a16="http://schemas.microsoft.com/office/drawing/2014/main" val="20009"/>
                    </a:ext>
                  </a:extLst>
                </a:gridCol>
                <a:gridCol w="682699">
                  <a:extLst>
                    <a:ext uri="{9D8B030D-6E8A-4147-A177-3AD203B41FA5}">
                      <a16:colId xmlns:a16="http://schemas.microsoft.com/office/drawing/2014/main" val="20010"/>
                    </a:ext>
                  </a:extLst>
                </a:gridCol>
                <a:gridCol w="712130">
                  <a:extLst>
                    <a:ext uri="{9D8B030D-6E8A-4147-A177-3AD203B41FA5}">
                      <a16:colId xmlns:a16="http://schemas.microsoft.com/office/drawing/2014/main" val="20011"/>
                    </a:ext>
                  </a:extLst>
                </a:gridCol>
                <a:gridCol w="653268">
                  <a:extLst>
                    <a:ext uri="{9D8B030D-6E8A-4147-A177-3AD203B41FA5}">
                      <a16:colId xmlns:a16="http://schemas.microsoft.com/office/drawing/2014/main" val="20012"/>
                    </a:ext>
                  </a:extLst>
                </a:gridCol>
              </a:tblGrid>
              <a:tr h="1035553">
                <a:tc>
                  <a:txBody>
                    <a:bodyPr/>
                    <a:lstStyle/>
                    <a:p>
                      <a:pPr algn="ctr">
                        <a:lnSpc>
                          <a:spcPct val="115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dirty="0">
                          <a:effectLst/>
                        </a:rPr>
                        <a:t>PO1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PO2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PO3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PO4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PO5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dirty="0">
                          <a:effectLst/>
                        </a:rPr>
                        <a:t>PO6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PO7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PO8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PO9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PO10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PO11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PO12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576708">
                <a:tc>
                  <a:txBody>
                    <a:bodyPr/>
                    <a:lstStyle/>
                    <a:p>
                      <a:pPr algn="just">
                        <a:lnSpc>
                          <a:spcPct val="115000"/>
                        </a:lnSpc>
                        <a:spcAft>
                          <a:spcPts val="0"/>
                        </a:spcAft>
                      </a:pPr>
                      <a:r>
                        <a:rPr lang="en-US" sz="1400" dirty="0"/>
                        <a:t>ACSAI0402</a:t>
                      </a:r>
                      <a:r>
                        <a:rPr lang="en-US" sz="1400" dirty="0">
                          <a:effectLst/>
                        </a:rPr>
                        <a:t>.1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1"/>
                  </a:ext>
                </a:extLst>
              </a:tr>
              <a:tr h="576708">
                <a:tc>
                  <a:txBody>
                    <a:bodyPr/>
                    <a:lstStyle/>
                    <a:p>
                      <a:pPr>
                        <a:lnSpc>
                          <a:spcPct val="115000"/>
                        </a:lnSpc>
                        <a:spcAft>
                          <a:spcPts val="0"/>
                        </a:spcAft>
                      </a:pPr>
                      <a:r>
                        <a:rPr lang="en-US" sz="1400" dirty="0"/>
                        <a:t>ACSAI0402</a:t>
                      </a:r>
                      <a:r>
                        <a:rPr lang="en-US" sz="1400" dirty="0">
                          <a:effectLst/>
                        </a:rPr>
                        <a:t>.2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95000"/>
                      </a:schemeClr>
                    </a:solidFill>
                  </a:tcPr>
                </a:tc>
                <a:extLst>
                  <a:ext uri="{0D108BD9-81ED-4DB2-BD59-A6C34878D82A}">
                    <a16:rowId xmlns:a16="http://schemas.microsoft.com/office/drawing/2014/main" val="10002"/>
                  </a:ext>
                </a:extLst>
              </a:tr>
              <a:tr h="576708">
                <a:tc>
                  <a:txBody>
                    <a:bodyPr/>
                    <a:lstStyle/>
                    <a:p>
                      <a:pPr>
                        <a:lnSpc>
                          <a:spcPct val="115000"/>
                        </a:lnSpc>
                        <a:spcAft>
                          <a:spcPts val="0"/>
                        </a:spcAft>
                      </a:pPr>
                      <a:r>
                        <a:rPr lang="en-US" sz="1400" dirty="0"/>
                        <a:t>ACSAI0402</a:t>
                      </a:r>
                      <a:r>
                        <a:rPr lang="en-US" sz="1400" dirty="0">
                          <a:effectLst/>
                        </a:rPr>
                        <a:t>.3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3"/>
                  </a:ext>
                </a:extLst>
              </a:tr>
              <a:tr h="576708">
                <a:tc>
                  <a:txBody>
                    <a:bodyPr/>
                    <a:lstStyle/>
                    <a:p>
                      <a:pPr>
                        <a:lnSpc>
                          <a:spcPct val="115000"/>
                        </a:lnSpc>
                        <a:spcAft>
                          <a:spcPts val="0"/>
                        </a:spcAft>
                      </a:pPr>
                      <a:r>
                        <a:rPr lang="en-US" sz="1400" dirty="0"/>
                        <a:t>ACSAI0402</a:t>
                      </a:r>
                      <a:r>
                        <a:rPr lang="en-US" sz="1400" dirty="0">
                          <a:effectLst/>
                        </a:rPr>
                        <a:t>.4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extLst>
                  <a:ext uri="{0D108BD9-81ED-4DB2-BD59-A6C34878D82A}">
                    <a16:rowId xmlns:a16="http://schemas.microsoft.com/office/drawing/2014/main" val="10004"/>
                  </a:ext>
                </a:extLst>
              </a:tr>
              <a:tr h="576708">
                <a:tc>
                  <a:txBody>
                    <a:bodyPr/>
                    <a:lstStyle/>
                    <a:p>
                      <a:pPr>
                        <a:lnSpc>
                          <a:spcPct val="115000"/>
                        </a:lnSpc>
                        <a:spcAft>
                          <a:spcPts val="0"/>
                        </a:spcAft>
                      </a:pPr>
                      <a:r>
                        <a:rPr lang="en-US" sz="1400" dirty="0"/>
                        <a:t>ACSAI0402</a:t>
                      </a:r>
                      <a:r>
                        <a:rPr lang="en-US" sz="1400" dirty="0">
                          <a:effectLst/>
                        </a:rPr>
                        <a:t>.5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5"/>
                  </a:ext>
                </a:extLst>
              </a:tr>
              <a:tr h="576708">
                <a:tc>
                  <a:txBody>
                    <a:bodyPr/>
                    <a:lstStyle/>
                    <a:p>
                      <a:pPr algn="ctr">
                        <a:lnSpc>
                          <a:spcPct val="115000"/>
                        </a:lnSpc>
                        <a:spcAft>
                          <a:spcPts val="0"/>
                        </a:spcAft>
                      </a:pPr>
                      <a:r>
                        <a:rPr lang="en-US" sz="1400">
                          <a:effectLst/>
                        </a:rPr>
                        <a:t>AVG</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2.20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2.80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2.60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2.40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2.40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2.20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2.20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2.20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2.20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2.40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6"/>
                  </a:ext>
                </a:extLst>
              </a:tr>
            </a:tbl>
          </a:graphicData>
        </a:graphic>
      </p:graphicFrame>
      <p:pic>
        <p:nvPicPr>
          <p:cNvPr id="2" name="Picture 1">
            <a:extLst>
              <a:ext uri="{FF2B5EF4-FFF2-40B4-BE49-F238E27FC236}">
                <a16:creationId xmlns:a16="http://schemas.microsoft.com/office/drawing/2014/main" id="{662F8904-847B-0EF4-5324-36122139973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DF71A2-2663-B78B-A3AA-A45245192226}"/>
              </a:ext>
            </a:extLst>
          </p:cNvPr>
          <p:cNvSpPr>
            <a:spLocks noGrp="1"/>
          </p:cNvSpPr>
          <p:nvPr>
            <p:ph idx="1"/>
          </p:nvPr>
        </p:nvSpPr>
        <p:spPr>
          <a:xfrm>
            <a:off x="2895600" y="796925"/>
            <a:ext cx="7696200" cy="5329238"/>
          </a:xfrm>
        </p:spPr>
        <p:txBody>
          <a:bodyPr>
            <a:normAutofit fontScale="92500" lnSpcReduction="20000"/>
          </a:bodyPr>
          <a:lstStyle/>
          <a:p>
            <a:pPr marL="0" indent="0">
              <a:buNone/>
              <a:defRPr/>
            </a:pPr>
            <a:r>
              <a:rPr lang="en-US" b="1" u="sng" dirty="0">
                <a:latin typeface="Times New Roman" panose="02020603050405020304" pitchFamily="18" charset="0"/>
                <a:cs typeface="Times New Roman" panose="02020603050405020304" pitchFamily="18" charset="0"/>
              </a:rPr>
              <a:t>Condition-03:</a:t>
            </a:r>
            <a:endParaRPr lang="en-US" b="1" dirty="0">
              <a:latin typeface="Times New Roman" panose="02020603050405020304" pitchFamily="18" charset="0"/>
              <a:cs typeface="Times New Roman" panose="02020603050405020304" pitchFamily="18" charset="0"/>
            </a:endParaRPr>
          </a:p>
          <a:p>
            <a:pPr marL="0" indent="0">
              <a:buNone/>
              <a:defRPr/>
            </a:pPr>
            <a:r>
              <a:rPr lang="en-US" dirty="0">
                <a:latin typeface="Times New Roman" panose="02020603050405020304" pitchFamily="18" charset="0"/>
                <a:cs typeface="Times New Roman" panose="02020603050405020304" pitchFamily="18" charset="0"/>
              </a:rPr>
              <a:t>According to condition-03, intersection of both the sub relations must be the super key of one of the two sub relations or both.</a:t>
            </a:r>
          </a:p>
          <a:p>
            <a:pPr marL="0" indent="0">
              <a:buNone/>
              <a:defRPr/>
            </a:pPr>
            <a:r>
              <a:rPr lang="en-US" dirty="0">
                <a:latin typeface="Times New Roman" panose="02020603050405020304" pitchFamily="18" charset="0"/>
                <a:cs typeface="Times New Roman" panose="02020603050405020304" pitchFamily="18" charset="0"/>
              </a:rPr>
              <a:t>So, we have-</a:t>
            </a:r>
          </a:p>
          <a:p>
            <a:pPr marL="0" indent="0">
              <a:buNone/>
              <a:defRPr/>
            </a:pPr>
            <a:r>
              <a:rPr lang="en-US" dirty="0">
                <a:latin typeface="Times New Roman" panose="02020603050405020304" pitchFamily="18" charset="0"/>
                <a:cs typeface="Times New Roman" panose="02020603050405020304" pitchFamily="18" charset="0"/>
              </a:rPr>
              <a:t>R</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 A , B ) ∩ R</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B , C )</a:t>
            </a:r>
          </a:p>
          <a:p>
            <a:pPr marL="0" indent="0">
              <a:buNone/>
              <a:defRPr/>
            </a:pPr>
            <a:r>
              <a:rPr lang="en-US" dirty="0">
                <a:latin typeface="Times New Roman" panose="02020603050405020304" pitchFamily="18" charset="0"/>
                <a:cs typeface="Times New Roman" panose="02020603050405020304" pitchFamily="18" charset="0"/>
              </a:rPr>
              <a:t>= B</a:t>
            </a:r>
          </a:p>
          <a:p>
            <a:pPr marL="0" indent="0">
              <a:buNone/>
              <a:defRPr/>
            </a:pPr>
            <a:r>
              <a:rPr lang="en-US" dirty="0">
                <a:latin typeface="Times New Roman" panose="02020603050405020304" pitchFamily="18" charset="0"/>
                <a:cs typeface="Times New Roman" panose="02020603050405020304" pitchFamily="18" charset="0"/>
              </a:rPr>
              <a:t>Now, the closure of attribute B is-</a:t>
            </a:r>
          </a:p>
          <a:p>
            <a:pPr marL="0" indent="0">
              <a:buNone/>
              <a:defRPr/>
            </a:pPr>
            <a:r>
              <a:rPr lang="en-US" dirty="0">
                <a:latin typeface="Times New Roman" panose="02020603050405020304" pitchFamily="18" charset="0"/>
                <a:cs typeface="Times New Roman" panose="02020603050405020304" pitchFamily="18" charset="0"/>
              </a:rPr>
              <a:t>B</a:t>
            </a:r>
            <a:r>
              <a:rPr lang="en-US" baseline="30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 { B , C , D }</a:t>
            </a:r>
          </a:p>
          <a:p>
            <a:pPr marL="0" indent="0">
              <a:buNone/>
              <a:defRPr/>
            </a:pPr>
            <a:r>
              <a:rPr lang="en-US" dirty="0">
                <a:latin typeface="Times New Roman" panose="02020603050405020304" pitchFamily="18" charset="0"/>
                <a:cs typeface="Times New Roman" panose="02020603050405020304" pitchFamily="18" charset="0"/>
              </a:rPr>
              <a:t>Now, we see-</a:t>
            </a:r>
          </a:p>
          <a:p>
            <a:pPr>
              <a:defRPr/>
            </a:pPr>
            <a:r>
              <a:rPr lang="en-US" dirty="0">
                <a:latin typeface="Times New Roman" panose="02020603050405020304" pitchFamily="18" charset="0"/>
                <a:cs typeface="Times New Roman" panose="02020603050405020304" pitchFamily="18" charset="0"/>
              </a:rPr>
              <a:t>Attribute ‘B’ can not determine attribute ‘A’ of sub relation R</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a:t>
            </a:r>
          </a:p>
          <a:p>
            <a:pPr>
              <a:defRPr/>
            </a:pPr>
            <a:r>
              <a:rPr lang="en-US" dirty="0">
                <a:latin typeface="Times New Roman" panose="02020603050405020304" pitchFamily="18" charset="0"/>
                <a:cs typeface="Times New Roman" panose="02020603050405020304" pitchFamily="18" charset="0"/>
              </a:rPr>
              <a:t>Thus, it is not a super key of the sub relation R</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a:t>
            </a:r>
          </a:p>
          <a:p>
            <a:pPr>
              <a:defRPr/>
            </a:pPr>
            <a:r>
              <a:rPr lang="en-US" dirty="0">
                <a:latin typeface="Times New Roman" panose="02020603050405020304" pitchFamily="18" charset="0"/>
                <a:cs typeface="Times New Roman" panose="02020603050405020304" pitchFamily="18" charset="0"/>
              </a:rPr>
              <a:t>Attribute ‘B’ can determine all the attributes of sub relation R</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a:t>
            </a:r>
          </a:p>
          <a:p>
            <a:pPr>
              <a:defRPr/>
            </a:pPr>
            <a:r>
              <a:rPr lang="en-US" dirty="0">
                <a:latin typeface="Times New Roman" panose="02020603050405020304" pitchFamily="18" charset="0"/>
                <a:cs typeface="Times New Roman" panose="02020603050405020304" pitchFamily="18" charset="0"/>
              </a:rPr>
              <a:t>Thus, it is a super key of the sub relation R</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a:t>
            </a:r>
          </a:p>
          <a:p>
            <a:pPr>
              <a:defRPr/>
            </a:pPr>
            <a:r>
              <a:rPr lang="en-US" dirty="0">
                <a:latin typeface="Times New Roman" panose="02020603050405020304" pitchFamily="18" charset="0"/>
                <a:cs typeface="Times New Roman" panose="02020603050405020304" pitchFamily="18" charset="0"/>
              </a:rPr>
              <a:t> Clearly, intersection of the sub relations is a super key of one of the sub relations.</a:t>
            </a:r>
          </a:p>
          <a:p>
            <a:pPr>
              <a:defRPr/>
            </a:pPr>
            <a:endParaRPr lang="en-US" dirty="0">
              <a:latin typeface="Times New Roman" panose="02020603050405020304" pitchFamily="18" charset="0"/>
              <a:cs typeface="Times New Roman" panose="02020603050405020304" pitchFamily="18" charset="0"/>
            </a:endParaRPr>
          </a:p>
          <a:p>
            <a:pPr>
              <a:defRPr/>
            </a:pP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9D33E97-19BE-DCB0-6152-869BBA231F82}"/>
              </a:ext>
            </a:extLst>
          </p:cNvPr>
          <p:cNvSpPr>
            <a:spLocks noGrp="1"/>
          </p:cNvSpPr>
          <p:nvPr>
            <p:ph type="dt" sz="quarter" idx="10"/>
          </p:nvPr>
        </p:nvSpPr>
        <p:spPr/>
        <p:txBody>
          <a:bodyPr/>
          <a:lstStyle/>
          <a:p>
            <a:pPr>
              <a:defRPr/>
            </a:pPr>
            <a:fld id="{493495DC-B930-4214-87AF-E8755EC3A734}" type="datetime1">
              <a:rPr lang="en-US"/>
              <a:pPr>
                <a:defRPr/>
              </a:pPr>
              <a:t>3/27/24</a:t>
            </a:fld>
            <a:endParaRPr lang="en-US"/>
          </a:p>
        </p:txBody>
      </p:sp>
      <p:sp>
        <p:nvSpPr>
          <p:cNvPr id="5" name="Footer Placeholder 4">
            <a:extLst>
              <a:ext uri="{FF2B5EF4-FFF2-40B4-BE49-F238E27FC236}">
                <a16:creationId xmlns:a16="http://schemas.microsoft.com/office/drawing/2014/main" id="{483D614E-E50F-EBA2-62FF-AF8D852C2A9D}"/>
              </a:ext>
            </a:extLst>
          </p:cNvPr>
          <p:cNvSpPr>
            <a:spLocks noGrp="1"/>
          </p:cNvSpPr>
          <p:nvPr>
            <p:ph type="ftr" sz="quarter" idx="11"/>
          </p:nvPr>
        </p:nvSpPr>
        <p:spPr/>
        <p:txBody>
          <a:bodyPr/>
          <a:lstStyle/>
          <a:p>
            <a:pPr>
              <a:defRPr/>
            </a:pPr>
            <a:r>
              <a:rPr lang="en-US"/>
              <a:t>Jyoti Rani          DBMS                Unit-3</a:t>
            </a:r>
          </a:p>
        </p:txBody>
      </p:sp>
      <p:sp>
        <p:nvSpPr>
          <p:cNvPr id="186373" name="Slide Number Placeholder 5">
            <a:extLst>
              <a:ext uri="{FF2B5EF4-FFF2-40B4-BE49-F238E27FC236}">
                <a16:creationId xmlns:a16="http://schemas.microsoft.com/office/drawing/2014/main" id="{7B54B0DC-1E1A-97F3-FEE3-705B4ABEA1B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0B03652-2856-A64F-ACFB-D74F750603B3}" type="slidenum">
              <a:rPr lang="en-US" altLang="en-US" sz="1200">
                <a:solidFill>
                  <a:srgbClr val="898989"/>
                </a:solidFill>
              </a:rPr>
              <a:pPr>
                <a:spcBef>
                  <a:spcPct val="0"/>
                </a:spcBef>
                <a:buFontTx/>
                <a:buNone/>
              </a:pPr>
              <a:t>120</a:t>
            </a:fld>
            <a:endParaRPr lang="en-US" altLang="en-US" sz="1200">
              <a:solidFill>
                <a:srgbClr val="898989"/>
              </a:solidFill>
            </a:endParaRPr>
          </a:p>
        </p:txBody>
      </p:sp>
      <p:sp>
        <p:nvSpPr>
          <p:cNvPr id="7" name="Title 1">
            <a:extLst>
              <a:ext uri="{FF2B5EF4-FFF2-40B4-BE49-F238E27FC236}">
                <a16:creationId xmlns:a16="http://schemas.microsoft.com/office/drawing/2014/main" id="{1490FA36-9393-3727-0C2B-1E08B317900E}"/>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Problem-2 </a:t>
            </a:r>
          </a:p>
        </p:txBody>
      </p:sp>
      <p:pic>
        <p:nvPicPr>
          <p:cNvPr id="186375" name="Picture 7">
            <a:extLst>
              <a:ext uri="{FF2B5EF4-FFF2-40B4-BE49-F238E27FC236}">
                <a16:creationId xmlns:a16="http://schemas.microsoft.com/office/drawing/2014/main" id="{5EF86F3E-2D1E-7BCC-CE9C-C073FB9197B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714595-B72E-F656-5EB8-B68B0B451A22}"/>
              </a:ext>
            </a:extLst>
          </p:cNvPr>
          <p:cNvSpPr>
            <a:spLocks noGrp="1"/>
          </p:cNvSpPr>
          <p:nvPr>
            <p:ph idx="1"/>
          </p:nvPr>
        </p:nvSpPr>
        <p:spPr>
          <a:xfrm>
            <a:off x="2895600" y="796925"/>
            <a:ext cx="7696200" cy="5329238"/>
          </a:xfrm>
        </p:spPr>
        <p:txBody>
          <a:bodyPr/>
          <a:lstStyle/>
          <a:p>
            <a:pPr marL="0" indent="0">
              <a:buNone/>
              <a:defRPr/>
            </a:pPr>
            <a:r>
              <a:rPr lang="en-US" dirty="0">
                <a:latin typeface="Times New Roman" panose="02020603050405020304" pitchFamily="18" charset="0"/>
                <a:cs typeface="Times New Roman" panose="02020603050405020304" pitchFamily="18" charset="0"/>
              </a:rPr>
              <a:t>So, condition-03 satisfies.</a:t>
            </a:r>
          </a:p>
          <a:p>
            <a:pPr marL="0" indent="0">
              <a:buNone/>
              <a:defRPr/>
            </a:pPr>
            <a:r>
              <a:rPr lang="en-US" dirty="0">
                <a:latin typeface="Times New Roman" panose="02020603050405020304" pitchFamily="18" charset="0"/>
                <a:cs typeface="Times New Roman" panose="02020603050405020304" pitchFamily="18" charset="0"/>
              </a:rPr>
              <a:t>Thus, we conclude that the decomposition is lossless.</a:t>
            </a:r>
          </a:p>
          <a:p>
            <a:pPr marL="0" indent="0">
              <a:buNone/>
              <a:defRPr/>
            </a:pPr>
            <a:r>
              <a:rPr lang="en-US" dirty="0">
                <a:latin typeface="Times New Roman" panose="02020603050405020304" pitchFamily="18" charset="0"/>
                <a:cs typeface="Times New Roman" panose="02020603050405020304" pitchFamily="18" charset="0"/>
              </a:rPr>
              <a:t> </a:t>
            </a:r>
          </a:p>
          <a:p>
            <a:pPr marL="0" indent="0">
              <a:buNone/>
              <a:defRPr/>
            </a:pPr>
            <a:r>
              <a:rPr lang="en-US" b="1" u="sng" dirty="0">
                <a:latin typeface="Times New Roman" panose="02020603050405020304" pitchFamily="18" charset="0"/>
                <a:cs typeface="Times New Roman" panose="02020603050405020304" pitchFamily="18" charset="0"/>
              </a:rPr>
              <a:t>Conclusion-</a:t>
            </a:r>
            <a:endParaRPr lang="en-US" b="1" dirty="0">
              <a:latin typeface="Times New Roman" panose="02020603050405020304" pitchFamily="18" charset="0"/>
              <a:cs typeface="Times New Roman" panose="02020603050405020304" pitchFamily="18" charset="0"/>
            </a:endParaRPr>
          </a:p>
          <a:p>
            <a:pPr marL="0" indent="0">
              <a:buNone/>
              <a:defRPr/>
            </a:pPr>
            <a:r>
              <a:rPr lang="en-US" dirty="0">
                <a:latin typeface="Times New Roman" panose="02020603050405020304" pitchFamily="18" charset="0"/>
                <a:cs typeface="Times New Roman" panose="02020603050405020304" pitchFamily="18" charset="0"/>
              </a:rPr>
              <a:t>Overall decomposition of relation R into sub relations R</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R</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and R</a:t>
            </a:r>
            <a:r>
              <a:rPr lang="en-US" baseline="-25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is lossless.</a:t>
            </a:r>
          </a:p>
          <a:p>
            <a:pPr>
              <a:defRPr/>
            </a:pP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EAD8388-07E4-764C-6EB7-80DB7992B9B3}"/>
              </a:ext>
            </a:extLst>
          </p:cNvPr>
          <p:cNvSpPr>
            <a:spLocks noGrp="1"/>
          </p:cNvSpPr>
          <p:nvPr>
            <p:ph type="dt" sz="quarter" idx="10"/>
          </p:nvPr>
        </p:nvSpPr>
        <p:spPr/>
        <p:txBody>
          <a:bodyPr/>
          <a:lstStyle/>
          <a:p>
            <a:pPr>
              <a:defRPr/>
            </a:pPr>
            <a:fld id="{84E8E3FB-45CA-4A4E-8E6B-308FCC1115CB}" type="datetime1">
              <a:rPr lang="en-US"/>
              <a:pPr>
                <a:defRPr/>
              </a:pPr>
              <a:t>3/27/24</a:t>
            </a:fld>
            <a:endParaRPr lang="en-US"/>
          </a:p>
        </p:txBody>
      </p:sp>
      <p:sp>
        <p:nvSpPr>
          <p:cNvPr id="5" name="Footer Placeholder 4">
            <a:extLst>
              <a:ext uri="{FF2B5EF4-FFF2-40B4-BE49-F238E27FC236}">
                <a16:creationId xmlns:a16="http://schemas.microsoft.com/office/drawing/2014/main" id="{2BEBB094-35AC-293C-F979-4F7D454CE778}"/>
              </a:ext>
            </a:extLst>
          </p:cNvPr>
          <p:cNvSpPr>
            <a:spLocks noGrp="1"/>
          </p:cNvSpPr>
          <p:nvPr>
            <p:ph type="ftr" sz="quarter" idx="11"/>
          </p:nvPr>
        </p:nvSpPr>
        <p:spPr/>
        <p:txBody>
          <a:bodyPr/>
          <a:lstStyle/>
          <a:p>
            <a:pPr>
              <a:defRPr/>
            </a:pPr>
            <a:r>
              <a:rPr lang="en-US"/>
              <a:t>Jyoti Rani          DBMS                Unit-3</a:t>
            </a:r>
          </a:p>
        </p:txBody>
      </p:sp>
      <p:sp>
        <p:nvSpPr>
          <p:cNvPr id="187397" name="Slide Number Placeholder 5">
            <a:extLst>
              <a:ext uri="{FF2B5EF4-FFF2-40B4-BE49-F238E27FC236}">
                <a16:creationId xmlns:a16="http://schemas.microsoft.com/office/drawing/2014/main" id="{184C717A-4A16-F66C-9F92-8746CA65680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10471EB-AC46-594B-80C9-9A8AA385F9AE}" type="slidenum">
              <a:rPr lang="en-US" altLang="en-US" sz="1200">
                <a:solidFill>
                  <a:srgbClr val="898989"/>
                </a:solidFill>
              </a:rPr>
              <a:pPr>
                <a:spcBef>
                  <a:spcPct val="0"/>
                </a:spcBef>
                <a:buFontTx/>
                <a:buNone/>
              </a:pPr>
              <a:t>121</a:t>
            </a:fld>
            <a:endParaRPr lang="en-US" altLang="en-US" sz="1200">
              <a:solidFill>
                <a:srgbClr val="898989"/>
              </a:solidFill>
            </a:endParaRPr>
          </a:p>
        </p:txBody>
      </p:sp>
      <p:sp>
        <p:nvSpPr>
          <p:cNvPr id="7" name="Title 1">
            <a:extLst>
              <a:ext uri="{FF2B5EF4-FFF2-40B4-BE49-F238E27FC236}">
                <a16:creationId xmlns:a16="http://schemas.microsoft.com/office/drawing/2014/main" id="{D3E41AF9-4E84-F981-6535-F9B1CAC9932A}"/>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Problem-2 </a:t>
            </a:r>
          </a:p>
        </p:txBody>
      </p:sp>
      <p:pic>
        <p:nvPicPr>
          <p:cNvPr id="187399" name="Picture 7">
            <a:extLst>
              <a:ext uri="{FF2B5EF4-FFF2-40B4-BE49-F238E27FC236}">
                <a16:creationId xmlns:a16="http://schemas.microsoft.com/office/drawing/2014/main" id="{E11292BE-E0D1-3AFF-F31D-8D94C5ABDBA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8F3577F-AE75-2C39-E3A8-A242F3148170}"/>
              </a:ext>
            </a:extLst>
          </p:cNvPr>
          <p:cNvSpPr>
            <a:spLocks noGrp="1"/>
          </p:cNvSpPr>
          <p:nvPr>
            <p:ph type="dt" sz="quarter" idx="10"/>
          </p:nvPr>
        </p:nvSpPr>
        <p:spPr/>
        <p:txBody>
          <a:bodyPr/>
          <a:lstStyle/>
          <a:p>
            <a:pPr>
              <a:defRPr/>
            </a:pPr>
            <a:fld id="{060096DE-8FB5-499A-998C-B07914425802}" type="datetime1">
              <a:rPr lang="en-US"/>
              <a:pPr>
                <a:defRPr/>
              </a:pPr>
              <a:t>3/27/24</a:t>
            </a:fld>
            <a:endParaRPr lang="en-US"/>
          </a:p>
        </p:txBody>
      </p:sp>
      <p:sp>
        <p:nvSpPr>
          <p:cNvPr id="5" name="Footer Placeholder 4">
            <a:extLst>
              <a:ext uri="{FF2B5EF4-FFF2-40B4-BE49-F238E27FC236}">
                <a16:creationId xmlns:a16="http://schemas.microsoft.com/office/drawing/2014/main" id="{25907E25-B3E0-4044-17F3-AEB474C93EA4}"/>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89444" name="Slide Number Placeholder 5">
            <a:extLst>
              <a:ext uri="{FF2B5EF4-FFF2-40B4-BE49-F238E27FC236}">
                <a16:creationId xmlns:a16="http://schemas.microsoft.com/office/drawing/2014/main" id="{08A33F07-E72F-CD69-2D52-3594086D4E3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D87AAB8-5B2C-1D49-B48C-53638A735819}" type="slidenum">
              <a:rPr lang="en-US" altLang="en-US" sz="1200">
                <a:solidFill>
                  <a:srgbClr val="898989"/>
                </a:solidFill>
              </a:rPr>
              <a:pPr>
                <a:spcBef>
                  <a:spcPct val="0"/>
                </a:spcBef>
                <a:buFontTx/>
                <a:buNone/>
              </a:pPr>
              <a:t>122</a:t>
            </a:fld>
            <a:endParaRPr lang="en-US" altLang="en-US" sz="1200">
              <a:solidFill>
                <a:srgbClr val="898989"/>
              </a:solidFill>
            </a:endParaRPr>
          </a:p>
        </p:txBody>
      </p:sp>
      <p:sp>
        <p:nvSpPr>
          <p:cNvPr id="7" name="Title 1">
            <a:extLst>
              <a:ext uri="{FF2B5EF4-FFF2-40B4-BE49-F238E27FC236}">
                <a16:creationId xmlns:a16="http://schemas.microsoft.com/office/drawing/2014/main" id="{ECA54B7A-3DF7-738D-898A-2AD8820B8E17}"/>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Testing for Non additive join property</a:t>
            </a:r>
          </a:p>
        </p:txBody>
      </p:sp>
      <p:pic>
        <p:nvPicPr>
          <p:cNvPr id="189446" name="Picture 2" descr="E:\NIET\Project\xLogo11.png.pagespeed.ic.pydHLuCQEZ.png">
            <a:extLst>
              <a:ext uri="{FF2B5EF4-FFF2-40B4-BE49-F238E27FC236}">
                <a16:creationId xmlns:a16="http://schemas.microsoft.com/office/drawing/2014/main" id="{4A45D231-11E9-6737-A8AD-220A38BD19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5" name="Content Placeholder 2">
            <a:extLst>
              <a:ext uri="{FF2B5EF4-FFF2-40B4-BE49-F238E27FC236}">
                <a16:creationId xmlns:a16="http://schemas.microsoft.com/office/drawing/2014/main" id="{A4705BE2-8E4A-35EF-4354-150BC1C06F87}"/>
              </a:ext>
            </a:extLst>
          </p:cNvPr>
          <p:cNvSpPr>
            <a:spLocks noGrp="1"/>
          </p:cNvSpPr>
          <p:nvPr>
            <p:ph idx="1"/>
          </p:nvPr>
        </p:nvSpPr>
        <p:spPr>
          <a:xfrm>
            <a:off x="2057400" y="762000"/>
            <a:ext cx="8229600" cy="5715000"/>
          </a:xfrm>
        </p:spPr>
        <p:txBody>
          <a:bodyPr>
            <a:normAutofit lnSpcReduction="10000"/>
          </a:bodyPr>
          <a:lstStyle/>
          <a:p>
            <a:pPr algn="just" eaLnBrk="1" hangingPunct="1">
              <a:buFont typeface="Arial" panose="020B0604020202020204" pitchFamily="34" charset="0"/>
              <a:buNone/>
              <a:defRPr/>
            </a:pPr>
            <a:r>
              <a:rPr lang="en-US" sz="2200" dirty="0"/>
              <a:t>	A Universal relation R , decomposition D {R1,R2,……</a:t>
            </a:r>
            <a:r>
              <a:rPr lang="en-US" sz="2200" dirty="0" err="1"/>
              <a:t>Rm</a:t>
            </a:r>
            <a:r>
              <a:rPr lang="en-US" sz="2200" dirty="0"/>
              <a:t>} of R and a set of Functional dependencies</a:t>
            </a:r>
          </a:p>
          <a:p>
            <a:pPr algn="just" eaLnBrk="1" hangingPunct="1">
              <a:buFont typeface="Arial" panose="020B0604020202020204" pitchFamily="34" charset="0"/>
              <a:buNone/>
              <a:defRPr/>
            </a:pPr>
            <a:r>
              <a:rPr lang="en-US" sz="2200" dirty="0"/>
              <a:t>	</a:t>
            </a:r>
            <a:r>
              <a:rPr lang="en-US" sz="2200" b="1" dirty="0">
                <a:solidFill>
                  <a:srgbClr val="C00000"/>
                </a:solidFill>
              </a:rPr>
              <a:t>Step 1:- </a:t>
            </a:r>
            <a:r>
              <a:rPr lang="en-US" sz="2200" dirty="0"/>
              <a:t>Create a matrix by the given set of FD’s (initially matrix will one row  </a:t>
            </a:r>
            <a:r>
              <a:rPr lang="en-US" sz="2200" dirty="0" err="1"/>
              <a:t>i</a:t>
            </a:r>
            <a:r>
              <a:rPr lang="en-US" sz="2200" dirty="0"/>
              <a:t> for each relation </a:t>
            </a:r>
            <a:r>
              <a:rPr lang="en-US" sz="2200" dirty="0" err="1"/>
              <a:t>Ri</a:t>
            </a:r>
            <a:r>
              <a:rPr lang="en-US" sz="2200" dirty="0"/>
              <a:t> in D, and one column J for each attribute </a:t>
            </a:r>
            <a:r>
              <a:rPr lang="en-US" sz="2200" dirty="0" err="1"/>
              <a:t>Aj</a:t>
            </a:r>
            <a:r>
              <a:rPr lang="en-US" sz="2200" dirty="0"/>
              <a:t> in R ).</a:t>
            </a:r>
          </a:p>
          <a:p>
            <a:pPr algn="just" eaLnBrk="1" hangingPunct="1">
              <a:buFont typeface="Arial" panose="020B0604020202020204" pitchFamily="34" charset="0"/>
              <a:buNone/>
              <a:defRPr/>
            </a:pPr>
            <a:r>
              <a:rPr lang="en-US" sz="2200" dirty="0"/>
              <a:t>	</a:t>
            </a:r>
            <a:r>
              <a:rPr lang="en-US" sz="2200" b="1" dirty="0">
                <a:solidFill>
                  <a:srgbClr val="C00000"/>
                </a:solidFill>
              </a:rPr>
              <a:t>Step 2:- </a:t>
            </a:r>
            <a:r>
              <a:rPr lang="en-US" sz="2200" dirty="0"/>
              <a:t>Set s(</a:t>
            </a:r>
            <a:r>
              <a:rPr lang="en-US" sz="2200" dirty="0" err="1"/>
              <a:t>i,j</a:t>
            </a:r>
            <a:r>
              <a:rPr lang="en-US" sz="2200" dirty="0"/>
              <a:t>) = by for all matrix entries:- </a:t>
            </a:r>
          </a:p>
          <a:p>
            <a:pPr lvl="1" algn="just" eaLnBrk="1" hangingPunct="1">
              <a:defRPr/>
            </a:pPr>
            <a:r>
              <a:rPr lang="en-US" sz="2000" dirty="0"/>
              <a:t>Put the symbol ‘a’ for those element which are present in the given set D. And</a:t>
            </a:r>
          </a:p>
          <a:p>
            <a:pPr lvl="1" algn="just" eaLnBrk="1" hangingPunct="1">
              <a:defRPr/>
            </a:pPr>
            <a:r>
              <a:rPr lang="en-US" sz="2000" dirty="0"/>
              <a:t>Put the symbol ‘b’ for those element which are not present in the given set D.</a:t>
            </a:r>
          </a:p>
          <a:p>
            <a:pPr lvl="1" algn="just" eaLnBrk="1" hangingPunct="1">
              <a:buFont typeface="Arial" panose="020B0604020202020204" pitchFamily="34" charset="0"/>
              <a:buNone/>
              <a:defRPr/>
            </a:pPr>
            <a:r>
              <a:rPr lang="en-US" sz="2200" b="1" dirty="0">
                <a:solidFill>
                  <a:srgbClr val="C00000"/>
                </a:solidFill>
              </a:rPr>
              <a:t>Setp3:- </a:t>
            </a:r>
            <a:r>
              <a:rPr lang="en-US" sz="2200" dirty="0"/>
              <a:t>Now apply the given FD’s and developed new matrix by changing the symbol ‘b’ to ‘a’ if the element functionally dependent.</a:t>
            </a:r>
          </a:p>
          <a:p>
            <a:pPr lvl="1" algn="just" eaLnBrk="1" hangingPunct="1">
              <a:buFont typeface="Arial" panose="020B0604020202020204" pitchFamily="34" charset="0"/>
              <a:buNone/>
              <a:defRPr/>
            </a:pPr>
            <a:r>
              <a:rPr lang="en-US" sz="2200" b="1" dirty="0">
                <a:solidFill>
                  <a:srgbClr val="C00000"/>
                </a:solidFill>
              </a:rPr>
              <a:t>Step 4:- </a:t>
            </a:r>
            <a:r>
              <a:rPr lang="en-US" sz="2200" dirty="0"/>
              <a:t>Check whether any raw is filled with all ‘a’.</a:t>
            </a:r>
          </a:p>
          <a:p>
            <a:pPr lvl="1" algn="just" eaLnBrk="1" hangingPunct="1">
              <a:buFont typeface="Arial" panose="020B0604020202020204" pitchFamily="34" charset="0"/>
              <a:buNone/>
              <a:defRPr/>
            </a:pPr>
            <a:r>
              <a:rPr lang="en-US" sz="2200" b="1" dirty="0">
                <a:solidFill>
                  <a:srgbClr val="C00000"/>
                </a:solidFill>
              </a:rPr>
              <a:t>Step 5:- </a:t>
            </a:r>
            <a:r>
              <a:rPr lang="en-US" sz="2200" dirty="0"/>
              <a:t>if any raw is filled with all ‘a’ element then It is lossless join decomposition otherwise </a:t>
            </a:r>
            <a:r>
              <a:rPr lang="en-US" sz="2200" dirty="0" err="1"/>
              <a:t>lossy</a:t>
            </a:r>
            <a:r>
              <a:rPr lang="en-US" sz="2200" dirty="0"/>
              <a:t> decomposition</a:t>
            </a:r>
            <a:r>
              <a:rPr lang="en-US" sz="2000" dirty="0"/>
              <a:t>. </a:t>
            </a:r>
          </a:p>
        </p:txBody>
      </p:sp>
      <p:pic>
        <p:nvPicPr>
          <p:cNvPr id="189448" name="Picture 7">
            <a:extLst>
              <a:ext uri="{FF2B5EF4-FFF2-40B4-BE49-F238E27FC236}">
                <a16:creationId xmlns:a16="http://schemas.microsoft.com/office/drawing/2014/main" id="{DE5DB379-8327-7DE1-61E6-EFB81BC3AA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5415">
                                            <p:txEl>
                                              <p:pRg st="0" end="0"/>
                                            </p:txEl>
                                          </p:spTgt>
                                        </p:tgtEl>
                                        <p:attrNameLst>
                                          <p:attrName>style.visibility</p:attrName>
                                        </p:attrNameLst>
                                      </p:cBhvr>
                                      <p:to>
                                        <p:strVal val="visible"/>
                                      </p:to>
                                    </p:set>
                                    <p:anim calcmode="lin" valueType="num">
                                      <p:cBhvr additive="base">
                                        <p:cTn id="7" dur="500" fill="hold"/>
                                        <p:tgtEl>
                                          <p:spTgt spid="1454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4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45415">
                                            <p:txEl>
                                              <p:pRg st="1" end="1"/>
                                            </p:txEl>
                                          </p:spTgt>
                                        </p:tgtEl>
                                        <p:attrNameLst>
                                          <p:attrName>style.visibility</p:attrName>
                                        </p:attrNameLst>
                                      </p:cBhvr>
                                      <p:to>
                                        <p:strVal val="visible"/>
                                      </p:to>
                                    </p:set>
                                    <p:anim calcmode="lin" valueType="num">
                                      <p:cBhvr additive="base">
                                        <p:cTn id="13" dur="500" fill="hold"/>
                                        <p:tgtEl>
                                          <p:spTgt spid="1454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54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45415">
                                            <p:txEl>
                                              <p:pRg st="2" end="2"/>
                                            </p:txEl>
                                          </p:spTgt>
                                        </p:tgtEl>
                                        <p:attrNameLst>
                                          <p:attrName>style.visibility</p:attrName>
                                        </p:attrNameLst>
                                      </p:cBhvr>
                                      <p:to>
                                        <p:strVal val="visible"/>
                                      </p:to>
                                    </p:set>
                                    <p:anim calcmode="lin" valueType="num">
                                      <p:cBhvr additive="base">
                                        <p:cTn id="19" dur="500" fill="hold"/>
                                        <p:tgtEl>
                                          <p:spTgt spid="1454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541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5415">
                                            <p:txEl>
                                              <p:pRg st="3" end="3"/>
                                            </p:txEl>
                                          </p:spTgt>
                                        </p:tgtEl>
                                        <p:attrNameLst>
                                          <p:attrName>style.visibility</p:attrName>
                                        </p:attrNameLst>
                                      </p:cBhvr>
                                      <p:to>
                                        <p:strVal val="visible"/>
                                      </p:to>
                                    </p:set>
                                    <p:anim calcmode="lin" valueType="num">
                                      <p:cBhvr additive="base">
                                        <p:cTn id="23" dur="500" fill="hold"/>
                                        <p:tgtEl>
                                          <p:spTgt spid="14541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541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5415">
                                            <p:txEl>
                                              <p:pRg st="4" end="4"/>
                                            </p:txEl>
                                          </p:spTgt>
                                        </p:tgtEl>
                                        <p:attrNameLst>
                                          <p:attrName>style.visibility</p:attrName>
                                        </p:attrNameLst>
                                      </p:cBhvr>
                                      <p:to>
                                        <p:strVal val="visible"/>
                                      </p:to>
                                    </p:set>
                                    <p:anim calcmode="lin" valueType="num">
                                      <p:cBhvr additive="base">
                                        <p:cTn id="27" dur="500" fill="hold"/>
                                        <p:tgtEl>
                                          <p:spTgt spid="14541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54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145415">
                                            <p:txEl>
                                              <p:pRg st="5" end="5"/>
                                            </p:txEl>
                                          </p:spTgt>
                                        </p:tgtEl>
                                        <p:attrNameLst>
                                          <p:attrName>style.visibility</p:attrName>
                                        </p:attrNameLst>
                                      </p:cBhvr>
                                      <p:to>
                                        <p:strVal val="visible"/>
                                      </p:to>
                                    </p:set>
                                    <p:anim calcmode="lin" valueType="num">
                                      <p:cBhvr additive="base">
                                        <p:cTn id="33" dur="500" fill="hold"/>
                                        <p:tgtEl>
                                          <p:spTgt spid="145415">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54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145415">
                                            <p:txEl>
                                              <p:pRg st="6" end="6"/>
                                            </p:txEl>
                                          </p:spTgt>
                                        </p:tgtEl>
                                        <p:attrNameLst>
                                          <p:attrName>style.visibility</p:attrName>
                                        </p:attrNameLst>
                                      </p:cBhvr>
                                      <p:to>
                                        <p:strVal val="visible"/>
                                      </p:to>
                                    </p:set>
                                    <p:anim calcmode="lin" valueType="num">
                                      <p:cBhvr additive="base">
                                        <p:cTn id="39" dur="500" fill="hold"/>
                                        <p:tgtEl>
                                          <p:spTgt spid="145415">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541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145415">
                                            <p:txEl>
                                              <p:pRg st="7" end="7"/>
                                            </p:txEl>
                                          </p:spTgt>
                                        </p:tgtEl>
                                        <p:attrNameLst>
                                          <p:attrName>style.visibility</p:attrName>
                                        </p:attrNameLst>
                                      </p:cBhvr>
                                      <p:to>
                                        <p:strVal val="visible"/>
                                      </p:to>
                                    </p:set>
                                    <p:anim calcmode="lin" valueType="num">
                                      <p:cBhvr additive="base">
                                        <p:cTn id="45" dur="500" fill="hold"/>
                                        <p:tgtEl>
                                          <p:spTgt spid="145415">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4541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2EF5475-B058-C2E4-167E-299590435774}"/>
              </a:ext>
            </a:extLst>
          </p:cNvPr>
          <p:cNvSpPr>
            <a:spLocks noGrp="1"/>
          </p:cNvSpPr>
          <p:nvPr>
            <p:ph type="dt" sz="quarter" idx="10"/>
          </p:nvPr>
        </p:nvSpPr>
        <p:spPr/>
        <p:txBody>
          <a:bodyPr/>
          <a:lstStyle/>
          <a:p>
            <a:pPr>
              <a:defRPr/>
            </a:pPr>
            <a:fld id="{1749887B-0576-4C36-AF76-741A2EDCCF92}" type="datetime1">
              <a:rPr lang="en-US"/>
              <a:pPr>
                <a:defRPr/>
              </a:pPr>
              <a:t>3/27/24</a:t>
            </a:fld>
            <a:endParaRPr lang="en-US"/>
          </a:p>
        </p:txBody>
      </p:sp>
      <p:sp>
        <p:nvSpPr>
          <p:cNvPr id="5" name="Footer Placeholder 4">
            <a:extLst>
              <a:ext uri="{FF2B5EF4-FFF2-40B4-BE49-F238E27FC236}">
                <a16:creationId xmlns:a16="http://schemas.microsoft.com/office/drawing/2014/main" id="{E85D6F83-7AE1-047A-FA89-98FBC13C2A25}"/>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90468" name="Slide Number Placeholder 5">
            <a:extLst>
              <a:ext uri="{FF2B5EF4-FFF2-40B4-BE49-F238E27FC236}">
                <a16:creationId xmlns:a16="http://schemas.microsoft.com/office/drawing/2014/main" id="{28DC49E7-18AF-49B8-6396-971BD45BE2A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83355B4-EB98-6041-884A-73691D7A0FEC}" type="slidenum">
              <a:rPr lang="en-US" altLang="en-US" sz="1200">
                <a:solidFill>
                  <a:srgbClr val="898989"/>
                </a:solidFill>
              </a:rPr>
              <a:pPr>
                <a:spcBef>
                  <a:spcPct val="0"/>
                </a:spcBef>
                <a:buFontTx/>
                <a:buNone/>
              </a:pPr>
              <a:t>123</a:t>
            </a:fld>
            <a:endParaRPr lang="en-US" altLang="en-US" sz="1200">
              <a:solidFill>
                <a:srgbClr val="898989"/>
              </a:solidFill>
            </a:endParaRPr>
          </a:p>
        </p:txBody>
      </p:sp>
      <p:sp>
        <p:nvSpPr>
          <p:cNvPr id="7" name="Title 1">
            <a:extLst>
              <a:ext uri="{FF2B5EF4-FFF2-40B4-BE49-F238E27FC236}">
                <a16:creationId xmlns:a16="http://schemas.microsoft.com/office/drawing/2014/main" id="{AA9ED02F-8798-67A9-3062-B44D6ADDF2BE}"/>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Example </a:t>
            </a:r>
          </a:p>
        </p:txBody>
      </p:sp>
      <p:pic>
        <p:nvPicPr>
          <p:cNvPr id="190470" name="Picture 2" descr="E:\NIET\Project\xLogo11.png.pagespeed.ic.pydHLuCQEZ.png">
            <a:extLst>
              <a:ext uri="{FF2B5EF4-FFF2-40B4-BE49-F238E27FC236}">
                <a16:creationId xmlns:a16="http://schemas.microsoft.com/office/drawing/2014/main" id="{A157C371-744F-B119-A94A-CC35817DC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471" name="Content Placeholder 2">
            <a:extLst>
              <a:ext uri="{FF2B5EF4-FFF2-40B4-BE49-F238E27FC236}">
                <a16:creationId xmlns:a16="http://schemas.microsoft.com/office/drawing/2014/main" id="{5EF4E35C-F14B-3E92-86BA-35FE4C184FC9}"/>
              </a:ext>
            </a:extLst>
          </p:cNvPr>
          <p:cNvSpPr>
            <a:spLocks noGrp="1"/>
          </p:cNvSpPr>
          <p:nvPr>
            <p:ph idx="1"/>
          </p:nvPr>
        </p:nvSpPr>
        <p:spPr>
          <a:xfrm>
            <a:off x="2057400" y="1143000"/>
            <a:ext cx="8229600" cy="4724400"/>
          </a:xfrm>
        </p:spPr>
        <p:txBody>
          <a:bodyPr/>
          <a:lstStyle/>
          <a:p>
            <a:pPr algn="just" eaLnBrk="1" hangingPunct="1">
              <a:buFont typeface="Arial" panose="020B0604020202020204" pitchFamily="34" charset="0"/>
              <a:buNone/>
            </a:pPr>
            <a:r>
              <a:rPr lang="en-US" altLang="en-US" sz="2400"/>
              <a:t>	</a:t>
            </a:r>
            <a:r>
              <a:rPr lang="en-US" altLang="en-US" sz="2400" b="1">
                <a:solidFill>
                  <a:srgbClr val="C00000"/>
                </a:solidFill>
              </a:rPr>
              <a:t>Question 1:- </a:t>
            </a:r>
            <a:r>
              <a:rPr lang="en-US" altLang="en-US" sz="2400"/>
              <a:t>Let us consider a relation Schema R ={SSN, PNumber, PName, PLocation,Hours} and functional dependency set f=</a:t>
            </a:r>
          </a:p>
          <a:p>
            <a:pPr algn="just" eaLnBrk="1" hangingPunct="1">
              <a:buFont typeface="Wingdings" pitchFamily="2" charset="2"/>
              <a:buChar char="§"/>
            </a:pPr>
            <a:r>
              <a:rPr lang="en-US" altLang="en-US" sz="2400">
                <a:solidFill>
                  <a:srgbClr val="002060"/>
                </a:solidFill>
              </a:rPr>
              <a:t>SSN –&gt; Ename,</a:t>
            </a:r>
          </a:p>
          <a:p>
            <a:pPr algn="just" eaLnBrk="1" hangingPunct="1">
              <a:buFont typeface="Wingdings" pitchFamily="2" charset="2"/>
              <a:buChar char="§"/>
            </a:pPr>
            <a:r>
              <a:rPr lang="en-US" altLang="en-US" sz="2400">
                <a:solidFill>
                  <a:srgbClr val="002060"/>
                </a:solidFill>
              </a:rPr>
              <a:t> Pnumber –&gt; {Pname,Plocation}</a:t>
            </a:r>
          </a:p>
          <a:p>
            <a:pPr algn="just" eaLnBrk="1" hangingPunct="1">
              <a:buFont typeface="Wingdings" pitchFamily="2" charset="2"/>
              <a:buChar char="§"/>
            </a:pPr>
            <a:r>
              <a:rPr lang="en-US" altLang="en-US" sz="2400">
                <a:solidFill>
                  <a:srgbClr val="002060"/>
                </a:solidFill>
              </a:rPr>
              <a:t>{SSN,Number}  –&gt; Hours }</a:t>
            </a:r>
            <a:r>
              <a:rPr lang="en-US" altLang="en-US" sz="2400"/>
              <a:t> and </a:t>
            </a:r>
          </a:p>
          <a:p>
            <a:pPr algn="just" eaLnBrk="1" hangingPunct="1">
              <a:buFont typeface="Arial" panose="020B0604020202020204" pitchFamily="34" charset="0"/>
              <a:buNone/>
            </a:pPr>
            <a:r>
              <a:rPr lang="en-US" altLang="en-US" sz="2400"/>
              <a:t>	Decompose a relation  </a:t>
            </a:r>
            <a:r>
              <a:rPr lang="en-US" altLang="en-US" sz="2400">
                <a:solidFill>
                  <a:srgbClr val="002060"/>
                </a:solidFill>
              </a:rPr>
              <a:t>D = {R1,R2,R3} </a:t>
            </a:r>
            <a:r>
              <a:rPr lang="en-US" altLang="en-US" sz="2400"/>
              <a:t>where </a:t>
            </a:r>
            <a:r>
              <a:rPr lang="en-US" altLang="en-US" sz="2400">
                <a:solidFill>
                  <a:srgbClr val="002060"/>
                </a:solidFill>
              </a:rPr>
              <a:t>R1= {SSN, Ename}, R2= {Pnumber, Pname,Plocation}  </a:t>
            </a:r>
            <a:r>
              <a:rPr lang="en-US" altLang="en-US" sz="2400"/>
              <a:t>and </a:t>
            </a:r>
            <a:r>
              <a:rPr lang="en-US" altLang="en-US" sz="2400">
                <a:solidFill>
                  <a:srgbClr val="002060"/>
                </a:solidFill>
              </a:rPr>
              <a:t>R3= {SSN, Pnumber, Hours} .</a:t>
            </a:r>
          </a:p>
          <a:p>
            <a:pPr algn="just" eaLnBrk="1" hangingPunct="1">
              <a:buFont typeface="Arial" panose="020B0604020202020204" pitchFamily="34" charset="0"/>
              <a:buNone/>
            </a:pPr>
            <a:r>
              <a:rPr lang="en-US" altLang="en-US" sz="2400"/>
              <a:t>	show whether decomposition is lossy or lossless join decomposition .</a:t>
            </a:r>
          </a:p>
        </p:txBody>
      </p:sp>
      <p:pic>
        <p:nvPicPr>
          <p:cNvPr id="190472" name="Picture 7">
            <a:extLst>
              <a:ext uri="{FF2B5EF4-FFF2-40B4-BE49-F238E27FC236}">
                <a16:creationId xmlns:a16="http://schemas.microsoft.com/office/drawing/2014/main" id="{A102DD3D-70A2-E0A9-235E-B232A4EBE61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ED72550-9CEC-0BFA-CF1D-62246C62A2B2}"/>
              </a:ext>
            </a:extLst>
          </p:cNvPr>
          <p:cNvSpPr>
            <a:spLocks noGrp="1"/>
          </p:cNvSpPr>
          <p:nvPr>
            <p:ph type="dt" sz="quarter" idx="10"/>
          </p:nvPr>
        </p:nvSpPr>
        <p:spPr/>
        <p:txBody>
          <a:bodyPr/>
          <a:lstStyle/>
          <a:p>
            <a:pPr>
              <a:defRPr/>
            </a:pPr>
            <a:fld id="{091D7C32-3E76-4A4E-B8CE-7D069F1CA44F}" type="datetime1">
              <a:rPr lang="en-US"/>
              <a:pPr>
                <a:defRPr/>
              </a:pPr>
              <a:t>3/27/24</a:t>
            </a:fld>
            <a:endParaRPr lang="en-US"/>
          </a:p>
        </p:txBody>
      </p:sp>
      <p:sp>
        <p:nvSpPr>
          <p:cNvPr id="5" name="Footer Placeholder 4">
            <a:extLst>
              <a:ext uri="{FF2B5EF4-FFF2-40B4-BE49-F238E27FC236}">
                <a16:creationId xmlns:a16="http://schemas.microsoft.com/office/drawing/2014/main" id="{FFBF72B7-2C62-D170-871C-7D1FAD26D1CC}"/>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91492" name="Slide Number Placeholder 5">
            <a:extLst>
              <a:ext uri="{FF2B5EF4-FFF2-40B4-BE49-F238E27FC236}">
                <a16:creationId xmlns:a16="http://schemas.microsoft.com/office/drawing/2014/main" id="{B6BBD7FD-E560-D0C9-50AA-006C2BDDCEA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F5F0088-99AD-EA42-8E2C-FE57E7CCDCA3}" type="slidenum">
              <a:rPr lang="en-US" altLang="en-US" sz="1200">
                <a:solidFill>
                  <a:srgbClr val="898989"/>
                </a:solidFill>
              </a:rPr>
              <a:pPr>
                <a:spcBef>
                  <a:spcPct val="0"/>
                </a:spcBef>
                <a:buFontTx/>
                <a:buNone/>
              </a:pPr>
              <a:t>124</a:t>
            </a:fld>
            <a:endParaRPr lang="en-US" altLang="en-US" sz="1200">
              <a:solidFill>
                <a:srgbClr val="898989"/>
              </a:solidFill>
            </a:endParaRPr>
          </a:p>
        </p:txBody>
      </p:sp>
      <p:sp>
        <p:nvSpPr>
          <p:cNvPr id="7" name="Title 1">
            <a:extLst>
              <a:ext uri="{FF2B5EF4-FFF2-40B4-BE49-F238E27FC236}">
                <a16:creationId xmlns:a16="http://schemas.microsoft.com/office/drawing/2014/main" id="{08492165-23C0-0B8A-568A-ED4224E2608A}"/>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3200" b="1" dirty="0">
              <a:effectLst>
                <a:outerShdw blurRad="38100" dist="38100" dir="2700000" algn="tl">
                  <a:srgbClr val="000000">
                    <a:alpha val="43137"/>
                  </a:srgbClr>
                </a:outerShdw>
              </a:effectLst>
            </a:endParaRPr>
          </a:p>
        </p:txBody>
      </p:sp>
      <p:pic>
        <p:nvPicPr>
          <p:cNvPr id="191494" name="Picture 2" descr="E:\NIET\Project\xLogo11.png.pagespeed.ic.pydHLuCQEZ.png">
            <a:extLst>
              <a:ext uri="{FF2B5EF4-FFF2-40B4-BE49-F238E27FC236}">
                <a16:creationId xmlns:a16="http://schemas.microsoft.com/office/drawing/2014/main" id="{7F050048-C27F-3EB0-455B-16017214F4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1495" name="Content Placeholder 2">
            <a:extLst>
              <a:ext uri="{FF2B5EF4-FFF2-40B4-BE49-F238E27FC236}">
                <a16:creationId xmlns:a16="http://schemas.microsoft.com/office/drawing/2014/main" id="{5EC9056B-6113-949C-3C22-DC11F8992D94}"/>
              </a:ext>
            </a:extLst>
          </p:cNvPr>
          <p:cNvSpPr>
            <a:spLocks noGrp="1"/>
          </p:cNvSpPr>
          <p:nvPr>
            <p:ph idx="1"/>
          </p:nvPr>
        </p:nvSpPr>
        <p:spPr>
          <a:xfrm>
            <a:off x="2057400" y="1143000"/>
            <a:ext cx="8229600" cy="4724400"/>
          </a:xfrm>
        </p:spPr>
        <p:txBody>
          <a:bodyPr/>
          <a:lstStyle/>
          <a:p>
            <a:pPr algn="just" eaLnBrk="1" hangingPunct="1">
              <a:buFont typeface="Arial" panose="020B0604020202020204" pitchFamily="34" charset="0"/>
              <a:buNone/>
            </a:pPr>
            <a:r>
              <a:rPr lang="en-US" altLang="en-US" sz="2400" b="1">
                <a:solidFill>
                  <a:srgbClr val="C00000"/>
                </a:solidFill>
              </a:rPr>
              <a:t>Question 2:- </a:t>
            </a:r>
            <a:r>
              <a:rPr lang="en-US" altLang="en-US" sz="2400"/>
              <a:t>Let us consider a relation Schema R ={A,B,C,D,E,} and functional dependency set f=</a:t>
            </a:r>
          </a:p>
          <a:p>
            <a:pPr algn="just" eaLnBrk="1" hangingPunct="1">
              <a:buFont typeface="Wingdings" pitchFamily="2" charset="2"/>
              <a:buChar char="§"/>
            </a:pPr>
            <a:r>
              <a:rPr lang="en-US" altLang="en-US" sz="2400">
                <a:solidFill>
                  <a:srgbClr val="002060"/>
                </a:solidFill>
              </a:rPr>
              <a:t>AB –&gt; CD,</a:t>
            </a:r>
          </a:p>
          <a:p>
            <a:pPr algn="just" eaLnBrk="1" hangingPunct="1">
              <a:buFont typeface="Wingdings" pitchFamily="2" charset="2"/>
              <a:buChar char="§"/>
            </a:pPr>
            <a:r>
              <a:rPr lang="en-US" altLang="en-US" sz="2400">
                <a:solidFill>
                  <a:srgbClr val="002060"/>
                </a:solidFill>
              </a:rPr>
              <a:t> A –&gt; E</a:t>
            </a:r>
          </a:p>
          <a:p>
            <a:pPr algn="just" eaLnBrk="1" hangingPunct="1">
              <a:buFont typeface="Wingdings" pitchFamily="2" charset="2"/>
              <a:buChar char="§"/>
            </a:pPr>
            <a:r>
              <a:rPr lang="en-US" altLang="en-US" sz="2400">
                <a:solidFill>
                  <a:srgbClr val="002060"/>
                </a:solidFill>
              </a:rPr>
              <a:t>C  –&gt; D }</a:t>
            </a:r>
            <a:r>
              <a:rPr lang="en-US" altLang="en-US" sz="2400"/>
              <a:t> and </a:t>
            </a:r>
          </a:p>
          <a:p>
            <a:pPr algn="just" eaLnBrk="1" hangingPunct="1">
              <a:buFont typeface="Arial" panose="020B0604020202020204" pitchFamily="34" charset="0"/>
              <a:buNone/>
            </a:pPr>
            <a:r>
              <a:rPr lang="en-US" altLang="en-US" sz="2400"/>
              <a:t>	Decompose a relation  </a:t>
            </a:r>
            <a:r>
              <a:rPr lang="en-US" altLang="en-US" sz="2400">
                <a:solidFill>
                  <a:srgbClr val="002060"/>
                </a:solidFill>
              </a:rPr>
              <a:t>D = {R1,R2,R3} </a:t>
            </a:r>
            <a:r>
              <a:rPr lang="en-US" altLang="en-US" sz="2400"/>
              <a:t>where </a:t>
            </a:r>
            <a:r>
              <a:rPr lang="en-US" altLang="en-US" sz="2400">
                <a:solidFill>
                  <a:srgbClr val="002060"/>
                </a:solidFill>
              </a:rPr>
              <a:t>R1= {A,B,C}, R2= {B,C,D},  </a:t>
            </a:r>
            <a:r>
              <a:rPr lang="en-US" altLang="en-US" sz="2400"/>
              <a:t>and </a:t>
            </a:r>
            <a:r>
              <a:rPr lang="en-US" altLang="en-US" sz="2400">
                <a:solidFill>
                  <a:srgbClr val="002060"/>
                </a:solidFill>
              </a:rPr>
              <a:t>R3= {C,D,E} .</a:t>
            </a:r>
          </a:p>
          <a:p>
            <a:pPr algn="just" eaLnBrk="1" hangingPunct="1">
              <a:buFont typeface="Arial" panose="020B0604020202020204" pitchFamily="34" charset="0"/>
              <a:buNone/>
            </a:pPr>
            <a:r>
              <a:rPr lang="en-US" altLang="en-US" sz="2400"/>
              <a:t>	show whether decomposition is lossy or lossless join decomposition .</a:t>
            </a:r>
          </a:p>
          <a:p>
            <a:pPr algn="just" eaLnBrk="1" hangingPunct="1"/>
            <a:endParaRPr lang="en-US" altLang="en-US" sz="2200"/>
          </a:p>
        </p:txBody>
      </p:sp>
      <p:pic>
        <p:nvPicPr>
          <p:cNvPr id="191496" name="Picture 7">
            <a:extLst>
              <a:ext uri="{FF2B5EF4-FFF2-40B4-BE49-F238E27FC236}">
                <a16:creationId xmlns:a16="http://schemas.microsoft.com/office/drawing/2014/main" id="{F3E1AAD8-8E43-2E9B-13CF-92257ED44A0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86EF872-E610-1611-36B8-BE10CEBA0E3F}"/>
              </a:ext>
            </a:extLst>
          </p:cNvPr>
          <p:cNvSpPr>
            <a:spLocks noGrp="1"/>
          </p:cNvSpPr>
          <p:nvPr>
            <p:ph type="dt" sz="quarter" idx="10"/>
          </p:nvPr>
        </p:nvSpPr>
        <p:spPr/>
        <p:txBody>
          <a:bodyPr/>
          <a:lstStyle/>
          <a:p>
            <a:pPr>
              <a:defRPr/>
            </a:pPr>
            <a:fld id="{C72F9679-D01F-4DC6-A0B8-8544E54A7FF0}" type="datetime1">
              <a:rPr lang="en-US"/>
              <a:pPr>
                <a:defRPr/>
              </a:pPr>
              <a:t>3/27/24</a:t>
            </a:fld>
            <a:endParaRPr lang="en-US"/>
          </a:p>
        </p:txBody>
      </p:sp>
      <p:sp>
        <p:nvSpPr>
          <p:cNvPr id="5" name="Footer Placeholder 4">
            <a:extLst>
              <a:ext uri="{FF2B5EF4-FFF2-40B4-BE49-F238E27FC236}">
                <a16:creationId xmlns:a16="http://schemas.microsoft.com/office/drawing/2014/main" id="{02EAAB55-2732-838D-AF97-FE90F84A37B5}"/>
              </a:ext>
            </a:extLst>
          </p:cNvPr>
          <p:cNvSpPr>
            <a:spLocks noGrp="1"/>
          </p:cNvSpPr>
          <p:nvPr>
            <p:ph type="ftr" sz="quarter" idx="11"/>
          </p:nvPr>
        </p:nvSpPr>
        <p:spPr>
          <a:xfrm>
            <a:off x="4038600" y="6356351"/>
            <a:ext cx="5029200" cy="365125"/>
          </a:xfrm>
        </p:spPr>
        <p:txBody>
          <a:bodyPr/>
          <a:lstStyle/>
          <a:p>
            <a:pPr>
              <a:defRPr/>
            </a:pPr>
            <a:r>
              <a:rPr lang="en-US"/>
              <a:t>Jyoti Rani          DBMS                Unit-3</a:t>
            </a:r>
            <a:endParaRPr lang="en-US" dirty="0"/>
          </a:p>
        </p:txBody>
      </p:sp>
      <p:sp>
        <p:nvSpPr>
          <p:cNvPr id="192516" name="Slide Number Placeholder 5">
            <a:extLst>
              <a:ext uri="{FF2B5EF4-FFF2-40B4-BE49-F238E27FC236}">
                <a16:creationId xmlns:a16="http://schemas.microsoft.com/office/drawing/2014/main" id="{B7D0503E-4F16-62CE-B45D-0AED9010055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35CBC24-E806-F945-8144-8B1BCD572A4D}" type="slidenum">
              <a:rPr lang="en-US" altLang="en-US" sz="1200">
                <a:solidFill>
                  <a:srgbClr val="898989"/>
                </a:solidFill>
              </a:rPr>
              <a:pPr>
                <a:spcBef>
                  <a:spcPct val="0"/>
                </a:spcBef>
                <a:buFontTx/>
                <a:buNone/>
              </a:pPr>
              <a:t>125</a:t>
            </a:fld>
            <a:endParaRPr lang="en-US" altLang="en-US" sz="1200">
              <a:solidFill>
                <a:srgbClr val="898989"/>
              </a:solidFill>
            </a:endParaRPr>
          </a:p>
        </p:txBody>
      </p:sp>
      <p:sp>
        <p:nvSpPr>
          <p:cNvPr id="7" name="Title 1">
            <a:extLst>
              <a:ext uri="{FF2B5EF4-FFF2-40B4-BE49-F238E27FC236}">
                <a16:creationId xmlns:a16="http://schemas.microsoft.com/office/drawing/2014/main" id="{CEF89A9A-229F-2707-AD3F-499D752C2766}"/>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3200" b="1" dirty="0">
                <a:effectLst>
                  <a:outerShdw blurRad="38100" dist="38100" dir="2700000" algn="tl">
                    <a:srgbClr val="000000">
                      <a:alpha val="43137"/>
                    </a:srgbClr>
                  </a:outerShdw>
                </a:effectLst>
              </a:rPr>
              <a:t>Inclusion Dependencies</a:t>
            </a:r>
            <a:endParaRPr lang="en-US" sz="3200" b="1" dirty="0">
              <a:effectLst>
                <a:outerShdw blurRad="38100" dist="38100" dir="2700000" algn="tl">
                  <a:srgbClr val="000000">
                    <a:alpha val="43137"/>
                  </a:srgbClr>
                </a:outerShdw>
              </a:effectLst>
            </a:endParaRPr>
          </a:p>
        </p:txBody>
      </p:sp>
      <p:pic>
        <p:nvPicPr>
          <p:cNvPr id="192518" name="Picture 2" descr="E:\NIET\Project\xLogo11.png.pagespeed.ic.pydHLuCQEZ.png">
            <a:extLst>
              <a:ext uri="{FF2B5EF4-FFF2-40B4-BE49-F238E27FC236}">
                <a16:creationId xmlns:a16="http://schemas.microsoft.com/office/drawing/2014/main" id="{28C901C2-A9EB-B20E-4023-5C4C856F3D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2519" name="Rectangle 3">
            <a:extLst>
              <a:ext uri="{FF2B5EF4-FFF2-40B4-BE49-F238E27FC236}">
                <a16:creationId xmlns:a16="http://schemas.microsoft.com/office/drawing/2014/main" id="{CA1A9EBF-68BB-5E6B-2D32-359C43BE7C12}"/>
              </a:ext>
            </a:extLst>
          </p:cNvPr>
          <p:cNvSpPr>
            <a:spLocks noGrp="1"/>
          </p:cNvSpPr>
          <p:nvPr>
            <p:ph idx="1"/>
          </p:nvPr>
        </p:nvSpPr>
        <p:spPr>
          <a:xfrm>
            <a:off x="2057400" y="1143001"/>
            <a:ext cx="8229600" cy="4525963"/>
          </a:xfrm>
        </p:spPr>
        <p:txBody>
          <a:bodyPr/>
          <a:lstStyle/>
          <a:p>
            <a:pPr algn="just" eaLnBrk="1" hangingPunct="1">
              <a:lnSpc>
                <a:spcPct val="90000"/>
              </a:lnSpc>
            </a:pPr>
            <a:endParaRPr lang="en-US" altLang="en-US" sz="2200"/>
          </a:p>
          <a:p>
            <a:pPr algn="just" eaLnBrk="1" hangingPunct="1">
              <a:lnSpc>
                <a:spcPct val="90000"/>
              </a:lnSpc>
            </a:pPr>
            <a:endParaRPr lang="en-US" altLang="en-US" sz="2200"/>
          </a:p>
        </p:txBody>
      </p:sp>
      <p:sp>
        <p:nvSpPr>
          <p:cNvPr id="192520" name="Rectangle 3">
            <a:extLst>
              <a:ext uri="{FF2B5EF4-FFF2-40B4-BE49-F238E27FC236}">
                <a16:creationId xmlns:a16="http://schemas.microsoft.com/office/drawing/2014/main" id="{A4240CBD-8E2B-F4F4-CF8F-3C31833534AD}"/>
              </a:ext>
            </a:extLst>
          </p:cNvPr>
          <p:cNvSpPr txBox="1">
            <a:spLocks noChangeArrowheads="1"/>
          </p:cNvSpPr>
          <p:nvPr/>
        </p:nvSpPr>
        <p:spPr bwMode="auto">
          <a:xfrm>
            <a:off x="2133600" y="990601"/>
            <a:ext cx="8229600"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lnSpc>
                <a:spcPct val="90000"/>
              </a:lnSpc>
            </a:pPr>
            <a:r>
              <a:rPr lang="en-US" altLang="en-US" sz="2200"/>
              <a:t>MVDs and JDs can be used to guide database design, as we have seen, although they are less common than FDs and harder to recognize and reason about. </a:t>
            </a:r>
          </a:p>
          <a:p>
            <a:pPr algn="just">
              <a:lnSpc>
                <a:spcPct val="90000"/>
              </a:lnSpc>
            </a:pPr>
            <a:r>
              <a:rPr lang="en-US" altLang="en-US" sz="2200"/>
              <a:t>In contrast, inclusion dependencies are very intuitive and quite common. However, they typically have little influence on database design</a:t>
            </a:r>
          </a:p>
          <a:p>
            <a:pPr algn="just">
              <a:lnSpc>
                <a:spcPct val="90000"/>
              </a:lnSpc>
            </a:pPr>
            <a:r>
              <a:rPr lang="en-US" altLang="en-US" sz="2200"/>
              <a:t>The main point to bear in mind is that we should not split groups of attributes that participate in an inclusion dependency.</a:t>
            </a:r>
          </a:p>
          <a:p>
            <a:pPr algn="just">
              <a:lnSpc>
                <a:spcPct val="90000"/>
              </a:lnSpc>
            </a:pPr>
            <a:r>
              <a:rPr lang="en-US" altLang="en-US" sz="2200"/>
              <a:t>Most inclusion dependencies in practice are </a:t>
            </a:r>
            <a:r>
              <a:rPr lang="en-US" altLang="en-US" sz="2200" i="1"/>
              <a:t>key-based</a:t>
            </a:r>
            <a:r>
              <a:rPr lang="en-US" altLang="en-US" sz="2200"/>
              <a:t>, that is, involve only keys.</a:t>
            </a:r>
          </a:p>
          <a:p>
            <a:pPr algn="just">
              <a:lnSpc>
                <a:spcPct val="90000"/>
              </a:lnSpc>
            </a:pPr>
            <a:endParaRPr lang="en-US" altLang="en-US" sz="2200"/>
          </a:p>
          <a:p>
            <a:pPr algn="just">
              <a:lnSpc>
                <a:spcPct val="90000"/>
              </a:lnSpc>
            </a:pPr>
            <a:endParaRPr lang="en-US" altLang="en-US" sz="2200"/>
          </a:p>
          <a:p>
            <a:pPr algn="just">
              <a:lnSpc>
                <a:spcPct val="90000"/>
              </a:lnSpc>
            </a:pPr>
            <a:endParaRPr lang="en-US" altLang="en-US" sz="2200"/>
          </a:p>
        </p:txBody>
      </p:sp>
      <p:pic>
        <p:nvPicPr>
          <p:cNvPr id="192521" name="Picture 8">
            <a:extLst>
              <a:ext uri="{FF2B5EF4-FFF2-40B4-BE49-F238E27FC236}">
                <a16:creationId xmlns:a16="http://schemas.microsoft.com/office/drawing/2014/main" id="{7B4B6C60-657C-91E6-76AB-6256B5D46D7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6C61E1C-B3BB-41EF-BEDE-C8FF12A30367}"/>
              </a:ext>
            </a:extLst>
          </p:cNvPr>
          <p:cNvSpPr>
            <a:spLocks noGrp="1"/>
          </p:cNvSpPr>
          <p:nvPr>
            <p:ph type="dt" sz="quarter" idx="10"/>
          </p:nvPr>
        </p:nvSpPr>
        <p:spPr/>
        <p:txBody>
          <a:bodyPr/>
          <a:lstStyle/>
          <a:p>
            <a:pPr>
              <a:defRPr/>
            </a:pPr>
            <a:fld id="{40226B12-F810-4214-9193-0E6F623BA79F}" type="datetime1">
              <a:rPr lang="en-US" smtClean="0"/>
              <a:t>3/27/24</a:t>
            </a:fld>
            <a:endParaRPr lang="en-US"/>
          </a:p>
        </p:txBody>
      </p:sp>
      <p:sp>
        <p:nvSpPr>
          <p:cNvPr id="5" name="Footer Placeholder 4">
            <a:extLst>
              <a:ext uri="{FF2B5EF4-FFF2-40B4-BE49-F238E27FC236}">
                <a16:creationId xmlns:a16="http://schemas.microsoft.com/office/drawing/2014/main" id="{47C1537C-FCCB-4C88-9BB7-5B96B8ADE54E}"/>
              </a:ext>
            </a:extLst>
          </p:cNvPr>
          <p:cNvSpPr>
            <a:spLocks noGrp="1"/>
          </p:cNvSpPr>
          <p:nvPr>
            <p:ph type="ftr" sz="quarter" idx="11"/>
          </p:nvPr>
        </p:nvSpPr>
        <p:spPr>
          <a:xfrm>
            <a:off x="4648200" y="6356351"/>
            <a:ext cx="4038600" cy="365125"/>
          </a:xfrm>
        </p:spPr>
        <p:txBody>
          <a:bodyPr/>
          <a:lstStyle/>
          <a:p>
            <a:pPr>
              <a:defRPr/>
            </a:pPr>
            <a:r>
              <a:rPr lang="en-US"/>
              <a:t>Jyoti Rani        ACSAI-0402 and DBMS                Unit-4</a:t>
            </a:r>
            <a:endParaRPr lang="en-US" dirty="0"/>
          </a:p>
        </p:txBody>
      </p:sp>
      <p:sp>
        <p:nvSpPr>
          <p:cNvPr id="14340" name="Slide Number Placeholder 5">
            <a:extLst>
              <a:ext uri="{FF2B5EF4-FFF2-40B4-BE49-F238E27FC236}">
                <a16:creationId xmlns:a16="http://schemas.microsoft.com/office/drawing/2014/main" id="{F6AFDCC0-9EA7-43D3-9EF1-64DE4BFB3C66}"/>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557213" indent="-214313">
              <a:defRPr>
                <a:solidFill>
                  <a:schemeClr val="tx1"/>
                </a:solidFill>
                <a:latin typeface="Arial" panose="020B0604020202020204" pitchFamily="34" charset="0"/>
                <a:cs typeface="Arial" panose="020B0604020202020204" pitchFamily="34" charset="0"/>
              </a:defRPr>
            </a:lvl2pPr>
            <a:lvl3pPr marL="857250" indent="-171450">
              <a:defRPr>
                <a:solidFill>
                  <a:schemeClr val="tx1"/>
                </a:solidFill>
                <a:latin typeface="Arial" panose="020B0604020202020204" pitchFamily="34" charset="0"/>
                <a:cs typeface="Arial" panose="020B0604020202020204" pitchFamily="34" charset="0"/>
              </a:defRPr>
            </a:lvl3pPr>
            <a:lvl4pPr marL="1200150" indent="-171450">
              <a:defRPr>
                <a:solidFill>
                  <a:schemeClr val="tx1"/>
                </a:solidFill>
                <a:latin typeface="Arial" panose="020B0604020202020204" pitchFamily="34" charset="0"/>
                <a:cs typeface="Arial" panose="020B0604020202020204" pitchFamily="34" charset="0"/>
              </a:defRPr>
            </a:lvl4pPr>
            <a:lvl5pPr marL="1543050" indent="-171450">
              <a:defRPr>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8862DB0-4A25-43D3-BC1D-00E423F2D0AB}" type="slidenum">
              <a:rPr lang="en-US" altLang="en-US">
                <a:solidFill>
                  <a:srgbClr val="898989"/>
                </a:solidFill>
                <a:latin typeface="Calibri" panose="020F0502020204030204" pitchFamily="34" charset="0"/>
              </a:rPr>
              <a:pPr/>
              <a:t>13</a:t>
            </a:fld>
            <a:endParaRPr lang="en-US" altLang="en-US">
              <a:solidFill>
                <a:srgbClr val="898989"/>
              </a:solidFill>
              <a:latin typeface="Calibri" panose="020F0502020204030204" pitchFamily="34" charset="0"/>
            </a:endParaRPr>
          </a:p>
        </p:txBody>
      </p:sp>
      <p:graphicFrame>
        <p:nvGraphicFramePr>
          <p:cNvPr id="7" name="Content Placeholder 12">
            <a:extLst>
              <a:ext uri="{FF2B5EF4-FFF2-40B4-BE49-F238E27FC236}">
                <a16:creationId xmlns:a16="http://schemas.microsoft.com/office/drawing/2014/main" id="{04806BB9-1DEB-4C46-87A7-2F2C86087ADF}"/>
              </a:ext>
            </a:extLst>
          </p:cNvPr>
          <p:cNvGraphicFramePr>
            <a:graphicFrameLocks noGrp="1"/>
          </p:cNvGraphicFramePr>
          <p:nvPr>
            <p:ph idx="1"/>
          </p:nvPr>
        </p:nvGraphicFramePr>
        <p:xfrm>
          <a:off x="3124200" y="2277666"/>
          <a:ext cx="6781800" cy="3589734"/>
        </p:xfrm>
        <a:graphic>
          <a:graphicData uri="http://schemas.openxmlformats.org/drawingml/2006/table">
            <a:tbl>
              <a:tblPr firstRow="1" bandRow="1">
                <a:tableStyleId>{5C22544A-7EE6-4342-B048-85BDC9FD1C3A}</a:tableStyleId>
              </a:tblPr>
              <a:tblGrid>
                <a:gridCol w="823957">
                  <a:extLst>
                    <a:ext uri="{9D8B030D-6E8A-4147-A177-3AD203B41FA5}">
                      <a16:colId xmlns:a16="http://schemas.microsoft.com/office/drawing/2014/main" val="20000"/>
                    </a:ext>
                  </a:extLst>
                </a:gridCol>
                <a:gridCol w="5957843">
                  <a:extLst>
                    <a:ext uri="{9D8B030D-6E8A-4147-A177-3AD203B41FA5}">
                      <a16:colId xmlns:a16="http://schemas.microsoft.com/office/drawing/2014/main" val="20001"/>
                    </a:ext>
                  </a:extLst>
                </a:gridCol>
              </a:tblGrid>
              <a:tr h="828184">
                <a:tc>
                  <a:txBody>
                    <a:bodyPr/>
                    <a:lstStyle/>
                    <a:p>
                      <a:pPr marL="0" marR="0" algn="just">
                        <a:lnSpc>
                          <a:spcPct val="100000"/>
                        </a:lnSpc>
                        <a:spcBef>
                          <a:spcPts val="0"/>
                        </a:spcBef>
                        <a:spcAft>
                          <a:spcPts val="0"/>
                        </a:spcAft>
                      </a:pPr>
                      <a:r>
                        <a:rPr lang="en-US" sz="1500" b="0" dirty="0">
                          <a:solidFill>
                            <a:schemeClr val="tx1"/>
                          </a:solidFill>
                          <a:latin typeface="+mn-lt"/>
                          <a:ea typeface="Times New Roman"/>
                          <a:cs typeface="Times New Roman"/>
                        </a:rPr>
                        <a:t>PSO1:</a:t>
                      </a:r>
                    </a:p>
                  </a:txBody>
                  <a:tcPr marL="51435" marR="51435" marT="0" marB="0"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400" b="0" i="0" kern="1200" dirty="0">
                          <a:solidFill>
                            <a:schemeClr val="tx1"/>
                          </a:solidFill>
                          <a:effectLst/>
                          <a:latin typeface="+mn-lt"/>
                          <a:ea typeface="+mn-ea"/>
                          <a:cs typeface="+mn-cs"/>
                        </a:rPr>
                        <a:t>Work as a software developer, database administrator, tester or networking engineer for providing solutions to the real world and industrial problems. ​</a:t>
                      </a:r>
                    </a:p>
                  </a:txBody>
                  <a:tcPr marL="51435" marR="51435" marT="0" marB="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1183522">
                <a:tc>
                  <a:txBody>
                    <a:bodyPr/>
                    <a:lstStyle/>
                    <a:p>
                      <a:pPr marL="0" marR="0" algn="just">
                        <a:lnSpc>
                          <a:spcPct val="100000"/>
                        </a:lnSpc>
                        <a:spcBef>
                          <a:spcPts val="0"/>
                        </a:spcBef>
                        <a:spcAft>
                          <a:spcPts val="0"/>
                        </a:spcAft>
                      </a:pPr>
                      <a:r>
                        <a:rPr lang="en-US" sz="1500" b="0">
                          <a:solidFill>
                            <a:schemeClr val="tx1"/>
                          </a:solidFill>
                          <a:latin typeface="+mn-lt"/>
                          <a:ea typeface="Times New Roman"/>
                          <a:cs typeface="Times New Roman"/>
                        </a:rPr>
                        <a:t>PSO2:</a:t>
                      </a:r>
                    </a:p>
                  </a:txBody>
                  <a:tcPr marL="51435" marR="51435" marT="0" marB="0"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00000"/>
                        </a:lnSpc>
                        <a:spcBef>
                          <a:spcPts val="0"/>
                        </a:spcBef>
                        <a:spcAft>
                          <a:spcPts val="0"/>
                        </a:spcAft>
                      </a:pPr>
                      <a:r>
                        <a:rPr lang="en-IN" sz="1400" b="0" i="0" u="none" strike="noStrike" kern="1200" dirty="0">
                          <a:solidFill>
                            <a:schemeClr val="tx1"/>
                          </a:solidFill>
                          <a:effectLst/>
                          <a:latin typeface="+mn-lt"/>
                          <a:ea typeface="+mn-ea"/>
                          <a:cs typeface="+mn-cs"/>
                        </a:rPr>
                        <a:t>Apply core subjects of information technology related to data structure and algorithm, software engineering, web technology, operating system, database and networking to solve complex IT problems. ​</a:t>
                      </a:r>
                      <a:endParaRPr lang="en-US" sz="1500" b="0" i="0" dirty="0">
                        <a:solidFill>
                          <a:schemeClr val="tx1"/>
                        </a:solidFill>
                        <a:latin typeface="+mn-lt"/>
                        <a:ea typeface="Times New Roman"/>
                        <a:cs typeface="Times New Roman"/>
                      </a:endParaRPr>
                    </a:p>
                  </a:txBody>
                  <a:tcPr marL="51435" marR="51435" marT="0" marB="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789014">
                <a:tc>
                  <a:txBody>
                    <a:bodyPr/>
                    <a:lstStyle/>
                    <a:p>
                      <a:pPr marL="0" marR="0" algn="just">
                        <a:lnSpc>
                          <a:spcPct val="100000"/>
                        </a:lnSpc>
                        <a:spcBef>
                          <a:spcPts val="0"/>
                        </a:spcBef>
                        <a:spcAft>
                          <a:spcPts val="0"/>
                        </a:spcAft>
                      </a:pPr>
                      <a:r>
                        <a:rPr lang="en-US" sz="1500" b="0">
                          <a:solidFill>
                            <a:schemeClr val="tx1"/>
                          </a:solidFill>
                          <a:latin typeface="+mn-lt"/>
                          <a:ea typeface="Times New Roman"/>
                          <a:cs typeface="Times New Roman"/>
                        </a:rPr>
                        <a:t>PSO3:</a:t>
                      </a:r>
                    </a:p>
                  </a:txBody>
                  <a:tcPr marL="51435" marR="51435" marT="0" marB="0"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00000"/>
                        </a:lnSpc>
                        <a:spcBef>
                          <a:spcPts val="0"/>
                        </a:spcBef>
                        <a:spcAft>
                          <a:spcPts val="0"/>
                        </a:spcAft>
                      </a:pPr>
                      <a:r>
                        <a:rPr lang="en-IN" sz="1400" b="0" i="0" u="none" strike="noStrike" kern="1200" dirty="0">
                          <a:solidFill>
                            <a:schemeClr val="tx1"/>
                          </a:solidFill>
                          <a:effectLst/>
                          <a:latin typeface="+mn-lt"/>
                          <a:ea typeface="+mn-ea"/>
                          <a:cs typeface="+mn-cs"/>
                        </a:rPr>
                        <a:t>Practice multi-disciplinary and modern computing techniques by lifelong learning to establish innovative career. </a:t>
                      </a:r>
                      <a:endParaRPr lang="en-US" sz="1500" b="0" i="0" dirty="0">
                        <a:solidFill>
                          <a:schemeClr val="tx1"/>
                        </a:solidFill>
                        <a:latin typeface="+mn-lt"/>
                        <a:ea typeface="Times New Roman"/>
                        <a:cs typeface="Times New Roman"/>
                      </a:endParaRPr>
                    </a:p>
                  </a:txBody>
                  <a:tcPr marL="51435" marR="51435" marT="0" marB="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789014">
                <a:tc>
                  <a:txBody>
                    <a:bodyPr/>
                    <a:lstStyle/>
                    <a:p>
                      <a:pPr marL="0" marR="0" algn="just">
                        <a:lnSpc>
                          <a:spcPct val="100000"/>
                        </a:lnSpc>
                        <a:spcBef>
                          <a:spcPts val="0"/>
                        </a:spcBef>
                        <a:spcAft>
                          <a:spcPts val="0"/>
                        </a:spcAft>
                      </a:pPr>
                      <a:r>
                        <a:rPr lang="en-US" sz="1500" b="0" dirty="0">
                          <a:solidFill>
                            <a:schemeClr val="tx1"/>
                          </a:solidFill>
                          <a:latin typeface="+mn-lt"/>
                          <a:ea typeface="Times New Roman"/>
                          <a:cs typeface="Times New Roman"/>
                        </a:rPr>
                        <a:t>PSO4:</a:t>
                      </a:r>
                    </a:p>
                  </a:txBody>
                  <a:tcPr marL="51435" marR="51435" marT="0" marB="0"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00000"/>
                        </a:lnSpc>
                        <a:spcBef>
                          <a:spcPts val="0"/>
                        </a:spcBef>
                        <a:spcAft>
                          <a:spcPts val="0"/>
                        </a:spcAft>
                      </a:pPr>
                      <a:r>
                        <a:rPr lang="en-IN" sz="1400" b="0" i="0" u="none" strike="noStrike" kern="1200" dirty="0">
                          <a:solidFill>
                            <a:schemeClr val="tx1"/>
                          </a:solidFill>
                          <a:effectLst/>
                          <a:latin typeface="+mn-lt"/>
                          <a:ea typeface="+mn-ea"/>
                          <a:cs typeface="+mn-cs"/>
                        </a:rPr>
                        <a:t>Work in a team or individual to manage projects with ethical concern to be a successful employee or employer in IT industry. </a:t>
                      </a:r>
                      <a:r>
                        <a:rPr lang="en-US" sz="1400" b="0" i="0" u="none" strike="noStrike" kern="1200" dirty="0">
                          <a:solidFill>
                            <a:schemeClr val="tx1"/>
                          </a:solidFill>
                          <a:effectLst/>
                          <a:latin typeface="+mn-lt"/>
                          <a:ea typeface="+mn-ea"/>
                          <a:cs typeface="+mn-cs"/>
                        </a:rPr>
                        <a:t> </a:t>
                      </a:r>
                      <a:endParaRPr lang="en-US" sz="1500" b="0" i="0" dirty="0">
                        <a:solidFill>
                          <a:schemeClr val="tx1"/>
                        </a:solidFill>
                        <a:latin typeface="+mn-lt"/>
                        <a:ea typeface="Times New Roman"/>
                        <a:cs typeface="Times New Roman"/>
                      </a:endParaRPr>
                    </a:p>
                  </a:txBody>
                  <a:tcPr marL="51435" marR="51435" marT="0" marB="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bl>
          </a:graphicData>
        </a:graphic>
      </p:graphicFrame>
      <p:sp>
        <p:nvSpPr>
          <p:cNvPr id="8" name="Title 1">
            <a:extLst>
              <a:ext uri="{FF2B5EF4-FFF2-40B4-BE49-F238E27FC236}">
                <a16:creationId xmlns:a16="http://schemas.microsoft.com/office/drawing/2014/main" id="{ED06865C-8A35-4A7C-A82B-862FB61A4E79}"/>
              </a:ext>
            </a:extLst>
          </p:cNvPr>
          <p:cNvSpPr txBox="1">
            <a:spLocks/>
          </p:cNvSpPr>
          <p:nvPr/>
        </p:nvSpPr>
        <p:spPr>
          <a:xfrm>
            <a:off x="2629702" y="5087"/>
            <a:ext cx="8038298" cy="62865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550" b="1" dirty="0">
                <a:latin typeface="Times New Roman" panose="02020603050405020304" pitchFamily="18" charset="0"/>
                <a:cs typeface="Times New Roman" panose="02020603050405020304" pitchFamily="18" charset="0"/>
              </a:rPr>
              <a:t>Program Specific Outcomes</a:t>
            </a:r>
          </a:p>
        </p:txBody>
      </p:sp>
      <p:sp>
        <p:nvSpPr>
          <p:cNvPr id="14359" name="TextBox 8">
            <a:extLst>
              <a:ext uri="{FF2B5EF4-FFF2-40B4-BE49-F238E27FC236}">
                <a16:creationId xmlns:a16="http://schemas.microsoft.com/office/drawing/2014/main" id="{75CFB613-5AA5-4E50-BC57-CA688433ED67}"/>
              </a:ext>
            </a:extLst>
          </p:cNvPr>
          <p:cNvSpPr txBox="1">
            <a:spLocks noChangeArrowheads="1"/>
          </p:cNvSpPr>
          <p:nvPr/>
        </p:nvSpPr>
        <p:spPr bwMode="auto">
          <a:xfrm>
            <a:off x="3115866" y="1600201"/>
            <a:ext cx="6115050"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US" altLang="en-US" sz="1500"/>
              <a:t>On successful completion of graduation degree the Computer Science &amp; Engineering graduates will be able to:</a:t>
            </a:r>
          </a:p>
        </p:txBody>
      </p:sp>
      <p:pic>
        <p:nvPicPr>
          <p:cNvPr id="14360" name="Picture 9">
            <a:extLst>
              <a:ext uri="{FF2B5EF4-FFF2-40B4-BE49-F238E27FC236}">
                <a16:creationId xmlns:a16="http://schemas.microsoft.com/office/drawing/2014/main" id="{0822955D-307C-4039-BFFF-DE3835597B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0"/>
            <a:ext cx="1028700" cy="5834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E1687C3-4D5E-E9D2-DDA8-D186051E9BE2}"/>
              </a:ext>
            </a:extLst>
          </p:cNvPr>
          <p:cNvSpPr>
            <a:spLocks noGrp="1"/>
          </p:cNvSpPr>
          <p:nvPr>
            <p:ph type="dt" sz="quarter" idx="10"/>
          </p:nvPr>
        </p:nvSpPr>
        <p:spPr/>
        <p:txBody>
          <a:bodyPr/>
          <a:lstStyle/>
          <a:p>
            <a:pPr>
              <a:defRPr/>
            </a:pPr>
            <a:fld id="{619B1577-E709-4D1A-A3EC-B98CD014261F}" type="datetime1">
              <a:rPr lang="en-US" smtClean="0"/>
              <a:t>3/27/24</a:t>
            </a:fld>
            <a:endParaRPr lang="en-US"/>
          </a:p>
        </p:txBody>
      </p:sp>
      <p:sp>
        <p:nvSpPr>
          <p:cNvPr id="5" name="Footer Placeholder 4">
            <a:extLst>
              <a:ext uri="{FF2B5EF4-FFF2-40B4-BE49-F238E27FC236}">
                <a16:creationId xmlns:a16="http://schemas.microsoft.com/office/drawing/2014/main" id="{CD4673A2-D433-A40D-966C-230A18BBCBE2}"/>
              </a:ext>
            </a:extLst>
          </p:cNvPr>
          <p:cNvSpPr>
            <a:spLocks noGrp="1"/>
          </p:cNvSpPr>
          <p:nvPr>
            <p:ph type="ftr" sz="quarter" idx="11"/>
          </p:nvPr>
        </p:nvSpPr>
        <p:spPr>
          <a:xfrm>
            <a:off x="3792539" y="6356351"/>
            <a:ext cx="5616575" cy="365125"/>
          </a:xfrm>
        </p:spPr>
        <p:txBody>
          <a:bodyPr/>
          <a:lstStyle/>
          <a:p>
            <a:pPr>
              <a:defRPr/>
            </a:pPr>
            <a:r>
              <a:rPr lang="en-US"/>
              <a:t>Jyoti Rani        ACSAI-0402 and DBMS                Unit-4</a:t>
            </a:r>
            <a:endParaRPr lang="en-US" dirty="0"/>
          </a:p>
        </p:txBody>
      </p:sp>
      <p:sp>
        <p:nvSpPr>
          <p:cNvPr id="13316" name="Slide Number Placeholder 5">
            <a:extLst>
              <a:ext uri="{FF2B5EF4-FFF2-40B4-BE49-F238E27FC236}">
                <a16:creationId xmlns:a16="http://schemas.microsoft.com/office/drawing/2014/main" id="{0CC2C5C8-3A14-79FD-D382-31126E258E86}"/>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B1887C9-B3EB-4E80-914C-6D1A520F01A0}" type="slidenum">
              <a:rPr lang="en-US" altLang="en-US">
                <a:solidFill>
                  <a:srgbClr val="898989"/>
                </a:solidFill>
                <a:latin typeface="Calibri" panose="020F0502020204030204" pitchFamily="34" charset="0"/>
              </a:rPr>
              <a:pPr/>
              <a:t>14</a:t>
            </a:fld>
            <a:endParaRPr lang="en-US" altLang="en-US">
              <a:solidFill>
                <a:srgbClr val="898989"/>
              </a:solidFill>
              <a:latin typeface="Calibri" panose="020F0502020204030204" pitchFamily="34" charset="0"/>
            </a:endParaRPr>
          </a:p>
        </p:txBody>
      </p:sp>
      <p:sp>
        <p:nvSpPr>
          <p:cNvPr id="8" name="Title 1">
            <a:extLst>
              <a:ext uri="{FF2B5EF4-FFF2-40B4-BE49-F238E27FC236}">
                <a16:creationId xmlns:a16="http://schemas.microsoft.com/office/drawing/2014/main" id="{42B8D6D8-ADA0-FED8-1E26-36FC9DC6467C}"/>
              </a:ext>
            </a:extLst>
          </p:cNvPr>
          <p:cNvSpPr txBox="1">
            <a:spLocks/>
          </p:cNvSpPr>
          <p:nvPr/>
        </p:nvSpPr>
        <p:spPr>
          <a:xfrm>
            <a:off x="2895600" y="-962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t>COs and PSOs Mapping</a:t>
            </a:r>
          </a:p>
        </p:txBody>
      </p:sp>
      <p:graphicFrame>
        <p:nvGraphicFramePr>
          <p:cNvPr id="10" name="Content Placeholder 8">
            <a:extLst>
              <a:ext uri="{FF2B5EF4-FFF2-40B4-BE49-F238E27FC236}">
                <a16:creationId xmlns:a16="http://schemas.microsoft.com/office/drawing/2014/main" id="{A3475CD9-0F84-39D5-BAD9-2D49D22CC224}"/>
              </a:ext>
            </a:extLst>
          </p:cNvPr>
          <p:cNvGraphicFramePr>
            <a:graphicFrameLocks/>
          </p:cNvGraphicFramePr>
          <p:nvPr/>
        </p:nvGraphicFramePr>
        <p:xfrm>
          <a:off x="2209801" y="1447801"/>
          <a:ext cx="7696201" cy="4495801"/>
        </p:xfrm>
        <a:graphic>
          <a:graphicData uri="http://schemas.openxmlformats.org/drawingml/2006/table">
            <a:tbl>
              <a:tblPr firstRow="1" firstCol="1" bandRow="1">
                <a:tableStyleId>{5C22544A-7EE6-4342-B048-85BDC9FD1C3A}</a:tableStyleId>
              </a:tblPr>
              <a:tblGrid>
                <a:gridCol w="2441285">
                  <a:extLst>
                    <a:ext uri="{9D8B030D-6E8A-4147-A177-3AD203B41FA5}">
                      <a16:colId xmlns:a16="http://schemas.microsoft.com/office/drawing/2014/main" val="20000"/>
                    </a:ext>
                  </a:extLst>
                </a:gridCol>
                <a:gridCol w="1364695">
                  <a:extLst>
                    <a:ext uri="{9D8B030D-6E8A-4147-A177-3AD203B41FA5}">
                      <a16:colId xmlns:a16="http://schemas.microsoft.com/office/drawing/2014/main" val="20001"/>
                    </a:ext>
                  </a:extLst>
                </a:gridCol>
                <a:gridCol w="1364695">
                  <a:extLst>
                    <a:ext uri="{9D8B030D-6E8A-4147-A177-3AD203B41FA5}">
                      <a16:colId xmlns:a16="http://schemas.microsoft.com/office/drawing/2014/main" val="20002"/>
                    </a:ext>
                  </a:extLst>
                </a:gridCol>
                <a:gridCol w="1262763">
                  <a:extLst>
                    <a:ext uri="{9D8B030D-6E8A-4147-A177-3AD203B41FA5}">
                      <a16:colId xmlns:a16="http://schemas.microsoft.com/office/drawing/2014/main" val="20003"/>
                    </a:ext>
                  </a:extLst>
                </a:gridCol>
                <a:gridCol w="1262763">
                  <a:extLst>
                    <a:ext uri="{9D8B030D-6E8A-4147-A177-3AD203B41FA5}">
                      <a16:colId xmlns:a16="http://schemas.microsoft.com/office/drawing/2014/main" val="20004"/>
                    </a:ext>
                  </a:extLst>
                </a:gridCol>
              </a:tblGrid>
              <a:tr h="539606">
                <a:tc rowSpan="2">
                  <a:txBody>
                    <a:bodyPr/>
                    <a:lstStyle/>
                    <a:p>
                      <a:pPr algn="ctr">
                        <a:lnSpc>
                          <a:spcPct val="115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4">
                  <a:txBody>
                    <a:bodyPr/>
                    <a:lstStyle/>
                    <a:p>
                      <a:pPr marL="457200" algn="ctr">
                        <a:lnSpc>
                          <a:spcPct val="115000"/>
                        </a:lnSpc>
                        <a:spcAft>
                          <a:spcPts val="1000"/>
                        </a:spcAft>
                      </a:pPr>
                      <a:r>
                        <a:rPr lang="en-US" sz="1400">
                          <a:effectLst/>
                        </a:rPr>
                        <a:t>Program Specific Outcomes</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539606">
                <a:tc vMerge="1">
                  <a:txBody>
                    <a:bodyPr/>
                    <a:lstStyle/>
                    <a:p>
                      <a:endParaRPr lang="en-IN"/>
                    </a:p>
                  </a:txBody>
                  <a:tcPr/>
                </a:tc>
                <a:tc>
                  <a:txBody>
                    <a:bodyPr/>
                    <a:lstStyle/>
                    <a:p>
                      <a:pPr algn="ctr">
                        <a:lnSpc>
                          <a:spcPct val="115000"/>
                        </a:lnSpc>
                        <a:spcAft>
                          <a:spcPts val="0"/>
                        </a:spcAft>
                      </a:pPr>
                      <a:r>
                        <a:rPr lang="en-US" sz="1400" dirty="0">
                          <a:effectLst/>
                        </a:rPr>
                        <a:t>PSO1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a:effectLst/>
                        </a:rPr>
                        <a:t>PSO2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a:effectLst/>
                        </a:rPr>
                        <a:t>PSO3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a:effectLst/>
                        </a:rPr>
                        <a:t>PSO4</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683597">
                <a:tc>
                  <a:txBody>
                    <a:bodyPr/>
                    <a:lstStyle/>
                    <a:p>
                      <a:pPr algn="ctr">
                        <a:lnSpc>
                          <a:spcPct val="115000"/>
                        </a:lnSpc>
                        <a:spcAft>
                          <a:spcPts val="0"/>
                        </a:spcAft>
                      </a:pPr>
                      <a:r>
                        <a:rPr lang="en-US" sz="1400" dirty="0"/>
                        <a:t>ACSAI0402</a:t>
                      </a:r>
                      <a:r>
                        <a:rPr lang="en-US" sz="1400" cap="small"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2"/>
                  </a:ext>
                </a:extLst>
              </a:tr>
              <a:tr h="574568">
                <a:tc>
                  <a:txBody>
                    <a:bodyPr/>
                    <a:lstStyle/>
                    <a:p>
                      <a:pPr algn="ctr">
                        <a:lnSpc>
                          <a:spcPct val="115000"/>
                        </a:lnSpc>
                        <a:spcAft>
                          <a:spcPts val="0"/>
                        </a:spcAft>
                      </a:pPr>
                      <a:r>
                        <a:rPr lang="en-US" sz="1400" dirty="0"/>
                        <a:t>ACSAI0402</a:t>
                      </a:r>
                      <a:r>
                        <a:rPr lang="en-US" sz="1400" cap="small"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85000"/>
                      </a:schemeClr>
                    </a:solidFill>
                  </a:tcPr>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8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85000"/>
                      </a:schemeClr>
                    </a:solidFill>
                  </a:tcPr>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85000"/>
                      </a:schemeClr>
                    </a:solidFill>
                  </a:tcPr>
                </a:tc>
                <a:extLst>
                  <a:ext uri="{0D108BD9-81ED-4DB2-BD59-A6C34878D82A}">
                    <a16:rowId xmlns:a16="http://schemas.microsoft.com/office/drawing/2014/main" val="10003"/>
                  </a:ext>
                </a:extLst>
              </a:tr>
              <a:tr h="539606">
                <a:tc>
                  <a:txBody>
                    <a:bodyPr/>
                    <a:lstStyle/>
                    <a:p>
                      <a:pPr algn="ctr">
                        <a:lnSpc>
                          <a:spcPct val="115000"/>
                        </a:lnSpc>
                        <a:spcAft>
                          <a:spcPts val="0"/>
                        </a:spcAft>
                      </a:pPr>
                      <a:r>
                        <a:rPr lang="en-US" sz="1400" dirty="0"/>
                        <a:t>ACSAI0402</a:t>
                      </a:r>
                      <a:r>
                        <a:rPr lang="en-US" sz="1400" cap="small"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4"/>
                  </a:ext>
                </a:extLst>
              </a:tr>
              <a:tr h="539606">
                <a:tc>
                  <a:txBody>
                    <a:bodyPr/>
                    <a:lstStyle/>
                    <a:p>
                      <a:pPr algn="ctr">
                        <a:lnSpc>
                          <a:spcPct val="115000"/>
                        </a:lnSpc>
                        <a:spcAft>
                          <a:spcPts val="0"/>
                        </a:spcAft>
                      </a:pPr>
                      <a:r>
                        <a:rPr lang="en-US" sz="1400" dirty="0"/>
                        <a:t>ACSAI0402</a:t>
                      </a:r>
                      <a:r>
                        <a:rPr lang="en-US" sz="1400" cap="small" dirty="0">
                          <a:effectLst/>
                        </a:rPr>
                        <a:t>.4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extLst>
                  <a:ext uri="{0D108BD9-81ED-4DB2-BD59-A6C34878D82A}">
                    <a16:rowId xmlns:a16="http://schemas.microsoft.com/office/drawing/2014/main" val="10005"/>
                  </a:ext>
                </a:extLst>
              </a:tr>
              <a:tr h="539606">
                <a:tc>
                  <a:txBody>
                    <a:bodyPr/>
                    <a:lstStyle/>
                    <a:p>
                      <a:pPr algn="ctr">
                        <a:lnSpc>
                          <a:spcPct val="115000"/>
                        </a:lnSpc>
                        <a:spcAft>
                          <a:spcPts val="0"/>
                        </a:spcAft>
                      </a:pPr>
                      <a:r>
                        <a:rPr lang="en-US" sz="1400" dirty="0"/>
                        <a:t>ACSAI0402</a:t>
                      </a:r>
                      <a:r>
                        <a:rPr lang="en-US" sz="1400" cap="small" dirty="0">
                          <a:effectLst/>
                        </a:rPr>
                        <a:t>.5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6"/>
                  </a:ext>
                </a:extLst>
              </a:tr>
              <a:tr h="539606">
                <a:tc>
                  <a:txBody>
                    <a:bodyPr/>
                    <a:lstStyle/>
                    <a:p>
                      <a:pPr algn="ctr">
                        <a:lnSpc>
                          <a:spcPct val="115000"/>
                        </a:lnSpc>
                        <a:spcAft>
                          <a:spcPts val="0"/>
                        </a:spcAft>
                      </a:pPr>
                      <a:r>
                        <a:rPr lang="en-US" sz="1400" cap="small">
                          <a:effectLst/>
                        </a:rPr>
                        <a:t>AVG</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3.00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1.00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3.00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1.00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7"/>
                  </a:ext>
                </a:extLst>
              </a:tr>
            </a:tbl>
          </a:graphicData>
        </a:graphic>
      </p:graphicFrame>
      <p:pic>
        <p:nvPicPr>
          <p:cNvPr id="2" name="Picture 1">
            <a:extLst>
              <a:ext uri="{FF2B5EF4-FFF2-40B4-BE49-F238E27FC236}">
                <a16:creationId xmlns:a16="http://schemas.microsoft.com/office/drawing/2014/main" id="{1BE2A38C-F829-BA89-3258-D169E6B5FBB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3253"/>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C54A0F-07C1-1D46-72B9-A09033C682DF}"/>
              </a:ext>
            </a:extLst>
          </p:cNvPr>
          <p:cNvSpPr>
            <a:spLocks noGrp="1"/>
          </p:cNvSpPr>
          <p:nvPr>
            <p:ph idx="1"/>
          </p:nvPr>
        </p:nvSpPr>
        <p:spPr>
          <a:xfrm>
            <a:off x="1981200" y="1316831"/>
            <a:ext cx="8229600" cy="4525963"/>
          </a:xfrm>
        </p:spPr>
        <p:txBody>
          <a:bodyPr/>
          <a:lstStyle/>
          <a:p>
            <a:pPr algn="just">
              <a:buClr>
                <a:srgbClr val="000000"/>
              </a:buClr>
              <a:buFont typeface="Arial" panose="020B0604020202020204" pitchFamily="34" charset="0"/>
              <a:buNone/>
            </a:pPr>
            <a:r>
              <a:rPr lang="en-US" altLang="en-US" sz="2200" b="1" dirty="0">
                <a:latin typeface="Times New Roman" panose="02020603050405020304" pitchFamily="18" charset="0"/>
                <a:cs typeface="Times New Roman" panose="02020603050405020304" pitchFamily="18" charset="0"/>
              </a:rPr>
              <a:t>PEO1: </a:t>
            </a:r>
            <a:r>
              <a:rPr lang="en-US" altLang="en-US" sz="2200" dirty="0">
                <a:latin typeface="Times New Roman" panose="02020603050405020304" pitchFamily="18" charset="0"/>
                <a:cs typeface="Times New Roman" panose="02020603050405020304" pitchFamily="18" charset="0"/>
              </a:rPr>
              <a:t>To have an excellent scientific and engineering breadth so as to comprehend, analyze, design and provide sustainable solutions for real-life problems using state-of-the-art technologies.</a:t>
            </a:r>
            <a:endParaRPr lang="en-IN" altLang="en-US" sz="2200" dirty="0">
              <a:latin typeface="Times New Roman" panose="02020603050405020304" pitchFamily="18" charset="0"/>
              <a:cs typeface="Times New Roman" panose="02020603050405020304" pitchFamily="18" charset="0"/>
            </a:endParaRPr>
          </a:p>
          <a:p>
            <a:pPr algn="just">
              <a:buClr>
                <a:srgbClr val="000000"/>
              </a:buClr>
              <a:buFont typeface="Arial" panose="020B0604020202020204" pitchFamily="34" charset="0"/>
              <a:buNone/>
            </a:pPr>
            <a:r>
              <a:rPr lang="en-US" altLang="en-US" sz="2200" b="1" dirty="0">
                <a:latin typeface="Times New Roman" panose="02020603050405020304" pitchFamily="18" charset="0"/>
                <a:cs typeface="Times New Roman" panose="02020603050405020304" pitchFamily="18" charset="0"/>
              </a:rPr>
              <a:t>PEO2:</a:t>
            </a:r>
            <a:r>
              <a:rPr lang="en-US" altLang="en-US" sz="2200" dirty="0">
                <a:latin typeface="Times New Roman" panose="02020603050405020304" pitchFamily="18" charset="0"/>
                <a:cs typeface="Times New Roman" panose="02020603050405020304" pitchFamily="18" charset="0"/>
              </a:rPr>
              <a:t>To have a successful career in industries, to pursue higher studies or to support entrepreneurial endeavors and to face global challenges.</a:t>
            </a:r>
            <a:endParaRPr lang="en-IN" altLang="en-US" sz="2200" dirty="0">
              <a:latin typeface="Times New Roman" panose="02020603050405020304" pitchFamily="18" charset="0"/>
              <a:cs typeface="Times New Roman" panose="02020603050405020304" pitchFamily="18" charset="0"/>
            </a:endParaRPr>
          </a:p>
          <a:p>
            <a:pPr algn="just">
              <a:buClr>
                <a:srgbClr val="000000"/>
              </a:buClr>
              <a:buFont typeface="Arial" panose="020B0604020202020204" pitchFamily="34" charset="0"/>
              <a:buNone/>
            </a:pPr>
            <a:r>
              <a:rPr lang="en-US" altLang="en-US" sz="2200" b="1" dirty="0">
                <a:latin typeface="Times New Roman" panose="02020603050405020304" pitchFamily="18" charset="0"/>
                <a:cs typeface="Times New Roman" panose="02020603050405020304" pitchFamily="18" charset="0"/>
              </a:rPr>
              <a:t>PEO3:</a:t>
            </a:r>
            <a:r>
              <a:rPr lang="en-US" altLang="en-US" sz="2200" dirty="0">
                <a:latin typeface="Times New Roman" panose="02020603050405020304" pitchFamily="18" charset="0"/>
                <a:cs typeface="Times New Roman" panose="02020603050405020304" pitchFamily="18" charset="0"/>
              </a:rPr>
              <a:t>To have an effective communication skills, professional attitude, ethical values and a desire to learn specific knowledge in emerging  trends, technologies for  research, innovation and product   development and contribution to society.</a:t>
            </a:r>
            <a:endParaRPr lang="en-IN" altLang="en-US" sz="2200" dirty="0">
              <a:latin typeface="Times New Roman" panose="02020603050405020304" pitchFamily="18" charset="0"/>
              <a:cs typeface="Times New Roman" panose="02020603050405020304" pitchFamily="18" charset="0"/>
            </a:endParaRPr>
          </a:p>
          <a:p>
            <a:pPr algn="just">
              <a:buClr>
                <a:srgbClr val="000000"/>
              </a:buClr>
              <a:buFont typeface="Arial" panose="020B0604020202020204" pitchFamily="34" charset="0"/>
              <a:buNone/>
            </a:pPr>
            <a:r>
              <a:rPr lang="en-US" altLang="en-US" sz="2200" b="1" dirty="0">
                <a:latin typeface="Times New Roman" panose="02020603050405020304" pitchFamily="18" charset="0"/>
                <a:cs typeface="Times New Roman" panose="02020603050405020304" pitchFamily="18" charset="0"/>
              </a:rPr>
              <a:t>PEO4: </a:t>
            </a:r>
            <a:r>
              <a:rPr lang="en-US" altLang="en-US" sz="2200" dirty="0">
                <a:latin typeface="Times New Roman" panose="02020603050405020304" pitchFamily="18" charset="0"/>
                <a:cs typeface="Times New Roman" panose="02020603050405020304" pitchFamily="18" charset="0"/>
              </a:rPr>
              <a:t>To have life-long learning for up-skilling and re-skilling for successful professional career as engineer, scientist, entrepreneur  and bureaucrat for betterment of society</a:t>
            </a:r>
            <a:endParaRPr lang="en-IN" altLang="en-US" sz="2200" dirty="0">
              <a:latin typeface="Times New Roman" panose="02020603050405020304" pitchFamily="18" charset="0"/>
              <a:cs typeface="Times New Roman" panose="02020603050405020304" pitchFamily="18" charset="0"/>
            </a:endParaRPr>
          </a:p>
          <a:p>
            <a:endParaRPr lang="en-IN" sz="2200" dirty="0"/>
          </a:p>
        </p:txBody>
      </p:sp>
      <p:sp>
        <p:nvSpPr>
          <p:cNvPr id="4" name="Date Placeholder 3">
            <a:extLst>
              <a:ext uri="{FF2B5EF4-FFF2-40B4-BE49-F238E27FC236}">
                <a16:creationId xmlns:a16="http://schemas.microsoft.com/office/drawing/2014/main" id="{22358CC0-FEB6-30EE-3EF6-67F3D9885652}"/>
              </a:ext>
            </a:extLst>
          </p:cNvPr>
          <p:cNvSpPr>
            <a:spLocks noGrp="1"/>
          </p:cNvSpPr>
          <p:nvPr>
            <p:ph type="dt" sz="half" idx="10"/>
          </p:nvPr>
        </p:nvSpPr>
        <p:spPr/>
        <p:txBody>
          <a:bodyPr/>
          <a:lstStyle/>
          <a:p>
            <a:pPr>
              <a:defRPr/>
            </a:pPr>
            <a:fld id="{E60CD5AD-5C29-456E-B14D-2AF949092464}" type="datetime1">
              <a:rPr lang="en-US" smtClean="0"/>
              <a:t>3/27/24</a:t>
            </a:fld>
            <a:endParaRPr lang="en-US"/>
          </a:p>
        </p:txBody>
      </p:sp>
      <p:sp>
        <p:nvSpPr>
          <p:cNvPr id="5" name="Footer Placeholder 4">
            <a:extLst>
              <a:ext uri="{FF2B5EF4-FFF2-40B4-BE49-F238E27FC236}">
                <a16:creationId xmlns:a16="http://schemas.microsoft.com/office/drawing/2014/main" id="{9455D195-0172-9750-FC58-D55EF9996BD2}"/>
              </a:ext>
            </a:extLst>
          </p:cNvPr>
          <p:cNvSpPr>
            <a:spLocks noGrp="1"/>
          </p:cNvSpPr>
          <p:nvPr>
            <p:ph type="ftr" sz="quarter" idx="11"/>
          </p:nvPr>
        </p:nvSpPr>
        <p:spPr>
          <a:xfrm>
            <a:off x="4648200" y="6311899"/>
            <a:ext cx="4114800" cy="409577"/>
          </a:xfrm>
        </p:spPr>
        <p:txBody>
          <a:bodyPr/>
          <a:lstStyle/>
          <a:p>
            <a:pPr>
              <a:defRPr/>
            </a:pPr>
            <a:r>
              <a:rPr lang="en-US"/>
              <a:t>Jyoti Rani        ACSAI-0402 and DBMS                Unit-4</a:t>
            </a:r>
          </a:p>
        </p:txBody>
      </p:sp>
      <p:sp>
        <p:nvSpPr>
          <p:cNvPr id="6" name="Slide Number Placeholder 5">
            <a:extLst>
              <a:ext uri="{FF2B5EF4-FFF2-40B4-BE49-F238E27FC236}">
                <a16:creationId xmlns:a16="http://schemas.microsoft.com/office/drawing/2014/main" id="{F1059E2D-1EEA-933C-957C-119E0F1788FE}"/>
              </a:ext>
            </a:extLst>
          </p:cNvPr>
          <p:cNvSpPr>
            <a:spLocks noGrp="1"/>
          </p:cNvSpPr>
          <p:nvPr>
            <p:ph type="sldNum" sz="quarter" idx="12"/>
          </p:nvPr>
        </p:nvSpPr>
        <p:spPr/>
        <p:txBody>
          <a:bodyPr/>
          <a:lstStyle/>
          <a:p>
            <a:fld id="{C1F4F304-4199-4451-AB64-C23F291AD956}" type="slidenum">
              <a:rPr lang="en-US" altLang="en-US" smtClean="0"/>
              <a:pPr/>
              <a:t>15</a:t>
            </a:fld>
            <a:endParaRPr lang="en-US" altLang="en-US"/>
          </a:p>
        </p:txBody>
      </p:sp>
      <p:pic>
        <p:nvPicPr>
          <p:cNvPr id="7" name="Picture 6" descr="NIET">
            <a:extLst>
              <a:ext uri="{FF2B5EF4-FFF2-40B4-BE49-F238E27FC236}">
                <a16:creationId xmlns:a16="http://schemas.microsoft.com/office/drawing/2014/main" id="{ED54E71F-346E-32ED-8B5A-DF25416D6E2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0364" y="1"/>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A356451A-2D7E-588A-2DE2-BB99D6EAE2AD}"/>
              </a:ext>
            </a:extLst>
          </p:cNvPr>
          <p:cNvSpPr txBox="1">
            <a:spLocks noGrp="1"/>
          </p:cNvSpPr>
          <p:nvPr>
            <p:ph type="title"/>
          </p:nvPr>
        </p:nvSpPr>
        <p:spPr>
          <a:xfrm>
            <a:off x="3091514" y="-28876"/>
            <a:ext cx="7576486" cy="803274"/>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b="1" dirty="0">
                <a:latin typeface="Cambria" panose="02040503050406030204" pitchFamily="18" charset="0"/>
                <a:ea typeface="Times New Roman" panose="02020603050405020304" pitchFamily="18" charset="0"/>
                <a:cs typeface="Segoe UI" panose="020B0502040204020203" pitchFamily="34" charset="0"/>
              </a:rPr>
              <a:t>Program Educational Objectives </a:t>
            </a:r>
            <a:endParaRPr lang="en-US" sz="2800" b="1" dirty="0"/>
          </a:p>
        </p:txBody>
      </p:sp>
    </p:spTree>
    <p:extLst>
      <p:ext uri="{BB962C8B-B14F-4D97-AF65-F5344CB8AC3E}">
        <p14:creationId xmlns:p14="http://schemas.microsoft.com/office/powerpoint/2010/main" val="2082287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FB2B4D-A804-2EC3-4E80-6DBF3023022D}"/>
              </a:ext>
            </a:extLst>
          </p:cNvPr>
          <p:cNvSpPr>
            <a:spLocks noGrp="1"/>
          </p:cNvSpPr>
          <p:nvPr>
            <p:ph type="dt" sz="quarter" idx="10"/>
          </p:nvPr>
        </p:nvSpPr>
        <p:spPr/>
        <p:txBody>
          <a:bodyPr/>
          <a:lstStyle/>
          <a:p>
            <a:pPr>
              <a:defRPr/>
            </a:pPr>
            <a:fld id="{2C55FB3B-9E37-436B-AE3F-4FBE8870D41C}" type="datetime1">
              <a:rPr lang="en-US" smtClean="0"/>
              <a:t>3/27/24</a:t>
            </a:fld>
            <a:endParaRPr lang="en-US"/>
          </a:p>
        </p:txBody>
      </p:sp>
      <p:sp>
        <p:nvSpPr>
          <p:cNvPr id="5" name="Footer Placeholder 4">
            <a:extLst>
              <a:ext uri="{FF2B5EF4-FFF2-40B4-BE49-F238E27FC236}">
                <a16:creationId xmlns:a16="http://schemas.microsoft.com/office/drawing/2014/main" id="{1F282444-A3F9-FCE2-427E-3C0BB97B4EF9}"/>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17412" name="Slide Number Placeholder 5">
            <a:extLst>
              <a:ext uri="{FF2B5EF4-FFF2-40B4-BE49-F238E27FC236}">
                <a16:creationId xmlns:a16="http://schemas.microsoft.com/office/drawing/2014/main" id="{907C15A6-E000-3FC6-3E03-9E9DF5F4DF74}"/>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5FF4ECF-B33A-4F53-A968-208CE0963812}" type="slidenum">
              <a:rPr lang="en-US" altLang="en-US">
                <a:solidFill>
                  <a:srgbClr val="898989"/>
                </a:solidFill>
                <a:latin typeface="Calibri" panose="020F0502020204030204" pitchFamily="34" charset="0"/>
              </a:rPr>
              <a:pPr/>
              <a:t>16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E11D55E3-E21F-8563-8073-8A8B150C6517}"/>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Prerequisite and Recap</a:t>
            </a:r>
          </a:p>
        </p:txBody>
      </p:sp>
      <p:sp>
        <p:nvSpPr>
          <p:cNvPr id="17415" name="Content Placeholder 2">
            <a:extLst>
              <a:ext uri="{FF2B5EF4-FFF2-40B4-BE49-F238E27FC236}">
                <a16:creationId xmlns:a16="http://schemas.microsoft.com/office/drawing/2014/main" id="{A2CE9691-7AA1-56D3-FE7C-1FC8A186927D}"/>
              </a:ext>
            </a:extLst>
          </p:cNvPr>
          <p:cNvSpPr>
            <a:spLocks noGrp="1"/>
          </p:cNvSpPr>
          <p:nvPr>
            <p:ph idx="1"/>
          </p:nvPr>
        </p:nvSpPr>
        <p:spPr>
          <a:xfrm>
            <a:off x="2057400" y="1143001"/>
            <a:ext cx="8229600" cy="4525963"/>
          </a:xfrm>
        </p:spPr>
        <p:txBody>
          <a:bodyPr/>
          <a:lstStyle/>
          <a:p>
            <a:pPr algn="just"/>
            <a:r>
              <a:rPr lang="en-US" altLang="en-US" sz="2400"/>
              <a:t>There is No prerequisite for learning DBMS from scratch.</a:t>
            </a:r>
          </a:p>
          <a:p>
            <a:pPr algn="just"/>
            <a:r>
              <a:rPr lang="en-US" altLang="en-US" sz="2400"/>
              <a:t>Having knowledge of basic mathematics like - SUM, DIFFERENCE, AVERAGE, MEAN, MEDIAN, MODE, etc will definitely be a plus point.</a:t>
            </a:r>
          </a:p>
          <a:p>
            <a:pPr algn="just"/>
            <a:r>
              <a:rPr lang="en-US" altLang="en-US" sz="2400"/>
              <a:t>Having knowledge on Set Theory will help.</a:t>
            </a:r>
          </a:p>
          <a:p>
            <a:pPr algn="just"/>
            <a:r>
              <a:rPr lang="en-US" altLang="en-US" sz="2400"/>
              <a:t>The proper understanding of data structures (B and B+ trees) will help you to understand the DBMS quickly.</a:t>
            </a:r>
          </a:p>
          <a:p>
            <a:pPr algn="just">
              <a:buFont typeface="Arial" panose="020B0604020202020204" pitchFamily="34" charset="0"/>
              <a:buNone/>
            </a:pPr>
            <a:endParaRPr lang="en-US" altLang="en-US" sz="2200"/>
          </a:p>
        </p:txBody>
      </p:sp>
      <p:pic>
        <p:nvPicPr>
          <p:cNvPr id="2" name="Picture 1">
            <a:extLst>
              <a:ext uri="{FF2B5EF4-FFF2-40B4-BE49-F238E27FC236}">
                <a16:creationId xmlns:a16="http://schemas.microsoft.com/office/drawing/2014/main" id="{8F82C610-4AA6-30CE-71AC-2D263B1F5A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4855" y="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2358CC0-FEB6-30EE-3EF6-67F3D9885652}"/>
              </a:ext>
            </a:extLst>
          </p:cNvPr>
          <p:cNvSpPr>
            <a:spLocks noGrp="1"/>
          </p:cNvSpPr>
          <p:nvPr>
            <p:ph type="dt" sz="half" idx="10"/>
          </p:nvPr>
        </p:nvSpPr>
        <p:spPr/>
        <p:txBody>
          <a:bodyPr/>
          <a:lstStyle/>
          <a:p>
            <a:pPr>
              <a:defRPr/>
            </a:pPr>
            <a:fld id="{918315A8-A99C-4515-91D1-1004FB7BC862}" type="datetime1">
              <a:rPr lang="en-US" smtClean="0"/>
              <a:t>3/27/24</a:t>
            </a:fld>
            <a:endParaRPr lang="en-US"/>
          </a:p>
        </p:txBody>
      </p:sp>
      <p:sp>
        <p:nvSpPr>
          <p:cNvPr id="5" name="Footer Placeholder 4">
            <a:extLst>
              <a:ext uri="{FF2B5EF4-FFF2-40B4-BE49-F238E27FC236}">
                <a16:creationId xmlns:a16="http://schemas.microsoft.com/office/drawing/2014/main" id="{9455D195-0172-9750-FC58-D55EF9996BD2}"/>
              </a:ext>
            </a:extLst>
          </p:cNvPr>
          <p:cNvSpPr>
            <a:spLocks noGrp="1"/>
          </p:cNvSpPr>
          <p:nvPr>
            <p:ph type="ftr" sz="quarter" idx="11"/>
          </p:nvPr>
        </p:nvSpPr>
        <p:spPr>
          <a:xfrm>
            <a:off x="4648200" y="6477001"/>
            <a:ext cx="4343400" cy="244475"/>
          </a:xfrm>
        </p:spPr>
        <p:txBody>
          <a:bodyPr/>
          <a:lstStyle/>
          <a:p>
            <a:pPr>
              <a:defRPr/>
            </a:pPr>
            <a:r>
              <a:rPr lang="en-US"/>
              <a:t>Jyoti Rani        ACSAI-0402 and DBMS                Unit-4</a:t>
            </a:r>
            <a:endParaRPr lang="en-US" dirty="0"/>
          </a:p>
        </p:txBody>
      </p:sp>
      <p:sp>
        <p:nvSpPr>
          <p:cNvPr id="6" name="Slide Number Placeholder 5">
            <a:extLst>
              <a:ext uri="{FF2B5EF4-FFF2-40B4-BE49-F238E27FC236}">
                <a16:creationId xmlns:a16="http://schemas.microsoft.com/office/drawing/2014/main" id="{F1059E2D-1EEA-933C-957C-119E0F1788FE}"/>
              </a:ext>
            </a:extLst>
          </p:cNvPr>
          <p:cNvSpPr>
            <a:spLocks noGrp="1"/>
          </p:cNvSpPr>
          <p:nvPr>
            <p:ph type="sldNum" sz="quarter" idx="12"/>
          </p:nvPr>
        </p:nvSpPr>
        <p:spPr/>
        <p:txBody>
          <a:bodyPr/>
          <a:lstStyle/>
          <a:p>
            <a:fld id="{C1F4F304-4199-4451-AB64-C23F291AD956}" type="slidenum">
              <a:rPr lang="en-US" altLang="en-US" smtClean="0"/>
              <a:pPr/>
              <a:t>17</a:t>
            </a:fld>
            <a:endParaRPr lang="en-US" altLang="en-US"/>
          </a:p>
        </p:txBody>
      </p:sp>
      <p:pic>
        <p:nvPicPr>
          <p:cNvPr id="7" name="Picture 6" descr="NIET">
            <a:extLst>
              <a:ext uri="{FF2B5EF4-FFF2-40B4-BE49-F238E27FC236}">
                <a16:creationId xmlns:a16="http://schemas.microsoft.com/office/drawing/2014/main" id="{ED54E71F-346E-32ED-8B5A-DF25416D6E2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0364" y="1"/>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A356451A-2D7E-588A-2DE2-BB99D6EAE2AD}"/>
              </a:ext>
            </a:extLst>
          </p:cNvPr>
          <p:cNvSpPr txBox="1">
            <a:spLocks noGrp="1"/>
          </p:cNvSpPr>
          <p:nvPr>
            <p:ph type="title"/>
          </p:nvPr>
        </p:nvSpPr>
        <p:spPr>
          <a:xfrm>
            <a:off x="3091514" y="-28876"/>
            <a:ext cx="7576486" cy="803274"/>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b="1" dirty="0"/>
              <a:t>Result Analysis</a:t>
            </a:r>
          </a:p>
        </p:txBody>
      </p:sp>
      <p:pic>
        <p:nvPicPr>
          <p:cNvPr id="2" name="Content Placeholder 1">
            <a:extLst>
              <a:ext uri="{FF2B5EF4-FFF2-40B4-BE49-F238E27FC236}">
                <a16:creationId xmlns:a16="http://schemas.microsoft.com/office/drawing/2014/main" id="{6C60CAE6-823D-BB3F-7D2D-9D27BF44C496}"/>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09800" y="1006410"/>
            <a:ext cx="8153400" cy="5013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136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solidFill>
                  <a:schemeClr val="bg1">
                    <a:lumMod val="50000"/>
                  </a:schemeClr>
                </a:solidFill>
              </a:rPr>
              <a:pPr/>
              <a:t>18</a:t>
            </a:fld>
            <a:endParaRPr lang="en-US" dirty="0">
              <a:solidFill>
                <a:schemeClr val="bg1">
                  <a:lumMod val="50000"/>
                </a:schemeClr>
              </a:solidFill>
            </a:endParaRPr>
          </a:p>
        </p:txBody>
      </p:sp>
      <p:sp>
        <p:nvSpPr>
          <p:cNvPr id="5" name="Title 1"/>
          <p:cNvSpPr txBox="1">
            <a:spLocks/>
          </p:cNvSpPr>
          <p:nvPr/>
        </p:nvSpPr>
        <p:spPr>
          <a:xfrm>
            <a:off x="2549561" y="8117"/>
            <a:ext cx="8118439" cy="544874"/>
          </a:xfrm>
          <a:prstGeom prst="rect">
            <a:avLst/>
          </a:prstGeom>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sz="2400" b="1" dirty="0">
                <a:solidFill>
                  <a:schemeClr val="tx1"/>
                </a:solidFill>
              </a:rPr>
              <a:t>Question Paper Template</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0401" y="1594797"/>
            <a:ext cx="5137951" cy="28246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ectangle 5"/>
          <p:cNvSpPr/>
          <p:nvPr/>
        </p:nvSpPr>
        <p:spPr>
          <a:xfrm>
            <a:off x="3270400" y="2144714"/>
            <a:ext cx="5160429" cy="369332"/>
          </a:xfrm>
          <a:prstGeom prst="rect">
            <a:avLst/>
          </a:prstGeom>
        </p:spPr>
        <p:txBody>
          <a:bodyPr wrap="square">
            <a:spAutoFit/>
          </a:bodyPr>
          <a:lstStyle/>
          <a:p>
            <a:pPr algn="just"/>
            <a:r>
              <a:rPr lang="en-US" b="1" dirty="0">
                <a:solidFill>
                  <a:srgbClr val="000000"/>
                </a:solidFill>
              </a:rPr>
              <a:t>	</a:t>
            </a:r>
          </a:p>
        </p:txBody>
      </p:sp>
      <p:sp>
        <p:nvSpPr>
          <p:cNvPr id="2" name="Date Placeholder 1"/>
          <p:cNvSpPr>
            <a:spLocks noGrp="1"/>
          </p:cNvSpPr>
          <p:nvPr>
            <p:ph type="dt" sz="half" idx="10"/>
          </p:nvPr>
        </p:nvSpPr>
        <p:spPr/>
        <p:txBody>
          <a:bodyPr/>
          <a:lstStyle/>
          <a:p>
            <a:fld id="{1A74F6C0-8B7F-430D-A3DA-F4739CE32A75}" type="datetime1">
              <a:rPr lang="en-US" smtClean="0">
                <a:solidFill>
                  <a:schemeClr val="tx1"/>
                </a:solidFill>
              </a:rPr>
              <a:t>3/27/24</a:t>
            </a:fld>
            <a:endParaRPr lang="en-US" dirty="0">
              <a:solidFill>
                <a:schemeClr val="tx1"/>
              </a:solidFill>
            </a:endParaRPr>
          </a:p>
        </p:txBody>
      </p:sp>
      <p:sp>
        <p:nvSpPr>
          <p:cNvPr id="11" name="Footer Placeholder 10">
            <a:extLst>
              <a:ext uri="{FF2B5EF4-FFF2-40B4-BE49-F238E27FC236}">
                <a16:creationId xmlns:a16="http://schemas.microsoft.com/office/drawing/2014/main" id="{36A70B1D-918E-44EC-9C09-C68DF7FA411C}"/>
              </a:ext>
            </a:extLst>
          </p:cNvPr>
          <p:cNvSpPr>
            <a:spLocks noGrp="1"/>
          </p:cNvSpPr>
          <p:nvPr>
            <p:ph type="ftr" sz="quarter" idx="11"/>
          </p:nvPr>
        </p:nvSpPr>
        <p:spPr>
          <a:xfrm>
            <a:off x="4419600" y="6356350"/>
            <a:ext cx="4495800" cy="273844"/>
          </a:xfrm>
        </p:spPr>
        <p:txBody>
          <a:bodyPr/>
          <a:lstStyle/>
          <a:p>
            <a:pPr>
              <a:defRPr/>
            </a:pPr>
            <a:r>
              <a:rPr lang="en-US"/>
              <a:t>Jyoti Rani        ACSAI-0402 and DBMS                Unit-4</a:t>
            </a:r>
            <a:endParaRPr lang="en-US" dirty="0"/>
          </a:p>
        </p:txBody>
      </p:sp>
      <p:pic>
        <p:nvPicPr>
          <p:cNvPr id="7" name="Picture 6">
            <a:extLst>
              <a:ext uri="{FF2B5EF4-FFF2-40B4-BE49-F238E27FC236}">
                <a16:creationId xmlns:a16="http://schemas.microsoft.com/office/drawing/2014/main" id="{205EA77E-DEF1-B545-8A3A-F076C4FAE629}"/>
              </a:ext>
            </a:extLst>
          </p:cNvPr>
          <p:cNvPicPr>
            <a:picLocks noChangeAspect="1"/>
          </p:cNvPicPr>
          <p:nvPr/>
        </p:nvPicPr>
        <p:blipFill>
          <a:blip r:embed="rId3"/>
          <a:stretch>
            <a:fillRect/>
          </a:stretch>
        </p:blipFill>
        <p:spPr>
          <a:xfrm>
            <a:off x="2722580" y="1032871"/>
            <a:ext cx="6746840" cy="4792258"/>
          </a:xfrm>
          <a:prstGeom prst="rect">
            <a:avLst/>
          </a:prstGeom>
        </p:spPr>
      </p:pic>
      <p:pic>
        <p:nvPicPr>
          <p:cNvPr id="9" name="Picture 8">
            <a:extLst>
              <a:ext uri="{FF2B5EF4-FFF2-40B4-BE49-F238E27FC236}">
                <a16:creationId xmlns:a16="http://schemas.microsoft.com/office/drawing/2014/main" id="{62829486-2894-F343-8A4B-BCB5011C169E}"/>
              </a:ext>
            </a:extLst>
          </p:cNvPr>
          <p:cNvPicPr>
            <a:picLocks noChangeAspect="1"/>
          </p:cNvPicPr>
          <p:nvPr/>
        </p:nvPicPr>
        <p:blipFill>
          <a:blip r:embed="rId4"/>
          <a:stretch>
            <a:fillRect/>
          </a:stretch>
        </p:blipFill>
        <p:spPr>
          <a:xfrm>
            <a:off x="1557689" y="-12032"/>
            <a:ext cx="964389" cy="642924"/>
          </a:xfrm>
          <a:prstGeom prst="rect">
            <a:avLst/>
          </a:prstGeom>
        </p:spPr>
      </p:pic>
    </p:spTree>
    <p:extLst>
      <p:ext uri="{BB962C8B-B14F-4D97-AF65-F5344CB8AC3E}">
        <p14:creationId xmlns:p14="http://schemas.microsoft.com/office/powerpoint/2010/main" val="281759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solidFill>
                  <a:schemeClr val="bg1">
                    <a:lumMod val="50000"/>
                  </a:schemeClr>
                </a:solidFill>
              </a:rPr>
              <a:pPr/>
              <a:t>19</a:t>
            </a:fld>
            <a:endParaRPr lang="en-US" dirty="0">
              <a:solidFill>
                <a:schemeClr val="bg1">
                  <a:lumMod val="50000"/>
                </a:schemeClr>
              </a:solidFill>
            </a:endParaRPr>
          </a:p>
        </p:txBody>
      </p:sp>
      <p:sp>
        <p:nvSpPr>
          <p:cNvPr id="5" name="Title 1"/>
          <p:cNvSpPr txBox="1">
            <a:spLocks/>
          </p:cNvSpPr>
          <p:nvPr/>
        </p:nvSpPr>
        <p:spPr>
          <a:xfrm>
            <a:off x="2585702" y="16008"/>
            <a:ext cx="8082298" cy="544874"/>
          </a:xfrm>
          <a:prstGeom prst="rect">
            <a:avLst/>
          </a:prstGeom>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endParaRPr lang="en-US" sz="2250" dirty="0">
              <a:solidFill>
                <a:schemeClr val="tx1"/>
              </a:solidFill>
            </a:endParaRPr>
          </a:p>
          <a:p>
            <a:pPr algn="ctr">
              <a:spcBef>
                <a:spcPct val="0"/>
              </a:spcBef>
              <a:defRPr/>
            </a:pPr>
            <a:r>
              <a:rPr lang="en-US" sz="2400" b="1" dirty="0">
                <a:solidFill>
                  <a:schemeClr val="tx1"/>
                </a:solidFill>
              </a:rPr>
              <a:t>Question Paper Template</a:t>
            </a:r>
          </a:p>
          <a:p>
            <a:pPr algn="ctr">
              <a:spcBef>
                <a:spcPct val="0"/>
              </a:spcBef>
              <a:defRPr/>
            </a:pPr>
            <a:endParaRPr lang="en-US" sz="2250" dirty="0">
              <a:solidFill>
                <a:schemeClr val="tx1"/>
              </a:solidFill>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0401" y="1594797"/>
            <a:ext cx="5137951" cy="28246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ectangle 5"/>
          <p:cNvSpPr/>
          <p:nvPr/>
        </p:nvSpPr>
        <p:spPr>
          <a:xfrm>
            <a:off x="3270400" y="2144714"/>
            <a:ext cx="5160429" cy="369332"/>
          </a:xfrm>
          <a:prstGeom prst="rect">
            <a:avLst/>
          </a:prstGeom>
        </p:spPr>
        <p:txBody>
          <a:bodyPr wrap="square">
            <a:spAutoFit/>
          </a:bodyPr>
          <a:lstStyle/>
          <a:p>
            <a:pPr algn="just"/>
            <a:r>
              <a:rPr lang="en-US" b="1" dirty="0">
                <a:solidFill>
                  <a:srgbClr val="000000"/>
                </a:solidFill>
              </a:rPr>
              <a:t>	</a:t>
            </a:r>
          </a:p>
        </p:txBody>
      </p:sp>
      <p:sp>
        <p:nvSpPr>
          <p:cNvPr id="2" name="Date Placeholder 1"/>
          <p:cNvSpPr>
            <a:spLocks noGrp="1"/>
          </p:cNvSpPr>
          <p:nvPr>
            <p:ph type="dt" sz="half" idx="10"/>
          </p:nvPr>
        </p:nvSpPr>
        <p:spPr/>
        <p:txBody>
          <a:bodyPr/>
          <a:lstStyle/>
          <a:p>
            <a:fld id="{60269799-0B85-490F-9E8B-C497B7E90D69}" type="datetime1">
              <a:rPr lang="en-US" smtClean="0">
                <a:solidFill>
                  <a:schemeClr val="tx1"/>
                </a:solidFill>
              </a:rPr>
              <a:t>3/27/24</a:t>
            </a:fld>
            <a:endParaRPr lang="en-US" dirty="0">
              <a:solidFill>
                <a:schemeClr val="tx1"/>
              </a:solidFill>
            </a:endParaRPr>
          </a:p>
        </p:txBody>
      </p:sp>
      <p:sp>
        <p:nvSpPr>
          <p:cNvPr id="11" name="Footer Placeholder 10">
            <a:extLst>
              <a:ext uri="{FF2B5EF4-FFF2-40B4-BE49-F238E27FC236}">
                <a16:creationId xmlns:a16="http://schemas.microsoft.com/office/drawing/2014/main" id="{36A70B1D-918E-44EC-9C09-C68DF7FA411C}"/>
              </a:ext>
            </a:extLst>
          </p:cNvPr>
          <p:cNvSpPr>
            <a:spLocks noGrp="1"/>
          </p:cNvSpPr>
          <p:nvPr>
            <p:ph type="ftr" sz="quarter" idx="11"/>
          </p:nvPr>
        </p:nvSpPr>
        <p:spPr>
          <a:xfrm>
            <a:off x="5010151" y="5624514"/>
            <a:ext cx="3068255" cy="273844"/>
          </a:xfrm>
        </p:spPr>
        <p:txBody>
          <a:bodyPr/>
          <a:lstStyle/>
          <a:p>
            <a:pPr>
              <a:defRPr/>
            </a:pPr>
            <a:r>
              <a:rPr lang="en-US"/>
              <a:t>Jyoti Rani        ACSAI-0402 and DBMS                Unit-4</a:t>
            </a:r>
            <a:endParaRPr lang="en-US" dirty="0"/>
          </a:p>
        </p:txBody>
      </p:sp>
      <p:graphicFrame>
        <p:nvGraphicFramePr>
          <p:cNvPr id="3" name="Table 2">
            <a:extLst>
              <a:ext uri="{FF2B5EF4-FFF2-40B4-BE49-F238E27FC236}">
                <a16:creationId xmlns:a16="http://schemas.microsoft.com/office/drawing/2014/main" id="{DDD6825B-064F-084A-91C0-2417B0843538}"/>
              </a:ext>
            </a:extLst>
          </p:cNvPr>
          <p:cNvGraphicFramePr>
            <a:graphicFrameLocks noGrp="1"/>
          </p:cNvGraphicFramePr>
          <p:nvPr/>
        </p:nvGraphicFramePr>
        <p:xfrm>
          <a:off x="2133600" y="959643"/>
          <a:ext cx="7924800" cy="4794214"/>
        </p:xfrm>
        <a:graphic>
          <a:graphicData uri="http://schemas.openxmlformats.org/drawingml/2006/table">
            <a:tbl>
              <a:tblPr firstRow="1" firstCol="1" bandRow="1">
                <a:tableStyleId>{5C22544A-7EE6-4342-B048-85BDC9FD1C3A}</a:tableStyleId>
              </a:tblPr>
              <a:tblGrid>
                <a:gridCol w="407500">
                  <a:extLst>
                    <a:ext uri="{9D8B030D-6E8A-4147-A177-3AD203B41FA5}">
                      <a16:colId xmlns:a16="http://schemas.microsoft.com/office/drawing/2014/main" val="3904463951"/>
                    </a:ext>
                  </a:extLst>
                </a:gridCol>
                <a:gridCol w="515729">
                  <a:extLst>
                    <a:ext uri="{9D8B030D-6E8A-4147-A177-3AD203B41FA5}">
                      <a16:colId xmlns:a16="http://schemas.microsoft.com/office/drawing/2014/main" val="382194311"/>
                    </a:ext>
                  </a:extLst>
                </a:gridCol>
                <a:gridCol w="5500870">
                  <a:extLst>
                    <a:ext uri="{9D8B030D-6E8A-4147-A177-3AD203B41FA5}">
                      <a16:colId xmlns:a16="http://schemas.microsoft.com/office/drawing/2014/main" val="2326716346"/>
                    </a:ext>
                  </a:extLst>
                </a:gridCol>
                <a:gridCol w="876740">
                  <a:extLst>
                    <a:ext uri="{9D8B030D-6E8A-4147-A177-3AD203B41FA5}">
                      <a16:colId xmlns:a16="http://schemas.microsoft.com/office/drawing/2014/main" val="780519470"/>
                    </a:ext>
                  </a:extLst>
                </a:gridCol>
                <a:gridCol w="623961">
                  <a:extLst>
                    <a:ext uri="{9D8B030D-6E8A-4147-A177-3AD203B41FA5}">
                      <a16:colId xmlns:a16="http://schemas.microsoft.com/office/drawing/2014/main" val="746072801"/>
                    </a:ext>
                  </a:extLst>
                </a:gridCol>
              </a:tblGrid>
              <a:tr h="77094">
                <a:tc>
                  <a:txBody>
                    <a:bodyPr/>
                    <a:lstStyle/>
                    <a:p>
                      <a:pPr algn="l">
                        <a:lnSpc>
                          <a:spcPct val="115000"/>
                        </a:lnSpc>
                        <a:spcAft>
                          <a:spcPts val="800"/>
                        </a:spcAft>
                      </a:pPr>
                      <a:r>
                        <a:rPr lang="en-IN" sz="400" dirty="0">
                          <a:effectLst/>
                        </a:rPr>
                        <a:t> </a:t>
                      </a:r>
                      <a:endParaRPr lang="en-IN" sz="300" dirty="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u="sng">
                          <a:effectLst/>
                        </a:rPr>
                        <a:t>SECTION – A</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CO</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3036238230"/>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u="none" strike="noStrike">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841590961"/>
                  </a:ext>
                </a:extLst>
              </a:tr>
              <a:tr h="146401">
                <a:tc>
                  <a:txBody>
                    <a:bodyPr/>
                    <a:lstStyle/>
                    <a:p>
                      <a:pPr marL="342900" lvl="0" indent="-342900" algn="l">
                        <a:lnSpc>
                          <a:spcPct val="115000"/>
                        </a:lnSpc>
                        <a:spcAft>
                          <a:spcPts val="800"/>
                        </a:spcAft>
                        <a:buFont typeface="+mj-lt"/>
                        <a:buAutoNum type="arabicPeriod"/>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gridSpan="2">
                  <a:txBody>
                    <a:bodyPr/>
                    <a:lstStyle/>
                    <a:p>
                      <a:pPr algn="just">
                        <a:lnSpc>
                          <a:spcPct val="115000"/>
                        </a:lnSpc>
                        <a:spcAft>
                          <a:spcPts val="800"/>
                        </a:spcAft>
                      </a:pPr>
                      <a:r>
                        <a:rPr lang="en-IN" sz="400">
                          <a:effectLst/>
                        </a:rPr>
                        <a:t>Attempt all parts-</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hMerge="1">
                  <a:txBody>
                    <a:bodyPr/>
                    <a:lstStyle/>
                    <a:p>
                      <a:endParaRPr lang="en-US"/>
                    </a:p>
                  </a:txBody>
                  <a:tcPr/>
                </a:tc>
                <a:tc>
                  <a:txBody>
                    <a:bodyPr/>
                    <a:lstStyle/>
                    <a:p>
                      <a:pPr algn="l">
                        <a:lnSpc>
                          <a:spcPct val="115000"/>
                        </a:lnSpc>
                        <a:spcAft>
                          <a:spcPts val="800"/>
                        </a:spcAft>
                      </a:pPr>
                      <a:r>
                        <a:rPr lang="en-IN" sz="400">
                          <a:effectLst/>
                        </a:rPr>
                        <a:t>[10×1=10]</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1769288129"/>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1-a.</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07000"/>
                        </a:lnSpc>
                        <a:spcAft>
                          <a:spcPts val="800"/>
                        </a:spcAft>
                      </a:pPr>
                      <a:r>
                        <a:rPr lang="en-IN" sz="400">
                          <a:effectLst/>
                        </a:rPr>
                        <a:t>(1)</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1258300151"/>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1-b.</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07000"/>
                        </a:lnSpc>
                        <a:spcAft>
                          <a:spcPts val="800"/>
                        </a:spcAft>
                      </a:pPr>
                      <a:r>
                        <a:rPr lang="en-IN" sz="400">
                          <a:effectLst/>
                        </a:rPr>
                        <a:t>(1)</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223507231"/>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1-c.</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07000"/>
                        </a:lnSpc>
                        <a:spcAft>
                          <a:spcPts val="800"/>
                        </a:spcAft>
                      </a:pPr>
                      <a:r>
                        <a:rPr lang="en-IN" sz="400">
                          <a:effectLst/>
                        </a:rPr>
                        <a:t>(1)</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687040617"/>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1-d.</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07000"/>
                        </a:lnSpc>
                        <a:spcAft>
                          <a:spcPts val="800"/>
                        </a:spcAft>
                      </a:pPr>
                      <a:r>
                        <a:rPr lang="en-IN" sz="400">
                          <a:effectLst/>
                        </a:rPr>
                        <a:t>(1)</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1087945242"/>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1-e.</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07000"/>
                        </a:lnSpc>
                        <a:spcAft>
                          <a:spcPts val="800"/>
                        </a:spcAft>
                      </a:pPr>
                      <a:r>
                        <a:rPr lang="en-IN" sz="400">
                          <a:effectLst/>
                        </a:rPr>
                        <a:t>(1)</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1408743519"/>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1-f.</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07000"/>
                        </a:lnSpc>
                        <a:spcAft>
                          <a:spcPts val="800"/>
                        </a:spcAft>
                      </a:pPr>
                      <a:r>
                        <a:rPr lang="en-IN" sz="400">
                          <a:effectLst/>
                        </a:rPr>
                        <a:t>(1)</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117469021"/>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1-g.</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07000"/>
                        </a:lnSpc>
                        <a:spcAft>
                          <a:spcPts val="800"/>
                        </a:spcAft>
                      </a:pPr>
                      <a:r>
                        <a:rPr lang="en-IN" sz="400">
                          <a:effectLst/>
                        </a:rPr>
                        <a:t>(1)</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3758553973"/>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1-h.</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07000"/>
                        </a:lnSpc>
                        <a:spcAft>
                          <a:spcPts val="800"/>
                        </a:spcAft>
                      </a:pPr>
                      <a:r>
                        <a:rPr lang="en-IN" sz="400">
                          <a:effectLst/>
                        </a:rPr>
                        <a:t>(1)</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3436984638"/>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1-i.</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07000"/>
                        </a:lnSpc>
                        <a:spcAft>
                          <a:spcPts val="800"/>
                        </a:spcAft>
                      </a:pPr>
                      <a:r>
                        <a:rPr lang="en-IN" sz="400">
                          <a:effectLst/>
                        </a:rPr>
                        <a:t>(1)</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505079802"/>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1-j.</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07000"/>
                        </a:lnSpc>
                        <a:spcAft>
                          <a:spcPts val="800"/>
                        </a:spcAft>
                      </a:pPr>
                      <a:r>
                        <a:rPr lang="en-IN" sz="400">
                          <a:effectLst/>
                        </a:rPr>
                        <a:t>(1)</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1062598415"/>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highlight>
                            <a:srgbClr val="FFFF00"/>
                          </a:highligh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highlight>
                            <a:srgbClr val="FFFF00"/>
                          </a:highligh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highlight>
                            <a:srgbClr val="FFFF00"/>
                          </a:highligh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655283994"/>
                  </a:ext>
                </a:extLst>
              </a:tr>
              <a:tr h="77094">
                <a:tc>
                  <a:txBody>
                    <a:bodyPr/>
                    <a:lstStyle/>
                    <a:p>
                      <a:pPr algn="l">
                        <a:lnSpc>
                          <a:spcPct val="115000"/>
                        </a:lnSpc>
                        <a:spcAft>
                          <a:spcPts val="800"/>
                        </a:spcAft>
                      </a:pPr>
                      <a:r>
                        <a:rPr lang="en-IN" sz="400">
                          <a:effectLst/>
                        </a:rPr>
                        <a:t>2.</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gridSpan="2">
                  <a:txBody>
                    <a:bodyPr/>
                    <a:lstStyle/>
                    <a:p>
                      <a:pPr algn="just">
                        <a:lnSpc>
                          <a:spcPct val="107000"/>
                        </a:lnSpc>
                        <a:spcAft>
                          <a:spcPts val="800"/>
                        </a:spcAft>
                      </a:pPr>
                      <a:r>
                        <a:rPr lang="en-IN" sz="400">
                          <a:effectLst/>
                        </a:rPr>
                        <a:t>Attempt all parts-</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hMerge="1">
                  <a:txBody>
                    <a:bodyPr/>
                    <a:lstStyle/>
                    <a:p>
                      <a:endParaRPr lang="en-US"/>
                    </a:p>
                  </a:txBody>
                  <a:tcPr/>
                </a:tc>
                <a:tc>
                  <a:txBody>
                    <a:bodyPr/>
                    <a:lstStyle/>
                    <a:p>
                      <a:pPr algn="l">
                        <a:lnSpc>
                          <a:spcPct val="107000"/>
                        </a:lnSpc>
                        <a:spcAft>
                          <a:spcPts val="800"/>
                        </a:spcAft>
                      </a:pPr>
                      <a:r>
                        <a:rPr lang="en-IN" sz="400">
                          <a:effectLst/>
                        </a:rPr>
                        <a:t>[5×2=10]</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07000"/>
                        </a:lnSpc>
                        <a:spcAft>
                          <a:spcPts val="800"/>
                        </a:spcAft>
                      </a:pPr>
                      <a:r>
                        <a:rPr lang="en-IN" sz="400">
                          <a:effectLst/>
                        </a:rPr>
                        <a:t>CO</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1490317903"/>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gridSpan="2">
                  <a:txBody>
                    <a:bodyPr/>
                    <a:lstStyle/>
                    <a:p>
                      <a:pPr algn="just">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hMerge="1">
                  <a:txBody>
                    <a:bodyPr/>
                    <a:lstStyle/>
                    <a:p>
                      <a:endParaRPr lang="en-US"/>
                    </a:p>
                  </a:txBody>
                  <a:tcPr/>
                </a:tc>
                <a:tc>
                  <a:txBody>
                    <a:bodyPr/>
                    <a:lstStyle/>
                    <a:p>
                      <a:pPr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3988422504"/>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2-a.</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07000"/>
                        </a:lnSpc>
                        <a:spcAft>
                          <a:spcPts val="800"/>
                        </a:spcAft>
                      </a:pPr>
                      <a:r>
                        <a:rPr lang="en-IN" sz="400">
                          <a:effectLst/>
                        </a:rPr>
                        <a:t>(2)</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2641147784"/>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2-b.</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07000"/>
                        </a:lnSpc>
                        <a:spcAft>
                          <a:spcPts val="800"/>
                        </a:spcAft>
                      </a:pPr>
                      <a:r>
                        <a:rPr lang="en-IN" sz="400">
                          <a:effectLst/>
                        </a:rPr>
                        <a:t>(2)</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2680833595"/>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2-c.</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07000"/>
                        </a:lnSpc>
                        <a:spcAft>
                          <a:spcPts val="800"/>
                        </a:spcAft>
                      </a:pPr>
                      <a:r>
                        <a:rPr lang="en-IN" sz="400">
                          <a:effectLst/>
                        </a:rPr>
                        <a:t>(2)</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1808092534"/>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2-d.</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07000"/>
                        </a:lnSpc>
                        <a:spcAft>
                          <a:spcPts val="800"/>
                        </a:spcAft>
                      </a:pPr>
                      <a:r>
                        <a:rPr lang="en-IN" sz="400">
                          <a:effectLst/>
                        </a:rPr>
                        <a:t>(2)</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2349543288"/>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2-e.</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07000"/>
                        </a:lnSpc>
                        <a:spcAft>
                          <a:spcPts val="800"/>
                        </a:spcAft>
                      </a:pPr>
                      <a:r>
                        <a:rPr lang="en-IN" sz="400">
                          <a:effectLst/>
                        </a:rPr>
                        <a:t>(2)</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975796281"/>
                  </a:ext>
                </a:extLst>
              </a:tr>
              <a:tr h="237049">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marL="471805"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105930127"/>
                  </a:ext>
                </a:extLst>
              </a:tr>
              <a:tr h="266910">
                <a:tc>
                  <a:txBody>
                    <a:bodyPr/>
                    <a:lstStyle/>
                    <a:p>
                      <a:pPr algn="l">
                        <a:lnSpc>
                          <a:spcPct val="115000"/>
                        </a:lnSpc>
                        <a:spcAft>
                          <a:spcPts val="800"/>
                        </a:spcAft>
                      </a:pPr>
                      <a:r>
                        <a:rPr lang="en-IN" sz="400">
                          <a:effectLst/>
                        </a:rPr>
                        <a:t> </a:t>
                      </a:r>
                      <a:endParaRPr lang="en-IN" sz="300">
                        <a:effectLst/>
                      </a:endParaRPr>
                    </a:p>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marL="471805"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2332122905"/>
                  </a:ext>
                </a:extLst>
              </a:tr>
              <a:tr h="77094">
                <a:tc gridSpan="3">
                  <a:txBody>
                    <a:bodyPr/>
                    <a:lstStyle/>
                    <a:p>
                      <a:pPr algn="ctr">
                        <a:lnSpc>
                          <a:spcPct val="115000"/>
                        </a:lnSpc>
                        <a:spcAft>
                          <a:spcPts val="800"/>
                        </a:spcAft>
                      </a:pPr>
                      <a:r>
                        <a:rPr lang="en-IN" sz="400" u="sng">
                          <a:effectLst/>
                        </a:rPr>
                        <a:t>SECTION – B</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hMerge="1">
                  <a:txBody>
                    <a:bodyPr/>
                    <a:lstStyle/>
                    <a:p>
                      <a:endParaRPr lang="en-US"/>
                    </a:p>
                  </a:txBody>
                  <a:tcPr/>
                </a:tc>
                <a:tc hMerge="1">
                  <a:txBody>
                    <a:bodyPr/>
                    <a:lstStyle/>
                    <a:p>
                      <a:endParaRPr lang="en-US"/>
                    </a:p>
                  </a:txBody>
                  <a:tcPr/>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CO</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1840196487"/>
                  </a:ext>
                </a:extLst>
              </a:tr>
              <a:tr h="77094">
                <a:tc gridSpan="3">
                  <a:txBody>
                    <a:bodyPr/>
                    <a:lstStyle/>
                    <a:p>
                      <a:pPr algn="ctr">
                        <a:lnSpc>
                          <a:spcPct val="115000"/>
                        </a:lnSpc>
                        <a:spcAft>
                          <a:spcPts val="800"/>
                        </a:spcAft>
                      </a:pPr>
                      <a:r>
                        <a:rPr lang="en-IN" sz="400" u="none" strike="noStrike">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hMerge="1">
                  <a:txBody>
                    <a:bodyPr/>
                    <a:lstStyle/>
                    <a:p>
                      <a:endParaRPr lang="en-US"/>
                    </a:p>
                  </a:txBody>
                  <a:tcPr/>
                </a:tc>
                <a:tc hMerge="1">
                  <a:txBody>
                    <a:bodyPr/>
                    <a:lstStyle/>
                    <a:p>
                      <a:endParaRPr lang="en-US"/>
                    </a:p>
                  </a:txBody>
                  <a:tcPr/>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1510015063"/>
                  </a:ext>
                </a:extLst>
              </a:tr>
              <a:tr h="77094">
                <a:tc>
                  <a:txBody>
                    <a:bodyPr/>
                    <a:lstStyle/>
                    <a:p>
                      <a:pPr algn="l">
                        <a:lnSpc>
                          <a:spcPct val="115000"/>
                        </a:lnSpc>
                        <a:spcAft>
                          <a:spcPts val="800"/>
                        </a:spcAft>
                      </a:pPr>
                      <a:r>
                        <a:rPr lang="en-IN" sz="400">
                          <a:effectLst/>
                        </a:rPr>
                        <a:t>3.</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gridSpan="2">
                  <a:txBody>
                    <a:bodyPr/>
                    <a:lstStyle/>
                    <a:p>
                      <a:pPr algn="l">
                        <a:lnSpc>
                          <a:spcPct val="115000"/>
                        </a:lnSpc>
                        <a:spcAft>
                          <a:spcPts val="800"/>
                        </a:spcAft>
                      </a:pPr>
                      <a:r>
                        <a:rPr lang="en-IN" sz="400">
                          <a:effectLst/>
                        </a:rPr>
                        <a:t>Answer any </a:t>
                      </a:r>
                      <a:r>
                        <a:rPr lang="en-IN" sz="400" u="sng">
                          <a:effectLst/>
                        </a:rPr>
                        <a:t>five </a:t>
                      </a:r>
                      <a:r>
                        <a:rPr lang="en-IN" sz="400">
                          <a:effectLst/>
                        </a:rPr>
                        <a:t>of the following-</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hMerge="1">
                  <a:txBody>
                    <a:bodyPr/>
                    <a:lstStyle/>
                    <a:p>
                      <a:endParaRPr lang="en-US"/>
                    </a:p>
                  </a:txBody>
                  <a:tcPr/>
                </a:tc>
                <a:tc>
                  <a:txBody>
                    <a:bodyPr/>
                    <a:lstStyle/>
                    <a:p>
                      <a:pPr algn="l">
                        <a:lnSpc>
                          <a:spcPct val="115000"/>
                        </a:lnSpc>
                        <a:spcAft>
                          <a:spcPts val="800"/>
                        </a:spcAft>
                      </a:pPr>
                      <a:r>
                        <a:rPr lang="en-IN" sz="400">
                          <a:effectLst/>
                        </a:rPr>
                        <a:t>[5×6=30]</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highlight>
                            <a:srgbClr val="FFFF00"/>
                          </a:highligh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3449683749"/>
                  </a:ext>
                </a:extLst>
              </a:tr>
              <a:tr h="77094">
                <a:tc>
                  <a:txBody>
                    <a:bodyPr/>
                    <a:lstStyle/>
                    <a:p>
                      <a:pPr marL="457200"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3-a.</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(6)</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1384649017"/>
                  </a:ext>
                </a:extLst>
              </a:tr>
              <a:tr h="77094">
                <a:tc>
                  <a:txBody>
                    <a:bodyPr/>
                    <a:lstStyle/>
                    <a:p>
                      <a:pPr marL="457200"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3-b.</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(6)</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1597268442"/>
                  </a:ext>
                </a:extLst>
              </a:tr>
              <a:tr h="77094">
                <a:tc>
                  <a:txBody>
                    <a:bodyPr/>
                    <a:lstStyle/>
                    <a:p>
                      <a:pPr marL="457200"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3-c.</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(6)</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283279152"/>
                  </a:ext>
                </a:extLst>
              </a:tr>
              <a:tr h="77094">
                <a:tc>
                  <a:txBody>
                    <a:bodyPr/>
                    <a:lstStyle/>
                    <a:p>
                      <a:pPr marL="457200"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3-d.</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(6)</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560087403"/>
                  </a:ext>
                </a:extLst>
              </a:tr>
              <a:tr h="77094">
                <a:tc>
                  <a:txBody>
                    <a:bodyPr/>
                    <a:lstStyle/>
                    <a:p>
                      <a:pPr marL="457200"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3-e.</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(6)</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1126491731"/>
                  </a:ext>
                </a:extLst>
              </a:tr>
              <a:tr h="77094">
                <a:tc>
                  <a:txBody>
                    <a:bodyPr/>
                    <a:lstStyle/>
                    <a:p>
                      <a:pPr marL="457200"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3-f.</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(6)</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2528500548"/>
                  </a:ext>
                </a:extLst>
              </a:tr>
              <a:tr h="77094">
                <a:tc>
                  <a:txBody>
                    <a:bodyPr/>
                    <a:lstStyle/>
                    <a:p>
                      <a:pPr marL="457200"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3-g.</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(6)</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612423086"/>
                  </a:ext>
                </a:extLst>
              </a:tr>
              <a:tr h="77094">
                <a:tc gridSpan="3">
                  <a:txBody>
                    <a:bodyPr/>
                    <a:lstStyle/>
                    <a:p>
                      <a:pPr algn="ctr">
                        <a:lnSpc>
                          <a:spcPct val="115000"/>
                        </a:lnSpc>
                        <a:spcAft>
                          <a:spcPts val="800"/>
                        </a:spcAft>
                      </a:pPr>
                      <a:r>
                        <a:rPr lang="en-IN" sz="400" u="sng">
                          <a:effectLst/>
                        </a:rPr>
                        <a:t>SECTION – C</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hMerge="1">
                  <a:txBody>
                    <a:bodyPr/>
                    <a:lstStyle/>
                    <a:p>
                      <a:endParaRPr lang="en-US"/>
                    </a:p>
                  </a:txBody>
                  <a:tcPr/>
                </a:tc>
                <a:tc hMerge="1">
                  <a:txBody>
                    <a:bodyPr/>
                    <a:lstStyle/>
                    <a:p>
                      <a:endParaRPr lang="en-US"/>
                    </a:p>
                  </a:txBody>
                  <a:tcPr/>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CO</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2788619013"/>
                  </a:ext>
                </a:extLst>
              </a:tr>
              <a:tr h="77094">
                <a:tc gridSpan="3">
                  <a:txBody>
                    <a:bodyPr/>
                    <a:lstStyle/>
                    <a:p>
                      <a:pPr algn="ctr">
                        <a:lnSpc>
                          <a:spcPct val="115000"/>
                        </a:lnSpc>
                        <a:spcAft>
                          <a:spcPts val="800"/>
                        </a:spcAft>
                      </a:pPr>
                      <a:r>
                        <a:rPr lang="en-IN" sz="400" u="none" strike="noStrike">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hMerge="1">
                  <a:txBody>
                    <a:bodyPr/>
                    <a:lstStyle/>
                    <a:p>
                      <a:endParaRPr lang="en-US"/>
                    </a:p>
                  </a:txBody>
                  <a:tcPr/>
                </a:tc>
                <a:tc hMerge="1">
                  <a:txBody>
                    <a:bodyPr/>
                    <a:lstStyle/>
                    <a:p>
                      <a:endParaRPr lang="en-US"/>
                    </a:p>
                  </a:txBody>
                  <a:tcPr/>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3277044899"/>
                  </a:ext>
                </a:extLst>
              </a:tr>
              <a:tr h="146401">
                <a:tc>
                  <a:txBody>
                    <a:bodyPr/>
                    <a:lstStyle/>
                    <a:p>
                      <a:pPr algn="l">
                        <a:lnSpc>
                          <a:spcPct val="115000"/>
                        </a:lnSpc>
                        <a:spcAft>
                          <a:spcPts val="800"/>
                        </a:spcAft>
                      </a:pPr>
                      <a:r>
                        <a:rPr lang="en-IN" sz="400">
                          <a:effectLst/>
                        </a:rPr>
                        <a:t>4</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gridSpan="2">
                  <a:txBody>
                    <a:bodyPr/>
                    <a:lstStyle/>
                    <a:p>
                      <a:pPr algn="l">
                        <a:lnSpc>
                          <a:spcPct val="115000"/>
                        </a:lnSpc>
                        <a:spcAft>
                          <a:spcPts val="800"/>
                        </a:spcAft>
                      </a:pPr>
                      <a:r>
                        <a:rPr lang="en-IN" sz="400">
                          <a:effectLst/>
                        </a:rPr>
                        <a:t>Answer any</a:t>
                      </a:r>
                      <a:r>
                        <a:rPr lang="en-IN" sz="400" u="sng">
                          <a:effectLst/>
                        </a:rPr>
                        <a:t> one</a:t>
                      </a:r>
                      <a:r>
                        <a:rPr lang="en-IN" sz="400">
                          <a:effectLst/>
                        </a:rPr>
                        <a:t> of the following-</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hMerge="1">
                  <a:txBody>
                    <a:bodyPr/>
                    <a:lstStyle/>
                    <a:p>
                      <a:endParaRPr lang="en-US"/>
                    </a:p>
                  </a:txBody>
                  <a:tcPr/>
                </a:tc>
                <a:tc>
                  <a:txBody>
                    <a:bodyPr/>
                    <a:lstStyle/>
                    <a:p>
                      <a:pPr algn="l">
                        <a:lnSpc>
                          <a:spcPct val="115000"/>
                        </a:lnSpc>
                        <a:spcAft>
                          <a:spcPts val="800"/>
                        </a:spcAft>
                      </a:pPr>
                      <a:r>
                        <a:rPr lang="en-IN" sz="400">
                          <a:effectLst/>
                        </a:rPr>
                        <a:t>[5×10=50]</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825557719"/>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4-a.</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(10)</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3027138055"/>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1609414542"/>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4-b.</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(10)</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3989911954"/>
                  </a:ext>
                </a:extLst>
              </a:tr>
              <a:tr h="77094">
                <a:tc>
                  <a:txBody>
                    <a:bodyPr/>
                    <a:lstStyle/>
                    <a:p>
                      <a:pPr algn="l">
                        <a:lnSpc>
                          <a:spcPct val="115000"/>
                        </a:lnSpc>
                        <a:spcAft>
                          <a:spcPts val="800"/>
                        </a:spcAft>
                      </a:pPr>
                      <a:r>
                        <a:rPr lang="en-IN" sz="400">
                          <a:effectLst/>
                        </a:rPr>
                        <a:t>5.</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gridSpan="2">
                  <a:txBody>
                    <a:bodyPr/>
                    <a:lstStyle/>
                    <a:p>
                      <a:pPr algn="l">
                        <a:lnSpc>
                          <a:spcPct val="115000"/>
                        </a:lnSpc>
                        <a:spcAft>
                          <a:spcPts val="800"/>
                        </a:spcAft>
                      </a:pPr>
                      <a:r>
                        <a:rPr lang="en-IN" sz="400">
                          <a:effectLst/>
                        </a:rPr>
                        <a:t>Answer any one of the following-</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hMerge="1">
                  <a:txBody>
                    <a:bodyPr/>
                    <a:lstStyle/>
                    <a:p>
                      <a:endParaRPr lang="en-US"/>
                    </a:p>
                  </a:txBody>
                  <a:tcPr/>
                </a:tc>
                <a:tc>
                  <a:txBody>
                    <a:bodyPr/>
                    <a:lstStyle/>
                    <a:p>
                      <a:pPr algn="ctr">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2059451213"/>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5-a.</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(10)</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2693254999"/>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1987967880"/>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5-b.</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(10)</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3015798895"/>
                  </a:ext>
                </a:extLst>
              </a:tr>
              <a:tr h="77094">
                <a:tc>
                  <a:txBody>
                    <a:bodyPr/>
                    <a:lstStyle/>
                    <a:p>
                      <a:pPr algn="l">
                        <a:lnSpc>
                          <a:spcPct val="115000"/>
                        </a:lnSpc>
                        <a:spcAft>
                          <a:spcPts val="800"/>
                        </a:spcAft>
                      </a:pPr>
                      <a:r>
                        <a:rPr lang="en-IN" sz="400">
                          <a:effectLst/>
                        </a:rPr>
                        <a:t>6.</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gridSpan="2">
                  <a:txBody>
                    <a:bodyPr/>
                    <a:lstStyle/>
                    <a:p>
                      <a:pPr algn="l">
                        <a:lnSpc>
                          <a:spcPct val="115000"/>
                        </a:lnSpc>
                        <a:spcAft>
                          <a:spcPts val="800"/>
                        </a:spcAft>
                      </a:pPr>
                      <a:r>
                        <a:rPr lang="en-IN" sz="400">
                          <a:effectLst/>
                        </a:rPr>
                        <a:t>Answer any one of the following-</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hMerge="1">
                  <a:txBody>
                    <a:bodyPr/>
                    <a:lstStyle/>
                    <a:p>
                      <a:endParaRPr lang="en-US"/>
                    </a:p>
                  </a:txBody>
                  <a:tcPr/>
                </a:tc>
                <a:tc>
                  <a:txBody>
                    <a:bodyPr/>
                    <a:lstStyle/>
                    <a:p>
                      <a:pPr algn="ctr">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2314150741"/>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6-a.</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(10)</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2042784850"/>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1608084643"/>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6-b.</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(10)</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3417109019"/>
                  </a:ext>
                </a:extLst>
              </a:tr>
              <a:tr h="77094">
                <a:tc>
                  <a:txBody>
                    <a:bodyPr/>
                    <a:lstStyle/>
                    <a:p>
                      <a:pPr algn="l">
                        <a:lnSpc>
                          <a:spcPct val="115000"/>
                        </a:lnSpc>
                        <a:spcAft>
                          <a:spcPts val="800"/>
                        </a:spcAft>
                      </a:pPr>
                      <a:r>
                        <a:rPr lang="en-IN" sz="400">
                          <a:effectLst/>
                        </a:rPr>
                        <a:t>7.</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gridSpan="2">
                  <a:txBody>
                    <a:bodyPr/>
                    <a:lstStyle/>
                    <a:p>
                      <a:pPr algn="l">
                        <a:lnSpc>
                          <a:spcPct val="115000"/>
                        </a:lnSpc>
                        <a:spcAft>
                          <a:spcPts val="800"/>
                        </a:spcAft>
                      </a:pPr>
                      <a:r>
                        <a:rPr lang="en-IN" sz="400">
                          <a:effectLst/>
                        </a:rPr>
                        <a:t>Answer any one of the following-</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hMerge="1">
                  <a:txBody>
                    <a:bodyPr/>
                    <a:lstStyle/>
                    <a:p>
                      <a:endParaRPr lang="en-US"/>
                    </a:p>
                  </a:txBody>
                  <a:tcPr/>
                </a:tc>
                <a:tc>
                  <a:txBody>
                    <a:bodyPr/>
                    <a:lstStyle/>
                    <a:p>
                      <a:pPr algn="ctr">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1911055239"/>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7-a.</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(10)</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1514489501"/>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1639320861"/>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7-b.</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(10)</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646566941"/>
                  </a:ext>
                </a:extLst>
              </a:tr>
              <a:tr h="30378">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3843233770"/>
                  </a:ext>
                </a:extLst>
              </a:tr>
              <a:tr h="77094">
                <a:tc>
                  <a:txBody>
                    <a:bodyPr/>
                    <a:lstStyle/>
                    <a:p>
                      <a:pPr algn="l">
                        <a:lnSpc>
                          <a:spcPct val="115000"/>
                        </a:lnSpc>
                        <a:spcAft>
                          <a:spcPts val="800"/>
                        </a:spcAft>
                      </a:pPr>
                      <a:r>
                        <a:rPr lang="en-IN" sz="400">
                          <a:effectLst/>
                        </a:rPr>
                        <a:t>8.</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gridSpan="2">
                  <a:txBody>
                    <a:bodyPr/>
                    <a:lstStyle/>
                    <a:p>
                      <a:pPr algn="l">
                        <a:lnSpc>
                          <a:spcPct val="115000"/>
                        </a:lnSpc>
                        <a:spcAft>
                          <a:spcPts val="800"/>
                        </a:spcAft>
                      </a:pPr>
                      <a:r>
                        <a:rPr lang="en-IN" sz="400">
                          <a:effectLst/>
                        </a:rPr>
                        <a:t>Answer any one of the following-</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hMerge="1">
                  <a:txBody>
                    <a:bodyPr/>
                    <a:lstStyle/>
                    <a:p>
                      <a:endParaRPr lang="en-US"/>
                    </a:p>
                  </a:txBody>
                  <a:tcPr/>
                </a:tc>
                <a:tc>
                  <a:txBody>
                    <a:bodyPr/>
                    <a:lstStyle/>
                    <a:p>
                      <a:pPr algn="ctr">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4152808183"/>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8-a.</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(10)</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907290766"/>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4029224358"/>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8-b.</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u="sng" dirty="0">
                          <a:effectLst/>
                        </a:rPr>
                        <a:t>Question-  </a:t>
                      </a:r>
                      <a:r>
                        <a:rPr lang="en-IN" sz="400" dirty="0">
                          <a:effectLst/>
                        </a:rPr>
                        <a:t> </a:t>
                      </a:r>
                      <a:endParaRPr lang="en-IN" sz="300" dirty="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(10)</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dirty="0">
                          <a:effectLst/>
                        </a:rPr>
                        <a:t> </a:t>
                      </a:r>
                      <a:endParaRPr lang="en-IN" sz="300" dirty="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1577907657"/>
                  </a:ext>
                </a:extLst>
              </a:tr>
            </a:tbl>
          </a:graphicData>
        </a:graphic>
      </p:graphicFrame>
      <p:pic>
        <p:nvPicPr>
          <p:cNvPr id="9" name="Picture 8">
            <a:extLst>
              <a:ext uri="{FF2B5EF4-FFF2-40B4-BE49-F238E27FC236}">
                <a16:creationId xmlns:a16="http://schemas.microsoft.com/office/drawing/2014/main" id="{D7FF1400-E667-CB49-9A29-B7225C044D28}"/>
              </a:ext>
            </a:extLst>
          </p:cNvPr>
          <p:cNvPicPr>
            <a:picLocks noChangeAspect="1"/>
          </p:cNvPicPr>
          <p:nvPr/>
        </p:nvPicPr>
        <p:blipFill>
          <a:blip r:embed="rId3"/>
          <a:stretch>
            <a:fillRect/>
          </a:stretch>
        </p:blipFill>
        <p:spPr>
          <a:xfrm>
            <a:off x="1547478" y="17646"/>
            <a:ext cx="1038225" cy="609600"/>
          </a:xfrm>
          <a:prstGeom prst="rect">
            <a:avLst/>
          </a:prstGeom>
        </p:spPr>
      </p:pic>
    </p:spTree>
    <p:extLst>
      <p:ext uri="{BB962C8B-B14F-4D97-AF65-F5344CB8AC3E}">
        <p14:creationId xmlns:p14="http://schemas.microsoft.com/office/powerpoint/2010/main" val="399543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63B80E8-889F-B872-991A-64C6935FDA32}"/>
              </a:ext>
            </a:extLst>
          </p:cNvPr>
          <p:cNvSpPr>
            <a:spLocks noGrp="1"/>
          </p:cNvSpPr>
          <p:nvPr>
            <p:ph type="dt" sz="quarter" idx="10"/>
          </p:nvPr>
        </p:nvSpPr>
        <p:spPr/>
        <p:txBody>
          <a:bodyPr/>
          <a:lstStyle/>
          <a:p>
            <a:pPr>
              <a:defRPr/>
            </a:pPr>
            <a:fld id="{E7743EAE-B4CC-43CD-AEC1-D8FFFED20B74}" type="datetime1">
              <a:rPr lang="en-US" smtClean="0"/>
              <a:t>3/27/24</a:t>
            </a:fld>
            <a:endParaRPr lang="en-US"/>
          </a:p>
        </p:txBody>
      </p:sp>
      <p:sp>
        <p:nvSpPr>
          <p:cNvPr id="5" name="Footer Placeholder 4">
            <a:extLst>
              <a:ext uri="{FF2B5EF4-FFF2-40B4-BE49-F238E27FC236}">
                <a16:creationId xmlns:a16="http://schemas.microsoft.com/office/drawing/2014/main" id="{7BF87AA9-8DBD-F47D-AC70-63CF663C825A}"/>
              </a:ext>
            </a:extLst>
          </p:cNvPr>
          <p:cNvSpPr>
            <a:spLocks noGrp="1"/>
          </p:cNvSpPr>
          <p:nvPr>
            <p:ph type="ftr" sz="quarter" idx="11"/>
          </p:nvPr>
        </p:nvSpPr>
        <p:spPr>
          <a:xfrm>
            <a:off x="3733800" y="6356351"/>
            <a:ext cx="5562600" cy="365125"/>
          </a:xfrm>
        </p:spPr>
        <p:txBody>
          <a:bodyPr/>
          <a:lstStyle/>
          <a:p>
            <a:pPr>
              <a:defRPr/>
            </a:pPr>
            <a:r>
              <a:rPr lang="en-US"/>
              <a:t>Jyoti Rani        ACSAI-0402 and DBMS                Unit-4</a:t>
            </a:r>
            <a:endParaRPr lang="en-US" dirty="0"/>
          </a:p>
        </p:txBody>
      </p:sp>
      <p:sp>
        <p:nvSpPr>
          <p:cNvPr id="3076" name="Slide Number Placeholder 5">
            <a:extLst>
              <a:ext uri="{FF2B5EF4-FFF2-40B4-BE49-F238E27FC236}">
                <a16:creationId xmlns:a16="http://schemas.microsoft.com/office/drawing/2014/main" id="{56AEDF1B-B0CE-FB3E-6488-E4A3799D651F}"/>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FD3E53D-5F21-4D7E-8FCD-CFD867EC2099}" type="slidenum">
              <a:rPr lang="en-US" altLang="en-US">
                <a:solidFill>
                  <a:srgbClr val="898989"/>
                </a:solidFill>
                <a:latin typeface="Calibri" panose="020F0502020204030204" pitchFamily="34" charset="0"/>
              </a:rPr>
              <a:pPr/>
              <a:t>2</a:t>
            </a:fld>
            <a:endParaRPr lang="en-US" altLang="en-US">
              <a:solidFill>
                <a:srgbClr val="898989"/>
              </a:solidFill>
              <a:latin typeface="Calibri" panose="020F0502020204030204" pitchFamily="34" charset="0"/>
            </a:endParaRPr>
          </a:p>
        </p:txBody>
      </p:sp>
      <p:sp>
        <p:nvSpPr>
          <p:cNvPr id="9" name="Title 1">
            <a:extLst>
              <a:ext uri="{FF2B5EF4-FFF2-40B4-BE49-F238E27FC236}">
                <a16:creationId xmlns:a16="http://schemas.microsoft.com/office/drawing/2014/main" id="{274F7A03-9BA3-EB3E-4E06-42BAC59D072F}"/>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dirty="0"/>
              <a:t>Brief Introduction of Faculty member</a:t>
            </a:r>
          </a:p>
        </p:txBody>
      </p:sp>
      <p:sp>
        <p:nvSpPr>
          <p:cNvPr id="3" name="TextBox 2">
            <a:extLst>
              <a:ext uri="{FF2B5EF4-FFF2-40B4-BE49-F238E27FC236}">
                <a16:creationId xmlns:a16="http://schemas.microsoft.com/office/drawing/2014/main" id="{965686B4-E43F-0124-BA70-BBF743C11BA6}"/>
              </a:ext>
            </a:extLst>
          </p:cNvPr>
          <p:cNvSpPr txBox="1"/>
          <p:nvPr/>
        </p:nvSpPr>
        <p:spPr>
          <a:xfrm>
            <a:off x="2411931" y="1885494"/>
            <a:ext cx="4876800" cy="2308324"/>
          </a:xfrm>
          <a:prstGeom prst="rect">
            <a:avLst/>
          </a:prstGeom>
          <a:noFill/>
        </p:spPr>
        <p:txBody>
          <a:bodyPr wrap="square">
            <a:spAutoFit/>
          </a:bodyPr>
          <a:lstStyle/>
          <a:p>
            <a:pPr algn="just"/>
            <a:r>
              <a:rPr lang="en-US" b="1" dirty="0"/>
              <a:t>Name:  Dr. </a:t>
            </a:r>
            <a:r>
              <a:rPr lang="en-US" b="1" dirty="0" err="1"/>
              <a:t>Naina</a:t>
            </a:r>
            <a:r>
              <a:rPr lang="en-US" b="1" dirty="0"/>
              <a:t> Pal</a:t>
            </a:r>
            <a:endParaRPr lang="en-US" dirty="0"/>
          </a:p>
          <a:p>
            <a:pPr algn="just"/>
            <a:r>
              <a:rPr lang="en-US" b="1" dirty="0"/>
              <a:t>Qualification: </a:t>
            </a:r>
            <a:r>
              <a:rPr lang="en-US" dirty="0" err="1"/>
              <a:t>B.Tech</a:t>
            </a:r>
            <a:r>
              <a:rPr lang="en-US" dirty="0"/>
              <a:t>(IT), </a:t>
            </a:r>
            <a:r>
              <a:rPr lang="en-US" dirty="0" err="1"/>
              <a:t>M.Tech</a:t>
            </a:r>
            <a:r>
              <a:rPr lang="en-US" dirty="0"/>
              <a:t> (CSE), PhD (CSE)</a:t>
            </a:r>
          </a:p>
          <a:p>
            <a:pPr algn="just"/>
            <a:r>
              <a:rPr lang="en-US" b="1" dirty="0"/>
              <a:t>Area of Research: </a:t>
            </a:r>
            <a:r>
              <a:rPr lang="en-US" dirty="0"/>
              <a:t>Machine learning, K-means, Networking</a:t>
            </a:r>
          </a:p>
          <a:p>
            <a:pPr algn="just"/>
            <a:r>
              <a:rPr lang="en-US" b="1" dirty="0"/>
              <a:t>Contact Details:</a:t>
            </a:r>
          </a:p>
          <a:p>
            <a:pPr algn="just"/>
            <a:r>
              <a:rPr lang="en-US" dirty="0"/>
              <a:t>Email: </a:t>
            </a:r>
            <a:r>
              <a:rPr lang="en-US" dirty="0" err="1"/>
              <a:t>naina.pal@niet.co.in</a:t>
            </a:r>
            <a:endParaRPr lang="en-US" u="sng" dirty="0">
              <a:solidFill>
                <a:schemeClr val="accent1">
                  <a:lumMod val="75000"/>
                </a:schemeClr>
              </a:solidFill>
            </a:endParaRPr>
          </a:p>
          <a:p>
            <a:pPr algn="just"/>
            <a:endParaRPr lang="en-US" dirty="0"/>
          </a:p>
        </p:txBody>
      </p:sp>
      <p:pic>
        <p:nvPicPr>
          <p:cNvPr id="2" name="Picture 1">
            <a:extLst>
              <a:ext uri="{FF2B5EF4-FFF2-40B4-BE49-F238E27FC236}">
                <a16:creationId xmlns:a16="http://schemas.microsoft.com/office/drawing/2014/main" id="{02771D64-B19E-0AAB-B772-A4E1760E47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54480" y="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9CD2011-ED67-6DB9-45C3-313521991D88}"/>
              </a:ext>
            </a:extLst>
          </p:cNvPr>
          <p:cNvSpPr>
            <a:spLocks noGrp="1"/>
          </p:cNvSpPr>
          <p:nvPr>
            <p:ph type="dt" sz="quarter" idx="10"/>
          </p:nvPr>
        </p:nvSpPr>
        <p:spPr/>
        <p:txBody>
          <a:bodyPr/>
          <a:lstStyle/>
          <a:p>
            <a:pPr>
              <a:defRPr/>
            </a:pPr>
            <a:fld id="{0F22CD81-CEA4-46BE-AEDD-7516CC1F470D}" type="datetime1">
              <a:rPr lang="en-US" smtClean="0"/>
              <a:t>3/27/24</a:t>
            </a:fld>
            <a:endParaRPr lang="en-US"/>
          </a:p>
        </p:txBody>
      </p:sp>
      <p:sp>
        <p:nvSpPr>
          <p:cNvPr id="5" name="Footer Placeholder 4">
            <a:extLst>
              <a:ext uri="{FF2B5EF4-FFF2-40B4-BE49-F238E27FC236}">
                <a16:creationId xmlns:a16="http://schemas.microsoft.com/office/drawing/2014/main" id="{EB242D18-3800-A559-B6B8-884E59390F35}"/>
              </a:ext>
            </a:extLst>
          </p:cNvPr>
          <p:cNvSpPr>
            <a:spLocks noGrp="1"/>
          </p:cNvSpPr>
          <p:nvPr>
            <p:ph type="ftr" sz="quarter" idx="11"/>
          </p:nvPr>
        </p:nvSpPr>
        <p:spPr>
          <a:xfrm>
            <a:off x="4079876" y="6356351"/>
            <a:ext cx="4824413" cy="365125"/>
          </a:xfrm>
        </p:spPr>
        <p:txBody>
          <a:bodyPr/>
          <a:lstStyle/>
          <a:p>
            <a:pPr>
              <a:defRPr/>
            </a:pPr>
            <a:r>
              <a:rPr lang="en-US"/>
              <a:t>Jyoti Rani        ACSAI-0402 and DBMS                Unit-4</a:t>
            </a:r>
            <a:endParaRPr lang="en-US" dirty="0"/>
          </a:p>
        </p:txBody>
      </p:sp>
      <p:sp>
        <p:nvSpPr>
          <p:cNvPr id="18436" name="Slide Number Placeholder 5">
            <a:extLst>
              <a:ext uri="{FF2B5EF4-FFF2-40B4-BE49-F238E27FC236}">
                <a16:creationId xmlns:a16="http://schemas.microsoft.com/office/drawing/2014/main" id="{AAB21979-ED01-DAE5-79EA-3512A87FBAF1}"/>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0612168-A1E6-48BD-810E-22DC8B37A2AD}" type="slidenum">
              <a:rPr lang="en-US" altLang="en-US">
                <a:solidFill>
                  <a:srgbClr val="898989"/>
                </a:solidFill>
                <a:latin typeface="Calibri" panose="020F0502020204030204" pitchFamily="34" charset="0"/>
              </a:rPr>
              <a:pPr/>
              <a:t>20</a:t>
            </a:fld>
            <a:endParaRPr lang="en-US" altLang="en-US">
              <a:solidFill>
                <a:srgbClr val="898989"/>
              </a:solidFill>
              <a:latin typeface="Calibri" panose="020F0502020204030204" pitchFamily="34" charset="0"/>
            </a:endParaRPr>
          </a:p>
        </p:txBody>
      </p:sp>
      <p:sp>
        <p:nvSpPr>
          <p:cNvPr id="8" name="Title 1">
            <a:extLst>
              <a:ext uri="{FF2B5EF4-FFF2-40B4-BE49-F238E27FC236}">
                <a16:creationId xmlns:a16="http://schemas.microsoft.com/office/drawing/2014/main" id="{CE48EB85-6D63-9AF2-68EC-469D1BB93BDB}"/>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Brief Introduction about the Subject</a:t>
            </a:r>
          </a:p>
        </p:txBody>
      </p:sp>
      <p:sp>
        <p:nvSpPr>
          <p:cNvPr id="18439" name="Rectangle 6">
            <a:extLst>
              <a:ext uri="{FF2B5EF4-FFF2-40B4-BE49-F238E27FC236}">
                <a16:creationId xmlns:a16="http://schemas.microsoft.com/office/drawing/2014/main" id="{ADDE9E25-F420-A12F-94F0-B390BD654E8F}"/>
              </a:ext>
            </a:extLst>
          </p:cNvPr>
          <p:cNvSpPr>
            <a:spLocks noChangeArrowheads="1"/>
          </p:cNvSpPr>
          <p:nvPr/>
        </p:nvSpPr>
        <p:spPr bwMode="auto">
          <a:xfrm>
            <a:off x="2209800" y="1219200"/>
            <a:ext cx="7848600" cy="5016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buFont typeface="Calibri" panose="020F0502020204030204" pitchFamily="34" charset="0"/>
              <a:buAutoNum type="arabicPeriod"/>
            </a:pPr>
            <a:r>
              <a:rPr lang="en-US" altLang="en-US" sz="2000"/>
              <a:t>A database management system (DBMS) refers to the technology for creating and managing databases. DBMS is a software tool to organize (create, retrieve, update, and manage) data in a database.</a:t>
            </a:r>
          </a:p>
          <a:p>
            <a:pPr algn="just">
              <a:buFont typeface="Calibri" panose="020F0502020204030204" pitchFamily="34" charset="0"/>
              <a:buAutoNum type="arabicPeriod"/>
            </a:pPr>
            <a:endParaRPr lang="en-US" altLang="en-US" sz="2000"/>
          </a:p>
          <a:p>
            <a:pPr algn="just">
              <a:buFont typeface="Calibri" panose="020F0502020204030204" pitchFamily="34" charset="0"/>
              <a:buAutoNum type="arabicPeriod"/>
            </a:pPr>
            <a:r>
              <a:rPr lang="en-US" altLang="en-US" sz="2000"/>
              <a:t>The main aim of a DBMS is to supply a way to store up and retrieve database information that is both convenient and efficient. By data, we mean known facts that can be recorded and that have embedded meaning. </a:t>
            </a:r>
          </a:p>
          <a:p>
            <a:pPr algn="just">
              <a:buFont typeface="Calibri" panose="020F0502020204030204" pitchFamily="34" charset="0"/>
              <a:buAutoNum type="arabicPeriod"/>
            </a:pPr>
            <a:endParaRPr lang="en-US" altLang="en-US" sz="2000"/>
          </a:p>
          <a:p>
            <a:pPr algn="just">
              <a:buFont typeface="Calibri" panose="020F0502020204030204" pitchFamily="34" charset="0"/>
              <a:buAutoNum type="arabicPeriod"/>
            </a:pPr>
            <a:r>
              <a:rPr lang="en-US" altLang="en-US" sz="2000"/>
              <a:t>Usually, people use software such as DBASE IV or V, Microsoft ACCESS, or EXCEL to store data in the form of a database. A datum is a unit of data. Meaningful data combined to form information. Hence, information is interpreted data - data provided with semantics. MS. ACCESS is one of the most common examples of database management software.</a:t>
            </a:r>
          </a:p>
        </p:txBody>
      </p:sp>
      <p:pic>
        <p:nvPicPr>
          <p:cNvPr id="2" name="Picture 1">
            <a:extLst>
              <a:ext uri="{FF2B5EF4-FFF2-40B4-BE49-F238E27FC236}">
                <a16:creationId xmlns:a16="http://schemas.microsoft.com/office/drawing/2014/main" id="{99D9D3CB-7347-4695-FA77-A14C1A1B5E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67681" y="-21573"/>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3A5175-964C-2CD2-B392-2E84A83C3ECA}"/>
              </a:ext>
            </a:extLst>
          </p:cNvPr>
          <p:cNvSpPr>
            <a:spLocks noGrp="1"/>
          </p:cNvSpPr>
          <p:nvPr>
            <p:ph idx="1"/>
          </p:nvPr>
        </p:nvSpPr>
        <p:spPr/>
        <p:txBody>
          <a:bodyPr/>
          <a:lstStyle/>
          <a:p>
            <a:pPr algn="just">
              <a:buFont typeface="Wingdings" pitchFamily="2" charset="2"/>
              <a:buChar char="Ø"/>
              <a:defRPr/>
            </a:pPr>
            <a:r>
              <a:rPr lang="en-US" dirty="0">
                <a:effectLst>
                  <a:outerShdw blurRad="38100" dist="38100" dir="2700000" algn="tl">
                    <a:srgbClr val="000000">
                      <a:alpha val="43137"/>
                    </a:srgbClr>
                  </a:outerShdw>
                </a:effectLst>
              </a:rPr>
              <a:t>Functional dependency </a:t>
            </a:r>
          </a:p>
          <a:p>
            <a:pPr algn="just">
              <a:buFont typeface="Wingdings" pitchFamily="2" charset="2"/>
              <a:buChar char="Ø"/>
              <a:defRPr/>
            </a:pPr>
            <a:r>
              <a:rPr lang="en-US" dirty="0"/>
              <a:t>Types of Functional dependency </a:t>
            </a:r>
          </a:p>
          <a:p>
            <a:pPr>
              <a:defRPr/>
            </a:pPr>
            <a:endParaRPr lang="en-IN" dirty="0"/>
          </a:p>
        </p:txBody>
      </p:sp>
      <p:sp>
        <p:nvSpPr>
          <p:cNvPr id="4" name="Date Placeholder 3">
            <a:extLst>
              <a:ext uri="{FF2B5EF4-FFF2-40B4-BE49-F238E27FC236}">
                <a16:creationId xmlns:a16="http://schemas.microsoft.com/office/drawing/2014/main" id="{79A1DF22-8954-4ADE-6AF4-8E795B3D63A0}"/>
              </a:ext>
            </a:extLst>
          </p:cNvPr>
          <p:cNvSpPr>
            <a:spLocks noGrp="1"/>
          </p:cNvSpPr>
          <p:nvPr>
            <p:ph type="dt" sz="half" idx="10"/>
          </p:nvPr>
        </p:nvSpPr>
        <p:spPr/>
        <p:txBody>
          <a:bodyPr/>
          <a:lstStyle/>
          <a:p>
            <a:pPr>
              <a:defRPr/>
            </a:pPr>
            <a:fld id="{D1391AFA-E286-4A54-816A-4A85451FE2A1}" type="datetime1">
              <a:rPr lang="en-US"/>
              <a:pPr>
                <a:defRPr/>
              </a:pPr>
              <a:t>3/27/24</a:t>
            </a:fld>
            <a:endParaRPr lang="en-US"/>
          </a:p>
        </p:txBody>
      </p:sp>
      <p:sp>
        <p:nvSpPr>
          <p:cNvPr id="5" name="Footer Placeholder 4">
            <a:extLst>
              <a:ext uri="{FF2B5EF4-FFF2-40B4-BE49-F238E27FC236}">
                <a16:creationId xmlns:a16="http://schemas.microsoft.com/office/drawing/2014/main" id="{4D78CA30-0EE5-5875-E20A-8080B6E1F26B}"/>
              </a:ext>
            </a:extLst>
          </p:cNvPr>
          <p:cNvSpPr>
            <a:spLocks noGrp="1"/>
          </p:cNvSpPr>
          <p:nvPr>
            <p:ph type="ftr" sz="quarter" idx="11"/>
          </p:nvPr>
        </p:nvSpPr>
        <p:spPr/>
        <p:txBody>
          <a:bodyPr/>
          <a:lstStyle/>
          <a:p>
            <a:pPr>
              <a:defRPr/>
            </a:pPr>
            <a:r>
              <a:rPr lang="en-US"/>
              <a:t>Jyoti Rani          DBMS                Unit-3</a:t>
            </a:r>
          </a:p>
        </p:txBody>
      </p:sp>
      <p:sp>
        <p:nvSpPr>
          <p:cNvPr id="59397" name="Slide Number Placeholder 5">
            <a:extLst>
              <a:ext uri="{FF2B5EF4-FFF2-40B4-BE49-F238E27FC236}">
                <a16:creationId xmlns:a16="http://schemas.microsoft.com/office/drawing/2014/main" id="{2ED7D292-523E-445A-7DF9-034310CB62D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3EEC8CE-2EA7-D046-8962-D7A5CC105BBF}" type="slidenum">
              <a:rPr lang="en-US" altLang="en-US" sz="1200">
                <a:solidFill>
                  <a:srgbClr val="898989"/>
                </a:solidFill>
              </a:rPr>
              <a:pPr>
                <a:spcBef>
                  <a:spcPct val="0"/>
                </a:spcBef>
                <a:buFontTx/>
                <a:buNone/>
              </a:pPr>
              <a:t>21</a:t>
            </a:fld>
            <a:endParaRPr lang="en-US" altLang="en-US" sz="1200">
              <a:solidFill>
                <a:srgbClr val="898989"/>
              </a:solidFill>
            </a:endParaRPr>
          </a:p>
        </p:txBody>
      </p:sp>
      <p:sp>
        <p:nvSpPr>
          <p:cNvPr id="7" name="Title 1">
            <a:extLst>
              <a:ext uri="{FF2B5EF4-FFF2-40B4-BE49-F238E27FC236}">
                <a16:creationId xmlns:a16="http://schemas.microsoft.com/office/drawing/2014/main" id="{63F50816-8077-D565-7F09-BEEB044522C7}"/>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Recap</a:t>
            </a:r>
          </a:p>
        </p:txBody>
      </p:sp>
      <p:pic>
        <p:nvPicPr>
          <p:cNvPr id="59399" name="Picture 7">
            <a:extLst>
              <a:ext uri="{FF2B5EF4-FFF2-40B4-BE49-F238E27FC236}">
                <a16:creationId xmlns:a16="http://schemas.microsoft.com/office/drawing/2014/main" id="{49A679DD-2926-5EED-4288-6154257D66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7" name="Content Placeholder 2">
            <a:extLst>
              <a:ext uri="{FF2B5EF4-FFF2-40B4-BE49-F238E27FC236}">
                <a16:creationId xmlns:a16="http://schemas.microsoft.com/office/drawing/2014/main" id="{3C6E96A7-6CC9-3494-5E12-319D1C04B47C}"/>
              </a:ext>
            </a:extLst>
          </p:cNvPr>
          <p:cNvSpPr>
            <a:spLocks noGrp="1"/>
          </p:cNvSpPr>
          <p:nvPr>
            <p:ph idx="1"/>
          </p:nvPr>
        </p:nvSpPr>
        <p:spPr>
          <a:xfrm>
            <a:off x="2057400" y="1143000"/>
            <a:ext cx="8229600" cy="4724400"/>
          </a:xfrm>
        </p:spPr>
        <p:txBody>
          <a:bodyPr/>
          <a:lstStyle/>
          <a:p>
            <a:pPr marL="0" indent="0" algn="just">
              <a:buNone/>
              <a:defRPr/>
            </a:pPr>
            <a:endParaRPr lang="en-US" altLang="en-US" sz="2400" dirty="0"/>
          </a:p>
          <a:p>
            <a:pPr algn="just" eaLnBrk="1" hangingPunct="1">
              <a:buFont typeface="Wingdings" pitchFamily="2" charset="2"/>
              <a:buChar char="Ø"/>
              <a:defRPr/>
            </a:pPr>
            <a:r>
              <a:rPr lang="en-US" altLang="en-US" dirty="0"/>
              <a:t>Inference rules</a:t>
            </a:r>
          </a:p>
          <a:p>
            <a:pPr algn="just" eaLnBrk="1" hangingPunct="1">
              <a:buFont typeface="Arial" panose="020B0604020202020204" pitchFamily="34" charset="0"/>
              <a:buNone/>
              <a:defRPr/>
            </a:pPr>
            <a:endParaRPr lang="en-US" altLang="en-US" b="1" dirty="0"/>
          </a:p>
        </p:txBody>
      </p:sp>
      <p:sp>
        <p:nvSpPr>
          <p:cNvPr id="4" name="Date Placeholder 3">
            <a:extLst>
              <a:ext uri="{FF2B5EF4-FFF2-40B4-BE49-F238E27FC236}">
                <a16:creationId xmlns:a16="http://schemas.microsoft.com/office/drawing/2014/main" id="{D5335073-F0E5-FC27-B9F7-8805C77C226D}"/>
              </a:ext>
            </a:extLst>
          </p:cNvPr>
          <p:cNvSpPr>
            <a:spLocks noGrp="1"/>
          </p:cNvSpPr>
          <p:nvPr>
            <p:ph type="dt" sz="half" idx="10"/>
          </p:nvPr>
        </p:nvSpPr>
        <p:spPr/>
        <p:txBody>
          <a:bodyPr/>
          <a:lstStyle/>
          <a:p>
            <a:pPr>
              <a:defRPr/>
            </a:pPr>
            <a:fld id="{EDB57B04-0E54-4A63-8EA7-C08F0C0BE937}" type="datetime1">
              <a:rPr lang="en-US"/>
              <a:pPr>
                <a:defRPr/>
              </a:pPr>
              <a:t>3/27/24</a:t>
            </a:fld>
            <a:endParaRPr lang="en-US"/>
          </a:p>
        </p:txBody>
      </p:sp>
      <p:sp>
        <p:nvSpPr>
          <p:cNvPr id="5" name="Footer Placeholder 4">
            <a:extLst>
              <a:ext uri="{FF2B5EF4-FFF2-40B4-BE49-F238E27FC236}">
                <a16:creationId xmlns:a16="http://schemas.microsoft.com/office/drawing/2014/main" id="{C7766869-747F-E2EE-0157-0F115FE38360}"/>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60420" name="Slide Number Placeholder 5">
            <a:extLst>
              <a:ext uri="{FF2B5EF4-FFF2-40B4-BE49-F238E27FC236}">
                <a16:creationId xmlns:a16="http://schemas.microsoft.com/office/drawing/2014/main" id="{B93400C7-E9AE-CC17-4245-84E22598390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F1E775B-D73A-0843-88CE-31F08605B47B}" type="slidenum">
              <a:rPr lang="en-US" altLang="en-US" sz="1200">
                <a:solidFill>
                  <a:srgbClr val="898989"/>
                </a:solidFill>
              </a:rPr>
              <a:pPr>
                <a:spcBef>
                  <a:spcPct val="0"/>
                </a:spcBef>
                <a:buFontTx/>
                <a:buNone/>
              </a:pPr>
              <a:t>22</a:t>
            </a:fld>
            <a:endParaRPr lang="en-US" altLang="en-US" sz="1200">
              <a:solidFill>
                <a:srgbClr val="898989"/>
              </a:solidFill>
            </a:endParaRPr>
          </a:p>
        </p:txBody>
      </p:sp>
      <p:sp>
        <p:nvSpPr>
          <p:cNvPr id="7" name="Title 1">
            <a:extLst>
              <a:ext uri="{FF2B5EF4-FFF2-40B4-BE49-F238E27FC236}">
                <a16:creationId xmlns:a16="http://schemas.microsoft.com/office/drawing/2014/main" id="{9FC3E517-BDC0-4995-CA9A-85B85EE9C7CE}"/>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C00000"/>
                </a:solidFill>
                <a:effectLst>
                  <a:outerShdw blurRad="38100" dist="38100" dir="2700000" algn="tl">
                    <a:srgbClr val="000000">
                      <a:alpha val="43137"/>
                    </a:srgbClr>
                  </a:outerShdw>
                </a:effectLst>
              </a:rPr>
              <a:t>Topic 3 Objective</a:t>
            </a:r>
          </a:p>
        </p:txBody>
      </p:sp>
      <p:pic>
        <p:nvPicPr>
          <p:cNvPr id="60422" name="Picture 2" descr="E:\NIET\Project\xLogo11.png.pagespeed.ic.pydHLuCQEZ.png">
            <a:extLst>
              <a:ext uri="{FF2B5EF4-FFF2-40B4-BE49-F238E27FC236}">
                <a16:creationId xmlns:a16="http://schemas.microsoft.com/office/drawing/2014/main" id="{B71E9AEF-597B-E8F5-6575-7F6AB1CF12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4" name="Picture 7">
            <a:extLst>
              <a:ext uri="{FF2B5EF4-FFF2-40B4-BE49-F238E27FC236}">
                <a16:creationId xmlns:a16="http://schemas.microsoft.com/office/drawing/2014/main" id="{C32CDBEF-EEC7-656B-1F9A-1A61EBA5374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7" name="Content Placeholder 2">
            <a:extLst>
              <a:ext uri="{FF2B5EF4-FFF2-40B4-BE49-F238E27FC236}">
                <a16:creationId xmlns:a16="http://schemas.microsoft.com/office/drawing/2014/main" id="{7C96D6EE-FAEC-582E-5D4F-C4D98736C078}"/>
              </a:ext>
            </a:extLst>
          </p:cNvPr>
          <p:cNvSpPr>
            <a:spLocks noGrp="1"/>
          </p:cNvSpPr>
          <p:nvPr>
            <p:ph idx="1"/>
          </p:nvPr>
        </p:nvSpPr>
        <p:spPr>
          <a:xfrm>
            <a:off x="1752600" y="1143000"/>
            <a:ext cx="8534400" cy="5105400"/>
          </a:xfrm>
        </p:spPr>
        <p:txBody>
          <a:bodyPr>
            <a:normAutofit/>
          </a:bodyPr>
          <a:lstStyle/>
          <a:p>
            <a:pPr algn="just" eaLnBrk="1" hangingPunct="1">
              <a:buFont typeface="Arial" panose="020B0604020202020204" pitchFamily="34" charset="0"/>
              <a:buNone/>
            </a:pPr>
            <a:r>
              <a:rPr lang="en-US" altLang="en-US" sz="2400" dirty="0"/>
              <a:t>An </a:t>
            </a:r>
            <a:r>
              <a:rPr lang="en-US" altLang="en-US" sz="2400" b="1" dirty="0"/>
              <a:t>inference rule </a:t>
            </a:r>
            <a:r>
              <a:rPr lang="en-US" altLang="en-US" sz="2400" dirty="0"/>
              <a:t>is an </a:t>
            </a:r>
            <a:r>
              <a:rPr lang="en-US" altLang="en-US" sz="2400" b="1" dirty="0"/>
              <a:t>assertion </a:t>
            </a:r>
            <a:r>
              <a:rPr lang="en-US" altLang="en-US" sz="2400" dirty="0"/>
              <a:t>that we can </a:t>
            </a:r>
            <a:r>
              <a:rPr lang="en-US" altLang="en-US" sz="2400" b="1" dirty="0"/>
              <a:t>apply</a:t>
            </a:r>
            <a:r>
              <a:rPr lang="en-US" altLang="en-US" sz="2400" dirty="0"/>
              <a:t> to </a:t>
            </a:r>
            <a:r>
              <a:rPr lang="en-US" altLang="en-US" sz="2400" b="1" dirty="0"/>
              <a:t>set of functional dependencies </a:t>
            </a:r>
            <a:r>
              <a:rPr lang="en-US" altLang="en-US" sz="2400" dirty="0"/>
              <a:t>to </a:t>
            </a:r>
            <a:r>
              <a:rPr lang="en-US" altLang="en-US" sz="2400" b="1" dirty="0"/>
              <a:t>derive</a:t>
            </a:r>
            <a:r>
              <a:rPr lang="en-US" altLang="en-US" sz="2400" dirty="0"/>
              <a:t> </a:t>
            </a:r>
            <a:r>
              <a:rPr lang="en-US" altLang="en-US" sz="2400" b="1" dirty="0"/>
              <a:t>other functional dependencies.</a:t>
            </a:r>
          </a:p>
          <a:p>
            <a:pPr algn="just" eaLnBrk="1" hangingPunct="1">
              <a:buFont typeface="Arial" panose="020B0604020202020204" pitchFamily="34" charset="0"/>
              <a:buNone/>
            </a:pPr>
            <a:endParaRPr lang="en-US" altLang="en-US" sz="2400" dirty="0"/>
          </a:p>
          <a:p>
            <a:pPr algn="just" eaLnBrk="1" hangingPunct="1">
              <a:buFont typeface="Wingdings" pitchFamily="2" charset="2"/>
              <a:buChar char="v"/>
            </a:pPr>
            <a:r>
              <a:rPr lang="en-US" altLang="en-US" sz="2400" dirty="0"/>
              <a:t>We denote by F the set of functional dependencies that are specified on relation schema R. </a:t>
            </a:r>
          </a:p>
          <a:p>
            <a:pPr algn="just" eaLnBrk="1" hangingPunct="1">
              <a:buFont typeface="Wingdings" pitchFamily="2" charset="2"/>
              <a:buChar char="v"/>
            </a:pPr>
            <a:r>
              <a:rPr lang="en-US" altLang="en-US" sz="2400" dirty="0"/>
              <a:t>Inference rules are sound meaning that they are an immediate consequence of the definition of FD and that only FD that can be derived from a relation from a given set of FD using them to true.</a:t>
            </a:r>
          </a:p>
          <a:p>
            <a:pPr algn="just" eaLnBrk="1" hangingPunct="1">
              <a:buFont typeface="Wingdings" pitchFamily="2" charset="2"/>
              <a:buChar char="v"/>
            </a:pPr>
            <a:r>
              <a:rPr lang="en-US" altLang="en-US" sz="2400" dirty="0"/>
              <a:t>So, inference rules can be used to find all the derived FD’s logically by a set of FD is true and complete.</a:t>
            </a:r>
            <a:endParaRPr lang="en-US" altLang="en-US" sz="2200" dirty="0"/>
          </a:p>
        </p:txBody>
      </p:sp>
      <p:sp>
        <p:nvSpPr>
          <p:cNvPr id="4" name="Date Placeholder 3">
            <a:extLst>
              <a:ext uri="{FF2B5EF4-FFF2-40B4-BE49-F238E27FC236}">
                <a16:creationId xmlns:a16="http://schemas.microsoft.com/office/drawing/2014/main" id="{99ECE308-E2FE-713B-FEE3-D38A086B880B}"/>
              </a:ext>
            </a:extLst>
          </p:cNvPr>
          <p:cNvSpPr>
            <a:spLocks noGrp="1"/>
          </p:cNvSpPr>
          <p:nvPr>
            <p:ph type="dt" sz="half" idx="10"/>
          </p:nvPr>
        </p:nvSpPr>
        <p:spPr/>
        <p:txBody>
          <a:bodyPr/>
          <a:lstStyle/>
          <a:p>
            <a:pPr>
              <a:defRPr/>
            </a:pPr>
            <a:fld id="{498320EB-7723-4446-A22E-BB1E81589505}" type="datetime1">
              <a:rPr lang="en-US"/>
              <a:pPr>
                <a:defRPr/>
              </a:pPr>
              <a:t>3/27/24</a:t>
            </a:fld>
            <a:endParaRPr lang="en-US"/>
          </a:p>
        </p:txBody>
      </p:sp>
      <p:sp>
        <p:nvSpPr>
          <p:cNvPr id="5" name="Footer Placeholder 4">
            <a:extLst>
              <a:ext uri="{FF2B5EF4-FFF2-40B4-BE49-F238E27FC236}">
                <a16:creationId xmlns:a16="http://schemas.microsoft.com/office/drawing/2014/main" id="{3599D30B-D38A-CC8A-ECD0-4A30DA75AE24}"/>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61444" name="Slide Number Placeholder 5">
            <a:extLst>
              <a:ext uri="{FF2B5EF4-FFF2-40B4-BE49-F238E27FC236}">
                <a16:creationId xmlns:a16="http://schemas.microsoft.com/office/drawing/2014/main" id="{BD8597E7-D3DA-3911-C07B-28A301C14D8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58AAEB9-9D97-6B45-BEA9-19739916CA9B}" type="slidenum">
              <a:rPr lang="en-US" altLang="en-US" sz="1200">
                <a:solidFill>
                  <a:srgbClr val="898989"/>
                </a:solidFill>
              </a:rPr>
              <a:pPr>
                <a:spcBef>
                  <a:spcPct val="0"/>
                </a:spcBef>
                <a:buFontTx/>
                <a:buNone/>
              </a:pPr>
              <a:t>23</a:t>
            </a:fld>
            <a:endParaRPr lang="en-US" altLang="en-US" sz="1200">
              <a:solidFill>
                <a:srgbClr val="898989"/>
              </a:solidFill>
            </a:endParaRPr>
          </a:p>
        </p:txBody>
      </p:sp>
      <p:sp>
        <p:nvSpPr>
          <p:cNvPr id="7" name="Title 1">
            <a:extLst>
              <a:ext uri="{FF2B5EF4-FFF2-40B4-BE49-F238E27FC236}">
                <a16:creationId xmlns:a16="http://schemas.microsoft.com/office/drawing/2014/main" id="{73E4E992-BB64-6DEA-EDD2-B91CD41C4E17}"/>
              </a:ext>
            </a:extLst>
          </p:cNvPr>
          <p:cNvSpPr txBox="1">
            <a:spLocks/>
          </p:cNvSpPr>
          <p:nvPr/>
        </p:nvSpPr>
        <p:spPr>
          <a:xfrm>
            <a:off x="2895600" y="-1"/>
            <a:ext cx="7868856" cy="1035049"/>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C00000"/>
                </a:solidFill>
              </a:rPr>
              <a:t>Inference Rules for Functional Dependencies</a:t>
            </a:r>
            <a:endParaRPr lang="en-US" sz="3200" b="1" dirty="0">
              <a:solidFill>
                <a:srgbClr val="C00000"/>
              </a:solidFill>
              <a:effectLst>
                <a:outerShdw blurRad="38100" dist="38100" dir="2700000" algn="tl">
                  <a:srgbClr val="000000">
                    <a:alpha val="43137"/>
                  </a:srgbClr>
                </a:outerShdw>
              </a:effectLst>
            </a:endParaRPr>
          </a:p>
        </p:txBody>
      </p:sp>
      <p:pic>
        <p:nvPicPr>
          <p:cNvPr id="61446" name="Picture 2" descr="E:\NIET\Project\xLogo11.png.pagespeed.ic.pydHLuCQEZ.png">
            <a:extLst>
              <a:ext uri="{FF2B5EF4-FFF2-40B4-BE49-F238E27FC236}">
                <a16:creationId xmlns:a16="http://schemas.microsoft.com/office/drawing/2014/main" id="{60FB5279-2059-9767-6377-CED052B426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8" name="Picture 7">
            <a:extLst>
              <a:ext uri="{FF2B5EF4-FFF2-40B4-BE49-F238E27FC236}">
                <a16:creationId xmlns:a16="http://schemas.microsoft.com/office/drawing/2014/main" id="{882B3D61-74EA-9487-B882-508D4C0FB79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1" name="Content Placeholder 2">
            <a:extLst>
              <a:ext uri="{FF2B5EF4-FFF2-40B4-BE49-F238E27FC236}">
                <a16:creationId xmlns:a16="http://schemas.microsoft.com/office/drawing/2014/main" id="{A9DBFACA-1810-842C-33A0-6B9396483D68}"/>
              </a:ext>
            </a:extLst>
          </p:cNvPr>
          <p:cNvSpPr>
            <a:spLocks noGrp="1"/>
          </p:cNvSpPr>
          <p:nvPr>
            <p:ph idx="1"/>
          </p:nvPr>
        </p:nvSpPr>
        <p:spPr>
          <a:xfrm>
            <a:off x="2057400" y="914400"/>
            <a:ext cx="8229600" cy="5562600"/>
          </a:xfrm>
        </p:spPr>
        <p:txBody>
          <a:bodyPr>
            <a:normAutofit lnSpcReduction="10000"/>
          </a:bodyPr>
          <a:lstStyle/>
          <a:p>
            <a:pPr algn="just" eaLnBrk="1" hangingPunct="1">
              <a:buFont typeface="Arial" panose="020B0604020202020204" pitchFamily="34" charset="0"/>
              <a:buNone/>
            </a:pPr>
            <a:r>
              <a:rPr lang="en-US" altLang="en-US" sz="2400" b="1">
                <a:solidFill>
                  <a:srgbClr val="C00000"/>
                </a:solidFill>
              </a:rPr>
              <a:t>Definition:</a:t>
            </a:r>
            <a:r>
              <a:rPr lang="en-US" altLang="en-US" sz="2400"/>
              <a:t> </a:t>
            </a:r>
          </a:p>
          <a:p>
            <a:pPr algn="just" eaLnBrk="1" hangingPunct="1">
              <a:buFont typeface="Arial" panose="020B0604020202020204" pitchFamily="34" charset="0"/>
              <a:buNone/>
            </a:pPr>
            <a:r>
              <a:rPr lang="en-US" altLang="en-US" sz="2400"/>
              <a:t>An FD X → Y is inferred from or implied by a set of dependencies F specified on R if X → Y holds in every legal relation state r of R; that is, whenever r satisfies all the dependencies in F, X → Y also holds in r. </a:t>
            </a:r>
            <a:endParaRPr lang="en-US" altLang="en-US" sz="2200"/>
          </a:p>
          <a:p>
            <a:pPr algn="just" eaLnBrk="1" hangingPunct="1">
              <a:buFont typeface="Arial" panose="020B0604020202020204" pitchFamily="34" charset="0"/>
              <a:buNone/>
            </a:pPr>
            <a:r>
              <a:rPr lang="en-US" altLang="en-US" sz="2400" b="1">
                <a:solidFill>
                  <a:srgbClr val="0070C0"/>
                </a:solidFill>
              </a:rPr>
              <a:t>Inference rules basically based on Armstrong axiom.</a:t>
            </a:r>
          </a:p>
          <a:p>
            <a:pPr algn="just" eaLnBrk="1" hangingPunct="1">
              <a:buFont typeface="Arial" panose="020B0604020202020204" pitchFamily="34" charset="0"/>
              <a:buNone/>
            </a:pPr>
            <a:endParaRPr lang="en-US" altLang="en-US" sz="2400" b="1">
              <a:solidFill>
                <a:srgbClr val="C00000"/>
              </a:solidFill>
            </a:endParaRPr>
          </a:p>
          <a:p>
            <a:pPr algn="just" eaLnBrk="1" hangingPunct="1">
              <a:buFont typeface="Arial" panose="020B0604020202020204" pitchFamily="34" charset="0"/>
              <a:buNone/>
            </a:pPr>
            <a:r>
              <a:rPr lang="en-US" altLang="en-US" sz="2400" b="1">
                <a:solidFill>
                  <a:srgbClr val="C00000"/>
                </a:solidFill>
              </a:rPr>
              <a:t>Armstrong Axiom basic inference rules are :-</a:t>
            </a:r>
          </a:p>
          <a:p>
            <a:pPr eaLnBrk="1" hangingPunct="1">
              <a:buFont typeface="Arial" panose="020B0604020202020204" pitchFamily="34" charset="0"/>
              <a:buNone/>
            </a:pPr>
            <a:r>
              <a:rPr lang="en-US" altLang="en-US" sz="2400" b="1"/>
              <a:t>1</a:t>
            </a:r>
            <a:r>
              <a:rPr lang="en-US" altLang="en-US" sz="2400"/>
              <a:t>. IR1 (reflexive rule) : If X ⊇ Y, then X →Y. </a:t>
            </a:r>
          </a:p>
          <a:p>
            <a:pPr algn="just" eaLnBrk="1" hangingPunct="1">
              <a:buFont typeface="Arial" panose="020B0604020202020204" pitchFamily="34" charset="0"/>
              <a:buNone/>
            </a:pPr>
            <a:r>
              <a:rPr lang="en-US" altLang="en-US" sz="2400" b="1"/>
              <a:t>2</a:t>
            </a:r>
            <a:r>
              <a:rPr lang="en-US" altLang="en-US" sz="2400"/>
              <a:t>. IR2 (augmentation rule) : {X → Y} |= XZ → YZ.</a:t>
            </a:r>
          </a:p>
          <a:p>
            <a:pPr algn="just" eaLnBrk="1" hangingPunct="1">
              <a:buFont typeface="Arial" panose="020B0604020202020204" pitchFamily="34" charset="0"/>
              <a:buNone/>
            </a:pPr>
            <a:r>
              <a:rPr lang="en-US" altLang="en-US" sz="2400" b="1"/>
              <a:t>3</a:t>
            </a:r>
            <a:r>
              <a:rPr lang="en-US" altLang="en-US" sz="2400"/>
              <a:t>. IR3 (transitive rule): {X → Y, Y → Z} |= X → Z.</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r>
              <a:rPr lang="en-US" altLang="en-US" sz="2400">
                <a:cs typeface="Times New Roman" panose="02020603050405020304" pitchFamily="18" charset="0"/>
              </a:rPr>
              <a:t>IR1, IR2, IR3 form a </a:t>
            </a:r>
            <a:r>
              <a:rPr lang="en-US" altLang="en-US" sz="2400" i="1">
                <a:cs typeface="Times New Roman" panose="02020603050405020304" pitchFamily="18" charset="0"/>
              </a:rPr>
              <a:t>sound</a:t>
            </a:r>
            <a:r>
              <a:rPr lang="en-US" altLang="en-US" sz="2400">
                <a:cs typeface="Times New Roman" panose="02020603050405020304" pitchFamily="18" charset="0"/>
              </a:rPr>
              <a:t>  and</a:t>
            </a:r>
            <a:r>
              <a:rPr lang="en-US" altLang="en-US" sz="2400" i="1">
                <a:cs typeface="Times New Roman" panose="02020603050405020304" pitchFamily="18" charset="0"/>
              </a:rPr>
              <a:t> complete</a:t>
            </a:r>
            <a:r>
              <a:rPr lang="en-US" altLang="en-US" sz="2400">
                <a:cs typeface="Times New Roman" panose="02020603050405020304" pitchFamily="18" charset="0"/>
              </a:rPr>
              <a:t>  set of inference rules</a:t>
            </a:r>
            <a:endParaRPr lang="en-US" altLang="en-US" sz="2400" b="1">
              <a:solidFill>
                <a:srgbClr val="C00000"/>
              </a:solidFill>
            </a:endParaRPr>
          </a:p>
        </p:txBody>
      </p:sp>
      <p:sp>
        <p:nvSpPr>
          <p:cNvPr id="4" name="Date Placeholder 3">
            <a:extLst>
              <a:ext uri="{FF2B5EF4-FFF2-40B4-BE49-F238E27FC236}">
                <a16:creationId xmlns:a16="http://schemas.microsoft.com/office/drawing/2014/main" id="{27F27C77-0316-DCEF-8386-E9824860126E}"/>
              </a:ext>
            </a:extLst>
          </p:cNvPr>
          <p:cNvSpPr>
            <a:spLocks noGrp="1"/>
          </p:cNvSpPr>
          <p:nvPr>
            <p:ph type="dt" sz="half" idx="10"/>
          </p:nvPr>
        </p:nvSpPr>
        <p:spPr/>
        <p:txBody>
          <a:bodyPr/>
          <a:lstStyle/>
          <a:p>
            <a:pPr>
              <a:defRPr/>
            </a:pPr>
            <a:fld id="{CD487D4B-DF74-4E88-AE82-9AF59F5B8A51}" type="datetime1">
              <a:rPr lang="en-US"/>
              <a:pPr>
                <a:defRPr/>
              </a:pPr>
              <a:t>3/27/24</a:t>
            </a:fld>
            <a:endParaRPr lang="en-US"/>
          </a:p>
        </p:txBody>
      </p:sp>
      <p:sp>
        <p:nvSpPr>
          <p:cNvPr id="5" name="Footer Placeholder 4">
            <a:extLst>
              <a:ext uri="{FF2B5EF4-FFF2-40B4-BE49-F238E27FC236}">
                <a16:creationId xmlns:a16="http://schemas.microsoft.com/office/drawing/2014/main" id="{6F0E6BED-DBB2-EB85-065B-C2E4433D2146}"/>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62468" name="Slide Number Placeholder 5">
            <a:extLst>
              <a:ext uri="{FF2B5EF4-FFF2-40B4-BE49-F238E27FC236}">
                <a16:creationId xmlns:a16="http://schemas.microsoft.com/office/drawing/2014/main" id="{2CDCC0A8-4679-505F-8ABC-F3F82A1F1F8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CACFEA3-AFA9-0544-A0EC-0E2DC0627603}" type="slidenum">
              <a:rPr lang="en-US" altLang="en-US" sz="1200">
                <a:solidFill>
                  <a:srgbClr val="898989"/>
                </a:solidFill>
              </a:rPr>
              <a:pPr>
                <a:spcBef>
                  <a:spcPct val="0"/>
                </a:spcBef>
                <a:buFontTx/>
                <a:buNone/>
              </a:pPr>
              <a:t>24</a:t>
            </a:fld>
            <a:endParaRPr lang="en-US" altLang="en-US" sz="1200">
              <a:solidFill>
                <a:srgbClr val="898989"/>
              </a:solidFill>
            </a:endParaRPr>
          </a:p>
        </p:txBody>
      </p:sp>
      <p:sp>
        <p:nvSpPr>
          <p:cNvPr id="7" name="Title 1">
            <a:extLst>
              <a:ext uri="{FF2B5EF4-FFF2-40B4-BE49-F238E27FC236}">
                <a16:creationId xmlns:a16="http://schemas.microsoft.com/office/drawing/2014/main" id="{52703404-AEA8-B3CD-8D25-7025EB62949D}"/>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C00000"/>
                </a:solidFill>
                <a:effectLst>
                  <a:outerShdw blurRad="38100" dist="38100" dir="2700000" algn="tl">
                    <a:srgbClr val="000000">
                      <a:alpha val="43137"/>
                    </a:srgbClr>
                  </a:outerShdw>
                </a:effectLst>
              </a:rPr>
              <a:t>Definition</a:t>
            </a:r>
          </a:p>
        </p:txBody>
      </p:sp>
      <p:pic>
        <p:nvPicPr>
          <p:cNvPr id="62470" name="Picture 2" descr="E:\NIET\Project\xLogo11.png.pagespeed.ic.pydHLuCQEZ.png">
            <a:extLst>
              <a:ext uri="{FF2B5EF4-FFF2-40B4-BE49-F238E27FC236}">
                <a16:creationId xmlns:a16="http://schemas.microsoft.com/office/drawing/2014/main" id="{847D5477-11A0-8EE8-467F-CFC3A77F6C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2" name="Picture 7">
            <a:extLst>
              <a:ext uri="{FF2B5EF4-FFF2-40B4-BE49-F238E27FC236}">
                <a16:creationId xmlns:a16="http://schemas.microsoft.com/office/drawing/2014/main" id="{0DFBB07F-B7FA-E5C1-B297-3D7FA4F1E68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3" name="Content Placeholder 2">
            <a:extLst>
              <a:ext uri="{FF2B5EF4-FFF2-40B4-BE49-F238E27FC236}">
                <a16:creationId xmlns:a16="http://schemas.microsoft.com/office/drawing/2014/main" id="{74794864-70D3-69BD-9691-5D72EB8E8362}"/>
              </a:ext>
            </a:extLst>
          </p:cNvPr>
          <p:cNvSpPr>
            <a:spLocks noGrp="1"/>
          </p:cNvSpPr>
          <p:nvPr>
            <p:ph idx="1"/>
          </p:nvPr>
        </p:nvSpPr>
        <p:spPr>
          <a:xfrm>
            <a:off x="2057400" y="1143000"/>
            <a:ext cx="8229600" cy="4724400"/>
          </a:xfrm>
        </p:spPr>
        <p:txBody>
          <a:bodyPr>
            <a:normAutofit fontScale="92500"/>
          </a:bodyPr>
          <a:lstStyle/>
          <a:p>
            <a:pPr algn="just" eaLnBrk="1" hangingPunct="1">
              <a:buFont typeface="Arial" panose="020B0604020202020204" pitchFamily="34" charset="0"/>
              <a:buNone/>
              <a:defRPr/>
            </a:pPr>
            <a:r>
              <a:rPr lang="en-US" altLang="en-US" sz="2400" dirty="0"/>
              <a:t>There are three other inference rules that follow from IR1, IR2 and IR3.</a:t>
            </a:r>
          </a:p>
          <a:p>
            <a:pPr algn="just" eaLnBrk="1" hangingPunct="1">
              <a:buFont typeface="Arial" panose="020B0604020202020204" pitchFamily="34" charset="0"/>
              <a:buNone/>
              <a:defRPr/>
            </a:pPr>
            <a:r>
              <a:rPr lang="en-US" altLang="en-US" sz="2400" b="1" dirty="0"/>
              <a:t>They are as follows:</a:t>
            </a:r>
          </a:p>
          <a:p>
            <a:pPr algn="just" eaLnBrk="1" hangingPunct="1">
              <a:buFont typeface="Arial" panose="020B0604020202020204" pitchFamily="34" charset="0"/>
              <a:buNone/>
              <a:defRPr/>
            </a:pPr>
            <a:r>
              <a:rPr lang="en-US" altLang="en-US" sz="2400" b="1" dirty="0"/>
              <a:t>4. </a:t>
            </a:r>
            <a:r>
              <a:rPr lang="en-US" altLang="en-US" sz="2400" dirty="0"/>
              <a:t>IR4 (decomposition, or projective, rule): {X → YZ} |=X → Y,  </a:t>
            </a:r>
          </a:p>
          <a:p>
            <a:pPr algn="just" eaLnBrk="1" hangingPunct="1">
              <a:buFont typeface="Arial" panose="020B0604020202020204" pitchFamily="34" charset="0"/>
              <a:buNone/>
              <a:defRPr/>
            </a:pPr>
            <a:r>
              <a:rPr lang="en-US" altLang="en-US" sz="2400" dirty="0"/>
              <a:t>	X →Z</a:t>
            </a:r>
          </a:p>
          <a:p>
            <a:pPr algn="just" eaLnBrk="1" hangingPunct="1">
              <a:buFont typeface="Arial" panose="020B0604020202020204" pitchFamily="34" charset="0"/>
              <a:buNone/>
              <a:defRPr/>
            </a:pPr>
            <a:r>
              <a:rPr lang="en-US" altLang="en-US" sz="2400" b="1" dirty="0"/>
              <a:t>5. </a:t>
            </a:r>
            <a:r>
              <a:rPr lang="en-US" altLang="en-US" sz="2400" dirty="0"/>
              <a:t>IR5 (union, or additive, rule): {X → Y, X → Z} |=X → YZ.</a:t>
            </a:r>
          </a:p>
          <a:p>
            <a:pPr algn="just" eaLnBrk="1" hangingPunct="1">
              <a:buFont typeface="Arial" panose="020B0604020202020204" pitchFamily="34" charset="0"/>
              <a:buNone/>
              <a:defRPr/>
            </a:pPr>
            <a:r>
              <a:rPr lang="en-US" altLang="en-US" sz="2400" b="1" dirty="0"/>
              <a:t>6</a:t>
            </a:r>
            <a:r>
              <a:rPr lang="en-US" altLang="en-US" sz="2400" dirty="0"/>
              <a:t> . IR6 (</a:t>
            </a:r>
            <a:r>
              <a:rPr lang="en-US" altLang="en-US" sz="2400" dirty="0" err="1"/>
              <a:t>pseudotransitive</a:t>
            </a:r>
            <a:r>
              <a:rPr lang="en-US" altLang="en-US" sz="2400" dirty="0"/>
              <a:t> rule): {X → Y, WY → Z} |=WX → Z.</a:t>
            </a:r>
          </a:p>
          <a:p>
            <a:pPr marL="0" indent="0" algn="just">
              <a:buNone/>
              <a:defRPr/>
            </a:pPr>
            <a:endParaRPr lang="en-US" altLang="en-US" sz="2400" dirty="0"/>
          </a:p>
          <a:p>
            <a:pPr algn="just" eaLnBrk="1" hangingPunct="1">
              <a:buFont typeface="Arial" panose="020B0604020202020204" pitchFamily="34" charset="0"/>
              <a:buNone/>
              <a:defRPr/>
            </a:pPr>
            <a:r>
              <a:rPr lang="en-US" altLang="en-US" sz="2400" b="1" dirty="0"/>
              <a:t>Note:- </a:t>
            </a:r>
            <a:r>
              <a:rPr lang="en-US" altLang="en-US" sz="2400" dirty="0"/>
              <a:t>Rules from IR1 to IR3 are known as Armstrong Axiom rules. These rules are mainly used in FD to find complete set of all possible dependencies. </a:t>
            </a:r>
            <a:endParaRPr lang="en-US" altLang="en-US" sz="2200" dirty="0"/>
          </a:p>
        </p:txBody>
      </p:sp>
      <p:sp>
        <p:nvSpPr>
          <p:cNvPr id="4" name="Date Placeholder 3">
            <a:extLst>
              <a:ext uri="{FF2B5EF4-FFF2-40B4-BE49-F238E27FC236}">
                <a16:creationId xmlns:a16="http://schemas.microsoft.com/office/drawing/2014/main" id="{E1206847-265B-67E9-2D1B-B78C46B64E1C}"/>
              </a:ext>
            </a:extLst>
          </p:cNvPr>
          <p:cNvSpPr>
            <a:spLocks noGrp="1"/>
          </p:cNvSpPr>
          <p:nvPr>
            <p:ph type="dt" sz="half" idx="10"/>
          </p:nvPr>
        </p:nvSpPr>
        <p:spPr/>
        <p:txBody>
          <a:bodyPr/>
          <a:lstStyle/>
          <a:p>
            <a:pPr>
              <a:defRPr/>
            </a:pPr>
            <a:fld id="{4DB50FEB-6D50-477A-AF75-080BD5399B57}" type="datetime1">
              <a:rPr lang="en-US"/>
              <a:pPr>
                <a:defRPr/>
              </a:pPr>
              <a:t>3/27/24</a:t>
            </a:fld>
            <a:endParaRPr lang="en-US"/>
          </a:p>
        </p:txBody>
      </p:sp>
      <p:sp>
        <p:nvSpPr>
          <p:cNvPr id="5" name="Footer Placeholder 4">
            <a:extLst>
              <a:ext uri="{FF2B5EF4-FFF2-40B4-BE49-F238E27FC236}">
                <a16:creationId xmlns:a16="http://schemas.microsoft.com/office/drawing/2014/main" id="{D4AEA3D7-192E-4225-E679-667006AECD3C}"/>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63492" name="Slide Number Placeholder 5">
            <a:extLst>
              <a:ext uri="{FF2B5EF4-FFF2-40B4-BE49-F238E27FC236}">
                <a16:creationId xmlns:a16="http://schemas.microsoft.com/office/drawing/2014/main" id="{C22B1D14-7CAD-A6D1-F4C1-94F5206DA32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C756834-3139-B34A-B406-88E290846474}" type="slidenum">
              <a:rPr lang="en-US" altLang="en-US" sz="1200">
                <a:solidFill>
                  <a:srgbClr val="898989"/>
                </a:solidFill>
              </a:rPr>
              <a:pPr>
                <a:spcBef>
                  <a:spcPct val="0"/>
                </a:spcBef>
                <a:buFontTx/>
                <a:buNone/>
              </a:pPr>
              <a:t>25</a:t>
            </a:fld>
            <a:endParaRPr lang="en-US" altLang="en-US" sz="1200">
              <a:solidFill>
                <a:srgbClr val="898989"/>
              </a:solidFill>
            </a:endParaRPr>
          </a:p>
        </p:txBody>
      </p:sp>
      <p:sp>
        <p:nvSpPr>
          <p:cNvPr id="7" name="Title 1">
            <a:extLst>
              <a:ext uri="{FF2B5EF4-FFF2-40B4-BE49-F238E27FC236}">
                <a16:creationId xmlns:a16="http://schemas.microsoft.com/office/drawing/2014/main" id="{77C1CA9D-1B5B-1A54-B0CC-21F8E52723A3}"/>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a:solidFill>
                  <a:srgbClr val="C00000"/>
                </a:solidFill>
              </a:rPr>
              <a:t>Armstrong </a:t>
            </a:r>
            <a:r>
              <a:rPr lang="en-US" sz="3200" b="1" dirty="0">
                <a:solidFill>
                  <a:srgbClr val="C00000"/>
                </a:solidFill>
              </a:rPr>
              <a:t>Axiom Rules </a:t>
            </a:r>
            <a:endParaRPr lang="en-US" sz="3200" b="1" dirty="0">
              <a:effectLst>
                <a:outerShdw blurRad="38100" dist="38100" dir="2700000" algn="tl">
                  <a:srgbClr val="000000">
                    <a:alpha val="43137"/>
                  </a:srgbClr>
                </a:outerShdw>
              </a:effectLst>
            </a:endParaRPr>
          </a:p>
        </p:txBody>
      </p:sp>
      <p:pic>
        <p:nvPicPr>
          <p:cNvPr id="63494" name="Picture 2" descr="E:\NIET\Project\xLogo11.png.pagespeed.ic.pydHLuCQEZ.png">
            <a:extLst>
              <a:ext uri="{FF2B5EF4-FFF2-40B4-BE49-F238E27FC236}">
                <a16:creationId xmlns:a16="http://schemas.microsoft.com/office/drawing/2014/main" id="{AD9A7D16-1838-1D00-2448-8CE5C98CB4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6" name="Picture 7">
            <a:extLst>
              <a:ext uri="{FF2B5EF4-FFF2-40B4-BE49-F238E27FC236}">
                <a16:creationId xmlns:a16="http://schemas.microsoft.com/office/drawing/2014/main" id="{ACF6E0E9-A24D-273A-C15B-851E9F4EAA6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9" name="Content Placeholder 2">
            <a:extLst>
              <a:ext uri="{FF2B5EF4-FFF2-40B4-BE49-F238E27FC236}">
                <a16:creationId xmlns:a16="http://schemas.microsoft.com/office/drawing/2014/main" id="{9ABC1532-48AD-750B-D5EE-0E054A8B8C11}"/>
              </a:ext>
            </a:extLst>
          </p:cNvPr>
          <p:cNvSpPr>
            <a:spLocks noGrp="1"/>
          </p:cNvSpPr>
          <p:nvPr>
            <p:ph idx="1"/>
          </p:nvPr>
        </p:nvSpPr>
        <p:spPr>
          <a:xfrm>
            <a:off x="1676400" y="838200"/>
            <a:ext cx="8610600" cy="5410200"/>
          </a:xfrm>
        </p:spPr>
        <p:txBody>
          <a:bodyPr>
            <a:normAutofit fontScale="92500" lnSpcReduction="10000"/>
          </a:bodyPr>
          <a:lstStyle/>
          <a:p>
            <a:pPr algn="just" eaLnBrk="1" hangingPunct="1">
              <a:buFont typeface="Arial" panose="020B0604020202020204" pitchFamily="34" charset="0"/>
              <a:buNone/>
              <a:defRPr/>
            </a:pPr>
            <a:r>
              <a:rPr lang="en-US" sz="2400" b="1" dirty="0">
                <a:solidFill>
                  <a:srgbClr val="0070C0"/>
                </a:solidFill>
              </a:rPr>
              <a:t>Let us consider the Universal relation schema R = ( A, B, C, G, H, I ) and the set  of functional dependencies F ={ A → B, A → C, CG → H, CG → I , B → H}.</a:t>
            </a:r>
          </a:p>
          <a:p>
            <a:pPr algn="just" eaLnBrk="1" hangingPunct="1">
              <a:buFont typeface="Arial" panose="020B0604020202020204" pitchFamily="34" charset="0"/>
              <a:buNone/>
              <a:defRPr/>
            </a:pPr>
            <a:r>
              <a:rPr lang="en-US" sz="2400" b="1" dirty="0">
                <a:solidFill>
                  <a:srgbClr val="0070C0"/>
                </a:solidFill>
              </a:rPr>
              <a:t>Determines the other FD’s from given set of FD F.</a:t>
            </a:r>
          </a:p>
          <a:p>
            <a:pPr algn="just" eaLnBrk="1" hangingPunct="1">
              <a:buFont typeface="Arial" panose="020B0604020202020204" pitchFamily="34" charset="0"/>
              <a:buNone/>
              <a:defRPr/>
            </a:pPr>
            <a:r>
              <a:rPr lang="en-US" sz="2400" b="1" dirty="0">
                <a:solidFill>
                  <a:srgbClr val="C00000"/>
                </a:solidFill>
              </a:rPr>
              <a:t>Answer:-</a:t>
            </a:r>
          </a:p>
          <a:p>
            <a:pPr algn="just" eaLnBrk="1" hangingPunct="1">
              <a:buFont typeface="Arial" panose="020B0604020202020204" pitchFamily="34" charset="0"/>
              <a:buNone/>
              <a:defRPr/>
            </a:pPr>
            <a:r>
              <a:rPr lang="en-US" sz="2200" dirty="0">
                <a:solidFill>
                  <a:srgbClr val="0070C0"/>
                </a:solidFill>
              </a:rPr>
              <a:t>Given F= </a:t>
            </a:r>
            <a:r>
              <a:rPr lang="en-US" sz="2000" b="1" dirty="0">
                <a:solidFill>
                  <a:srgbClr val="0070C0"/>
                </a:solidFill>
              </a:rPr>
              <a:t>{ A → B, A → C, CG → H, CG → I , B → H}.</a:t>
            </a:r>
          </a:p>
          <a:p>
            <a:pPr marL="457200" indent="-457200" algn="just">
              <a:buFont typeface="Arial" panose="020B0604020202020204" pitchFamily="34" charset="0"/>
              <a:buAutoNum type="arabicPeriod"/>
              <a:defRPr/>
            </a:pPr>
            <a:r>
              <a:rPr lang="en-US" sz="2000" dirty="0"/>
              <a:t>Since A → B and B → H hold, we apply the transitivity rule that  </a:t>
            </a:r>
            <a:r>
              <a:rPr lang="en-US" sz="2000" dirty="0">
                <a:solidFill>
                  <a:srgbClr val="C00000"/>
                </a:solidFill>
              </a:rPr>
              <a:t>A → H</a:t>
            </a:r>
          </a:p>
          <a:p>
            <a:pPr marL="457200" indent="-457200" algn="just">
              <a:buFont typeface="Arial" panose="020B0604020202020204" pitchFamily="34" charset="0"/>
              <a:buAutoNum type="arabicPeriod"/>
              <a:defRPr/>
            </a:pPr>
            <a:r>
              <a:rPr lang="en-US" sz="2000" dirty="0"/>
              <a:t>Since CG → H and CG → I , the union rule implies that </a:t>
            </a:r>
            <a:r>
              <a:rPr lang="en-US" sz="2000" dirty="0">
                <a:solidFill>
                  <a:srgbClr val="C00000"/>
                </a:solidFill>
              </a:rPr>
              <a:t>CG → HI.</a:t>
            </a:r>
          </a:p>
          <a:p>
            <a:pPr marL="457200" indent="-457200" algn="just">
              <a:buFont typeface="Arial" panose="020B0604020202020204" pitchFamily="34" charset="0"/>
              <a:buAutoNum type="arabicPeriod"/>
              <a:defRPr/>
            </a:pPr>
            <a:r>
              <a:rPr lang="en-US" sz="2000" dirty="0"/>
              <a:t>Since A → C and CG → I , the pseudo-transitivity rule implies that </a:t>
            </a:r>
            <a:r>
              <a:rPr lang="en-US" sz="2000" dirty="0">
                <a:solidFill>
                  <a:srgbClr val="C00000"/>
                </a:solidFill>
              </a:rPr>
              <a:t>AG → I </a:t>
            </a:r>
            <a:r>
              <a:rPr lang="en-US" sz="2000" dirty="0"/>
              <a:t>holds</a:t>
            </a:r>
          </a:p>
          <a:p>
            <a:pPr marL="457200" indent="-457200" algn="just">
              <a:buFont typeface="Arial" panose="020B0604020202020204" pitchFamily="34" charset="0"/>
              <a:buAutoNum type="arabicPeriod"/>
              <a:defRPr/>
            </a:pPr>
            <a:r>
              <a:rPr lang="en-US" sz="2000" dirty="0"/>
              <a:t>Since A → B and A→ C hold, we apply the union rules  that  </a:t>
            </a:r>
            <a:r>
              <a:rPr lang="en-US" sz="2000" dirty="0">
                <a:solidFill>
                  <a:srgbClr val="C00000"/>
                </a:solidFill>
              </a:rPr>
              <a:t>A → BC</a:t>
            </a:r>
            <a:endParaRPr lang="en-US" sz="2400" dirty="0"/>
          </a:p>
          <a:p>
            <a:pPr marL="457200" indent="-457200" algn="just">
              <a:buNone/>
              <a:defRPr/>
            </a:pPr>
            <a:r>
              <a:rPr lang="en-US" sz="2400" dirty="0">
                <a:solidFill>
                  <a:srgbClr val="C00000"/>
                </a:solidFill>
              </a:rPr>
              <a:t>All possible FD are:- </a:t>
            </a:r>
          </a:p>
          <a:p>
            <a:pPr marL="457200" indent="-457200" algn="just">
              <a:buNone/>
              <a:defRPr/>
            </a:pPr>
            <a:r>
              <a:rPr lang="en-US" sz="2400" dirty="0">
                <a:solidFill>
                  <a:srgbClr val="C00000"/>
                </a:solidFill>
              </a:rPr>
              <a:t> </a:t>
            </a:r>
            <a:r>
              <a:rPr lang="en-US" sz="2200" dirty="0">
                <a:solidFill>
                  <a:srgbClr val="0070C0"/>
                </a:solidFill>
              </a:rPr>
              <a:t>F’= </a:t>
            </a:r>
            <a:r>
              <a:rPr lang="en-US" sz="2200" b="1" dirty="0">
                <a:solidFill>
                  <a:srgbClr val="0070C0"/>
                </a:solidFill>
              </a:rPr>
              <a:t>{ A → B, A → C, CG → H, CG → I , B → H,</a:t>
            </a:r>
            <a:r>
              <a:rPr lang="en-US" sz="2200" dirty="0">
                <a:solidFill>
                  <a:srgbClr val="C00000"/>
                </a:solidFill>
              </a:rPr>
              <a:t> A → H, CG → HI ,A →BC, AG → I </a:t>
            </a:r>
            <a:r>
              <a:rPr lang="en-US" sz="2200" b="1" dirty="0">
                <a:solidFill>
                  <a:srgbClr val="0070C0"/>
                </a:solidFill>
              </a:rPr>
              <a:t>}.</a:t>
            </a:r>
          </a:p>
          <a:p>
            <a:pPr marL="457200" indent="-457200" algn="just">
              <a:buNone/>
              <a:defRPr/>
            </a:pPr>
            <a:endParaRPr lang="en-US" sz="2200" dirty="0">
              <a:solidFill>
                <a:srgbClr val="C00000"/>
              </a:solidFill>
            </a:endParaRPr>
          </a:p>
        </p:txBody>
      </p:sp>
      <p:sp>
        <p:nvSpPr>
          <p:cNvPr id="4" name="Date Placeholder 3">
            <a:extLst>
              <a:ext uri="{FF2B5EF4-FFF2-40B4-BE49-F238E27FC236}">
                <a16:creationId xmlns:a16="http://schemas.microsoft.com/office/drawing/2014/main" id="{373613B6-1978-0012-0528-BCC2FE05CB1D}"/>
              </a:ext>
            </a:extLst>
          </p:cNvPr>
          <p:cNvSpPr>
            <a:spLocks noGrp="1"/>
          </p:cNvSpPr>
          <p:nvPr>
            <p:ph type="dt" sz="half" idx="10"/>
          </p:nvPr>
        </p:nvSpPr>
        <p:spPr/>
        <p:txBody>
          <a:bodyPr/>
          <a:lstStyle/>
          <a:p>
            <a:pPr>
              <a:defRPr/>
            </a:pPr>
            <a:fld id="{EA35E35D-047A-4401-9664-B1829F1BD515}" type="datetime1">
              <a:rPr lang="en-US"/>
              <a:pPr>
                <a:defRPr/>
              </a:pPr>
              <a:t>3/27/24</a:t>
            </a:fld>
            <a:endParaRPr lang="en-US"/>
          </a:p>
        </p:txBody>
      </p:sp>
      <p:sp>
        <p:nvSpPr>
          <p:cNvPr id="5" name="Footer Placeholder 4">
            <a:extLst>
              <a:ext uri="{FF2B5EF4-FFF2-40B4-BE49-F238E27FC236}">
                <a16:creationId xmlns:a16="http://schemas.microsoft.com/office/drawing/2014/main" id="{8930B7A7-AD35-39AB-9F2D-2D9273DF87F3}"/>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66564" name="Slide Number Placeholder 5">
            <a:extLst>
              <a:ext uri="{FF2B5EF4-FFF2-40B4-BE49-F238E27FC236}">
                <a16:creationId xmlns:a16="http://schemas.microsoft.com/office/drawing/2014/main" id="{8D007A2D-C80B-A382-6EB1-8F5856CD5E3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47A09EF-A763-434C-9346-248189C03EC3}" type="slidenum">
              <a:rPr lang="en-US" altLang="en-US" sz="1200">
                <a:solidFill>
                  <a:srgbClr val="898989"/>
                </a:solidFill>
              </a:rPr>
              <a:pPr>
                <a:spcBef>
                  <a:spcPct val="0"/>
                </a:spcBef>
                <a:buFontTx/>
                <a:buNone/>
              </a:pPr>
              <a:t>26</a:t>
            </a:fld>
            <a:endParaRPr lang="en-US" altLang="en-US" sz="1200">
              <a:solidFill>
                <a:srgbClr val="898989"/>
              </a:solidFill>
            </a:endParaRPr>
          </a:p>
        </p:txBody>
      </p:sp>
      <p:sp>
        <p:nvSpPr>
          <p:cNvPr id="7" name="Title 1">
            <a:extLst>
              <a:ext uri="{FF2B5EF4-FFF2-40B4-BE49-F238E27FC236}">
                <a16:creationId xmlns:a16="http://schemas.microsoft.com/office/drawing/2014/main" id="{65F0E1A7-6114-CE95-48DF-062835F7FD02}"/>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Question </a:t>
            </a:r>
          </a:p>
        </p:txBody>
      </p:sp>
      <p:pic>
        <p:nvPicPr>
          <p:cNvPr id="66566" name="Picture 2" descr="E:\NIET\Project\xLogo11.png.pagespeed.ic.pydHLuCQEZ.png">
            <a:extLst>
              <a:ext uri="{FF2B5EF4-FFF2-40B4-BE49-F238E27FC236}">
                <a16:creationId xmlns:a16="http://schemas.microsoft.com/office/drawing/2014/main" id="{D92BB4E1-0830-CB04-AA53-A68B52EFB3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8" name="Picture 7">
            <a:extLst>
              <a:ext uri="{FF2B5EF4-FFF2-40B4-BE49-F238E27FC236}">
                <a16:creationId xmlns:a16="http://schemas.microsoft.com/office/drawing/2014/main" id="{5A269E9C-9ABF-D7F3-A731-C349B73AC94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4279">
                                            <p:txEl>
                                              <p:pRg st="2" end="2"/>
                                            </p:txEl>
                                          </p:spTgt>
                                        </p:tgtEl>
                                        <p:attrNameLst>
                                          <p:attrName>style.visibility</p:attrName>
                                        </p:attrNameLst>
                                      </p:cBhvr>
                                      <p:to>
                                        <p:strVal val="visible"/>
                                      </p:to>
                                    </p:set>
                                    <p:anim calcmode="lin" valueType="num">
                                      <p:cBhvr additive="base">
                                        <p:cTn id="7" dur="500" fill="hold"/>
                                        <p:tgtEl>
                                          <p:spTgt spid="5427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4279">
                                            <p:txEl>
                                              <p:pRg st="3" end="3"/>
                                            </p:txEl>
                                          </p:spTgt>
                                        </p:tgtEl>
                                        <p:attrNameLst>
                                          <p:attrName>style.visibility</p:attrName>
                                        </p:attrNameLst>
                                      </p:cBhvr>
                                      <p:to>
                                        <p:strVal val="visible"/>
                                      </p:to>
                                    </p:set>
                                    <p:anim calcmode="lin" valueType="num">
                                      <p:cBhvr additive="base">
                                        <p:cTn id="11" dur="500" fill="hold"/>
                                        <p:tgtEl>
                                          <p:spTgt spid="5427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42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54279">
                                            <p:txEl>
                                              <p:pRg st="4" end="4"/>
                                            </p:txEl>
                                          </p:spTgt>
                                        </p:tgtEl>
                                        <p:attrNameLst>
                                          <p:attrName>style.visibility</p:attrName>
                                        </p:attrNameLst>
                                      </p:cBhvr>
                                      <p:to>
                                        <p:strVal val="visible"/>
                                      </p:to>
                                    </p:set>
                                    <p:anim calcmode="lin" valueType="num">
                                      <p:cBhvr additive="base">
                                        <p:cTn id="17" dur="500" fill="hold"/>
                                        <p:tgtEl>
                                          <p:spTgt spid="54279">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42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54279">
                                            <p:txEl>
                                              <p:pRg st="5" end="5"/>
                                            </p:txEl>
                                          </p:spTgt>
                                        </p:tgtEl>
                                        <p:attrNameLst>
                                          <p:attrName>style.visibility</p:attrName>
                                        </p:attrNameLst>
                                      </p:cBhvr>
                                      <p:to>
                                        <p:strVal val="visible"/>
                                      </p:to>
                                    </p:set>
                                    <p:anim calcmode="lin" valueType="num">
                                      <p:cBhvr additive="base">
                                        <p:cTn id="23" dur="500" fill="hold"/>
                                        <p:tgtEl>
                                          <p:spTgt spid="54279">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42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54279">
                                            <p:txEl>
                                              <p:pRg st="6" end="6"/>
                                            </p:txEl>
                                          </p:spTgt>
                                        </p:tgtEl>
                                        <p:attrNameLst>
                                          <p:attrName>style.visibility</p:attrName>
                                        </p:attrNameLst>
                                      </p:cBhvr>
                                      <p:to>
                                        <p:strVal val="visible"/>
                                      </p:to>
                                    </p:set>
                                    <p:anim calcmode="lin" valueType="num">
                                      <p:cBhvr additive="base">
                                        <p:cTn id="29" dur="500" fill="hold"/>
                                        <p:tgtEl>
                                          <p:spTgt spid="54279">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427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54279">
                                            <p:txEl>
                                              <p:pRg st="7" end="7"/>
                                            </p:txEl>
                                          </p:spTgt>
                                        </p:tgtEl>
                                        <p:attrNameLst>
                                          <p:attrName>style.visibility</p:attrName>
                                        </p:attrNameLst>
                                      </p:cBhvr>
                                      <p:to>
                                        <p:strVal val="visible"/>
                                      </p:to>
                                    </p:set>
                                    <p:anim calcmode="lin" valueType="num">
                                      <p:cBhvr additive="base">
                                        <p:cTn id="35" dur="500" fill="hold"/>
                                        <p:tgtEl>
                                          <p:spTgt spid="54279">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427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54279">
                                            <p:txEl>
                                              <p:pRg st="8" end="8"/>
                                            </p:txEl>
                                          </p:spTgt>
                                        </p:tgtEl>
                                        <p:attrNameLst>
                                          <p:attrName>style.visibility</p:attrName>
                                        </p:attrNameLst>
                                      </p:cBhvr>
                                      <p:to>
                                        <p:strVal val="visible"/>
                                      </p:to>
                                    </p:set>
                                    <p:anim calcmode="lin" valueType="num">
                                      <p:cBhvr additive="base">
                                        <p:cTn id="41" dur="500" fill="hold"/>
                                        <p:tgtEl>
                                          <p:spTgt spid="54279">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4279">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4279">
                                            <p:txEl>
                                              <p:pRg st="9" end="9"/>
                                            </p:txEl>
                                          </p:spTgt>
                                        </p:tgtEl>
                                        <p:attrNameLst>
                                          <p:attrName>style.visibility</p:attrName>
                                        </p:attrNameLst>
                                      </p:cBhvr>
                                      <p:to>
                                        <p:strVal val="visible"/>
                                      </p:to>
                                    </p:set>
                                    <p:anim calcmode="lin" valueType="num">
                                      <p:cBhvr additive="base">
                                        <p:cTn id="45" dur="500" fill="hold"/>
                                        <p:tgtEl>
                                          <p:spTgt spid="54279">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427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1" name="Content Placeholder 2">
            <a:extLst>
              <a:ext uri="{FF2B5EF4-FFF2-40B4-BE49-F238E27FC236}">
                <a16:creationId xmlns:a16="http://schemas.microsoft.com/office/drawing/2014/main" id="{DC1CACF8-E110-F5B5-85F4-0B23A79A6434}"/>
              </a:ext>
            </a:extLst>
          </p:cNvPr>
          <p:cNvSpPr>
            <a:spLocks noGrp="1"/>
          </p:cNvSpPr>
          <p:nvPr>
            <p:ph idx="1"/>
          </p:nvPr>
        </p:nvSpPr>
        <p:spPr>
          <a:xfrm>
            <a:off x="2057400" y="1143000"/>
            <a:ext cx="8229600" cy="4724400"/>
          </a:xfrm>
        </p:spPr>
        <p:txBody>
          <a:bodyPr>
            <a:normAutofit/>
          </a:bodyPr>
          <a:lstStyle/>
          <a:p>
            <a:pPr algn="just" eaLnBrk="1" hangingPunct="1">
              <a:buFont typeface="Arial" panose="020B0604020202020204" pitchFamily="34" charset="0"/>
              <a:buNone/>
            </a:pPr>
            <a:r>
              <a:rPr lang="en-US" altLang="en-US" sz="2400" b="1">
                <a:solidFill>
                  <a:srgbClr val="C00000"/>
                </a:solidFill>
              </a:rPr>
              <a:t>Note:- </a:t>
            </a:r>
          </a:p>
          <a:p>
            <a:pPr algn="just" eaLnBrk="1" hangingPunct="1">
              <a:buFont typeface="Arial" panose="020B0604020202020204" pitchFamily="34" charset="0"/>
              <a:buNone/>
            </a:pPr>
            <a:r>
              <a:rPr lang="en-US" altLang="en-US" sz="2400"/>
              <a:t>Armstrong axioms are </a:t>
            </a:r>
            <a:r>
              <a:rPr lang="en-US" altLang="en-US" sz="2400">
                <a:solidFill>
                  <a:srgbClr val="C00000"/>
                </a:solidFill>
              </a:rPr>
              <a:t>complete.</a:t>
            </a:r>
            <a:r>
              <a:rPr lang="en-US" altLang="en-US" sz="2400"/>
              <a:t> As for a given set F of functional dependencies, all FD implied by F can be inferred by using rules IR1 through IR3.</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r>
              <a:rPr lang="en-US" altLang="en-US" sz="2400"/>
              <a:t>Armstrong axiom are also </a:t>
            </a:r>
            <a:r>
              <a:rPr lang="en-US" altLang="en-US" sz="2400">
                <a:solidFill>
                  <a:srgbClr val="C00000"/>
                </a:solidFill>
              </a:rPr>
              <a:t>sound </a:t>
            </a:r>
            <a:r>
              <a:rPr lang="en-US" altLang="en-US" sz="2400"/>
              <a:t>as to no additional FD or incorrect FD’s can be deduced from F by using inference rules.</a:t>
            </a:r>
          </a:p>
          <a:p>
            <a:pPr algn="just" eaLnBrk="1" hangingPunct="1">
              <a:buFont typeface="Arial" panose="020B0604020202020204" pitchFamily="34" charset="0"/>
              <a:buNone/>
            </a:pPr>
            <a:endParaRPr lang="en-US" altLang="en-US" sz="2200"/>
          </a:p>
        </p:txBody>
      </p:sp>
      <p:sp>
        <p:nvSpPr>
          <p:cNvPr id="4" name="Date Placeholder 3">
            <a:extLst>
              <a:ext uri="{FF2B5EF4-FFF2-40B4-BE49-F238E27FC236}">
                <a16:creationId xmlns:a16="http://schemas.microsoft.com/office/drawing/2014/main" id="{6A7A0475-A29D-4E5E-D258-22C3E5DC87C1}"/>
              </a:ext>
            </a:extLst>
          </p:cNvPr>
          <p:cNvSpPr>
            <a:spLocks noGrp="1"/>
          </p:cNvSpPr>
          <p:nvPr>
            <p:ph type="dt" sz="half" idx="10"/>
          </p:nvPr>
        </p:nvSpPr>
        <p:spPr/>
        <p:txBody>
          <a:bodyPr/>
          <a:lstStyle/>
          <a:p>
            <a:pPr>
              <a:defRPr/>
            </a:pPr>
            <a:fld id="{D36B63BD-595B-447F-93DA-F2CC792E5308}" type="datetime1">
              <a:rPr lang="en-US"/>
              <a:pPr>
                <a:defRPr/>
              </a:pPr>
              <a:t>3/27/24</a:t>
            </a:fld>
            <a:endParaRPr lang="en-US"/>
          </a:p>
        </p:txBody>
      </p:sp>
      <p:sp>
        <p:nvSpPr>
          <p:cNvPr id="5" name="Footer Placeholder 4">
            <a:extLst>
              <a:ext uri="{FF2B5EF4-FFF2-40B4-BE49-F238E27FC236}">
                <a16:creationId xmlns:a16="http://schemas.microsoft.com/office/drawing/2014/main" id="{BAE69B65-8919-9CB5-5843-AF5ED90111BF}"/>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67588" name="Slide Number Placeholder 5">
            <a:extLst>
              <a:ext uri="{FF2B5EF4-FFF2-40B4-BE49-F238E27FC236}">
                <a16:creationId xmlns:a16="http://schemas.microsoft.com/office/drawing/2014/main" id="{B86EC328-3482-23BE-E7C2-68D44D51B3B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2D37F57-DCB0-8D41-B549-37F9B4021D20}" type="slidenum">
              <a:rPr lang="en-US" altLang="en-US" sz="1200">
                <a:solidFill>
                  <a:srgbClr val="898989"/>
                </a:solidFill>
              </a:rPr>
              <a:pPr>
                <a:spcBef>
                  <a:spcPct val="0"/>
                </a:spcBef>
                <a:buFontTx/>
                <a:buNone/>
              </a:pPr>
              <a:t>27</a:t>
            </a:fld>
            <a:endParaRPr lang="en-US" altLang="en-US" sz="1200">
              <a:solidFill>
                <a:srgbClr val="898989"/>
              </a:solidFill>
            </a:endParaRPr>
          </a:p>
        </p:txBody>
      </p:sp>
      <p:sp>
        <p:nvSpPr>
          <p:cNvPr id="7" name="Title 1">
            <a:extLst>
              <a:ext uri="{FF2B5EF4-FFF2-40B4-BE49-F238E27FC236}">
                <a16:creationId xmlns:a16="http://schemas.microsoft.com/office/drawing/2014/main" id="{3F71E755-8F89-FDC7-7EF2-7B4790CC7799}"/>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Conti…………               (CO3)</a:t>
            </a:r>
          </a:p>
        </p:txBody>
      </p:sp>
      <p:pic>
        <p:nvPicPr>
          <p:cNvPr id="67590" name="Picture 2" descr="E:\NIET\Project\xLogo11.png.pagespeed.ic.pydHLuCQEZ.png">
            <a:extLst>
              <a:ext uri="{FF2B5EF4-FFF2-40B4-BE49-F238E27FC236}">
                <a16:creationId xmlns:a16="http://schemas.microsoft.com/office/drawing/2014/main" id="{DFA113BD-0897-F90D-40B6-FF68A5540F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2" name="Picture 7">
            <a:extLst>
              <a:ext uri="{FF2B5EF4-FFF2-40B4-BE49-F238E27FC236}">
                <a16:creationId xmlns:a16="http://schemas.microsoft.com/office/drawing/2014/main" id="{B8B94D3B-AF55-0ECD-D1C1-9B94E47C0B2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ntent Placeholder 2">
            <a:extLst>
              <a:ext uri="{FF2B5EF4-FFF2-40B4-BE49-F238E27FC236}">
                <a16:creationId xmlns:a16="http://schemas.microsoft.com/office/drawing/2014/main" id="{0F657921-4E94-038C-E715-80716F290089}"/>
              </a:ext>
            </a:extLst>
          </p:cNvPr>
          <p:cNvSpPr>
            <a:spLocks noGrp="1"/>
          </p:cNvSpPr>
          <p:nvPr>
            <p:ph idx="1"/>
          </p:nvPr>
        </p:nvSpPr>
        <p:spPr/>
        <p:txBody>
          <a:bodyPr/>
          <a:lstStyle/>
          <a:p>
            <a:pPr algn="just" eaLnBrk="1" hangingPunct="1">
              <a:buFont typeface="Wingdings" pitchFamily="2" charset="2"/>
              <a:buChar char="Ø"/>
            </a:pPr>
            <a:r>
              <a:rPr lang="en-US" altLang="en-US"/>
              <a:t>Inference rules</a:t>
            </a:r>
          </a:p>
        </p:txBody>
      </p:sp>
      <p:sp>
        <p:nvSpPr>
          <p:cNvPr id="4" name="Date Placeholder 3">
            <a:extLst>
              <a:ext uri="{FF2B5EF4-FFF2-40B4-BE49-F238E27FC236}">
                <a16:creationId xmlns:a16="http://schemas.microsoft.com/office/drawing/2014/main" id="{49D2FDAD-0E71-9FCA-8212-2F662D13276F}"/>
              </a:ext>
            </a:extLst>
          </p:cNvPr>
          <p:cNvSpPr>
            <a:spLocks noGrp="1"/>
          </p:cNvSpPr>
          <p:nvPr>
            <p:ph type="dt" sz="half" idx="10"/>
          </p:nvPr>
        </p:nvSpPr>
        <p:spPr/>
        <p:txBody>
          <a:bodyPr/>
          <a:lstStyle/>
          <a:p>
            <a:pPr>
              <a:defRPr/>
            </a:pPr>
            <a:fld id="{CEE0B144-AB06-45C3-907D-D166B97DDECD}" type="datetime1">
              <a:rPr lang="en-US"/>
              <a:pPr>
                <a:defRPr/>
              </a:pPr>
              <a:t>3/27/24</a:t>
            </a:fld>
            <a:endParaRPr lang="en-US"/>
          </a:p>
        </p:txBody>
      </p:sp>
      <p:sp>
        <p:nvSpPr>
          <p:cNvPr id="5" name="Footer Placeholder 4">
            <a:extLst>
              <a:ext uri="{FF2B5EF4-FFF2-40B4-BE49-F238E27FC236}">
                <a16:creationId xmlns:a16="http://schemas.microsoft.com/office/drawing/2014/main" id="{37D7AEF7-0DA3-6C21-EA90-361627DAE2DF}"/>
              </a:ext>
            </a:extLst>
          </p:cNvPr>
          <p:cNvSpPr>
            <a:spLocks noGrp="1"/>
          </p:cNvSpPr>
          <p:nvPr>
            <p:ph type="ftr" sz="quarter" idx="11"/>
          </p:nvPr>
        </p:nvSpPr>
        <p:spPr/>
        <p:txBody>
          <a:bodyPr/>
          <a:lstStyle/>
          <a:p>
            <a:pPr>
              <a:defRPr/>
            </a:pPr>
            <a:r>
              <a:rPr lang="en-US"/>
              <a:t>Jyoti Rani          DBMS                Unit-3</a:t>
            </a:r>
          </a:p>
        </p:txBody>
      </p:sp>
      <p:sp>
        <p:nvSpPr>
          <p:cNvPr id="68613" name="Slide Number Placeholder 5">
            <a:extLst>
              <a:ext uri="{FF2B5EF4-FFF2-40B4-BE49-F238E27FC236}">
                <a16:creationId xmlns:a16="http://schemas.microsoft.com/office/drawing/2014/main" id="{0DC16E31-B847-1DD1-62E9-2C60AAE39F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8E0E1E0-6992-C14B-BBB5-31DE2334FF2A}" type="slidenum">
              <a:rPr lang="en-US" altLang="en-US" sz="1200">
                <a:solidFill>
                  <a:srgbClr val="898989"/>
                </a:solidFill>
              </a:rPr>
              <a:pPr>
                <a:spcBef>
                  <a:spcPct val="0"/>
                </a:spcBef>
                <a:buFontTx/>
                <a:buNone/>
              </a:pPr>
              <a:t>28</a:t>
            </a:fld>
            <a:endParaRPr lang="en-US" altLang="en-US" sz="1200">
              <a:solidFill>
                <a:srgbClr val="898989"/>
              </a:solidFill>
            </a:endParaRPr>
          </a:p>
        </p:txBody>
      </p:sp>
      <p:sp>
        <p:nvSpPr>
          <p:cNvPr id="7" name="Title 1">
            <a:extLst>
              <a:ext uri="{FF2B5EF4-FFF2-40B4-BE49-F238E27FC236}">
                <a16:creationId xmlns:a16="http://schemas.microsoft.com/office/drawing/2014/main" id="{EFAC5EED-1E03-0D1E-4977-6F5180BE48FE}"/>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Recap</a:t>
            </a:r>
          </a:p>
        </p:txBody>
      </p:sp>
      <p:pic>
        <p:nvPicPr>
          <p:cNvPr id="68615" name="Picture 7">
            <a:extLst>
              <a:ext uri="{FF2B5EF4-FFF2-40B4-BE49-F238E27FC236}">
                <a16:creationId xmlns:a16="http://schemas.microsoft.com/office/drawing/2014/main" id="{682DD73E-162E-5064-229B-94DFA9DCA6D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9" name="Content Placeholder 2">
            <a:extLst>
              <a:ext uri="{FF2B5EF4-FFF2-40B4-BE49-F238E27FC236}">
                <a16:creationId xmlns:a16="http://schemas.microsoft.com/office/drawing/2014/main" id="{C2CFB640-7F59-0276-60C4-2289F4B37047}"/>
              </a:ext>
            </a:extLst>
          </p:cNvPr>
          <p:cNvSpPr>
            <a:spLocks noGrp="1"/>
          </p:cNvSpPr>
          <p:nvPr>
            <p:ph idx="1"/>
          </p:nvPr>
        </p:nvSpPr>
        <p:spPr>
          <a:xfrm>
            <a:off x="2057400" y="1143000"/>
            <a:ext cx="8229600" cy="4724400"/>
          </a:xfrm>
        </p:spPr>
        <p:txBody>
          <a:bodyPr/>
          <a:lstStyle/>
          <a:p>
            <a:pPr algn="just" eaLnBrk="1" hangingPunct="1">
              <a:buFont typeface="Arial" panose="020B0604020202020204" pitchFamily="34" charset="0"/>
              <a:buNone/>
            </a:pPr>
            <a:endParaRPr lang="en-US" altLang="en-US" b="1"/>
          </a:p>
          <a:p>
            <a:pPr algn="just" eaLnBrk="1" hangingPunct="1">
              <a:buFont typeface="Wingdings" pitchFamily="2" charset="2"/>
              <a:buChar char="Ø"/>
            </a:pPr>
            <a:endParaRPr lang="en-US" altLang="en-US" sz="2400"/>
          </a:p>
          <a:p>
            <a:pPr algn="just" eaLnBrk="1" hangingPunct="1">
              <a:buFont typeface="Wingdings" pitchFamily="2" charset="2"/>
              <a:buChar char="Ø"/>
            </a:pPr>
            <a:r>
              <a:rPr lang="en-US" altLang="en-US"/>
              <a:t>Closure of Attribute set.</a:t>
            </a:r>
          </a:p>
          <a:p>
            <a:pPr algn="just" eaLnBrk="1" hangingPunct="1">
              <a:buFont typeface="Wingdings" pitchFamily="2" charset="2"/>
              <a:buChar char="Ø"/>
            </a:pPr>
            <a:r>
              <a:rPr lang="en-US" altLang="en-US"/>
              <a:t>Definitions of Keys</a:t>
            </a:r>
          </a:p>
          <a:p>
            <a:pPr algn="just" eaLnBrk="1" hangingPunct="1">
              <a:buFont typeface="Wingdings" pitchFamily="2" charset="2"/>
              <a:buChar char="Ø"/>
            </a:pPr>
            <a:r>
              <a:rPr lang="en-US" altLang="en-US"/>
              <a:t>Find the super key and candidate key from FD</a:t>
            </a:r>
          </a:p>
        </p:txBody>
      </p:sp>
      <p:sp>
        <p:nvSpPr>
          <p:cNvPr id="4" name="Date Placeholder 3">
            <a:extLst>
              <a:ext uri="{FF2B5EF4-FFF2-40B4-BE49-F238E27FC236}">
                <a16:creationId xmlns:a16="http://schemas.microsoft.com/office/drawing/2014/main" id="{BCCF9818-1462-A10E-0FBA-37E1685C21FB}"/>
              </a:ext>
            </a:extLst>
          </p:cNvPr>
          <p:cNvSpPr>
            <a:spLocks noGrp="1"/>
          </p:cNvSpPr>
          <p:nvPr>
            <p:ph type="dt" sz="half" idx="10"/>
          </p:nvPr>
        </p:nvSpPr>
        <p:spPr/>
        <p:txBody>
          <a:bodyPr/>
          <a:lstStyle/>
          <a:p>
            <a:pPr>
              <a:defRPr/>
            </a:pPr>
            <a:fld id="{47AD9E15-F71A-4E5A-A63B-DD01882C679B}" type="datetime1">
              <a:rPr lang="en-US"/>
              <a:pPr>
                <a:defRPr/>
              </a:pPr>
              <a:t>3/27/24</a:t>
            </a:fld>
            <a:endParaRPr lang="en-US"/>
          </a:p>
        </p:txBody>
      </p:sp>
      <p:sp>
        <p:nvSpPr>
          <p:cNvPr id="5" name="Footer Placeholder 4">
            <a:extLst>
              <a:ext uri="{FF2B5EF4-FFF2-40B4-BE49-F238E27FC236}">
                <a16:creationId xmlns:a16="http://schemas.microsoft.com/office/drawing/2014/main" id="{C1D19526-0AE7-76DD-A9D5-346431A6E7AF}"/>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69636" name="Slide Number Placeholder 5">
            <a:extLst>
              <a:ext uri="{FF2B5EF4-FFF2-40B4-BE49-F238E27FC236}">
                <a16:creationId xmlns:a16="http://schemas.microsoft.com/office/drawing/2014/main" id="{944C6FF8-1309-5FAE-E884-BC29900A3AF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9595286-1CD4-A743-90EF-95C4D99A43D9}" type="slidenum">
              <a:rPr lang="en-US" altLang="en-US" sz="1200">
                <a:solidFill>
                  <a:srgbClr val="898989"/>
                </a:solidFill>
              </a:rPr>
              <a:pPr>
                <a:spcBef>
                  <a:spcPct val="0"/>
                </a:spcBef>
                <a:buFontTx/>
                <a:buNone/>
              </a:pPr>
              <a:t>29</a:t>
            </a:fld>
            <a:endParaRPr lang="en-US" altLang="en-US" sz="1200">
              <a:solidFill>
                <a:srgbClr val="898989"/>
              </a:solidFill>
            </a:endParaRPr>
          </a:p>
        </p:txBody>
      </p:sp>
      <p:sp>
        <p:nvSpPr>
          <p:cNvPr id="7" name="Title 1">
            <a:extLst>
              <a:ext uri="{FF2B5EF4-FFF2-40B4-BE49-F238E27FC236}">
                <a16:creationId xmlns:a16="http://schemas.microsoft.com/office/drawing/2014/main" id="{70422AD5-173C-A2E2-82D9-8D4E9AC0D24D}"/>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3200" b="1" dirty="0">
              <a:solidFill>
                <a:srgbClr val="C00000"/>
              </a:solidFill>
              <a:effectLst>
                <a:outerShdw blurRad="38100" dist="38100" dir="2700000" algn="tl">
                  <a:srgbClr val="000000">
                    <a:alpha val="43137"/>
                  </a:srgbClr>
                </a:outerShdw>
              </a:effectLst>
            </a:endParaRPr>
          </a:p>
          <a:p>
            <a:pPr algn="ctr">
              <a:defRPr/>
            </a:pPr>
            <a:r>
              <a:rPr lang="en-US" sz="3200" b="1" dirty="0">
                <a:solidFill>
                  <a:srgbClr val="C00000"/>
                </a:solidFill>
                <a:effectLst>
                  <a:outerShdw blurRad="38100" dist="38100" dir="2700000" algn="tl">
                    <a:srgbClr val="000000">
                      <a:alpha val="43137"/>
                    </a:srgbClr>
                  </a:outerShdw>
                </a:effectLst>
              </a:rPr>
              <a:t>Topic 4,5 Objective</a:t>
            </a:r>
          </a:p>
          <a:p>
            <a:pPr algn="ctr">
              <a:defRPr/>
            </a:pPr>
            <a:endParaRPr lang="en-US" sz="3200" b="1" dirty="0">
              <a:solidFill>
                <a:srgbClr val="C00000"/>
              </a:solidFill>
              <a:effectLst>
                <a:outerShdw blurRad="38100" dist="38100" dir="2700000" algn="tl">
                  <a:srgbClr val="000000">
                    <a:alpha val="43137"/>
                  </a:srgbClr>
                </a:outerShdw>
              </a:effectLst>
            </a:endParaRPr>
          </a:p>
        </p:txBody>
      </p:sp>
      <p:pic>
        <p:nvPicPr>
          <p:cNvPr id="69638" name="Picture 2" descr="E:\NIET\Project\xLogo11.png.pagespeed.ic.pydHLuCQEZ.png">
            <a:extLst>
              <a:ext uri="{FF2B5EF4-FFF2-40B4-BE49-F238E27FC236}">
                <a16:creationId xmlns:a16="http://schemas.microsoft.com/office/drawing/2014/main" id="{D01CD835-9A24-1E21-A335-20C649C7BE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40" name="Picture 7">
            <a:extLst>
              <a:ext uri="{FF2B5EF4-FFF2-40B4-BE49-F238E27FC236}">
                <a16:creationId xmlns:a16="http://schemas.microsoft.com/office/drawing/2014/main" id="{4A99DC7F-8DB3-8BF3-2152-2589784A046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F4C6153-57CE-D510-4AA1-D7FFD9611768}"/>
              </a:ext>
            </a:extLst>
          </p:cNvPr>
          <p:cNvSpPr>
            <a:spLocks noGrp="1"/>
          </p:cNvSpPr>
          <p:nvPr>
            <p:ph type="dt" sz="quarter" idx="10"/>
          </p:nvPr>
        </p:nvSpPr>
        <p:spPr/>
        <p:txBody>
          <a:bodyPr/>
          <a:lstStyle/>
          <a:p>
            <a:pPr>
              <a:defRPr/>
            </a:pPr>
            <a:fld id="{0272177B-FABA-4570-BB27-15395926E939}" type="datetime1">
              <a:rPr lang="en-US" smtClean="0"/>
              <a:t>3/27/24</a:t>
            </a:fld>
            <a:endParaRPr lang="en-US"/>
          </a:p>
        </p:txBody>
      </p:sp>
      <p:sp>
        <p:nvSpPr>
          <p:cNvPr id="5" name="Footer Placeholder 4">
            <a:extLst>
              <a:ext uri="{FF2B5EF4-FFF2-40B4-BE49-F238E27FC236}">
                <a16:creationId xmlns:a16="http://schemas.microsoft.com/office/drawing/2014/main" id="{5DC6FE51-E7C8-686D-7EDC-44A3B1D46C80}"/>
              </a:ext>
            </a:extLst>
          </p:cNvPr>
          <p:cNvSpPr>
            <a:spLocks noGrp="1"/>
          </p:cNvSpPr>
          <p:nvPr>
            <p:ph type="ftr" sz="quarter" idx="11"/>
          </p:nvPr>
        </p:nvSpPr>
        <p:spPr>
          <a:xfrm>
            <a:off x="3886200" y="6356351"/>
            <a:ext cx="5594350" cy="365125"/>
          </a:xfrm>
        </p:spPr>
        <p:txBody>
          <a:bodyPr/>
          <a:lstStyle/>
          <a:p>
            <a:pPr>
              <a:defRPr/>
            </a:pPr>
            <a:r>
              <a:rPr lang="en-US"/>
              <a:t>Jyoti Rani        ACSAI-0402 and DBMS                Unit-4</a:t>
            </a:r>
            <a:endParaRPr lang="en-US" dirty="0"/>
          </a:p>
        </p:txBody>
      </p:sp>
      <p:sp>
        <p:nvSpPr>
          <p:cNvPr id="4100" name="Slide Number Placeholder 5">
            <a:extLst>
              <a:ext uri="{FF2B5EF4-FFF2-40B4-BE49-F238E27FC236}">
                <a16:creationId xmlns:a16="http://schemas.microsoft.com/office/drawing/2014/main" id="{7C6DDEC0-3E01-6094-AE81-8E71177A4AD0}"/>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978D8FA-C68E-4DBD-B8EF-1C87CD68D94B}" type="slidenum">
              <a:rPr lang="en-US" altLang="en-US">
                <a:solidFill>
                  <a:srgbClr val="898989"/>
                </a:solidFill>
                <a:latin typeface="Calibri" panose="020F0502020204030204" pitchFamily="34" charset="0"/>
              </a:rPr>
              <a:pPr/>
              <a:t>3</a:t>
            </a:fld>
            <a:endParaRPr lang="en-US" altLang="en-US">
              <a:solidFill>
                <a:srgbClr val="898989"/>
              </a:solidFill>
              <a:latin typeface="Calibri" panose="020F0502020204030204" pitchFamily="34" charset="0"/>
            </a:endParaRPr>
          </a:p>
        </p:txBody>
      </p:sp>
      <p:sp>
        <p:nvSpPr>
          <p:cNvPr id="8" name="Title 1">
            <a:extLst>
              <a:ext uri="{FF2B5EF4-FFF2-40B4-BE49-F238E27FC236}">
                <a16:creationId xmlns:a16="http://schemas.microsoft.com/office/drawing/2014/main" id="{2E642BDF-A5B0-695C-B03A-C924C893955A}"/>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t>Evaluation Scheme</a:t>
            </a:r>
          </a:p>
        </p:txBody>
      </p:sp>
      <p:pic>
        <p:nvPicPr>
          <p:cNvPr id="1032" name="Picture 8">
            <a:extLst>
              <a:ext uri="{FF2B5EF4-FFF2-40B4-BE49-F238E27FC236}">
                <a16:creationId xmlns:a16="http://schemas.microsoft.com/office/drawing/2014/main" id="{1E21C452-8A73-A299-AEAF-35D775F920FD}"/>
              </a:ext>
            </a:extLst>
          </p:cNvPr>
          <p:cNvPicPr>
            <a:picLocks noChangeAspect="1" noChangeArrowheads="1"/>
          </p:cNvPicPr>
          <p:nvPr/>
        </p:nvPicPr>
        <p:blipFill>
          <a:blip r:embed="rId2" cstate="print">
            <a:duotone>
              <a:prstClr val="black"/>
              <a:schemeClr val="accent5">
                <a:tint val="45000"/>
                <a:satMod val="400000"/>
              </a:schemeClr>
            </a:duotone>
          </a:blip>
          <a:srcRect/>
          <a:stretch>
            <a:fillRect/>
          </a:stretch>
        </p:blipFill>
        <p:spPr bwMode="auto">
          <a:xfrm>
            <a:off x="2387600" y="1295400"/>
            <a:ext cx="7416800" cy="4267200"/>
          </a:xfrm>
          <a:prstGeom prst="rect">
            <a:avLst/>
          </a:prstGeom>
          <a:noFill/>
          <a:ln w="9525">
            <a:noFill/>
            <a:miter lim="800000"/>
            <a:headEnd/>
            <a:tailEnd/>
          </a:ln>
        </p:spPr>
      </p:pic>
      <p:pic>
        <p:nvPicPr>
          <p:cNvPr id="2" name="Picture 1">
            <a:extLst>
              <a:ext uri="{FF2B5EF4-FFF2-40B4-BE49-F238E27FC236}">
                <a16:creationId xmlns:a16="http://schemas.microsoft.com/office/drawing/2014/main" id="{CBB404AF-36AA-DE88-F333-ED8BF9EECA1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0388"/>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5" name="Content Placeholder 2">
            <a:extLst>
              <a:ext uri="{FF2B5EF4-FFF2-40B4-BE49-F238E27FC236}">
                <a16:creationId xmlns:a16="http://schemas.microsoft.com/office/drawing/2014/main" id="{0802C506-65E3-3C9A-7AF5-47DED723DB63}"/>
              </a:ext>
            </a:extLst>
          </p:cNvPr>
          <p:cNvSpPr>
            <a:spLocks noGrp="1"/>
          </p:cNvSpPr>
          <p:nvPr>
            <p:ph idx="1"/>
          </p:nvPr>
        </p:nvSpPr>
        <p:spPr>
          <a:xfrm>
            <a:off x="2057400" y="1143000"/>
            <a:ext cx="8229600" cy="4724400"/>
          </a:xfrm>
        </p:spPr>
        <p:txBody>
          <a:bodyPr>
            <a:normAutofit/>
          </a:bodyPr>
          <a:lstStyle/>
          <a:p>
            <a:pPr algn="just" eaLnBrk="1" hangingPunct="1">
              <a:buFont typeface="Wingdings" pitchFamily="2" charset="2"/>
              <a:buChar char="v"/>
            </a:pPr>
            <a:r>
              <a:rPr lang="en-US" altLang="en-US" sz="2400"/>
              <a:t>After finding a set of FD’s that are hold on a relation the next step is to find super key and candidate key  for a relation and,</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Wingdings" pitchFamily="2" charset="2"/>
              <a:buChar char="v"/>
            </a:pPr>
            <a:r>
              <a:rPr lang="en-US" altLang="en-US" sz="2400"/>
              <a:t>Also to test whether a set X is a super key, we must devise an algorithm for computing the set of attributes functionally determined by X.</a:t>
            </a:r>
          </a:p>
          <a:p>
            <a:pPr algn="just" eaLnBrk="1" hangingPunct="1">
              <a:buFont typeface="Arial" panose="020B0604020202020204" pitchFamily="34" charset="0"/>
              <a:buNone/>
            </a:pPr>
            <a:endParaRPr lang="en-US" altLang="en-US" sz="2400" b="1"/>
          </a:p>
        </p:txBody>
      </p:sp>
      <p:sp>
        <p:nvSpPr>
          <p:cNvPr id="4" name="Date Placeholder 3">
            <a:extLst>
              <a:ext uri="{FF2B5EF4-FFF2-40B4-BE49-F238E27FC236}">
                <a16:creationId xmlns:a16="http://schemas.microsoft.com/office/drawing/2014/main" id="{B59CE793-A46C-ACEA-602A-A0A73D453F20}"/>
              </a:ext>
            </a:extLst>
          </p:cNvPr>
          <p:cNvSpPr>
            <a:spLocks noGrp="1"/>
          </p:cNvSpPr>
          <p:nvPr>
            <p:ph type="dt" sz="half" idx="10"/>
          </p:nvPr>
        </p:nvSpPr>
        <p:spPr/>
        <p:txBody>
          <a:bodyPr/>
          <a:lstStyle/>
          <a:p>
            <a:pPr>
              <a:defRPr/>
            </a:pPr>
            <a:fld id="{F5E06FBF-EE89-4E38-874F-93DCF0A996DD}" type="datetime1">
              <a:rPr lang="en-US"/>
              <a:pPr>
                <a:defRPr/>
              </a:pPr>
              <a:t>3/27/24</a:t>
            </a:fld>
            <a:endParaRPr lang="en-US"/>
          </a:p>
        </p:txBody>
      </p:sp>
      <p:sp>
        <p:nvSpPr>
          <p:cNvPr id="5" name="Footer Placeholder 4">
            <a:extLst>
              <a:ext uri="{FF2B5EF4-FFF2-40B4-BE49-F238E27FC236}">
                <a16:creationId xmlns:a16="http://schemas.microsoft.com/office/drawing/2014/main" id="{D393EB56-04DF-0996-AAF6-3B0EE51A6195}"/>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70660" name="Slide Number Placeholder 5">
            <a:extLst>
              <a:ext uri="{FF2B5EF4-FFF2-40B4-BE49-F238E27FC236}">
                <a16:creationId xmlns:a16="http://schemas.microsoft.com/office/drawing/2014/main" id="{15A0C9E8-3D01-7E29-413C-5E1FD133A1D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D33E163-2784-324F-BCB6-8F66768385A6}" type="slidenum">
              <a:rPr lang="en-US" altLang="en-US" sz="1200">
                <a:solidFill>
                  <a:srgbClr val="898989"/>
                </a:solidFill>
              </a:rPr>
              <a:pPr>
                <a:spcBef>
                  <a:spcPct val="0"/>
                </a:spcBef>
                <a:buFontTx/>
                <a:buNone/>
              </a:pPr>
              <a:t>30</a:t>
            </a:fld>
            <a:endParaRPr lang="en-US" altLang="en-US" sz="1200">
              <a:solidFill>
                <a:srgbClr val="898989"/>
              </a:solidFill>
            </a:endParaRPr>
          </a:p>
        </p:txBody>
      </p:sp>
      <p:sp>
        <p:nvSpPr>
          <p:cNvPr id="7" name="Title 1">
            <a:extLst>
              <a:ext uri="{FF2B5EF4-FFF2-40B4-BE49-F238E27FC236}">
                <a16:creationId xmlns:a16="http://schemas.microsoft.com/office/drawing/2014/main" id="{0BAAF819-4A0A-3080-E80A-5BE60A500B05}"/>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solidFill>
                  <a:srgbClr val="C00000"/>
                </a:solidFill>
              </a:rPr>
              <a:t>Closure of a  Attribute set</a:t>
            </a:r>
          </a:p>
        </p:txBody>
      </p:sp>
      <p:pic>
        <p:nvPicPr>
          <p:cNvPr id="70662" name="Picture 2" descr="E:\NIET\Project\xLogo11.png.pagespeed.ic.pydHLuCQEZ.png">
            <a:extLst>
              <a:ext uri="{FF2B5EF4-FFF2-40B4-BE49-F238E27FC236}">
                <a16:creationId xmlns:a16="http://schemas.microsoft.com/office/drawing/2014/main" id="{AA445A1F-7AA3-706B-EE74-0159A7765B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4" name="Picture 7">
            <a:extLst>
              <a:ext uri="{FF2B5EF4-FFF2-40B4-BE49-F238E27FC236}">
                <a16:creationId xmlns:a16="http://schemas.microsoft.com/office/drawing/2014/main" id="{A3877075-E07F-1C05-612D-992157D3FCA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8615">
                                            <p:txEl>
                                              <p:pRg st="0" end="0"/>
                                            </p:txEl>
                                          </p:spTgt>
                                        </p:tgtEl>
                                        <p:attrNameLst>
                                          <p:attrName>style.visibility</p:attrName>
                                        </p:attrNameLst>
                                      </p:cBhvr>
                                      <p:to>
                                        <p:strVal val="visible"/>
                                      </p:to>
                                    </p:set>
                                    <p:anim calcmode="lin" valueType="num">
                                      <p:cBhvr additive="base">
                                        <p:cTn id="7" dur="500" fill="hold"/>
                                        <p:tgtEl>
                                          <p:spTgt spid="686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86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8615">
                                            <p:txEl>
                                              <p:pRg st="4" end="4"/>
                                            </p:txEl>
                                          </p:spTgt>
                                        </p:tgtEl>
                                        <p:attrNameLst>
                                          <p:attrName>style.visibility</p:attrName>
                                        </p:attrNameLst>
                                      </p:cBhvr>
                                      <p:to>
                                        <p:strVal val="visible"/>
                                      </p:to>
                                    </p:set>
                                    <p:anim calcmode="lin" valueType="num">
                                      <p:cBhvr additive="base">
                                        <p:cTn id="13" dur="500" fill="hold"/>
                                        <p:tgtEl>
                                          <p:spTgt spid="6861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86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9" name="Content Placeholder 2">
            <a:extLst>
              <a:ext uri="{FF2B5EF4-FFF2-40B4-BE49-F238E27FC236}">
                <a16:creationId xmlns:a16="http://schemas.microsoft.com/office/drawing/2014/main" id="{E9FAD430-6EF4-7494-EE0C-7E08B55680A5}"/>
              </a:ext>
            </a:extLst>
          </p:cNvPr>
          <p:cNvSpPr>
            <a:spLocks noGrp="1"/>
          </p:cNvSpPr>
          <p:nvPr>
            <p:ph idx="1"/>
          </p:nvPr>
        </p:nvSpPr>
        <p:spPr>
          <a:xfrm>
            <a:off x="1828800" y="762000"/>
            <a:ext cx="8458200" cy="5638800"/>
          </a:xfrm>
        </p:spPr>
        <p:txBody>
          <a:bodyPr>
            <a:normAutofit fontScale="92500"/>
          </a:bodyPr>
          <a:lstStyle/>
          <a:p>
            <a:pPr algn="just" eaLnBrk="1" hangingPunct="1">
              <a:buFont typeface="Arial" panose="020B0604020202020204" pitchFamily="34" charset="0"/>
              <a:buNone/>
            </a:pPr>
            <a:r>
              <a:rPr lang="en-US" altLang="en-US" sz="2200"/>
              <a:t>The set of attribute that are functionally dependent  on the attribute X is called attribute closure of X and it can be represented by  X</a:t>
            </a:r>
            <a:r>
              <a:rPr lang="en-US" altLang="en-US" sz="2200" baseline="30000"/>
              <a:t>+.</a:t>
            </a:r>
            <a:endParaRPr lang="en-US" altLang="en-US" sz="2200"/>
          </a:p>
          <a:p>
            <a:pPr algn="just" eaLnBrk="1" hangingPunct="1">
              <a:buFont typeface="Arial" panose="020B0604020202020204" pitchFamily="34" charset="0"/>
              <a:buNone/>
            </a:pPr>
            <a:r>
              <a:rPr lang="en-US" altLang="en-US" sz="2400" b="1">
                <a:solidFill>
                  <a:srgbClr val="C00000"/>
                </a:solidFill>
              </a:rPr>
              <a:t>Or </a:t>
            </a:r>
          </a:p>
          <a:p>
            <a:pPr algn="just" eaLnBrk="1" hangingPunct="1">
              <a:buFont typeface="Arial" panose="020B0604020202020204" pitchFamily="34" charset="0"/>
              <a:buNone/>
            </a:pPr>
            <a:r>
              <a:rPr lang="en-US" altLang="en-US" sz="2200"/>
              <a:t>For each such set of attributes X, we determine the set </a:t>
            </a:r>
            <a:r>
              <a:rPr lang="en-US" altLang="en-US" sz="2200" b="1"/>
              <a:t>X</a:t>
            </a:r>
            <a:r>
              <a:rPr lang="en-US" altLang="en-US" sz="2200" b="1" baseline="30000"/>
              <a:t>+</a:t>
            </a:r>
            <a:r>
              <a:rPr lang="en-US" altLang="en-US" sz="2200"/>
              <a:t> of attributes that are functionally determined by X based on F;</a:t>
            </a:r>
          </a:p>
          <a:p>
            <a:pPr algn="just" eaLnBrk="1" hangingPunct="1">
              <a:buFont typeface="Arial" panose="020B0604020202020204" pitchFamily="34" charset="0"/>
              <a:buNone/>
            </a:pPr>
            <a:r>
              <a:rPr lang="en-US" altLang="en-US" sz="2200"/>
              <a:t> </a:t>
            </a:r>
            <a:r>
              <a:rPr lang="en-US" altLang="en-US" sz="2200" b="1"/>
              <a:t>X</a:t>
            </a:r>
            <a:r>
              <a:rPr lang="en-US" altLang="en-US" sz="2200" b="1" baseline="30000"/>
              <a:t>+ </a:t>
            </a:r>
            <a:r>
              <a:rPr lang="en-US" altLang="en-US" sz="2200"/>
              <a:t>is called the closure of X under F.</a:t>
            </a:r>
          </a:p>
          <a:p>
            <a:pPr algn="just" eaLnBrk="1" hangingPunct="1">
              <a:buFont typeface="Arial" panose="020B0604020202020204" pitchFamily="34" charset="0"/>
              <a:buNone/>
            </a:pPr>
            <a:r>
              <a:rPr lang="en-US" altLang="en-US" sz="2400" b="1"/>
              <a:t>Algorithm :</a:t>
            </a:r>
            <a:r>
              <a:rPr lang="en-US" altLang="en-US" sz="2400"/>
              <a:t>- Determining </a:t>
            </a:r>
            <a:r>
              <a:rPr lang="en-US" altLang="en-US" sz="2400" b="1"/>
              <a:t>X</a:t>
            </a:r>
            <a:r>
              <a:rPr lang="en-US" altLang="en-US" sz="2400" b="1" baseline="30000"/>
              <a:t>+</a:t>
            </a:r>
            <a:r>
              <a:rPr lang="en-US" altLang="en-US" sz="2400"/>
              <a:t>, the Closure of X under F .</a:t>
            </a:r>
          </a:p>
          <a:p>
            <a:pPr algn="just" eaLnBrk="1" hangingPunct="1">
              <a:buFont typeface="Arial" panose="020B0604020202020204" pitchFamily="34" charset="0"/>
              <a:buNone/>
            </a:pPr>
            <a:r>
              <a:rPr lang="en-US" altLang="en-US" sz="1800" b="1"/>
              <a:t>Input:</a:t>
            </a:r>
            <a:r>
              <a:rPr lang="en-US" altLang="en-US" sz="1800"/>
              <a:t> A set F of FDs on a relation schema R, and a set of attributes X, which is a subset of R. </a:t>
            </a:r>
          </a:p>
          <a:p>
            <a:pPr algn="just" eaLnBrk="1" hangingPunct="1">
              <a:buFont typeface="Arial" panose="020B0604020202020204" pitchFamily="34" charset="0"/>
              <a:buNone/>
            </a:pPr>
            <a:r>
              <a:rPr lang="en-US" altLang="en-US" sz="1800" b="1"/>
              <a:t> X</a:t>
            </a:r>
            <a:r>
              <a:rPr lang="en-US" altLang="en-US" sz="1800" b="1" baseline="30000"/>
              <a:t>+</a:t>
            </a:r>
            <a:r>
              <a:rPr lang="en-US" altLang="en-US" sz="1800"/>
              <a:t> := X;</a:t>
            </a:r>
          </a:p>
          <a:p>
            <a:pPr algn="just" eaLnBrk="1" hangingPunct="1">
              <a:buFont typeface="Arial" panose="020B0604020202020204" pitchFamily="34" charset="0"/>
              <a:buNone/>
            </a:pPr>
            <a:r>
              <a:rPr lang="en-US" altLang="en-US" sz="1800"/>
              <a:t> 	repeat </a:t>
            </a:r>
          </a:p>
          <a:p>
            <a:pPr algn="just" eaLnBrk="1" hangingPunct="1">
              <a:buFont typeface="Arial" panose="020B0604020202020204" pitchFamily="34" charset="0"/>
              <a:buNone/>
            </a:pPr>
            <a:r>
              <a:rPr lang="en-US" altLang="en-US" sz="1800"/>
              <a:t>old</a:t>
            </a:r>
            <a:r>
              <a:rPr lang="en-US" altLang="en-US" sz="1800" b="1"/>
              <a:t> X</a:t>
            </a:r>
            <a:r>
              <a:rPr lang="en-US" altLang="en-US" sz="1800" b="1" baseline="30000"/>
              <a:t>+</a:t>
            </a:r>
            <a:r>
              <a:rPr lang="en-US" altLang="en-US" sz="1800"/>
              <a:t> := </a:t>
            </a:r>
            <a:r>
              <a:rPr lang="en-US" altLang="en-US" sz="1800" b="1"/>
              <a:t>X</a:t>
            </a:r>
            <a:r>
              <a:rPr lang="en-US" altLang="en-US" sz="1800" b="1" baseline="30000"/>
              <a:t>+</a:t>
            </a:r>
            <a:r>
              <a:rPr lang="en-US" altLang="en-US" sz="1800"/>
              <a:t>;</a:t>
            </a:r>
          </a:p>
          <a:p>
            <a:pPr algn="just" eaLnBrk="1" hangingPunct="1">
              <a:buFont typeface="Arial" panose="020B0604020202020204" pitchFamily="34" charset="0"/>
              <a:buNone/>
            </a:pPr>
            <a:r>
              <a:rPr lang="en-US" altLang="en-US" sz="1800"/>
              <a:t> 	for each functional dependency Y → Z in F do </a:t>
            </a:r>
          </a:p>
          <a:p>
            <a:pPr algn="just" eaLnBrk="1" hangingPunct="1">
              <a:buFont typeface="Arial" panose="020B0604020202020204" pitchFamily="34" charset="0"/>
              <a:buNone/>
            </a:pPr>
            <a:r>
              <a:rPr lang="en-US" altLang="en-US" sz="1800"/>
              <a:t>	if </a:t>
            </a:r>
            <a:r>
              <a:rPr lang="en-US" altLang="en-US" sz="1800" b="1"/>
              <a:t>X</a:t>
            </a:r>
            <a:r>
              <a:rPr lang="en-US" altLang="en-US" sz="1800" b="1" baseline="30000"/>
              <a:t>+</a:t>
            </a:r>
            <a:r>
              <a:rPr lang="en-US" altLang="en-US" sz="1800"/>
              <a:t> ⊇ Y then </a:t>
            </a:r>
            <a:r>
              <a:rPr lang="en-US" altLang="en-US" sz="1800" b="1"/>
              <a:t>X</a:t>
            </a:r>
            <a:r>
              <a:rPr lang="en-US" altLang="en-US" sz="1800" b="1" baseline="30000"/>
              <a:t>+</a:t>
            </a:r>
            <a:r>
              <a:rPr lang="en-US" altLang="en-US" sz="1800"/>
              <a:t> := </a:t>
            </a:r>
            <a:r>
              <a:rPr lang="en-US" altLang="en-US" sz="1800" b="1"/>
              <a:t>X</a:t>
            </a:r>
            <a:r>
              <a:rPr lang="en-US" altLang="en-US" sz="1800" b="1" baseline="30000"/>
              <a:t>+</a:t>
            </a:r>
            <a:r>
              <a:rPr lang="en-US" altLang="en-US" sz="1800"/>
              <a:t> ∪ Z; </a:t>
            </a:r>
          </a:p>
          <a:p>
            <a:pPr algn="just" eaLnBrk="1" hangingPunct="1">
              <a:buFont typeface="Arial" panose="020B0604020202020204" pitchFamily="34" charset="0"/>
              <a:buNone/>
            </a:pPr>
            <a:r>
              <a:rPr lang="en-US" altLang="en-US" sz="1800"/>
              <a:t>until (</a:t>
            </a:r>
            <a:r>
              <a:rPr lang="en-US" altLang="en-US" sz="1800" b="1"/>
              <a:t>X</a:t>
            </a:r>
            <a:r>
              <a:rPr lang="en-US" altLang="en-US" sz="1800" b="1" baseline="30000"/>
              <a:t>+</a:t>
            </a:r>
            <a:r>
              <a:rPr lang="en-US" altLang="en-US" sz="1800"/>
              <a:t> = old</a:t>
            </a:r>
            <a:r>
              <a:rPr lang="en-US" altLang="en-US" sz="1800" b="1"/>
              <a:t> X</a:t>
            </a:r>
            <a:r>
              <a:rPr lang="en-US" altLang="en-US" sz="1800" b="1" baseline="30000"/>
              <a:t>+</a:t>
            </a:r>
            <a:r>
              <a:rPr lang="en-US" altLang="en-US" sz="1800"/>
              <a:t>);</a:t>
            </a:r>
          </a:p>
        </p:txBody>
      </p:sp>
      <p:sp>
        <p:nvSpPr>
          <p:cNvPr id="4" name="Date Placeholder 3">
            <a:extLst>
              <a:ext uri="{FF2B5EF4-FFF2-40B4-BE49-F238E27FC236}">
                <a16:creationId xmlns:a16="http://schemas.microsoft.com/office/drawing/2014/main" id="{D51E3091-B571-AFD6-436B-19BEAF669109}"/>
              </a:ext>
            </a:extLst>
          </p:cNvPr>
          <p:cNvSpPr>
            <a:spLocks noGrp="1"/>
          </p:cNvSpPr>
          <p:nvPr>
            <p:ph type="dt" sz="half" idx="10"/>
          </p:nvPr>
        </p:nvSpPr>
        <p:spPr/>
        <p:txBody>
          <a:bodyPr/>
          <a:lstStyle/>
          <a:p>
            <a:pPr>
              <a:defRPr/>
            </a:pPr>
            <a:fld id="{DC717339-71D3-42BB-9926-3F2E070245F2}" type="datetime1">
              <a:rPr lang="en-US"/>
              <a:pPr>
                <a:defRPr/>
              </a:pPr>
              <a:t>3/27/24</a:t>
            </a:fld>
            <a:endParaRPr lang="en-US"/>
          </a:p>
        </p:txBody>
      </p:sp>
      <p:sp>
        <p:nvSpPr>
          <p:cNvPr id="5" name="Footer Placeholder 4">
            <a:extLst>
              <a:ext uri="{FF2B5EF4-FFF2-40B4-BE49-F238E27FC236}">
                <a16:creationId xmlns:a16="http://schemas.microsoft.com/office/drawing/2014/main" id="{749D27F6-B8FF-FD6F-124F-56D3D85D8F69}"/>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71684" name="Slide Number Placeholder 5">
            <a:extLst>
              <a:ext uri="{FF2B5EF4-FFF2-40B4-BE49-F238E27FC236}">
                <a16:creationId xmlns:a16="http://schemas.microsoft.com/office/drawing/2014/main" id="{3A6EE5D4-EEFE-F55A-5EC3-2558E565549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E3DA749-E5BD-4B4C-9275-3FD0BE3226E3}" type="slidenum">
              <a:rPr lang="en-US" altLang="en-US" sz="1200">
                <a:solidFill>
                  <a:srgbClr val="898989"/>
                </a:solidFill>
              </a:rPr>
              <a:pPr>
                <a:spcBef>
                  <a:spcPct val="0"/>
                </a:spcBef>
                <a:buFontTx/>
                <a:buNone/>
              </a:pPr>
              <a:t>31</a:t>
            </a:fld>
            <a:endParaRPr lang="en-US" altLang="en-US" sz="1200">
              <a:solidFill>
                <a:srgbClr val="898989"/>
              </a:solidFill>
            </a:endParaRPr>
          </a:p>
        </p:txBody>
      </p:sp>
      <p:sp>
        <p:nvSpPr>
          <p:cNvPr id="7" name="Title 1">
            <a:extLst>
              <a:ext uri="{FF2B5EF4-FFF2-40B4-BE49-F238E27FC236}">
                <a16:creationId xmlns:a16="http://schemas.microsoft.com/office/drawing/2014/main" id="{987F8A61-0C9C-BF05-4833-E69DDA96EB70}"/>
              </a:ext>
            </a:extLst>
          </p:cNvPr>
          <p:cNvSpPr txBox="1">
            <a:spLocks/>
          </p:cNvSpPr>
          <p:nvPr/>
        </p:nvSpPr>
        <p:spPr>
          <a:xfrm>
            <a:off x="2895600" y="-1"/>
            <a:ext cx="7696200" cy="796927"/>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solidFill>
                  <a:srgbClr val="C00000"/>
                </a:solidFill>
              </a:rPr>
              <a:t>Algorithm for Closure of a Attribute set</a:t>
            </a:r>
          </a:p>
        </p:txBody>
      </p:sp>
      <p:pic>
        <p:nvPicPr>
          <p:cNvPr id="71686" name="Picture 2" descr="E:\NIET\Project\xLogo11.png.pagespeed.ic.pydHLuCQEZ.png">
            <a:extLst>
              <a:ext uri="{FF2B5EF4-FFF2-40B4-BE49-F238E27FC236}">
                <a16:creationId xmlns:a16="http://schemas.microsoft.com/office/drawing/2014/main" id="{56D6ABDD-B2DE-13B7-29D4-1C383F4910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8" name="Picture 7">
            <a:extLst>
              <a:ext uri="{FF2B5EF4-FFF2-40B4-BE49-F238E27FC236}">
                <a16:creationId xmlns:a16="http://schemas.microsoft.com/office/drawing/2014/main" id="{5BE31734-30A2-BC38-4BB3-6F0EEF4E29A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9639">
                                            <p:txEl>
                                              <p:pRg st="0" end="0"/>
                                            </p:txEl>
                                          </p:spTgt>
                                        </p:tgtEl>
                                        <p:attrNameLst>
                                          <p:attrName>style.visibility</p:attrName>
                                        </p:attrNameLst>
                                      </p:cBhvr>
                                      <p:to>
                                        <p:strVal val="visible"/>
                                      </p:to>
                                    </p:set>
                                    <p:anim calcmode="lin" valueType="num">
                                      <p:cBhvr additive="base">
                                        <p:cTn id="7" dur="500" fill="hold"/>
                                        <p:tgtEl>
                                          <p:spTgt spid="696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6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9639">
                                            <p:txEl>
                                              <p:pRg st="1" end="1"/>
                                            </p:txEl>
                                          </p:spTgt>
                                        </p:tgtEl>
                                        <p:attrNameLst>
                                          <p:attrName>style.visibility</p:attrName>
                                        </p:attrNameLst>
                                      </p:cBhvr>
                                      <p:to>
                                        <p:strVal val="visible"/>
                                      </p:to>
                                    </p:set>
                                    <p:anim calcmode="lin" valueType="num">
                                      <p:cBhvr additive="base">
                                        <p:cTn id="13" dur="500" fill="hold"/>
                                        <p:tgtEl>
                                          <p:spTgt spid="696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963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9639">
                                            <p:txEl>
                                              <p:pRg st="2" end="2"/>
                                            </p:txEl>
                                          </p:spTgt>
                                        </p:tgtEl>
                                        <p:attrNameLst>
                                          <p:attrName>style.visibility</p:attrName>
                                        </p:attrNameLst>
                                      </p:cBhvr>
                                      <p:to>
                                        <p:strVal val="visible"/>
                                      </p:to>
                                    </p:set>
                                    <p:anim calcmode="lin" valueType="num">
                                      <p:cBhvr additive="base">
                                        <p:cTn id="17" dur="500" fill="hold"/>
                                        <p:tgtEl>
                                          <p:spTgt spid="6963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963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9639">
                                            <p:txEl>
                                              <p:pRg st="3" end="3"/>
                                            </p:txEl>
                                          </p:spTgt>
                                        </p:tgtEl>
                                        <p:attrNameLst>
                                          <p:attrName>style.visibility</p:attrName>
                                        </p:attrNameLst>
                                      </p:cBhvr>
                                      <p:to>
                                        <p:strVal val="visible"/>
                                      </p:to>
                                    </p:set>
                                    <p:anim calcmode="lin" valueType="num">
                                      <p:cBhvr additive="base">
                                        <p:cTn id="21" dur="500" fill="hold"/>
                                        <p:tgtEl>
                                          <p:spTgt spid="6963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96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69639">
                                            <p:txEl>
                                              <p:pRg st="4" end="4"/>
                                            </p:txEl>
                                          </p:spTgt>
                                        </p:tgtEl>
                                        <p:attrNameLst>
                                          <p:attrName>style.visibility</p:attrName>
                                        </p:attrNameLst>
                                      </p:cBhvr>
                                      <p:to>
                                        <p:strVal val="visible"/>
                                      </p:to>
                                    </p:set>
                                    <p:anim calcmode="lin" valueType="num">
                                      <p:cBhvr additive="base">
                                        <p:cTn id="27" dur="500" fill="hold"/>
                                        <p:tgtEl>
                                          <p:spTgt spid="6963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96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69639">
                                            <p:txEl>
                                              <p:pRg st="5" end="5"/>
                                            </p:txEl>
                                          </p:spTgt>
                                        </p:tgtEl>
                                        <p:attrNameLst>
                                          <p:attrName>style.visibility</p:attrName>
                                        </p:attrNameLst>
                                      </p:cBhvr>
                                      <p:to>
                                        <p:strVal val="visible"/>
                                      </p:to>
                                    </p:set>
                                    <p:anim calcmode="lin" valueType="num">
                                      <p:cBhvr additive="base">
                                        <p:cTn id="33" dur="500" fill="hold"/>
                                        <p:tgtEl>
                                          <p:spTgt spid="69639">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96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69639">
                                            <p:txEl>
                                              <p:pRg st="6" end="6"/>
                                            </p:txEl>
                                          </p:spTgt>
                                        </p:tgtEl>
                                        <p:attrNameLst>
                                          <p:attrName>style.visibility</p:attrName>
                                        </p:attrNameLst>
                                      </p:cBhvr>
                                      <p:to>
                                        <p:strVal val="visible"/>
                                      </p:to>
                                    </p:set>
                                    <p:anim calcmode="lin" valueType="num">
                                      <p:cBhvr additive="base">
                                        <p:cTn id="39" dur="500" fill="hold"/>
                                        <p:tgtEl>
                                          <p:spTgt spid="69639">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96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69639">
                                            <p:txEl>
                                              <p:pRg st="7" end="7"/>
                                            </p:txEl>
                                          </p:spTgt>
                                        </p:tgtEl>
                                        <p:attrNameLst>
                                          <p:attrName>style.visibility</p:attrName>
                                        </p:attrNameLst>
                                      </p:cBhvr>
                                      <p:to>
                                        <p:strVal val="visible"/>
                                      </p:to>
                                    </p:set>
                                    <p:anim calcmode="lin" valueType="num">
                                      <p:cBhvr additive="base">
                                        <p:cTn id="45" dur="500" fill="hold"/>
                                        <p:tgtEl>
                                          <p:spTgt spid="69639">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963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69639">
                                            <p:txEl>
                                              <p:pRg st="8" end="8"/>
                                            </p:txEl>
                                          </p:spTgt>
                                        </p:tgtEl>
                                        <p:attrNameLst>
                                          <p:attrName>style.visibility</p:attrName>
                                        </p:attrNameLst>
                                      </p:cBhvr>
                                      <p:to>
                                        <p:strVal val="visible"/>
                                      </p:to>
                                    </p:set>
                                    <p:anim calcmode="lin" valueType="num">
                                      <p:cBhvr additive="base">
                                        <p:cTn id="51" dur="500" fill="hold"/>
                                        <p:tgtEl>
                                          <p:spTgt spid="69639">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963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nodeType="clickEffect">
                                  <p:stCondLst>
                                    <p:cond delay="0"/>
                                  </p:stCondLst>
                                  <p:childTnLst>
                                    <p:set>
                                      <p:cBhvr>
                                        <p:cTn id="56" dur="1" fill="hold">
                                          <p:stCondLst>
                                            <p:cond delay="0"/>
                                          </p:stCondLst>
                                        </p:cTn>
                                        <p:tgtEl>
                                          <p:spTgt spid="69639">
                                            <p:txEl>
                                              <p:pRg st="9" end="9"/>
                                            </p:txEl>
                                          </p:spTgt>
                                        </p:tgtEl>
                                        <p:attrNameLst>
                                          <p:attrName>style.visibility</p:attrName>
                                        </p:attrNameLst>
                                      </p:cBhvr>
                                      <p:to>
                                        <p:strVal val="visible"/>
                                      </p:to>
                                    </p:set>
                                    <p:anim calcmode="lin" valueType="num">
                                      <p:cBhvr additive="base">
                                        <p:cTn id="57" dur="500" fill="hold"/>
                                        <p:tgtEl>
                                          <p:spTgt spid="69639">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963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nodeType="clickEffect">
                                  <p:stCondLst>
                                    <p:cond delay="0"/>
                                  </p:stCondLst>
                                  <p:childTnLst>
                                    <p:set>
                                      <p:cBhvr>
                                        <p:cTn id="62" dur="1" fill="hold">
                                          <p:stCondLst>
                                            <p:cond delay="0"/>
                                          </p:stCondLst>
                                        </p:cTn>
                                        <p:tgtEl>
                                          <p:spTgt spid="69639">
                                            <p:txEl>
                                              <p:pRg st="10" end="10"/>
                                            </p:txEl>
                                          </p:spTgt>
                                        </p:tgtEl>
                                        <p:attrNameLst>
                                          <p:attrName>style.visibility</p:attrName>
                                        </p:attrNameLst>
                                      </p:cBhvr>
                                      <p:to>
                                        <p:strVal val="visible"/>
                                      </p:to>
                                    </p:set>
                                    <p:anim calcmode="lin" valueType="num">
                                      <p:cBhvr additive="base">
                                        <p:cTn id="63" dur="500" fill="hold"/>
                                        <p:tgtEl>
                                          <p:spTgt spid="69639">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6963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nodeType="clickEffect">
                                  <p:stCondLst>
                                    <p:cond delay="0"/>
                                  </p:stCondLst>
                                  <p:childTnLst>
                                    <p:set>
                                      <p:cBhvr>
                                        <p:cTn id="68" dur="1" fill="hold">
                                          <p:stCondLst>
                                            <p:cond delay="0"/>
                                          </p:stCondLst>
                                        </p:cTn>
                                        <p:tgtEl>
                                          <p:spTgt spid="69639">
                                            <p:txEl>
                                              <p:pRg st="11" end="11"/>
                                            </p:txEl>
                                          </p:spTgt>
                                        </p:tgtEl>
                                        <p:attrNameLst>
                                          <p:attrName>style.visibility</p:attrName>
                                        </p:attrNameLst>
                                      </p:cBhvr>
                                      <p:to>
                                        <p:strVal val="visible"/>
                                      </p:to>
                                    </p:set>
                                    <p:anim calcmode="lin" valueType="num">
                                      <p:cBhvr additive="base">
                                        <p:cTn id="69" dur="500" fill="hold"/>
                                        <p:tgtEl>
                                          <p:spTgt spid="69639">
                                            <p:txEl>
                                              <p:pRg st="11" end="11"/>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6963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7" name="Content Placeholder 2">
            <a:extLst>
              <a:ext uri="{FF2B5EF4-FFF2-40B4-BE49-F238E27FC236}">
                <a16:creationId xmlns:a16="http://schemas.microsoft.com/office/drawing/2014/main" id="{C5C89695-70B3-4025-5D5D-3C8FAFE7A565}"/>
              </a:ext>
            </a:extLst>
          </p:cNvPr>
          <p:cNvSpPr>
            <a:spLocks noGrp="1"/>
          </p:cNvSpPr>
          <p:nvPr>
            <p:ph idx="1"/>
          </p:nvPr>
        </p:nvSpPr>
        <p:spPr>
          <a:xfrm>
            <a:off x="2057400" y="914400"/>
            <a:ext cx="8229600" cy="5334000"/>
          </a:xfrm>
        </p:spPr>
        <p:txBody>
          <a:bodyPr>
            <a:normAutofit lnSpcReduction="10000"/>
          </a:bodyPr>
          <a:lstStyle/>
          <a:p>
            <a:pPr algn="just" eaLnBrk="1" hangingPunct="1">
              <a:buFont typeface="Wingdings" pitchFamily="2" charset="2"/>
              <a:buChar char="Ø"/>
            </a:pPr>
            <a:r>
              <a:rPr lang="en-US" altLang="en-US" sz="2200"/>
              <a:t>A </a:t>
            </a:r>
            <a:r>
              <a:rPr lang="en-US" altLang="en-US" sz="2200" b="1"/>
              <a:t>super key </a:t>
            </a:r>
            <a:r>
              <a:rPr lang="en-US" altLang="en-US" sz="2200"/>
              <a:t>of a relation schema R = {A1, A2, … , An} is a set of attributes S ⊆ R with the property that no two tuples t1 and t2 in any legal relation state r of R will have t1[S] = t2[S].</a:t>
            </a:r>
          </a:p>
          <a:p>
            <a:pPr algn="just" eaLnBrk="1" hangingPunct="1">
              <a:buFont typeface="Wingdings" pitchFamily="2" charset="2"/>
              <a:buChar char="Ø"/>
            </a:pPr>
            <a:r>
              <a:rPr lang="en-US" altLang="en-US" sz="2200"/>
              <a:t>If a relation schema has more than one key, each is called a </a:t>
            </a:r>
            <a:r>
              <a:rPr lang="en-US" altLang="en-US" sz="2200" b="1"/>
              <a:t>candidate key. </a:t>
            </a:r>
          </a:p>
          <a:p>
            <a:pPr algn="just" eaLnBrk="1" hangingPunct="1">
              <a:buFont typeface="Wingdings" pitchFamily="2" charset="2"/>
              <a:buChar char="Ø"/>
            </a:pPr>
            <a:r>
              <a:rPr lang="en-US" altLang="en-US" sz="2200"/>
              <a:t>One of the candidate keys is designated to be the </a:t>
            </a:r>
            <a:r>
              <a:rPr lang="en-US" altLang="en-US" sz="2200" b="1"/>
              <a:t>primary key</a:t>
            </a:r>
            <a:r>
              <a:rPr lang="en-US" altLang="en-US" sz="2200"/>
              <a:t>, and the others are called secondary keys. In a practical relational database, each relation schema must have a primary key. </a:t>
            </a:r>
          </a:p>
          <a:p>
            <a:pPr algn="just" eaLnBrk="1" hangingPunct="1">
              <a:buFont typeface="Wingdings" pitchFamily="2" charset="2"/>
              <a:buChar char="Ø"/>
            </a:pPr>
            <a:r>
              <a:rPr lang="en-US" altLang="en-US" sz="2200"/>
              <a:t>If no candidate key is known for a relation, the entire relation can be treated as a default </a:t>
            </a:r>
            <a:r>
              <a:rPr lang="en-US" altLang="en-US" sz="2200" b="1"/>
              <a:t>super key</a:t>
            </a:r>
            <a:r>
              <a:rPr lang="en-US" altLang="en-US" sz="2200"/>
              <a:t>. </a:t>
            </a:r>
          </a:p>
          <a:p>
            <a:pPr algn="just" eaLnBrk="1" hangingPunct="1">
              <a:buFont typeface="Wingdings" pitchFamily="2" charset="2"/>
              <a:buChar char="Ø"/>
            </a:pPr>
            <a:r>
              <a:rPr lang="en-US" altLang="en-US" sz="2200"/>
              <a:t>An attribute of relation schema R is called a </a:t>
            </a:r>
            <a:r>
              <a:rPr lang="en-US" altLang="en-US" sz="2200">
                <a:solidFill>
                  <a:srgbClr val="FF0000"/>
                </a:solidFill>
              </a:rPr>
              <a:t>prime attribute</a:t>
            </a:r>
            <a:r>
              <a:rPr lang="en-US" altLang="en-US" sz="2200"/>
              <a:t> of R if it is a member of some candidate key of R. </a:t>
            </a:r>
          </a:p>
          <a:p>
            <a:pPr algn="just" eaLnBrk="1" hangingPunct="1">
              <a:buFont typeface="Wingdings" pitchFamily="2" charset="2"/>
              <a:buChar char="Ø"/>
            </a:pPr>
            <a:r>
              <a:rPr lang="en-US" altLang="en-US" sz="2200"/>
              <a:t>An attribute is called </a:t>
            </a:r>
            <a:r>
              <a:rPr lang="en-US" altLang="en-US" sz="2200">
                <a:solidFill>
                  <a:srgbClr val="FF0000"/>
                </a:solidFill>
              </a:rPr>
              <a:t>nonprime</a:t>
            </a:r>
            <a:r>
              <a:rPr lang="en-US" altLang="en-US" sz="2200"/>
              <a:t> if it is not a prime attribute—that is, if it is not a member of any candidate key.</a:t>
            </a:r>
          </a:p>
        </p:txBody>
      </p:sp>
      <p:sp>
        <p:nvSpPr>
          <p:cNvPr id="4" name="Date Placeholder 3">
            <a:extLst>
              <a:ext uri="{FF2B5EF4-FFF2-40B4-BE49-F238E27FC236}">
                <a16:creationId xmlns:a16="http://schemas.microsoft.com/office/drawing/2014/main" id="{73EF9CE8-7AB3-C4DE-3291-0775D6EE9229}"/>
              </a:ext>
            </a:extLst>
          </p:cNvPr>
          <p:cNvSpPr>
            <a:spLocks noGrp="1"/>
          </p:cNvSpPr>
          <p:nvPr>
            <p:ph type="dt" sz="half" idx="10"/>
          </p:nvPr>
        </p:nvSpPr>
        <p:spPr/>
        <p:txBody>
          <a:bodyPr/>
          <a:lstStyle/>
          <a:p>
            <a:pPr>
              <a:defRPr/>
            </a:pPr>
            <a:fld id="{633331DC-C40D-45E1-B4F8-954DABBF3FB7}" type="datetime1">
              <a:rPr lang="en-US"/>
              <a:pPr>
                <a:defRPr/>
              </a:pPr>
              <a:t>3/27/24</a:t>
            </a:fld>
            <a:endParaRPr lang="en-US"/>
          </a:p>
        </p:txBody>
      </p:sp>
      <p:sp>
        <p:nvSpPr>
          <p:cNvPr id="5" name="Footer Placeholder 4">
            <a:extLst>
              <a:ext uri="{FF2B5EF4-FFF2-40B4-BE49-F238E27FC236}">
                <a16:creationId xmlns:a16="http://schemas.microsoft.com/office/drawing/2014/main" id="{4E3EDEFB-98A2-9026-A929-736F3F61C81C}"/>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73732" name="Slide Number Placeholder 5">
            <a:extLst>
              <a:ext uri="{FF2B5EF4-FFF2-40B4-BE49-F238E27FC236}">
                <a16:creationId xmlns:a16="http://schemas.microsoft.com/office/drawing/2014/main" id="{35D9F9A0-E962-1304-73E4-16232D652C8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850FE80-10C8-994C-93CD-11A08D8C3943}" type="slidenum">
              <a:rPr lang="en-US" altLang="en-US" sz="1200">
                <a:solidFill>
                  <a:srgbClr val="898989"/>
                </a:solidFill>
              </a:rPr>
              <a:pPr>
                <a:spcBef>
                  <a:spcPct val="0"/>
                </a:spcBef>
                <a:buFontTx/>
                <a:buNone/>
              </a:pPr>
              <a:t>32</a:t>
            </a:fld>
            <a:endParaRPr lang="en-US" altLang="en-US" sz="1200">
              <a:solidFill>
                <a:srgbClr val="898989"/>
              </a:solidFill>
            </a:endParaRPr>
          </a:p>
        </p:txBody>
      </p:sp>
      <p:sp>
        <p:nvSpPr>
          <p:cNvPr id="7" name="Title 1">
            <a:extLst>
              <a:ext uri="{FF2B5EF4-FFF2-40B4-BE49-F238E27FC236}">
                <a16:creationId xmlns:a16="http://schemas.microsoft.com/office/drawing/2014/main" id="{903A63A7-7CDF-6ED0-CA45-805B6DC122DB}"/>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2200" b="1" dirty="0">
                <a:solidFill>
                  <a:srgbClr val="C00000"/>
                </a:solidFill>
                <a:latin typeface="Arial"/>
                <a:ea typeface="+mj-ea"/>
                <a:cs typeface="Times New Roman" pitchFamily="18" charset="0"/>
              </a:rPr>
              <a:t>Definitions of Keys and Attributes Participating in Keys</a:t>
            </a:r>
            <a:endParaRPr lang="en-US" sz="2200" b="1" dirty="0">
              <a:solidFill>
                <a:srgbClr val="C00000"/>
              </a:solidFill>
              <a:effectLst>
                <a:outerShdw blurRad="38100" dist="38100" dir="2700000" algn="tl">
                  <a:srgbClr val="000000">
                    <a:alpha val="43137"/>
                  </a:srgbClr>
                </a:outerShdw>
              </a:effectLst>
            </a:endParaRPr>
          </a:p>
        </p:txBody>
      </p:sp>
      <p:pic>
        <p:nvPicPr>
          <p:cNvPr id="73734" name="Picture 2" descr="E:\NIET\Project\xLogo11.png.pagespeed.ic.pydHLuCQEZ.png">
            <a:extLst>
              <a:ext uri="{FF2B5EF4-FFF2-40B4-BE49-F238E27FC236}">
                <a16:creationId xmlns:a16="http://schemas.microsoft.com/office/drawing/2014/main" id="{2BBE8DBE-B77C-4DBA-8D68-1911605145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6" name="Picture 7">
            <a:extLst>
              <a:ext uri="{FF2B5EF4-FFF2-40B4-BE49-F238E27FC236}">
                <a16:creationId xmlns:a16="http://schemas.microsoft.com/office/drawing/2014/main" id="{17BE3F68-CFCE-A63F-306F-990CBFF6D52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6807">
                                            <p:txEl>
                                              <p:pRg st="0" end="0"/>
                                            </p:txEl>
                                          </p:spTgt>
                                        </p:tgtEl>
                                        <p:attrNameLst>
                                          <p:attrName>style.visibility</p:attrName>
                                        </p:attrNameLst>
                                      </p:cBhvr>
                                      <p:to>
                                        <p:strVal val="visible"/>
                                      </p:to>
                                    </p:set>
                                    <p:anim calcmode="lin" valueType="num">
                                      <p:cBhvr additive="base">
                                        <p:cTn id="7" dur="500" fill="hold"/>
                                        <p:tgtEl>
                                          <p:spTgt spid="768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68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6807">
                                            <p:txEl>
                                              <p:pRg st="1" end="1"/>
                                            </p:txEl>
                                          </p:spTgt>
                                        </p:tgtEl>
                                        <p:attrNameLst>
                                          <p:attrName>style.visibility</p:attrName>
                                        </p:attrNameLst>
                                      </p:cBhvr>
                                      <p:to>
                                        <p:strVal val="visible"/>
                                      </p:to>
                                    </p:set>
                                    <p:anim calcmode="lin" valueType="num">
                                      <p:cBhvr additive="base">
                                        <p:cTn id="13" dur="500" fill="hold"/>
                                        <p:tgtEl>
                                          <p:spTgt spid="768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68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6807">
                                            <p:txEl>
                                              <p:pRg st="2" end="2"/>
                                            </p:txEl>
                                          </p:spTgt>
                                        </p:tgtEl>
                                        <p:attrNameLst>
                                          <p:attrName>style.visibility</p:attrName>
                                        </p:attrNameLst>
                                      </p:cBhvr>
                                      <p:to>
                                        <p:strVal val="visible"/>
                                      </p:to>
                                    </p:set>
                                    <p:anim calcmode="lin" valueType="num">
                                      <p:cBhvr additive="base">
                                        <p:cTn id="19" dur="500" fill="hold"/>
                                        <p:tgtEl>
                                          <p:spTgt spid="768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68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76807">
                                            <p:txEl>
                                              <p:pRg st="3" end="3"/>
                                            </p:txEl>
                                          </p:spTgt>
                                        </p:tgtEl>
                                        <p:attrNameLst>
                                          <p:attrName>style.visibility</p:attrName>
                                        </p:attrNameLst>
                                      </p:cBhvr>
                                      <p:to>
                                        <p:strVal val="visible"/>
                                      </p:to>
                                    </p:set>
                                    <p:anim calcmode="lin" valueType="num">
                                      <p:cBhvr additive="base">
                                        <p:cTn id="25" dur="500" fill="hold"/>
                                        <p:tgtEl>
                                          <p:spTgt spid="7680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68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76807">
                                            <p:txEl>
                                              <p:pRg st="4" end="4"/>
                                            </p:txEl>
                                          </p:spTgt>
                                        </p:tgtEl>
                                        <p:attrNameLst>
                                          <p:attrName>style.visibility</p:attrName>
                                        </p:attrNameLst>
                                      </p:cBhvr>
                                      <p:to>
                                        <p:strVal val="visible"/>
                                      </p:to>
                                    </p:set>
                                    <p:anim calcmode="lin" valueType="num">
                                      <p:cBhvr additive="base">
                                        <p:cTn id="31" dur="500" fill="hold"/>
                                        <p:tgtEl>
                                          <p:spTgt spid="7680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68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76807">
                                            <p:txEl>
                                              <p:pRg st="5" end="5"/>
                                            </p:txEl>
                                          </p:spTgt>
                                        </p:tgtEl>
                                        <p:attrNameLst>
                                          <p:attrName>style.visibility</p:attrName>
                                        </p:attrNameLst>
                                      </p:cBhvr>
                                      <p:to>
                                        <p:strVal val="visible"/>
                                      </p:to>
                                    </p:set>
                                    <p:anim calcmode="lin" valueType="num">
                                      <p:cBhvr additive="base">
                                        <p:cTn id="37" dur="500" fill="hold"/>
                                        <p:tgtEl>
                                          <p:spTgt spid="7680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680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5" name="Content Placeholder 2">
            <a:extLst>
              <a:ext uri="{FF2B5EF4-FFF2-40B4-BE49-F238E27FC236}">
                <a16:creationId xmlns:a16="http://schemas.microsoft.com/office/drawing/2014/main" id="{582A9E00-0D1B-15D5-EC8D-A7B1B24279A5}"/>
              </a:ext>
            </a:extLst>
          </p:cNvPr>
          <p:cNvSpPr>
            <a:spLocks noGrp="1"/>
          </p:cNvSpPr>
          <p:nvPr>
            <p:ph idx="1"/>
          </p:nvPr>
        </p:nvSpPr>
        <p:spPr>
          <a:xfrm>
            <a:off x="1905000" y="914400"/>
            <a:ext cx="8382000" cy="4953000"/>
          </a:xfrm>
        </p:spPr>
        <p:txBody>
          <a:bodyPr>
            <a:normAutofit/>
          </a:bodyPr>
          <a:lstStyle/>
          <a:p>
            <a:pPr algn="just" eaLnBrk="1" hangingPunct="1">
              <a:buFont typeface="Arial" panose="020B0604020202020204" pitchFamily="34" charset="0"/>
              <a:buNone/>
            </a:pPr>
            <a:r>
              <a:rPr lang="en-US" altLang="en-US" sz="2400" b="1">
                <a:solidFill>
                  <a:srgbClr val="FF0000"/>
                </a:solidFill>
              </a:rPr>
              <a:t>Definition :- </a:t>
            </a:r>
            <a:r>
              <a:rPr lang="en-US" altLang="en-US" sz="2400">
                <a:solidFill>
                  <a:srgbClr val="0070C0"/>
                </a:solidFill>
              </a:rPr>
              <a:t>The set of attribute whose closure of attribute is set of all attribute of a relation called super key of relation and if this is set of minimal of it is called of candidate key.</a:t>
            </a:r>
          </a:p>
          <a:p>
            <a:pPr algn="just" eaLnBrk="1" hangingPunct="1">
              <a:buFont typeface="Arial" panose="020B0604020202020204" pitchFamily="34" charset="0"/>
              <a:buNone/>
            </a:pPr>
            <a:endParaRPr lang="en-US" altLang="en-US" sz="2400">
              <a:solidFill>
                <a:srgbClr val="FF0000"/>
              </a:solidFill>
            </a:endParaRPr>
          </a:p>
          <a:p>
            <a:pPr algn="just" eaLnBrk="1" hangingPunct="1">
              <a:buFont typeface="Arial" panose="020B0604020202020204" pitchFamily="34" charset="0"/>
              <a:buNone/>
            </a:pPr>
            <a:r>
              <a:rPr lang="en-US" altLang="en-US" sz="2400">
                <a:solidFill>
                  <a:srgbClr val="FF0000"/>
                </a:solidFill>
              </a:rPr>
              <a:t>Formally say ,</a:t>
            </a:r>
          </a:p>
          <a:p>
            <a:pPr algn="just" eaLnBrk="1" hangingPunct="1"/>
            <a:r>
              <a:rPr lang="en-US" altLang="en-US" sz="2400"/>
              <a:t>Let R is the relation and X is the set of attribute over R.</a:t>
            </a:r>
          </a:p>
          <a:p>
            <a:pPr algn="just" eaLnBrk="1" hangingPunct="1"/>
            <a:r>
              <a:rPr lang="en-US" altLang="en-US" sz="2400"/>
              <a:t>If X</a:t>
            </a:r>
            <a:r>
              <a:rPr lang="en-US" altLang="en-US" sz="2400" b="1" baseline="30000"/>
              <a:t>+ </a:t>
            </a:r>
            <a:r>
              <a:rPr lang="en-US" altLang="en-US" sz="2400"/>
              <a:t>determines all the attributes of R, then X is said to be super key, or candidate key of R.</a:t>
            </a:r>
          </a:p>
          <a:p>
            <a:pPr algn="just" eaLnBrk="1" hangingPunct="1"/>
            <a:r>
              <a:rPr lang="en-US" altLang="en-US" sz="2400"/>
              <a:t>To find the candidate key first find all the super key of a relation.   (because the candidate key is a minimal set of super key).</a:t>
            </a:r>
          </a:p>
          <a:p>
            <a:pPr algn="just" eaLnBrk="1" hangingPunct="1"/>
            <a:endParaRPr lang="en-US" altLang="en-US" sz="2200"/>
          </a:p>
          <a:p>
            <a:pPr algn="just" eaLnBrk="1" hangingPunct="1">
              <a:buFont typeface="Arial" panose="020B0604020202020204" pitchFamily="34" charset="0"/>
              <a:buNone/>
            </a:pPr>
            <a:endParaRPr lang="en-US" altLang="en-US" sz="2200"/>
          </a:p>
        </p:txBody>
      </p:sp>
      <p:sp>
        <p:nvSpPr>
          <p:cNvPr id="4" name="Date Placeholder 3">
            <a:extLst>
              <a:ext uri="{FF2B5EF4-FFF2-40B4-BE49-F238E27FC236}">
                <a16:creationId xmlns:a16="http://schemas.microsoft.com/office/drawing/2014/main" id="{69DE0992-29E1-E8A8-FB56-3F68E2DD8A57}"/>
              </a:ext>
            </a:extLst>
          </p:cNvPr>
          <p:cNvSpPr>
            <a:spLocks noGrp="1"/>
          </p:cNvSpPr>
          <p:nvPr>
            <p:ph type="dt" sz="half" idx="10"/>
          </p:nvPr>
        </p:nvSpPr>
        <p:spPr/>
        <p:txBody>
          <a:bodyPr/>
          <a:lstStyle/>
          <a:p>
            <a:pPr>
              <a:defRPr/>
            </a:pPr>
            <a:fld id="{9019B923-2812-455A-ADCD-1D3FF0A3D001}" type="datetime1">
              <a:rPr lang="en-US"/>
              <a:pPr>
                <a:defRPr/>
              </a:pPr>
              <a:t>3/27/24</a:t>
            </a:fld>
            <a:endParaRPr lang="en-US"/>
          </a:p>
        </p:txBody>
      </p:sp>
      <p:sp>
        <p:nvSpPr>
          <p:cNvPr id="5" name="Footer Placeholder 4">
            <a:extLst>
              <a:ext uri="{FF2B5EF4-FFF2-40B4-BE49-F238E27FC236}">
                <a16:creationId xmlns:a16="http://schemas.microsoft.com/office/drawing/2014/main" id="{786D6D18-93E2-1C67-75B0-A0D024FD3B7B}"/>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74756" name="Slide Number Placeholder 5">
            <a:extLst>
              <a:ext uri="{FF2B5EF4-FFF2-40B4-BE49-F238E27FC236}">
                <a16:creationId xmlns:a16="http://schemas.microsoft.com/office/drawing/2014/main" id="{D5EAF678-96F4-770D-0A42-5658EDE34FE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841404E-83EA-384E-9F44-41695BF8FC41}" type="slidenum">
              <a:rPr lang="en-US" altLang="en-US" sz="1200">
                <a:solidFill>
                  <a:srgbClr val="898989"/>
                </a:solidFill>
              </a:rPr>
              <a:pPr>
                <a:spcBef>
                  <a:spcPct val="0"/>
                </a:spcBef>
                <a:buFontTx/>
                <a:buNone/>
              </a:pPr>
              <a:t>33</a:t>
            </a:fld>
            <a:endParaRPr lang="en-US" altLang="en-US" sz="1200">
              <a:solidFill>
                <a:srgbClr val="898989"/>
              </a:solidFill>
            </a:endParaRPr>
          </a:p>
        </p:txBody>
      </p:sp>
      <p:sp>
        <p:nvSpPr>
          <p:cNvPr id="7" name="Title 1">
            <a:extLst>
              <a:ext uri="{FF2B5EF4-FFF2-40B4-BE49-F238E27FC236}">
                <a16:creationId xmlns:a16="http://schemas.microsoft.com/office/drawing/2014/main" id="{5B26F39F-6074-A248-70E8-36EB576F41C1}"/>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b="1" dirty="0">
                <a:solidFill>
                  <a:srgbClr val="FF0000"/>
                </a:solidFill>
                <a:effectLst>
                  <a:outerShdw blurRad="38100" dist="38100" dir="2700000" algn="tl">
                    <a:srgbClr val="000000">
                      <a:alpha val="43137"/>
                    </a:srgbClr>
                  </a:outerShdw>
                </a:effectLst>
              </a:rPr>
              <a:t>Find the super key and candidate key from FD</a:t>
            </a:r>
          </a:p>
        </p:txBody>
      </p:sp>
      <p:pic>
        <p:nvPicPr>
          <p:cNvPr id="74758" name="Picture 2" descr="E:\NIET\Project\xLogo11.png.pagespeed.ic.pydHLuCQEZ.png">
            <a:extLst>
              <a:ext uri="{FF2B5EF4-FFF2-40B4-BE49-F238E27FC236}">
                <a16:creationId xmlns:a16="http://schemas.microsoft.com/office/drawing/2014/main" id="{3A01A96C-CE88-B067-CCFA-71008797E1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0" name="Picture 7">
            <a:extLst>
              <a:ext uri="{FF2B5EF4-FFF2-40B4-BE49-F238E27FC236}">
                <a16:creationId xmlns:a16="http://schemas.microsoft.com/office/drawing/2014/main" id="{F36D4B6A-E4BC-2F26-D740-FF38D6BF870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3735">
                                            <p:txEl>
                                              <p:pRg st="3" end="3"/>
                                            </p:txEl>
                                          </p:spTgt>
                                        </p:tgtEl>
                                        <p:attrNameLst>
                                          <p:attrName>style.visibility</p:attrName>
                                        </p:attrNameLst>
                                      </p:cBhvr>
                                      <p:to>
                                        <p:strVal val="visible"/>
                                      </p:to>
                                    </p:set>
                                    <p:anim calcmode="lin" valueType="num">
                                      <p:cBhvr additive="base">
                                        <p:cTn id="7" dur="500" fill="hold"/>
                                        <p:tgtEl>
                                          <p:spTgt spid="7373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7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3735">
                                            <p:txEl>
                                              <p:pRg st="4" end="4"/>
                                            </p:txEl>
                                          </p:spTgt>
                                        </p:tgtEl>
                                        <p:attrNameLst>
                                          <p:attrName>style.visibility</p:attrName>
                                        </p:attrNameLst>
                                      </p:cBhvr>
                                      <p:to>
                                        <p:strVal val="visible"/>
                                      </p:to>
                                    </p:set>
                                    <p:anim calcmode="lin" valueType="num">
                                      <p:cBhvr additive="base">
                                        <p:cTn id="13" dur="500" fill="hold"/>
                                        <p:tgtEl>
                                          <p:spTgt spid="7373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37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3735">
                                            <p:txEl>
                                              <p:pRg st="5" end="5"/>
                                            </p:txEl>
                                          </p:spTgt>
                                        </p:tgtEl>
                                        <p:attrNameLst>
                                          <p:attrName>style.visibility</p:attrName>
                                        </p:attrNameLst>
                                      </p:cBhvr>
                                      <p:to>
                                        <p:strVal val="visible"/>
                                      </p:to>
                                    </p:set>
                                    <p:anim calcmode="lin" valueType="num">
                                      <p:cBhvr additive="base">
                                        <p:cTn id="19" dur="500" fill="hold"/>
                                        <p:tgtEl>
                                          <p:spTgt spid="7373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373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31" name="Content Placeholder 2">
            <a:extLst>
              <a:ext uri="{FF2B5EF4-FFF2-40B4-BE49-F238E27FC236}">
                <a16:creationId xmlns:a16="http://schemas.microsoft.com/office/drawing/2014/main" id="{60B5B1C3-F76F-CD3E-3093-C796F0ACE231}"/>
              </a:ext>
            </a:extLst>
          </p:cNvPr>
          <p:cNvSpPr>
            <a:spLocks noGrp="1"/>
          </p:cNvSpPr>
          <p:nvPr>
            <p:ph idx="1"/>
          </p:nvPr>
        </p:nvSpPr>
        <p:spPr>
          <a:xfrm>
            <a:off x="1752600" y="838200"/>
            <a:ext cx="8763000" cy="5562600"/>
          </a:xfrm>
        </p:spPr>
        <p:txBody>
          <a:bodyPr>
            <a:normAutofit fontScale="92500"/>
          </a:bodyPr>
          <a:lstStyle/>
          <a:p>
            <a:pPr algn="just" eaLnBrk="1" hangingPunct="1">
              <a:buFont typeface="Arial" panose="020B0604020202020204" pitchFamily="34" charset="0"/>
              <a:buNone/>
              <a:defRPr/>
            </a:pPr>
            <a:r>
              <a:rPr lang="en-US" sz="2400" dirty="0">
                <a:solidFill>
                  <a:srgbClr val="0070C0"/>
                </a:solidFill>
              </a:rPr>
              <a:t>So To identify super key and candidate key, We need to follow some steps,</a:t>
            </a:r>
          </a:p>
          <a:p>
            <a:pPr marL="457200" indent="-457200" algn="just">
              <a:buFont typeface="+mj-lt"/>
              <a:buAutoNum type="arabicPeriod"/>
              <a:defRPr/>
            </a:pPr>
            <a:r>
              <a:rPr lang="en-US" sz="2400" dirty="0"/>
              <a:t>Compute the closure for the attribute that combination of attribute on The LHS of FD,</a:t>
            </a:r>
          </a:p>
          <a:p>
            <a:pPr marL="457200" indent="-457200" algn="just">
              <a:buFont typeface="+mj-lt"/>
              <a:buAutoNum type="arabicPeriod"/>
              <a:defRPr/>
            </a:pPr>
            <a:r>
              <a:rPr lang="en-US" sz="2400" dirty="0"/>
              <a:t>If any closure includes all the attribute of given relation, then that can be denoted as a key for the relation(This would be the set of super key and candidate key).</a:t>
            </a:r>
          </a:p>
          <a:p>
            <a:pPr marL="457200" indent="-457200" algn="just">
              <a:buFont typeface="+mj-lt"/>
              <a:buAutoNum type="arabicPeriod"/>
              <a:defRPr/>
            </a:pPr>
            <a:r>
              <a:rPr lang="en-US" sz="2400" dirty="0"/>
              <a:t>When we indentify the super key using FD’s and it has extraneous attribute in the super key then,</a:t>
            </a:r>
          </a:p>
          <a:p>
            <a:pPr marL="457200" indent="-457200" algn="just">
              <a:buFont typeface="+mj-lt"/>
              <a:buAutoNum type="arabicPeriod"/>
              <a:defRPr/>
            </a:pPr>
            <a:r>
              <a:rPr lang="en-US" sz="2400" dirty="0"/>
              <a:t>Now applying the given FD and reduced the set of LHS elements</a:t>
            </a:r>
          </a:p>
          <a:p>
            <a:pPr marL="457200" indent="-457200" algn="just">
              <a:buFont typeface="+mj-lt"/>
              <a:buAutoNum type="arabicPeriod"/>
              <a:defRPr/>
            </a:pPr>
            <a:r>
              <a:rPr lang="en-US" sz="2400" dirty="0"/>
              <a:t>Repeat Step-4,Apply till the of element of the super key when it is not functionally determines all FD, If fail Stop, otherwise </a:t>
            </a:r>
          </a:p>
          <a:p>
            <a:pPr marL="457200" indent="-457200" algn="just">
              <a:buFont typeface="+mj-lt"/>
              <a:buAutoNum type="arabicPeriod"/>
              <a:defRPr/>
            </a:pPr>
            <a:r>
              <a:rPr lang="en-US" sz="2400" dirty="0"/>
              <a:t>We determines all FD from a exclusive attribute of super key is true is called candidate key </a:t>
            </a:r>
          </a:p>
        </p:txBody>
      </p:sp>
      <p:sp>
        <p:nvSpPr>
          <p:cNvPr id="4" name="Date Placeholder 3">
            <a:extLst>
              <a:ext uri="{FF2B5EF4-FFF2-40B4-BE49-F238E27FC236}">
                <a16:creationId xmlns:a16="http://schemas.microsoft.com/office/drawing/2014/main" id="{39A93002-7D18-EC42-0423-8D076E798B6D}"/>
              </a:ext>
            </a:extLst>
          </p:cNvPr>
          <p:cNvSpPr>
            <a:spLocks noGrp="1"/>
          </p:cNvSpPr>
          <p:nvPr>
            <p:ph type="dt" sz="half" idx="10"/>
          </p:nvPr>
        </p:nvSpPr>
        <p:spPr/>
        <p:txBody>
          <a:bodyPr/>
          <a:lstStyle/>
          <a:p>
            <a:pPr>
              <a:defRPr/>
            </a:pPr>
            <a:fld id="{411A4AC0-3FAD-4715-B041-A4639A5DE8AA}" type="datetime1">
              <a:rPr lang="en-US"/>
              <a:pPr>
                <a:defRPr/>
              </a:pPr>
              <a:t>3/27/24</a:t>
            </a:fld>
            <a:endParaRPr lang="en-US"/>
          </a:p>
        </p:txBody>
      </p:sp>
      <p:sp>
        <p:nvSpPr>
          <p:cNvPr id="5" name="Footer Placeholder 4">
            <a:extLst>
              <a:ext uri="{FF2B5EF4-FFF2-40B4-BE49-F238E27FC236}">
                <a16:creationId xmlns:a16="http://schemas.microsoft.com/office/drawing/2014/main" id="{C9A25A2F-ACB7-0F95-93C0-314E8995822B}"/>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75780" name="Slide Number Placeholder 5">
            <a:extLst>
              <a:ext uri="{FF2B5EF4-FFF2-40B4-BE49-F238E27FC236}">
                <a16:creationId xmlns:a16="http://schemas.microsoft.com/office/drawing/2014/main" id="{AD714FF7-E5E2-0C9A-0217-7D4E910041C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C993CBB-FA14-644C-9107-D5146F9EE16A}" type="slidenum">
              <a:rPr lang="en-US" altLang="en-US" sz="1200">
                <a:solidFill>
                  <a:srgbClr val="898989"/>
                </a:solidFill>
              </a:rPr>
              <a:pPr>
                <a:spcBef>
                  <a:spcPct val="0"/>
                </a:spcBef>
                <a:buFontTx/>
                <a:buNone/>
              </a:pPr>
              <a:t>34</a:t>
            </a:fld>
            <a:endParaRPr lang="en-US" altLang="en-US" sz="1200">
              <a:solidFill>
                <a:srgbClr val="898989"/>
              </a:solidFill>
            </a:endParaRPr>
          </a:p>
        </p:txBody>
      </p:sp>
      <p:sp>
        <p:nvSpPr>
          <p:cNvPr id="7" name="Title 1">
            <a:extLst>
              <a:ext uri="{FF2B5EF4-FFF2-40B4-BE49-F238E27FC236}">
                <a16:creationId xmlns:a16="http://schemas.microsoft.com/office/drawing/2014/main" id="{59D52903-FCA0-E40C-A7AC-300B18F75A69}"/>
              </a:ext>
            </a:extLst>
          </p:cNvPr>
          <p:cNvSpPr txBox="1">
            <a:spLocks/>
          </p:cNvSpPr>
          <p:nvPr/>
        </p:nvSpPr>
        <p:spPr>
          <a:xfrm>
            <a:off x="2895600" y="0"/>
            <a:ext cx="7926730" cy="8382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solidFill>
                  <a:srgbClr val="FF0000"/>
                </a:solidFill>
                <a:effectLst>
                  <a:outerShdw blurRad="38100" dist="38100" dir="2700000" algn="tl">
                    <a:srgbClr val="000000">
                      <a:alpha val="43137"/>
                    </a:srgbClr>
                  </a:outerShdw>
                </a:effectLst>
              </a:rPr>
              <a:t>Step to find the super key and candidate Key </a:t>
            </a:r>
          </a:p>
        </p:txBody>
      </p:sp>
      <p:pic>
        <p:nvPicPr>
          <p:cNvPr id="75782" name="Picture 2" descr="E:\NIET\Project\xLogo11.png.pagespeed.ic.pydHLuCQEZ.png">
            <a:extLst>
              <a:ext uri="{FF2B5EF4-FFF2-40B4-BE49-F238E27FC236}">
                <a16:creationId xmlns:a16="http://schemas.microsoft.com/office/drawing/2014/main" id="{D72440FE-EF3B-90BD-4570-5A586A7FA7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4" name="Picture 7">
            <a:extLst>
              <a:ext uri="{FF2B5EF4-FFF2-40B4-BE49-F238E27FC236}">
                <a16:creationId xmlns:a16="http://schemas.microsoft.com/office/drawing/2014/main" id="{58510255-70F8-8193-AFF0-4D3CDBE1A2E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7831">
                                            <p:txEl>
                                              <p:pRg st="1" end="1"/>
                                            </p:txEl>
                                          </p:spTgt>
                                        </p:tgtEl>
                                        <p:attrNameLst>
                                          <p:attrName>style.visibility</p:attrName>
                                        </p:attrNameLst>
                                      </p:cBhvr>
                                      <p:to>
                                        <p:strVal val="visible"/>
                                      </p:to>
                                    </p:set>
                                    <p:anim calcmode="lin" valueType="num">
                                      <p:cBhvr additive="base">
                                        <p:cTn id="7" dur="500" fill="hold"/>
                                        <p:tgtEl>
                                          <p:spTgt spid="7783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78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7831">
                                            <p:txEl>
                                              <p:pRg st="2" end="2"/>
                                            </p:txEl>
                                          </p:spTgt>
                                        </p:tgtEl>
                                        <p:attrNameLst>
                                          <p:attrName>style.visibility</p:attrName>
                                        </p:attrNameLst>
                                      </p:cBhvr>
                                      <p:to>
                                        <p:strVal val="visible"/>
                                      </p:to>
                                    </p:set>
                                    <p:anim calcmode="lin" valueType="num">
                                      <p:cBhvr additive="base">
                                        <p:cTn id="13" dur="500" fill="hold"/>
                                        <p:tgtEl>
                                          <p:spTgt spid="7783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78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7831">
                                            <p:txEl>
                                              <p:pRg st="3" end="3"/>
                                            </p:txEl>
                                          </p:spTgt>
                                        </p:tgtEl>
                                        <p:attrNameLst>
                                          <p:attrName>style.visibility</p:attrName>
                                        </p:attrNameLst>
                                      </p:cBhvr>
                                      <p:to>
                                        <p:strVal val="visible"/>
                                      </p:to>
                                    </p:set>
                                    <p:anim calcmode="lin" valueType="num">
                                      <p:cBhvr additive="base">
                                        <p:cTn id="19" dur="500" fill="hold"/>
                                        <p:tgtEl>
                                          <p:spTgt spid="7783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78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77831">
                                            <p:txEl>
                                              <p:pRg st="4" end="4"/>
                                            </p:txEl>
                                          </p:spTgt>
                                        </p:tgtEl>
                                        <p:attrNameLst>
                                          <p:attrName>style.visibility</p:attrName>
                                        </p:attrNameLst>
                                      </p:cBhvr>
                                      <p:to>
                                        <p:strVal val="visible"/>
                                      </p:to>
                                    </p:set>
                                    <p:anim calcmode="lin" valueType="num">
                                      <p:cBhvr additive="base">
                                        <p:cTn id="25" dur="500" fill="hold"/>
                                        <p:tgtEl>
                                          <p:spTgt spid="7783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78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77831">
                                            <p:txEl>
                                              <p:pRg st="5" end="5"/>
                                            </p:txEl>
                                          </p:spTgt>
                                        </p:tgtEl>
                                        <p:attrNameLst>
                                          <p:attrName>style.visibility</p:attrName>
                                        </p:attrNameLst>
                                      </p:cBhvr>
                                      <p:to>
                                        <p:strVal val="visible"/>
                                      </p:to>
                                    </p:set>
                                    <p:anim calcmode="lin" valueType="num">
                                      <p:cBhvr additive="base">
                                        <p:cTn id="31" dur="500" fill="hold"/>
                                        <p:tgtEl>
                                          <p:spTgt spid="7783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78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77831">
                                            <p:txEl>
                                              <p:pRg st="6" end="6"/>
                                            </p:txEl>
                                          </p:spTgt>
                                        </p:tgtEl>
                                        <p:attrNameLst>
                                          <p:attrName>style.visibility</p:attrName>
                                        </p:attrNameLst>
                                      </p:cBhvr>
                                      <p:to>
                                        <p:strVal val="visible"/>
                                      </p:to>
                                    </p:set>
                                    <p:anim calcmode="lin" valueType="num">
                                      <p:cBhvr additive="base">
                                        <p:cTn id="37" dur="500" fill="hold"/>
                                        <p:tgtEl>
                                          <p:spTgt spid="7783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783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1D19F1-A865-6226-4AC1-09EBEEDC849B}"/>
              </a:ext>
            </a:extLst>
          </p:cNvPr>
          <p:cNvSpPr>
            <a:spLocks noGrp="1"/>
          </p:cNvSpPr>
          <p:nvPr>
            <p:ph idx="1"/>
          </p:nvPr>
        </p:nvSpPr>
        <p:spPr>
          <a:xfrm>
            <a:off x="2895600" y="704851"/>
            <a:ext cx="7780338" cy="5540375"/>
          </a:xfrm>
        </p:spPr>
        <p:txBody>
          <a:bodyPr>
            <a:normAutofit lnSpcReduction="10000"/>
          </a:bodyPr>
          <a:lstStyle/>
          <a:p>
            <a:pPr marL="0" indent="0">
              <a:buNone/>
              <a:defRPr/>
            </a:pPr>
            <a:r>
              <a:rPr lang="en-US" sz="2000" dirty="0">
                <a:solidFill>
                  <a:srgbClr val="FF0000"/>
                </a:solidFill>
                <a:latin typeface="Times New Roman" panose="02020603050405020304" pitchFamily="18" charset="0"/>
                <a:cs typeface="Times New Roman" panose="02020603050405020304" pitchFamily="18" charset="0"/>
              </a:rPr>
              <a:t>Given R( X Y Z W) and FD= { XYZ → W, XY → ZW and X → YZW}. Find Candidate Key and Super Key.</a:t>
            </a:r>
          </a:p>
          <a:p>
            <a:pPr marL="0" indent="0">
              <a:buNone/>
              <a:defRPr/>
            </a:pPr>
            <a:r>
              <a:rPr lang="en-US" sz="2000" dirty="0">
                <a:latin typeface="Times New Roman" panose="02020603050405020304" pitchFamily="18" charset="0"/>
                <a:cs typeface="Times New Roman" panose="02020603050405020304" pitchFamily="18" charset="0"/>
              </a:rPr>
              <a:t>Solution-</a:t>
            </a:r>
          </a:p>
          <a:p>
            <a:pPr marL="0" indent="0">
              <a:buNone/>
              <a:defRPr/>
            </a:pPr>
            <a:r>
              <a:rPr lang="en-US" sz="2000" b="1" dirty="0">
                <a:latin typeface="Times New Roman" panose="02020603050405020304" pitchFamily="18" charset="0"/>
                <a:cs typeface="Times New Roman" panose="02020603050405020304" pitchFamily="18" charset="0"/>
              </a:rPr>
              <a:t>Step 1:</a:t>
            </a:r>
            <a:r>
              <a:rPr lang="en-US" sz="2000" dirty="0">
                <a:latin typeface="Times New Roman" panose="02020603050405020304" pitchFamily="18" charset="0"/>
                <a:cs typeface="Times New Roman" panose="02020603050405020304" pitchFamily="18" charset="0"/>
              </a:rPr>
              <a:t> Let us calculate the closure of XYZ+ = {X,Y,Z,W} (from the method we studied earlier)</a:t>
            </a:r>
          </a:p>
          <a:p>
            <a:pPr marL="0" indent="0">
              <a:buNone/>
              <a:defRPr/>
            </a:pPr>
            <a:r>
              <a:rPr lang="en-US" sz="2000" dirty="0">
                <a:latin typeface="Times New Roman" panose="02020603050405020304" pitchFamily="18" charset="0"/>
                <a:cs typeface="Times New Roman" panose="02020603050405020304" pitchFamily="18" charset="0"/>
              </a:rPr>
              <a:t>Since XYZ closure is determining all the attributes of the table, hence it is </a:t>
            </a:r>
            <a:r>
              <a:rPr lang="en-US" sz="2000" b="1" dirty="0">
                <a:latin typeface="Times New Roman" panose="02020603050405020304" pitchFamily="18" charset="0"/>
                <a:cs typeface="Times New Roman" panose="02020603050405020304" pitchFamily="18" charset="0"/>
              </a:rPr>
              <a:t>Super Key</a:t>
            </a:r>
            <a:endParaRPr lang="en-US" sz="2000" dirty="0">
              <a:latin typeface="Times New Roman" panose="02020603050405020304" pitchFamily="18" charset="0"/>
              <a:cs typeface="Times New Roman" panose="02020603050405020304" pitchFamily="18" charset="0"/>
            </a:endParaRPr>
          </a:p>
          <a:p>
            <a:pPr marL="0" indent="0">
              <a:buNone/>
              <a:defRPr/>
            </a:pPr>
            <a:endParaRPr lang="en-US" sz="2000" b="1" dirty="0">
              <a:latin typeface="Times New Roman" panose="02020603050405020304" pitchFamily="18" charset="0"/>
              <a:cs typeface="Times New Roman" panose="02020603050405020304" pitchFamily="18" charset="0"/>
            </a:endParaRPr>
          </a:p>
          <a:p>
            <a:pPr marL="0" indent="0">
              <a:buNone/>
              <a:defRPr/>
            </a:pPr>
            <a:r>
              <a:rPr lang="en-US" sz="2000" b="1" dirty="0">
                <a:latin typeface="Times New Roman" panose="02020603050405020304" pitchFamily="18" charset="0"/>
                <a:cs typeface="Times New Roman" panose="02020603050405020304" pitchFamily="18" charset="0"/>
              </a:rPr>
              <a:t>Step 2:</a:t>
            </a:r>
            <a:r>
              <a:rPr lang="en-US" sz="2000" dirty="0">
                <a:latin typeface="Times New Roman" panose="02020603050405020304" pitchFamily="18" charset="0"/>
                <a:cs typeface="Times New Roman" panose="02020603050405020304" pitchFamily="18" charset="0"/>
              </a:rPr>
              <a:t> Let us calculate the closure of XY+ = { X,Y,Z,W }</a:t>
            </a:r>
          </a:p>
          <a:p>
            <a:pPr marL="0" indent="0">
              <a:buNone/>
              <a:defRPr/>
            </a:pPr>
            <a:r>
              <a:rPr lang="en-US" sz="2000" dirty="0">
                <a:latin typeface="Times New Roman" panose="02020603050405020304" pitchFamily="18" charset="0"/>
                <a:cs typeface="Times New Roman" panose="02020603050405020304" pitchFamily="18" charset="0"/>
              </a:rPr>
              <a:t>Since XY closure is determining all the attributes of the table, hence it is </a:t>
            </a:r>
            <a:r>
              <a:rPr lang="en-US" sz="2000" b="1" dirty="0">
                <a:latin typeface="Times New Roman" panose="02020603050405020304" pitchFamily="18" charset="0"/>
                <a:cs typeface="Times New Roman" panose="02020603050405020304" pitchFamily="18" charset="0"/>
              </a:rPr>
              <a:t>Super Key</a:t>
            </a:r>
            <a:endParaRPr lang="en-US" sz="2000" dirty="0">
              <a:latin typeface="Times New Roman" panose="02020603050405020304" pitchFamily="18" charset="0"/>
              <a:cs typeface="Times New Roman" panose="02020603050405020304" pitchFamily="18" charset="0"/>
            </a:endParaRPr>
          </a:p>
          <a:p>
            <a:pPr marL="0" indent="0">
              <a:buNone/>
              <a:defRPr/>
            </a:pPr>
            <a:endParaRPr lang="en-US" sz="2000" b="1" dirty="0">
              <a:latin typeface="Times New Roman" panose="02020603050405020304" pitchFamily="18" charset="0"/>
              <a:cs typeface="Times New Roman" panose="02020603050405020304" pitchFamily="18" charset="0"/>
            </a:endParaRPr>
          </a:p>
          <a:p>
            <a:pPr marL="0" indent="0">
              <a:buNone/>
              <a:defRPr/>
            </a:pPr>
            <a:r>
              <a:rPr lang="en-US" sz="2000" b="1" dirty="0">
                <a:latin typeface="Times New Roman" panose="02020603050405020304" pitchFamily="18" charset="0"/>
                <a:cs typeface="Times New Roman" panose="02020603050405020304" pitchFamily="18" charset="0"/>
              </a:rPr>
              <a:t>Step 3:</a:t>
            </a:r>
            <a:r>
              <a:rPr lang="en-US" sz="2000" dirty="0">
                <a:latin typeface="Times New Roman" panose="02020603050405020304" pitchFamily="18" charset="0"/>
                <a:cs typeface="Times New Roman" panose="02020603050405020304" pitchFamily="18" charset="0"/>
              </a:rPr>
              <a:t> Let us calculate the closure of X+ {X,Y,Z,W} </a:t>
            </a:r>
          </a:p>
          <a:p>
            <a:pPr marL="0" indent="0">
              <a:buNone/>
              <a:defRPr/>
            </a:pPr>
            <a:r>
              <a:rPr lang="en-US" sz="2000" dirty="0">
                <a:latin typeface="Times New Roman" panose="02020603050405020304" pitchFamily="18" charset="0"/>
                <a:cs typeface="Times New Roman" panose="02020603050405020304" pitchFamily="18" charset="0"/>
              </a:rPr>
              <a:t>Since X closure is determining all the attributes of the table, hence it is </a:t>
            </a:r>
            <a:r>
              <a:rPr lang="en-US" sz="2000" b="1" dirty="0">
                <a:latin typeface="Times New Roman" panose="02020603050405020304" pitchFamily="18" charset="0"/>
                <a:cs typeface="Times New Roman" panose="02020603050405020304" pitchFamily="18" charset="0"/>
              </a:rPr>
              <a:t>Super Key</a:t>
            </a:r>
            <a:r>
              <a:rPr lang="en-US" dirty="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pPr>
              <a:defRPr/>
            </a:pPr>
            <a:endParaRPr lang="en-US" sz="2000" dirty="0"/>
          </a:p>
          <a:p>
            <a:pPr marL="0" indent="0">
              <a:buNone/>
              <a:defRPr/>
            </a:pPr>
            <a:endParaRPr lang="en-US" sz="2000" dirty="0">
              <a:latin typeface="Times New Roman" panose="02020603050405020304" pitchFamily="18" charset="0"/>
              <a:cs typeface="Times New Roman" panose="02020603050405020304" pitchFamily="18" charset="0"/>
            </a:endParaRPr>
          </a:p>
          <a:p>
            <a:pPr>
              <a:defRPr/>
            </a:pPr>
            <a:endParaRPr lang="en-US" dirty="0"/>
          </a:p>
        </p:txBody>
      </p:sp>
      <p:sp>
        <p:nvSpPr>
          <p:cNvPr id="4" name="Date Placeholder 3">
            <a:extLst>
              <a:ext uri="{FF2B5EF4-FFF2-40B4-BE49-F238E27FC236}">
                <a16:creationId xmlns:a16="http://schemas.microsoft.com/office/drawing/2014/main" id="{8976BECD-59B6-59BC-08A4-115E5C2D6B44}"/>
              </a:ext>
            </a:extLst>
          </p:cNvPr>
          <p:cNvSpPr>
            <a:spLocks noGrp="1"/>
          </p:cNvSpPr>
          <p:nvPr>
            <p:ph type="dt" sz="half" idx="10"/>
          </p:nvPr>
        </p:nvSpPr>
        <p:spPr/>
        <p:txBody>
          <a:bodyPr/>
          <a:lstStyle/>
          <a:p>
            <a:pPr>
              <a:defRPr/>
            </a:pPr>
            <a:fld id="{766AA9E3-CF90-4EE8-BF81-78E7F672EE50}" type="datetime1">
              <a:rPr lang="en-US"/>
              <a:pPr>
                <a:defRPr/>
              </a:pPr>
              <a:t>3/27/24</a:t>
            </a:fld>
            <a:endParaRPr lang="en-US"/>
          </a:p>
        </p:txBody>
      </p:sp>
      <p:sp>
        <p:nvSpPr>
          <p:cNvPr id="5" name="Footer Placeholder 4">
            <a:extLst>
              <a:ext uri="{FF2B5EF4-FFF2-40B4-BE49-F238E27FC236}">
                <a16:creationId xmlns:a16="http://schemas.microsoft.com/office/drawing/2014/main" id="{031D7E98-BDD4-A1EF-949E-8724C1E6327F}"/>
              </a:ext>
            </a:extLst>
          </p:cNvPr>
          <p:cNvSpPr>
            <a:spLocks noGrp="1"/>
          </p:cNvSpPr>
          <p:nvPr>
            <p:ph type="ftr" sz="quarter" idx="11"/>
          </p:nvPr>
        </p:nvSpPr>
        <p:spPr/>
        <p:txBody>
          <a:bodyPr/>
          <a:lstStyle/>
          <a:p>
            <a:pPr>
              <a:defRPr/>
            </a:pPr>
            <a:r>
              <a:rPr lang="en-US"/>
              <a:t>Jyoti Rani          DBMS                Unit-3</a:t>
            </a:r>
          </a:p>
        </p:txBody>
      </p:sp>
      <p:sp>
        <p:nvSpPr>
          <p:cNvPr id="76805" name="Slide Number Placeholder 5">
            <a:extLst>
              <a:ext uri="{FF2B5EF4-FFF2-40B4-BE49-F238E27FC236}">
                <a16:creationId xmlns:a16="http://schemas.microsoft.com/office/drawing/2014/main" id="{6BEF3B92-074E-66C7-DE72-9E242D695B7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2F9DF0D-03DF-2142-A33F-CC71F0205F0E}" type="slidenum">
              <a:rPr lang="en-US" altLang="en-US" sz="1200">
                <a:solidFill>
                  <a:srgbClr val="898989"/>
                </a:solidFill>
              </a:rPr>
              <a:pPr>
                <a:spcBef>
                  <a:spcPct val="0"/>
                </a:spcBef>
                <a:buFontTx/>
                <a:buNone/>
              </a:pPr>
              <a:t>35</a:t>
            </a:fld>
            <a:endParaRPr lang="en-US" altLang="en-US" sz="1200">
              <a:solidFill>
                <a:srgbClr val="898989"/>
              </a:solidFill>
            </a:endParaRPr>
          </a:p>
        </p:txBody>
      </p:sp>
      <p:sp>
        <p:nvSpPr>
          <p:cNvPr id="7" name="Title 1">
            <a:extLst>
              <a:ext uri="{FF2B5EF4-FFF2-40B4-BE49-F238E27FC236}">
                <a16:creationId xmlns:a16="http://schemas.microsoft.com/office/drawing/2014/main" id="{D25C6E2F-354C-2157-9F8E-041D63CFDB28}"/>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Example 3 </a:t>
            </a:r>
          </a:p>
        </p:txBody>
      </p:sp>
      <p:pic>
        <p:nvPicPr>
          <p:cNvPr id="76807" name="Picture 7">
            <a:extLst>
              <a:ext uri="{FF2B5EF4-FFF2-40B4-BE49-F238E27FC236}">
                <a16:creationId xmlns:a16="http://schemas.microsoft.com/office/drawing/2014/main" id="{3A870D08-E93E-0FD6-B54A-BB52316BCE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ntent Placeholder 2">
            <a:extLst>
              <a:ext uri="{FF2B5EF4-FFF2-40B4-BE49-F238E27FC236}">
                <a16:creationId xmlns:a16="http://schemas.microsoft.com/office/drawing/2014/main" id="{DD1ACD5B-DB0D-E0A7-0366-AE583973996D}"/>
              </a:ext>
            </a:extLst>
          </p:cNvPr>
          <p:cNvSpPr>
            <a:spLocks noGrp="1"/>
          </p:cNvSpPr>
          <p:nvPr>
            <p:ph idx="1"/>
          </p:nvPr>
        </p:nvSpPr>
        <p:spPr>
          <a:xfrm>
            <a:off x="2895600" y="796926"/>
            <a:ext cx="7772400" cy="4525963"/>
          </a:xfrm>
        </p:spPr>
        <p:txBody>
          <a:bodyPr/>
          <a:lstStyle/>
          <a:p>
            <a:r>
              <a:rPr lang="en-US" altLang="en-US" sz="2000">
                <a:latin typeface="Times New Roman" panose="02020603050405020304" pitchFamily="18" charset="0"/>
                <a:cs typeface="Times New Roman" panose="02020603050405020304" pitchFamily="18" charset="0"/>
              </a:rPr>
              <a:t>From the above definition, </a:t>
            </a:r>
            <a:r>
              <a:rPr lang="en-US" altLang="en-US" sz="2000" b="1">
                <a:latin typeface="Times New Roman" panose="02020603050405020304" pitchFamily="18" charset="0"/>
                <a:cs typeface="Times New Roman" panose="02020603050405020304" pitchFamily="18" charset="0"/>
              </a:rPr>
              <a:t>XYZ is not a candidate key</a:t>
            </a:r>
            <a:r>
              <a:rPr lang="en-US" altLang="en-US" sz="2000">
                <a:latin typeface="Times New Roman" panose="02020603050405020304" pitchFamily="18" charset="0"/>
                <a:cs typeface="Times New Roman" panose="02020603050405020304" pitchFamily="18" charset="0"/>
              </a:rPr>
              <a:t>, as in Step 2 and 3 we found that XY and X are also Super Key (i.e., subset of XYZ are also SK which violate the definition)</a:t>
            </a:r>
          </a:p>
          <a:p>
            <a:r>
              <a:rPr lang="en-US" altLang="en-US" sz="2000" b="1">
                <a:latin typeface="Times New Roman" panose="02020603050405020304" pitchFamily="18" charset="0"/>
                <a:cs typeface="Times New Roman" panose="02020603050405020304" pitchFamily="18" charset="0"/>
              </a:rPr>
              <a:t>XY is not a candidate</a:t>
            </a:r>
            <a:r>
              <a:rPr lang="en-US" altLang="en-US" sz="2000">
                <a:latin typeface="Times New Roman" panose="02020603050405020304" pitchFamily="18" charset="0"/>
                <a:cs typeface="Times New Roman" panose="02020603050405020304" pitchFamily="18" charset="0"/>
              </a:rPr>
              <a:t> key, as in Step 3 we found that X is also a Super Key (i.e., subset of XY are also SK which violate the definition)</a:t>
            </a:r>
          </a:p>
          <a:p>
            <a:r>
              <a:rPr lang="en-US" altLang="en-US" sz="2000" b="1">
                <a:latin typeface="Times New Roman" panose="02020603050405020304" pitchFamily="18" charset="0"/>
                <a:cs typeface="Times New Roman" panose="02020603050405020304" pitchFamily="18" charset="0"/>
              </a:rPr>
              <a:t>X is the Candidate key:</a:t>
            </a:r>
            <a:r>
              <a:rPr lang="en-US" altLang="en-US" sz="2000">
                <a:latin typeface="Times New Roman" panose="02020603050405020304" pitchFamily="18" charset="0"/>
                <a:cs typeface="Times New Roman" panose="02020603050405020304" pitchFamily="18" charset="0"/>
              </a:rPr>
              <a:t> As X cannot be further subdivided, or X cannot have any subset.</a:t>
            </a:r>
          </a:p>
          <a:p>
            <a:r>
              <a:rPr lang="en-US" altLang="en-US" sz="2000" b="1">
                <a:latin typeface="Times New Roman" panose="02020603050405020304" pitchFamily="18" charset="0"/>
                <a:cs typeface="Times New Roman" panose="02020603050405020304" pitchFamily="18" charset="0"/>
              </a:rPr>
              <a:t>Hence XYZ, XY, and X are all Super Key, while the only X is a candidate key.</a:t>
            </a:r>
            <a:endParaRPr lang="en-US" altLang="en-US" sz="2000">
              <a:latin typeface="Times New Roman" panose="02020603050405020304" pitchFamily="18" charset="0"/>
              <a:cs typeface="Times New Roman" panose="02020603050405020304" pitchFamily="18" charset="0"/>
            </a:endParaRPr>
          </a:p>
          <a:p>
            <a:endParaRPr lang="en-US" altLang="en-US" sz="200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DAFA587-5E10-A0D4-866F-0979F65B2546}"/>
              </a:ext>
            </a:extLst>
          </p:cNvPr>
          <p:cNvSpPr>
            <a:spLocks noGrp="1"/>
          </p:cNvSpPr>
          <p:nvPr>
            <p:ph type="dt" sz="half" idx="10"/>
          </p:nvPr>
        </p:nvSpPr>
        <p:spPr/>
        <p:txBody>
          <a:bodyPr/>
          <a:lstStyle/>
          <a:p>
            <a:pPr>
              <a:defRPr/>
            </a:pPr>
            <a:fld id="{1FCD2133-E8F2-4069-89ED-66C78BCFFE5C}" type="datetime1">
              <a:rPr lang="en-US"/>
              <a:pPr>
                <a:defRPr/>
              </a:pPr>
              <a:t>3/27/24</a:t>
            </a:fld>
            <a:endParaRPr lang="en-US"/>
          </a:p>
        </p:txBody>
      </p:sp>
      <p:sp>
        <p:nvSpPr>
          <p:cNvPr id="5" name="Footer Placeholder 4">
            <a:extLst>
              <a:ext uri="{FF2B5EF4-FFF2-40B4-BE49-F238E27FC236}">
                <a16:creationId xmlns:a16="http://schemas.microsoft.com/office/drawing/2014/main" id="{6CA8F16F-25AA-20A6-9770-906AF1A80685}"/>
              </a:ext>
            </a:extLst>
          </p:cNvPr>
          <p:cNvSpPr>
            <a:spLocks noGrp="1"/>
          </p:cNvSpPr>
          <p:nvPr>
            <p:ph type="ftr" sz="quarter" idx="11"/>
          </p:nvPr>
        </p:nvSpPr>
        <p:spPr/>
        <p:txBody>
          <a:bodyPr/>
          <a:lstStyle/>
          <a:p>
            <a:pPr>
              <a:defRPr/>
            </a:pPr>
            <a:r>
              <a:rPr lang="en-US"/>
              <a:t>Jyoti Rani          DBMS                Unit-3</a:t>
            </a:r>
          </a:p>
        </p:txBody>
      </p:sp>
      <p:sp>
        <p:nvSpPr>
          <p:cNvPr id="77829" name="Slide Number Placeholder 5">
            <a:extLst>
              <a:ext uri="{FF2B5EF4-FFF2-40B4-BE49-F238E27FC236}">
                <a16:creationId xmlns:a16="http://schemas.microsoft.com/office/drawing/2014/main" id="{ABF0BBD5-5C31-FF06-DD82-FEB8971CEA4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8E8E3B0-95B1-4948-97A8-CBF2F9F4FF8B}" type="slidenum">
              <a:rPr lang="en-US" altLang="en-US" sz="1200">
                <a:solidFill>
                  <a:srgbClr val="898989"/>
                </a:solidFill>
              </a:rPr>
              <a:pPr>
                <a:spcBef>
                  <a:spcPct val="0"/>
                </a:spcBef>
                <a:buFontTx/>
                <a:buNone/>
              </a:pPr>
              <a:t>36</a:t>
            </a:fld>
            <a:endParaRPr lang="en-US" altLang="en-US" sz="1200">
              <a:solidFill>
                <a:srgbClr val="898989"/>
              </a:solidFill>
            </a:endParaRPr>
          </a:p>
        </p:txBody>
      </p:sp>
      <p:sp>
        <p:nvSpPr>
          <p:cNvPr id="7" name="Title 1">
            <a:extLst>
              <a:ext uri="{FF2B5EF4-FFF2-40B4-BE49-F238E27FC236}">
                <a16:creationId xmlns:a16="http://schemas.microsoft.com/office/drawing/2014/main" id="{729F9444-421F-EF16-0B26-3D640C6D7FCF}"/>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Cont.. </a:t>
            </a:r>
          </a:p>
        </p:txBody>
      </p:sp>
      <p:pic>
        <p:nvPicPr>
          <p:cNvPr id="77831" name="Picture 7">
            <a:extLst>
              <a:ext uri="{FF2B5EF4-FFF2-40B4-BE49-F238E27FC236}">
                <a16:creationId xmlns:a16="http://schemas.microsoft.com/office/drawing/2014/main" id="{24CEBF00-5B9F-4C7C-A20A-E138E845788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ntent Placeholder 2">
            <a:extLst>
              <a:ext uri="{FF2B5EF4-FFF2-40B4-BE49-F238E27FC236}">
                <a16:creationId xmlns:a16="http://schemas.microsoft.com/office/drawing/2014/main" id="{3224BDAB-9A8E-CD2D-474C-BDC7188A0D3C}"/>
              </a:ext>
            </a:extLst>
          </p:cNvPr>
          <p:cNvSpPr>
            <a:spLocks noGrp="1"/>
          </p:cNvSpPr>
          <p:nvPr>
            <p:ph idx="1"/>
          </p:nvPr>
        </p:nvSpPr>
        <p:spPr>
          <a:xfrm>
            <a:off x="2895600" y="733426"/>
            <a:ext cx="7772400" cy="5622925"/>
          </a:xfrm>
        </p:spPr>
        <p:txBody>
          <a:bodyPr>
            <a:normAutofit lnSpcReduction="10000"/>
          </a:bodyPr>
          <a:lstStyle/>
          <a:p>
            <a:pPr marL="0" indent="0">
              <a:buNone/>
            </a:pPr>
            <a:r>
              <a:rPr lang="pl-PL" altLang="en-US" sz="2000" dirty="0" err="1">
                <a:solidFill>
                  <a:srgbClr val="FF0000"/>
                </a:solidFill>
                <a:latin typeface="Times New Roman" panose="02020603050405020304" pitchFamily="18" charset="0"/>
                <a:cs typeface="Times New Roman" panose="02020603050405020304" pitchFamily="18" charset="0"/>
              </a:rPr>
              <a:t>Given</a:t>
            </a:r>
            <a:r>
              <a:rPr lang="pl-PL" altLang="en-US" sz="2000" dirty="0">
                <a:solidFill>
                  <a:srgbClr val="FF0000"/>
                </a:solidFill>
                <a:latin typeface="Times New Roman" panose="02020603050405020304" pitchFamily="18" charset="0"/>
                <a:cs typeface="Times New Roman" panose="02020603050405020304" pitchFamily="18" charset="0"/>
              </a:rPr>
              <a:t> R( X Y Z W) and FD= { XY → Z, Z → YW, and W → X }</a:t>
            </a:r>
            <a:r>
              <a:rPr lang="en-US" altLang="en-US" sz="2000" dirty="0">
                <a:solidFill>
                  <a:srgbClr val="FF0000"/>
                </a:solidFill>
                <a:latin typeface="Times New Roman" panose="02020603050405020304" pitchFamily="18" charset="0"/>
                <a:cs typeface="Times New Roman" panose="02020603050405020304" pitchFamily="18" charset="0"/>
              </a:rPr>
              <a:t>. Find Candidate Key and Super Key.</a:t>
            </a:r>
            <a:endParaRPr lang="pl-PL" altLang="en-US" sz="2000" dirty="0">
              <a:solidFill>
                <a:srgbClr val="FF0000"/>
              </a:solidFill>
              <a:latin typeface="Times New Roman" panose="02020603050405020304" pitchFamily="18" charset="0"/>
              <a:cs typeface="Times New Roman" panose="02020603050405020304" pitchFamily="18" charset="0"/>
            </a:endParaRPr>
          </a:p>
          <a:p>
            <a:pPr marL="0" indent="0">
              <a:buNone/>
            </a:pPr>
            <a:r>
              <a:rPr lang="en-US" altLang="en-US" sz="2000" b="1" dirty="0">
                <a:latin typeface="Times New Roman" panose="02020603050405020304" pitchFamily="18" charset="0"/>
                <a:cs typeface="Times New Roman" panose="02020603050405020304" pitchFamily="18" charset="0"/>
              </a:rPr>
              <a:t>Step 1:</a:t>
            </a:r>
            <a:r>
              <a:rPr lang="en-US" altLang="en-US" sz="2000" dirty="0">
                <a:latin typeface="Times New Roman" panose="02020603050405020304" pitchFamily="18" charset="0"/>
                <a:cs typeface="Times New Roman" panose="02020603050405020304" pitchFamily="18" charset="0"/>
              </a:rPr>
              <a:t> Let us calculate the closure of XY+ = XYZW (from the method we studied earlier).</a:t>
            </a:r>
          </a:p>
          <a:p>
            <a:pPr marL="0" indent="0">
              <a:buNone/>
            </a:pPr>
            <a:r>
              <a:rPr lang="en-US" altLang="en-US" sz="2000" dirty="0">
                <a:latin typeface="Times New Roman" panose="02020603050405020304" pitchFamily="18" charset="0"/>
                <a:cs typeface="Times New Roman" panose="02020603050405020304" pitchFamily="18" charset="0"/>
              </a:rPr>
              <a:t>Since XY closure is determining all the attributes of the table, hence it is </a:t>
            </a:r>
            <a:r>
              <a:rPr lang="en-US" altLang="en-US" sz="2000" b="1" dirty="0">
                <a:latin typeface="Times New Roman" panose="02020603050405020304" pitchFamily="18" charset="0"/>
                <a:cs typeface="Times New Roman" panose="02020603050405020304" pitchFamily="18" charset="0"/>
              </a:rPr>
              <a:t>Super Key.</a:t>
            </a:r>
          </a:p>
          <a:p>
            <a:pPr marL="0" indent="0">
              <a:buNone/>
            </a:pPr>
            <a:endParaRPr lang="en-US" altLang="en-US" sz="2000" dirty="0">
              <a:latin typeface="Times New Roman" panose="02020603050405020304" pitchFamily="18" charset="0"/>
              <a:cs typeface="Times New Roman" panose="02020603050405020304" pitchFamily="18" charset="0"/>
            </a:endParaRPr>
          </a:p>
          <a:p>
            <a:pPr marL="0" indent="0">
              <a:buNone/>
            </a:pPr>
            <a:r>
              <a:rPr lang="en-US" altLang="en-US" sz="2000" b="1" dirty="0">
                <a:latin typeface="Times New Roman" panose="02020603050405020304" pitchFamily="18" charset="0"/>
                <a:cs typeface="Times New Roman" panose="02020603050405020304" pitchFamily="18" charset="0"/>
              </a:rPr>
              <a:t>Step 2:</a:t>
            </a:r>
            <a:r>
              <a:rPr lang="en-US" altLang="en-US" sz="2000" dirty="0">
                <a:latin typeface="Times New Roman" panose="02020603050405020304" pitchFamily="18" charset="0"/>
                <a:cs typeface="Times New Roman" panose="02020603050405020304" pitchFamily="18" charset="0"/>
              </a:rPr>
              <a:t> Let us calculate the closure of Z+ = ZYWX (from the method we studied earlier).</a:t>
            </a:r>
          </a:p>
          <a:p>
            <a:pPr marL="0" indent="0">
              <a:buNone/>
            </a:pPr>
            <a:r>
              <a:rPr lang="en-US" altLang="en-US" sz="2000" dirty="0">
                <a:latin typeface="Times New Roman" panose="02020603050405020304" pitchFamily="18" charset="0"/>
                <a:cs typeface="Times New Roman" panose="02020603050405020304" pitchFamily="18" charset="0"/>
              </a:rPr>
              <a:t>Since Z closure is determining all the attributes of the table, hence it is </a:t>
            </a:r>
            <a:r>
              <a:rPr lang="en-US" altLang="en-US" sz="2000" b="1" dirty="0">
                <a:latin typeface="Times New Roman" panose="02020603050405020304" pitchFamily="18" charset="0"/>
                <a:cs typeface="Times New Roman" panose="02020603050405020304" pitchFamily="18" charset="0"/>
              </a:rPr>
              <a:t>Super Key.</a:t>
            </a:r>
          </a:p>
          <a:p>
            <a:pPr marL="0" indent="0">
              <a:buNone/>
            </a:pPr>
            <a:endParaRPr lang="en-US" altLang="en-US" sz="2000" dirty="0">
              <a:latin typeface="Times New Roman" panose="02020603050405020304" pitchFamily="18" charset="0"/>
              <a:cs typeface="Times New Roman" panose="02020603050405020304" pitchFamily="18" charset="0"/>
            </a:endParaRPr>
          </a:p>
          <a:p>
            <a:pPr marL="0" indent="0">
              <a:buNone/>
            </a:pPr>
            <a:r>
              <a:rPr lang="en-US" altLang="en-US" sz="2000" b="1" dirty="0">
                <a:latin typeface="Times New Roman" panose="02020603050405020304" pitchFamily="18" charset="0"/>
                <a:cs typeface="Times New Roman" panose="02020603050405020304" pitchFamily="18" charset="0"/>
              </a:rPr>
              <a:t>Step 3:</a:t>
            </a:r>
            <a:r>
              <a:rPr lang="en-US" altLang="en-US" sz="2000" dirty="0">
                <a:latin typeface="Times New Roman" panose="02020603050405020304" pitchFamily="18" charset="0"/>
                <a:cs typeface="Times New Roman" panose="02020603050405020304" pitchFamily="18" charset="0"/>
              </a:rPr>
              <a:t> Let us calculate the closure of W+ = WX (from the method we studied earlier).</a:t>
            </a:r>
          </a:p>
          <a:p>
            <a:pPr marL="0" indent="0">
              <a:buNone/>
            </a:pPr>
            <a:r>
              <a:rPr lang="en-US" altLang="en-US" sz="2000" dirty="0">
                <a:latin typeface="Times New Roman" panose="02020603050405020304" pitchFamily="18" charset="0"/>
                <a:cs typeface="Times New Roman" panose="02020603050405020304" pitchFamily="18" charset="0"/>
              </a:rPr>
              <a:t>Since X closure is not determining all the attributes of the table, hence it is Not Super Key, since </a:t>
            </a:r>
            <a:r>
              <a:rPr lang="en-US" altLang="en-US" sz="2000" b="1" dirty="0">
                <a:latin typeface="Times New Roman" panose="02020603050405020304" pitchFamily="18" charset="0"/>
                <a:cs typeface="Times New Roman" panose="02020603050405020304" pitchFamily="18" charset="0"/>
              </a:rPr>
              <a:t>it is not SK it can never be Candidate key</a:t>
            </a:r>
          </a:p>
        </p:txBody>
      </p:sp>
      <p:sp>
        <p:nvSpPr>
          <p:cNvPr id="4" name="Date Placeholder 3">
            <a:extLst>
              <a:ext uri="{FF2B5EF4-FFF2-40B4-BE49-F238E27FC236}">
                <a16:creationId xmlns:a16="http://schemas.microsoft.com/office/drawing/2014/main" id="{70449812-2B95-3DED-6FB4-80AEA5D88AED}"/>
              </a:ext>
            </a:extLst>
          </p:cNvPr>
          <p:cNvSpPr>
            <a:spLocks noGrp="1"/>
          </p:cNvSpPr>
          <p:nvPr>
            <p:ph type="dt" sz="half" idx="10"/>
          </p:nvPr>
        </p:nvSpPr>
        <p:spPr/>
        <p:txBody>
          <a:bodyPr/>
          <a:lstStyle/>
          <a:p>
            <a:pPr>
              <a:defRPr/>
            </a:pPr>
            <a:fld id="{611FB1F0-1EEB-4C29-8680-2E06BAD731EC}" type="datetime1">
              <a:rPr lang="en-US"/>
              <a:pPr>
                <a:defRPr/>
              </a:pPr>
              <a:t>3/27/24</a:t>
            </a:fld>
            <a:endParaRPr lang="en-US" dirty="0"/>
          </a:p>
        </p:txBody>
      </p:sp>
      <p:sp>
        <p:nvSpPr>
          <p:cNvPr id="5" name="Footer Placeholder 4">
            <a:extLst>
              <a:ext uri="{FF2B5EF4-FFF2-40B4-BE49-F238E27FC236}">
                <a16:creationId xmlns:a16="http://schemas.microsoft.com/office/drawing/2014/main" id="{8A6669E2-0019-D2BA-A70A-78AA551B8B07}"/>
              </a:ext>
            </a:extLst>
          </p:cNvPr>
          <p:cNvSpPr>
            <a:spLocks noGrp="1"/>
          </p:cNvSpPr>
          <p:nvPr>
            <p:ph type="ftr" sz="quarter" idx="11"/>
          </p:nvPr>
        </p:nvSpPr>
        <p:spPr/>
        <p:txBody>
          <a:bodyPr/>
          <a:lstStyle/>
          <a:p>
            <a:pPr>
              <a:defRPr/>
            </a:pPr>
            <a:r>
              <a:rPr lang="en-US"/>
              <a:t>Jyoti Rani          DBMS                Unit-3</a:t>
            </a:r>
            <a:endParaRPr lang="en-US" dirty="0"/>
          </a:p>
        </p:txBody>
      </p:sp>
      <p:sp>
        <p:nvSpPr>
          <p:cNvPr id="78853" name="Slide Number Placeholder 5">
            <a:extLst>
              <a:ext uri="{FF2B5EF4-FFF2-40B4-BE49-F238E27FC236}">
                <a16:creationId xmlns:a16="http://schemas.microsoft.com/office/drawing/2014/main" id="{6793116A-6591-D39B-AF04-A6CA355509C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ECF8BD3-DDED-CB4A-BB35-1E586B801307}" type="slidenum">
              <a:rPr lang="en-US" altLang="en-US" sz="1200">
                <a:solidFill>
                  <a:srgbClr val="898989"/>
                </a:solidFill>
              </a:rPr>
              <a:pPr>
                <a:spcBef>
                  <a:spcPct val="0"/>
                </a:spcBef>
                <a:buFontTx/>
                <a:buNone/>
              </a:pPr>
              <a:t>37</a:t>
            </a:fld>
            <a:endParaRPr lang="en-US" altLang="en-US" sz="1200">
              <a:solidFill>
                <a:srgbClr val="898989"/>
              </a:solidFill>
            </a:endParaRPr>
          </a:p>
        </p:txBody>
      </p:sp>
      <p:sp>
        <p:nvSpPr>
          <p:cNvPr id="7" name="Title 1">
            <a:extLst>
              <a:ext uri="{FF2B5EF4-FFF2-40B4-BE49-F238E27FC236}">
                <a16:creationId xmlns:a16="http://schemas.microsoft.com/office/drawing/2014/main" id="{A886ADEC-3133-1D37-522E-0D2D11D21771}"/>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Example 4 </a:t>
            </a:r>
          </a:p>
        </p:txBody>
      </p:sp>
      <p:pic>
        <p:nvPicPr>
          <p:cNvPr id="78855" name="Picture 7">
            <a:extLst>
              <a:ext uri="{FF2B5EF4-FFF2-40B4-BE49-F238E27FC236}">
                <a16:creationId xmlns:a16="http://schemas.microsoft.com/office/drawing/2014/main" id="{3BD1C080-970D-4355-00D9-16F8CFECDC9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D49AFB-2583-2032-22EA-69B81B3571CA}"/>
              </a:ext>
            </a:extLst>
          </p:cNvPr>
          <p:cNvSpPr>
            <a:spLocks noGrp="1"/>
          </p:cNvSpPr>
          <p:nvPr>
            <p:ph idx="1"/>
          </p:nvPr>
        </p:nvSpPr>
        <p:spPr>
          <a:xfrm>
            <a:off x="2895600" y="796925"/>
            <a:ext cx="7772400" cy="5448300"/>
          </a:xfrm>
        </p:spPr>
        <p:txBody>
          <a:bodyPr>
            <a:normAutofit/>
          </a:bodyPr>
          <a:lstStyle/>
          <a:p>
            <a:pPr marL="0" indent="0">
              <a:buNone/>
              <a:defRPr/>
            </a:pPr>
            <a:r>
              <a:rPr lang="en-US" sz="2000" dirty="0">
                <a:latin typeface="Times New Roman" panose="02020603050405020304" pitchFamily="18" charset="0"/>
                <a:cs typeface="Times New Roman" panose="02020603050405020304" pitchFamily="18" charset="0"/>
              </a:rPr>
              <a:t>As we have talked in the above step only for the super key, not for the candidate key.</a:t>
            </a:r>
          </a:p>
          <a:p>
            <a:pPr marL="0" indent="0">
              <a:buNone/>
              <a:defRPr/>
            </a:pPr>
            <a:r>
              <a:rPr lang="en-US" sz="2000" dirty="0">
                <a:latin typeface="Times New Roman" panose="02020603050405020304" pitchFamily="18" charset="0"/>
                <a:cs typeface="Times New Roman" panose="02020603050405020304" pitchFamily="18" charset="0"/>
              </a:rPr>
              <a:t>Let us see the definition of Candidate Key again (Candidate Key is a Super Key whose no proper subset is a </a:t>
            </a:r>
            <a:r>
              <a:rPr lang="en-US" sz="2000" dirty="0" err="1">
                <a:latin typeface="Times New Roman" panose="02020603050405020304" pitchFamily="18" charset="0"/>
                <a:cs typeface="Times New Roman" panose="02020603050405020304" pitchFamily="18" charset="0"/>
              </a:rPr>
              <a:t>superkey</a:t>
            </a:r>
            <a:r>
              <a:rPr lang="en-US" sz="2000" dirty="0">
                <a:latin typeface="Times New Roman" panose="02020603050405020304" pitchFamily="18" charset="0"/>
                <a:cs typeface="Times New Roman" panose="02020603050405020304" pitchFamily="18" charset="0"/>
              </a:rPr>
              <a:t>)</a:t>
            </a:r>
          </a:p>
          <a:p>
            <a:pPr marL="0" indent="0">
              <a:buNone/>
              <a:defRPr/>
            </a:pPr>
            <a:endParaRPr lang="en-US" sz="2000" dirty="0">
              <a:latin typeface="Times New Roman" panose="02020603050405020304" pitchFamily="18" charset="0"/>
              <a:cs typeface="Times New Roman" panose="02020603050405020304" pitchFamily="18" charset="0"/>
            </a:endParaRPr>
          </a:p>
          <a:p>
            <a:pPr marL="0" indent="0">
              <a:buNone/>
              <a:defRPr/>
            </a:pPr>
            <a:r>
              <a:rPr lang="en-US" sz="2000" dirty="0">
                <a:latin typeface="Times New Roman" panose="02020603050405020304" pitchFamily="18" charset="0"/>
                <a:cs typeface="Times New Roman" panose="02020603050405020304" pitchFamily="18" charset="0"/>
              </a:rPr>
              <a:t>From the above definition XY is a candidate key, as in Step 2 and 3 none of the subsets of XY i.e. either X or Y is Super Key.</a:t>
            </a:r>
          </a:p>
          <a:p>
            <a:pPr marL="0" indent="0">
              <a:buNone/>
              <a:defRPr/>
            </a:pPr>
            <a:endParaRPr lang="en-US" sz="2000" dirty="0">
              <a:latin typeface="Times New Roman" panose="02020603050405020304" pitchFamily="18" charset="0"/>
              <a:cs typeface="Times New Roman" panose="02020603050405020304" pitchFamily="18" charset="0"/>
            </a:endParaRPr>
          </a:p>
          <a:p>
            <a:pPr marL="0" indent="0">
              <a:buNone/>
              <a:defRPr/>
            </a:pPr>
            <a:r>
              <a:rPr lang="en-US" sz="2000" dirty="0">
                <a:latin typeface="Times New Roman" panose="02020603050405020304" pitchFamily="18" charset="0"/>
                <a:cs typeface="Times New Roman" panose="02020603050405020304" pitchFamily="18" charset="0"/>
              </a:rPr>
              <a:t>Z is the Candidate key: As Z cannot be further subdivided, or Z cannot have any subset.</a:t>
            </a:r>
          </a:p>
          <a:p>
            <a:pPr marL="0" indent="0">
              <a:buNone/>
              <a:defRPr/>
            </a:pPr>
            <a:endParaRPr lang="en-US" sz="2000" dirty="0">
              <a:latin typeface="Times New Roman" panose="02020603050405020304" pitchFamily="18" charset="0"/>
              <a:cs typeface="Times New Roman" panose="02020603050405020304" pitchFamily="18" charset="0"/>
            </a:endParaRPr>
          </a:p>
          <a:p>
            <a:pPr marL="0" indent="0">
              <a:buNone/>
              <a:defRPr/>
            </a:pPr>
            <a:r>
              <a:rPr lang="en-US" sz="2000" dirty="0">
                <a:latin typeface="Times New Roman" panose="02020603050405020304" pitchFamily="18" charset="0"/>
                <a:cs typeface="Times New Roman" panose="02020603050405020304" pitchFamily="18" charset="0"/>
              </a:rPr>
              <a:t>Hence XY and Z are Super Key, also XY and Z are a candidate key</a:t>
            </a:r>
          </a:p>
          <a:p>
            <a:pPr>
              <a:defRPr/>
            </a:pPr>
            <a:endParaRPr lang="en-US" sz="2000" dirty="0"/>
          </a:p>
        </p:txBody>
      </p:sp>
      <p:sp>
        <p:nvSpPr>
          <p:cNvPr id="4" name="Date Placeholder 3">
            <a:extLst>
              <a:ext uri="{FF2B5EF4-FFF2-40B4-BE49-F238E27FC236}">
                <a16:creationId xmlns:a16="http://schemas.microsoft.com/office/drawing/2014/main" id="{66E681CF-CE0A-2DDA-4159-4F2D1ABD4054}"/>
              </a:ext>
            </a:extLst>
          </p:cNvPr>
          <p:cNvSpPr>
            <a:spLocks noGrp="1"/>
          </p:cNvSpPr>
          <p:nvPr>
            <p:ph type="dt" sz="half" idx="10"/>
          </p:nvPr>
        </p:nvSpPr>
        <p:spPr/>
        <p:txBody>
          <a:bodyPr/>
          <a:lstStyle/>
          <a:p>
            <a:pPr>
              <a:defRPr/>
            </a:pPr>
            <a:fld id="{1D44CAE3-FA4E-4241-A0EB-0318F6D3D743}" type="datetime1">
              <a:rPr lang="en-US"/>
              <a:pPr>
                <a:defRPr/>
              </a:pPr>
              <a:t>3/27/24</a:t>
            </a:fld>
            <a:endParaRPr lang="en-US"/>
          </a:p>
        </p:txBody>
      </p:sp>
      <p:sp>
        <p:nvSpPr>
          <p:cNvPr id="5" name="Footer Placeholder 4">
            <a:extLst>
              <a:ext uri="{FF2B5EF4-FFF2-40B4-BE49-F238E27FC236}">
                <a16:creationId xmlns:a16="http://schemas.microsoft.com/office/drawing/2014/main" id="{6A399C97-40A3-3027-3564-36092B9601FC}"/>
              </a:ext>
            </a:extLst>
          </p:cNvPr>
          <p:cNvSpPr>
            <a:spLocks noGrp="1"/>
          </p:cNvSpPr>
          <p:nvPr>
            <p:ph type="ftr" sz="quarter" idx="11"/>
          </p:nvPr>
        </p:nvSpPr>
        <p:spPr/>
        <p:txBody>
          <a:bodyPr/>
          <a:lstStyle/>
          <a:p>
            <a:pPr>
              <a:defRPr/>
            </a:pPr>
            <a:r>
              <a:rPr lang="en-US"/>
              <a:t>Jyoti Rani          DBMS                Unit-3</a:t>
            </a:r>
          </a:p>
        </p:txBody>
      </p:sp>
      <p:sp>
        <p:nvSpPr>
          <p:cNvPr id="79877" name="Slide Number Placeholder 5">
            <a:extLst>
              <a:ext uri="{FF2B5EF4-FFF2-40B4-BE49-F238E27FC236}">
                <a16:creationId xmlns:a16="http://schemas.microsoft.com/office/drawing/2014/main" id="{9F4EFDF2-8F39-E96C-1BFB-1C27760FF6B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1F28354-93F3-6D4E-84AE-0E830F1A4987}" type="slidenum">
              <a:rPr lang="en-US" altLang="en-US" sz="1200">
                <a:solidFill>
                  <a:srgbClr val="898989"/>
                </a:solidFill>
              </a:rPr>
              <a:pPr>
                <a:spcBef>
                  <a:spcPct val="0"/>
                </a:spcBef>
                <a:buFontTx/>
                <a:buNone/>
              </a:pPr>
              <a:t>38</a:t>
            </a:fld>
            <a:endParaRPr lang="en-US" altLang="en-US" sz="1200">
              <a:solidFill>
                <a:srgbClr val="898989"/>
              </a:solidFill>
            </a:endParaRPr>
          </a:p>
        </p:txBody>
      </p:sp>
      <p:sp>
        <p:nvSpPr>
          <p:cNvPr id="7" name="Title 1">
            <a:extLst>
              <a:ext uri="{FF2B5EF4-FFF2-40B4-BE49-F238E27FC236}">
                <a16:creationId xmlns:a16="http://schemas.microsoft.com/office/drawing/2014/main" id="{1A12AF10-D6F7-96C6-2ABC-0FD7C7C60D90}"/>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Cont.. </a:t>
            </a:r>
          </a:p>
        </p:txBody>
      </p:sp>
      <p:pic>
        <p:nvPicPr>
          <p:cNvPr id="79879" name="Picture 7">
            <a:extLst>
              <a:ext uri="{FF2B5EF4-FFF2-40B4-BE49-F238E27FC236}">
                <a16:creationId xmlns:a16="http://schemas.microsoft.com/office/drawing/2014/main" id="{B5A5AE36-BD9E-FFCC-5246-AE14FD0B7D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A46F41-6BD2-83B1-54EA-240714801FD9}"/>
              </a:ext>
            </a:extLst>
          </p:cNvPr>
          <p:cNvSpPr>
            <a:spLocks noGrp="1"/>
          </p:cNvSpPr>
          <p:nvPr>
            <p:ph idx="1"/>
          </p:nvPr>
        </p:nvSpPr>
        <p:spPr>
          <a:xfrm>
            <a:off x="2895600" y="815975"/>
            <a:ext cx="7772400" cy="5429250"/>
          </a:xfrm>
        </p:spPr>
        <p:txBody>
          <a:bodyPr/>
          <a:lstStyle/>
          <a:p>
            <a:pPr marL="0" indent="0">
              <a:buNone/>
              <a:defRPr/>
            </a:pPr>
            <a:r>
              <a:rPr lang="en-US" sz="2000" dirty="0">
                <a:solidFill>
                  <a:srgbClr val="FF0000"/>
                </a:solidFill>
                <a:latin typeface="Times New Roman" panose="02020603050405020304" pitchFamily="18" charset="0"/>
                <a:cs typeface="Times New Roman" panose="02020603050405020304" pitchFamily="18" charset="0"/>
              </a:rPr>
              <a:t>Give R(X, Y, Z, W) and Set of Functional Dependency </a:t>
            </a:r>
          </a:p>
          <a:p>
            <a:pPr marL="0" indent="0">
              <a:buNone/>
              <a:defRPr/>
            </a:pPr>
            <a:r>
              <a:rPr lang="en-US" sz="2000" dirty="0">
                <a:solidFill>
                  <a:srgbClr val="FF0000"/>
                </a:solidFill>
                <a:latin typeface="Times New Roman" panose="02020603050405020304" pitchFamily="18" charset="0"/>
                <a:cs typeface="Times New Roman" panose="02020603050405020304" pitchFamily="18" charset="0"/>
              </a:rPr>
              <a:t>FD = { X → Y, Y → Z, Z → X}. </a:t>
            </a:r>
          </a:p>
          <a:p>
            <a:pPr marL="0" indent="0">
              <a:buNone/>
              <a:defRPr/>
            </a:pPr>
            <a:r>
              <a:rPr lang="en-US" sz="2000" dirty="0">
                <a:solidFill>
                  <a:srgbClr val="FF0000"/>
                </a:solidFill>
                <a:latin typeface="Times New Roman" panose="02020603050405020304" pitchFamily="18" charset="0"/>
                <a:cs typeface="Times New Roman" panose="02020603050405020304" pitchFamily="18" charset="0"/>
              </a:rPr>
              <a:t>The question is to calculate the candidate key and no. of candidate key in above relation R using a given set of FDs.</a:t>
            </a:r>
          </a:p>
          <a:p>
            <a:pPr marL="0" indent="0">
              <a:buNone/>
              <a:defRPr/>
            </a:pPr>
            <a:r>
              <a:rPr lang="en-US" sz="2000" dirty="0">
                <a:latin typeface="Times New Roman" panose="02020603050405020304" pitchFamily="18" charset="0"/>
                <a:cs typeface="Times New Roman" panose="02020603050405020304" pitchFamily="18" charset="0"/>
              </a:rPr>
              <a:t>Solution- Let us construct an arrow diagram on R using FD</a:t>
            </a:r>
          </a:p>
          <a:p>
            <a:pPr marL="0" indent="0">
              <a:buNone/>
              <a:defRPr/>
            </a:pPr>
            <a:r>
              <a:rPr lang="en-US" sz="2000" dirty="0">
                <a:latin typeface="Times New Roman" panose="02020603050405020304" pitchFamily="18" charset="0"/>
                <a:cs typeface="Times New Roman" panose="02020603050405020304" pitchFamily="18" charset="0"/>
              </a:rPr>
              <a:t>Candidate Key</a:t>
            </a:r>
          </a:p>
          <a:p>
            <a:pPr>
              <a:defRPr/>
            </a:pPr>
            <a:r>
              <a:rPr lang="en-US" sz="2000" b="1" dirty="0">
                <a:latin typeface="Times New Roman" panose="02020603050405020304" pitchFamily="18" charset="0"/>
                <a:cs typeface="Times New Roman" panose="02020603050405020304" pitchFamily="18" charset="0"/>
              </a:rPr>
              <a:t>Let us calculate the closure of W</a:t>
            </a:r>
            <a:endParaRPr lang="en-US" sz="2000" dirty="0">
              <a:latin typeface="Times New Roman" panose="02020603050405020304" pitchFamily="18" charset="0"/>
              <a:cs typeface="Times New Roman" panose="02020603050405020304" pitchFamily="18" charset="0"/>
            </a:endParaRPr>
          </a:p>
          <a:p>
            <a:pPr>
              <a:defRPr/>
            </a:pPr>
            <a:r>
              <a:rPr lang="en-US" sz="2000" dirty="0">
                <a:latin typeface="Times New Roman" panose="02020603050405020304" pitchFamily="18" charset="0"/>
                <a:cs typeface="Times New Roman" panose="02020603050405020304" pitchFamily="18" charset="0"/>
              </a:rPr>
              <a:t>W + = W (from the method we studied earlier)</a:t>
            </a:r>
          </a:p>
          <a:p>
            <a:pPr>
              <a:defRPr/>
            </a:pPr>
            <a:r>
              <a:rPr lang="en-US" sz="2000" dirty="0">
                <a:latin typeface="Times New Roman" panose="02020603050405020304" pitchFamily="18" charset="0"/>
                <a:cs typeface="Times New Roman" panose="02020603050405020304" pitchFamily="18" charset="0"/>
              </a:rPr>
              <a:t>Since, closure of W contains only W, hence it is not a candidate key.</a:t>
            </a:r>
          </a:p>
          <a:p>
            <a:pPr marL="0" indent="0">
              <a:buNone/>
              <a:defRPr/>
            </a:pPr>
            <a:endParaRPr lang="en-US"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D45B609-FB56-3FCF-6E2F-633171E0DC2A}"/>
              </a:ext>
            </a:extLst>
          </p:cNvPr>
          <p:cNvSpPr>
            <a:spLocks noGrp="1"/>
          </p:cNvSpPr>
          <p:nvPr>
            <p:ph type="dt" sz="half" idx="10"/>
          </p:nvPr>
        </p:nvSpPr>
        <p:spPr/>
        <p:txBody>
          <a:bodyPr/>
          <a:lstStyle/>
          <a:p>
            <a:pPr>
              <a:defRPr/>
            </a:pPr>
            <a:fld id="{BB170EEA-4AC0-41F1-9E40-6724E0D6CB7E}" type="datetime1">
              <a:rPr lang="en-US"/>
              <a:pPr>
                <a:defRPr/>
              </a:pPr>
              <a:t>3/27/24</a:t>
            </a:fld>
            <a:endParaRPr lang="en-US"/>
          </a:p>
        </p:txBody>
      </p:sp>
      <p:sp>
        <p:nvSpPr>
          <p:cNvPr id="5" name="Footer Placeholder 4">
            <a:extLst>
              <a:ext uri="{FF2B5EF4-FFF2-40B4-BE49-F238E27FC236}">
                <a16:creationId xmlns:a16="http://schemas.microsoft.com/office/drawing/2014/main" id="{800E6C54-5078-E4C6-CF54-EF2EFC120E18}"/>
              </a:ext>
            </a:extLst>
          </p:cNvPr>
          <p:cNvSpPr>
            <a:spLocks noGrp="1"/>
          </p:cNvSpPr>
          <p:nvPr>
            <p:ph type="ftr" sz="quarter" idx="11"/>
          </p:nvPr>
        </p:nvSpPr>
        <p:spPr/>
        <p:txBody>
          <a:bodyPr/>
          <a:lstStyle/>
          <a:p>
            <a:pPr>
              <a:defRPr/>
            </a:pPr>
            <a:r>
              <a:rPr lang="en-US"/>
              <a:t>Jyoti Rani          DBMS                Unit-3</a:t>
            </a:r>
          </a:p>
        </p:txBody>
      </p:sp>
      <p:sp>
        <p:nvSpPr>
          <p:cNvPr id="82949" name="Slide Number Placeholder 5">
            <a:extLst>
              <a:ext uri="{FF2B5EF4-FFF2-40B4-BE49-F238E27FC236}">
                <a16:creationId xmlns:a16="http://schemas.microsoft.com/office/drawing/2014/main" id="{B4857D24-BE30-9248-5F1A-E768731E120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D76B5A3-081B-0245-ADE8-B4C3C74593A9}" type="slidenum">
              <a:rPr lang="en-US" altLang="en-US" sz="1200">
                <a:solidFill>
                  <a:srgbClr val="898989"/>
                </a:solidFill>
              </a:rPr>
              <a:pPr>
                <a:spcBef>
                  <a:spcPct val="0"/>
                </a:spcBef>
                <a:buFontTx/>
                <a:buNone/>
              </a:pPr>
              <a:t>39</a:t>
            </a:fld>
            <a:endParaRPr lang="en-US" altLang="en-US" sz="1200">
              <a:solidFill>
                <a:srgbClr val="898989"/>
              </a:solidFill>
            </a:endParaRPr>
          </a:p>
        </p:txBody>
      </p:sp>
      <p:sp>
        <p:nvSpPr>
          <p:cNvPr id="7" name="Title 1">
            <a:extLst>
              <a:ext uri="{FF2B5EF4-FFF2-40B4-BE49-F238E27FC236}">
                <a16:creationId xmlns:a16="http://schemas.microsoft.com/office/drawing/2014/main" id="{0FEB9F75-049F-F9D7-6C28-C61C71F4AE67}"/>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Example 5</a:t>
            </a:r>
          </a:p>
        </p:txBody>
      </p:sp>
      <p:pic>
        <p:nvPicPr>
          <p:cNvPr id="82951" name="Picture 7">
            <a:extLst>
              <a:ext uri="{FF2B5EF4-FFF2-40B4-BE49-F238E27FC236}">
                <a16:creationId xmlns:a16="http://schemas.microsoft.com/office/drawing/2014/main" id="{B249DF92-A238-191B-90C8-466418D6C21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2" name="Picture 10">
            <a:extLst>
              <a:ext uri="{FF2B5EF4-FFF2-40B4-BE49-F238E27FC236}">
                <a16:creationId xmlns:a16="http://schemas.microsoft.com/office/drawing/2014/main" id="{7F55DB8D-FE57-2C1F-1BC8-03354015241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67800" y="2940844"/>
            <a:ext cx="1600200"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1E0B86-EBA7-90B1-1D0F-A5613ADFA467}"/>
              </a:ext>
            </a:extLst>
          </p:cNvPr>
          <p:cNvSpPr>
            <a:spLocks noGrp="1"/>
          </p:cNvSpPr>
          <p:nvPr>
            <p:ph type="dt" sz="quarter" idx="10"/>
          </p:nvPr>
        </p:nvSpPr>
        <p:spPr/>
        <p:txBody>
          <a:bodyPr/>
          <a:lstStyle/>
          <a:p>
            <a:pPr>
              <a:defRPr/>
            </a:pPr>
            <a:fld id="{BA129A18-E53C-4FEA-B0AE-E739913F026A}" type="datetime1">
              <a:rPr lang="en-US" smtClean="0"/>
              <a:t>3/27/24</a:t>
            </a:fld>
            <a:endParaRPr lang="en-US"/>
          </a:p>
        </p:txBody>
      </p:sp>
      <p:sp>
        <p:nvSpPr>
          <p:cNvPr id="3" name="Footer Placeholder 2">
            <a:extLst>
              <a:ext uri="{FF2B5EF4-FFF2-40B4-BE49-F238E27FC236}">
                <a16:creationId xmlns:a16="http://schemas.microsoft.com/office/drawing/2014/main" id="{6DB70F37-17B9-57C1-8544-736E7006D5DF}"/>
              </a:ext>
            </a:extLst>
          </p:cNvPr>
          <p:cNvSpPr>
            <a:spLocks noGrp="1"/>
          </p:cNvSpPr>
          <p:nvPr>
            <p:ph type="ftr" sz="quarter" idx="11"/>
          </p:nvPr>
        </p:nvSpPr>
        <p:spPr>
          <a:xfrm>
            <a:off x="3810001" y="6356351"/>
            <a:ext cx="5381625" cy="365125"/>
          </a:xfrm>
        </p:spPr>
        <p:txBody>
          <a:bodyPr/>
          <a:lstStyle/>
          <a:p>
            <a:pPr>
              <a:defRPr/>
            </a:pPr>
            <a:r>
              <a:rPr lang="en-US"/>
              <a:t>Jyoti Rani        ACSAI-0402 and DBMS                Unit-4</a:t>
            </a:r>
            <a:endParaRPr lang="en-US" dirty="0"/>
          </a:p>
        </p:txBody>
      </p:sp>
      <p:sp>
        <p:nvSpPr>
          <p:cNvPr id="5124" name="Slide Number Placeholder 3">
            <a:extLst>
              <a:ext uri="{FF2B5EF4-FFF2-40B4-BE49-F238E27FC236}">
                <a16:creationId xmlns:a16="http://schemas.microsoft.com/office/drawing/2014/main" id="{106A2BFD-C7B6-DE5C-B221-494EC44EDD83}"/>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D45D4E4-2FD0-4565-8859-1796BD1E4B57}" type="slidenum">
              <a:rPr lang="en-US" altLang="en-US">
                <a:solidFill>
                  <a:srgbClr val="898989"/>
                </a:solidFill>
                <a:latin typeface="Calibri" panose="020F0502020204030204" pitchFamily="34" charset="0"/>
              </a:rPr>
              <a:pPr/>
              <a:t>4</a:t>
            </a:fld>
            <a:endParaRPr lang="en-US" altLang="en-US">
              <a:solidFill>
                <a:srgbClr val="898989"/>
              </a:solidFill>
              <a:latin typeface="Calibri" panose="020F0502020204030204" pitchFamily="34" charset="0"/>
            </a:endParaRPr>
          </a:p>
        </p:txBody>
      </p:sp>
      <p:sp>
        <p:nvSpPr>
          <p:cNvPr id="6" name="Title 1">
            <a:extLst>
              <a:ext uri="{FF2B5EF4-FFF2-40B4-BE49-F238E27FC236}">
                <a16:creationId xmlns:a16="http://schemas.microsoft.com/office/drawing/2014/main" id="{96D5A5FE-E5C4-B528-8187-E9EA0E76EF7F}"/>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t>Subject Syllabus</a:t>
            </a:r>
          </a:p>
        </p:txBody>
      </p:sp>
      <p:pic>
        <p:nvPicPr>
          <p:cNvPr id="5127" name="Picture 2">
            <a:extLst>
              <a:ext uri="{FF2B5EF4-FFF2-40B4-BE49-F238E27FC236}">
                <a16:creationId xmlns:a16="http://schemas.microsoft.com/office/drawing/2014/main" id="{C095F1A2-0229-2DE6-C544-311A8BBEE1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8" y="1192213"/>
            <a:ext cx="7632700" cy="4559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a:extLst>
              <a:ext uri="{FF2B5EF4-FFF2-40B4-BE49-F238E27FC236}">
                <a16:creationId xmlns:a16="http://schemas.microsoft.com/office/drawing/2014/main" id="{44416E9E-17D3-760D-9FE2-F608644B687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5642"/>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B35EEC-01E4-E74F-9E11-40A07FFD6DE5}"/>
              </a:ext>
            </a:extLst>
          </p:cNvPr>
          <p:cNvSpPr>
            <a:spLocks noGrp="1"/>
          </p:cNvSpPr>
          <p:nvPr>
            <p:ph idx="1"/>
          </p:nvPr>
        </p:nvSpPr>
        <p:spPr>
          <a:xfrm>
            <a:off x="2895600" y="815975"/>
            <a:ext cx="7772400" cy="5429250"/>
          </a:xfrm>
        </p:spPr>
        <p:txBody>
          <a:bodyPr>
            <a:normAutofit lnSpcReduction="10000"/>
          </a:bodyPr>
          <a:lstStyle/>
          <a:p>
            <a:pPr marL="0" indent="0">
              <a:buNone/>
              <a:defRPr/>
            </a:pPr>
            <a:r>
              <a:rPr lang="en-US" sz="2000" b="1" dirty="0">
                <a:latin typeface="Times New Roman" panose="02020603050405020304" pitchFamily="18" charset="0"/>
                <a:cs typeface="Times New Roman" panose="02020603050405020304" pitchFamily="18" charset="0"/>
              </a:rPr>
              <a:t>Let us check the combination of W, i.e. WX, WY, WZ.</a:t>
            </a:r>
            <a:endParaRPr lang="en-US" sz="2000" dirty="0">
              <a:latin typeface="Times New Roman" panose="02020603050405020304" pitchFamily="18" charset="0"/>
              <a:cs typeface="Times New Roman" panose="02020603050405020304" pitchFamily="18" charset="0"/>
            </a:endParaRPr>
          </a:p>
          <a:p>
            <a:pPr marL="0" indent="0">
              <a:buNone/>
              <a:defRPr/>
            </a:pPr>
            <a:r>
              <a:rPr lang="en-US" sz="2000" dirty="0">
                <a:latin typeface="Times New Roman" panose="02020603050405020304" pitchFamily="18" charset="0"/>
                <a:cs typeface="Times New Roman" panose="02020603050405020304" pitchFamily="18" charset="0"/>
              </a:rPr>
              <a:t>a) W X + = W X Y Z ( from the method we studied earlier)</a:t>
            </a:r>
          </a:p>
          <a:p>
            <a:pPr marL="0" indent="0">
              <a:buNone/>
              <a:defRPr/>
            </a:pPr>
            <a:r>
              <a:rPr lang="en-US" sz="2000" dirty="0">
                <a:latin typeface="Times New Roman" panose="02020603050405020304" pitchFamily="18" charset="0"/>
                <a:cs typeface="Times New Roman" panose="02020603050405020304" pitchFamily="18" charset="0"/>
              </a:rPr>
              <a:t>Since the closure of WX contains all the attributes of R, hence </a:t>
            </a:r>
            <a:r>
              <a:rPr lang="en-US" sz="2000" b="1" dirty="0">
                <a:latin typeface="Times New Roman" panose="02020603050405020304" pitchFamily="18" charset="0"/>
                <a:cs typeface="Times New Roman" panose="02020603050405020304" pitchFamily="18" charset="0"/>
              </a:rPr>
              <a:t>WX is Candidate Key</a:t>
            </a:r>
            <a:endParaRPr lang="en-US" sz="2000" dirty="0">
              <a:latin typeface="Times New Roman" panose="02020603050405020304" pitchFamily="18" charset="0"/>
              <a:cs typeface="Times New Roman" panose="02020603050405020304" pitchFamily="18" charset="0"/>
            </a:endParaRPr>
          </a:p>
          <a:p>
            <a:pPr marL="0" indent="0">
              <a:buNone/>
              <a:defRPr/>
            </a:pPr>
            <a:r>
              <a:rPr lang="en-US" sz="2000" dirty="0">
                <a:latin typeface="Times New Roman" panose="02020603050405020304" pitchFamily="18" charset="0"/>
                <a:cs typeface="Times New Roman" panose="02020603050405020304" pitchFamily="18" charset="0"/>
              </a:rPr>
              <a:t>b) W Y + = W Y Z X (from the method we studied earlier)</a:t>
            </a:r>
          </a:p>
          <a:p>
            <a:pPr marL="0" indent="0">
              <a:buNone/>
              <a:defRPr/>
            </a:pPr>
            <a:r>
              <a:rPr lang="en-US" sz="2000" dirty="0">
                <a:latin typeface="Times New Roman" panose="02020603050405020304" pitchFamily="18" charset="0"/>
                <a:cs typeface="Times New Roman" panose="02020603050405020304" pitchFamily="18" charset="0"/>
              </a:rPr>
              <a:t>Since the closure of WX contains all the attributes of R, hence </a:t>
            </a:r>
            <a:r>
              <a:rPr lang="en-US" sz="2000" b="1" dirty="0">
                <a:latin typeface="Times New Roman" panose="02020603050405020304" pitchFamily="18" charset="0"/>
                <a:cs typeface="Times New Roman" panose="02020603050405020304" pitchFamily="18" charset="0"/>
              </a:rPr>
              <a:t>WY is Candidate Key</a:t>
            </a:r>
            <a:endParaRPr lang="en-US" sz="2000" dirty="0">
              <a:latin typeface="Times New Roman" panose="02020603050405020304" pitchFamily="18" charset="0"/>
              <a:cs typeface="Times New Roman" panose="02020603050405020304" pitchFamily="18" charset="0"/>
            </a:endParaRPr>
          </a:p>
          <a:p>
            <a:pPr marL="0" indent="0">
              <a:buNone/>
              <a:defRPr/>
            </a:pPr>
            <a:r>
              <a:rPr lang="en-US" sz="2000" dirty="0">
                <a:latin typeface="Times New Roman" panose="02020603050405020304" pitchFamily="18" charset="0"/>
                <a:cs typeface="Times New Roman" panose="02020603050405020304" pitchFamily="18" charset="0"/>
              </a:rPr>
              <a:t>c) W Z + = W Z X Y (from the method we studied earlier)</a:t>
            </a:r>
          </a:p>
          <a:p>
            <a:pPr marL="0" indent="0">
              <a:buNone/>
              <a:defRPr/>
            </a:pPr>
            <a:r>
              <a:rPr lang="en-US" sz="2000" dirty="0">
                <a:latin typeface="Times New Roman" panose="02020603050405020304" pitchFamily="18" charset="0"/>
                <a:cs typeface="Times New Roman" panose="02020603050405020304" pitchFamily="18" charset="0"/>
              </a:rPr>
              <a:t>Since the closure of WX contains all the attributes of R, hence </a:t>
            </a:r>
            <a:r>
              <a:rPr lang="en-US" sz="2000" b="1" dirty="0">
                <a:latin typeface="Times New Roman" panose="02020603050405020304" pitchFamily="18" charset="0"/>
                <a:cs typeface="Times New Roman" panose="02020603050405020304" pitchFamily="18" charset="0"/>
              </a:rPr>
              <a:t>WZ is Candidate Key</a:t>
            </a:r>
            <a:endParaRPr lang="en-US" sz="2000" dirty="0">
              <a:latin typeface="Times New Roman" panose="02020603050405020304" pitchFamily="18" charset="0"/>
              <a:cs typeface="Times New Roman" panose="02020603050405020304" pitchFamily="18" charset="0"/>
            </a:endParaRPr>
          </a:p>
          <a:p>
            <a:pPr marL="0" indent="0">
              <a:buNone/>
              <a:defRPr/>
            </a:pPr>
            <a:r>
              <a:rPr lang="en-US" sz="2000" dirty="0">
                <a:latin typeface="Times New Roman" panose="02020603050405020304" pitchFamily="18" charset="0"/>
                <a:cs typeface="Times New Roman" panose="02020603050405020304" pitchFamily="18" charset="0"/>
              </a:rPr>
              <a:t>From the definition of Candidate Key (Candidate Key is a Super Key whose no proper subset is a Super key)</a:t>
            </a:r>
          </a:p>
          <a:p>
            <a:pPr marL="0" indent="0">
              <a:buNone/>
              <a:defRPr/>
            </a:pPr>
            <a:r>
              <a:rPr lang="en-US" sz="2000" dirty="0">
                <a:latin typeface="Times New Roman" panose="02020603050405020304" pitchFamily="18" charset="0"/>
                <a:cs typeface="Times New Roman" panose="02020603050405020304" pitchFamily="18" charset="0"/>
              </a:rPr>
              <a:t>We can say that any further combination of WX, WY, WZ, i.e. WXY, WXYZ, WYZ, WZX will be Super Key but not a candidate key.</a:t>
            </a:r>
          </a:p>
          <a:p>
            <a:pPr marL="0" indent="0">
              <a:buNone/>
              <a:defRPr/>
            </a:pPr>
            <a:r>
              <a:rPr lang="en-US" sz="2000" b="1" dirty="0">
                <a:latin typeface="Times New Roman" panose="02020603050405020304" pitchFamily="18" charset="0"/>
                <a:cs typeface="Times New Roman" panose="02020603050405020304" pitchFamily="18" charset="0"/>
              </a:rPr>
              <a:t>Therefore, there are THREE Candidate keys WX, WY, WZ.</a:t>
            </a:r>
            <a:endParaRPr lang="en-US" sz="2000" dirty="0">
              <a:latin typeface="Times New Roman" panose="02020603050405020304" pitchFamily="18" charset="0"/>
              <a:cs typeface="Times New Roman" panose="02020603050405020304" pitchFamily="18" charset="0"/>
            </a:endParaRPr>
          </a:p>
          <a:p>
            <a:pPr>
              <a:defRPr/>
            </a:pPr>
            <a:endParaRPr lang="en-US" sz="2000" dirty="0"/>
          </a:p>
        </p:txBody>
      </p:sp>
      <p:sp>
        <p:nvSpPr>
          <p:cNvPr id="4" name="Date Placeholder 3">
            <a:extLst>
              <a:ext uri="{FF2B5EF4-FFF2-40B4-BE49-F238E27FC236}">
                <a16:creationId xmlns:a16="http://schemas.microsoft.com/office/drawing/2014/main" id="{0A86CAEC-F5F4-1D66-B664-16EB322E8E60}"/>
              </a:ext>
            </a:extLst>
          </p:cNvPr>
          <p:cNvSpPr>
            <a:spLocks noGrp="1"/>
          </p:cNvSpPr>
          <p:nvPr>
            <p:ph type="dt" sz="half" idx="10"/>
          </p:nvPr>
        </p:nvSpPr>
        <p:spPr/>
        <p:txBody>
          <a:bodyPr/>
          <a:lstStyle/>
          <a:p>
            <a:pPr>
              <a:defRPr/>
            </a:pPr>
            <a:fld id="{E8DD4E8B-DA49-4390-8607-F6056DE13E0F}" type="datetime1">
              <a:rPr lang="en-US"/>
              <a:pPr>
                <a:defRPr/>
              </a:pPr>
              <a:t>3/27/24</a:t>
            </a:fld>
            <a:endParaRPr lang="en-US"/>
          </a:p>
        </p:txBody>
      </p:sp>
      <p:sp>
        <p:nvSpPr>
          <p:cNvPr id="5" name="Footer Placeholder 4">
            <a:extLst>
              <a:ext uri="{FF2B5EF4-FFF2-40B4-BE49-F238E27FC236}">
                <a16:creationId xmlns:a16="http://schemas.microsoft.com/office/drawing/2014/main" id="{93843B2C-7FCD-5BEC-AFB2-60C4B77E2165}"/>
              </a:ext>
            </a:extLst>
          </p:cNvPr>
          <p:cNvSpPr>
            <a:spLocks noGrp="1"/>
          </p:cNvSpPr>
          <p:nvPr>
            <p:ph type="ftr" sz="quarter" idx="11"/>
          </p:nvPr>
        </p:nvSpPr>
        <p:spPr/>
        <p:txBody>
          <a:bodyPr/>
          <a:lstStyle/>
          <a:p>
            <a:pPr>
              <a:defRPr/>
            </a:pPr>
            <a:r>
              <a:rPr lang="en-US"/>
              <a:t>Jyoti Rani          DBMS                Unit-3</a:t>
            </a:r>
          </a:p>
        </p:txBody>
      </p:sp>
      <p:sp>
        <p:nvSpPr>
          <p:cNvPr id="83973" name="Slide Number Placeholder 5">
            <a:extLst>
              <a:ext uri="{FF2B5EF4-FFF2-40B4-BE49-F238E27FC236}">
                <a16:creationId xmlns:a16="http://schemas.microsoft.com/office/drawing/2014/main" id="{794712E7-B7E3-FAA1-A902-C5057A035EB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25C0F8C-04B6-EA44-98AC-472829E5C90B}" type="slidenum">
              <a:rPr lang="en-US" altLang="en-US" sz="1200">
                <a:solidFill>
                  <a:srgbClr val="898989"/>
                </a:solidFill>
              </a:rPr>
              <a:pPr>
                <a:spcBef>
                  <a:spcPct val="0"/>
                </a:spcBef>
                <a:buFontTx/>
                <a:buNone/>
              </a:pPr>
              <a:t>40</a:t>
            </a:fld>
            <a:endParaRPr lang="en-US" altLang="en-US" sz="1200">
              <a:solidFill>
                <a:srgbClr val="898989"/>
              </a:solidFill>
            </a:endParaRPr>
          </a:p>
        </p:txBody>
      </p:sp>
      <p:sp>
        <p:nvSpPr>
          <p:cNvPr id="7" name="Title 1">
            <a:extLst>
              <a:ext uri="{FF2B5EF4-FFF2-40B4-BE49-F238E27FC236}">
                <a16:creationId xmlns:a16="http://schemas.microsoft.com/office/drawing/2014/main" id="{F3F0152C-BA64-DCF6-1798-A4616C354C91}"/>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Cont.. </a:t>
            </a:r>
          </a:p>
        </p:txBody>
      </p:sp>
      <p:pic>
        <p:nvPicPr>
          <p:cNvPr id="83975" name="Picture 7">
            <a:extLst>
              <a:ext uri="{FF2B5EF4-FFF2-40B4-BE49-F238E27FC236}">
                <a16:creationId xmlns:a16="http://schemas.microsoft.com/office/drawing/2014/main" id="{1D828E5B-70DF-9C89-C6A2-20263D59ED8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F10F2D-AD20-9AE3-812F-567BF7BA695E}"/>
              </a:ext>
            </a:extLst>
          </p:cNvPr>
          <p:cNvSpPr>
            <a:spLocks noGrp="1"/>
          </p:cNvSpPr>
          <p:nvPr>
            <p:ph idx="1"/>
          </p:nvPr>
        </p:nvSpPr>
        <p:spPr>
          <a:xfrm>
            <a:off x="2895600" y="815975"/>
            <a:ext cx="7772400" cy="5429250"/>
          </a:xfrm>
        </p:spPr>
        <p:txBody>
          <a:bodyPr>
            <a:normAutofit/>
          </a:bodyPr>
          <a:lstStyle/>
          <a:p>
            <a:pPr marL="0" indent="0">
              <a:buNone/>
              <a:defRPr/>
            </a:pPr>
            <a:r>
              <a:rPr lang="en-US" sz="2000" dirty="0">
                <a:solidFill>
                  <a:srgbClr val="FF0000"/>
                </a:solidFill>
                <a:latin typeface="Times New Roman" panose="02020603050405020304" pitchFamily="18" charset="0"/>
                <a:cs typeface="Times New Roman" panose="02020603050405020304" pitchFamily="18" charset="0"/>
              </a:rPr>
              <a:t>Give R( P, Q, R, S, T, U) and Set of Functional Dependency FD = { PQ → R, R → S, Q → PT}. The question is to calculate the candidate key and no. of candidate key in above relation R using a given set of FDs.</a:t>
            </a:r>
          </a:p>
          <a:p>
            <a:pPr marL="0" indent="0">
              <a:buNone/>
              <a:defRPr/>
            </a:pPr>
            <a:r>
              <a:rPr lang="en-US" sz="2000" dirty="0">
                <a:latin typeface="Times New Roman" panose="02020603050405020304" pitchFamily="18" charset="0"/>
                <a:cs typeface="Times New Roman" panose="02020603050405020304" pitchFamily="18" charset="0"/>
              </a:rPr>
              <a:t>Solution- Let us construct an arrow diagram on R using FD</a:t>
            </a:r>
          </a:p>
          <a:p>
            <a:pPr marL="0" indent="0">
              <a:buNone/>
              <a:defRPr/>
            </a:pPr>
            <a:r>
              <a:rPr lang="en-US" sz="2000" b="1" dirty="0">
                <a:latin typeface="Times New Roman" panose="02020603050405020304" pitchFamily="18" charset="0"/>
                <a:cs typeface="Times New Roman" panose="02020603050405020304" pitchFamily="18" charset="0"/>
              </a:rPr>
              <a:t>Let us calculate closure of QU using FD = { PQ → R, R → S, Q → PT}.</a:t>
            </a:r>
            <a:endParaRPr lang="en-US" sz="2000" dirty="0">
              <a:latin typeface="Times New Roman" panose="02020603050405020304" pitchFamily="18" charset="0"/>
              <a:cs typeface="Times New Roman" panose="02020603050405020304" pitchFamily="18" charset="0"/>
            </a:endParaRPr>
          </a:p>
          <a:p>
            <a:pPr marL="0" indent="0">
              <a:buNone/>
              <a:defRPr/>
            </a:pPr>
            <a:r>
              <a:rPr lang="en-US" sz="2000" dirty="0">
                <a:latin typeface="Times New Roman" panose="02020603050405020304" pitchFamily="18" charset="0"/>
                <a:cs typeface="Times New Roman" panose="02020603050405020304" pitchFamily="18" charset="0"/>
              </a:rPr>
              <a:t>QU+ = QUPTRS </a:t>
            </a:r>
          </a:p>
          <a:p>
            <a:pPr marL="0" indent="0">
              <a:buNone/>
              <a:defRPr/>
            </a:pPr>
            <a:r>
              <a:rPr lang="en-US" sz="2000" dirty="0">
                <a:latin typeface="Times New Roman" panose="02020603050405020304" pitchFamily="18" charset="0"/>
                <a:cs typeface="Times New Roman" panose="02020603050405020304" pitchFamily="18" charset="0"/>
              </a:rPr>
              <a:t>Since the closure of QU contains all the attributes of R, hence it is </a:t>
            </a:r>
            <a:r>
              <a:rPr lang="en-US" sz="2000" b="1" dirty="0">
                <a:latin typeface="Times New Roman" panose="02020603050405020304" pitchFamily="18" charset="0"/>
                <a:cs typeface="Times New Roman" panose="02020603050405020304" pitchFamily="18" charset="0"/>
              </a:rPr>
              <a:t>QU Candidate Key.</a:t>
            </a:r>
            <a:endParaRPr lang="en-US" sz="2000" dirty="0">
              <a:latin typeface="Times New Roman" panose="02020603050405020304" pitchFamily="18" charset="0"/>
              <a:cs typeface="Times New Roman" panose="02020603050405020304" pitchFamily="18" charset="0"/>
            </a:endParaRPr>
          </a:p>
          <a:p>
            <a:pPr marL="0" indent="0">
              <a:buNone/>
              <a:defRPr/>
            </a:pPr>
            <a:r>
              <a:rPr lang="en-US" sz="2000" dirty="0">
                <a:latin typeface="Times New Roman" panose="02020603050405020304" pitchFamily="18" charset="0"/>
                <a:cs typeface="Times New Roman" panose="02020603050405020304" pitchFamily="18" charset="0"/>
              </a:rPr>
              <a:t>From the definition of Candidate Key(Candidate Key is a Super Key whose no proper subset is a Super key)</a:t>
            </a:r>
          </a:p>
          <a:p>
            <a:pPr marL="0" indent="0">
              <a:buNone/>
              <a:defRPr/>
            </a:pPr>
            <a:r>
              <a:rPr lang="en-US" sz="2000" dirty="0">
                <a:latin typeface="Times New Roman" panose="02020603050405020304" pitchFamily="18" charset="0"/>
                <a:cs typeface="Times New Roman" panose="02020603050405020304" pitchFamily="18" charset="0"/>
              </a:rPr>
              <a:t>We can say that any further combination of QU, i.e. QUP, QUR, QUS, QUT, etc. will be Super Key but not a candidate key.</a:t>
            </a:r>
          </a:p>
          <a:p>
            <a:pPr marL="0" indent="0">
              <a:buNone/>
              <a:defRPr/>
            </a:pPr>
            <a:r>
              <a:rPr lang="en-US" sz="2000" b="1" dirty="0">
                <a:latin typeface="Times New Roman" panose="02020603050405020304" pitchFamily="18" charset="0"/>
                <a:cs typeface="Times New Roman" panose="02020603050405020304" pitchFamily="18" charset="0"/>
              </a:rPr>
              <a:t>Therefore. there is only ONE Candidate key QU.</a:t>
            </a:r>
            <a:endParaRPr lang="en-US" sz="2000" dirty="0">
              <a:latin typeface="Times New Roman" panose="02020603050405020304" pitchFamily="18" charset="0"/>
              <a:cs typeface="Times New Roman" panose="02020603050405020304" pitchFamily="18" charset="0"/>
            </a:endParaRPr>
          </a:p>
          <a:p>
            <a:pPr>
              <a:defRPr/>
            </a:pPr>
            <a:endParaRPr lang="en-US"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1333D35-78C4-BEBA-C083-B5E2D28B59DD}"/>
              </a:ext>
            </a:extLst>
          </p:cNvPr>
          <p:cNvSpPr>
            <a:spLocks noGrp="1"/>
          </p:cNvSpPr>
          <p:nvPr>
            <p:ph type="dt" sz="half" idx="10"/>
          </p:nvPr>
        </p:nvSpPr>
        <p:spPr/>
        <p:txBody>
          <a:bodyPr/>
          <a:lstStyle/>
          <a:p>
            <a:pPr>
              <a:defRPr/>
            </a:pPr>
            <a:fld id="{0B35C441-FEB5-4EC0-9FFD-0129C38EC164}" type="datetime1">
              <a:rPr lang="en-US"/>
              <a:pPr>
                <a:defRPr/>
              </a:pPr>
              <a:t>3/27/24</a:t>
            </a:fld>
            <a:endParaRPr lang="en-US"/>
          </a:p>
        </p:txBody>
      </p:sp>
      <p:sp>
        <p:nvSpPr>
          <p:cNvPr id="5" name="Footer Placeholder 4">
            <a:extLst>
              <a:ext uri="{FF2B5EF4-FFF2-40B4-BE49-F238E27FC236}">
                <a16:creationId xmlns:a16="http://schemas.microsoft.com/office/drawing/2014/main" id="{6225DADC-93C6-6780-772C-053318B2F9E3}"/>
              </a:ext>
            </a:extLst>
          </p:cNvPr>
          <p:cNvSpPr>
            <a:spLocks noGrp="1"/>
          </p:cNvSpPr>
          <p:nvPr>
            <p:ph type="ftr" sz="quarter" idx="11"/>
          </p:nvPr>
        </p:nvSpPr>
        <p:spPr/>
        <p:txBody>
          <a:bodyPr/>
          <a:lstStyle/>
          <a:p>
            <a:pPr>
              <a:defRPr/>
            </a:pPr>
            <a:r>
              <a:rPr lang="en-US"/>
              <a:t>Jyoti Rani          DBMS                Unit-3</a:t>
            </a:r>
          </a:p>
        </p:txBody>
      </p:sp>
      <p:sp>
        <p:nvSpPr>
          <p:cNvPr id="84997" name="Slide Number Placeholder 5">
            <a:extLst>
              <a:ext uri="{FF2B5EF4-FFF2-40B4-BE49-F238E27FC236}">
                <a16:creationId xmlns:a16="http://schemas.microsoft.com/office/drawing/2014/main" id="{8A8ECA7E-6811-3A13-F03E-0C7A31E01A2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7E8CD5E-61F1-294E-9D9B-1ECF7F5BB023}" type="slidenum">
              <a:rPr lang="en-US" altLang="en-US" sz="1200">
                <a:solidFill>
                  <a:srgbClr val="898989"/>
                </a:solidFill>
              </a:rPr>
              <a:pPr>
                <a:spcBef>
                  <a:spcPct val="0"/>
                </a:spcBef>
                <a:buFontTx/>
                <a:buNone/>
              </a:pPr>
              <a:t>41</a:t>
            </a:fld>
            <a:endParaRPr lang="en-US" altLang="en-US" sz="1200">
              <a:solidFill>
                <a:srgbClr val="898989"/>
              </a:solidFill>
            </a:endParaRPr>
          </a:p>
        </p:txBody>
      </p:sp>
      <p:sp>
        <p:nvSpPr>
          <p:cNvPr id="7" name="Title 1">
            <a:extLst>
              <a:ext uri="{FF2B5EF4-FFF2-40B4-BE49-F238E27FC236}">
                <a16:creationId xmlns:a16="http://schemas.microsoft.com/office/drawing/2014/main" id="{0785B5F9-4633-2B3C-342B-09245487D909}"/>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Example 6</a:t>
            </a:r>
          </a:p>
        </p:txBody>
      </p:sp>
      <p:pic>
        <p:nvPicPr>
          <p:cNvPr id="84999" name="Picture 7">
            <a:extLst>
              <a:ext uri="{FF2B5EF4-FFF2-40B4-BE49-F238E27FC236}">
                <a16:creationId xmlns:a16="http://schemas.microsoft.com/office/drawing/2014/main" id="{2530953C-751E-84C2-7A82-55D2C890E1B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00" name="Picture 1">
            <a:extLst>
              <a:ext uri="{FF2B5EF4-FFF2-40B4-BE49-F238E27FC236}">
                <a16:creationId xmlns:a16="http://schemas.microsoft.com/office/drawing/2014/main" id="{F71282BC-0945-7D27-5B9F-262A9E32CCB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81826" y="2263776"/>
            <a:ext cx="3228975"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F09726-A893-45B6-D9DE-90A41D886A13}"/>
              </a:ext>
            </a:extLst>
          </p:cNvPr>
          <p:cNvSpPr>
            <a:spLocks noGrp="1"/>
          </p:cNvSpPr>
          <p:nvPr>
            <p:ph idx="1"/>
          </p:nvPr>
        </p:nvSpPr>
        <p:spPr>
          <a:xfrm>
            <a:off x="2895600" y="815975"/>
            <a:ext cx="7772400" cy="5429250"/>
          </a:xfrm>
        </p:spPr>
        <p:txBody>
          <a:bodyPr>
            <a:normAutofit/>
          </a:bodyPr>
          <a:lstStyle/>
          <a:p>
            <a:pPr marL="0" indent="0">
              <a:buNone/>
              <a:defRPr/>
            </a:pPr>
            <a:r>
              <a:rPr lang="en-US" sz="2000" b="1" u="sng" dirty="0">
                <a:solidFill>
                  <a:srgbClr val="FF0000"/>
                </a:solidFill>
                <a:latin typeface="Times New Roman" panose="02020603050405020304" pitchFamily="18" charset="0"/>
                <a:cs typeface="Times New Roman" panose="02020603050405020304" pitchFamily="18" charset="0"/>
              </a:rPr>
              <a:t>Problem: </a:t>
            </a:r>
            <a:r>
              <a:rPr lang="en-US" sz="2000" dirty="0">
                <a:solidFill>
                  <a:srgbClr val="FF0000"/>
                </a:solidFill>
                <a:latin typeface="Times New Roman" panose="02020603050405020304" pitchFamily="18" charset="0"/>
                <a:cs typeface="Times New Roman" panose="02020603050405020304" pitchFamily="18" charset="0"/>
              </a:rPr>
              <a:t>Let R = (A, B, C, D, E, F) be a relation scheme with the following dependencies-</a:t>
            </a:r>
          </a:p>
          <a:p>
            <a:pPr marL="0" indent="0">
              <a:buNone/>
              <a:defRPr/>
            </a:pPr>
            <a:r>
              <a:rPr lang="en-US" sz="2000" dirty="0">
                <a:solidFill>
                  <a:srgbClr val="FF0000"/>
                </a:solidFill>
                <a:latin typeface="Times New Roman" panose="02020603050405020304" pitchFamily="18" charset="0"/>
                <a:cs typeface="Times New Roman" panose="02020603050405020304" pitchFamily="18" charset="0"/>
              </a:rPr>
              <a:t>F= {C → F</a:t>
            </a:r>
          </a:p>
          <a:p>
            <a:pPr marL="0" indent="0">
              <a:buNone/>
              <a:defRPr/>
            </a:pPr>
            <a:r>
              <a:rPr lang="en-US" sz="2000" dirty="0">
                <a:solidFill>
                  <a:srgbClr val="FF0000"/>
                </a:solidFill>
                <a:latin typeface="Times New Roman" panose="02020603050405020304" pitchFamily="18" charset="0"/>
                <a:cs typeface="Times New Roman" panose="02020603050405020304" pitchFamily="18" charset="0"/>
              </a:rPr>
              <a:t>E → A</a:t>
            </a:r>
          </a:p>
          <a:p>
            <a:pPr marL="0" indent="0">
              <a:buNone/>
              <a:defRPr/>
            </a:pPr>
            <a:r>
              <a:rPr lang="en-US" sz="2000" dirty="0">
                <a:solidFill>
                  <a:srgbClr val="FF0000"/>
                </a:solidFill>
                <a:latin typeface="Times New Roman" panose="02020603050405020304" pitchFamily="18" charset="0"/>
                <a:cs typeface="Times New Roman" panose="02020603050405020304" pitchFamily="18" charset="0"/>
              </a:rPr>
              <a:t>EC → D</a:t>
            </a:r>
          </a:p>
          <a:p>
            <a:pPr marL="0" indent="0">
              <a:buNone/>
              <a:defRPr/>
            </a:pPr>
            <a:r>
              <a:rPr lang="en-US" sz="2000" dirty="0">
                <a:solidFill>
                  <a:srgbClr val="FF0000"/>
                </a:solidFill>
                <a:latin typeface="Times New Roman" panose="02020603050405020304" pitchFamily="18" charset="0"/>
                <a:cs typeface="Times New Roman" panose="02020603050405020304" pitchFamily="18" charset="0"/>
              </a:rPr>
              <a:t>A → B</a:t>
            </a:r>
          </a:p>
          <a:p>
            <a:pPr marL="0" indent="0">
              <a:buNone/>
              <a:defRPr/>
            </a:pPr>
            <a:r>
              <a:rPr lang="en-US" sz="2000" dirty="0">
                <a:solidFill>
                  <a:srgbClr val="FF0000"/>
                </a:solidFill>
                <a:latin typeface="Times New Roman" panose="02020603050405020304" pitchFamily="18" charset="0"/>
                <a:cs typeface="Times New Roman" panose="02020603050405020304" pitchFamily="18" charset="0"/>
              </a:rPr>
              <a:t>Which of the following is a key for R?</a:t>
            </a:r>
          </a:p>
          <a:p>
            <a:pPr marL="457200" indent="-457200">
              <a:buFont typeface="+mj-lt"/>
              <a:buAutoNum type="arabicPeriod"/>
              <a:defRPr/>
            </a:pPr>
            <a:r>
              <a:rPr lang="en-US" sz="2000" dirty="0">
                <a:solidFill>
                  <a:srgbClr val="FF0000"/>
                </a:solidFill>
                <a:latin typeface="Times New Roman" panose="02020603050405020304" pitchFamily="18" charset="0"/>
                <a:cs typeface="Times New Roman" panose="02020603050405020304" pitchFamily="18" charset="0"/>
              </a:rPr>
              <a:t>CD</a:t>
            </a:r>
          </a:p>
          <a:p>
            <a:pPr marL="457200" indent="-457200">
              <a:buFont typeface="+mj-lt"/>
              <a:buAutoNum type="arabicPeriod"/>
              <a:defRPr/>
            </a:pPr>
            <a:r>
              <a:rPr lang="en-US" sz="2000" dirty="0">
                <a:solidFill>
                  <a:srgbClr val="FF0000"/>
                </a:solidFill>
                <a:latin typeface="Times New Roman" panose="02020603050405020304" pitchFamily="18" charset="0"/>
                <a:cs typeface="Times New Roman" panose="02020603050405020304" pitchFamily="18" charset="0"/>
              </a:rPr>
              <a:t>EC</a:t>
            </a:r>
          </a:p>
          <a:p>
            <a:pPr marL="457200" indent="-457200">
              <a:buFont typeface="+mj-lt"/>
              <a:buAutoNum type="arabicPeriod"/>
              <a:defRPr/>
            </a:pPr>
            <a:r>
              <a:rPr lang="en-US" sz="2000" dirty="0">
                <a:solidFill>
                  <a:srgbClr val="FF0000"/>
                </a:solidFill>
                <a:latin typeface="Times New Roman" panose="02020603050405020304" pitchFamily="18" charset="0"/>
                <a:cs typeface="Times New Roman" panose="02020603050405020304" pitchFamily="18" charset="0"/>
              </a:rPr>
              <a:t>AE</a:t>
            </a:r>
          </a:p>
          <a:p>
            <a:pPr marL="457200" indent="-457200">
              <a:buFont typeface="+mj-lt"/>
              <a:buAutoNum type="arabicPeriod"/>
              <a:defRPr/>
            </a:pPr>
            <a:r>
              <a:rPr lang="en-US" sz="2000" dirty="0">
                <a:solidFill>
                  <a:srgbClr val="FF0000"/>
                </a:solidFill>
                <a:latin typeface="Times New Roman" panose="02020603050405020304" pitchFamily="18" charset="0"/>
                <a:cs typeface="Times New Roman" panose="02020603050405020304" pitchFamily="18" charset="0"/>
              </a:rPr>
              <a:t>AC</a:t>
            </a:r>
          </a:p>
          <a:p>
            <a:pPr marL="0" indent="0">
              <a:buNone/>
              <a:defRPr/>
            </a:pPr>
            <a:r>
              <a:rPr lang="en-US" sz="2000" dirty="0">
                <a:solidFill>
                  <a:srgbClr val="FF0000"/>
                </a:solidFill>
                <a:latin typeface="Times New Roman" panose="02020603050405020304" pitchFamily="18" charset="0"/>
                <a:cs typeface="Times New Roman" panose="02020603050405020304" pitchFamily="18" charset="0"/>
              </a:rPr>
              <a:t>Also, determine the total number of candidate keys and super keys.</a:t>
            </a:r>
          </a:p>
          <a:p>
            <a:pPr>
              <a:defRPr/>
            </a:pPr>
            <a:endParaRPr lang="en-US"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34E89B1-E93E-8BB9-8019-980CA0C2C0AA}"/>
              </a:ext>
            </a:extLst>
          </p:cNvPr>
          <p:cNvSpPr>
            <a:spLocks noGrp="1"/>
          </p:cNvSpPr>
          <p:nvPr>
            <p:ph type="dt" sz="half" idx="10"/>
          </p:nvPr>
        </p:nvSpPr>
        <p:spPr/>
        <p:txBody>
          <a:bodyPr/>
          <a:lstStyle/>
          <a:p>
            <a:pPr>
              <a:defRPr/>
            </a:pPr>
            <a:fld id="{16C80958-6009-4EB3-BC78-3DE563EAD356}" type="datetime1">
              <a:rPr lang="en-US"/>
              <a:pPr>
                <a:defRPr/>
              </a:pPr>
              <a:t>3/27/24</a:t>
            </a:fld>
            <a:endParaRPr lang="en-US"/>
          </a:p>
        </p:txBody>
      </p:sp>
      <p:sp>
        <p:nvSpPr>
          <p:cNvPr id="5" name="Footer Placeholder 4">
            <a:extLst>
              <a:ext uri="{FF2B5EF4-FFF2-40B4-BE49-F238E27FC236}">
                <a16:creationId xmlns:a16="http://schemas.microsoft.com/office/drawing/2014/main" id="{8AFBFA17-72C4-57C3-84DE-938FCDB1A569}"/>
              </a:ext>
            </a:extLst>
          </p:cNvPr>
          <p:cNvSpPr>
            <a:spLocks noGrp="1"/>
          </p:cNvSpPr>
          <p:nvPr>
            <p:ph type="ftr" sz="quarter" idx="11"/>
          </p:nvPr>
        </p:nvSpPr>
        <p:spPr/>
        <p:txBody>
          <a:bodyPr/>
          <a:lstStyle/>
          <a:p>
            <a:pPr>
              <a:defRPr/>
            </a:pPr>
            <a:r>
              <a:rPr lang="en-US"/>
              <a:t>Jyoti Rani          DBMS                Unit-3</a:t>
            </a:r>
          </a:p>
        </p:txBody>
      </p:sp>
      <p:sp>
        <p:nvSpPr>
          <p:cNvPr id="86021" name="Slide Number Placeholder 5">
            <a:extLst>
              <a:ext uri="{FF2B5EF4-FFF2-40B4-BE49-F238E27FC236}">
                <a16:creationId xmlns:a16="http://schemas.microsoft.com/office/drawing/2014/main" id="{6D2320AE-B482-DC61-7A98-FDF45F73D42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9FABA90-F55A-3C4D-BA81-6ED52635E407}" type="slidenum">
              <a:rPr lang="en-US" altLang="en-US" sz="1200">
                <a:solidFill>
                  <a:srgbClr val="898989"/>
                </a:solidFill>
              </a:rPr>
              <a:pPr>
                <a:spcBef>
                  <a:spcPct val="0"/>
                </a:spcBef>
                <a:buFontTx/>
                <a:buNone/>
              </a:pPr>
              <a:t>42</a:t>
            </a:fld>
            <a:endParaRPr lang="en-US" altLang="en-US" sz="1200">
              <a:solidFill>
                <a:srgbClr val="898989"/>
              </a:solidFill>
            </a:endParaRPr>
          </a:p>
        </p:txBody>
      </p:sp>
      <p:sp>
        <p:nvSpPr>
          <p:cNvPr id="7" name="Title 1">
            <a:extLst>
              <a:ext uri="{FF2B5EF4-FFF2-40B4-BE49-F238E27FC236}">
                <a16:creationId xmlns:a16="http://schemas.microsoft.com/office/drawing/2014/main" id="{A703BEA8-76C5-5F02-A6FA-5B4DCDB43716}"/>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Example </a:t>
            </a:r>
          </a:p>
        </p:txBody>
      </p:sp>
      <p:pic>
        <p:nvPicPr>
          <p:cNvPr id="86023" name="Picture 7">
            <a:extLst>
              <a:ext uri="{FF2B5EF4-FFF2-40B4-BE49-F238E27FC236}">
                <a16:creationId xmlns:a16="http://schemas.microsoft.com/office/drawing/2014/main" id="{0FBE641D-CDB6-32A9-45F1-1F566E7167D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Content Placeholder 2">
            <a:extLst>
              <a:ext uri="{FF2B5EF4-FFF2-40B4-BE49-F238E27FC236}">
                <a16:creationId xmlns:a16="http://schemas.microsoft.com/office/drawing/2014/main" id="{F9872336-2DC1-4C4A-16E9-422519661B5B}"/>
              </a:ext>
            </a:extLst>
          </p:cNvPr>
          <p:cNvSpPr>
            <a:spLocks noGrp="1"/>
          </p:cNvSpPr>
          <p:nvPr>
            <p:ph idx="1"/>
          </p:nvPr>
        </p:nvSpPr>
        <p:spPr>
          <a:xfrm>
            <a:off x="2895600" y="815975"/>
            <a:ext cx="7772400" cy="5905500"/>
          </a:xfrm>
        </p:spPr>
        <p:txBody>
          <a:bodyPr>
            <a:normAutofit fontScale="92500" lnSpcReduction="20000"/>
          </a:bodyPr>
          <a:lstStyle/>
          <a:p>
            <a:pPr marL="0" indent="0">
              <a:buNone/>
            </a:pPr>
            <a:r>
              <a:rPr lang="en-US" altLang="en-US" sz="2000">
                <a:latin typeface="Times New Roman" panose="02020603050405020304" pitchFamily="18" charset="0"/>
                <a:cs typeface="Times New Roman" panose="02020603050405020304" pitchFamily="18" charset="0"/>
              </a:rPr>
              <a:t>Solution-</a:t>
            </a:r>
          </a:p>
          <a:p>
            <a:pPr marL="0" indent="0">
              <a:buNone/>
            </a:pPr>
            <a:r>
              <a:rPr lang="en-US" altLang="en-US" sz="2000">
                <a:latin typeface="Times New Roman" panose="02020603050405020304" pitchFamily="18" charset="0"/>
                <a:cs typeface="Times New Roman" panose="02020603050405020304" pitchFamily="18" charset="0"/>
              </a:rPr>
              <a:t>We will find candidate keys of the given relation in the following steps-</a:t>
            </a:r>
          </a:p>
          <a:p>
            <a:pPr marL="0" indent="0">
              <a:buNone/>
            </a:pPr>
            <a:r>
              <a:rPr lang="en-US" altLang="en-US" sz="2000" b="1">
                <a:latin typeface="Times New Roman" panose="02020603050405020304" pitchFamily="18" charset="0"/>
                <a:cs typeface="Times New Roman" panose="02020603050405020304" pitchFamily="18" charset="0"/>
              </a:rPr>
              <a:t>Step-01:</a:t>
            </a:r>
            <a:r>
              <a:rPr lang="en-US" altLang="en-US" sz="2000">
                <a:latin typeface="Times New Roman" panose="02020603050405020304" pitchFamily="18" charset="0"/>
                <a:cs typeface="Times New Roman" panose="02020603050405020304" pitchFamily="18" charset="0"/>
              </a:rPr>
              <a:t> Determine all essential attributes of the given relation.</a:t>
            </a:r>
          </a:p>
          <a:p>
            <a:pPr marL="0" indent="0">
              <a:buNone/>
            </a:pPr>
            <a:r>
              <a:rPr lang="en-US" altLang="en-US" sz="2000">
                <a:latin typeface="Times New Roman" panose="02020603050405020304" pitchFamily="18" charset="0"/>
                <a:cs typeface="Times New Roman" panose="02020603050405020304" pitchFamily="18" charset="0"/>
              </a:rPr>
              <a:t>Essential attributes of the relation are- C and E.</a:t>
            </a:r>
          </a:p>
          <a:p>
            <a:pPr marL="0" indent="0">
              <a:buNone/>
            </a:pPr>
            <a:r>
              <a:rPr lang="en-US" altLang="en-US" sz="2000">
                <a:latin typeface="Times New Roman" panose="02020603050405020304" pitchFamily="18" charset="0"/>
                <a:cs typeface="Times New Roman" panose="02020603050405020304" pitchFamily="18" charset="0"/>
              </a:rPr>
              <a:t>So, attributes C and E will definitely be a part of every candidate key.</a:t>
            </a:r>
          </a:p>
          <a:p>
            <a:pPr marL="0" indent="0">
              <a:buNone/>
            </a:pPr>
            <a:r>
              <a:rPr lang="en-US" altLang="en-US" sz="2000" b="1">
                <a:latin typeface="Times New Roman" panose="02020603050405020304" pitchFamily="18" charset="0"/>
                <a:cs typeface="Times New Roman" panose="02020603050405020304" pitchFamily="18" charset="0"/>
              </a:rPr>
              <a:t>Step-02:</a:t>
            </a:r>
            <a:r>
              <a:rPr lang="en-US" altLang="en-US" sz="2000">
                <a:latin typeface="Times New Roman" panose="02020603050405020304" pitchFamily="18" charset="0"/>
                <a:cs typeface="Times New Roman" panose="02020603050405020304" pitchFamily="18" charset="0"/>
              </a:rPr>
              <a:t> Now, We will check if the essential attributes together can determine all remaining non-essential attributes.</a:t>
            </a:r>
          </a:p>
          <a:p>
            <a:pPr marL="0" indent="0">
              <a:buNone/>
            </a:pPr>
            <a:endParaRPr lang="en-US" altLang="en-US" sz="2000">
              <a:latin typeface="Times New Roman" panose="02020603050405020304" pitchFamily="18" charset="0"/>
              <a:cs typeface="Times New Roman" panose="02020603050405020304" pitchFamily="18" charset="0"/>
            </a:endParaRPr>
          </a:p>
          <a:p>
            <a:pPr marL="0" indent="0">
              <a:buNone/>
            </a:pPr>
            <a:r>
              <a:rPr lang="en-US" altLang="en-US" sz="2000">
                <a:latin typeface="Times New Roman" panose="02020603050405020304" pitchFamily="18" charset="0"/>
                <a:cs typeface="Times New Roman" panose="02020603050405020304" pitchFamily="18" charset="0"/>
              </a:rPr>
              <a:t>To check, we find the closure of CE.</a:t>
            </a:r>
          </a:p>
          <a:p>
            <a:pPr marL="0" indent="0">
              <a:buNone/>
            </a:pPr>
            <a:r>
              <a:rPr lang="en-US" altLang="en-US" sz="2000">
                <a:latin typeface="Times New Roman" panose="02020603050405020304" pitchFamily="18" charset="0"/>
                <a:cs typeface="Times New Roman" panose="02020603050405020304" pitchFamily="18" charset="0"/>
              </a:rPr>
              <a:t> So, we have- { CE } = { C , E }</a:t>
            </a:r>
          </a:p>
          <a:p>
            <a:pPr marL="0" indent="0">
              <a:buNone/>
            </a:pPr>
            <a:r>
              <a:rPr lang="en-US" altLang="en-US" sz="2000">
                <a:latin typeface="Times New Roman" panose="02020603050405020304" pitchFamily="18" charset="0"/>
                <a:cs typeface="Times New Roman" panose="02020603050405020304" pitchFamily="18" charset="0"/>
              </a:rPr>
              <a:t>= { C , E , F } ( Using C → F )</a:t>
            </a:r>
          </a:p>
          <a:p>
            <a:pPr marL="0" indent="0">
              <a:buNone/>
            </a:pPr>
            <a:r>
              <a:rPr lang="en-US" altLang="en-US" sz="2000">
                <a:latin typeface="Times New Roman" panose="02020603050405020304" pitchFamily="18" charset="0"/>
                <a:cs typeface="Times New Roman" panose="02020603050405020304" pitchFamily="18" charset="0"/>
              </a:rPr>
              <a:t>= { A , C , E , F } ( Using E → A )</a:t>
            </a:r>
          </a:p>
          <a:p>
            <a:pPr marL="0" indent="0">
              <a:buNone/>
            </a:pPr>
            <a:r>
              <a:rPr lang="en-US" altLang="en-US" sz="2000">
                <a:latin typeface="Times New Roman" panose="02020603050405020304" pitchFamily="18" charset="0"/>
                <a:cs typeface="Times New Roman" panose="02020603050405020304" pitchFamily="18" charset="0"/>
              </a:rPr>
              <a:t>= { A , C , D , E , F } ( Using EC → D )</a:t>
            </a:r>
          </a:p>
          <a:p>
            <a:pPr marL="0" indent="0">
              <a:buNone/>
            </a:pPr>
            <a:r>
              <a:rPr lang="en-US" altLang="en-US" sz="2000">
                <a:latin typeface="Times New Roman" panose="02020603050405020304" pitchFamily="18" charset="0"/>
                <a:cs typeface="Times New Roman" panose="02020603050405020304" pitchFamily="18" charset="0"/>
              </a:rPr>
              <a:t>= { A , B , C , D , E , F } ( Using A → B )</a:t>
            </a:r>
          </a:p>
          <a:p>
            <a:pPr marL="0" indent="0">
              <a:buNone/>
            </a:pPr>
            <a:endParaRPr lang="en-US" altLang="en-US" sz="2000">
              <a:latin typeface="Times New Roman" panose="02020603050405020304" pitchFamily="18" charset="0"/>
              <a:cs typeface="Times New Roman" panose="02020603050405020304" pitchFamily="18" charset="0"/>
            </a:endParaRPr>
          </a:p>
          <a:p>
            <a:pPr marL="0" indent="0">
              <a:buNone/>
            </a:pPr>
            <a:r>
              <a:rPr lang="en-US" altLang="en-US" sz="2000">
                <a:latin typeface="Times New Roman" panose="02020603050405020304" pitchFamily="18" charset="0"/>
                <a:cs typeface="Times New Roman" panose="02020603050405020304" pitchFamily="18" charset="0"/>
              </a:rPr>
              <a:t> </a:t>
            </a:r>
          </a:p>
          <a:p>
            <a:pPr marL="0" indent="0">
              <a:buNone/>
            </a:pPr>
            <a:endParaRPr lang="en-US" altLang="en-US" sz="2000">
              <a:latin typeface="Times New Roman" panose="02020603050405020304" pitchFamily="18" charset="0"/>
              <a:cs typeface="Times New Roman" panose="02020603050405020304" pitchFamily="18" charset="0"/>
            </a:endParaRPr>
          </a:p>
          <a:p>
            <a:pPr marL="0" indent="0">
              <a:buNone/>
            </a:pPr>
            <a:endParaRPr lang="en-US" altLang="en-US" sz="200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424EE1E-572A-4F09-3252-E8D052AD4F11}"/>
              </a:ext>
            </a:extLst>
          </p:cNvPr>
          <p:cNvSpPr>
            <a:spLocks noGrp="1"/>
          </p:cNvSpPr>
          <p:nvPr>
            <p:ph type="dt" sz="half" idx="10"/>
          </p:nvPr>
        </p:nvSpPr>
        <p:spPr/>
        <p:txBody>
          <a:bodyPr/>
          <a:lstStyle/>
          <a:p>
            <a:pPr>
              <a:defRPr/>
            </a:pPr>
            <a:fld id="{B4EB781B-ADA9-44E3-B565-3D5CEECDBAFF}" type="datetime1">
              <a:rPr lang="en-US"/>
              <a:pPr>
                <a:defRPr/>
              </a:pPr>
              <a:t>3/27/24</a:t>
            </a:fld>
            <a:endParaRPr lang="en-US"/>
          </a:p>
        </p:txBody>
      </p:sp>
      <p:sp>
        <p:nvSpPr>
          <p:cNvPr id="5" name="Footer Placeholder 4">
            <a:extLst>
              <a:ext uri="{FF2B5EF4-FFF2-40B4-BE49-F238E27FC236}">
                <a16:creationId xmlns:a16="http://schemas.microsoft.com/office/drawing/2014/main" id="{8BFBA452-B9AE-5DDC-C4E2-DAB13898A8CA}"/>
              </a:ext>
            </a:extLst>
          </p:cNvPr>
          <p:cNvSpPr>
            <a:spLocks noGrp="1"/>
          </p:cNvSpPr>
          <p:nvPr>
            <p:ph type="ftr" sz="quarter" idx="11"/>
          </p:nvPr>
        </p:nvSpPr>
        <p:spPr/>
        <p:txBody>
          <a:bodyPr/>
          <a:lstStyle/>
          <a:p>
            <a:pPr>
              <a:defRPr/>
            </a:pPr>
            <a:r>
              <a:rPr lang="en-US"/>
              <a:t>Jyoti Rani          DBMS                Unit-3</a:t>
            </a:r>
          </a:p>
        </p:txBody>
      </p:sp>
      <p:sp>
        <p:nvSpPr>
          <p:cNvPr id="87045" name="Slide Number Placeholder 5">
            <a:extLst>
              <a:ext uri="{FF2B5EF4-FFF2-40B4-BE49-F238E27FC236}">
                <a16:creationId xmlns:a16="http://schemas.microsoft.com/office/drawing/2014/main" id="{5EA168B7-C2ED-FCA9-C6D9-5DE92F3B172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C0F099E-AA0C-A04C-90ED-1762A2A37172}" type="slidenum">
              <a:rPr lang="en-US" altLang="en-US" sz="1200">
                <a:solidFill>
                  <a:srgbClr val="898989"/>
                </a:solidFill>
              </a:rPr>
              <a:pPr>
                <a:spcBef>
                  <a:spcPct val="0"/>
                </a:spcBef>
                <a:buFontTx/>
                <a:buNone/>
              </a:pPr>
              <a:t>43</a:t>
            </a:fld>
            <a:endParaRPr lang="en-US" altLang="en-US" sz="1200">
              <a:solidFill>
                <a:srgbClr val="898989"/>
              </a:solidFill>
            </a:endParaRPr>
          </a:p>
        </p:txBody>
      </p:sp>
      <p:sp>
        <p:nvSpPr>
          <p:cNvPr id="7" name="Title 1">
            <a:extLst>
              <a:ext uri="{FF2B5EF4-FFF2-40B4-BE49-F238E27FC236}">
                <a16:creationId xmlns:a16="http://schemas.microsoft.com/office/drawing/2014/main" id="{0BBD86E1-4BEC-97D6-2143-9C3C8F28DA99}"/>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Example </a:t>
            </a:r>
          </a:p>
        </p:txBody>
      </p:sp>
      <p:pic>
        <p:nvPicPr>
          <p:cNvPr id="87047" name="Picture 7">
            <a:extLst>
              <a:ext uri="{FF2B5EF4-FFF2-40B4-BE49-F238E27FC236}">
                <a16:creationId xmlns:a16="http://schemas.microsoft.com/office/drawing/2014/main" id="{12DC9EC0-4931-8E73-A18F-B8AE82940F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Content Placeholder 2">
            <a:extLst>
              <a:ext uri="{FF2B5EF4-FFF2-40B4-BE49-F238E27FC236}">
                <a16:creationId xmlns:a16="http://schemas.microsoft.com/office/drawing/2014/main" id="{2034618A-B825-95E9-4EE3-0661EA5E9FBF}"/>
              </a:ext>
            </a:extLst>
          </p:cNvPr>
          <p:cNvSpPr>
            <a:spLocks noGrp="1"/>
          </p:cNvSpPr>
          <p:nvPr>
            <p:ph idx="1"/>
          </p:nvPr>
        </p:nvSpPr>
        <p:spPr>
          <a:xfrm>
            <a:off x="2895600" y="815975"/>
            <a:ext cx="7772400" cy="5429250"/>
          </a:xfrm>
        </p:spPr>
        <p:txBody>
          <a:bodyPr>
            <a:normAutofit fontScale="92500" lnSpcReduction="20000"/>
          </a:bodyPr>
          <a:lstStyle/>
          <a:p>
            <a:pPr marL="0" indent="0">
              <a:buNone/>
            </a:pPr>
            <a:r>
              <a:rPr lang="en-US" altLang="en-US" sz="2000">
                <a:latin typeface="Times New Roman" panose="02020603050405020304" pitchFamily="18" charset="0"/>
                <a:cs typeface="Times New Roman" panose="02020603050405020304" pitchFamily="18" charset="0"/>
              </a:rPr>
              <a:t>We conclude that CE can determine all the attributes of the given relation.</a:t>
            </a:r>
          </a:p>
          <a:p>
            <a:pPr marL="0" indent="0">
              <a:buNone/>
            </a:pPr>
            <a:r>
              <a:rPr lang="en-US" altLang="en-US" sz="2000">
                <a:latin typeface="Times New Roman" panose="02020603050405020304" pitchFamily="18" charset="0"/>
                <a:cs typeface="Times New Roman" panose="02020603050405020304" pitchFamily="18" charset="0"/>
              </a:rPr>
              <a:t>So, CE is the only possible candidate key of the relation.</a:t>
            </a:r>
          </a:p>
          <a:p>
            <a:pPr marL="0" indent="0">
              <a:buNone/>
            </a:pPr>
            <a:r>
              <a:rPr lang="en-US" altLang="en-US" sz="2000">
                <a:latin typeface="Times New Roman" panose="02020603050405020304" pitchFamily="18" charset="0"/>
                <a:cs typeface="Times New Roman" panose="02020603050405020304" pitchFamily="18" charset="0"/>
              </a:rPr>
              <a:t>Thus, </a:t>
            </a:r>
            <a:r>
              <a:rPr lang="en-US" altLang="en-US" sz="2000" b="1">
                <a:latin typeface="Times New Roman" panose="02020603050405020304" pitchFamily="18" charset="0"/>
                <a:cs typeface="Times New Roman" panose="02020603050405020304" pitchFamily="18" charset="0"/>
              </a:rPr>
              <a:t>Option (B</a:t>
            </a:r>
            <a:r>
              <a:rPr lang="en-US" altLang="en-US" sz="2000">
                <a:latin typeface="Times New Roman" panose="02020603050405020304" pitchFamily="18" charset="0"/>
                <a:cs typeface="Times New Roman" panose="02020603050405020304" pitchFamily="18" charset="0"/>
              </a:rPr>
              <a:t>) is correct.</a:t>
            </a:r>
          </a:p>
          <a:p>
            <a:pPr marL="0" indent="0">
              <a:buNone/>
            </a:pPr>
            <a:r>
              <a:rPr lang="en-US" altLang="en-US" sz="2000" b="1">
                <a:latin typeface="Times New Roman" panose="02020603050405020304" pitchFamily="18" charset="0"/>
                <a:cs typeface="Times New Roman" panose="02020603050405020304" pitchFamily="18" charset="0"/>
              </a:rPr>
              <a:t>Total Number of Candidate Keys-</a:t>
            </a:r>
          </a:p>
          <a:p>
            <a:pPr marL="0" indent="0">
              <a:buNone/>
            </a:pPr>
            <a:r>
              <a:rPr lang="en-US" altLang="en-US" sz="2000" b="1">
                <a:latin typeface="Times New Roman" panose="02020603050405020304" pitchFamily="18" charset="0"/>
                <a:cs typeface="Times New Roman" panose="02020603050405020304" pitchFamily="18" charset="0"/>
              </a:rPr>
              <a:t>Only one candidate key CE is possible.</a:t>
            </a:r>
          </a:p>
          <a:p>
            <a:pPr marL="0" indent="0">
              <a:buNone/>
            </a:pPr>
            <a:endParaRPr lang="en-US" altLang="en-US" sz="2000">
              <a:latin typeface="Times New Roman" panose="02020603050405020304" pitchFamily="18" charset="0"/>
              <a:cs typeface="Times New Roman" panose="02020603050405020304" pitchFamily="18" charset="0"/>
            </a:endParaRPr>
          </a:p>
          <a:p>
            <a:pPr marL="0" indent="0">
              <a:buNone/>
            </a:pPr>
            <a:r>
              <a:rPr lang="en-US" altLang="en-US" sz="2000" b="1">
                <a:latin typeface="Times New Roman" panose="02020603050405020304" pitchFamily="18" charset="0"/>
                <a:cs typeface="Times New Roman" panose="02020603050405020304" pitchFamily="18" charset="0"/>
              </a:rPr>
              <a:t>Total Number of Super Keys-</a:t>
            </a:r>
          </a:p>
          <a:p>
            <a:pPr marL="0" indent="0">
              <a:buNone/>
            </a:pPr>
            <a:r>
              <a:rPr lang="en-US" altLang="en-US" sz="2000">
                <a:latin typeface="Times New Roman" panose="02020603050405020304" pitchFamily="18" charset="0"/>
                <a:cs typeface="Times New Roman" panose="02020603050405020304" pitchFamily="18" charset="0"/>
              </a:rPr>
              <a:t>There are total 6 attributes in the given relation of which-</a:t>
            </a:r>
          </a:p>
          <a:p>
            <a:pPr marL="0" indent="0">
              <a:buNone/>
            </a:pPr>
            <a:r>
              <a:rPr lang="en-US" altLang="en-US" sz="2000">
                <a:latin typeface="Times New Roman" panose="02020603050405020304" pitchFamily="18" charset="0"/>
                <a:cs typeface="Times New Roman" panose="02020603050405020304" pitchFamily="18" charset="0"/>
              </a:rPr>
              <a:t>There are 2 essential attributes- C and E.</a:t>
            </a:r>
          </a:p>
          <a:p>
            <a:pPr marL="0" indent="0">
              <a:buNone/>
            </a:pPr>
            <a:r>
              <a:rPr lang="en-US" altLang="en-US" sz="2000">
                <a:latin typeface="Times New Roman" panose="02020603050405020304" pitchFamily="18" charset="0"/>
                <a:cs typeface="Times New Roman" panose="02020603050405020304" pitchFamily="18" charset="0"/>
              </a:rPr>
              <a:t>Remaining 4 attributes are non-essential attributes.</a:t>
            </a:r>
          </a:p>
          <a:p>
            <a:pPr marL="0" indent="0">
              <a:buNone/>
            </a:pPr>
            <a:r>
              <a:rPr lang="en-US" altLang="en-US" sz="2000">
                <a:latin typeface="Times New Roman" panose="02020603050405020304" pitchFamily="18" charset="0"/>
                <a:cs typeface="Times New Roman" panose="02020603050405020304" pitchFamily="18" charset="0"/>
              </a:rPr>
              <a:t>Essential attributes will be definitely present in every key.</a:t>
            </a:r>
          </a:p>
          <a:p>
            <a:pPr marL="0" indent="0">
              <a:buNone/>
            </a:pPr>
            <a:r>
              <a:rPr lang="en-US" altLang="en-US" sz="2000">
                <a:latin typeface="Times New Roman" panose="02020603050405020304" pitchFamily="18" charset="0"/>
                <a:cs typeface="Times New Roman" panose="02020603050405020304" pitchFamily="18" charset="0"/>
              </a:rPr>
              <a:t>Non-essential attributes may or may not be taken in every super key.</a:t>
            </a:r>
          </a:p>
          <a:p>
            <a:pPr marL="0" indent="0">
              <a:buNone/>
            </a:pPr>
            <a:r>
              <a:rPr lang="en-US" altLang="en-US" sz="2000">
                <a:latin typeface="Times New Roman" panose="02020603050405020304" pitchFamily="18" charset="0"/>
                <a:cs typeface="Times New Roman" panose="02020603050405020304" pitchFamily="18" charset="0"/>
              </a:rPr>
              <a:t>So, number of super keys possible = 2 x 2 x 2 x 2 = 16.</a:t>
            </a:r>
          </a:p>
          <a:p>
            <a:pPr marL="0" indent="0">
              <a:buNone/>
            </a:pPr>
            <a:endParaRPr lang="en-US" altLang="en-US" sz="2000">
              <a:latin typeface="Times New Roman" panose="02020603050405020304" pitchFamily="18" charset="0"/>
              <a:cs typeface="Times New Roman" panose="02020603050405020304" pitchFamily="18" charset="0"/>
            </a:endParaRPr>
          </a:p>
          <a:p>
            <a:pPr marL="0" indent="0">
              <a:buNone/>
            </a:pPr>
            <a:r>
              <a:rPr lang="en-US" altLang="en-US" sz="2000">
                <a:latin typeface="Times New Roman" panose="02020603050405020304" pitchFamily="18" charset="0"/>
                <a:cs typeface="Times New Roman" panose="02020603050405020304" pitchFamily="18" charset="0"/>
              </a:rPr>
              <a:t>Thus, total number of super keys possible = 16.</a:t>
            </a:r>
            <a:endParaRPr lang="en-US" altLang="en-US" sz="2000"/>
          </a:p>
        </p:txBody>
      </p:sp>
      <p:sp>
        <p:nvSpPr>
          <p:cNvPr id="4" name="Date Placeholder 3">
            <a:extLst>
              <a:ext uri="{FF2B5EF4-FFF2-40B4-BE49-F238E27FC236}">
                <a16:creationId xmlns:a16="http://schemas.microsoft.com/office/drawing/2014/main" id="{506A14B7-7E05-9E81-1518-5B36E871317A}"/>
              </a:ext>
            </a:extLst>
          </p:cNvPr>
          <p:cNvSpPr>
            <a:spLocks noGrp="1"/>
          </p:cNvSpPr>
          <p:nvPr>
            <p:ph type="dt" sz="half" idx="10"/>
          </p:nvPr>
        </p:nvSpPr>
        <p:spPr/>
        <p:txBody>
          <a:bodyPr/>
          <a:lstStyle/>
          <a:p>
            <a:pPr>
              <a:defRPr/>
            </a:pPr>
            <a:fld id="{81ED7155-FECB-4E83-833A-D5EB6A70CDD3}" type="datetime1">
              <a:rPr lang="en-US"/>
              <a:pPr>
                <a:defRPr/>
              </a:pPr>
              <a:t>3/27/24</a:t>
            </a:fld>
            <a:endParaRPr lang="en-US"/>
          </a:p>
        </p:txBody>
      </p:sp>
      <p:sp>
        <p:nvSpPr>
          <p:cNvPr id="5" name="Footer Placeholder 4">
            <a:extLst>
              <a:ext uri="{FF2B5EF4-FFF2-40B4-BE49-F238E27FC236}">
                <a16:creationId xmlns:a16="http://schemas.microsoft.com/office/drawing/2014/main" id="{A0041A5B-D061-26C8-9417-A71A959BFC32}"/>
              </a:ext>
            </a:extLst>
          </p:cNvPr>
          <p:cNvSpPr>
            <a:spLocks noGrp="1"/>
          </p:cNvSpPr>
          <p:nvPr>
            <p:ph type="ftr" sz="quarter" idx="11"/>
          </p:nvPr>
        </p:nvSpPr>
        <p:spPr/>
        <p:txBody>
          <a:bodyPr/>
          <a:lstStyle/>
          <a:p>
            <a:pPr>
              <a:defRPr/>
            </a:pPr>
            <a:r>
              <a:rPr lang="en-US"/>
              <a:t>Jyoti Rani          DBMS                Unit-3</a:t>
            </a:r>
          </a:p>
        </p:txBody>
      </p:sp>
      <p:sp>
        <p:nvSpPr>
          <p:cNvPr id="88069" name="Slide Number Placeholder 5">
            <a:extLst>
              <a:ext uri="{FF2B5EF4-FFF2-40B4-BE49-F238E27FC236}">
                <a16:creationId xmlns:a16="http://schemas.microsoft.com/office/drawing/2014/main" id="{12CD80AE-E7B8-A0F0-0ADE-DE7BDE31103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A236DA6-DCD0-8A45-AE3B-0CA22EE082C2}" type="slidenum">
              <a:rPr lang="en-US" altLang="en-US" sz="1200">
                <a:solidFill>
                  <a:srgbClr val="898989"/>
                </a:solidFill>
              </a:rPr>
              <a:pPr>
                <a:spcBef>
                  <a:spcPct val="0"/>
                </a:spcBef>
                <a:buFontTx/>
                <a:buNone/>
              </a:pPr>
              <a:t>44</a:t>
            </a:fld>
            <a:endParaRPr lang="en-US" altLang="en-US" sz="1200">
              <a:solidFill>
                <a:srgbClr val="898989"/>
              </a:solidFill>
            </a:endParaRPr>
          </a:p>
        </p:txBody>
      </p:sp>
      <p:sp>
        <p:nvSpPr>
          <p:cNvPr id="7" name="Title 1">
            <a:extLst>
              <a:ext uri="{FF2B5EF4-FFF2-40B4-BE49-F238E27FC236}">
                <a16:creationId xmlns:a16="http://schemas.microsoft.com/office/drawing/2014/main" id="{A8131B7D-7956-3815-3FDE-F77933141C84}"/>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Example </a:t>
            </a:r>
          </a:p>
        </p:txBody>
      </p:sp>
      <p:pic>
        <p:nvPicPr>
          <p:cNvPr id="88071" name="Picture 7">
            <a:extLst>
              <a:ext uri="{FF2B5EF4-FFF2-40B4-BE49-F238E27FC236}">
                <a16:creationId xmlns:a16="http://schemas.microsoft.com/office/drawing/2014/main" id="{F67931EA-8C2A-EE98-F119-8FEDDCDAC3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2" name="Picture 1">
            <a:extLst>
              <a:ext uri="{FF2B5EF4-FFF2-40B4-BE49-F238E27FC236}">
                <a16:creationId xmlns:a16="http://schemas.microsoft.com/office/drawing/2014/main" id="{6DE254C0-0EDA-DBE8-BA9B-D8AADC733F3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39001" y="1981200"/>
            <a:ext cx="31908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Content Placeholder 2">
            <a:extLst>
              <a:ext uri="{FF2B5EF4-FFF2-40B4-BE49-F238E27FC236}">
                <a16:creationId xmlns:a16="http://schemas.microsoft.com/office/drawing/2014/main" id="{2524AF30-D548-D59A-AE6D-27472AA1F0AA}"/>
              </a:ext>
            </a:extLst>
          </p:cNvPr>
          <p:cNvSpPr>
            <a:spLocks noGrp="1"/>
          </p:cNvSpPr>
          <p:nvPr>
            <p:ph idx="1"/>
          </p:nvPr>
        </p:nvSpPr>
        <p:spPr/>
        <p:txBody>
          <a:bodyPr/>
          <a:lstStyle/>
          <a:p>
            <a:pPr algn="just" eaLnBrk="1" hangingPunct="1">
              <a:buFont typeface="Wingdings" pitchFamily="2" charset="77"/>
              <a:buChar char="Ø"/>
            </a:pPr>
            <a:r>
              <a:rPr lang="en-US" altLang="en-US"/>
              <a:t>Closure of Attribute set.</a:t>
            </a:r>
          </a:p>
          <a:p>
            <a:pPr algn="just" eaLnBrk="1" hangingPunct="1">
              <a:buFont typeface="Wingdings" pitchFamily="2" charset="77"/>
              <a:buChar char="Ø"/>
            </a:pPr>
            <a:r>
              <a:rPr lang="en-US" altLang="en-US"/>
              <a:t>Definitions of Keys</a:t>
            </a:r>
          </a:p>
          <a:p>
            <a:pPr algn="just" eaLnBrk="1" hangingPunct="1">
              <a:buFont typeface="Wingdings" pitchFamily="2" charset="77"/>
              <a:buChar char="Ø"/>
            </a:pPr>
            <a:r>
              <a:rPr lang="en-US" altLang="en-US"/>
              <a:t>Find the super key and candidate key from FD</a:t>
            </a:r>
          </a:p>
        </p:txBody>
      </p:sp>
      <p:sp>
        <p:nvSpPr>
          <p:cNvPr id="4" name="Date Placeholder 3">
            <a:extLst>
              <a:ext uri="{FF2B5EF4-FFF2-40B4-BE49-F238E27FC236}">
                <a16:creationId xmlns:a16="http://schemas.microsoft.com/office/drawing/2014/main" id="{022AD4E3-073D-618F-FF54-6D05B60517B3}"/>
              </a:ext>
            </a:extLst>
          </p:cNvPr>
          <p:cNvSpPr>
            <a:spLocks noGrp="1"/>
          </p:cNvSpPr>
          <p:nvPr>
            <p:ph type="dt" sz="quarter" idx="10"/>
          </p:nvPr>
        </p:nvSpPr>
        <p:spPr/>
        <p:txBody>
          <a:bodyPr/>
          <a:lstStyle/>
          <a:p>
            <a:pPr>
              <a:defRPr/>
            </a:pPr>
            <a:fld id="{D115AE4E-4D53-421D-B9D2-CBE306BD6FFF}" type="datetime1">
              <a:rPr lang="en-US"/>
              <a:pPr>
                <a:defRPr/>
              </a:pPr>
              <a:t>3/27/24</a:t>
            </a:fld>
            <a:endParaRPr lang="en-US"/>
          </a:p>
        </p:txBody>
      </p:sp>
      <p:sp>
        <p:nvSpPr>
          <p:cNvPr id="5" name="Footer Placeholder 4">
            <a:extLst>
              <a:ext uri="{FF2B5EF4-FFF2-40B4-BE49-F238E27FC236}">
                <a16:creationId xmlns:a16="http://schemas.microsoft.com/office/drawing/2014/main" id="{0023DA32-AAA7-7FA8-9EEF-28E8E921EE07}"/>
              </a:ext>
            </a:extLst>
          </p:cNvPr>
          <p:cNvSpPr>
            <a:spLocks noGrp="1"/>
          </p:cNvSpPr>
          <p:nvPr>
            <p:ph type="ftr" sz="quarter" idx="11"/>
          </p:nvPr>
        </p:nvSpPr>
        <p:spPr/>
        <p:txBody>
          <a:bodyPr/>
          <a:lstStyle/>
          <a:p>
            <a:pPr>
              <a:defRPr/>
            </a:pPr>
            <a:r>
              <a:rPr lang="en-US"/>
              <a:t>Jyoti Rani          DBMS                Unit-3</a:t>
            </a:r>
          </a:p>
        </p:txBody>
      </p:sp>
      <p:sp>
        <p:nvSpPr>
          <p:cNvPr id="90117" name="Slide Number Placeholder 5">
            <a:extLst>
              <a:ext uri="{FF2B5EF4-FFF2-40B4-BE49-F238E27FC236}">
                <a16:creationId xmlns:a16="http://schemas.microsoft.com/office/drawing/2014/main" id="{7CD152D4-9DEA-72ED-E30D-667A07B6341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1C387E3-E9F2-0B4F-B713-101EE960B110}" type="slidenum">
              <a:rPr lang="en-US" altLang="en-US" sz="1200">
                <a:solidFill>
                  <a:srgbClr val="898989"/>
                </a:solidFill>
              </a:rPr>
              <a:pPr>
                <a:spcBef>
                  <a:spcPct val="0"/>
                </a:spcBef>
                <a:buFontTx/>
                <a:buNone/>
              </a:pPr>
              <a:t>45</a:t>
            </a:fld>
            <a:endParaRPr lang="en-US" altLang="en-US" sz="1200">
              <a:solidFill>
                <a:srgbClr val="898989"/>
              </a:solidFill>
            </a:endParaRPr>
          </a:p>
        </p:txBody>
      </p:sp>
      <p:sp>
        <p:nvSpPr>
          <p:cNvPr id="7" name="Title 1">
            <a:extLst>
              <a:ext uri="{FF2B5EF4-FFF2-40B4-BE49-F238E27FC236}">
                <a16:creationId xmlns:a16="http://schemas.microsoft.com/office/drawing/2014/main" id="{BE119A28-CD28-60A4-F35A-1BE57215D5C5}"/>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Recap</a:t>
            </a:r>
          </a:p>
        </p:txBody>
      </p:sp>
      <p:pic>
        <p:nvPicPr>
          <p:cNvPr id="90119" name="Picture 7">
            <a:extLst>
              <a:ext uri="{FF2B5EF4-FFF2-40B4-BE49-F238E27FC236}">
                <a16:creationId xmlns:a16="http://schemas.microsoft.com/office/drawing/2014/main" id="{71F843A2-41BA-AEFF-1574-80444CC17FB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3DD1D8B-5C42-42CA-BE5A-CE9049754656}"/>
              </a:ext>
            </a:extLst>
          </p:cNvPr>
          <p:cNvSpPr>
            <a:spLocks noGrp="1"/>
          </p:cNvSpPr>
          <p:nvPr>
            <p:ph type="dt" sz="quarter" idx="10"/>
          </p:nvPr>
        </p:nvSpPr>
        <p:spPr/>
        <p:txBody>
          <a:bodyPr/>
          <a:lstStyle/>
          <a:p>
            <a:pPr>
              <a:defRPr/>
            </a:pPr>
            <a:fld id="{9E53B98E-A1CF-4270-BEF3-E371ACD1EC05}" type="datetime1">
              <a:rPr lang="en-US"/>
              <a:pPr>
                <a:defRPr/>
              </a:pPr>
              <a:t>3/27/24</a:t>
            </a:fld>
            <a:endParaRPr lang="en-US"/>
          </a:p>
        </p:txBody>
      </p:sp>
      <p:sp>
        <p:nvSpPr>
          <p:cNvPr id="5" name="Footer Placeholder 4">
            <a:extLst>
              <a:ext uri="{FF2B5EF4-FFF2-40B4-BE49-F238E27FC236}">
                <a16:creationId xmlns:a16="http://schemas.microsoft.com/office/drawing/2014/main" id="{7056A63E-D587-431F-7D82-8017C3C391BF}"/>
              </a:ext>
            </a:extLst>
          </p:cNvPr>
          <p:cNvSpPr>
            <a:spLocks noGrp="1"/>
          </p:cNvSpPr>
          <p:nvPr>
            <p:ph type="ftr" sz="quarter" idx="11"/>
          </p:nvPr>
        </p:nvSpPr>
        <p:spPr>
          <a:xfrm>
            <a:off x="4038600" y="6372226"/>
            <a:ext cx="5029200" cy="365125"/>
          </a:xfrm>
        </p:spPr>
        <p:txBody>
          <a:bodyPr/>
          <a:lstStyle/>
          <a:p>
            <a:pPr>
              <a:defRPr/>
            </a:pPr>
            <a:r>
              <a:rPr lang="en-US"/>
              <a:t>Jyoti Rani          DBMS                Unit-3</a:t>
            </a:r>
            <a:endParaRPr lang="en-US" dirty="0"/>
          </a:p>
        </p:txBody>
      </p:sp>
      <p:sp>
        <p:nvSpPr>
          <p:cNvPr id="91140" name="Slide Number Placeholder 5">
            <a:extLst>
              <a:ext uri="{FF2B5EF4-FFF2-40B4-BE49-F238E27FC236}">
                <a16:creationId xmlns:a16="http://schemas.microsoft.com/office/drawing/2014/main" id="{9DA459E9-6A70-2E50-E6E3-699CDCBD9EB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26D7D62-985E-7541-AEEB-4435E211469E}" type="slidenum">
              <a:rPr lang="en-US" altLang="en-US" sz="1200">
                <a:solidFill>
                  <a:srgbClr val="898989"/>
                </a:solidFill>
              </a:rPr>
              <a:pPr>
                <a:spcBef>
                  <a:spcPct val="0"/>
                </a:spcBef>
                <a:buFontTx/>
                <a:buNone/>
              </a:pPr>
              <a:t>46</a:t>
            </a:fld>
            <a:endParaRPr lang="en-US" altLang="en-US" sz="1200">
              <a:solidFill>
                <a:srgbClr val="898989"/>
              </a:solidFill>
            </a:endParaRPr>
          </a:p>
        </p:txBody>
      </p:sp>
      <p:sp>
        <p:nvSpPr>
          <p:cNvPr id="7" name="Title 1">
            <a:extLst>
              <a:ext uri="{FF2B5EF4-FFF2-40B4-BE49-F238E27FC236}">
                <a16:creationId xmlns:a16="http://schemas.microsoft.com/office/drawing/2014/main" id="{28D745B4-600B-3C9D-BBC9-FB2A5B86C233}"/>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C00000"/>
                </a:solidFill>
                <a:effectLst>
                  <a:outerShdw blurRad="38100" dist="38100" dir="2700000" algn="tl">
                    <a:srgbClr val="000000">
                      <a:alpha val="43137"/>
                    </a:srgbClr>
                  </a:outerShdw>
                </a:effectLst>
              </a:rPr>
              <a:t>Topic 6 Objective</a:t>
            </a:r>
          </a:p>
        </p:txBody>
      </p:sp>
      <p:pic>
        <p:nvPicPr>
          <p:cNvPr id="91142" name="Picture 2" descr="E:\NIET\Project\xLogo11.png.pagespeed.ic.pydHLuCQEZ.png">
            <a:extLst>
              <a:ext uri="{FF2B5EF4-FFF2-40B4-BE49-F238E27FC236}">
                <a16:creationId xmlns:a16="http://schemas.microsoft.com/office/drawing/2014/main" id="{2A8293E8-6615-2019-E90B-EA13F8BE31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3" name="Content Placeholder 2">
            <a:extLst>
              <a:ext uri="{FF2B5EF4-FFF2-40B4-BE49-F238E27FC236}">
                <a16:creationId xmlns:a16="http://schemas.microsoft.com/office/drawing/2014/main" id="{1AF67C5B-637B-F60B-EBF1-250704829147}"/>
              </a:ext>
            </a:extLst>
          </p:cNvPr>
          <p:cNvSpPr>
            <a:spLocks noGrp="1"/>
          </p:cNvSpPr>
          <p:nvPr>
            <p:ph idx="1"/>
          </p:nvPr>
        </p:nvSpPr>
        <p:spPr>
          <a:xfrm>
            <a:off x="2057400" y="1143000"/>
            <a:ext cx="8229600" cy="4724400"/>
          </a:xfrm>
        </p:spPr>
        <p:txBody>
          <a:bodyPr/>
          <a:lstStyle/>
          <a:p>
            <a:pPr algn="just" eaLnBrk="1" hangingPunct="1">
              <a:buFont typeface="Arial" panose="020B0604020202020204" pitchFamily="34" charset="0"/>
              <a:buNone/>
            </a:pPr>
            <a:r>
              <a:rPr lang="en-US" altLang="en-US"/>
              <a:t>Equivalence set of FD</a:t>
            </a:r>
          </a:p>
          <a:p>
            <a:pPr algn="just" eaLnBrk="1" hangingPunct="1">
              <a:buFont typeface="Arial" panose="020B0604020202020204" pitchFamily="34" charset="0"/>
              <a:buNone/>
            </a:pPr>
            <a:r>
              <a:rPr lang="en-US" altLang="en-US"/>
              <a:t>Minimal cover, Canonical cover  of FD </a:t>
            </a:r>
          </a:p>
        </p:txBody>
      </p:sp>
      <p:pic>
        <p:nvPicPr>
          <p:cNvPr id="91144" name="Picture 7">
            <a:extLst>
              <a:ext uri="{FF2B5EF4-FFF2-40B4-BE49-F238E27FC236}">
                <a16:creationId xmlns:a16="http://schemas.microsoft.com/office/drawing/2014/main" id="{BF27CFF7-B135-C7E1-1DDE-A8F70F5F5E6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6606108-630A-BC90-6855-58BAE2383F91}"/>
              </a:ext>
            </a:extLst>
          </p:cNvPr>
          <p:cNvSpPr>
            <a:spLocks noGrp="1"/>
          </p:cNvSpPr>
          <p:nvPr>
            <p:ph type="dt" sz="quarter" idx="10"/>
          </p:nvPr>
        </p:nvSpPr>
        <p:spPr/>
        <p:txBody>
          <a:bodyPr/>
          <a:lstStyle/>
          <a:p>
            <a:pPr>
              <a:defRPr/>
            </a:pPr>
            <a:fld id="{B5B0B708-83A4-40B7-B363-09D628EB5F17}" type="datetime1">
              <a:rPr lang="en-US"/>
              <a:pPr>
                <a:defRPr/>
              </a:pPr>
              <a:t>3/27/24</a:t>
            </a:fld>
            <a:endParaRPr lang="en-US"/>
          </a:p>
        </p:txBody>
      </p:sp>
      <p:sp>
        <p:nvSpPr>
          <p:cNvPr id="5" name="Footer Placeholder 4">
            <a:extLst>
              <a:ext uri="{FF2B5EF4-FFF2-40B4-BE49-F238E27FC236}">
                <a16:creationId xmlns:a16="http://schemas.microsoft.com/office/drawing/2014/main" id="{61E22471-0B5D-51A7-D983-D8D9945E3B7C}"/>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92164" name="Slide Number Placeholder 5">
            <a:extLst>
              <a:ext uri="{FF2B5EF4-FFF2-40B4-BE49-F238E27FC236}">
                <a16:creationId xmlns:a16="http://schemas.microsoft.com/office/drawing/2014/main" id="{2362015A-D398-874B-1348-9DC9F1A9F7E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62304DB-F501-F542-8788-FCE5BE9ED683}" type="slidenum">
              <a:rPr lang="en-US" altLang="en-US" sz="1200">
                <a:solidFill>
                  <a:srgbClr val="898989"/>
                </a:solidFill>
              </a:rPr>
              <a:pPr>
                <a:spcBef>
                  <a:spcPct val="0"/>
                </a:spcBef>
                <a:buFontTx/>
                <a:buNone/>
              </a:pPr>
              <a:t>47</a:t>
            </a:fld>
            <a:endParaRPr lang="en-US" altLang="en-US" sz="1200">
              <a:solidFill>
                <a:srgbClr val="898989"/>
              </a:solidFill>
            </a:endParaRPr>
          </a:p>
        </p:txBody>
      </p:sp>
      <p:sp>
        <p:nvSpPr>
          <p:cNvPr id="7" name="Title 1">
            <a:extLst>
              <a:ext uri="{FF2B5EF4-FFF2-40B4-BE49-F238E27FC236}">
                <a16:creationId xmlns:a16="http://schemas.microsoft.com/office/drawing/2014/main" id="{8FE05719-AE55-0737-C645-499CAA76DB70}"/>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3200" b="1" dirty="0">
                <a:solidFill>
                  <a:srgbClr val="C00000"/>
                </a:solidFill>
                <a:cs typeface="Times New Roman" pitchFamily="18" charset="0"/>
              </a:rPr>
              <a:t>Equivalence  Sets of FDs</a:t>
            </a:r>
            <a:r>
              <a:rPr lang="en-US" altLang="en-US" sz="3200" dirty="0">
                <a:solidFill>
                  <a:srgbClr val="C00000"/>
                </a:solidFill>
              </a:rPr>
              <a:t> </a:t>
            </a:r>
            <a:endParaRPr lang="en-US" sz="3200" b="1" dirty="0">
              <a:solidFill>
                <a:srgbClr val="C00000"/>
              </a:solidFill>
              <a:effectLst>
                <a:outerShdw blurRad="38100" dist="38100" dir="2700000" algn="tl">
                  <a:srgbClr val="000000">
                    <a:alpha val="43137"/>
                  </a:srgbClr>
                </a:outerShdw>
              </a:effectLst>
            </a:endParaRPr>
          </a:p>
        </p:txBody>
      </p:sp>
      <p:pic>
        <p:nvPicPr>
          <p:cNvPr id="92166" name="Picture 2" descr="E:\NIET\Project\xLogo11.png.pagespeed.ic.pydHLuCQEZ.png">
            <a:extLst>
              <a:ext uri="{FF2B5EF4-FFF2-40B4-BE49-F238E27FC236}">
                <a16:creationId xmlns:a16="http://schemas.microsoft.com/office/drawing/2014/main" id="{364D0AD9-6336-7743-347C-9642E58525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1" name="Content Placeholder 2">
            <a:extLst>
              <a:ext uri="{FF2B5EF4-FFF2-40B4-BE49-F238E27FC236}">
                <a16:creationId xmlns:a16="http://schemas.microsoft.com/office/drawing/2014/main" id="{249D2706-1774-7FF3-BF9C-A11AB4CC9446}"/>
              </a:ext>
            </a:extLst>
          </p:cNvPr>
          <p:cNvSpPr>
            <a:spLocks noGrp="1"/>
          </p:cNvSpPr>
          <p:nvPr>
            <p:ph idx="1"/>
          </p:nvPr>
        </p:nvSpPr>
        <p:spPr>
          <a:xfrm>
            <a:off x="2057400" y="1143000"/>
            <a:ext cx="8229600" cy="4724400"/>
          </a:xfrm>
        </p:spPr>
        <p:txBody>
          <a:bodyPr>
            <a:normAutofit lnSpcReduction="10000"/>
          </a:bodyPr>
          <a:lstStyle/>
          <a:p>
            <a:pPr eaLnBrk="1" hangingPunct="1">
              <a:lnSpc>
                <a:spcPct val="90000"/>
              </a:lnSpc>
              <a:buFont typeface="Arial" panose="020B0604020202020204" pitchFamily="34" charset="0"/>
              <a:buNone/>
            </a:pPr>
            <a:r>
              <a:rPr lang="en-US" altLang="en-US" sz="2400" b="1">
                <a:solidFill>
                  <a:srgbClr val="C00000"/>
                </a:solidFill>
              </a:rPr>
              <a:t>Definition.</a:t>
            </a:r>
          </a:p>
          <a:p>
            <a:pPr algn="just" eaLnBrk="1" hangingPunct="1">
              <a:lnSpc>
                <a:spcPct val="90000"/>
              </a:lnSpc>
              <a:buFont typeface="Arial" panose="020B0604020202020204" pitchFamily="34" charset="0"/>
              <a:buNone/>
            </a:pPr>
            <a:r>
              <a:rPr lang="en-US" altLang="en-US" sz="2400"/>
              <a:t> A set of functional dependencies F is said to cover another set of functional dependencies E if every FD in E is also in F+; that is, if every dependency in E can be inferred from F; alternatively, we can say that E is covered by F.</a:t>
            </a:r>
          </a:p>
          <a:p>
            <a:pPr eaLnBrk="1" hangingPunct="1">
              <a:lnSpc>
                <a:spcPct val="90000"/>
              </a:lnSpc>
              <a:buFont typeface="Arial" panose="020B0604020202020204" pitchFamily="34" charset="0"/>
              <a:buNone/>
            </a:pPr>
            <a:r>
              <a:rPr lang="en-US" altLang="en-US" sz="2400">
                <a:solidFill>
                  <a:srgbClr val="C00000"/>
                </a:solidFill>
                <a:cs typeface="Times New Roman" panose="02020603050405020304" pitchFamily="18" charset="0"/>
              </a:rPr>
              <a:t>Means,</a:t>
            </a:r>
          </a:p>
          <a:p>
            <a:pPr eaLnBrk="1" hangingPunct="1">
              <a:lnSpc>
                <a:spcPct val="90000"/>
              </a:lnSpc>
              <a:buFont typeface="Arial" panose="020B0604020202020204" pitchFamily="34" charset="0"/>
              <a:buNone/>
            </a:pPr>
            <a:r>
              <a:rPr lang="en-US" altLang="en-US" sz="2400">
                <a:cs typeface="Times New Roman" panose="02020603050405020304" pitchFamily="18" charset="0"/>
              </a:rPr>
              <a:t>Two sets of FDs F and E are </a:t>
            </a:r>
            <a:r>
              <a:rPr lang="en-US" altLang="en-US" sz="2400" b="1">
                <a:cs typeface="Times New Roman" panose="02020603050405020304" pitchFamily="18" charset="0"/>
              </a:rPr>
              <a:t>equivalent</a:t>
            </a:r>
            <a:r>
              <a:rPr lang="en-US" altLang="en-US" sz="2400">
                <a:cs typeface="Times New Roman" panose="02020603050405020304" pitchFamily="18" charset="0"/>
              </a:rPr>
              <a:t> if:</a:t>
            </a:r>
          </a:p>
          <a:p>
            <a:pPr eaLnBrk="1" hangingPunct="1">
              <a:lnSpc>
                <a:spcPct val="90000"/>
              </a:lnSpc>
              <a:buFont typeface="Wingdings" pitchFamily="2" charset="77"/>
              <a:buNone/>
            </a:pPr>
            <a:r>
              <a:rPr lang="en-US" altLang="en-US">
                <a:cs typeface="Times New Roman" panose="02020603050405020304" pitchFamily="18" charset="0"/>
              </a:rPr>
              <a:t>	- every FD in F can be inferred from E, </a:t>
            </a:r>
            <a:r>
              <a:rPr lang="en-US" altLang="en-US" i="1">
                <a:cs typeface="Times New Roman" panose="02020603050405020304" pitchFamily="18" charset="0"/>
              </a:rPr>
              <a:t>and</a:t>
            </a:r>
            <a:endParaRPr lang="en-US" altLang="en-US">
              <a:cs typeface="Times New Roman" panose="02020603050405020304" pitchFamily="18" charset="0"/>
            </a:endParaRPr>
          </a:p>
          <a:p>
            <a:pPr eaLnBrk="1" hangingPunct="1">
              <a:lnSpc>
                <a:spcPct val="90000"/>
              </a:lnSpc>
              <a:buFont typeface="Wingdings" pitchFamily="2" charset="77"/>
              <a:buNone/>
            </a:pPr>
            <a:r>
              <a:rPr lang="en-US" altLang="en-US">
                <a:cs typeface="Times New Roman" panose="02020603050405020304" pitchFamily="18" charset="0"/>
              </a:rPr>
              <a:t>	- every FD in E can be inferred from F</a:t>
            </a:r>
          </a:p>
          <a:p>
            <a:pPr eaLnBrk="1" hangingPunct="1">
              <a:lnSpc>
                <a:spcPct val="90000"/>
              </a:lnSpc>
            </a:pPr>
            <a:r>
              <a:rPr lang="en-US" altLang="en-US" sz="2400">
                <a:cs typeface="Times New Roman" panose="02020603050405020304" pitchFamily="18" charset="0"/>
              </a:rPr>
              <a:t>Hence, F and E are equivalent if F </a:t>
            </a:r>
            <a:r>
              <a:rPr lang="en-US" altLang="en-US" sz="2400" baseline="30000">
                <a:cs typeface="Times New Roman" panose="02020603050405020304" pitchFamily="18" charset="0"/>
              </a:rPr>
              <a:t>+</a:t>
            </a:r>
            <a:r>
              <a:rPr lang="en-US" altLang="en-US" sz="2400">
                <a:cs typeface="Times New Roman" panose="02020603050405020304" pitchFamily="18" charset="0"/>
              </a:rPr>
              <a:t> =    E </a:t>
            </a:r>
            <a:r>
              <a:rPr lang="en-US" altLang="en-US" sz="2400" baseline="30000">
                <a:cs typeface="Times New Roman" panose="02020603050405020304" pitchFamily="18" charset="0"/>
              </a:rPr>
              <a:t>+</a:t>
            </a:r>
            <a:endParaRPr lang="en-US" altLang="en-US" sz="2400">
              <a:cs typeface="Times New Roman" panose="02020603050405020304" pitchFamily="18" charset="0"/>
            </a:endParaRPr>
          </a:p>
          <a:p>
            <a:pPr eaLnBrk="1" hangingPunct="1">
              <a:lnSpc>
                <a:spcPct val="90000"/>
              </a:lnSpc>
            </a:pPr>
            <a:r>
              <a:rPr lang="en-US" altLang="en-US" sz="2400">
                <a:cs typeface="Times New Roman" panose="02020603050405020304" pitchFamily="18" charset="0"/>
              </a:rPr>
              <a:t>F and E are equivalent if F covers E and E covers F</a:t>
            </a:r>
          </a:p>
        </p:txBody>
      </p:sp>
      <p:pic>
        <p:nvPicPr>
          <p:cNvPr id="92168" name="Picture 7">
            <a:extLst>
              <a:ext uri="{FF2B5EF4-FFF2-40B4-BE49-F238E27FC236}">
                <a16:creationId xmlns:a16="http://schemas.microsoft.com/office/drawing/2014/main" id="{79130903-D213-FBFF-563B-C6EE0314D6F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7831">
                                            <p:txEl>
                                              <p:pRg st="0" end="0"/>
                                            </p:txEl>
                                          </p:spTgt>
                                        </p:tgtEl>
                                        <p:attrNameLst>
                                          <p:attrName>style.visibility</p:attrName>
                                        </p:attrNameLst>
                                      </p:cBhvr>
                                      <p:to>
                                        <p:strVal val="visible"/>
                                      </p:to>
                                    </p:set>
                                    <p:anim calcmode="lin" valueType="num">
                                      <p:cBhvr additive="base">
                                        <p:cTn id="7" dur="500" fill="hold"/>
                                        <p:tgtEl>
                                          <p:spTgt spid="778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783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7831">
                                            <p:txEl>
                                              <p:pRg st="1" end="1"/>
                                            </p:txEl>
                                          </p:spTgt>
                                        </p:tgtEl>
                                        <p:attrNameLst>
                                          <p:attrName>style.visibility</p:attrName>
                                        </p:attrNameLst>
                                      </p:cBhvr>
                                      <p:to>
                                        <p:strVal val="visible"/>
                                      </p:to>
                                    </p:set>
                                    <p:anim calcmode="lin" valueType="num">
                                      <p:cBhvr additive="base">
                                        <p:cTn id="11" dur="500" fill="hold"/>
                                        <p:tgtEl>
                                          <p:spTgt spid="7783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78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77831">
                                            <p:txEl>
                                              <p:pRg st="2" end="2"/>
                                            </p:txEl>
                                          </p:spTgt>
                                        </p:tgtEl>
                                        <p:attrNameLst>
                                          <p:attrName>style.visibility</p:attrName>
                                        </p:attrNameLst>
                                      </p:cBhvr>
                                      <p:to>
                                        <p:strVal val="visible"/>
                                      </p:to>
                                    </p:set>
                                    <p:anim calcmode="lin" valueType="num">
                                      <p:cBhvr additive="base">
                                        <p:cTn id="17" dur="500" fill="hold"/>
                                        <p:tgtEl>
                                          <p:spTgt spid="7783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783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7831">
                                            <p:txEl>
                                              <p:pRg st="3" end="3"/>
                                            </p:txEl>
                                          </p:spTgt>
                                        </p:tgtEl>
                                        <p:attrNameLst>
                                          <p:attrName>style.visibility</p:attrName>
                                        </p:attrNameLst>
                                      </p:cBhvr>
                                      <p:to>
                                        <p:strVal val="visible"/>
                                      </p:to>
                                    </p:set>
                                    <p:anim calcmode="lin" valueType="num">
                                      <p:cBhvr additive="base">
                                        <p:cTn id="21" dur="500" fill="hold"/>
                                        <p:tgtEl>
                                          <p:spTgt spid="7783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783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7831">
                                            <p:txEl>
                                              <p:pRg st="4" end="4"/>
                                            </p:txEl>
                                          </p:spTgt>
                                        </p:tgtEl>
                                        <p:attrNameLst>
                                          <p:attrName>style.visibility</p:attrName>
                                        </p:attrNameLst>
                                      </p:cBhvr>
                                      <p:to>
                                        <p:strVal val="visible"/>
                                      </p:to>
                                    </p:set>
                                    <p:anim calcmode="lin" valueType="num">
                                      <p:cBhvr additive="base">
                                        <p:cTn id="25" dur="500" fill="hold"/>
                                        <p:tgtEl>
                                          <p:spTgt spid="7783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783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7831">
                                            <p:txEl>
                                              <p:pRg st="5" end="5"/>
                                            </p:txEl>
                                          </p:spTgt>
                                        </p:tgtEl>
                                        <p:attrNameLst>
                                          <p:attrName>style.visibility</p:attrName>
                                        </p:attrNameLst>
                                      </p:cBhvr>
                                      <p:to>
                                        <p:strVal val="visible"/>
                                      </p:to>
                                    </p:set>
                                    <p:anim calcmode="lin" valueType="num">
                                      <p:cBhvr additive="base">
                                        <p:cTn id="29" dur="500" fill="hold"/>
                                        <p:tgtEl>
                                          <p:spTgt spid="7783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78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77831">
                                            <p:txEl>
                                              <p:pRg st="6" end="6"/>
                                            </p:txEl>
                                          </p:spTgt>
                                        </p:tgtEl>
                                        <p:attrNameLst>
                                          <p:attrName>style.visibility</p:attrName>
                                        </p:attrNameLst>
                                      </p:cBhvr>
                                      <p:to>
                                        <p:strVal val="visible"/>
                                      </p:to>
                                    </p:set>
                                    <p:anim calcmode="lin" valueType="num">
                                      <p:cBhvr additive="base">
                                        <p:cTn id="35" dur="500" fill="hold"/>
                                        <p:tgtEl>
                                          <p:spTgt spid="77831">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7831">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7831">
                                            <p:txEl>
                                              <p:pRg st="7" end="7"/>
                                            </p:txEl>
                                          </p:spTgt>
                                        </p:tgtEl>
                                        <p:attrNameLst>
                                          <p:attrName>style.visibility</p:attrName>
                                        </p:attrNameLst>
                                      </p:cBhvr>
                                      <p:to>
                                        <p:strVal val="visible"/>
                                      </p:to>
                                    </p:set>
                                    <p:anim calcmode="lin" valueType="num">
                                      <p:cBhvr additive="base">
                                        <p:cTn id="39" dur="500" fill="hold"/>
                                        <p:tgtEl>
                                          <p:spTgt spid="77831">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783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602A890-4FD9-7C82-B99A-27F279BED21B}"/>
              </a:ext>
            </a:extLst>
          </p:cNvPr>
          <p:cNvSpPr>
            <a:spLocks noGrp="1"/>
          </p:cNvSpPr>
          <p:nvPr>
            <p:ph type="dt" sz="quarter" idx="10"/>
          </p:nvPr>
        </p:nvSpPr>
        <p:spPr/>
        <p:txBody>
          <a:bodyPr/>
          <a:lstStyle/>
          <a:p>
            <a:pPr>
              <a:defRPr/>
            </a:pPr>
            <a:fld id="{6267F716-72B1-49E3-824F-E31C63C84898}" type="datetime1">
              <a:rPr lang="en-US"/>
              <a:pPr>
                <a:defRPr/>
              </a:pPr>
              <a:t>3/27/24</a:t>
            </a:fld>
            <a:endParaRPr lang="en-US"/>
          </a:p>
        </p:txBody>
      </p:sp>
      <p:sp>
        <p:nvSpPr>
          <p:cNvPr id="5" name="Footer Placeholder 4">
            <a:extLst>
              <a:ext uri="{FF2B5EF4-FFF2-40B4-BE49-F238E27FC236}">
                <a16:creationId xmlns:a16="http://schemas.microsoft.com/office/drawing/2014/main" id="{D049F731-EC22-D7E0-0F55-AA8796E88499}"/>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93188" name="Slide Number Placeholder 5">
            <a:extLst>
              <a:ext uri="{FF2B5EF4-FFF2-40B4-BE49-F238E27FC236}">
                <a16:creationId xmlns:a16="http://schemas.microsoft.com/office/drawing/2014/main" id="{5EFD46C6-3F35-1B0F-A614-CB708111A50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BCC038F-18F7-E841-A643-44270824E69D}" type="slidenum">
              <a:rPr lang="en-US" altLang="en-US" sz="1200">
                <a:solidFill>
                  <a:srgbClr val="898989"/>
                </a:solidFill>
              </a:rPr>
              <a:pPr>
                <a:spcBef>
                  <a:spcPct val="0"/>
                </a:spcBef>
                <a:buFontTx/>
                <a:buNone/>
              </a:pPr>
              <a:t>48</a:t>
            </a:fld>
            <a:endParaRPr lang="en-US" altLang="en-US" sz="1200">
              <a:solidFill>
                <a:srgbClr val="898989"/>
              </a:solidFill>
            </a:endParaRPr>
          </a:p>
        </p:txBody>
      </p:sp>
      <p:sp>
        <p:nvSpPr>
          <p:cNvPr id="7" name="Title 1">
            <a:extLst>
              <a:ext uri="{FF2B5EF4-FFF2-40B4-BE49-F238E27FC236}">
                <a16:creationId xmlns:a16="http://schemas.microsoft.com/office/drawing/2014/main" id="{5C4ECFC0-A1FF-495D-2A40-CBD79CC344CB}"/>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3200" b="1" dirty="0">
              <a:effectLst>
                <a:outerShdw blurRad="38100" dist="38100" dir="2700000" algn="tl">
                  <a:srgbClr val="000000">
                    <a:alpha val="43137"/>
                  </a:srgbClr>
                </a:outerShdw>
              </a:effectLst>
            </a:endParaRPr>
          </a:p>
          <a:p>
            <a:pPr algn="ctr">
              <a:defRPr/>
            </a:pPr>
            <a:r>
              <a:rPr lang="en-US" sz="3200" b="1" dirty="0">
                <a:effectLst>
                  <a:outerShdw blurRad="38100" dist="38100" dir="2700000" algn="tl">
                    <a:srgbClr val="000000">
                      <a:alpha val="43137"/>
                    </a:srgbClr>
                  </a:outerShdw>
                </a:effectLst>
              </a:rPr>
              <a:t>Step to Equivalence  Sets of FDs </a:t>
            </a:r>
          </a:p>
          <a:p>
            <a:pPr algn="ctr">
              <a:defRPr/>
            </a:pPr>
            <a:r>
              <a:rPr lang="en-US" sz="3200" b="1" dirty="0">
                <a:effectLst>
                  <a:outerShdw blurRad="38100" dist="38100" dir="2700000" algn="tl">
                    <a:srgbClr val="000000">
                      <a:alpha val="43137"/>
                    </a:srgbClr>
                  </a:outerShdw>
                </a:effectLst>
              </a:rPr>
              <a:t> </a:t>
            </a:r>
          </a:p>
        </p:txBody>
      </p:sp>
      <p:pic>
        <p:nvPicPr>
          <p:cNvPr id="93190" name="Picture 2" descr="E:\NIET\Project\xLogo11.png.pagespeed.ic.pydHLuCQEZ.png">
            <a:extLst>
              <a:ext uri="{FF2B5EF4-FFF2-40B4-BE49-F238E27FC236}">
                <a16:creationId xmlns:a16="http://schemas.microsoft.com/office/drawing/2014/main" id="{38640D8F-AD96-9CAE-E81B-A62781602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5" name="Content Placeholder 2">
            <a:extLst>
              <a:ext uri="{FF2B5EF4-FFF2-40B4-BE49-F238E27FC236}">
                <a16:creationId xmlns:a16="http://schemas.microsoft.com/office/drawing/2014/main" id="{6265A750-5ED4-07A7-D1E5-44F28FAFA3E1}"/>
              </a:ext>
            </a:extLst>
          </p:cNvPr>
          <p:cNvSpPr>
            <a:spLocks noGrp="1"/>
          </p:cNvSpPr>
          <p:nvPr>
            <p:ph idx="1"/>
          </p:nvPr>
        </p:nvSpPr>
        <p:spPr>
          <a:xfrm>
            <a:off x="2057400" y="914400"/>
            <a:ext cx="8229600" cy="5105400"/>
          </a:xfrm>
        </p:spPr>
        <p:txBody>
          <a:bodyPr>
            <a:normAutofit lnSpcReduction="10000"/>
          </a:bodyPr>
          <a:lstStyle/>
          <a:p>
            <a:pPr marL="514350" indent="-514350" algn="just">
              <a:buFont typeface="+mj-lt"/>
              <a:buAutoNum type="romanUcPeriod"/>
              <a:defRPr/>
            </a:pPr>
            <a:r>
              <a:rPr lang="en-US" sz="2200" dirty="0"/>
              <a:t>We can determine whether F covers E by calculating </a:t>
            </a:r>
            <a:r>
              <a:rPr lang="en-US" sz="2200" dirty="0">
                <a:cs typeface="Times New Roman" pitchFamily="18" charset="0"/>
              </a:rPr>
              <a:t>X</a:t>
            </a:r>
            <a:r>
              <a:rPr lang="en-US" altLang="en-US" sz="2200" baseline="30000" dirty="0">
                <a:cs typeface="Times New Roman" pitchFamily="18" charset="0"/>
              </a:rPr>
              <a:t>+</a:t>
            </a:r>
            <a:r>
              <a:rPr lang="en-US" sz="2200" dirty="0"/>
              <a:t> with respect to F for each FD X → Y in E,</a:t>
            </a:r>
          </a:p>
          <a:p>
            <a:pPr marL="514350" indent="-514350" algn="just">
              <a:buFont typeface="+mj-lt"/>
              <a:buAutoNum type="romanUcPeriod"/>
              <a:defRPr/>
            </a:pPr>
            <a:r>
              <a:rPr lang="en-US" sz="2200" dirty="0"/>
              <a:t>And then checking whether this </a:t>
            </a:r>
            <a:r>
              <a:rPr lang="en-US" sz="2200" dirty="0">
                <a:cs typeface="Times New Roman" pitchFamily="18" charset="0"/>
              </a:rPr>
              <a:t>X</a:t>
            </a:r>
            <a:r>
              <a:rPr lang="en-US" altLang="en-US" sz="2200" baseline="30000" dirty="0">
                <a:cs typeface="Times New Roman" pitchFamily="18" charset="0"/>
              </a:rPr>
              <a:t>+</a:t>
            </a:r>
            <a:r>
              <a:rPr lang="en-US" sz="2200" dirty="0"/>
              <a:t> includes the attributes in Y. If this is the case for every FD in E, then F covers E. We determine whether E and F are equivalent by checking that E covers F and F covers E.</a:t>
            </a:r>
          </a:p>
          <a:p>
            <a:pPr algn="just" eaLnBrk="1" hangingPunct="1">
              <a:buFont typeface="Arial" panose="020B0604020202020204" pitchFamily="34" charset="0"/>
              <a:buNone/>
              <a:defRPr/>
            </a:pPr>
            <a:r>
              <a:rPr lang="en-US" sz="2400" dirty="0">
                <a:solidFill>
                  <a:srgbClr val="FF0000"/>
                </a:solidFill>
              </a:rPr>
              <a:t>Note </a:t>
            </a:r>
          </a:p>
          <a:p>
            <a:pPr algn="just" eaLnBrk="1" hangingPunct="1">
              <a:buFont typeface="Arial" panose="020B0604020202020204" pitchFamily="34" charset="0"/>
              <a:buNone/>
              <a:defRPr/>
            </a:pPr>
            <a:r>
              <a:rPr lang="en-US" sz="2200" dirty="0"/>
              <a:t>If F and G are the two sets of functional dependencies, then following 3 cases are possible-</a:t>
            </a:r>
            <a:endParaRPr lang="en-US" sz="2200" dirty="0">
              <a:solidFill>
                <a:srgbClr val="FF0000"/>
              </a:solidFill>
            </a:endParaRPr>
          </a:p>
          <a:p>
            <a:pPr marL="457200" indent="-457200">
              <a:buFont typeface="+mj-lt"/>
              <a:buAutoNum type="arabicPeriod"/>
              <a:defRPr/>
            </a:pPr>
            <a:r>
              <a:rPr lang="en-US" sz="2200" dirty="0"/>
              <a:t>If all FDs of E can be derived from FDs present in F, we can say that F ⊃ E.</a:t>
            </a:r>
          </a:p>
          <a:p>
            <a:pPr marL="457200" indent="-457200">
              <a:buFont typeface="+mj-lt"/>
              <a:buAutoNum type="arabicPeriod"/>
              <a:defRPr/>
            </a:pPr>
            <a:r>
              <a:rPr lang="en-US" sz="2200" dirty="0"/>
              <a:t>If all FDs of F can be derived from FDs present in E, we can say that E ⊃ F.</a:t>
            </a:r>
          </a:p>
          <a:p>
            <a:pPr>
              <a:buFont typeface="Arial" panose="020B0604020202020204" pitchFamily="34" charset="0"/>
              <a:buNone/>
              <a:defRPr/>
            </a:pPr>
            <a:r>
              <a:rPr lang="en-US" sz="2200" dirty="0"/>
              <a:t>3. If 1 and 2 both are true, F=E.</a:t>
            </a:r>
          </a:p>
          <a:p>
            <a:pPr algn="just" eaLnBrk="1" hangingPunct="1">
              <a:defRPr/>
            </a:pPr>
            <a:endParaRPr lang="en-US" sz="2200" dirty="0"/>
          </a:p>
        </p:txBody>
      </p:sp>
      <p:pic>
        <p:nvPicPr>
          <p:cNvPr id="93192" name="Picture 7">
            <a:extLst>
              <a:ext uri="{FF2B5EF4-FFF2-40B4-BE49-F238E27FC236}">
                <a16:creationId xmlns:a16="http://schemas.microsoft.com/office/drawing/2014/main" id="{D89605DC-2F6B-98CC-CC1E-B0D62798DA1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8855">
                                            <p:txEl>
                                              <p:pRg st="0" end="0"/>
                                            </p:txEl>
                                          </p:spTgt>
                                        </p:tgtEl>
                                        <p:attrNameLst>
                                          <p:attrName>style.visibility</p:attrName>
                                        </p:attrNameLst>
                                      </p:cBhvr>
                                      <p:to>
                                        <p:strVal val="visible"/>
                                      </p:to>
                                    </p:set>
                                    <p:anim calcmode="lin" valueType="num">
                                      <p:cBhvr additive="base">
                                        <p:cTn id="7" dur="500" fill="hold"/>
                                        <p:tgtEl>
                                          <p:spTgt spid="788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88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8855">
                                            <p:txEl>
                                              <p:pRg st="1" end="1"/>
                                            </p:txEl>
                                          </p:spTgt>
                                        </p:tgtEl>
                                        <p:attrNameLst>
                                          <p:attrName>style.visibility</p:attrName>
                                        </p:attrNameLst>
                                      </p:cBhvr>
                                      <p:to>
                                        <p:strVal val="visible"/>
                                      </p:to>
                                    </p:set>
                                    <p:anim calcmode="lin" valueType="num">
                                      <p:cBhvr additive="base">
                                        <p:cTn id="13" dur="500" fill="hold"/>
                                        <p:tgtEl>
                                          <p:spTgt spid="788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88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8855">
                                            <p:txEl>
                                              <p:pRg st="2" end="2"/>
                                            </p:txEl>
                                          </p:spTgt>
                                        </p:tgtEl>
                                        <p:attrNameLst>
                                          <p:attrName>style.visibility</p:attrName>
                                        </p:attrNameLst>
                                      </p:cBhvr>
                                      <p:to>
                                        <p:strVal val="visible"/>
                                      </p:to>
                                    </p:set>
                                    <p:anim calcmode="lin" valueType="num">
                                      <p:cBhvr additive="base">
                                        <p:cTn id="19" dur="500" fill="hold"/>
                                        <p:tgtEl>
                                          <p:spTgt spid="788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88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78855">
                                            <p:txEl>
                                              <p:pRg st="3" end="3"/>
                                            </p:txEl>
                                          </p:spTgt>
                                        </p:tgtEl>
                                        <p:attrNameLst>
                                          <p:attrName>style.visibility</p:attrName>
                                        </p:attrNameLst>
                                      </p:cBhvr>
                                      <p:to>
                                        <p:strVal val="visible"/>
                                      </p:to>
                                    </p:set>
                                    <p:anim calcmode="lin" valueType="num">
                                      <p:cBhvr additive="base">
                                        <p:cTn id="25" dur="500" fill="hold"/>
                                        <p:tgtEl>
                                          <p:spTgt spid="7885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88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78855">
                                            <p:txEl>
                                              <p:pRg st="4" end="4"/>
                                            </p:txEl>
                                          </p:spTgt>
                                        </p:tgtEl>
                                        <p:attrNameLst>
                                          <p:attrName>style.visibility</p:attrName>
                                        </p:attrNameLst>
                                      </p:cBhvr>
                                      <p:to>
                                        <p:strVal val="visible"/>
                                      </p:to>
                                    </p:set>
                                    <p:anim calcmode="lin" valueType="num">
                                      <p:cBhvr additive="base">
                                        <p:cTn id="31" dur="500" fill="hold"/>
                                        <p:tgtEl>
                                          <p:spTgt spid="7885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88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78855">
                                            <p:txEl>
                                              <p:pRg st="5" end="5"/>
                                            </p:txEl>
                                          </p:spTgt>
                                        </p:tgtEl>
                                        <p:attrNameLst>
                                          <p:attrName>style.visibility</p:attrName>
                                        </p:attrNameLst>
                                      </p:cBhvr>
                                      <p:to>
                                        <p:strVal val="visible"/>
                                      </p:to>
                                    </p:set>
                                    <p:anim calcmode="lin" valueType="num">
                                      <p:cBhvr additive="base">
                                        <p:cTn id="37" dur="500" fill="hold"/>
                                        <p:tgtEl>
                                          <p:spTgt spid="7885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885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78855">
                                            <p:txEl>
                                              <p:pRg st="6" end="6"/>
                                            </p:txEl>
                                          </p:spTgt>
                                        </p:tgtEl>
                                        <p:attrNameLst>
                                          <p:attrName>style.visibility</p:attrName>
                                        </p:attrNameLst>
                                      </p:cBhvr>
                                      <p:to>
                                        <p:strVal val="visible"/>
                                      </p:to>
                                    </p:set>
                                    <p:anim calcmode="lin" valueType="num">
                                      <p:cBhvr additive="base">
                                        <p:cTn id="43" dur="500" fill="hold"/>
                                        <p:tgtEl>
                                          <p:spTgt spid="7885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885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7B2A66-8A03-6540-0704-89E609ECD3D7}"/>
              </a:ext>
            </a:extLst>
          </p:cNvPr>
          <p:cNvSpPr>
            <a:spLocks noGrp="1"/>
          </p:cNvSpPr>
          <p:nvPr>
            <p:ph idx="1"/>
          </p:nvPr>
        </p:nvSpPr>
        <p:spPr>
          <a:xfrm>
            <a:off x="2895600" y="815975"/>
            <a:ext cx="7772400" cy="5634038"/>
          </a:xfrm>
        </p:spPr>
        <p:txBody>
          <a:bodyPr/>
          <a:lstStyle/>
          <a:p>
            <a:pPr marL="0" indent="0">
              <a:buNone/>
              <a:defRPr/>
            </a:pPr>
            <a:r>
              <a:rPr lang="en-US" dirty="0">
                <a:latin typeface="Times New Roman" panose="02020603050405020304" pitchFamily="18" charset="0"/>
                <a:cs typeface="Times New Roman" panose="02020603050405020304" pitchFamily="18" charset="0"/>
              </a:rPr>
              <a:t>A relation R (A , C , D , E , H) is having two functional dependencies sets F and G as shown- </a:t>
            </a:r>
          </a:p>
          <a:p>
            <a:pPr marL="0" indent="0">
              <a:buNone/>
              <a:defRPr/>
            </a:pPr>
            <a:endParaRPr lang="en-US" b="1" u="sng" dirty="0">
              <a:latin typeface="Times New Roman" panose="02020603050405020304" pitchFamily="18" charset="0"/>
              <a:cs typeface="Times New Roman" panose="02020603050405020304" pitchFamily="18" charset="0"/>
            </a:endParaRPr>
          </a:p>
          <a:p>
            <a:pPr marL="0" indent="0">
              <a:buNone/>
              <a:defRPr/>
            </a:pPr>
            <a:r>
              <a:rPr lang="en-US" b="1" u="sng" dirty="0">
                <a:latin typeface="Times New Roman" panose="02020603050405020304" pitchFamily="18" charset="0"/>
                <a:cs typeface="Times New Roman" panose="02020603050405020304" pitchFamily="18" charset="0"/>
              </a:rPr>
              <a:t>Set F-</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 → C,    AC → D,   E → AD,  E → H }</a:t>
            </a:r>
          </a:p>
          <a:p>
            <a:pPr marL="0" indent="0">
              <a:buNone/>
              <a:defRPr/>
            </a:pPr>
            <a:endParaRPr lang="en-US" b="1" u="sng" dirty="0">
              <a:latin typeface="Times New Roman" panose="02020603050405020304" pitchFamily="18" charset="0"/>
              <a:cs typeface="Times New Roman" panose="02020603050405020304" pitchFamily="18" charset="0"/>
            </a:endParaRPr>
          </a:p>
          <a:p>
            <a:pPr marL="0" indent="0">
              <a:buNone/>
              <a:defRPr/>
            </a:pPr>
            <a:r>
              <a:rPr lang="en-US" b="1" u="sng" dirty="0">
                <a:latin typeface="Times New Roman" panose="02020603050405020304" pitchFamily="18" charset="0"/>
                <a:cs typeface="Times New Roman" panose="02020603050405020304" pitchFamily="18" charset="0"/>
              </a:rPr>
              <a:t>Set G-</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 → CD,  E → AH }</a:t>
            </a:r>
          </a:p>
          <a:p>
            <a:pPr marL="0" indent="0">
              <a:buNone/>
              <a:defRPr/>
            </a:pPr>
            <a:endParaRPr lang="en-US" dirty="0">
              <a:latin typeface="Times New Roman" panose="02020603050405020304" pitchFamily="18" charset="0"/>
              <a:cs typeface="Times New Roman" panose="02020603050405020304" pitchFamily="18" charset="0"/>
            </a:endParaRPr>
          </a:p>
          <a:p>
            <a:pPr marL="0" indent="0">
              <a:buNone/>
              <a:defRPr/>
            </a:pPr>
            <a:r>
              <a:rPr lang="en-US" dirty="0">
                <a:latin typeface="Times New Roman" panose="02020603050405020304" pitchFamily="18" charset="0"/>
                <a:cs typeface="Times New Roman" panose="02020603050405020304" pitchFamily="18" charset="0"/>
              </a:rPr>
              <a:t>Which of the following holds true?</a:t>
            </a:r>
          </a:p>
          <a:p>
            <a:pPr marL="0" indent="0">
              <a:buNone/>
              <a:defRPr/>
            </a:pPr>
            <a:endParaRPr lang="en-US" dirty="0">
              <a:latin typeface="Times New Roman" panose="02020603050405020304" pitchFamily="18" charset="0"/>
              <a:cs typeface="Times New Roman" panose="02020603050405020304" pitchFamily="18" charset="0"/>
            </a:endParaRPr>
          </a:p>
          <a:p>
            <a:pPr marL="0" indent="0">
              <a:buNone/>
              <a:defRPr/>
            </a:pPr>
            <a:r>
              <a:rPr lang="en-US" dirty="0">
                <a:latin typeface="Times New Roman" panose="02020603050405020304" pitchFamily="18" charset="0"/>
                <a:cs typeface="Times New Roman" panose="02020603050405020304" pitchFamily="18" charset="0"/>
              </a:rPr>
              <a:t>(A) G ⊇ F</a:t>
            </a:r>
          </a:p>
          <a:p>
            <a:pPr marL="0" indent="0">
              <a:buNone/>
              <a:defRPr/>
            </a:pPr>
            <a:r>
              <a:rPr lang="en-US" dirty="0">
                <a:latin typeface="Times New Roman" panose="02020603050405020304" pitchFamily="18" charset="0"/>
                <a:cs typeface="Times New Roman" panose="02020603050405020304" pitchFamily="18" charset="0"/>
              </a:rPr>
              <a:t>(B) F ⊇ G</a:t>
            </a:r>
          </a:p>
          <a:p>
            <a:pPr marL="0" indent="0">
              <a:buNone/>
              <a:defRPr/>
            </a:pPr>
            <a:r>
              <a:rPr lang="en-US" dirty="0">
                <a:latin typeface="Times New Roman" panose="02020603050405020304" pitchFamily="18" charset="0"/>
                <a:cs typeface="Times New Roman" panose="02020603050405020304" pitchFamily="18" charset="0"/>
              </a:rPr>
              <a:t>(C) F = G</a:t>
            </a:r>
          </a:p>
          <a:p>
            <a:pPr marL="0" indent="0">
              <a:buNone/>
              <a:defRPr/>
            </a:pPr>
            <a:r>
              <a:rPr lang="en-US" dirty="0">
                <a:latin typeface="Times New Roman" panose="02020603050405020304" pitchFamily="18" charset="0"/>
                <a:cs typeface="Times New Roman" panose="02020603050405020304" pitchFamily="18" charset="0"/>
              </a:rPr>
              <a:t>(D) All of the above</a:t>
            </a:r>
          </a:p>
          <a:p>
            <a:pPr marL="0" indent="0">
              <a:buNone/>
              <a:defRPr/>
            </a:pPr>
            <a:endParaRPr lang="en-US" dirty="0">
              <a:latin typeface="Times New Roman" panose="02020603050405020304" pitchFamily="18" charset="0"/>
              <a:cs typeface="Times New Roman" panose="02020603050405020304" pitchFamily="18" charset="0"/>
            </a:endParaRPr>
          </a:p>
          <a:p>
            <a:pPr>
              <a:defRPr/>
            </a:pP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B3A6CB8-4DE1-0C57-9B17-5ECAAE9451D6}"/>
              </a:ext>
            </a:extLst>
          </p:cNvPr>
          <p:cNvSpPr>
            <a:spLocks noGrp="1"/>
          </p:cNvSpPr>
          <p:nvPr>
            <p:ph type="dt" sz="quarter" idx="10"/>
          </p:nvPr>
        </p:nvSpPr>
        <p:spPr/>
        <p:txBody>
          <a:bodyPr/>
          <a:lstStyle/>
          <a:p>
            <a:pPr>
              <a:defRPr/>
            </a:pPr>
            <a:fld id="{81B5B57E-198B-4217-B91D-5AE3B609BF9C}" type="datetime1">
              <a:rPr lang="en-US"/>
              <a:pPr>
                <a:defRPr/>
              </a:pPr>
              <a:t>3/27/24</a:t>
            </a:fld>
            <a:endParaRPr lang="en-US"/>
          </a:p>
        </p:txBody>
      </p:sp>
      <p:sp>
        <p:nvSpPr>
          <p:cNvPr id="5" name="Footer Placeholder 4">
            <a:extLst>
              <a:ext uri="{FF2B5EF4-FFF2-40B4-BE49-F238E27FC236}">
                <a16:creationId xmlns:a16="http://schemas.microsoft.com/office/drawing/2014/main" id="{EE2CDA31-04C4-7810-A73F-46DB341BA4F7}"/>
              </a:ext>
            </a:extLst>
          </p:cNvPr>
          <p:cNvSpPr>
            <a:spLocks noGrp="1"/>
          </p:cNvSpPr>
          <p:nvPr>
            <p:ph type="ftr" sz="quarter" idx="11"/>
          </p:nvPr>
        </p:nvSpPr>
        <p:spPr/>
        <p:txBody>
          <a:bodyPr/>
          <a:lstStyle/>
          <a:p>
            <a:pPr>
              <a:defRPr/>
            </a:pPr>
            <a:r>
              <a:rPr lang="en-US"/>
              <a:t>Jyoti Rani          DBMS                Unit-3</a:t>
            </a:r>
          </a:p>
        </p:txBody>
      </p:sp>
      <p:sp>
        <p:nvSpPr>
          <p:cNvPr id="94213" name="Slide Number Placeholder 5">
            <a:extLst>
              <a:ext uri="{FF2B5EF4-FFF2-40B4-BE49-F238E27FC236}">
                <a16:creationId xmlns:a16="http://schemas.microsoft.com/office/drawing/2014/main" id="{14D61627-F52A-041F-BD16-EDC19A86A34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F0D6DCF-056A-6D48-BD25-8515F5BC75C2}" type="slidenum">
              <a:rPr lang="en-US" altLang="en-US" sz="1200">
                <a:solidFill>
                  <a:srgbClr val="898989"/>
                </a:solidFill>
              </a:rPr>
              <a:pPr>
                <a:spcBef>
                  <a:spcPct val="0"/>
                </a:spcBef>
                <a:buFontTx/>
                <a:buNone/>
              </a:pPr>
              <a:t>49</a:t>
            </a:fld>
            <a:endParaRPr lang="en-US" altLang="en-US" sz="1200">
              <a:solidFill>
                <a:srgbClr val="898989"/>
              </a:solidFill>
            </a:endParaRPr>
          </a:p>
        </p:txBody>
      </p:sp>
      <p:sp>
        <p:nvSpPr>
          <p:cNvPr id="7" name="Title 1">
            <a:extLst>
              <a:ext uri="{FF2B5EF4-FFF2-40B4-BE49-F238E27FC236}">
                <a16:creationId xmlns:a16="http://schemas.microsoft.com/office/drawing/2014/main" id="{201EC6AA-11C3-0A29-D49B-9D8FF53B3B40}"/>
              </a:ext>
            </a:extLst>
          </p:cNvPr>
          <p:cNvSpPr txBox="1">
            <a:spLocks/>
          </p:cNvSpPr>
          <p:nvPr/>
        </p:nvSpPr>
        <p:spPr>
          <a:xfrm>
            <a:off x="2895600" y="1"/>
            <a:ext cx="7772400" cy="7969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b="1" dirty="0">
                <a:latin typeface="Times New Roman" panose="02020603050405020304" pitchFamily="18" charset="0"/>
                <a:cs typeface="Times New Roman" panose="02020603050405020304" pitchFamily="18" charset="0"/>
              </a:rPr>
              <a:t>PRACTICE PROBLEM EQUIVALENCE OF FUNCTIONAL DEPENDENCIES-</a:t>
            </a:r>
          </a:p>
        </p:txBody>
      </p:sp>
      <p:pic>
        <p:nvPicPr>
          <p:cNvPr id="94215" name="Picture 7">
            <a:extLst>
              <a:ext uri="{FF2B5EF4-FFF2-40B4-BE49-F238E27FC236}">
                <a16:creationId xmlns:a16="http://schemas.microsoft.com/office/drawing/2014/main" id="{97A37B63-1D78-027B-DDA4-A7018FD09D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F358B1-BFBE-B0E1-6C0B-616A01C74B1B}"/>
              </a:ext>
            </a:extLst>
          </p:cNvPr>
          <p:cNvSpPr>
            <a:spLocks noGrp="1"/>
          </p:cNvSpPr>
          <p:nvPr>
            <p:ph type="dt" sz="quarter" idx="10"/>
          </p:nvPr>
        </p:nvSpPr>
        <p:spPr/>
        <p:txBody>
          <a:bodyPr/>
          <a:lstStyle/>
          <a:p>
            <a:pPr>
              <a:defRPr/>
            </a:pPr>
            <a:fld id="{3567AF03-3050-4B62-8A34-A876F163AEC5}" type="datetime1">
              <a:rPr lang="en-US" smtClean="0"/>
              <a:t>3/27/24</a:t>
            </a:fld>
            <a:endParaRPr lang="en-US"/>
          </a:p>
        </p:txBody>
      </p:sp>
      <p:sp>
        <p:nvSpPr>
          <p:cNvPr id="3" name="Footer Placeholder 2">
            <a:extLst>
              <a:ext uri="{FF2B5EF4-FFF2-40B4-BE49-F238E27FC236}">
                <a16:creationId xmlns:a16="http://schemas.microsoft.com/office/drawing/2014/main" id="{B2D873C2-6EAB-D5AB-CBCD-2BF15D311889}"/>
              </a:ext>
            </a:extLst>
          </p:cNvPr>
          <p:cNvSpPr>
            <a:spLocks noGrp="1"/>
          </p:cNvSpPr>
          <p:nvPr>
            <p:ph type="ftr" sz="quarter" idx="11"/>
          </p:nvPr>
        </p:nvSpPr>
        <p:spPr>
          <a:xfrm>
            <a:off x="3886201" y="6356351"/>
            <a:ext cx="5522913" cy="365125"/>
          </a:xfrm>
        </p:spPr>
        <p:txBody>
          <a:bodyPr/>
          <a:lstStyle/>
          <a:p>
            <a:pPr>
              <a:defRPr/>
            </a:pPr>
            <a:r>
              <a:rPr lang="en-US"/>
              <a:t>Jyoti Rani        ACSAI-0402 and DBMS                Unit-4</a:t>
            </a:r>
            <a:endParaRPr lang="en-US" dirty="0"/>
          </a:p>
        </p:txBody>
      </p:sp>
      <p:sp>
        <p:nvSpPr>
          <p:cNvPr id="6148" name="Slide Number Placeholder 3">
            <a:extLst>
              <a:ext uri="{FF2B5EF4-FFF2-40B4-BE49-F238E27FC236}">
                <a16:creationId xmlns:a16="http://schemas.microsoft.com/office/drawing/2014/main" id="{3ADE285D-5CB0-9782-68C4-BFA5A4820C8B}"/>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0AD40C9-0D7A-4985-92A3-FEF8A226CCC7}" type="slidenum">
              <a:rPr lang="en-US" altLang="en-US">
                <a:solidFill>
                  <a:srgbClr val="898989"/>
                </a:solidFill>
                <a:latin typeface="Calibri" panose="020F0502020204030204" pitchFamily="34" charset="0"/>
              </a:rPr>
              <a:pPr/>
              <a:t>5</a:t>
            </a:fld>
            <a:endParaRPr lang="en-US" altLang="en-US">
              <a:solidFill>
                <a:srgbClr val="898989"/>
              </a:solidFill>
              <a:latin typeface="Calibri" panose="020F0502020204030204" pitchFamily="34" charset="0"/>
            </a:endParaRPr>
          </a:p>
        </p:txBody>
      </p:sp>
      <p:sp>
        <p:nvSpPr>
          <p:cNvPr id="13" name="Title 1">
            <a:extLst>
              <a:ext uri="{FF2B5EF4-FFF2-40B4-BE49-F238E27FC236}">
                <a16:creationId xmlns:a16="http://schemas.microsoft.com/office/drawing/2014/main" id="{E37AADED-202B-EB2F-F38B-36C32F1053C8}"/>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t>Subject Syllabus</a:t>
            </a:r>
          </a:p>
        </p:txBody>
      </p:sp>
      <p:pic>
        <p:nvPicPr>
          <p:cNvPr id="6151" name="Picture 10">
            <a:extLst>
              <a:ext uri="{FF2B5EF4-FFF2-40B4-BE49-F238E27FC236}">
                <a16:creationId xmlns:a16="http://schemas.microsoft.com/office/drawing/2014/main" id="{CB56A48C-5A22-8C50-9430-3EC337CE93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188" y="1484313"/>
            <a:ext cx="7848600" cy="2305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52" name="Picture 11">
            <a:extLst>
              <a:ext uri="{FF2B5EF4-FFF2-40B4-BE49-F238E27FC236}">
                <a16:creationId xmlns:a16="http://schemas.microsoft.com/office/drawing/2014/main" id="{95681570-3E95-E18E-0B5B-0FD33127BF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188" y="3789363"/>
            <a:ext cx="7848600" cy="1439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a:extLst>
              <a:ext uri="{FF2B5EF4-FFF2-40B4-BE49-F238E27FC236}">
                <a16:creationId xmlns:a16="http://schemas.microsoft.com/office/drawing/2014/main" id="{230A4A9A-2A7A-86ED-EE20-420668D125E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D5C699-5A6C-04E6-1574-F6ECB9517AE6}"/>
              </a:ext>
            </a:extLst>
          </p:cNvPr>
          <p:cNvSpPr>
            <a:spLocks noGrp="1"/>
          </p:cNvSpPr>
          <p:nvPr>
            <p:ph idx="1"/>
          </p:nvPr>
        </p:nvSpPr>
        <p:spPr>
          <a:xfrm>
            <a:off x="2895600" y="815976"/>
            <a:ext cx="7772400" cy="5432425"/>
          </a:xfrm>
        </p:spPr>
        <p:txBody>
          <a:bodyPr/>
          <a:lstStyle/>
          <a:p>
            <a:pPr marL="0" indent="0">
              <a:buNone/>
              <a:defRPr/>
            </a:pPr>
            <a:r>
              <a:rPr lang="en-US" b="1" u="sng" dirty="0">
                <a:latin typeface="Times New Roman" panose="02020603050405020304" pitchFamily="18" charset="0"/>
                <a:cs typeface="Times New Roman" panose="02020603050405020304" pitchFamily="18" charset="0"/>
              </a:rPr>
              <a:t>Solution-</a:t>
            </a:r>
            <a:r>
              <a:rPr lang="en-US" dirty="0">
                <a:latin typeface="Times New Roman" panose="02020603050405020304" pitchFamily="18" charset="0"/>
                <a:cs typeface="Times New Roman" panose="02020603050405020304" pitchFamily="18" charset="0"/>
              </a:rPr>
              <a:t> </a:t>
            </a:r>
          </a:p>
          <a:p>
            <a:pPr marL="0" indent="0">
              <a:buNone/>
              <a:defRPr/>
            </a:pPr>
            <a:r>
              <a:rPr lang="en-US" b="1" u="sng" dirty="0">
                <a:latin typeface="Times New Roman" panose="02020603050405020304" pitchFamily="18" charset="0"/>
                <a:cs typeface="Times New Roman" panose="02020603050405020304" pitchFamily="18" charset="0"/>
              </a:rPr>
              <a:t>Determining whether F covers G-</a:t>
            </a:r>
            <a:endParaRPr lang="en-US" b="1" dirty="0">
              <a:latin typeface="Times New Roman" panose="02020603050405020304" pitchFamily="18" charset="0"/>
              <a:cs typeface="Times New Roman" panose="02020603050405020304" pitchFamily="18" charset="0"/>
            </a:endParaRPr>
          </a:p>
          <a:p>
            <a:pPr marL="0" indent="0">
              <a:buNone/>
              <a:defRPr/>
            </a:pPr>
            <a:r>
              <a:rPr lang="en-US" b="1" u="sng" dirty="0">
                <a:latin typeface="Times New Roman" panose="02020603050405020304" pitchFamily="18" charset="0"/>
                <a:cs typeface="Times New Roman" panose="02020603050405020304" pitchFamily="18" charset="0"/>
              </a:rPr>
              <a:t>Step-01:</a:t>
            </a:r>
            <a:r>
              <a:rPr lang="en-US" dirty="0">
                <a:latin typeface="Times New Roman" panose="02020603050405020304" pitchFamily="18" charset="0"/>
                <a:cs typeface="Times New Roman" panose="02020603050405020304" pitchFamily="18" charset="0"/>
              </a:rPr>
              <a:t> </a:t>
            </a:r>
          </a:p>
          <a:p>
            <a:pPr>
              <a:defRPr/>
            </a:pPr>
            <a:r>
              <a:rPr lang="en-US" dirty="0">
                <a:latin typeface="Times New Roman" panose="02020603050405020304" pitchFamily="18" charset="0"/>
                <a:cs typeface="Times New Roman" panose="02020603050405020304" pitchFamily="18" charset="0"/>
              </a:rPr>
              <a:t>(A)</a:t>
            </a:r>
            <a:r>
              <a:rPr lang="en-US" baseline="30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 { A , C , D } // closure of left side of A → CD using set G</a:t>
            </a:r>
          </a:p>
          <a:p>
            <a:pPr>
              <a:defRPr/>
            </a:pPr>
            <a:r>
              <a:rPr lang="en-US" dirty="0">
                <a:latin typeface="Times New Roman" panose="02020603050405020304" pitchFamily="18" charset="0"/>
                <a:cs typeface="Times New Roman" panose="02020603050405020304" pitchFamily="18" charset="0"/>
              </a:rPr>
              <a:t>(E)</a:t>
            </a:r>
            <a:r>
              <a:rPr lang="en-US" baseline="30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 { A , C , D , E , H } // closure of left side of E → AH using set G </a:t>
            </a:r>
          </a:p>
          <a:p>
            <a:pPr marL="0" indent="0">
              <a:buNone/>
              <a:defRPr/>
            </a:pPr>
            <a:r>
              <a:rPr lang="en-US" b="1" u="sng" dirty="0">
                <a:latin typeface="Times New Roman" panose="02020603050405020304" pitchFamily="18" charset="0"/>
                <a:cs typeface="Times New Roman" panose="02020603050405020304" pitchFamily="18" charset="0"/>
              </a:rPr>
              <a:t>Step-02:</a:t>
            </a:r>
            <a:r>
              <a:rPr lang="en-US" dirty="0">
                <a:latin typeface="Times New Roman" panose="02020603050405020304" pitchFamily="18" charset="0"/>
                <a:cs typeface="Times New Roman" panose="02020603050405020304" pitchFamily="18" charset="0"/>
              </a:rPr>
              <a:t> </a:t>
            </a:r>
          </a:p>
          <a:p>
            <a:pPr>
              <a:defRPr/>
            </a:pPr>
            <a:r>
              <a:rPr lang="en-US" dirty="0">
                <a:latin typeface="Times New Roman" panose="02020603050405020304" pitchFamily="18" charset="0"/>
                <a:cs typeface="Times New Roman" panose="02020603050405020304" pitchFamily="18" charset="0"/>
              </a:rPr>
              <a:t>(A)</a:t>
            </a:r>
            <a:r>
              <a:rPr lang="en-US" baseline="30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 { A , C , D } // closure of left side of A → CD using set F</a:t>
            </a:r>
          </a:p>
          <a:p>
            <a:pPr>
              <a:defRPr/>
            </a:pPr>
            <a:r>
              <a:rPr lang="en-US" dirty="0">
                <a:latin typeface="Times New Roman" panose="02020603050405020304" pitchFamily="18" charset="0"/>
                <a:cs typeface="Times New Roman" panose="02020603050405020304" pitchFamily="18" charset="0"/>
              </a:rPr>
              <a:t>(E)</a:t>
            </a:r>
            <a:r>
              <a:rPr lang="en-US" baseline="30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 { A , C , D , E , H } // closure of left side of E → AH using set F</a:t>
            </a:r>
          </a:p>
          <a:p>
            <a:pPr marL="0" indent="0">
              <a:buNone/>
              <a:defRPr/>
            </a:pPr>
            <a:r>
              <a:rPr lang="en-US" b="1" u="sng" dirty="0">
                <a:latin typeface="Times New Roman" panose="02020603050405020304" pitchFamily="18" charset="0"/>
                <a:cs typeface="Times New Roman" panose="02020603050405020304" pitchFamily="18" charset="0"/>
              </a:rPr>
              <a:t>Step-03:</a:t>
            </a:r>
            <a:endParaRPr lang="en-US" b="1" dirty="0">
              <a:latin typeface="Times New Roman" panose="02020603050405020304" pitchFamily="18" charset="0"/>
              <a:cs typeface="Times New Roman" panose="02020603050405020304" pitchFamily="18" charset="0"/>
            </a:endParaRPr>
          </a:p>
          <a:p>
            <a:pPr>
              <a:defRPr/>
            </a:pPr>
            <a:r>
              <a:rPr lang="en-US" dirty="0">
                <a:latin typeface="Times New Roman" panose="02020603050405020304" pitchFamily="18" charset="0"/>
                <a:cs typeface="Times New Roman" panose="02020603050405020304" pitchFamily="18" charset="0"/>
              </a:rPr>
              <a:t>Comparing the results of Step-01 and Step-02, we find-</a:t>
            </a:r>
          </a:p>
          <a:p>
            <a:pPr>
              <a:defRPr/>
            </a:pPr>
            <a:r>
              <a:rPr lang="en-US" dirty="0">
                <a:latin typeface="Times New Roman" panose="02020603050405020304" pitchFamily="18" charset="0"/>
                <a:cs typeface="Times New Roman" panose="02020603050405020304" pitchFamily="18" charset="0"/>
              </a:rPr>
              <a:t>Functional dependencies of set F can determine all the attributes which have been determined by the functional dependencies of set G.</a:t>
            </a:r>
          </a:p>
          <a:p>
            <a:pPr>
              <a:defRPr/>
            </a:pPr>
            <a:r>
              <a:rPr lang="en-US" dirty="0">
                <a:latin typeface="Times New Roman" panose="02020603050405020304" pitchFamily="18" charset="0"/>
                <a:cs typeface="Times New Roman" panose="02020603050405020304" pitchFamily="18" charset="0"/>
              </a:rPr>
              <a:t>Thus, we conclude F covers G i.e. F ⊇ G.</a:t>
            </a:r>
          </a:p>
          <a:p>
            <a:pPr marL="0" indent="0">
              <a:buNone/>
              <a:defRPr/>
            </a:pP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D7DF36C-7A8C-D55A-6206-C94CDFB6FCD4}"/>
              </a:ext>
            </a:extLst>
          </p:cNvPr>
          <p:cNvSpPr>
            <a:spLocks noGrp="1"/>
          </p:cNvSpPr>
          <p:nvPr>
            <p:ph type="dt" sz="quarter" idx="10"/>
          </p:nvPr>
        </p:nvSpPr>
        <p:spPr/>
        <p:txBody>
          <a:bodyPr/>
          <a:lstStyle/>
          <a:p>
            <a:pPr>
              <a:defRPr/>
            </a:pPr>
            <a:fld id="{BBE62B1D-78DC-4BB0-9CF4-65801AA77A85}" type="datetime1">
              <a:rPr lang="en-US"/>
              <a:pPr>
                <a:defRPr/>
              </a:pPr>
              <a:t>3/27/24</a:t>
            </a:fld>
            <a:endParaRPr lang="en-US"/>
          </a:p>
        </p:txBody>
      </p:sp>
      <p:sp>
        <p:nvSpPr>
          <p:cNvPr id="5" name="Footer Placeholder 4">
            <a:extLst>
              <a:ext uri="{FF2B5EF4-FFF2-40B4-BE49-F238E27FC236}">
                <a16:creationId xmlns:a16="http://schemas.microsoft.com/office/drawing/2014/main" id="{4FE60732-A1CD-52C7-2474-6AC589CEB5BF}"/>
              </a:ext>
            </a:extLst>
          </p:cNvPr>
          <p:cNvSpPr>
            <a:spLocks noGrp="1"/>
          </p:cNvSpPr>
          <p:nvPr>
            <p:ph type="ftr" sz="quarter" idx="11"/>
          </p:nvPr>
        </p:nvSpPr>
        <p:spPr/>
        <p:txBody>
          <a:bodyPr/>
          <a:lstStyle/>
          <a:p>
            <a:pPr>
              <a:defRPr/>
            </a:pPr>
            <a:r>
              <a:rPr lang="en-US"/>
              <a:t>Jyoti Rani          DBMS                Unit-3</a:t>
            </a:r>
          </a:p>
        </p:txBody>
      </p:sp>
      <p:sp>
        <p:nvSpPr>
          <p:cNvPr id="95237" name="Slide Number Placeholder 5">
            <a:extLst>
              <a:ext uri="{FF2B5EF4-FFF2-40B4-BE49-F238E27FC236}">
                <a16:creationId xmlns:a16="http://schemas.microsoft.com/office/drawing/2014/main" id="{D206F140-1BE5-5D67-2A83-3B61878A59B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BBED905-F5E5-7B40-8125-18860E63F44A}" type="slidenum">
              <a:rPr lang="en-US" altLang="en-US" sz="1200">
                <a:solidFill>
                  <a:srgbClr val="898989"/>
                </a:solidFill>
              </a:rPr>
              <a:pPr>
                <a:spcBef>
                  <a:spcPct val="0"/>
                </a:spcBef>
                <a:buFontTx/>
                <a:buNone/>
              </a:pPr>
              <a:t>50</a:t>
            </a:fld>
            <a:endParaRPr lang="en-US" altLang="en-US" sz="1200">
              <a:solidFill>
                <a:srgbClr val="898989"/>
              </a:solidFill>
            </a:endParaRPr>
          </a:p>
        </p:txBody>
      </p:sp>
      <p:sp>
        <p:nvSpPr>
          <p:cNvPr id="7" name="Title 1">
            <a:extLst>
              <a:ext uri="{FF2B5EF4-FFF2-40B4-BE49-F238E27FC236}">
                <a16:creationId xmlns:a16="http://schemas.microsoft.com/office/drawing/2014/main" id="{FFED862E-5D2D-23C9-5209-CC99EFAEFE7D}"/>
              </a:ext>
            </a:extLst>
          </p:cNvPr>
          <p:cNvSpPr txBox="1">
            <a:spLocks/>
          </p:cNvSpPr>
          <p:nvPr/>
        </p:nvSpPr>
        <p:spPr>
          <a:xfrm>
            <a:off x="2895600" y="1"/>
            <a:ext cx="7772400" cy="7969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b="1" dirty="0">
                <a:latin typeface="Times New Roman" panose="02020603050405020304" pitchFamily="18" charset="0"/>
                <a:cs typeface="Times New Roman" panose="02020603050405020304" pitchFamily="18" charset="0"/>
              </a:rPr>
              <a:t>PRACTICE PROBLEM EQUIVALENCE OF FUNCTIONAL DEPENDENCIES-</a:t>
            </a:r>
          </a:p>
        </p:txBody>
      </p:sp>
      <p:pic>
        <p:nvPicPr>
          <p:cNvPr id="95239" name="Picture 7">
            <a:extLst>
              <a:ext uri="{FF2B5EF4-FFF2-40B4-BE49-F238E27FC236}">
                <a16:creationId xmlns:a16="http://schemas.microsoft.com/office/drawing/2014/main" id="{82777752-6A70-EF63-8684-ADA0AD3E8B0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A8FF3F-A0AC-B39B-C600-3761A866B367}"/>
              </a:ext>
            </a:extLst>
          </p:cNvPr>
          <p:cNvSpPr>
            <a:spLocks noGrp="1"/>
          </p:cNvSpPr>
          <p:nvPr>
            <p:ph idx="1"/>
          </p:nvPr>
        </p:nvSpPr>
        <p:spPr>
          <a:xfrm>
            <a:off x="2895600" y="914401"/>
            <a:ext cx="7772400" cy="5807075"/>
          </a:xfrm>
        </p:spPr>
        <p:txBody>
          <a:bodyPr>
            <a:normAutofit fontScale="92500" lnSpcReduction="10000"/>
          </a:bodyPr>
          <a:lstStyle/>
          <a:p>
            <a:pPr marL="0" indent="0">
              <a:buNone/>
              <a:defRPr/>
            </a:pPr>
            <a:r>
              <a:rPr lang="en-US" b="1" u="sng" dirty="0">
                <a:latin typeface="Times New Roman" panose="02020603050405020304" pitchFamily="18" charset="0"/>
                <a:cs typeface="Times New Roman" panose="02020603050405020304" pitchFamily="18" charset="0"/>
              </a:rPr>
              <a:t>Determining whether G covers F-</a:t>
            </a:r>
            <a:endParaRPr lang="en-US" b="1" dirty="0">
              <a:latin typeface="Times New Roman" panose="02020603050405020304" pitchFamily="18" charset="0"/>
              <a:cs typeface="Times New Roman" panose="02020603050405020304" pitchFamily="18" charset="0"/>
            </a:endParaRPr>
          </a:p>
          <a:p>
            <a:pPr marL="0" indent="0">
              <a:buNone/>
              <a:defRPr/>
            </a:pPr>
            <a:r>
              <a:rPr lang="en-US" b="1" u="sng" dirty="0">
                <a:latin typeface="Times New Roman" panose="02020603050405020304" pitchFamily="18" charset="0"/>
                <a:cs typeface="Times New Roman" panose="02020603050405020304" pitchFamily="18" charset="0"/>
              </a:rPr>
              <a:t>Step-01:</a:t>
            </a:r>
            <a:r>
              <a:rPr lang="en-US" dirty="0">
                <a:latin typeface="Times New Roman" panose="02020603050405020304" pitchFamily="18" charset="0"/>
                <a:cs typeface="Times New Roman" panose="02020603050405020304" pitchFamily="18" charset="0"/>
              </a:rPr>
              <a:t> </a:t>
            </a:r>
          </a:p>
          <a:p>
            <a:pPr>
              <a:defRPr/>
            </a:pPr>
            <a:r>
              <a:rPr lang="en-US" dirty="0">
                <a:latin typeface="Times New Roman" panose="02020603050405020304" pitchFamily="18" charset="0"/>
                <a:cs typeface="Times New Roman" panose="02020603050405020304" pitchFamily="18" charset="0"/>
              </a:rPr>
              <a:t>(A)</a:t>
            </a:r>
            <a:r>
              <a:rPr lang="en-US" baseline="30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 { A , C , D } // closure of left side of A → C using set F</a:t>
            </a:r>
          </a:p>
          <a:p>
            <a:pPr>
              <a:defRPr/>
            </a:pPr>
            <a:r>
              <a:rPr lang="en-US" dirty="0">
                <a:latin typeface="Times New Roman" panose="02020603050405020304" pitchFamily="18" charset="0"/>
                <a:cs typeface="Times New Roman" panose="02020603050405020304" pitchFamily="18" charset="0"/>
              </a:rPr>
              <a:t>(AC)</a:t>
            </a:r>
            <a:r>
              <a:rPr lang="en-US" baseline="30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 { A , C , D } // closure of left side of AC → D using set F</a:t>
            </a:r>
          </a:p>
          <a:p>
            <a:pPr>
              <a:defRPr/>
            </a:pPr>
            <a:r>
              <a:rPr lang="en-US" dirty="0">
                <a:latin typeface="Times New Roman" panose="02020603050405020304" pitchFamily="18" charset="0"/>
                <a:cs typeface="Times New Roman" panose="02020603050405020304" pitchFamily="18" charset="0"/>
              </a:rPr>
              <a:t>(E)</a:t>
            </a:r>
            <a:r>
              <a:rPr lang="en-US" baseline="30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 { A , C , D , E , H } // closure of left side of E → AD and E → H using set F</a:t>
            </a:r>
          </a:p>
          <a:p>
            <a:pPr marL="0" indent="0">
              <a:buNone/>
              <a:defRPr/>
            </a:pPr>
            <a:r>
              <a:rPr lang="en-US" b="1" u="sng" dirty="0">
                <a:latin typeface="Times New Roman" panose="02020603050405020304" pitchFamily="18" charset="0"/>
                <a:cs typeface="Times New Roman" panose="02020603050405020304" pitchFamily="18" charset="0"/>
              </a:rPr>
              <a:t>Step-02:</a:t>
            </a:r>
            <a:endParaRPr lang="en-US" b="1" dirty="0">
              <a:latin typeface="Times New Roman" panose="02020603050405020304" pitchFamily="18" charset="0"/>
              <a:cs typeface="Times New Roman" panose="02020603050405020304" pitchFamily="18" charset="0"/>
            </a:endParaRPr>
          </a:p>
          <a:p>
            <a:pPr>
              <a:defRPr/>
            </a:pPr>
            <a:r>
              <a:rPr lang="en-US" dirty="0">
                <a:latin typeface="Times New Roman" panose="02020603050405020304" pitchFamily="18" charset="0"/>
                <a:cs typeface="Times New Roman" panose="02020603050405020304" pitchFamily="18" charset="0"/>
              </a:rPr>
              <a:t> (A)</a:t>
            </a:r>
            <a:r>
              <a:rPr lang="en-US" baseline="30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 { A , C , D } // closure of left side of A → C using set G</a:t>
            </a:r>
          </a:p>
          <a:p>
            <a:pPr>
              <a:defRPr/>
            </a:pPr>
            <a:r>
              <a:rPr lang="en-US" dirty="0">
                <a:latin typeface="Times New Roman" panose="02020603050405020304" pitchFamily="18" charset="0"/>
                <a:cs typeface="Times New Roman" panose="02020603050405020304" pitchFamily="18" charset="0"/>
              </a:rPr>
              <a:t>(AC)</a:t>
            </a:r>
            <a:r>
              <a:rPr lang="en-US" baseline="30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 { A , C , D } // closure of left side of AC → D using set G</a:t>
            </a:r>
          </a:p>
          <a:p>
            <a:pPr>
              <a:defRPr/>
            </a:pPr>
            <a:r>
              <a:rPr lang="en-US" dirty="0">
                <a:latin typeface="Times New Roman" panose="02020603050405020304" pitchFamily="18" charset="0"/>
                <a:cs typeface="Times New Roman" panose="02020603050405020304" pitchFamily="18" charset="0"/>
              </a:rPr>
              <a:t>(E)</a:t>
            </a:r>
            <a:r>
              <a:rPr lang="en-US" baseline="30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 { A , C , D , E , H } // closure of left side of E → AD and E → H using set G</a:t>
            </a:r>
          </a:p>
          <a:p>
            <a:pPr marL="0" indent="0">
              <a:buNone/>
              <a:defRPr/>
            </a:pPr>
            <a:r>
              <a:rPr lang="en-US" b="1" u="sng" dirty="0">
                <a:latin typeface="Times New Roman" panose="02020603050405020304" pitchFamily="18" charset="0"/>
                <a:cs typeface="Times New Roman" panose="02020603050405020304" pitchFamily="18" charset="0"/>
              </a:rPr>
              <a:t>Step-03:</a:t>
            </a:r>
            <a:endParaRPr lang="en-US" b="1" dirty="0">
              <a:latin typeface="Times New Roman" panose="02020603050405020304" pitchFamily="18" charset="0"/>
              <a:cs typeface="Times New Roman" panose="02020603050405020304" pitchFamily="18" charset="0"/>
            </a:endParaRPr>
          </a:p>
          <a:p>
            <a:pPr>
              <a:defRPr/>
            </a:pPr>
            <a:r>
              <a:rPr lang="en-US" dirty="0">
                <a:latin typeface="Times New Roman" panose="02020603050405020304" pitchFamily="18" charset="0"/>
                <a:cs typeface="Times New Roman" panose="02020603050405020304" pitchFamily="18" charset="0"/>
              </a:rPr>
              <a:t> Comparing the results of Step-01 and Step-02, we find-</a:t>
            </a:r>
          </a:p>
          <a:p>
            <a:pPr>
              <a:defRPr/>
            </a:pPr>
            <a:r>
              <a:rPr lang="en-US" dirty="0">
                <a:latin typeface="Times New Roman" panose="02020603050405020304" pitchFamily="18" charset="0"/>
                <a:cs typeface="Times New Roman" panose="02020603050405020304" pitchFamily="18" charset="0"/>
              </a:rPr>
              <a:t>Functional dependencies of set G can determine all the attributes which have been determined by the functional dependencies of set F.</a:t>
            </a:r>
          </a:p>
          <a:p>
            <a:pPr>
              <a:defRPr/>
            </a:pPr>
            <a:r>
              <a:rPr lang="en-US" dirty="0">
                <a:latin typeface="Times New Roman" panose="02020603050405020304" pitchFamily="18" charset="0"/>
                <a:cs typeface="Times New Roman" panose="02020603050405020304" pitchFamily="18" charset="0"/>
              </a:rPr>
              <a:t>Thus, we conclude G covers F i.e. G ⊇ F.</a:t>
            </a:r>
          </a:p>
          <a:p>
            <a:pPr>
              <a:defRPr/>
            </a:pP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B02221E-47F5-F19A-2A0B-9C78D4158F76}"/>
              </a:ext>
            </a:extLst>
          </p:cNvPr>
          <p:cNvSpPr>
            <a:spLocks noGrp="1"/>
          </p:cNvSpPr>
          <p:nvPr>
            <p:ph type="dt" sz="quarter" idx="10"/>
          </p:nvPr>
        </p:nvSpPr>
        <p:spPr/>
        <p:txBody>
          <a:bodyPr/>
          <a:lstStyle/>
          <a:p>
            <a:pPr>
              <a:defRPr/>
            </a:pPr>
            <a:fld id="{1A6F6C0C-3A8B-46C4-999A-D8A1D3D27C57}" type="datetime1">
              <a:rPr lang="en-US"/>
              <a:pPr>
                <a:defRPr/>
              </a:pPr>
              <a:t>3/27/24</a:t>
            </a:fld>
            <a:endParaRPr lang="en-US"/>
          </a:p>
        </p:txBody>
      </p:sp>
      <p:sp>
        <p:nvSpPr>
          <p:cNvPr id="5" name="Footer Placeholder 4">
            <a:extLst>
              <a:ext uri="{FF2B5EF4-FFF2-40B4-BE49-F238E27FC236}">
                <a16:creationId xmlns:a16="http://schemas.microsoft.com/office/drawing/2014/main" id="{4486A312-0679-4913-DF21-51EE11B05014}"/>
              </a:ext>
            </a:extLst>
          </p:cNvPr>
          <p:cNvSpPr>
            <a:spLocks noGrp="1"/>
          </p:cNvSpPr>
          <p:nvPr>
            <p:ph type="ftr" sz="quarter" idx="11"/>
          </p:nvPr>
        </p:nvSpPr>
        <p:spPr/>
        <p:txBody>
          <a:bodyPr/>
          <a:lstStyle/>
          <a:p>
            <a:pPr>
              <a:defRPr/>
            </a:pPr>
            <a:r>
              <a:rPr lang="en-US"/>
              <a:t>Jyoti Rani          DBMS                Unit-3</a:t>
            </a:r>
          </a:p>
        </p:txBody>
      </p:sp>
      <p:sp>
        <p:nvSpPr>
          <p:cNvPr id="96261" name="Slide Number Placeholder 5">
            <a:extLst>
              <a:ext uri="{FF2B5EF4-FFF2-40B4-BE49-F238E27FC236}">
                <a16:creationId xmlns:a16="http://schemas.microsoft.com/office/drawing/2014/main" id="{68C870B7-B033-9697-5BAE-52554226FC7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9A7B46C-18DA-CF44-96F9-D436E459C608}" type="slidenum">
              <a:rPr lang="en-US" altLang="en-US" sz="1200">
                <a:solidFill>
                  <a:srgbClr val="898989"/>
                </a:solidFill>
              </a:rPr>
              <a:pPr>
                <a:spcBef>
                  <a:spcPct val="0"/>
                </a:spcBef>
                <a:buFontTx/>
                <a:buNone/>
              </a:pPr>
              <a:t>51</a:t>
            </a:fld>
            <a:endParaRPr lang="en-US" altLang="en-US" sz="1200">
              <a:solidFill>
                <a:srgbClr val="898989"/>
              </a:solidFill>
            </a:endParaRPr>
          </a:p>
        </p:txBody>
      </p:sp>
      <p:sp>
        <p:nvSpPr>
          <p:cNvPr id="7" name="Title 1">
            <a:extLst>
              <a:ext uri="{FF2B5EF4-FFF2-40B4-BE49-F238E27FC236}">
                <a16:creationId xmlns:a16="http://schemas.microsoft.com/office/drawing/2014/main" id="{CCDE2FFC-F75B-EE76-1F7D-C8AB081DE826}"/>
              </a:ext>
            </a:extLst>
          </p:cNvPr>
          <p:cNvSpPr txBox="1">
            <a:spLocks/>
          </p:cNvSpPr>
          <p:nvPr/>
        </p:nvSpPr>
        <p:spPr>
          <a:xfrm>
            <a:off x="2895600" y="1"/>
            <a:ext cx="7772400" cy="7969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b="1" dirty="0">
                <a:latin typeface="Times New Roman" panose="02020603050405020304" pitchFamily="18" charset="0"/>
                <a:cs typeface="Times New Roman" panose="02020603050405020304" pitchFamily="18" charset="0"/>
              </a:rPr>
              <a:t>PRACTICE PROBLEM EQUIVALENCE OF FUNCTIONAL DEPENDENCIES-</a:t>
            </a:r>
          </a:p>
        </p:txBody>
      </p:sp>
      <p:pic>
        <p:nvPicPr>
          <p:cNvPr id="96263" name="Picture 7">
            <a:extLst>
              <a:ext uri="{FF2B5EF4-FFF2-40B4-BE49-F238E27FC236}">
                <a16:creationId xmlns:a16="http://schemas.microsoft.com/office/drawing/2014/main" id="{EFB55919-B76D-3E1F-376E-835EA622C72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C00A93-9039-B1E0-8A3C-F38CA19B0BDD}"/>
              </a:ext>
            </a:extLst>
          </p:cNvPr>
          <p:cNvSpPr>
            <a:spLocks noGrp="1"/>
          </p:cNvSpPr>
          <p:nvPr>
            <p:ph idx="1"/>
          </p:nvPr>
        </p:nvSpPr>
        <p:spPr>
          <a:xfrm>
            <a:off x="2895600" y="914400"/>
            <a:ext cx="7740650" cy="5441950"/>
          </a:xfrm>
        </p:spPr>
        <p:txBody>
          <a:bodyPr/>
          <a:lstStyle/>
          <a:p>
            <a:pPr marL="0" indent="0">
              <a:buNone/>
              <a:defRPr/>
            </a:pPr>
            <a:r>
              <a:rPr lang="en-US" b="1" u="sng" dirty="0">
                <a:latin typeface="Times New Roman" panose="02020603050405020304" pitchFamily="18" charset="0"/>
                <a:cs typeface="Times New Roman" panose="02020603050405020304" pitchFamily="18" charset="0"/>
              </a:rPr>
              <a:t>Determining whether both F and G cover each other-</a:t>
            </a:r>
            <a:endParaRPr lang="en-US" b="1" dirty="0">
              <a:latin typeface="Times New Roman" panose="02020603050405020304" pitchFamily="18" charset="0"/>
              <a:cs typeface="Times New Roman" panose="02020603050405020304" pitchFamily="18" charset="0"/>
            </a:endParaRPr>
          </a:p>
          <a:p>
            <a:pPr>
              <a:defRPr/>
            </a:pPr>
            <a:r>
              <a:rPr lang="en-US" dirty="0">
                <a:latin typeface="Times New Roman" panose="02020603050405020304" pitchFamily="18" charset="0"/>
                <a:cs typeface="Times New Roman" panose="02020603050405020304" pitchFamily="18" charset="0"/>
              </a:rPr>
              <a:t>From Step-01, we conclude F covers G.</a:t>
            </a:r>
          </a:p>
          <a:p>
            <a:pPr>
              <a:defRPr/>
            </a:pPr>
            <a:r>
              <a:rPr lang="en-US" dirty="0">
                <a:latin typeface="Times New Roman" panose="02020603050405020304" pitchFamily="18" charset="0"/>
                <a:cs typeface="Times New Roman" panose="02020603050405020304" pitchFamily="18" charset="0"/>
              </a:rPr>
              <a:t>From Step-02, we conclude G covers F.</a:t>
            </a:r>
          </a:p>
          <a:p>
            <a:pPr>
              <a:defRPr/>
            </a:pPr>
            <a:r>
              <a:rPr lang="en-US" dirty="0">
                <a:latin typeface="Times New Roman" panose="02020603050405020304" pitchFamily="18" charset="0"/>
                <a:cs typeface="Times New Roman" panose="02020603050405020304" pitchFamily="18" charset="0"/>
              </a:rPr>
              <a:t>Thus, we conclude both F and G cover each other i.e. F = G. </a:t>
            </a:r>
          </a:p>
          <a:p>
            <a:pPr>
              <a:defRPr/>
            </a:pPr>
            <a:r>
              <a:rPr lang="en-US" dirty="0">
                <a:latin typeface="Times New Roman" panose="02020603050405020304" pitchFamily="18" charset="0"/>
                <a:cs typeface="Times New Roman" panose="02020603050405020304" pitchFamily="18" charset="0"/>
              </a:rPr>
              <a:t>Thus, Option (D) is correct.</a:t>
            </a:r>
          </a:p>
          <a:p>
            <a:pPr>
              <a:defRPr/>
            </a:pP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B41057B-8009-C49C-152A-7441FFCCCCD2}"/>
              </a:ext>
            </a:extLst>
          </p:cNvPr>
          <p:cNvSpPr>
            <a:spLocks noGrp="1"/>
          </p:cNvSpPr>
          <p:nvPr>
            <p:ph type="dt" sz="quarter" idx="10"/>
          </p:nvPr>
        </p:nvSpPr>
        <p:spPr/>
        <p:txBody>
          <a:bodyPr/>
          <a:lstStyle/>
          <a:p>
            <a:pPr>
              <a:defRPr/>
            </a:pPr>
            <a:fld id="{5D4EF896-6C8D-496F-9E77-D33306146524}" type="datetime1">
              <a:rPr lang="en-US"/>
              <a:pPr>
                <a:defRPr/>
              </a:pPr>
              <a:t>3/27/24</a:t>
            </a:fld>
            <a:endParaRPr lang="en-US"/>
          </a:p>
        </p:txBody>
      </p:sp>
      <p:sp>
        <p:nvSpPr>
          <p:cNvPr id="5" name="Footer Placeholder 4">
            <a:extLst>
              <a:ext uri="{FF2B5EF4-FFF2-40B4-BE49-F238E27FC236}">
                <a16:creationId xmlns:a16="http://schemas.microsoft.com/office/drawing/2014/main" id="{4EA96279-7790-D6A6-E7AA-055D65F1F829}"/>
              </a:ext>
            </a:extLst>
          </p:cNvPr>
          <p:cNvSpPr>
            <a:spLocks noGrp="1"/>
          </p:cNvSpPr>
          <p:nvPr>
            <p:ph type="ftr" sz="quarter" idx="11"/>
          </p:nvPr>
        </p:nvSpPr>
        <p:spPr/>
        <p:txBody>
          <a:bodyPr/>
          <a:lstStyle/>
          <a:p>
            <a:pPr>
              <a:defRPr/>
            </a:pPr>
            <a:r>
              <a:rPr lang="en-US"/>
              <a:t>Jyoti Rani          DBMS                Unit-3</a:t>
            </a:r>
          </a:p>
        </p:txBody>
      </p:sp>
      <p:sp>
        <p:nvSpPr>
          <p:cNvPr id="97285" name="Slide Number Placeholder 5">
            <a:extLst>
              <a:ext uri="{FF2B5EF4-FFF2-40B4-BE49-F238E27FC236}">
                <a16:creationId xmlns:a16="http://schemas.microsoft.com/office/drawing/2014/main" id="{D62874CF-DE50-865A-4472-A4489BE1468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1E823D9-B942-1343-8EA3-D4C10DB220A5}" type="slidenum">
              <a:rPr lang="en-US" altLang="en-US" sz="1200">
                <a:solidFill>
                  <a:srgbClr val="898989"/>
                </a:solidFill>
              </a:rPr>
              <a:pPr>
                <a:spcBef>
                  <a:spcPct val="0"/>
                </a:spcBef>
                <a:buFontTx/>
                <a:buNone/>
              </a:pPr>
              <a:t>52</a:t>
            </a:fld>
            <a:endParaRPr lang="en-US" altLang="en-US" sz="1200">
              <a:solidFill>
                <a:srgbClr val="898989"/>
              </a:solidFill>
            </a:endParaRPr>
          </a:p>
        </p:txBody>
      </p:sp>
      <p:sp>
        <p:nvSpPr>
          <p:cNvPr id="7" name="Title 1">
            <a:extLst>
              <a:ext uri="{FF2B5EF4-FFF2-40B4-BE49-F238E27FC236}">
                <a16:creationId xmlns:a16="http://schemas.microsoft.com/office/drawing/2014/main" id="{CF1121AF-E7E5-E0E6-49E0-DC3B3C58D8C7}"/>
              </a:ext>
            </a:extLst>
          </p:cNvPr>
          <p:cNvSpPr txBox="1">
            <a:spLocks/>
          </p:cNvSpPr>
          <p:nvPr/>
        </p:nvSpPr>
        <p:spPr>
          <a:xfrm>
            <a:off x="2895600" y="1"/>
            <a:ext cx="7772400" cy="7969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b="1" dirty="0">
                <a:latin typeface="Times New Roman" panose="02020603050405020304" pitchFamily="18" charset="0"/>
                <a:cs typeface="Times New Roman" panose="02020603050405020304" pitchFamily="18" charset="0"/>
              </a:rPr>
              <a:t>PRACTICE PROBLEM EQUIVALENCE OF FUNCTIONAL DEPENDENCIES-</a:t>
            </a:r>
          </a:p>
        </p:txBody>
      </p:sp>
      <p:pic>
        <p:nvPicPr>
          <p:cNvPr id="97287" name="Picture 7">
            <a:extLst>
              <a:ext uri="{FF2B5EF4-FFF2-40B4-BE49-F238E27FC236}">
                <a16:creationId xmlns:a16="http://schemas.microsoft.com/office/drawing/2014/main" id="{42F0AF01-E4B2-5C5A-32D3-0C0DBEBCA5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193C619-606B-A53E-7095-46BF1529BC80}"/>
              </a:ext>
            </a:extLst>
          </p:cNvPr>
          <p:cNvSpPr>
            <a:spLocks noGrp="1"/>
          </p:cNvSpPr>
          <p:nvPr>
            <p:ph type="dt" sz="quarter" idx="10"/>
          </p:nvPr>
        </p:nvSpPr>
        <p:spPr/>
        <p:txBody>
          <a:bodyPr/>
          <a:lstStyle/>
          <a:p>
            <a:pPr>
              <a:defRPr/>
            </a:pPr>
            <a:fld id="{C0BA3680-44F4-435D-A46A-2C855A68F2D0}" type="datetime1">
              <a:rPr lang="en-US"/>
              <a:pPr>
                <a:defRPr/>
              </a:pPr>
              <a:t>3/27/24</a:t>
            </a:fld>
            <a:endParaRPr lang="en-US"/>
          </a:p>
        </p:txBody>
      </p:sp>
      <p:sp>
        <p:nvSpPr>
          <p:cNvPr id="5" name="Footer Placeholder 4">
            <a:extLst>
              <a:ext uri="{FF2B5EF4-FFF2-40B4-BE49-F238E27FC236}">
                <a16:creationId xmlns:a16="http://schemas.microsoft.com/office/drawing/2014/main" id="{AA880896-1922-D7D2-A8B0-1EC7BFEA23B5}"/>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99332" name="Slide Number Placeholder 5">
            <a:extLst>
              <a:ext uri="{FF2B5EF4-FFF2-40B4-BE49-F238E27FC236}">
                <a16:creationId xmlns:a16="http://schemas.microsoft.com/office/drawing/2014/main" id="{24D826C5-B1C8-6347-E610-84F41C306AD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0A45EA9-00DE-AB4D-BD44-290D1A1F3D96}" type="slidenum">
              <a:rPr lang="en-US" altLang="en-US" sz="1200">
                <a:solidFill>
                  <a:srgbClr val="898989"/>
                </a:solidFill>
              </a:rPr>
              <a:pPr>
                <a:spcBef>
                  <a:spcPct val="0"/>
                </a:spcBef>
                <a:buFontTx/>
                <a:buNone/>
              </a:pPr>
              <a:t>53</a:t>
            </a:fld>
            <a:endParaRPr lang="en-US" altLang="en-US" sz="1200">
              <a:solidFill>
                <a:srgbClr val="898989"/>
              </a:solidFill>
            </a:endParaRPr>
          </a:p>
        </p:txBody>
      </p:sp>
      <p:sp>
        <p:nvSpPr>
          <p:cNvPr id="7" name="Title 1">
            <a:extLst>
              <a:ext uri="{FF2B5EF4-FFF2-40B4-BE49-F238E27FC236}">
                <a16:creationId xmlns:a16="http://schemas.microsoft.com/office/drawing/2014/main" id="{1631534C-C498-F72A-A2A7-3673AB86818A}"/>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3200" b="1" dirty="0">
              <a:effectLst>
                <a:outerShdw blurRad="38100" dist="38100" dir="2700000" algn="tl">
                  <a:srgbClr val="000000">
                    <a:alpha val="43137"/>
                  </a:srgbClr>
                </a:outerShdw>
              </a:effectLst>
            </a:endParaRPr>
          </a:p>
        </p:txBody>
      </p:sp>
      <p:pic>
        <p:nvPicPr>
          <p:cNvPr id="99334" name="Picture 2" descr="E:\NIET\Project\xLogo11.png.pagespeed.ic.pydHLuCQEZ.png">
            <a:extLst>
              <a:ext uri="{FF2B5EF4-FFF2-40B4-BE49-F238E27FC236}">
                <a16:creationId xmlns:a16="http://schemas.microsoft.com/office/drawing/2014/main" id="{28D7757B-C349-D735-56D1-C4EB53BE75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5" name="Content Placeholder 2">
            <a:extLst>
              <a:ext uri="{FF2B5EF4-FFF2-40B4-BE49-F238E27FC236}">
                <a16:creationId xmlns:a16="http://schemas.microsoft.com/office/drawing/2014/main" id="{07CC16CF-E836-8CB2-2A82-F7AC6E1D8B5B}"/>
              </a:ext>
            </a:extLst>
          </p:cNvPr>
          <p:cNvSpPr>
            <a:spLocks noGrp="1"/>
          </p:cNvSpPr>
          <p:nvPr>
            <p:ph idx="1"/>
          </p:nvPr>
        </p:nvSpPr>
        <p:spPr>
          <a:xfrm>
            <a:off x="2057400" y="1143000"/>
            <a:ext cx="8229600" cy="4724400"/>
          </a:xfrm>
        </p:spPr>
        <p:txBody>
          <a:bodyPr/>
          <a:lstStyle/>
          <a:p>
            <a:pPr algn="just" eaLnBrk="1" hangingPunct="1">
              <a:buFont typeface="Arial" panose="020B0604020202020204" pitchFamily="34" charset="0"/>
              <a:buNone/>
            </a:pPr>
            <a:endParaRPr lang="en-US" altLang="en-US">
              <a:solidFill>
                <a:srgbClr val="C00000"/>
              </a:solidFill>
            </a:endParaRPr>
          </a:p>
          <a:p>
            <a:pPr algn="just" eaLnBrk="1" hangingPunct="1">
              <a:buFont typeface="Arial" panose="020B0604020202020204" pitchFamily="34" charset="0"/>
              <a:buNone/>
            </a:pPr>
            <a:endParaRPr lang="en-US" altLang="en-US">
              <a:solidFill>
                <a:srgbClr val="C00000"/>
              </a:solidFill>
            </a:endParaRPr>
          </a:p>
          <a:p>
            <a:pPr algn="just" eaLnBrk="1" hangingPunct="1">
              <a:buFont typeface="Arial" panose="020B0604020202020204" pitchFamily="34" charset="0"/>
              <a:buNone/>
            </a:pPr>
            <a:endParaRPr lang="en-US" altLang="en-US">
              <a:solidFill>
                <a:srgbClr val="C00000"/>
              </a:solidFill>
            </a:endParaRPr>
          </a:p>
          <a:p>
            <a:pPr algn="just" eaLnBrk="1" hangingPunct="1">
              <a:buFont typeface="Arial" panose="020B0604020202020204" pitchFamily="34" charset="0"/>
              <a:buNone/>
            </a:pPr>
            <a:r>
              <a:rPr lang="en-US" altLang="en-US">
                <a:solidFill>
                  <a:srgbClr val="C00000"/>
                </a:solidFill>
              </a:rPr>
              <a:t>         </a:t>
            </a:r>
            <a:r>
              <a:rPr lang="en-US" altLang="en-US" sz="3600" b="1">
                <a:solidFill>
                  <a:srgbClr val="C00000"/>
                </a:solidFill>
              </a:rPr>
              <a:t>Minimal cover, Canonical cover  of FD </a:t>
            </a:r>
          </a:p>
        </p:txBody>
      </p:sp>
      <p:pic>
        <p:nvPicPr>
          <p:cNvPr id="99336" name="Picture 7">
            <a:extLst>
              <a:ext uri="{FF2B5EF4-FFF2-40B4-BE49-F238E27FC236}">
                <a16:creationId xmlns:a16="http://schemas.microsoft.com/office/drawing/2014/main" id="{BEA5F854-80F4-9A0F-8C54-7992E29994C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D616CAB-F85E-C505-3448-3B5BE41A4C99}"/>
              </a:ext>
            </a:extLst>
          </p:cNvPr>
          <p:cNvSpPr>
            <a:spLocks noGrp="1"/>
          </p:cNvSpPr>
          <p:nvPr>
            <p:ph type="dt" sz="quarter" idx="10"/>
          </p:nvPr>
        </p:nvSpPr>
        <p:spPr/>
        <p:txBody>
          <a:bodyPr/>
          <a:lstStyle/>
          <a:p>
            <a:pPr>
              <a:defRPr/>
            </a:pPr>
            <a:fld id="{B02339A2-AA2E-443C-AEC0-12096417C88C}" type="datetime1">
              <a:rPr lang="en-US"/>
              <a:pPr>
                <a:defRPr/>
              </a:pPr>
              <a:t>3/27/24</a:t>
            </a:fld>
            <a:endParaRPr lang="en-US"/>
          </a:p>
        </p:txBody>
      </p:sp>
      <p:sp>
        <p:nvSpPr>
          <p:cNvPr id="5" name="Footer Placeholder 4">
            <a:extLst>
              <a:ext uri="{FF2B5EF4-FFF2-40B4-BE49-F238E27FC236}">
                <a16:creationId xmlns:a16="http://schemas.microsoft.com/office/drawing/2014/main" id="{38499946-9963-F586-FD20-6048162E8DA4}"/>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00356" name="Slide Number Placeholder 5">
            <a:extLst>
              <a:ext uri="{FF2B5EF4-FFF2-40B4-BE49-F238E27FC236}">
                <a16:creationId xmlns:a16="http://schemas.microsoft.com/office/drawing/2014/main" id="{507C4274-0081-6D1C-D85F-C63F7583EFA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3FF81DA-AA37-8548-8389-588301A1CC5C}" type="slidenum">
              <a:rPr lang="en-US" altLang="en-US" sz="1200">
                <a:solidFill>
                  <a:srgbClr val="898989"/>
                </a:solidFill>
              </a:rPr>
              <a:pPr>
                <a:spcBef>
                  <a:spcPct val="0"/>
                </a:spcBef>
                <a:buFontTx/>
                <a:buNone/>
              </a:pPr>
              <a:t>54</a:t>
            </a:fld>
            <a:endParaRPr lang="en-US" altLang="en-US" sz="1200">
              <a:solidFill>
                <a:srgbClr val="898989"/>
              </a:solidFill>
            </a:endParaRPr>
          </a:p>
        </p:txBody>
      </p:sp>
      <p:sp>
        <p:nvSpPr>
          <p:cNvPr id="7" name="Title 1">
            <a:extLst>
              <a:ext uri="{FF2B5EF4-FFF2-40B4-BE49-F238E27FC236}">
                <a16:creationId xmlns:a16="http://schemas.microsoft.com/office/drawing/2014/main" id="{1DA83272-119A-B5AD-5F28-986F635AE916}"/>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b="1" dirty="0">
                <a:effectLst>
                  <a:outerShdw blurRad="38100" dist="38100" dir="2700000" algn="tl">
                    <a:srgbClr val="000000">
                      <a:alpha val="43137"/>
                    </a:srgbClr>
                  </a:outerShdw>
                </a:effectLst>
              </a:rPr>
              <a:t>Need of minimal cover of Functional Dependencies </a:t>
            </a:r>
          </a:p>
        </p:txBody>
      </p:sp>
      <p:pic>
        <p:nvPicPr>
          <p:cNvPr id="100358" name="Picture 2" descr="E:\NIET\Project\xLogo11.png.pagespeed.ic.pydHLuCQEZ.png">
            <a:extLst>
              <a:ext uri="{FF2B5EF4-FFF2-40B4-BE49-F238E27FC236}">
                <a16:creationId xmlns:a16="http://schemas.microsoft.com/office/drawing/2014/main" id="{C80A6A80-48D4-9C28-67C0-5770170FEA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7" name="Content Placeholder 2">
            <a:extLst>
              <a:ext uri="{FF2B5EF4-FFF2-40B4-BE49-F238E27FC236}">
                <a16:creationId xmlns:a16="http://schemas.microsoft.com/office/drawing/2014/main" id="{7499D264-5E88-D2FF-2930-AA1F4D2059E0}"/>
              </a:ext>
            </a:extLst>
          </p:cNvPr>
          <p:cNvSpPr>
            <a:spLocks noGrp="1"/>
          </p:cNvSpPr>
          <p:nvPr>
            <p:ph idx="1"/>
          </p:nvPr>
        </p:nvSpPr>
        <p:spPr>
          <a:xfrm>
            <a:off x="2057400" y="1143000"/>
            <a:ext cx="8229600" cy="5029200"/>
          </a:xfrm>
        </p:spPr>
        <p:txBody>
          <a:bodyPr>
            <a:normAutofit lnSpcReduction="10000"/>
          </a:bodyPr>
          <a:lstStyle/>
          <a:p>
            <a:pPr algn="just" eaLnBrk="1" hangingPunct="1">
              <a:buFont typeface="Wingdings" pitchFamily="2" charset="77"/>
              <a:buChar char="q"/>
            </a:pPr>
            <a:r>
              <a:rPr lang="en-US" altLang="en-US" sz="2300"/>
              <a:t>Whenever a user updates database the system must check whether any FD are getting violated in the process, if there is a violation of dependencies in the new database state the system must rollback. If working with a huge set of FD can cause unnecessary  added computational time . </a:t>
            </a:r>
          </a:p>
          <a:p>
            <a:pPr algn="just" eaLnBrk="1" hangingPunct="1">
              <a:buFont typeface="Arial" panose="020B0604020202020204" pitchFamily="34" charset="0"/>
              <a:buNone/>
            </a:pPr>
            <a:endParaRPr lang="en-US" altLang="en-US" sz="2300"/>
          </a:p>
          <a:p>
            <a:pPr algn="just" eaLnBrk="1" hangingPunct="1">
              <a:buFont typeface="Wingdings" pitchFamily="2" charset="77"/>
              <a:buChar char="q"/>
            </a:pPr>
            <a:r>
              <a:rPr lang="en-US" altLang="en-US" sz="2300"/>
              <a:t>Remove the extraneous attribute in FD set and also remove the redundant FD in F and get standard from of FD.</a:t>
            </a:r>
          </a:p>
          <a:p>
            <a:pPr algn="just" eaLnBrk="1" hangingPunct="1">
              <a:buFont typeface="Arial" panose="020B0604020202020204" pitchFamily="34" charset="0"/>
              <a:buNone/>
            </a:pPr>
            <a:endParaRPr lang="en-US" altLang="en-US" sz="2300"/>
          </a:p>
          <a:p>
            <a:pPr algn="just" eaLnBrk="1" hangingPunct="1"/>
            <a:endParaRPr lang="en-US" altLang="en-US" sz="2300"/>
          </a:p>
          <a:p>
            <a:pPr algn="just" eaLnBrk="1" hangingPunct="1">
              <a:buFont typeface="Arial" panose="020B0604020202020204" pitchFamily="34" charset="0"/>
              <a:buNone/>
            </a:pPr>
            <a:r>
              <a:rPr lang="en-US" altLang="en-US" sz="2300">
                <a:solidFill>
                  <a:srgbClr val="C00000"/>
                </a:solidFill>
              </a:rPr>
              <a:t>So we can reduce the effort spent in checking for violation by testing a simplified set of FDs, canonical cover comes to play big role for remove redundant FD and find the standard form of FD.</a:t>
            </a:r>
          </a:p>
        </p:txBody>
      </p:sp>
      <p:pic>
        <p:nvPicPr>
          <p:cNvPr id="100360" name="Picture 7">
            <a:extLst>
              <a:ext uri="{FF2B5EF4-FFF2-40B4-BE49-F238E27FC236}">
                <a16:creationId xmlns:a16="http://schemas.microsoft.com/office/drawing/2014/main" id="{A1271A13-A88B-3406-4CD3-18E97290247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1927">
                                            <p:txEl>
                                              <p:pRg st="0" end="0"/>
                                            </p:txEl>
                                          </p:spTgt>
                                        </p:tgtEl>
                                        <p:attrNameLst>
                                          <p:attrName>style.visibility</p:attrName>
                                        </p:attrNameLst>
                                      </p:cBhvr>
                                      <p:to>
                                        <p:strVal val="visible"/>
                                      </p:to>
                                    </p:set>
                                    <p:anim calcmode="lin" valueType="num">
                                      <p:cBhvr additive="base">
                                        <p:cTn id="7" dur="500" fill="hold"/>
                                        <p:tgtEl>
                                          <p:spTgt spid="819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1927">
                                            <p:txEl>
                                              <p:pRg st="2" end="2"/>
                                            </p:txEl>
                                          </p:spTgt>
                                        </p:tgtEl>
                                        <p:attrNameLst>
                                          <p:attrName>style.visibility</p:attrName>
                                        </p:attrNameLst>
                                      </p:cBhvr>
                                      <p:to>
                                        <p:strVal val="visible"/>
                                      </p:to>
                                    </p:set>
                                    <p:anim calcmode="lin" valueType="num">
                                      <p:cBhvr additive="base">
                                        <p:cTn id="13" dur="500" fill="hold"/>
                                        <p:tgtEl>
                                          <p:spTgt spid="8192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1927">
                                            <p:txEl>
                                              <p:pRg st="5" end="5"/>
                                            </p:txEl>
                                          </p:spTgt>
                                        </p:tgtEl>
                                        <p:attrNameLst>
                                          <p:attrName>style.visibility</p:attrName>
                                        </p:attrNameLst>
                                      </p:cBhvr>
                                      <p:to>
                                        <p:strVal val="visible"/>
                                      </p:to>
                                    </p:set>
                                    <p:anim calcmode="lin" valueType="num">
                                      <p:cBhvr additive="base">
                                        <p:cTn id="19" dur="500" fill="hold"/>
                                        <p:tgtEl>
                                          <p:spTgt spid="8192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2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19A36B6-95F0-F23E-6638-C579BD2C4786}"/>
              </a:ext>
            </a:extLst>
          </p:cNvPr>
          <p:cNvSpPr>
            <a:spLocks noGrp="1"/>
          </p:cNvSpPr>
          <p:nvPr>
            <p:ph type="dt" sz="quarter" idx="10"/>
          </p:nvPr>
        </p:nvSpPr>
        <p:spPr/>
        <p:txBody>
          <a:bodyPr/>
          <a:lstStyle/>
          <a:p>
            <a:pPr>
              <a:defRPr/>
            </a:pPr>
            <a:fld id="{F6C71C87-287B-47F8-84B7-A9BE83A8BEAC}" type="datetime1">
              <a:rPr lang="en-US"/>
              <a:pPr>
                <a:defRPr/>
              </a:pPr>
              <a:t>3/27/24</a:t>
            </a:fld>
            <a:endParaRPr lang="en-US"/>
          </a:p>
        </p:txBody>
      </p:sp>
      <p:sp>
        <p:nvSpPr>
          <p:cNvPr id="5" name="Footer Placeholder 4">
            <a:extLst>
              <a:ext uri="{FF2B5EF4-FFF2-40B4-BE49-F238E27FC236}">
                <a16:creationId xmlns:a16="http://schemas.microsoft.com/office/drawing/2014/main" id="{261926EA-5FE9-9DA9-C8BB-E17915C71F5F}"/>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01380" name="Slide Number Placeholder 5">
            <a:extLst>
              <a:ext uri="{FF2B5EF4-FFF2-40B4-BE49-F238E27FC236}">
                <a16:creationId xmlns:a16="http://schemas.microsoft.com/office/drawing/2014/main" id="{2183F740-7A27-BE48-5D18-8A6AFC9B899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FFF8EC9-3933-974F-9B71-13100BBC076D}" type="slidenum">
              <a:rPr lang="en-US" altLang="en-US" sz="1200">
                <a:solidFill>
                  <a:srgbClr val="898989"/>
                </a:solidFill>
              </a:rPr>
              <a:pPr>
                <a:spcBef>
                  <a:spcPct val="0"/>
                </a:spcBef>
                <a:buFontTx/>
                <a:buNone/>
              </a:pPr>
              <a:t>55</a:t>
            </a:fld>
            <a:endParaRPr lang="en-US" altLang="en-US" sz="1200">
              <a:solidFill>
                <a:srgbClr val="898989"/>
              </a:solidFill>
            </a:endParaRPr>
          </a:p>
        </p:txBody>
      </p:sp>
      <p:sp>
        <p:nvSpPr>
          <p:cNvPr id="7" name="Title 1">
            <a:extLst>
              <a:ext uri="{FF2B5EF4-FFF2-40B4-BE49-F238E27FC236}">
                <a16:creationId xmlns:a16="http://schemas.microsoft.com/office/drawing/2014/main" id="{875EB6B2-9714-75E7-F5B3-43AFDDF1AFB5}"/>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C00000"/>
                </a:solidFill>
                <a:effectLst>
                  <a:outerShdw blurRad="38100" dist="38100" dir="2700000" algn="tl">
                    <a:srgbClr val="000000">
                      <a:alpha val="43137"/>
                    </a:srgbClr>
                  </a:outerShdw>
                </a:effectLst>
              </a:rPr>
              <a:t>Continue……                   (CO3)</a:t>
            </a:r>
          </a:p>
        </p:txBody>
      </p:sp>
      <p:pic>
        <p:nvPicPr>
          <p:cNvPr id="101382" name="Picture 2" descr="E:\NIET\Project\xLogo11.png.pagespeed.ic.pydHLuCQEZ.png">
            <a:extLst>
              <a:ext uri="{FF2B5EF4-FFF2-40B4-BE49-F238E27FC236}">
                <a16:creationId xmlns:a16="http://schemas.microsoft.com/office/drawing/2014/main" id="{E91CAC4B-3AFB-50C1-F773-924B6B5244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3" name="Content Placeholder 2">
            <a:extLst>
              <a:ext uri="{FF2B5EF4-FFF2-40B4-BE49-F238E27FC236}">
                <a16:creationId xmlns:a16="http://schemas.microsoft.com/office/drawing/2014/main" id="{A10C50D7-F11D-E037-EB73-1DF4B99C80DE}"/>
              </a:ext>
            </a:extLst>
          </p:cNvPr>
          <p:cNvSpPr>
            <a:spLocks noGrp="1"/>
          </p:cNvSpPr>
          <p:nvPr>
            <p:ph idx="1"/>
          </p:nvPr>
        </p:nvSpPr>
        <p:spPr>
          <a:xfrm>
            <a:off x="2057400" y="1143000"/>
            <a:ext cx="8229600" cy="5105400"/>
          </a:xfrm>
        </p:spPr>
        <p:txBody>
          <a:bodyPr/>
          <a:lstStyle/>
          <a:p>
            <a:pPr algn="just" eaLnBrk="1" hangingPunct="1">
              <a:buFont typeface="Arial" panose="020B0604020202020204" pitchFamily="34" charset="0"/>
              <a:buNone/>
            </a:pPr>
            <a:r>
              <a:rPr lang="en-US" altLang="en-US" sz="2400"/>
              <a:t>A minimal cover of a set of functional dependencies E is a set of functional dependencies F that satisfies the property that every dependency in E is in the closure F</a:t>
            </a:r>
            <a:r>
              <a:rPr lang="en-US" altLang="en-US" sz="2400" baseline="30000">
                <a:cs typeface="Times New Roman" panose="02020603050405020304" pitchFamily="18" charset="0"/>
              </a:rPr>
              <a:t> +</a:t>
            </a:r>
            <a:r>
              <a:rPr lang="en-US" altLang="en-US" sz="2400"/>
              <a:t> of F. </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r>
              <a:rPr lang="en-US" altLang="en-US" sz="2400"/>
              <a:t>In addition, this property is lost if any dependency from the set F is removed; F must have no redundancies in it, and the dependencies in F are in a standard form.</a:t>
            </a:r>
            <a:endParaRPr lang="en-US" altLang="en-US" sz="2400" b="1">
              <a:solidFill>
                <a:srgbClr val="C00000"/>
              </a:solidFill>
            </a:endParaRPr>
          </a:p>
        </p:txBody>
      </p:sp>
      <p:pic>
        <p:nvPicPr>
          <p:cNvPr id="101384" name="Picture 7">
            <a:extLst>
              <a:ext uri="{FF2B5EF4-FFF2-40B4-BE49-F238E27FC236}">
                <a16:creationId xmlns:a16="http://schemas.microsoft.com/office/drawing/2014/main" id="{B096D495-BA2E-0811-42B5-5512EDB04A1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94A1473-F5E0-186E-CA86-7BFD6EE503C4}"/>
              </a:ext>
            </a:extLst>
          </p:cNvPr>
          <p:cNvSpPr>
            <a:spLocks noGrp="1"/>
          </p:cNvSpPr>
          <p:nvPr>
            <p:ph type="dt" sz="quarter" idx="10"/>
          </p:nvPr>
        </p:nvSpPr>
        <p:spPr/>
        <p:txBody>
          <a:bodyPr/>
          <a:lstStyle/>
          <a:p>
            <a:pPr>
              <a:defRPr/>
            </a:pPr>
            <a:fld id="{FE378335-F591-4898-932F-35C536038C71}" type="datetime1">
              <a:rPr lang="en-US"/>
              <a:pPr>
                <a:defRPr/>
              </a:pPr>
              <a:t>3/27/24</a:t>
            </a:fld>
            <a:endParaRPr lang="en-US"/>
          </a:p>
        </p:txBody>
      </p:sp>
      <p:sp>
        <p:nvSpPr>
          <p:cNvPr id="5" name="Footer Placeholder 4">
            <a:extLst>
              <a:ext uri="{FF2B5EF4-FFF2-40B4-BE49-F238E27FC236}">
                <a16:creationId xmlns:a16="http://schemas.microsoft.com/office/drawing/2014/main" id="{D060CBEE-C538-DF39-8888-8FDCBCA442F4}"/>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02404" name="Slide Number Placeholder 5">
            <a:extLst>
              <a:ext uri="{FF2B5EF4-FFF2-40B4-BE49-F238E27FC236}">
                <a16:creationId xmlns:a16="http://schemas.microsoft.com/office/drawing/2014/main" id="{6F9CA51E-135B-C13A-98B9-0CE29F43DC6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CA2CD22-FE54-3947-9975-5AA0B0C1747F}" type="slidenum">
              <a:rPr lang="en-US" altLang="en-US" sz="1200">
                <a:solidFill>
                  <a:srgbClr val="898989"/>
                </a:solidFill>
              </a:rPr>
              <a:pPr>
                <a:spcBef>
                  <a:spcPct val="0"/>
                </a:spcBef>
                <a:buFontTx/>
                <a:buNone/>
              </a:pPr>
              <a:t>56</a:t>
            </a:fld>
            <a:endParaRPr lang="en-US" altLang="en-US" sz="1200">
              <a:solidFill>
                <a:srgbClr val="898989"/>
              </a:solidFill>
            </a:endParaRPr>
          </a:p>
        </p:txBody>
      </p:sp>
      <p:sp>
        <p:nvSpPr>
          <p:cNvPr id="7" name="Title 1">
            <a:extLst>
              <a:ext uri="{FF2B5EF4-FFF2-40B4-BE49-F238E27FC236}">
                <a16:creationId xmlns:a16="http://schemas.microsoft.com/office/drawing/2014/main" id="{C1758B27-B207-E7BA-14E9-689C4C44C56E}"/>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C00000"/>
                </a:solidFill>
                <a:effectLst>
                  <a:outerShdw blurRad="38100" dist="38100" dir="2700000" algn="tl">
                    <a:srgbClr val="000000">
                      <a:alpha val="43137"/>
                    </a:srgbClr>
                  </a:outerShdw>
                </a:effectLst>
              </a:rPr>
              <a:t>Definition of minimal cover </a:t>
            </a:r>
          </a:p>
        </p:txBody>
      </p:sp>
      <p:pic>
        <p:nvPicPr>
          <p:cNvPr id="102406" name="Picture 2" descr="E:\NIET\Project\xLogo11.png.pagespeed.ic.pydHLuCQEZ.png">
            <a:extLst>
              <a:ext uri="{FF2B5EF4-FFF2-40B4-BE49-F238E27FC236}">
                <a16:creationId xmlns:a16="http://schemas.microsoft.com/office/drawing/2014/main" id="{47E596FC-E223-DA44-497B-F846F0F082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3" name="Content Placeholder 2">
            <a:extLst>
              <a:ext uri="{FF2B5EF4-FFF2-40B4-BE49-F238E27FC236}">
                <a16:creationId xmlns:a16="http://schemas.microsoft.com/office/drawing/2014/main" id="{14CF4824-19B5-CC38-4BF4-D0CB5395BFD3}"/>
              </a:ext>
            </a:extLst>
          </p:cNvPr>
          <p:cNvSpPr>
            <a:spLocks noGrp="1"/>
          </p:cNvSpPr>
          <p:nvPr>
            <p:ph idx="1"/>
          </p:nvPr>
        </p:nvSpPr>
        <p:spPr>
          <a:xfrm>
            <a:off x="2057400" y="838200"/>
            <a:ext cx="8229600" cy="5486400"/>
          </a:xfrm>
        </p:spPr>
        <p:txBody>
          <a:bodyPr>
            <a:normAutofit lnSpcReduction="10000"/>
          </a:bodyPr>
          <a:lstStyle/>
          <a:p>
            <a:pPr algn="just" eaLnBrk="1" hangingPunct="1">
              <a:buFont typeface="Arial" panose="020B0604020202020204" pitchFamily="34" charset="0"/>
              <a:buNone/>
            </a:pPr>
            <a:r>
              <a:rPr lang="en-US" altLang="en-US" b="1">
                <a:solidFill>
                  <a:srgbClr val="C00000"/>
                </a:solidFill>
              </a:rPr>
              <a:t>Definition:-</a:t>
            </a:r>
            <a:r>
              <a:rPr lang="en-US" altLang="en-US"/>
              <a:t> An attribute in a functional dependency is considered an </a:t>
            </a:r>
            <a:r>
              <a:rPr lang="en-US" altLang="en-US" b="1"/>
              <a:t>extraneous attribute </a:t>
            </a:r>
            <a:r>
              <a:rPr lang="en-US" altLang="en-US"/>
              <a:t>if we can remove it without changing the closure of the set of dependencies.</a:t>
            </a:r>
          </a:p>
          <a:p>
            <a:pPr algn="just" eaLnBrk="1" hangingPunct="1">
              <a:buFont typeface="Arial" panose="020B0604020202020204" pitchFamily="34" charset="0"/>
              <a:buNone/>
            </a:pPr>
            <a:r>
              <a:rPr lang="en-US" altLang="en-US"/>
              <a:t>Formally, given F, the set of functional dependencies, and a functional dependency X → A in F, attribute Y is extraneous in X if Y ⊂ X, and F logically implies (F − (X → A) ∪ { (X − Y) → A } ).</a:t>
            </a:r>
          </a:p>
          <a:p>
            <a:pPr algn="just" eaLnBrk="1" hangingPunct="1">
              <a:buFont typeface="Arial" panose="020B0604020202020204" pitchFamily="34" charset="0"/>
              <a:buNone/>
            </a:pPr>
            <a:endParaRPr lang="en-US" altLang="en-US" sz="2400">
              <a:solidFill>
                <a:srgbClr val="C00000"/>
              </a:solidFill>
            </a:endParaRPr>
          </a:p>
          <a:p>
            <a:pPr algn="just" eaLnBrk="1" hangingPunct="1">
              <a:buFont typeface="Arial" panose="020B0604020202020204" pitchFamily="34" charset="0"/>
              <a:buNone/>
            </a:pPr>
            <a:r>
              <a:rPr lang="en-US" altLang="en-US" sz="2400">
                <a:solidFill>
                  <a:srgbClr val="C00000"/>
                </a:solidFill>
              </a:rPr>
              <a:t>We can formally define a set of functional dependencies F to be minimal if it satisfies the following conditions: -</a:t>
            </a:r>
          </a:p>
          <a:p>
            <a:pPr algn="just" eaLnBrk="1" hangingPunct="1">
              <a:buFont typeface="Arial" panose="020B0604020202020204" pitchFamily="34" charset="0"/>
              <a:buNone/>
            </a:pPr>
            <a:r>
              <a:rPr lang="en-US" altLang="en-US" sz="2400"/>
              <a:t>1. </a:t>
            </a:r>
            <a:r>
              <a:rPr lang="en-US" altLang="en-US" sz="2200"/>
              <a:t>Every dependency in F has a single attribute for its right-hand side.</a:t>
            </a:r>
          </a:p>
          <a:p>
            <a:pPr algn="just" eaLnBrk="1" hangingPunct="1">
              <a:buFont typeface="Arial" panose="020B0604020202020204" pitchFamily="34" charset="0"/>
              <a:buNone/>
            </a:pPr>
            <a:r>
              <a:rPr lang="en-US" altLang="en-US" sz="2200"/>
              <a:t>2. We cannot replace any dependency X → A in F with a dependency Y → A, where Y is a proper subset of X, and still have a set of dependencies that is equivalent to F.</a:t>
            </a:r>
          </a:p>
          <a:p>
            <a:pPr algn="just" eaLnBrk="1" hangingPunct="1">
              <a:buFont typeface="Arial" panose="020B0604020202020204" pitchFamily="34" charset="0"/>
              <a:buNone/>
            </a:pPr>
            <a:r>
              <a:rPr lang="en-US" altLang="en-US" sz="2200"/>
              <a:t> 3. We cannot remove any dependency from F and still have a set of dependencies that is equivalent to F.</a:t>
            </a:r>
          </a:p>
        </p:txBody>
      </p:sp>
      <p:pic>
        <p:nvPicPr>
          <p:cNvPr id="102408" name="Picture 7">
            <a:extLst>
              <a:ext uri="{FF2B5EF4-FFF2-40B4-BE49-F238E27FC236}">
                <a16:creationId xmlns:a16="http://schemas.microsoft.com/office/drawing/2014/main" id="{E173BA9C-661E-3BC6-9EA6-6F11BD3BCA1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6023">
                                            <p:txEl>
                                              <p:pRg st="0" end="0"/>
                                            </p:txEl>
                                          </p:spTgt>
                                        </p:tgtEl>
                                        <p:attrNameLst>
                                          <p:attrName>style.visibility</p:attrName>
                                        </p:attrNameLst>
                                      </p:cBhvr>
                                      <p:to>
                                        <p:strVal val="visible"/>
                                      </p:to>
                                    </p:set>
                                    <p:anim calcmode="lin" valueType="num">
                                      <p:cBhvr additive="base">
                                        <p:cTn id="7" dur="500" fill="hold"/>
                                        <p:tgtEl>
                                          <p:spTgt spid="860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02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6023">
                                            <p:txEl>
                                              <p:pRg st="1" end="1"/>
                                            </p:txEl>
                                          </p:spTgt>
                                        </p:tgtEl>
                                        <p:attrNameLst>
                                          <p:attrName>style.visibility</p:attrName>
                                        </p:attrNameLst>
                                      </p:cBhvr>
                                      <p:to>
                                        <p:strVal val="visible"/>
                                      </p:to>
                                    </p:set>
                                    <p:anim calcmode="lin" valueType="num">
                                      <p:cBhvr additive="base">
                                        <p:cTn id="11" dur="500" fill="hold"/>
                                        <p:tgtEl>
                                          <p:spTgt spid="8602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60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86023">
                                            <p:txEl>
                                              <p:pRg st="3" end="3"/>
                                            </p:txEl>
                                          </p:spTgt>
                                        </p:tgtEl>
                                        <p:attrNameLst>
                                          <p:attrName>style.visibility</p:attrName>
                                        </p:attrNameLst>
                                      </p:cBhvr>
                                      <p:to>
                                        <p:strVal val="visible"/>
                                      </p:to>
                                    </p:set>
                                    <p:anim calcmode="lin" valueType="num">
                                      <p:cBhvr additive="base">
                                        <p:cTn id="17" dur="500" fill="hold"/>
                                        <p:tgtEl>
                                          <p:spTgt spid="8602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60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86023">
                                            <p:txEl>
                                              <p:pRg st="4" end="4"/>
                                            </p:txEl>
                                          </p:spTgt>
                                        </p:tgtEl>
                                        <p:attrNameLst>
                                          <p:attrName>style.visibility</p:attrName>
                                        </p:attrNameLst>
                                      </p:cBhvr>
                                      <p:to>
                                        <p:strVal val="visible"/>
                                      </p:to>
                                    </p:set>
                                    <p:anim calcmode="lin" valueType="num">
                                      <p:cBhvr additive="base">
                                        <p:cTn id="23" dur="500" fill="hold"/>
                                        <p:tgtEl>
                                          <p:spTgt spid="8602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602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6023">
                                            <p:txEl>
                                              <p:pRg st="5" end="5"/>
                                            </p:txEl>
                                          </p:spTgt>
                                        </p:tgtEl>
                                        <p:attrNameLst>
                                          <p:attrName>style.visibility</p:attrName>
                                        </p:attrNameLst>
                                      </p:cBhvr>
                                      <p:to>
                                        <p:strVal val="visible"/>
                                      </p:to>
                                    </p:set>
                                    <p:anim calcmode="lin" valueType="num">
                                      <p:cBhvr additive="base">
                                        <p:cTn id="27" dur="500" fill="hold"/>
                                        <p:tgtEl>
                                          <p:spTgt spid="8602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602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6023">
                                            <p:txEl>
                                              <p:pRg st="6" end="6"/>
                                            </p:txEl>
                                          </p:spTgt>
                                        </p:tgtEl>
                                        <p:attrNameLst>
                                          <p:attrName>style.visibility</p:attrName>
                                        </p:attrNameLst>
                                      </p:cBhvr>
                                      <p:to>
                                        <p:strVal val="visible"/>
                                      </p:to>
                                    </p:set>
                                    <p:anim calcmode="lin" valueType="num">
                                      <p:cBhvr additive="base">
                                        <p:cTn id="31" dur="500" fill="hold"/>
                                        <p:tgtEl>
                                          <p:spTgt spid="8602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602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0145927-32C3-F4E1-6076-FA864FACB791}"/>
              </a:ext>
            </a:extLst>
          </p:cNvPr>
          <p:cNvSpPr>
            <a:spLocks noGrp="1"/>
          </p:cNvSpPr>
          <p:nvPr>
            <p:ph type="dt" sz="quarter" idx="10"/>
          </p:nvPr>
        </p:nvSpPr>
        <p:spPr/>
        <p:txBody>
          <a:bodyPr/>
          <a:lstStyle/>
          <a:p>
            <a:pPr>
              <a:defRPr/>
            </a:pPr>
            <a:fld id="{E7D0D5A7-B5B3-4713-95CF-1168C0113A43}" type="datetime1">
              <a:rPr lang="en-US"/>
              <a:pPr>
                <a:defRPr/>
              </a:pPr>
              <a:t>3/27/24</a:t>
            </a:fld>
            <a:endParaRPr lang="en-US"/>
          </a:p>
        </p:txBody>
      </p:sp>
      <p:sp>
        <p:nvSpPr>
          <p:cNvPr id="5" name="Footer Placeholder 4">
            <a:extLst>
              <a:ext uri="{FF2B5EF4-FFF2-40B4-BE49-F238E27FC236}">
                <a16:creationId xmlns:a16="http://schemas.microsoft.com/office/drawing/2014/main" id="{A1452DDE-B2A9-3EFE-F076-72167FDF8118}"/>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03428" name="Slide Number Placeholder 5">
            <a:extLst>
              <a:ext uri="{FF2B5EF4-FFF2-40B4-BE49-F238E27FC236}">
                <a16:creationId xmlns:a16="http://schemas.microsoft.com/office/drawing/2014/main" id="{D62B6DD2-8E8C-16F6-B277-5AEEA7CB6BF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6D45816-71AF-F448-8403-5DAED901D19A}" type="slidenum">
              <a:rPr lang="en-US" altLang="en-US" sz="1200">
                <a:solidFill>
                  <a:srgbClr val="898989"/>
                </a:solidFill>
              </a:rPr>
              <a:pPr>
                <a:spcBef>
                  <a:spcPct val="0"/>
                </a:spcBef>
                <a:buFontTx/>
                <a:buNone/>
              </a:pPr>
              <a:t>57</a:t>
            </a:fld>
            <a:endParaRPr lang="en-US" altLang="en-US" sz="1200">
              <a:solidFill>
                <a:srgbClr val="898989"/>
              </a:solidFill>
            </a:endParaRPr>
          </a:p>
        </p:txBody>
      </p:sp>
      <p:sp>
        <p:nvSpPr>
          <p:cNvPr id="7" name="Title 1">
            <a:extLst>
              <a:ext uri="{FF2B5EF4-FFF2-40B4-BE49-F238E27FC236}">
                <a16:creationId xmlns:a16="http://schemas.microsoft.com/office/drawing/2014/main" id="{BA38C40C-ACF2-A77B-3F93-18F4129F06AE}"/>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C00000"/>
                </a:solidFill>
                <a:effectLst>
                  <a:outerShdw blurRad="38100" dist="38100" dir="2700000" algn="tl">
                    <a:srgbClr val="000000">
                      <a:alpha val="43137"/>
                    </a:srgbClr>
                  </a:outerShdw>
                </a:effectLst>
              </a:rPr>
              <a:t>Algorithm for Minimal cover </a:t>
            </a:r>
          </a:p>
        </p:txBody>
      </p:sp>
      <p:pic>
        <p:nvPicPr>
          <p:cNvPr id="103430" name="Picture 2" descr="E:\NIET\Project\xLogo11.png.pagespeed.ic.pydHLuCQEZ.png">
            <a:extLst>
              <a:ext uri="{FF2B5EF4-FFF2-40B4-BE49-F238E27FC236}">
                <a16:creationId xmlns:a16="http://schemas.microsoft.com/office/drawing/2014/main" id="{421032A6-F5C6-87C8-9A91-2071F2C35A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7" name="Content Placeholder 2">
            <a:extLst>
              <a:ext uri="{FF2B5EF4-FFF2-40B4-BE49-F238E27FC236}">
                <a16:creationId xmlns:a16="http://schemas.microsoft.com/office/drawing/2014/main" id="{2B02673B-DC2B-7940-C116-47A331E25A0A}"/>
              </a:ext>
            </a:extLst>
          </p:cNvPr>
          <p:cNvSpPr>
            <a:spLocks noGrp="1"/>
          </p:cNvSpPr>
          <p:nvPr>
            <p:ph idx="1"/>
          </p:nvPr>
        </p:nvSpPr>
        <p:spPr>
          <a:xfrm>
            <a:off x="1676400" y="914400"/>
            <a:ext cx="8839200" cy="5410200"/>
          </a:xfrm>
        </p:spPr>
        <p:txBody>
          <a:bodyPr>
            <a:normAutofit fontScale="92500"/>
          </a:bodyPr>
          <a:lstStyle/>
          <a:p>
            <a:pPr algn="just" eaLnBrk="1" hangingPunct="1">
              <a:buFont typeface="Arial" panose="020B0604020202020204" pitchFamily="34" charset="0"/>
              <a:buNone/>
            </a:pPr>
            <a:r>
              <a:rPr lang="en-US" altLang="en-US" sz="2400" b="1">
                <a:solidFill>
                  <a:srgbClr val="C00000"/>
                </a:solidFill>
              </a:rPr>
              <a:t>Algorithm:- </a:t>
            </a:r>
            <a:r>
              <a:rPr lang="en-US" altLang="en-US" sz="2400"/>
              <a:t> Finding a Minimal Cover F for a Set of Functional Dependencies E </a:t>
            </a:r>
          </a:p>
          <a:p>
            <a:pPr algn="just" eaLnBrk="1" hangingPunct="1">
              <a:buFont typeface="Arial" panose="020B0604020202020204" pitchFamily="34" charset="0"/>
              <a:buNone/>
            </a:pPr>
            <a:r>
              <a:rPr lang="en-US" altLang="en-US" b="1"/>
              <a:t>Input: </a:t>
            </a:r>
            <a:r>
              <a:rPr lang="en-US" altLang="en-US"/>
              <a:t>A set of functional dependencies E.</a:t>
            </a:r>
          </a:p>
          <a:p>
            <a:pPr algn="just" eaLnBrk="1" hangingPunct="1">
              <a:buFont typeface="Arial" panose="020B0604020202020204" pitchFamily="34" charset="0"/>
              <a:buNone/>
            </a:pPr>
            <a:r>
              <a:rPr lang="en-US" altLang="en-US"/>
              <a:t>1</a:t>
            </a:r>
            <a:r>
              <a:rPr lang="en-US" altLang="en-US" sz="2400"/>
              <a:t>.   Set F := E. </a:t>
            </a:r>
          </a:p>
          <a:p>
            <a:pPr algn="just" eaLnBrk="1" hangingPunct="1">
              <a:buFont typeface="Arial" panose="020B0604020202020204" pitchFamily="34" charset="0"/>
              <a:buNone/>
            </a:pPr>
            <a:r>
              <a:rPr lang="en-US" altLang="en-US" sz="2400"/>
              <a:t>2. Replace each functional dependency X → {A1, A2, … , An} in F by the n functional dependencies X →A1, X →A2, … , X → An. </a:t>
            </a:r>
          </a:p>
          <a:p>
            <a:pPr algn="just" eaLnBrk="1" hangingPunct="1">
              <a:buFont typeface="Arial" panose="020B0604020202020204" pitchFamily="34" charset="0"/>
              <a:buNone/>
            </a:pPr>
            <a:r>
              <a:rPr lang="en-US" altLang="en-US" sz="2400"/>
              <a:t>3. For each functional dependency X → A in F for each attribute B that is an element of X if { {F − {X → A} } ∪ { (X − {B} ) → A} } is equivalent to F then replace X → A with (X − {B} ) → A in F.</a:t>
            </a:r>
          </a:p>
          <a:p>
            <a:pPr algn="just" eaLnBrk="1" hangingPunct="1">
              <a:buFont typeface="Arial" panose="020B0604020202020204" pitchFamily="34" charset="0"/>
              <a:buNone/>
            </a:pPr>
            <a:r>
              <a:rPr lang="en-US" altLang="en-US">
                <a:solidFill>
                  <a:srgbClr val="C00000"/>
                </a:solidFill>
              </a:rPr>
              <a:t>(* The above constitutes a removal of the extraneous attribute B from X *)</a:t>
            </a:r>
          </a:p>
          <a:p>
            <a:pPr algn="just" eaLnBrk="1" hangingPunct="1">
              <a:buFont typeface="Arial" panose="020B0604020202020204" pitchFamily="34" charset="0"/>
              <a:buNone/>
            </a:pPr>
            <a:r>
              <a:rPr lang="en-US" altLang="en-US" sz="2400"/>
              <a:t> 4. For each remaining functional dependency X → A in F if {F − {X → A} } is equivalent to F, then remove X → A from F.</a:t>
            </a:r>
          </a:p>
          <a:p>
            <a:pPr algn="just" eaLnBrk="1" hangingPunct="1">
              <a:buFont typeface="Arial" panose="020B0604020202020204" pitchFamily="34" charset="0"/>
              <a:buNone/>
            </a:pPr>
            <a:r>
              <a:rPr lang="en-US" altLang="en-US" sz="2400"/>
              <a:t> </a:t>
            </a:r>
            <a:r>
              <a:rPr lang="en-US" altLang="en-US">
                <a:solidFill>
                  <a:srgbClr val="C00000"/>
                </a:solidFill>
              </a:rPr>
              <a:t>(*This constitutes removal of a redundant functional dependency X → A from F when possible*)</a:t>
            </a:r>
          </a:p>
        </p:txBody>
      </p:sp>
      <p:pic>
        <p:nvPicPr>
          <p:cNvPr id="103432" name="Picture 7">
            <a:extLst>
              <a:ext uri="{FF2B5EF4-FFF2-40B4-BE49-F238E27FC236}">
                <a16:creationId xmlns:a16="http://schemas.microsoft.com/office/drawing/2014/main" id="{E018C81E-8157-348A-4744-868C68C5CB4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7047">
                                            <p:txEl>
                                              <p:pRg st="0" end="0"/>
                                            </p:txEl>
                                          </p:spTgt>
                                        </p:tgtEl>
                                        <p:attrNameLst>
                                          <p:attrName>style.visibility</p:attrName>
                                        </p:attrNameLst>
                                      </p:cBhvr>
                                      <p:to>
                                        <p:strVal val="visible"/>
                                      </p:to>
                                    </p:set>
                                    <p:anim calcmode="lin" valueType="num">
                                      <p:cBhvr additive="base">
                                        <p:cTn id="7" dur="500" fill="hold"/>
                                        <p:tgtEl>
                                          <p:spTgt spid="870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704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7047">
                                            <p:txEl>
                                              <p:pRg st="1" end="1"/>
                                            </p:txEl>
                                          </p:spTgt>
                                        </p:tgtEl>
                                        <p:attrNameLst>
                                          <p:attrName>style.visibility</p:attrName>
                                        </p:attrNameLst>
                                      </p:cBhvr>
                                      <p:to>
                                        <p:strVal val="visible"/>
                                      </p:to>
                                    </p:set>
                                    <p:anim calcmode="lin" valueType="num">
                                      <p:cBhvr additive="base">
                                        <p:cTn id="11" dur="500" fill="hold"/>
                                        <p:tgtEl>
                                          <p:spTgt spid="8704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70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87047">
                                            <p:txEl>
                                              <p:pRg st="2" end="2"/>
                                            </p:txEl>
                                          </p:spTgt>
                                        </p:tgtEl>
                                        <p:attrNameLst>
                                          <p:attrName>style.visibility</p:attrName>
                                        </p:attrNameLst>
                                      </p:cBhvr>
                                      <p:to>
                                        <p:strVal val="visible"/>
                                      </p:to>
                                    </p:set>
                                    <p:anim calcmode="lin" valueType="num">
                                      <p:cBhvr additive="base">
                                        <p:cTn id="17" dur="500" fill="hold"/>
                                        <p:tgtEl>
                                          <p:spTgt spid="8704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70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87047">
                                            <p:txEl>
                                              <p:pRg st="3" end="3"/>
                                            </p:txEl>
                                          </p:spTgt>
                                        </p:tgtEl>
                                        <p:attrNameLst>
                                          <p:attrName>style.visibility</p:attrName>
                                        </p:attrNameLst>
                                      </p:cBhvr>
                                      <p:to>
                                        <p:strVal val="visible"/>
                                      </p:to>
                                    </p:set>
                                    <p:anim calcmode="lin" valueType="num">
                                      <p:cBhvr additive="base">
                                        <p:cTn id="23" dur="500" fill="hold"/>
                                        <p:tgtEl>
                                          <p:spTgt spid="8704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70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87047">
                                            <p:txEl>
                                              <p:pRg st="4" end="4"/>
                                            </p:txEl>
                                          </p:spTgt>
                                        </p:tgtEl>
                                        <p:attrNameLst>
                                          <p:attrName>style.visibility</p:attrName>
                                        </p:attrNameLst>
                                      </p:cBhvr>
                                      <p:to>
                                        <p:strVal val="visible"/>
                                      </p:to>
                                    </p:set>
                                    <p:anim calcmode="lin" valueType="num">
                                      <p:cBhvr additive="base">
                                        <p:cTn id="29" dur="500" fill="hold"/>
                                        <p:tgtEl>
                                          <p:spTgt spid="87047">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7047">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87047">
                                            <p:txEl>
                                              <p:pRg st="5" end="5"/>
                                            </p:txEl>
                                          </p:spTgt>
                                        </p:tgtEl>
                                        <p:attrNameLst>
                                          <p:attrName>style.visibility</p:attrName>
                                        </p:attrNameLst>
                                      </p:cBhvr>
                                      <p:to>
                                        <p:strVal val="visible"/>
                                      </p:to>
                                    </p:set>
                                    <p:anim calcmode="lin" valueType="num">
                                      <p:cBhvr additive="base">
                                        <p:cTn id="33" dur="500" fill="hold"/>
                                        <p:tgtEl>
                                          <p:spTgt spid="87047">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70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87047">
                                            <p:txEl>
                                              <p:pRg st="6" end="6"/>
                                            </p:txEl>
                                          </p:spTgt>
                                        </p:tgtEl>
                                        <p:attrNameLst>
                                          <p:attrName>style.visibility</p:attrName>
                                        </p:attrNameLst>
                                      </p:cBhvr>
                                      <p:to>
                                        <p:strVal val="visible"/>
                                      </p:to>
                                    </p:set>
                                    <p:anim calcmode="lin" valueType="num">
                                      <p:cBhvr additive="base">
                                        <p:cTn id="39" dur="500" fill="hold"/>
                                        <p:tgtEl>
                                          <p:spTgt spid="87047">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7047">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87047">
                                            <p:txEl>
                                              <p:pRg st="7" end="7"/>
                                            </p:txEl>
                                          </p:spTgt>
                                        </p:tgtEl>
                                        <p:attrNameLst>
                                          <p:attrName>style.visibility</p:attrName>
                                        </p:attrNameLst>
                                      </p:cBhvr>
                                      <p:to>
                                        <p:strVal val="visible"/>
                                      </p:to>
                                    </p:set>
                                    <p:anim calcmode="lin" valueType="num">
                                      <p:cBhvr additive="base">
                                        <p:cTn id="43" dur="500" fill="hold"/>
                                        <p:tgtEl>
                                          <p:spTgt spid="8704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704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Content Placeholder 2">
            <a:extLst>
              <a:ext uri="{FF2B5EF4-FFF2-40B4-BE49-F238E27FC236}">
                <a16:creationId xmlns:a16="http://schemas.microsoft.com/office/drawing/2014/main" id="{E379009C-1AB6-B7BD-9E34-69CE42F9AE75}"/>
              </a:ext>
            </a:extLst>
          </p:cNvPr>
          <p:cNvSpPr>
            <a:spLocks noGrp="1"/>
          </p:cNvSpPr>
          <p:nvPr>
            <p:ph idx="1"/>
          </p:nvPr>
        </p:nvSpPr>
        <p:spPr>
          <a:xfrm>
            <a:off x="2895600" y="815975"/>
            <a:ext cx="7772400" cy="5429250"/>
          </a:xfrm>
        </p:spPr>
        <p:txBody>
          <a:bodyPr>
            <a:normAutofit fontScale="92500" lnSpcReduction="10000"/>
          </a:bodyPr>
          <a:lstStyle/>
          <a:p>
            <a:pPr marL="0" indent="0">
              <a:buNone/>
            </a:pPr>
            <a:r>
              <a:rPr lang="en-US" altLang="en-US">
                <a:solidFill>
                  <a:srgbClr val="FF0000"/>
                </a:solidFill>
              </a:rPr>
              <a:t>Find the minimal cover of the set of functional dependencies given; </a:t>
            </a:r>
          </a:p>
          <a:p>
            <a:pPr marL="0" indent="0">
              <a:buNone/>
            </a:pPr>
            <a:r>
              <a:rPr lang="en-US" altLang="en-US">
                <a:solidFill>
                  <a:srgbClr val="FF0000"/>
                </a:solidFill>
              </a:rPr>
              <a:t>{A → C, AB → C, C → DI, CD → I, EC → AB, EI → C}</a:t>
            </a:r>
          </a:p>
          <a:p>
            <a:pPr marL="0" indent="0">
              <a:buNone/>
            </a:pPr>
            <a:endParaRPr lang="en-US" altLang="en-US">
              <a:solidFill>
                <a:srgbClr val="FF0000"/>
              </a:solidFill>
            </a:endParaRPr>
          </a:p>
          <a:p>
            <a:pPr marL="0" indent="0">
              <a:buNone/>
            </a:pPr>
            <a:r>
              <a:rPr lang="en-US" altLang="en-US">
                <a:solidFill>
                  <a:srgbClr val="FF0000"/>
                </a:solidFill>
              </a:rPr>
              <a:t>Solution-</a:t>
            </a:r>
          </a:p>
          <a:p>
            <a:pPr marL="0" indent="0">
              <a:buNone/>
            </a:pPr>
            <a:endParaRPr lang="en-US" altLang="en-US" b="1"/>
          </a:p>
          <a:p>
            <a:pPr marL="0" indent="0">
              <a:buNone/>
            </a:pPr>
            <a:r>
              <a:rPr lang="en-US" altLang="en-US" b="1"/>
              <a:t>Simple properties/steps of minimal cover:</a:t>
            </a:r>
            <a:endParaRPr lang="en-US" altLang="en-US"/>
          </a:p>
          <a:p>
            <a:pPr marL="0" indent="0">
              <a:buNone/>
            </a:pPr>
            <a:r>
              <a:rPr lang="en-US" altLang="en-US"/>
              <a:t>1. Right Hand Side (RHS) of all FDs should be single attribute.</a:t>
            </a:r>
          </a:p>
          <a:p>
            <a:pPr marL="0" indent="0">
              <a:buNone/>
            </a:pPr>
            <a:r>
              <a:rPr lang="en-US" altLang="en-US"/>
              <a:t>2. Remove extraneous attributes. </a:t>
            </a:r>
          </a:p>
          <a:p>
            <a:pPr marL="0" indent="0">
              <a:buNone/>
            </a:pPr>
            <a:r>
              <a:rPr lang="en-US" altLang="en-US"/>
              <a:t>3. Eliminate redundant functional dependencies.</a:t>
            </a:r>
          </a:p>
          <a:p>
            <a:pPr marL="0" indent="0">
              <a:buNone/>
            </a:pPr>
            <a:endParaRPr lang="en-US" altLang="en-US" b="1" i="1"/>
          </a:p>
          <a:p>
            <a:pPr marL="0" indent="0">
              <a:buNone/>
            </a:pPr>
            <a:endParaRPr lang="en-US" altLang="en-US" b="1" i="1"/>
          </a:p>
          <a:p>
            <a:pPr marL="0" indent="0">
              <a:buNone/>
            </a:pPr>
            <a:r>
              <a:rPr lang="en-US" altLang="en-US" b="1" i="1"/>
              <a:t>1.</a:t>
            </a:r>
            <a:r>
              <a:rPr lang="en-US" altLang="en-US"/>
              <a:t> </a:t>
            </a:r>
            <a:r>
              <a:rPr lang="en-US" altLang="en-US" b="1" i="1"/>
              <a:t>Right Hand Side (RHS) of all FDs should be single attribute</a:t>
            </a:r>
            <a:r>
              <a:rPr lang="en-US" altLang="en-US"/>
              <a:t>. So we write F as F1, as follows;</a:t>
            </a:r>
          </a:p>
          <a:p>
            <a:pPr marL="0" indent="0">
              <a:buNone/>
            </a:pPr>
            <a:r>
              <a:rPr lang="en-US" altLang="en-US" b="1"/>
              <a:t>F1 = {A → C, AB → C, C → D, C → I, CD → I, EC → A, EC → B, EI → C}</a:t>
            </a:r>
            <a:endParaRPr lang="en-US" altLang="en-US"/>
          </a:p>
          <a:p>
            <a:pPr marL="0" indent="0">
              <a:buNone/>
            </a:pPr>
            <a:endParaRPr lang="en-US" altLang="en-US"/>
          </a:p>
        </p:txBody>
      </p:sp>
      <p:sp>
        <p:nvSpPr>
          <p:cNvPr id="4" name="Date Placeholder 3">
            <a:extLst>
              <a:ext uri="{FF2B5EF4-FFF2-40B4-BE49-F238E27FC236}">
                <a16:creationId xmlns:a16="http://schemas.microsoft.com/office/drawing/2014/main" id="{B996D79D-5D0F-EEA3-1AE2-F9179D82420F}"/>
              </a:ext>
            </a:extLst>
          </p:cNvPr>
          <p:cNvSpPr>
            <a:spLocks noGrp="1"/>
          </p:cNvSpPr>
          <p:nvPr>
            <p:ph type="dt" sz="quarter" idx="10"/>
          </p:nvPr>
        </p:nvSpPr>
        <p:spPr/>
        <p:txBody>
          <a:bodyPr/>
          <a:lstStyle/>
          <a:p>
            <a:pPr>
              <a:defRPr/>
            </a:pPr>
            <a:fld id="{DFE9336D-ABF8-4757-9FB0-81C3C6F47663}" type="datetime1">
              <a:rPr lang="en-US"/>
              <a:pPr>
                <a:defRPr/>
              </a:pPr>
              <a:t>3/27/24</a:t>
            </a:fld>
            <a:endParaRPr lang="en-US"/>
          </a:p>
        </p:txBody>
      </p:sp>
      <p:sp>
        <p:nvSpPr>
          <p:cNvPr id="5" name="Footer Placeholder 4">
            <a:extLst>
              <a:ext uri="{FF2B5EF4-FFF2-40B4-BE49-F238E27FC236}">
                <a16:creationId xmlns:a16="http://schemas.microsoft.com/office/drawing/2014/main" id="{E6090236-F77A-A3B4-275D-6C39EFDC3E39}"/>
              </a:ext>
            </a:extLst>
          </p:cNvPr>
          <p:cNvSpPr>
            <a:spLocks noGrp="1"/>
          </p:cNvSpPr>
          <p:nvPr>
            <p:ph type="ftr" sz="quarter" idx="11"/>
          </p:nvPr>
        </p:nvSpPr>
        <p:spPr/>
        <p:txBody>
          <a:bodyPr/>
          <a:lstStyle/>
          <a:p>
            <a:pPr>
              <a:defRPr/>
            </a:pPr>
            <a:r>
              <a:rPr lang="en-US"/>
              <a:t>Jyoti Rani          DBMS                Unit-3</a:t>
            </a:r>
          </a:p>
        </p:txBody>
      </p:sp>
      <p:sp>
        <p:nvSpPr>
          <p:cNvPr id="104453" name="Slide Number Placeholder 5">
            <a:extLst>
              <a:ext uri="{FF2B5EF4-FFF2-40B4-BE49-F238E27FC236}">
                <a16:creationId xmlns:a16="http://schemas.microsoft.com/office/drawing/2014/main" id="{92DF0590-06D8-EF30-5646-B2B37303085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0BE7E75-A105-0D48-B83D-05ABAFD7C8E1}" type="slidenum">
              <a:rPr lang="en-US" altLang="en-US" sz="1200">
                <a:solidFill>
                  <a:srgbClr val="898989"/>
                </a:solidFill>
              </a:rPr>
              <a:pPr>
                <a:spcBef>
                  <a:spcPct val="0"/>
                </a:spcBef>
                <a:buFontTx/>
                <a:buNone/>
              </a:pPr>
              <a:t>58</a:t>
            </a:fld>
            <a:endParaRPr lang="en-US" altLang="en-US" sz="1200">
              <a:solidFill>
                <a:srgbClr val="898989"/>
              </a:solidFill>
            </a:endParaRPr>
          </a:p>
        </p:txBody>
      </p:sp>
      <p:sp>
        <p:nvSpPr>
          <p:cNvPr id="7" name="Title 1">
            <a:extLst>
              <a:ext uri="{FF2B5EF4-FFF2-40B4-BE49-F238E27FC236}">
                <a16:creationId xmlns:a16="http://schemas.microsoft.com/office/drawing/2014/main" id="{8F6C71AB-91FC-2F50-9EAE-B4E7E9D45DDD}"/>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Example on Minimal Cover </a:t>
            </a:r>
          </a:p>
        </p:txBody>
      </p:sp>
      <p:pic>
        <p:nvPicPr>
          <p:cNvPr id="104455" name="Picture 7">
            <a:extLst>
              <a:ext uri="{FF2B5EF4-FFF2-40B4-BE49-F238E27FC236}">
                <a16:creationId xmlns:a16="http://schemas.microsoft.com/office/drawing/2014/main" id="{64FB6B46-AA18-C0C3-6E6D-2BDEB3F0B23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Content Placeholder 2">
            <a:extLst>
              <a:ext uri="{FF2B5EF4-FFF2-40B4-BE49-F238E27FC236}">
                <a16:creationId xmlns:a16="http://schemas.microsoft.com/office/drawing/2014/main" id="{650CE46A-D68B-4288-D12A-D81033996B99}"/>
              </a:ext>
            </a:extLst>
          </p:cNvPr>
          <p:cNvSpPr>
            <a:spLocks noGrp="1"/>
          </p:cNvSpPr>
          <p:nvPr>
            <p:ph idx="1"/>
          </p:nvPr>
        </p:nvSpPr>
        <p:spPr>
          <a:xfrm>
            <a:off x="2895600" y="796925"/>
            <a:ext cx="7772400" cy="5924550"/>
          </a:xfrm>
        </p:spPr>
        <p:txBody>
          <a:bodyPr/>
          <a:lstStyle/>
          <a:p>
            <a:pPr marL="0" indent="0">
              <a:buNone/>
              <a:defRPr/>
            </a:pPr>
            <a:r>
              <a:rPr lang="en-US" b="1" i="1"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Remove extraneous attributes</a:t>
            </a:r>
            <a:r>
              <a:rPr lang="en-US" dirty="0">
                <a:latin typeface="Times New Roman" panose="02020603050405020304" pitchFamily="18" charset="0"/>
                <a:cs typeface="Times New Roman" panose="02020603050405020304" pitchFamily="18" charset="0"/>
              </a:rPr>
              <a:t>.</a:t>
            </a:r>
          </a:p>
          <a:p>
            <a:pPr>
              <a:defRPr/>
            </a:pPr>
            <a:r>
              <a:rPr lang="en-US" dirty="0">
                <a:latin typeface="Times New Roman" panose="02020603050405020304" pitchFamily="18" charset="0"/>
                <a:cs typeface="Times New Roman" panose="02020603050405020304" pitchFamily="18" charset="0"/>
              </a:rPr>
              <a:t>Extraneous attribute is a redundant attribute on the LHS of the functional dependency. In the set of FDs, AB → C, CD → I, EC → A, EC → B, and EI → C have more than one attribute in the LHS. Hence, we check one of these LHS attributes are extraneous or not.</a:t>
            </a:r>
          </a:p>
          <a:p>
            <a:pPr>
              <a:defRPr/>
            </a:pPr>
            <a:r>
              <a:rPr lang="en-US" dirty="0">
                <a:latin typeface="Times New Roman" panose="02020603050405020304" pitchFamily="18" charset="0"/>
                <a:cs typeface="Times New Roman" panose="02020603050405020304" pitchFamily="18" charset="0"/>
              </a:rPr>
              <a:t>To check, we need to find the closure of each attribute on the LHS; [apply the closure finding algorithm – refer here]</a:t>
            </a:r>
          </a:p>
          <a:p>
            <a:pPr>
              <a:defRPr/>
            </a:pPr>
            <a:endParaRPr lang="en-US" dirty="0">
              <a:latin typeface="Times New Roman" panose="02020603050405020304" pitchFamily="18" charset="0"/>
              <a:cs typeface="Times New Roman" panose="02020603050405020304" pitchFamily="18" charset="0"/>
            </a:endParaRPr>
          </a:p>
          <a:p>
            <a:pPr marL="0" indent="0">
              <a:buNone/>
              <a:defRPr/>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 = ACDI</a:t>
            </a:r>
          </a:p>
          <a:p>
            <a:pPr marL="0" indent="0">
              <a:buNone/>
              <a:defRPr/>
            </a:pPr>
            <a:r>
              <a:rPr lang="en-US" dirty="0">
                <a:latin typeface="Times New Roman" panose="02020603050405020304" pitchFamily="18" charset="0"/>
                <a:cs typeface="Times New Roman" panose="02020603050405020304" pitchFamily="18" charset="0"/>
              </a:rPr>
              <a:t>(ii) B+ = B</a:t>
            </a:r>
          </a:p>
          <a:p>
            <a:pPr marL="0" indent="0">
              <a:buNone/>
              <a:defRPr/>
            </a:pPr>
            <a:r>
              <a:rPr lang="en-US" dirty="0">
                <a:latin typeface="Times New Roman" panose="02020603050405020304" pitchFamily="18" charset="0"/>
                <a:cs typeface="Times New Roman" panose="02020603050405020304" pitchFamily="18" charset="0"/>
              </a:rPr>
              <a:t>(iii) C+ = CDI</a:t>
            </a:r>
          </a:p>
          <a:p>
            <a:pPr marL="0" indent="0">
              <a:buNone/>
              <a:defRPr/>
            </a:pPr>
            <a:r>
              <a:rPr lang="en-US" dirty="0">
                <a:latin typeface="Times New Roman" panose="02020603050405020304" pitchFamily="18" charset="0"/>
                <a:cs typeface="Times New Roman" panose="02020603050405020304" pitchFamily="18" charset="0"/>
              </a:rPr>
              <a:t>(iv) D+ = D</a:t>
            </a:r>
          </a:p>
          <a:p>
            <a:pPr marL="0" indent="0">
              <a:buNone/>
              <a:defRPr/>
            </a:pPr>
            <a:r>
              <a:rPr lang="en-US" dirty="0">
                <a:latin typeface="Times New Roman" panose="02020603050405020304" pitchFamily="18" charset="0"/>
                <a:cs typeface="Times New Roman" panose="02020603050405020304" pitchFamily="18" charset="0"/>
              </a:rPr>
              <a:t>(v) E+ = E</a:t>
            </a:r>
          </a:p>
          <a:p>
            <a:pPr marL="0" indent="0">
              <a:buNone/>
              <a:defRPr/>
            </a:pPr>
            <a:r>
              <a:rPr lang="en-US" dirty="0">
                <a:latin typeface="Times New Roman" panose="02020603050405020304" pitchFamily="18" charset="0"/>
                <a:cs typeface="Times New Roman" panose="02020603050405020304" pitchFamily="18" charset="0"/>
              </a:rPr>
              <a:t>(vi) I+ = I</a:t>
            </a:r>
          </a:p>
          <a:p>
            <a:pPr>
              <a:defRPr/>
            </a:pPr>
            <a:endParaRPr lang="en-US" alt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3D6506F-74A3-5E23-AFDF-4002AC3844D7}"/>
              </a:ext>
            </a:extLst>
          </p:cNvPr>
          <p:cNvSpPr>
            <a:spLocks noGrp="1"/>
          </p:cNvSpPr>
          <p:nvPr>
            <p:ph type="dt" sz="quarter" idx="10"/>
          </p:nvPr>
        </p:nvSpPr>
        <p:spPr/>
        <p:txBody>
          <a:bodyPr/>
          <a:lstStyle/>
          <a:p>
            <a:pPr>
              <a:defRPr/>
            </a:pPr>
            <a:fld id="{3F467699-33EE-474B-B0F2-800B7DDD6E58}" type="datetime1">
              <a:rPr lang="en-US"/>
              <a:pPr>
                <a:defRPr/>
              </a:pPr>
              <a:t>3/27/24</a:t>
            </a:fld>
            <a:endParaRPr lang="en-US"/>
          </a:p>
        </p:txBody>
      </p:sp>
      <p:sp>
        <p:nvSpPr>
          <p:cNvPr id="5" name="Footer Placeholder 4">
            <a:extLst>
              <a:ext uri="{FF2B5EF4-FFF2-40B4-BE49-F238E27FC236}">
                <a16:creationId xmlns:a16="http://schemas.microsoft.com/office/drawing/2014/main" id="{54356D8B-B276-BC80-9EAB-FF93E75868E5}"/>
              </a:ext>
            </a:extLst>
          </p:cNvPr>
          <p:cNvSpPr>
            <a:spLocks noGrp="1"/>
          </p:cNvSpPr>
          <p:nvPr>
            <p:ph type="ftr" sz="quarter" idx="11"/>
          </p:nvPr>
        </p:nvSpPr>
        <p:spPr/>
        <p:txBody>
          <a:bodyPr/>
          <a:lstStyle/>
          <a:p>
            <a:pPr>
              <a:defRPr/>
            </a:pPr>
            <a:r>
              <a:rPr lang="en-US"/>
              <a:t>Jyoti Rani          DBMS                Unit-3</a:t>
            </a:r>
          </a:p>
        </p:txBody>
      </p:sp>
      <p:sp>
        <p:nvSpPr>
          <p:cNvPr id="105477" name="Slide Number Placeholder 5">
            <a:extLst>
              <a:ext uri="{FF2B5EF4-FFF2-40B4-BE49-F238E27FC236}">
                <a16:creationId xmlns:a16="http://schemas.microsoft.com/office/drawing/2014/main" id="{87554F9A-5B33-C636-AA28-15B4AB44864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64D8F92-2D0A-AE4C-82E0-5C07022A4866}" type="slidenum">
              <a:rPr lang="en-US" altLang="en-US" sz="1200">
                <a:solidFill>
                  <a:srgbClr val="898989"/>
                </a:solidFill>
              </a:rPr>
              <a:pPr>
                <a:spcBef>
                  <a:spcPct val="0"/>
                </a:spcBef>
                <a:buFontTx/>
                <a:buNone/>
              </a:pPr>
              <a:t>59</a:t>
            </a:fld>
            <a:endParaRPr lang="en-US" altLang="en-US" sz="1200">
              <a:solidFill>
                <a:srgbClr val="898989"/>
              </a:solidFill>
            </a:endParaRPr>
          </a:p>
        </p:txBody>
      </p:sp>
      <p:sp>
        <p:nvSpPr>
          <p:cNvPr id="7" name="Title 1">
            <a:extLst>
              <a:ext uri="{FF2B5EF4-FFF2-40B4-BE49-F238E27FC236}">
                <a16:creationId xmlns:a16="http://schemas.microsoft.com/office/drawing/2014/main" id="{7E4CA4E4-E6AF-757E-86AB-286693B59FCC}"/>
              </a:ext>
            </a:extLst>
          </p:cNvPr>
          <p:cNvSpPr txBox="1">
            <a:spLocks/>
          </p:cNvSpPr>
          <p:nvPr/>
        </p:nvSpPr>
        <p:spPr>
          <a:xfrm>
            <a:off x="2895600" y="0"/>
            <a:ext cx="7772400" cy="6096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Cont.. </a:t>
            </a:r>
          </a:p>
        </p:txBody>
      </p:sp>
      <p:pic>
        <p:nvPicPr>
          <p:cNvPr id="105479" name="Picture 7">
            <a:extLst>
              <a:ext uri="{FF2B5EF4-FFF2-40B4-BE49-F238E27FC236}">
                <a16:creationId xmlns:a16="http://schemas.microsoft.com/office/drawing/2014/main" id="{5DAA15E9-844D-E357-F9A9-65E425672D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8B40830-5E38-9283-EFD8-A99B9D76D318}"/>
              </a:ext>
            </a:extLst>
          </p:cNvPr>
          <p:cNvSpPr>
            <a:spLocks noGrp="1"/>
          </p:cNvSpPr>
          <p:nvPr>
            <p:ph type="title"/>
          </p:nvPr>
        </p:nvSpPr>
        <p:spPr>
          <a:xfrm>
            <a:off x="3352800" y="274639"/>
            <a:ext cx="6858000" cy="457199"/>
          </a:xfrm>
        </p:spPr>
        <p:txBody>
          <a:bodyPr>
            <a:normAutofit fontScale="90000"/>
          </a:bodyPr>
          <a:lstStyle/>
          <a:p>
            <a:endParaRPr lang="en-IN" dirty="0"/>
          </a:p>
        </p:txBody>
      </p:sp>
      <p:sp>
        <p:nvSpPr>
          <p:cNvPr id="9" name="Content Placeholder 8">
            <a:extLst>
              <a:ext uri="{FF2B5EF4-FFF2-40B4-BE49-F238E27FC236}">
                <a16:creationId xmlns:a16="http://schemas.microsoft.com/office/drawing/2014/main" id="{78F0E9BC-C877-60C9-AD21-4F8B662AFF12}"/>
              </a:ext>
            </a:extLst>
          </p:cNvPr>
          <p:cNvSpPr>
            <a:spLocks noGrp="1"/>
          </p:cNvSpPr>
          <p:nvPr>
            <p:ph idx="1"/>
          </p:nvPr>
        </p:nvSpPr>
        <p:spPr>
          <a:xfrm>
            <a:off x="1981200" y="1609826"/>
            <a:ext cx="8229600" cy="4525963"/>
          </a:xfrm>
        </p:spPr>
        <p:txBody>
          <a:bodyPr/>
          <a:lstStyle/>
          <a:p>
            <a:pPr marL="0" indent="0">
              <a:buNone/>
            </a:pPr>
            <a:r>
              <a:rPr lang="en-IN" dirty="0"/>
              <a:t>DBMS can be used in :</a:t>
            </a:r>
          </a:p>
          <a:p>
            <a:pPr marL="0" indent="0">
              <a:buNone/>
            </a:pPr>
            <a:endParaRPr lang="en-IN" sz="1200" dirty="0"/>
          </a:p>
          <a:p>
            <a:r>
              <a:rPr lang="en-IN" sz="2400" b="1" dirty="0">
                <a:solidFill>
                  <a:srgbClr val="000000"/>
                </a:solidFill>
              </a:rPr>
              <a:t>Finance</a:t>
            </a:r>
          </a:p>
          <a:p>
            <a:r>
              <a:rPr lang="en-IN" sz="2400" b="1" dirty="0">
                <a:solidFill>
                  <a:srgbClr val="000000"/>
                </a:solidFill>
              </a:rPr>
              <a:t>Social Media Sites </a:t>
            </a:r>
          </a:p>
          <a:p>
            <a:r>
              <a:rPr lang="en-IN" sz="2400" b="1" dirty="0">
                <a:solidFill>
                  <a:srgbClr val="000000"/>
                </a:solidFill>
              </a:rPr>
              <a:t>Human Resource Management </a:t>
            </a:r>
          </a:p>
          <a:p>
            <a:r>
              <a:rPr lang="en-IN" sz="2400" b="1" dirty="0">
                <a:solidFill>
                  <a:srgbClr val="000000"/>
                </a:solidFill>
              </a:rPr>
              <a:t>Manufacturing </a:t>
            </a:r>
          </a:p>
          <a:p>
            <a:r>
              <a:rPr lang="en-IN" sz="2400" b="1" dirty="0">
                <a:solidFill>
                  <a:srgbClr val="000000"/>
                </a:solidFill>
              </a:rPr>
              <a:t>Credit card transactions </a:t>
            </a:r>
            <a:endParaRPr lang="en-IN" sz="2400" b="1" dirty="0"/>
          </a:p>
        </p:txBody>
      </p:sp>
      <p:sp>
        <p:nvSpPr>
          <p:cNvPr id="2" name="Date Placeholder 1">
            <a:extLst>
              <a:ext uri="{FF2B5EF4-FFF2-40B4-BE49-F238E27FC236}">
                <a16:creationId xmlns:a16="http://schemas.microsoft.com/office/drawing/2014/main" id="{FE1EBEE3-FAAE-3A58-B920-A863F1DCC10F}"/>
              </a:ext>
            </a:extLst>
          </p:cNvPr>
          <p:cNvSpPr>
            <a:spLocks noGrp="1"/>
          </p:cNvSpPr>
          <p:nvPr>
            <p:ph type="dt" sz="half" idx="10"/>
          </p:nvPr>
        </p:nvSpPr>
        <p:spPr/>
        <p:txBody>
          <a:bodyPr/>
          <a:lstStyle/>
          <a:p>
            <a:pPr>
              <a:defRPr/>
            </a:pPr>
            <a:fld id="{F73A8922-DA34-43FA-88E7-915E3CD14F24}" type="datetime1">
              <a:rPr lang="en-US" smtClean="0"/>
              <a:t>3/27/24</a:t>
            </a:fld>
            <a:endParaRPr lang="en-US"/>
          </a:p>
        </p:txBody>
      </p:sp>
      <p:sp>
        <p:nvSpPr>
          <p:cNvPr id="3" name="Footer Placeholder 2">
            <a:extLst>
              <a:ext uri="{FF2B5EF4-FFF2-40B4-BE49-F238E27FC236}">
                <a16:creationId xmlns:a16="http://schemas.microsoft.com/office/drawing/2014/main" id="{117AB5D7-84CE-951F-D71A-2F9572741618}"/>
              </a:ext>
            </a:extLst>
          </p:cNvPr>
          <p:cNvSpPr>
            <a:spLocks noGrp="1"/>
          </p:cNvSpPr>
          <p:nvPr>
            <p:ph type="ftr" sz="quarter" idx="11"/>
          </p:nvPr>
        </p:nvSpPr>
        <p:spPr>
          <a:xfrm>
            <a:off x="4648200" y="6356351"/>
            <a:ext cx="3962400" cy="365125"/>
          </a:xfrm>
        </p:spPr>
        <p:txBody>
          <a:bodyPr/>
          <a:lstStyle/>
          <a:p>
            <a:pPr>
              <a:defRPr/>
            </a:pPr>
            <a:r>
              <a:rPr lang="en-US"/>
              <a:t>Jyoti Rani        ACSAI-0402 and DBMS                Unit-4</a:t>
            </a:r>
            <a:endParaRPr lang="en-US" dirty="0"/>
          </a:p>
        </p:txBody>
      </p:sp>
      <p:sp>
        <p:nvSpPr>
          <p:cNvPr id="4" name="Slide Number Placeholder 3">
            <a:extLst>
              <a:ext uri="{FF2B5EF4-FFF2-40B4-BE49-F238E27FC236}">
                <a16:creationId xmlns:a16="http://schemas.microsoft.com/office/drawing/2014/main" id="{63A3A96D-8081-38BB-A58E-12490E84016F}"/>
              </a:ext>
            </a:extLst>
          </p:cNvPr>
          <p:cNvSpPr>
            <a:spLocks noGrp="1"/>
          </p:cNvSpPr>
          <p:nvPr>
            <p:ph type="sldNum" sz="quarter" idx="12"/>
          </p:nvPr>
        </p:nvSpPr>
        <p:spPr/>
        <p:txBody>
          <a:bodyPr/>
          <a:lstStyle/>
          <a:p>
            <a:fld id="{F2ACB09D-C46E-4FDE-8E95-1EFDC96A9A2D}" type="slidenum">
              <a:rPr lang="en-US" altLang="en-US" smtClean="0"/>
              <a:pPr/>
              <a:t>6</a:t>
            </a:fld>
            <a:endParaRPr lang="en-US" altLang="en-US"/>
          </a:p>
        </p:txBody>
      </p:sp>
      <p:pic>
        <p:nvPicPr>
          <p:cNvPr id="5" name="Picture 4">
            <a:extLst>
              <a:ext uri="{FF2B5EF4-FFF2-40B4-BE49-F238E27FC236}">
                <a16:creationId xmlns:a16="http://schemas.microsoft.com/office/drawing/2014/main" id="{281A6CAB-AC9F-0D47-E093-AEB3A632628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itle 1">
            <a:extLst>
              <a:ext uri="{FF2B5EF4-FFF2-40B4-BE49-F238E27FC236}">
                <a16:creationId xmlns:a16="http://schemas.microsoft.com/office/drawing/2014/main" id="{FDDD2294-459C-A854-90D1-AC9818D42531}"/>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t>Branch wise Application</a:t>
            </a:r>
          </a:p>
        </p:txBody>
      </p:sp>
    </p:spTree>
    <p:extLst>
      <p:ext uri="{BB962C8B-B14F-4D97-AF65-F5344CB8AC3E}">
        <p14:creationId xmlns:p14="http://schemas.microsoft.com/office/powerpoint/2010/main" val="32309144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Content Placeholder 2">
            <a:extLst>
              <a:ext uri="{FF2B5EF4-FFF2-40B4-BE49-F238E27FC236}">
                <a16:creationId xmlns:a16="http://schemas.microsoft.com/office/drawing/2014/main" id="{245B90E0-A871-303A-29DE-92BE31324D64}"/>
              </a:ext>
            </a:extLst>
          </p:cNvPr>
          <p:cNvSpPr>
            <a:spLocks noGrp="1"/>
          </p:cNvSpPr>
          <p:nvPr>
            <p:ph idx="1"/>
          </p:nvPr>
        </p:nvSpPr>
        <p:spPr>
          <a:xfrm>
            <a:off x="2895600" y="815975"/>
            <a:ext cx="7772400" cy="5429250"/>
          </a:xfrm>
        </p:spPr>
        <p:txBody>
          <a:bodyPr/>
          <a:lstStyle/>
          <a:p>
            <a:pPr>
              <a:defRPr/>
            </a:pPr>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the closure of A included the attribute C. So, B is extraneous in AB → C, and B can be removed.</a:t>
            </a:r>
          </a:p>
          <a:p>
            <a:pPr>
              <a:defRPr/>
            </a:pPr>
            <a:r>
              <a:rPr lang="en-US" dirty="0">
                <a:latin typeface="Times New Roman" panose="02020603050405020304" pitchFamily="18" charset="0"/>
                <a:cs typeface="Times New Roman" panose="02020603050405020304" pitchFamily="18" charset="0"/>
              </a:rPr>
              <a:t>From (iii), the closure of C included the attribute I. So, D is extraneous in CD → I, and D can be removed.</a:t>
            </a:r>
          </a:p>
          <a:p>
            <a:pPr>
              <a:defRPr/>
            </a:pPr>
            <a:r>
              <a:rPr lang="en-US" dirty="0">
                <a:latin typeface="Times New Roman" panose="02020603050405020304" pitchFamily="18" charset="0"/>
                <a:cs typeface="Times New Roman" panose="02020603050405020304" pitchFamily="18" charset="0"/>
              </a:rPr>
              <a:t>No more extraneous attributes are found. Hence, we write F1 as F2 after removing extraneous attributes from F1 as follows;</a:t>
            </a:r>
          </a:p>
          <a:p>
            <a:pPr>
              <a:defRPr/>
            </a:pPr>
            <a:r>
              <a:rPr lang="en-US" b="1" dirty="0">
                <a:latin typeface="Times New Roman" panose="02020603050405020304" pitchFamily="18" charset="0"/>
                <a:cs typeface="Times New Roman" panose="02020603050405020304" pitchFamily="18" charset="0"/>
              </a:rPr>
              <a:t>F2 = {A → C, C → D, C → I, EC → A, EC → B, EI → C}</a:t>
            </a:r>
            <a:endParaRPr lang="en-US" dirty="0">
              <a:latin typeface="Times New Roman" panose="02020603050405020304" pitchFamily="18" charset="0"/>
              <a:cs typeface="Times New Roman" panose="02020603050405020304" pitchFamily="18" charset="0"/>
            </a:endParaRPr>
          </a:p>
          <a:p>
            <a:pPr marL="0" indent="0">
              <a:buNone/>
              <a:defRPr/>
            </a:pPr>
            <a:endParaRPr lang="en-US" b="1" i="1" dirty="0">
              <a:latin typeface="Times New Roman" panose="02020603050405020304" pitchFamily="18" charset="0"/>
              <a:cs typeface="Times New Roman" panose="02020603050405020304" pitchFamily="18" charset="0"/>
            </a:endParaRPr>
          </a:p>
          <a:p>
            <a:pPr marL="0" indent="0">
              <a:buNone/>
              <a:defRPr/>
            </a:pPr>
            <a:endParaRPr lang="en-US" b="1" i="1" dirty="0">
              <a:latin typeface="Times New Roman" panose="02020603050405020304" pitchFamily="18" charset="0"/>
              <a:cs typeface="Times New Roman" panose="02020603050405020304" pitchFamily="18" charset="0"/>
            </a:endParaRPr>
          </a:p>
          <a:p>
            <a:pPr marL="0" indent="0">
              <a:buNone/>
              <a:defRPr/>
            </a:pPr>
            <a:r>
              <a:rPr lang="en-US" b="1" i="1"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Eliminate redundant functional dependency</a:t>
            </a:r>
            <a:r>
              <a:rPr lang="en-US" dirty="0">
                <a:latin typeface="Times New Roman" panose="02020603050405020304" pitchFamily="18" charset="0"/>
                <a:cs typeface="Times New Roman" panose="02020603050405020304" pitchFamily="18" charset="0"/>
              </a:rPr>
              <a:t>.</a:t>
            </a:r>
          </a:p>
          <a:p>
            <a:pPr>
              <a:defRPr/>
            </a:pPr>
            <a:r>
              <a:rPr lang="en-US" dirty="0">
                <a:latin typeface="Times New Roman" panose="02020603050405020304" pitchFamily="18" charset="0"/>
                <a:cs typeface="Times New Roman" panose="02020603050405020304" pitchFamily="18" charset="0"/>
              </a:rPr>
              <a:t>Here, EI → C is redundant (C can be determined using other FD, in this case, A → C). Hence, the minimal cover </a:t>
            </a:r>
            <a:r>
              <a:rPr lang="en-US" b="1" dirty="0">
                <a:latin typeface="Times New Roman" panose="02020603050405020304" pitchFamily="18" charset="0"/>
                <a:cs typeface="Times New Roman" panose="02020603050405020304" pitchFamily="18" charset="0"/>
              </a:rPr>
              <a:t>Fc = {A → C, C → D, C → I, EC → A, EC → B}</a:t>
            </a:r>
            <a:r>
              <a:rPr lang="en-US" dirty="0">
                <a:latin typeface="Times New Roman" panose="02020603050405020304" pitchFamily="18" charset="0"/>
                <a:cs typeface="Times New Roman" panose="02020603050405020304" pitchFamily="18" charset="0"/>
              </a:rPr>
              <a:t>.</a:t>
            </a:r>
          </a:p>
          <a:p>
            <a:pPr>
              <a:defRPr/>
            </a:pPr>
            <a:r>
              <a:rPr lang="en-US" dirty="0">
                <a:latin typeface="Times New Roman" panose="02020603050405020304" pitchFamily="18" charset="0"/>
                <a:cs typeface="Times New Roman" panose="02020603050405020304" pitchFamily="18" charset="0"/>
              </a:rPr>
              <a:t>Hence, </a:t>
            </a:r>
            <a:r>
              <a:rPr lang="en-US" b="1" dirty="0">
                <a:latin typeface="Times New Roman" panose="02020603050405020304" pitchFamily="18" charset="0"/>
                <a:cs typeface="Times New Roman" panose="02020603050405020304" pitchFamily="18" charset="0"/>
              </a:rPr>
              <a:t>set of functional dependencies Fc is the minimal cover for the set F.</a:t>
            </a:r>
            <a:endParaRPr lang="en-US" dirty="0">
              <a:latin typeface="Times New Roman" panose="02020603050405020304" pitchFamily="18" charset="0"/>
              <a:cs typeface="Times New Roman" panose="02020603050405020304" pitchFamily="18" charset="0"/>
            </a:endParaRPr>
          </a:p>
          <a:p>
            <a:pPr>
              <a:defRPr/>
            </a:pPr>
            <a:endParaRPr lang="en-US" altLang="en-US" dirty="0"/>
          </a:p>
        </p:txBody>
      </p:sp>
      <p:sp>
        <p:nvSpPr>
          <p:cNvPr id="4" name="Date Placeholder 3">
            <a:extLst>
              <a:ext uri="{FF2B5EF4-FFF2-40B4-BE49-F238E27FC236}">
                <a16:creationId xmlns:a16="http://schemas.microsoft.com/office/drawing/2014/main" id="{153C3DE1-1744-E1F8-0EA7-C7B8A1178DE8}"/>
              </a:ext>
            </a:extLst>
          </p:cNvPr>
          <p:cNvSpPr>
            <a:spLocks noGrp="1"/>
          </p:cNvSpPr>
          <p:nvPr>
            <p:ph type="dt" sz="quarter" idx="10"/>
          </p:nvPr>
        </p:nvSpPr>
        <p:spPr/>
        <p:txBody>
          <a:bodyPr/>
          <a:lstStyle/>
          <a:p>
            <a:pPr>
              <a:defRPr/>
            </a:pPr>
            <a:fld id="{BF436550-5E99-475B-AB5F-9E7A18079311}" type="datetime1">
              <a:rPr lang="en-US"/>
              <a:pPr>
                <a:defRPr/>
              </a:pPr>
              <a:t>3/27/24</a:t>
            </a:fld>
            <a:endParaRPr lang="en-US"/>
          </a:p>
        </p:txBody>
      </p:sp>
      <p:sp>
        <p:nvSpPr>
          <p:cNvPr id="5" name="Footer Placeholder 4">
            <a:extLst>
              <a:ext uri="{FF2B5EF4-FFF2-40B4-BE49-F238E27FC236}">
                <a16:creationId xmlns:a16="http://schemas.microsoft.com/office/drawing/2014/main" id="{218C5EEB-9F65-4A92-2F80-8929DD9A40BF}"/>
              </a:ext>
            </a:extLst>
          </p:cNvPr>
          <p:cNvSpPr>
            <a:spLocks noGrp="1"/>
          </p:cNvSpPr>
          <p:nvPr>
            <p:ph type="ftr" sz="quarter" idx="11"/>
          </p:nvPr>
        </p:nvSpPr>
        <p:spPr/>
        <p:txBody>
          <a:bodyPr/>
          <a:lstStyle/>
          <a:p>
            <a:pPr>
              <a:defRPr/>
            </a:pPr>
            <a:r>
              <a:rPr lang="en-US"/>
              <a:t>Jyoti Rani          DBMS                Unit-3</a:t>
            </a:r>
          </a:p>
        </p:txBody>
      </p:sp>
      <p:sp>
        <p:nvSpPr>
          <p:cNvPr id="106501" name="Slide Number Placeholder 5">
            <a:extLst>
              <a:ext uri="{FF2B5EF4-FFF2-40B4-BE49-F238E27FC236}">
                <a16:creationId xmlns:a16="http://schemas.microsoft.com/office/drawing/2014/main" id="{49A4B4AE-3CF9-B028-4F7C-265B72A04C6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73FB56E-02DD-C347-8C67-AAE7DB74EE58}" type="slidenum">
              <a:rPr lang="en-US" altLang="en-US" sz="1200">
                <a:solidFill>
                  <a:srgbClr val="898989"/>
                </a:solidFill>
              </a:rPr>
              <a:pPr>
                <a:spcBef>
                  <a:spcPct val="0"/>
                </a:spcBef>
                <a:buFontTx/>
                <a:buNone/>
              </a:pPr>
              <a:t>60</a:t>
            </a:fld>
            <a:endParaRPr lang="en-US" altLang="en-US" sz="1200">
              <a:solidFill>
                <a:srgbClr val="898989"/>
              </a:solidFill>
            </a:endParaRPr>
          </a:p>
        </p:txBody>
      </p:sp>
      <p:sp>
        <p:nvSpPr>
          <p:cNvPr id="7" name="Title 1">
            <a:extLst>
              <a:ext uri="{FF2B5EF4-FFF2-40B4-BE49-F238E27FC236}">
                <a16:creationId xmlns:a16="http://schemas.microsoft.com/office/drawing/2014/main" id="{B827A0D4-B919-76D1-DF36-C555E16B5F27}"/>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Cont.. </a:t>
            </a:r>
          </a:p>
        </p:txBody>
      </p:sp>
      <p:pic>
        <p:nvPicPr>
          <p:cNvPr id="106503" name="Picture 7">
            <a:extLst>
              <a:ext uri="{FF2B5EF4-FFF2-40B4-BE49-F238E27FC236}">
                <a16:creationId xmlns:a16="http://schemas.microsoft.com/office/drawing/2014/main" id="{C5928153-3B5A-D2E8-0EF4-B2B1AD0163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6A2CFB4-6C01-9509-BEA7-D469F7CA7B35}"/>
              </a:ext>
            </a:extLst>
          </p:cNvPr>
          <p:cNvSpPr>
            <a:spLocks noGrp="1"/>
          </p:cNvSpPr>
          <p:nvPr>
            <p:ph type="dt" sz="quarter" idx="10"/>
          </p:nvPr>
        </p:nvSpPr>
        <p:spPr/>
        <p:txBody>
          <a:bodyPr/>
          <a:lstStyle/>
          <a:p>
            <a:pPr>
              <a:defRPr/>
            </a:pPr>
            <a:fld id="{EED0E39E-4703-4928-8353-6EDD72198CC2}" type="datetime1">
              <a:rPr lang="en-US"/>
              <a:pPr>
                <a:defRPr/>
              </a:pPr>
              <a:t>3/27/24</a:t>
            </a:fld>
            <a:endParaRPr lang="en-US"/>
          </a:p>
        </p:txBody>
      </p:sp>
      <p:sp>
        <p:nvSpPr>
          <p:cNvPr id="5" name="Footer Placeholder 4">
            <a:extLst>
              <a:ext uri="{FF2B5EF4-FFF2-40B4-BE49-F238E27FC236}">
                <a16:creationId xmlns:a16="http://schemas.microsoft.com/office/drawing/2014/main" id="{76BE4FB7-56F9-1F3B-877F-5C369D8C7E58}"/>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17764" name="Slide Number Placeholder 5">
            <a:extLst>
              <a:ext uri="{FF2B5EF4-FFF2-40B4-BE49-F238E27FC236}">
                <a16:creationId xmlns:a16="http://schemas.microsoft.com/office/drawing/2014/main" id="{C7C3C93B-2A39-466C-3777-53E6A2620A2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05B4F4C-8680-0F43-B759-E968F9C7C9F6}" type="slidenum">
              <a:rPr lang="en-US" altLang="en-US" sz="1200">
                <a:solidFill>
                  <a:srgbClr val="898989"/>
                </a:solidFill>
              </a:rPr>
              <a:pPr>
                <a:spcBef>
                  <a:spcPct val="0"/>
                </a:spcBef>
                <a:buFontTx/>
                <a:buNone/>
              </a:pPr>
              <a:t>61</a:t>
            </a:fld>
            <a:endParaRPr lang="en-US" altLang="en-US" sz="1200">
              <a:solidFill>
                <a:srgbClr val="898989"/>
              </a:solidFill>
            </a:endParaRPr>
          </a:p>
        </p:txBody>
      </p:sp>
      <p:sp>
        <p:nvSpPr>
          <p:cNvPr id="7" name="Title 1">
            <a:extLst>
              <a:ext uri="{FF2B5EF4-FFF2-40B4-BE49-F238E27FC236}">
                <a16:creationId xmlns:a16="http://schemas.microsoft.com/office/drawing/2014/main" id="{6779CF99-A4A1-D0BA-A0B3-F0EBEFBE05A3}"/>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C00000"/>
                </a:solidFill>
                <a:effectLst>
                  <a:outerShdw blurRad="38100" dist="38100" dir="2700000" algn="tl">
                    <a:srgbClr val="000000">
                      <a:alpha val="43137"/>
                    </a:srgbClr>
                  </a:outerShdw>
                </a:effectLst>
              </a:rPr>
              <a:t>Topic 7 Objective</a:t>
            </a:r>
          </a:p>
        </p:txBody>
      </p:sp>
      <p:pic>
        <p:nvPicPr>
          <p:cNvPr id="117766" name="Picture 2" descr="E:\NIET\Project\xLogo11.png.pagespeed.ic.pydHLuCQEZ.png">
            <a:extLst>
              <a:ext uri="{FF2B5EF4-FFF2-40B4-BE49-F238E27FC236}">
                <a16:creationId xmlns:a16="http://schemas.microsoft.com/office/drawing/2014/main" id="{8B3EEA58-8AF3-7C0F-4626-E4C7476496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3" name="Content Placeholder 2">
            <a:extLst>
              <a:ext uri="{FF2B5EF4-FFF2-40B4-BE49-F238E27FC236}">
                <a16:creationId xmlns:a16="http://schemas.microsoft.com/office/drawing/2014/main" id="{ED770ADC-3D4C-DA75-9532-5D05660FBCDC}"/>
              </a:ext>
            </a:extLst>
          </p:cNvPr>
          <p:cNvSpPr>
            <a:spLocks noGrp="1"/>
          </p:cNvSpPr>
          <p:nvPr>
            <p:ph idx="1"/>
          </p:nvPr>
        </p:nvSpPr>
        <p:spPr>
          <a:xfrm>
            <a:off x="2057400" y="838200"/>
            <a:ext cx="8229600" cy="5334000"/>
          </a:xfrm>
        </p:spPr>
        <p:txBody>
          <a:bodyPr>
            <a:normAutofit fontScale="92500" lnSpcReduction="10000"/>
          </a:bodyPr>
          <a:lstStyle/>
          <a:p>
            <a:pPr algn="just" eaLnBrk="1" hangingPunct="1">
              <a:buFont typeface="Wingdings" pitchFamily="2" charset="2"/>
              <a:buChar char="v"/>
              <a:defRPr/>
            </a:pPr>
            <a:r>
              <a:rPr lang="en-US" altLang="en-US" sz="2400" dirty="0">
                <a:cs typeface="Times New Roman" pitchFamily="18" charset="0"/>
              </a:rPr>
              <a:t>Definition of Normalization and Normal form</a:t>
            </a:r>
          </a:p>
          <a:p>
            <a:pPr algn="just" eaLnBrk="1" hangingPunct="1">
              <a:buFont typeface="Wingdings" pitchFamily="2" charset="2"/>
              <a:buChar char="v"/>
              <a:defRPr/>
            </a:pPr>
            <a:r>
              <a:rPr lang="en-US" altLang="en-US" sz="2400" dirty="0">
                <a:cs typeface="Times New Roman" pitchFamily="18" charset="0"/>
              </a:rPr>
              <a:t>Need of normalization   </a:t>
            </a:r>
            <a:endParaRPr lang="en-US" sz="2400" dirty="0">
              <a:effectLst>
                <a:outerShdw blurRad="38100" dist="38100" dir="2700000" algn="tl">
                  <a:srgbClr val="000000">
                    <a:alpha val="43137"/>
                  </a:srgbClr>
                </a:outerShdw>
              </a:effectLst>
            </a:endParaRPr>
          </a:p>
          <a:p>
            <a:pPr eaLnBrk="1" hangingPunct="1">
              <a:buFont typeface="Wingdings" pitchFamily="2" charset="2"/>
              <a:buChar char="v"/>
              <a:defRPr/>
            </a:pPr>
            <a:r>
              <a:rPr lang="en-US" altLang="en-US" sz="2400" dirty="0">
                <a:cs typeface="Times New Roman" pitchFamily="18" charset="0"/>
              </a:rPr>
              <a:t>Practical Use of Normal Forms </a:t>
            </a:r>
          </a:p>
          <a:p>
            <a:pPr eaLnBrk="1" hangingPunct="1">
              <a:buFont typeface="Wingdings" pitchFamily="2" charset="2"/>
              <a:buChar char="v"/>
              <a:defRPr/>
            </a:pPr>
            <a:r>
              <a:rPr lang="en-US" sz="2400" dirty="0">
                <a:solidFill>
                  <a:srgbClr val="FF0000"/>
                </a:solidFill>
              </a:rPr>
              <a:t>Types of Normalization</a:t>
            </a:r>
          </a:p>
          <a:p>
            <a:pPr marL="457200" indent="-457200">
              <a:buFont typeface="+mj-lt"/>
              <a:buAutoNum type="arabicPeriod"/>
              <a:defRPr/>
            </a:pPr>
            <a:r>
              <a:rPr lang="en-US" altLang="en-US" sz="2400" dirty="0">
                <a:cs typeface="Times New Roman" pitchFamily="18" charset="0"/>
              </a:rPr>
              <a:t>First Normal Form(INF)</a:t>
            </a:r>
          </a:p>
          <a:p>
            <a:pPr marL="457200" indent="-457200">
              <a:buFont typeface="+mj-lt"/>
              <a:buAutoNum type="arabicPeriod"/>
              <a:defRPr/>
            </a:pPr>
            <a:r>
              <a:rPr lang="en-US" altLang="en-US" sz="2400" dirty="0">
                <a:cs typeface="Times New Roman" pitchFamily="18" charset="0"/>
              </a:rPr>
              <a:t>Second Normal Form (2NF)</a:t>
            </a:r>
          </a:p>
          <a:p>
            <a:pPr marL="457200" indent="-457200">
              <a:buFont typeface="+mj-lt"/>
              <a:buAutoNum type="arabicPeriod"/>
              <a:defRPr/>
            </a:pPr>
            <a:r>
              <a:rPr lang="en-US" altLang="en-US" sz="2400" dirty="0">
                <a:cs typeface="Times New Roman" pitchFamily="18" charset="0"/>
              </a:rPr>
              <a:t>Third Normal Form (3NF)</a:t>
            </a:r>
          </a:p>
          <a:p>
            <a:pPr marL="457200" indent="-457200">
              <a:buFont typeface="+mj-lt"/>
              <a:buAutoNum type="arabicPeriod"/>
              <a:defRPr/>
            </a:pPr>
            <a:r>
              <a:rPr lang="en-US" altLang="en-US" sz="2400" dirty="0">
                <a:cs typeface="Times New Roman" pitchFamily="18" charset="0"/>
              </a:rPr>
              <a:t>BCNF (Boyce </a:t>
            </a:r>
            <a:r>
              <a:rPr lang="en-US" altLang="en-US" sz="2400" dirty="0" err="1">
                <a:cs typeface="Times New Roman" pitchFamily="18" charset="0"/>
              </a:rPr>
              <a:t>Codd</a:t>
            </a:r>
            <a:r>
              <a:rPr lang="en-US" altLang="en-US" sz="2400" dirty="0">
                <a:cs typeface="Times New Roman" pitchFamily="18" charset="0"/>
              </a:rPr>
              <a:t> Normal Form) </a:t>
            </a:r>
          </a:p>
          <a:p>
            <a:pPr marL="457200" indent="-457200">
              <a:buFont typeface="+mj-lt"/>
              <a:buAutoNum type="arabicPeriod"/>
              <a:defRPr/>
            </a:pPr>
            <a:r>
              <a:rPr lang="en-US" altLang="en-US" sz="2400" dirty="0">
                <a:cs typeface="Times New Roman" pitchFamily="18" charset="0"/>
              </a:rPr>
              <a:t>Fourth normal Form (4NF)</a:t>
            </a:r>
          </a:p>
          <a:p>
            <a:pPr marL="457200" indent="-457200">
              <a:buFont typeface="+mj-lt"/>
              <a:buAutoNum type="arabicPeriod"/>
              <a:defRPr/>
            </a:pPr>
            <a:r>
              <a:rPr lang="en-US" altLang="en-US" sz="2400" dirty="0">
                <a:cs typeface="Times New Roman" pitchFamily="18" charset="0"/>
              </a:rPr>
              <a:t>Fifth Normal form (5NF)</a:t>
            </a:r>
          </a:p>
          <a:p>
            <a:pPr algn="just" eaLnBrk="1" hangingPunct="1">
              <a:buFont typeface="Arial" panose="020B0604020202020204" pitchFamily="34" charset="0"/>
              <a:buNone/>
              <a:defRPr/>
            </a:pPr>
            <a:endParaRPr lang="en-US" sz="2200" dirty="0">
              <a:solidFill>
                <a:srgbClr val="C00000"/>
              </a:solidFill>
            </a:endParaRPr>
          </a:p>
          <a:p>
            <a:pPr algn="just" eaLnBrk="1" hangingPunct="1">
              <a:buFont typeface="Arial" panose="020B0604020202020204" pitchFamily="34" charset="0"/>
              <a:buNone/>
              <a:defRPr/>
            </a:pPr>
            <a:endParaRPr lang="en-US" sz="2200" dirty="0">
              <a:solidFill>
                <a:srgbClr val="C00000"/>
              </a:solidFill>
            </a:endParaRPr>
          </a:p>
          <a:p>
            <a:pPr algn="just" eaLnBrk="1" hangingPunct="1">
              <a:buFont typeface="Arial" panose="020B0604020202020204" pitchFamily="34" charset="0"/>
              <a:buNone/>
              <a:defRPr/>
            </a:pPr>
            <a:r>
              <a:rPr lang="en-US" sz="2200" dirty="0">
                <a:solidFill>
                  <a:srgbClr val="C00000"/>
                </a:solidFill>
              </a:rPr>
              <a:t> </a:t>
            </a:r>
          </a:p>
        </p:txBody>
      </p:sp>
      <p:pic>
        <p:nvPicPr>
          <p:cNvPr id="117768" name="Picture 7">
            <a:extLst>
              <a:ext uri="{FF2B5EF4-FFF2-40B4-BE49-F238E27FC236}">
                <a16:creationId xmlns:a16="http://schemas.microsoft.com/office/drawing/2014/main" id="{0D04A209-1C98-EB25-CC16-03677AD85CE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99B6FD1-D8B8-DC21-51CA-A38F5B2D0572}"/>
              </a:ext>
            </a:extLst>
          </p:cNvPr>
          <p:cNvSpPr>
            <a:spLocks noGrp="1"/>
          </p:cNvSpPr>
          <p:nvPr>
            <p:ph type="dt" sz="quarter" idx="10"/>
          </p:nvPr>
        </p:nvSpPr>
        <p:spPr/>
        <p:txBody>
          <a:bodyPr/>
          <a:lstStyle/>
          <a:p>
            <a:pPr>
              <a:defRPr/>
            </a:pPr>
            <a:fld id="{513B5C4B-AC37-4C6E-A131-E5262112EEA2}" type="datetime1">
              <a:rPr lang="en-US"/>
              <a:pPr>
                <a:defRPr/>
              </a:pPr>
              <a:t>3/27/24</a:t>
            </a:fld>
            <a:endParaRPr lang="en-US"/>
          </a:p>
        </p:txBody>
      </p:sp>
      <p:sp>
        <p:nvSpPr>
          <p:cNvPr id="5" name="Footer Placeholder 4">
            <a:extLst>
              <a:ext uri="{FF2B5EF4-FFF2-40B4-BE49-F238E27FC236}">
                <a16:creationId xmlns:a16="http://schemas.microsoft.com/office/drawing/2014/main" id="{86A74650-AA4E-C1C3-5A41-80D3E129A167}"/>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18788" name="Slide Number Placeholder 5">
            <a:extLst>
              <a:ext uri="{FF2B5EF4-FFF2-40B4-BE49-F238E27FC236}">
                <a16:creationId xmlns:a16="http://schemas.microsoft.com/office/drawing/2014/main" id="{2B76CE53-D860-8E10-C72B-376C60408EB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E4F01EA-4607-AE44-BB4D-88E23BAEF14C}" type="slidenum">
              <a:rPr lang="en-US" altLang="en-US" sz="1200">
                <a:solidFill>
                  <a:srgbClr val="898989"/>
                </a:solidFill>
              </a:rPr>
              <a:pPr>
                <a:spcBef>
                  <a:spcPct val="0"/>
                </a:spcBef>
                <a:buFontTx/>
                <a:buNone/>
              </a:pPr>
              <a:t>62</a:t>
            </a:fld>
            <a:endParaRPr lang="en-US" altLang="en-US" sz="1200">
              <a:solidFill>
                <a:srgbClr val="898989"/>
              </a:solidFill>
            </a:endParaRPr>
          </a:p>
        </p:txBody>
      </p:sp>
      <p:sp>
        <p:nvSpPr>
          <p:cNvPr id="7" name="Title 1">
            <a:extLst>
              <a:ext uri="{FF2B5EF4-FFF2-40B4-BE49-F238E27FC236}">
                <a16:creationId xmlns:a16="http://schemas.microsoft.com/office/drawing/2014/main" id="{FAE38B49-AB40-E90F-D88F-6652DA877839}"/>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2800" b="1" dirty="0">
                <a:solidFill>
                  <a:srgbClr val="FF0000"/>
                </a:solidFill>
                <a:cs typeface="Times New Roman" pitchFamily="18" charset="0"/>
              </a:rPr>
              <a:t>Definition of Normalization and Normal form   </a:t>
            </a:r>
            <a:endParaRPr lang="en-US" sz="2800" b="1" dirty="0">
              <a:solidFill>
                <a:srgbClr val="FF0000"/>
              </a:solidFill>
              <a:effectLst>
                <a:outerShdw blurRad="38100" dist="38100" dir="2700000" algn="tl">
                  <a:srgbClr val="000000">
                    <a:alpha val="43137"/>
                  </a:srgbClr>
                </a:outerShdw>
              </a:effectLst>
            </a:endParaRPr>
          </a:p>
        </p:txBody>
      </p:sp>
      <p:pic>
        <p:nvPicPr>
          <p:cNvPr id="118790" name="Picture 2" descr="E:\NIET\Project\xLogo11.png.pagespeed.ic.pydHLuCQEZ.png">
            <a:extLst>
              <a:ext uri="{FF2B5EF4-FFF2-40B4-BE49-F238E27FC236}">
                <a16:creationId xmlns:a16="http://schemas.microsoft.com/office/drawing/2014/main" id="{5079E7C3-9A9E-4D0E-A6BC-EC80984078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71" name="Content Placeholder 2">
            <a:extLst>
              <a:ext uri="{FF2B5EF4-FFF2-40B4-BE49-F238E27FC236}">
                <a16:creationId xmlns:a16="http://schemas.microsoft.com/office/drawing/2014/main" id="{2366EA6C-8BC3-72F5-1495-FD891112BCD0}"/>
              </a:ext>
            </a:extLst>
          </p:cNvPr>
          <p:cNvSpPr>
            <a:spLocks noGrp="1"/>
          </p:cNvSpPr>
          <p:nvPr>
            <p:ph idx="1"/>
          </p:nvPr>
        </p:nvSpPr>
        <p:spPr>
          <a:xfrm>
            <a:off x="2057400" y="914400"/>
            <a:ext cx="8229600" cy="4953000"/>
          </a:xfrm>
        </p:spPr>
        <p:txBody>
          <a:bodyPr/>
          <a:lstStyle/>
          <a:p>
            <a:pPr marL="0" indent="0" algn="just">
              <a:buNone/>
              <a:defRPr/>
            </a:pPr>
            <a:r>
              <a:rPr lang="en-US" sz="2400" dirty="0">
                <a:solidFill>
                  <a:srgbClr val="FF0000"/>
                </a:solidFill>
              </a:rPr>
              <a:t>Definition :- </a:t>
            </a:r>
            <a:r>
              <a:rPr lang="en-US" sz="2400" dirty="0"/>
              <a:t>Normalization is a process of organization the data in database with ensuring well-formed.</a:t>
            </a:r>
          </a:p>
          <a:p>
            <a:pPr marL="0" indent="0" algn="just">
              <a:buNone/>
              <a:defRPr/>
            </a:pPr>
            <a:endParaRPr lang="en-US" sz="2400" dirty="0"/>
          </a:p>
          <a:p>
            <a:pPr marL="0" indent="0" algn="just">
              <a:buNone/>
              <a:defRPr/>
            </a:pPr>
            <a:r>
              <a:rPr lang="en-US" sz="2400" b="1" dirty="0">
                <a:solidFill>
                  <a:srgbClr val="FF0000"/>
                </a:solidFill>
              </a:rPr>
              <a:t>Or</a:t>
            </a:r>
          </a:p>
          <a:p>
            <a:pPr marL="0" indent="0" algn="just">
              <a:buNone/>
              <a:defRPr/>
            </a:pPr>
            <a:endParaRPr lang="en-US" sz="2400" dirty="0"/>
          </a:p>
          <a:p>
            <a:pPr marL="0" indent="0" algn="just">
              <a:buNone/>
              <a:defRPr/>
            </a:pPr>
            <a:r>
              <a:rPr lang="en-US" sz="2400" dirty="0"/>
              <a:t> </a:t>
            </a:r>
            <a:r>
              <a:rPr lang="en-US" altLang="en-US" sz="2400" dirty="0">
                <a:cs typeface="Times New Roman" pitchFamily="18" charset="0"/>
              </a:rPr>
              <a:t>The process of decomposing unsatisfactory "bad" relations by 	breaking up their attributes into smaller relations.</a:t>
            </a:r>
          </a:p>
          <a:p>
            <a:pPr algn="just" eaLnBrk="1" hangingPunct="1">
              <a:buFont typeface="Wingdings" pitchFamily="2" charset="2"/>
              <a:buNone/>
              <a:defRPr/>
            </a:pPr>
            <a:endParaRPr lang="en-US" altLang="en-US" dirty="0">
              <a:cs typeface="Times New Roman" pitchFamily="18" charset="0"/>
            </a:endParaRPr>
          </a:p>
          <a:p>
            <a:pPr algn="just" eaLnBrk="1" hangingPunct="1">
              <a:buFont typeface="Arial" panose="020B0604020202020204" pitchFamily="34" charset="0"/>
              <a:buNone/>
              <a:defRPr/>
            </a:pPr>
            <a:r>
              <a:rPr lang="en-US" altLang="en-US" sz="2400" b="1" dirty="0">
                <a:cs typeface="Times New Roman" pitchFamily="18" charset="0"/>
              </a:rPr>
              <a:t>	Normal form</a:t>
            </a:r>
            <a:r>
              <a:rPr lang="en-US" altLang="en-US" sz="2400" dirty="0">
                <a:cs typeface="Times New Roman" pitchFamily="18" charset="0"/>
              </a:rPr>
              <a:t>: Condition using keys and FDs of a relation to certify whether a relation schema is in a particular normal form</a:t>
            </a:r>
            <a:r>
              <a:rPr lang="en-US" altLang="en-US" dirty="0"/>
              <a:t> .</a:t>
            </a:r>
          </a:p>
          <a:p>
            <a:pPr marL="0" indent="0" algn="just">
              <a:buNone/>
              <a:defRPr/>
            </a:pPr>
            <a:endParaRPr lang="en-US" sz="2200" dirty="0"/>
          </a:p>
          <a:p>
            <a:pPr marL="0" indent="0" algn="just">
              <a:buNone/>
              <a:defRPr/>
            </a:pPr>
            <a:endParaRPr lang="en-US" sz="2200" dirty="0"/>
          </a:p>
        </p:txBody>
      </p:sp>
      <p:pic>
        <p:nvPicPr>
          <p:cNvPr id="118792" name="Picture 7">
            <a:extLst>
              <a:ext uri="{FF2B5EF4-FFF2-40B4-BE49-F238E27FC236}">
                <a16:creationId xmlns:a16="http://schemas.microsoft.com/office/drawing/2014/main" id="{EB3EC4C2-1E46-E3B7-A461-944405E822A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8071">
                                            <p:txEl>
                                              <p:pRg st="0" end="0"/>
                                            </p:txEl>
                                          </p:spTgt>
                                        </p:tgtEl>
                                        <p:attrNameLst>
                                          <p:attrName>style.visibility</p:attrName>
                                        </p:attrNameLst>
                                      </p:cBhvr>
                                      <p:to>
                                        <p:strVal val="visible"/>
                                      </p:to>
                                    </p:set>
                                    <p:anim calcmode="lin" valueType="num">
                                      <p:cBhvr additive="base">
                                        <p:cTn id="7" dur="500" fill="hold"/>
                                        <p:tgtEl>
                                          <p:spTgt spid="880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0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8071">
                                            <p:txEl>
                                              <p:pRg st="2" end="2"/>
                                            </p:txEl>
                                          </p:spTgt>
                                        </p:tgtEl>
                                        <p:attrNameLst>
                                          <p:attrName>style.visibility</p:attrName>
                                        </p:attrNameLst>
                                      </p:cBhvr>
                                      <p:to>
                                        <p:strVal val="visible"/>
                                      </p:to>
                                    </p:set>
                                    <p:anim calcmode="lin" valueType="num">
                                      <p:cBhvr additive="base">
                                        <p:cTn id="13" dur="500" fill="hold"/>
                                        <p:tgtEl>
                                          <p:spTgt spid="8807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8071">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8071">
                                            <p:txEl>
                                              <p:pRg st="4" end="4"/>
                                            </p:txEl>
                                          </p:spTgt>
                                        </p:tgtEl>
                                        <p:attrNameLst>
                                          <p:attrName>style.visibility</p:attrName>
                                        </p:attrNameLst>
                                      </p:cBhvr>
                                      <p:to>
                                        <p:strVal val="visible"/>
                                      </p:to>
                                    </p:set>
                                    <p:anim calcmode="lin" valueType="num">
                                      <p:cBhvr additive="base">
                                        <p:cTn id="17" dur="500" fill="hold"/>
                                        <p:tgtEl>
                                          <p:spTgt spid="88071">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80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88071">
                                            <p:txEl>
                                              <p:pRg st="6" end="6"/>
                                            </p:txEl>
                                          </p:spTgt>
                                        </p:tgtEl>
                                        <p:attrNameLst>
                                          <p:attrName>style.visibility</p:attrName>
                                        </p:attrNameLst>
                                      </p:cBhvr>
                                      <p:to>
                                        <p:strVal val="visible"/>
                                      </p:to>
                                    </p:set>
                                    <p:anim calcmode="lin" valueType="num">
                                      <p:cBhvr additive="base">
                                        <p:cTn id="23" dur="500" fill="hold"/>
                                        <p:tgtEl>
                                          <p:spTgt spid="88071">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807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6D09A43-C301-08E6-550B-A042EC6E500B}"/>
              </a:ext>
            </a:extLst>
          </p:cNvPr>
          <p:cNvSpPr>
            <a:spLocks noGrp="1"/>
          </p:cNvSpPr>
          <p:nvPr>
            <p:ph type="dt" sz="quarter" idx="10"/>
          </p:nvPr>
        </p:nvSpPr>
        <p:spPr/>
        <p:txBody>
          <a:bodyPr/>
          <a:lstStyle/>
          <a:p>
            <a:pPr>
              <a:defRPr/>
            </a:pPr>
            <a:fld id="{6310E883-0CE3-4D74-9304-CA93FC138A6C}" type="datetime1">
              <a:rPr lang="en-US"/>
              <a:pPr>
                <a:defRPr/>
              </a:pPr>
              <a:t>3/27/24</a:t>
            </a:fld>
            <a:endParaRPr lang="en-US"/>
          </a:p>
        </p:txBody>
      </p:sp>
      <p:sp>
        <p:nvSpPr>
          <p:cNvPr id="5" name="Footer Placeholder 4">
            <a:extLst>
              <a:ext uri="{FF2B5EF4-FFF2-40B4-BE49-F238E27FC236}">
                <a16:creationId xmlns:a16="http://schemas.microsoft.com/office/drawing/2014/main" id="{AF5E2049-AB3C-60F5-522B-D91E85D74865}"/>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19812" name="Slide Number Placeholder 5">
            <a:extLst>
              <a:ext uri="{FF2B5EF4-FFF2-40B4-BE49-F238E27FC236}">
                <a16:creationId xmlns:a16="http://schemas.microsoft.com/office/drawing/2014/main" id="{2DC11DCA-4888-9098-80E7-8C1EE8F3EFD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F4C6094-A0E7-E940-A32F-8B2EEE538741}" type="slidenum">
              <a:rPr lang="en-US" altLang="en-US" sz="1200">
                <a:solidFill>
                  <a:srgbClr val="898989"/>
                </a:solidFill>
              </a:rPr>
              <a:pPr>
                <a:spcBef>
                  <a:spcPct val="0"/>
                </a:spcBef>
                <a:buFontTx/>
                <a:buNone/>
              </a:pPr>
              <a:t>63</a:t>
            </a:fld>
            <a:endParaRPr lang="en-US" altLang="en-US" sz="1200">
              <a:solidFill>
                <a:srgbClr val="898989"/>
              </a:solidFill>
            </a:endParaRPr>
          </a:p>
        </p:txBody>
      </p:sp>
      <p:sp>
        <p:nvSpPr>
          <p:cNvPr id="7" name="Title 1">
            <a:extLst>
              <a:ext uri="{FF2B5EF4-FFF2-40B4-BE49-F238E27FC236}">
                <a16:creationId xmlns:a16="http://schemas.microsoft.com/office/drawing/2014/main" id="{AF5727EE-461F-D6F8-9530-B60CA8B58A82}"/>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3200" b="1" dirty="0">
                <a:solidFill>
                  <a:srgbClr val="FF0000"/>
                </a:solidFill>
                <a:cs typeface="Times New Roman" pitchFamily="18" charset="0"/>
              </a:rPr>
              <a:t>Need of Normalization </a:t>
            </a:r>
            <a:endParaRPr lang="en-US" sz="3200" b="1" dirty="0">
              <a:solidFill>
                <a:srgbClr val="FF0000"/>
              </a:solidFill>
              <a:effectLst>
                <a:outerShdw blurRad="38100" dist="38100" dir="2700000" algn="tl">
                  <a:srgbClr val="000000">
                    <a:alpha val="43137"/>
                  </a:srgbClr>
                </a:outerShdw>
              </a:effectLst>
            </a:endParaRPr>
          </a:p>
        </p:txBody>
      </p:sp>
      <p:pic>
        <p:nvPicPr>
          <p:cNvPr id="119814" name="Picture 2" descr="E:\NIET\Project\xLogo11.png.pagespeed.ic.pydHLuCQEZ.png">
            <a:extLst>
              <a:ext uri="{FF2B5EF4-FFF2-40B4-BE49-F238E27FC236}">
                <a16:creationId xmlns:a16="http://schemas.microsoft.com/office/drawing/2014/main" id="{9ADEC280-E278-FA10-7759-CBA1071F4D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71" name="Content Placeholder 2">
            <a:extLst>
              <a:ext uri="{FF2B5EF4-FFF2-40B4-BE49-F238E27FC236}">
                <a16:creationId xmlns:a16="http://schemas.microsoft.com/office/drawing/2014/main" id="{9BBA74FB-C995-1017-F5E1-F6E1CF1CA14D}"/>
              </a:ext>
            </a:extLst>
          </p:cNvPr>
          <p:cNvSpPr>
            <a:spLocks noGrp="1"/>
          </p:cNvSpPr>
          <p:nvPr>
            <p:ph idx="1"/>
          </p:nvPr>
        </p:nvSpPr>
        <p:spPr>
          <a:xfrm>
            <a:off x="2057400" y="1143000"/>
            <a:ext cx="8229600" cy="4724400"/>
          </a:xfrm>
        </p:spPr>
        <p:txBody>
          <a:bodyPr>
            <a:normAutofit lnSpcReduction="10000"/>
          </a:bodyPr>
          <a:lstStyle/>
          <a:p>
            <a:pPr marL="0" indent="0" algn="just">
              <a:buNone/>
              <a:defRPr/>
            </a:pPr>
            <a:r>
              <a:rPr lang="en-US" sz="2300" dirty="0"/>
              <a:t>It is the process of analyzing the given relation schemas based on the FD’s and primary key to achieve the desirable properties are :-</a:t>
            </a:r>
          </a:p>
          <a:p>
            <a:pPr marL="0" indent="0" algn="just">
              <a:buNone/>
              <a:defRPr/>
            </a:pPr>
            <a:endParaRPr lang="en-US" sz="2300" dirty="0"/>
          </a:p>
          <a:p>
            <a:pPr marL="514350" indent="-514350" algn="just">
              <a:buFont typeface="+mj-lt"/>
              <a:buAutoNum type="romanUcPeriod"/>
              <a:defRPr/>
            </a:pPr>
            <a:r>
              <a:rPr lang="en-US" sz="2400" dirty="0"/>
              <a:t>Minimizing redundancy </a:t>
            </a:r>
          </a:p>
          <a:p>
            <a:pPr marL="514350" indent="-514350" algn="just">
              <a:buFont typeface="+mj-lt"/>
              <a:buAutoNum type="romanUcPeriod"/>
              <a:defRPr/>
            </a:pPr>
            <a:r>
              <a:rPr lang="en-US" sz="2400" dirty="0"/>
              <a:t>Eliminates the anomalies(for insuring the integrity and consistency of the data).</a:t>
            </a:r>
          </a:p>
          <a:p>
            <a:pPr marL="514350" indent="-514350" algn="just">
              <a:buFont typeface="+mj-lt"/>
              <a:buAutoNum type="romanUcPeriod"/>
              <a:defRPr/>
            </a:pPr>
            <a:r>
              <a:rPr lang="en-US" sz="2400" dirty="0"/>
              <a:t>Ensuring data dependencies make sense i.e. data is logically stored (all prime attribute in a relation )</a:t>
            </a:r>
          </a:p>
          <a:p>
            <a:pPr marL="514350" indent="-514350" algn="just">
              <a:buFont typeface="+mj-lt"/>
              <a:buAutoNum type="romanUcPeriod"/>
              <a:defRPr/>
            </a:pPr>
            <a:r>
              <a:rPr lang="en-US" sz="2400" dirty="0"/>
              <a:t>Dependent on the primary key (Normalization generally involving splitting existing table into multiple ones).</a:t>
            </a:r>
            <a:endParaRPr lang="en-US" sz="2200" dirty="0"/>
          </a:p>
        </p:txBody>
      </p:sp>
      <p:pic>
        <p:nvPicPr>
          <p:cNvPr id="119816" name="Picture 7">
            <a:extLst>
              <a:ext uri="{FF2B5EF4-FFF2-40B4-BE49-F238E27FC236}">
                <a16:creationId xmlns:a16="http://schemas.microsoft.com/office/drawing/2014/main" id="{460F3010-827A-FB3D-5BF7-20851CBEFF7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8071">
                                            <p:txEl>
                                              <p:pRg st="0" end="0"/>
                                            </p:txEl>
                                          </p:spTgt>
                                        </p:tgtEl>
                                        <p:attrNameLst>
                                          <p:attrName>style.visibility</p:attrName>
                                        </p:attrNameLst>
                                      </p:cBhvr>
                                      <p:to>
                                        <p:strVal val="visible"/>
                                      </p:to>
                                    </p:set>
                                    <p:anim calcmode="lin" valueType="num">
                                      <p:cBhvr additive="base">
                                        <p:cTn id="7" dur="500" fill="hold"/>
                                        <p:tgtEl>
                                          <p:spTgt spid="880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0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8071">
                                            <p:txEl>
                                              <p:pRg st="2" end="2"/>
                                            </p:txEl>
                                          </p:spTgt>
                                        </p:tgtEl>
                                        <p:attrNameLst>
                                          <p:attrName>style.visibility</p:attrName>
                                        </p:attrNameLst>
                                      </p:cBhvr>
                                      <p:to>
                                        <p:strVal val="visible"/>
                                      </p:to>
                                    </p:set>
                                    <p:anim calcmode="lin" valueType="num">
                                      <p:cBhvr additive="base">
                                        <p:cTn id="13" dur="500" fill="hold"/>
                                        <p:tgtEl>
                                          <p:spTgt spid="8807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80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8071">
                                            <p:txEl>
                                              <p:pRg st="3" end="3"/>
                                            </p:txEl>
                                          </p:spTgt>
                                        </p:tgtEl>
                                        <p:attrNameLst>
                                          <p:attrName>style.visibility</p:attrName>
                                        </p:attrNameLst>
                                      </p:cBhvr>
                                      <p:to>
                                        <p:strVal val="visible"/>
                                      </p:to>
                                    </p:set>
                                    <p:anim calcmode="lin" valueType="num">
                                      <p:cBhvr additive="base">
                                        <p:cTn id="19" dur="500" fill="hold"/>
                                        <p:tgtEl>
                                          <p:spTgt spid="8807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80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8071">
                                            <p:txEl>
                                              <p:pRg st="4" end="4"/>
                                            </p:txEl>
                                          </p:spTgt>
                                        </p:tgtEl>
                                        <p:attrNameLst>
                                          <p:attrName>style.visibility</p:attrName>
                                        </p:attrNameLst>
                                      </p:cBhvr>
                                      <p:to>
                                        <p:strVal val="visible"/>
                                      </p:to>
                                    </p:set>
                                    <p:anim calcmode="lin" valueType="num">
                                      <p:cBhvr additive="base">
                                        <p:cTn id="25" dur="500" fill="hold"/>
                                        <p:tgtEl>
                                          <p:spTgt spid="8807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80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88071">
                                            <p:txEl>
                                              <p:pRg st="5" end="5"/>
                                            </p:txEl>
                                          </p:spTgt>
                                        </p:tgtEl>
                                        <p:attrNameLst>
                                          <p:attrName>style.visibility</p:attrName>
                                        </p:attrNameLst>
                                      </p:cBhvr>
                                      <p:to>
                                        <p:strVal val="visible"/>
                                      </p:to>
                                    </p:set>
                                    <p:anim calcmode="lin" valueType="num">
                                      <p:cBhvr additive="base">
                                        <p:cTn id="31" dur="500" fill="hold"/>
                                        <p:tgtEl>
                                          <p:spTgt spid="8807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80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08AB410-3317-2CC4-6B02-04FC76BA6739}"/>
              </a:ext>
            </a:extLst>
          </p:cNvPr>
          <p:cNvSpPr>
            <a:spLocks noGrp="1"/>
          </p:cNvSpPr>
          <p:nvPr>
            <p:ph type="dt" sz="quarter" idx="10"/>
          </p:nvPr>
        </p:nvSpPr>
        <p:spPr/>
        <p:txBody>
          <a:bodyPr/>
          <a:lstStyle/>
          <a:p>
            <a:pPr>
              <a:defRPr/>
            </a:pPr>
            <a:fld id="{E39A55C4-355C-46C8-97CF-3AB773245BFF}" type="datetime1">
              <a:rPr lang="en-US"/>
              <a:pPr>
                <a:defRPr/>
              </a:pPr>
              <a:t>3/27/24</a:t>
            </a:fld>
            <a:endParaRPr lang="en-US"/>
          </a:p>
        </p:txBody>
      </p:sp>
      <p:sp>
        <p:nvSpPr>
          <p:cNvPr id="5" name="Footer Placeholder 4">
            <a:extLst>
              <a:ext uri="{FF2B5EF4-FFF2-40B4-BE49-F238E27FC236}">
                <a16:creationId xmlns:a16="http://schemas.microsoft.com/office/drawing/2014/main" id="{A05F52C7-8BAF-0511-25AB-C4A027A525AF}"/>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20836" name="Slide Number Placeholder 5">
            <a:extLst>
              <a:ext uri="{FF2B5EF4-FFF2-40B4-BE49-F238E27FC236}">
                <a16:creationId xmlns:a16="http://schemas.microsoft.com/office/drawing/2014/main" id="{3EDBCB30-B72C-F89B-AF4E-D4952282FE6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8BA5F38-C59A-7947-A392-9BACC9C68546}" type="slidenum">
              <a:rPr lang="en-US" altLang="en-US" sz="1200">
                <a:solidFill>
                  <a:srgbClr val="898989"/>
                </a:solidFill>
              </a:rPr>
              <a:pPr>
                <a:spcBef>
                  <a:spcPct val="0"/>
                </a:spcBef>
                <a:buFontTx/>
                <a:buNone/>
              </a:pPr>
              <a:t>64</a:t>
            </a:fld>
            <a:endParaRPr lang="en-US" altLang="en-US" sz="1200">
              <a:solidFill>
                <a:srgbClr val="898989"/>
              </a:solidFill>
            </a:endParaRPr>
          </a:p>
        </p:txBody>
      </p:sp>
      <p:sp>
        <p:nvSpPr>
          <p:cNvPr id="7" name="Title 1">
            <a:extLst>
              <a:ext uri="{FF2B5EF4-FFF2-40B4-BE49-F238E27FC236}">
                <a16:creationId xmlns:a16="http://schemas.microsoft.com/office/drawing/2014/main" id="{3E423351-F440-66C4-8C0A-81A01F34A95F}"/>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3200" b="1" dirty="0">
                <a:solidFill>
                  <a:srgbClr val="FF0000"/>
                </a:solidFill>
                <a:cs typeface="Times New Roman" pitchFamily="18" charset="0"/>
              </a:rPr>
              <a:t>Practical Use of Normal Forms</a:t>
            </a:r>
            <a:endParaRPr lang="en-US" sz="3200" b="1" dirty="0">
              <a:solidFill>
                <a:srgbClr val="FF0000"/>
              </a:solidFill>
              <a:effectLst>
                <a:outerShdw blurRad="38100" dist="38100" dir="2700000" algn="tl">
                  <a:srgbClr val="000000">
                    <a:alpha val="43137"/>
                  </a:srgbClr>
                </a:outerShdw>
              </a:effectLst>
            </a:endParaRPr>
          </a:p>
        </p:txBody>
      </p:sp>
      <p:pic>
        <p:nvPicPr>
          <p:cNvPr id="120838" name="Picture 2" descr="E:\NIET\Project\xLogo11.png.pagespeed.ic.pydHLuCQEZ.png">
            <a:extLst>
              <a:ext uri="{FF2B5EF4-FFF2-40B4-BE49-F238E27FC236}">
                <a16:creationId xmlns:a16="http://schemas.microsoft.com/office/drawing/2014/main" id="{AE64E830-E084-BAF0-4AF5-57341419BD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91" name="Content Placeholder 2">
            <a:extLst>
              <a:ext uri="{FF2B5EF4-FFF2-40B4-BE49-F238E27FC236}">
                <a16:creationId xmlns:a16="http://schemas.microsoft.com/office/drawing/2014/main" id="{D45F4779-520F-BB3A-77CA-56459E5E1308}"/>
              </a:ext>
            </a:extLst>
          </p:cNvPr>
          <p:cNvSpPr>
            <a:spLocks noGrp="1"/>
          </p:cNvSpPr>
          <p:nvPr>
            <p:ph idx="1"/>
          </p:nvPr>
        </p:nvSpPr>
        <p:spPr>
          <a:xfrm>
            <a:off x="2057400" y="1143000"/>
            <a:ext cx="8229600" cy="5105400"/>
          </a:xfrm>
        </p:spPr>
        <p:txBody>
          <a:bodyPr>
            <a:normAutofit fontScale="92500" lnSpcReduction="10000"/>
          </a:bodyPr>
          <a:lstStyle/>
          <a:p>
            <a:pPr marL="457200" indent="-457200" algn="just">
              <a:buFont typeface="+mj-lt"/>
              <a:buAutoNum type="arabicPeriod"/>
              <a:defRPr/>
            </a:pPr>
            <a:r>
              <a:rPr lang="en-US" altLang="en-US" sz="2400" b="1" dirty="0">
                <a:cs typeface="Times New Roman" pitchFamily="18" charset="0"/>
              </a:rPr>
              <a:t>Normalization</a:t>
            </a:r>
            <a:r>
              <a:rPr lang="en-US" altLang="en-US" sz="2400" dirty="0">
                <a:cs typeface="Times New Roman" pitchFamily="18" charset="0"/>
              </a:rPr>
              <a:t> is carried out in practice so that the resulting designs are of high quality and meet the desirable properties. </a:t>
            </a:r>
          </a:p>
          <a:p>
            <a:pPr marL="457200" indent="-457200">
              <a:buFont typeface="+mj-lt"/>
              <a:buAutoNum type="arabicPeriod"/>
              <a:defRPr/>
            </a:pPr>
            <a:endParaRPr lang="en-US" altLang="en-US" sz="2400" dirty="0">
              <a:cs typeface="Times New Roman" pitchFamily="18" charset="0"/>
            </a:endParaRPr>
          </a:p>
          <a:p>
            <a:pPr marL="457200" indent="-457200" algn="just">
              <a:buFont typeface="+mj-lt"/>
              <a:buAutoNum type="arabicPeriod"/>
              <a:defRPr/>
            </a:pPr>
            <a:r>
              <a:rPr lang="en-US" altLang="en-US" sz="2400" dirty="0">
                <a:cs typeface="Times New Roman" pitchFamily="18" charset="0"/>
              </a:rPr>
              <a:t>The practical utility of these normal forms becomes questionable when the constraints on which they are based are </a:t>
            </a:r>
            <a:r>
              <a:rPr lang="en-US" altLang="en-US" sz="2400" b="1" dirty="0">
                <a:cs typeface="Times New Roman" pitchFamily="18" charset="0"/>
              </a:rPr>
              <a:t>hard to understand</a:t>
            </a:r>
            <a:r>
              <a:rPr lang="en-US" altLang="en-US" sz="2400" dirty="0">
                <a:cs typeface="Times New Roman" pitchFamily="18" charset="0"/>
              </a:rPr>
              <a:t> or to </a:t>
            </a:r>
            <a:r>
              <a:rPr lang="en-US" altLang="en-US" sz="2400" b="1" dirty="0">
                <a:cs typeface="Times New Roman" pitchFamily="18" charset="0"/>
              </a:rPr>
              <a:t>detect.</a:t>
            </a:r>
          </a:p>
          <a:p>
            <a:pPr marL="457200" indent="-457200">
              <a:buFont typeface="+mj-lt"/>
              <a:buAutoNum type="arabicPeriod"/>
              <a:defRPr/>
            </a:pPr>
            <a:endParaRPr lang="en-US" altLang="en-US" sz="2400" b="1" dirty="0">
              <a:cs typeface="Times New Roman" pitchFamily="18" charset="0"/>
            </a:endParaRPr>
          </a:p>
          <a:p>
            <a:pPr marL="457200" indent="-457200" algn="just">
              <a:buFont typeface="+mj-lt"/>
              <a:buAutoNum type="arabicPeriod"/>
              <a:defRPr/>
            </a:pPr>
            <a:r>
              <a:rPr lang="en-US" altLang="en-US" sz="2400" dirty="0">
                <a:cs typeface="Times New Roman" pitchFamily="18" charset="0"/>
              </a:rPr>
              <a:t>The database designers </a:t>
            </a:r>
            <a:r>
              <a:rPr lang="en-US" altLang="en-US" sz="2400" b="1" i="1" dirty="0">
                <a:cs typeface="Times New Roman" pitchFamily="18" charset="0"/>
              </a:rPr>
              <a:t>need not</a:t>
            </a:r>
            <a:r>
              <a:rPr lang="en-US" altLang="en-US" sz="2400" dirty="0">
                <a:cs typeface="Times New Roman" pitchFamily="18" charset="0"/>
              </a:rPr>
              <a:t> normalize to the highest possible normal form. (usually up to 3NF, BCNF or 4NF).</a:t>
            </a:r>
          </a:p>
          <a:p>
            <a:pPr eaLnBrk="1" hangingPunct="1">
              <a:lnSpc>
                <a:spcPct val="90000"/>
              </a:lnSpc>
              <a:buFont typeface="Arial" panose="020B0604020202020204" pitchFamily="34" charset="0"/>
              <a:buNone/>
              <a:defRPr/>
            </a:pPr>
            <a:endParaRPr lang="en-US" altLang="en-US" sz="2400" dirty="0">
              <a:cs typeface="Times New Roman" pitchFamily="18" charset="0"/>
            </a:endParaRPr>
          </a:p>
          <a:p>
            <a:pPr algn="just" eaLnBrk="1" hangingPunct="1">
              <a:lnSpc>
                <a:spcPct val="90000"/>
              </a:lnSpc>
              <a:buFont typeface="Arial" panose="020B0604020202020204" pitchFamily="34" charset="0"/>
              <a:buNone/>
              <a:defRPr/>
            </a:pPr>
            <a:r>
              <a:rPr lang="en-US" altLang="en-US" sz="2400" b="1" dirty="0">
                <a:cs typeface="Times New Roman" pitchFamily="18" charset="0"/>
              </a:rPr>
              <a:t>	De normalization: </a:t>
            </a:r>
            <a:r>
              <a:rPr lang="en-US" altLang="en-US" sz="2400" dirty="0">
                <a:cs typeface="Times New Roman" pitchFamily="18" charset="0"/>
              </a:rPr>
              <a:t>the process of storing the join of higher normal form relations as a base relation—which is in a lower normal form</a:t>
            </a:r>
            <a:r>
              <a:rPr lang="en-US" altLang="en-US" sz="2400" b="1" dirty="0">
                <a:cs typeface="Times New Roman" pitchFamily="18" charset="0"/>
              </a:rPr>
              <a:t> </a:t>
            </a:r>
            <a:r>
              <a:rPr lang="en-US" altLang="en-US" sz="2400" dirty="0">
                <a:cs typeface="Times New Roman" pitchFamily="18" charset="0"/>
              </a:rPr>
              <a:t>  </a:t>
            </a:r>
            <a:r>
              <a:rPr lang="en-US" altLang="en-US" sz="2400" dirty="0"/>
              <a:t> </a:t>
            </a:r>
          </a:p>
          <a:p>
            <a:pPr algn="just" eaLnBrk="1" hangingPunct="1">
              <a:defRPr/>
            </a:pPr>
            <a:endParaRPr lang="en-US" sz="2200" dirty="0"/>
          </a:p>
        </p:txBody>
      </p:sp>
      <p:pic>
        <p:nvPicPr>
          <p:cNvPr id="120840" name="Picture 7">
            <a:extLst>
              <a:ext uri="{FF2B5EF4-FFF2-40B4-BE49-F238E27FC236}">
                <a16:creationId xmlns:a16="http://schemas.microsoft.com/office/drawing/2014/main" id="{062B8628-A4C7-E8AF-4AE9-EC92A90B83B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3191">
                                            <p:txEl>
                                              <p:pRg st="0" end="0"/>
                                            </p:txEl>
                                          </p:spTgt>
                                        </p:tgtEl>
                                        <p:attrNameLst>
                                          <p:attrName>style.visibility</p:attrName>
                                        </p:attrNameLst>
                                      </p:cBhvr>
                                      <p:to>
                                        <p:strVal val="visible"/>
                                      </p:to>
                                    </p:set>
                                    <p:anim calcmode="lin" valueType="num">
                                      <p:cBhvr additive="base">
                                        <p:cTn id="7" dur="500" fill="hold"/>
                                        <p:tgtEl>
                                          <p:spTgt spid="931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31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3191">
                                            <p:txEl>
                                              <p:pRg st="2" end="2"/>
                                            </p:txEl>
                                          </p:spTgt>
                                        </p:tgtEl>
                                        <p:attrNameLst>
                                          <p:attrName>style.visibility</p:attrName>
                                        </p:attrNameLst>
                                      </p:cBhvr>
                                      <p:to>
                                        <p:strVal val="visible"/>
                                      </p:to>
                                    </p:set>
                                    <p:anim calcmode="lin" valueType="num">
                                      <p:cBhvr additive="base">
                                        <p:cTn id="13" dur="500" fill="hold"/>
                                        <p:tgtEl>
                                          <p:spTgt spid="9319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31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93191">
                                            <p:txEl>
                                              <p:pRg st="4" end="4"/>
                                            </p:txEl>
                                          </p:spTgt>
                                        </p:tgtEl>
                                        <p:attrNameLst>
                                          <p:attrName>style.visibility</p:attrName>
                                        </p:attrNameLst>
                                      </p:cBhvr>
                                      <p:to>
                                        <p:strVal val="visible"/>
                                      </p:to>
                                    </p:set>
                                    <p:anim calcmode="lin" valueType="num">
                                      <p:cBhvr additive="base">
                                        <p:cTn id="19" dur="500" fill="hold"/>
                                        <p:tgtEl>
                                          <p:spTgt spid="9319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31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93191">
                                            <p:txEl>
                                              <p:pRg st="6" end="6"/>
                                            </p:txEl>
                                          </p:spTgt>
                                        </p:tgtEl>
                                        <p:attrNameLst>
                                          <p:attrName>style.visibility</p:attrName>
                                        </p:attrNameLst>
                                      </p:cBhvr>
                                      <p:to>
                                        <p:strVal val="visible"/>
                                      </p:to>
                                    </p:set>
                                    <p:anim calcmode="lin" valueType="num">
                                      <p:cBhvr additive="base">
                                        <p:cTn id="25" dur="500" fill="hold"/>
                                        <p:tgtEl>
                                          <p:spTgt spid="9319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319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254A890-DE19-4298-69AC-F2560D421B03}"/>
              </a:ext>
            </a:extLst>
          </p:cNvPr>
          <p:cNvSpPr>
            <a:spLocks noGrp="1"/>
          </p:cNvSpPr>
          <p:nvPr>
            <p:ph type="dt" sz="quarter" idx="10"/>
          </p:nvPr>
        </p:nvSpPr>
        <p:spPr/>
        <p:txBody>
          <a:bodyPr/>
          <a:lstStyle/>
          <a:p>
            <a:pPr>
              <a:defRPr/>
            </a:pPr>
            <a:fld id="{79089486-0E14-42C5-A168-B3ED4102D957}" type="datetime1">
              <a:rPr lang="en-US"/>
              <a:pPr>
                <a:defRPr/>
              </a:pPr>
              <a:t>3/27/24</a:t>
            </a:fld>
            <a:endParaRPr lang="en-US"/>
          </a:p>
        </p:txBody>
      </p:sp>
      <p:sp>
        <p:nvSpPr>
          <p:cNvPr id="5" name="Footer Placeholder 4">
            <a:extLst>
              <a:ext uri="{FF2B5EF4-FFF2-40B4-BE49-F238E27FC236}">
                <a16:creationId xmlns:a16="http://schemas.microsoft.com/office/drawing/2014/main" id="{BD0AE819-D986-C861-5AB6-A281071220B2}"/>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21860" name="Slide Number Placeholder 5">
            <a:extLst>
              <a:ext uri="{FF2B5EF4-FFF2-40B4-BE49-F238E27FC236}">
                <a16:creationId xmlns:a16="http://schemas.microsoft.com/office/drawing/2014/main" id="{AB3C9A54-DC79-515D-6FAF-19E0F6F749A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DB16647-16CF-DF43-9695-270457CCF932}" type="slidenum">
              <a:rPr lang="en-US" altLang="en-US" sz="1200">
                <a:solidFill>
                  <a:srgbClr val="898989"/>
                </a:solidFill>
              </a:rPr>
              <a:pPr>
                <a:spcBef>
                  <a:spcPct val="0"/>
                </a:spcBef>
                <a:buFontTx/>
                <a:buNone/>
              </a:pPr>
              <a:t>65</a:t>
            </a:fld>
            <a:endParaRPr lang="en-US" altLang="en-US" sz="1200">
              <a:solidFill>
                <a:srgbClr val="898989"/>
              </a:solidFill>
            </a:endParaRPr>
          </a:p>
        </p:txBody>
      </p:sp>
      <p:sp>
        <p:nvSpPr>
          <p:cNvPr id="7" name="Title 1">
            <a:extLst>
              <a:ext uri="{FF2B5EF4-FFF2-40B4-BE49-F238E27FC236}">
                <a16:creationId xmlns:a16="http://schemas.microsoft.com/office/drawing/2014/main" id="{19F91E6D-5856-DB6B-BC87-54B7305FE064}"/>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Content </a:t>
            </a:r>
          </a:p>
        </p:txBody>
      </p:sp>
      <p:pic>
        <p:nvPicPr>
          <p:cNvPr id="121862" name="Picture 2" descr="E:\NIET\Project\xLogo11.png.pagespeed.ic.pydHLuCQEZ.png">
            <a:extLst>
              <a:ext uri="{FF2B5EF4-FFF2-40B4-BE49-F238E27FC236}">
                <a16:creationId xmlns:a16="http://schemas.microsoft.com/office/drawing/2014/main" id="{55DD5554-4998-BFC0-819A-1618318E7F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3" name="Content Placeholder 2">
            <a:extLst>
              <a:ext uri="{FF2B5EF4-FFF2-40B4-BE49-F238E27FC236}">
                <a16:creationId xmlns:a16="http://schemas.microsoft.com/office/drawing/2014/main" id="{BB6E5C7A-F475-530A-D655-9BF6105912BF}"/>
              </a:ext>
            </a:extLst>
          </p:cNvPr>
          <p:cNvSpPr>
            <a:spLocks noGrp="1"/>
          </p:cNvSpPr>
          <p:nvPr>
            <p:ph idx="1"/>
          </p:nvPr>
        </p:nvSpPr>
        <p:spPr>
          <a:xfrm>
            <a:off x="2057400" y="1143000"/>
            <a:ext cx="8229600" cy="4724400"/>
          </a:xfrm>
        </p:spPr>
        <p:txBody>
          <a:bodyPr/>
          <a:lstStyle/>
          <a:p>
            <a:pPr eaLnBrk="1" hangingPunct="1">
              <a:buFont typeface="Arial" panose="020B0604020202020204" pitchFamily="34" charset="0"/>
              <a:buNone/>
              <a:defRPr/>
            </a:pPr>
            <a:r>
              <a:rPr lang="en-US" sz="2200" dirty="0">
                <a:solidFill>
                  <a:srgbClr val="C00000"/>
                </a:solidFill>
              </a:rPr>
              <a:t>Normal form </a:t>
            </a:r>
          </a:p>
          <a:p>
            <a:pPr eaLnBrk="1" hangingPunct="1">
              <a:buFont typeface="Arial" panose="020B0604020202020204" pitchFamily="34" charset="0"/>
              <a:buNone/>
              <a:defRPr/>
            </a:pPr>
            <a:r>
              <a:rPr lang="en-US" sz="2200" dirty="0">
                <a:solidFill>
                  <a:srgbClr val="C00000"/>
                </a:solidFill>
              </a:rPr>
              <a:t>Types of Normalization</a:t>
            </a:r>
          </a:p>
          <a:p>
            <a:pPr marL="457200" indent="-457200">
              <a:buFont typeface="+mj-lt"/>
              <a:buAutoNum type="arabicPeriod"/>
              <a:defRPr/>
            </a:pPr>
            <a:r>
              <a:rPr lang="en-US" altLang="en-US" sz="2200" dirty="0">
                <a:cs typeface="Times New Roman" pitchFamily="18" charset="0"/>
              </a:rPr>
              <a:t>First Normal Form(1NF)</a:t>
            </a:r>
          </a:p>
          <a:p>
            <a:pPr marL="457200" indent="-457200">
              <a:buFont typeface="+mj-lt"/>
              <a:buAutoNum type="arabicPeriod"/>
              <a:defRPr/>
            </a:pPr>
            <a:r>
              <a:rPr lang="en-US" altLang="en-US" sz="2200" dirty="0">
                <a:cs typeface="Times New Roman" pitchFamily="18" charset="0"/>
              </a:rPr>
              <a:t>Second Normal Form (2NF)</a:t>
            </a:r>
          </a:p>
          <a:p>
            <a:pPr marL="457200" indent="-457200">
              <a:buFont typeface="+mj-lt"/>
              <a:buAutoNum type="arabicPeriod"/>
              <a:defRPr/>
            </a:pPr>
            <a:r>
              <a:rPr lang="en-US" altLang="en-US" sz="2200" dirty="0">
                <a:cs typeface="Times New Roman" pitchFamily="18" charset="0"/>
              </a:rPr>
              <a:t>Third Normal Form (3NF)</a:t>
            </a:r>
          </a:p>
          <a:p>
            <a:pPr marL="457200" indent="-457200">
              <a:buFont typeface="+mj-lt"/>
              <a:buAutoNum type="arabicPeriod"/>
              <a:defRPr/>
            </a:pPr>
            <a:r>
              <a:rPr lang="en-US" altLang="en-US" sz="2200" dirty="0">
                <a:cs typeface="Times New Roman" pitchFamily="18" charset="0"/>
              </a:rPr>
              <a:t>BCNF (Boyce </a:t>
            </a:r>
            <a:r>
              <a:rPr lang="en-US" altLang="en-US" sz="2200" dirty="0" err="1">
                <a:cs typeface="Times New Roman" pitchFamily="18" charset="0"/>
              </a:rPr>
              <a:t>Codd</a:t>
            </a:r>
            <a:r>
              <a:rPr lang="en-US" altLang="en-US" sz="2200" dirty="0">
                <a:cs typeface="Times New Roman" pitchFamily="18" charset="0"/>
              </a:rPr>
              <a:t> Normal Form)</a:t>
            </a:r>
          </a:p>
          <a:p>
            <a:pPr marL="457200" indent="-457200">
              <a:buFont typeface="+mj-lt"/>
              <a:buAutoNum type="arabicPeriod"/>
              <a:defRPr/>
            </a:pPr>
            <a:r>
              <a:rPr lang="en-US" altLang="en-US" sz="2200" dirty="0">
                <a:cs typeface="Times New Roman" pitchFamily="18" charset="0"/>
              </a:rPr>
              <a:t>Fourth normal Form (4NF)</a:t>
            </a:r>
          </a:p>
          <a:p>
            <a:pPr marL="457200" indent="-457200">
              <a:buFont typeface="+mj-lt"/>
              <a:buAutoNum type="arabicPeriod"/>
              <a:defRPr/>
            </a:pPr>
            <a:r>
              <a:rPr lang="en-US" altLang="en-US" sz="2200" dirty="0">
                <a:cs typeface="Times New Roman" pitchFamily="18" charset="0"/>
              </a:rPr>
              <a:t>Fifth Normal form (5NF)</a:t>
            </a:r>
          </a:p>
          <a:p>
            <a:pPr algn="just" eaLnBrk="1" hangingPunct="1">
              <a:buFont typeface="Arial" panose="020B0604020202020204" pitchFamily="34" charset="0"/>
              <a:buNone/>
              <a:defRPr/>
            </a:pPr>
            <a:endParaRPr lang="en-US" sz="2200" dirty="0">
              <a:solidFill>
                <a:srgbClr val="C00000"/>
              </a:solidFill>
            </a:endParaRPr>
          </a:p>
          <a:p>
            <a:pPr algn="just" eaLnBrk="1" hangingPunct="1">
              <a:buFont typeface="Arial" panose="020B0604020202020204" pitchFamily="34" charset="0"/>
              <a:buNone/>
              <a:defRPr/>
            </a:pPr>
            <a:endParaRPr lang="en-US" sz="2200" dirty="0">
              <a:solidFill>
                <a:srgbClr val="C00000"/>
              </a:solidFill>
            </a:endParaRPr>
          </a:p>
        </p:txBody>
      </p:sp>
      <p:pic>
        <p:nvPicPr>
          <p:cNvPr id="121864" name="Picture 7">
            <a:extLst>
              <a:ext uri="{FF2B5EF4-FFF2-40B4-BE49-F238E27FC236}">
                <a16:creationId xmlns:a16="http://schemas.microsoft.com/office/drawing/2014/main" id="{B45B722B-A9ED-DD9F-3883-E3E208DF5AA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904BAE9-7DA0-5D52-8BA4-F4CD4A70AC0F}"/>
              </a:ext>
            </a:extLst>
          </p:cNvPr>
          <p:cNvSpPr>
            <a:spLocks noGrp="1"/>
          </p:cNvSpPr>
          <p:nvPr>
            <p:ph type="dt" sz="quarter" idx="10"/>
          </p:nvPr>
        </p:nvSpPr>
        <p:spPr/>
        <p:txBody>
          <a:bodyPr/>
          <a:lstStyle/>
          <a:p>
            <a:pPr>
              <a:defRPr/>
            </a:pPr>
            <a:fld id="{1EB589CE-5CC2-46ED-A38F-DBF8B94B2BA0}" type="datetime1">
              <a:rPr lang="en-US"/>
              <a:pPr>
                <a:defRPr/>
              </a:pPr>
              <a:t>3/27/24</a:t>
            </a:fld>
            <a:endParaRPr lang="en-US"/>
          </a:p>
        </p:txBody>
      </p:sp>
      <p:sp>
        <p:nvSpPr>
          <p:cNvPr id="5" name="Footer Placeholder 4">
            <a:extLst>
              <a:ext uri="{FF2B5EF4-FFF2-40B4-BE49-F238E27FC236}">
                <a16:creationId xmlns:a16="http://schemas.microsoft.com/office/drawing/2014/main" id="{6CB84441-48C8-BD31-04B0-689A069CF24E}"/>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22884" name="Slide Number Placeholder 5">
            <a:extLst>
              <a:ext uri="{FF2B5EF4-FFF2-40B4-BE49-F238E27FC236}">
                <a16:creationId xmlns:a16="http://schemas.microsoft.com/office/drawing/2014/main" id="{E83E8BFA-F1C1-12B9-9282-0351FBAACAD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3DBAB02-8FAB-EA40-8795-5426AD801C78}" type="slidenum">
              <a:rPr lang="en-US" altLang="en-US" sz="1200">
                <a:solidFill>
                  <a:srgbClr val="898989"/>
                </a:solidFill>
              </a:rPr>
              <a:pPr>
                <a:spcBef>
                  <a:spcPct val="0"/>
                </a:spcBef>
                <a:buFontTx/>
                <a:buNone/>
              </a:pPr>
              <a:t>66</a:t>
            </a:fld>
            <a:endParaRPr lang="en-US" altLang="en-US" sz="1200">
              <a:solidFill>
                <a:srgbClr val="898989"/>
              </a:solidFill>
            </a:endParaRPr>
          </a:p>
        </p:txBody>
      </p:sp>
      <p:sp>
        <p:nvSpPr>
          <p:cNvPr id="7" name="Title 1">
            <a:extLst>
              <a:ext uri="{FF2B5EF4-FFF2-40B4-BE49-F238E27FC236}">
                <a16:creationId xmlns:a16="http://schemas.microsoft.com/office/drawing/2014/main" id="{6D1A8E68-3F1E-44F1-B50E-4B9141733C11}"/>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effectLst>
                  <a:outerShdw blurRad="38100" dist="38100" dir="2700000" algn="tl">
                    <a:srgbClr val="000000">
                      <a:alpha val="43137"/>
                    </a:srgbClr>
                  </a:outerShdw>
                </a:effectLst>
              </a:rPr>
              <a:t>Procedure of Normalization</a:t>
            </a:r>
          </a:p>
        </p:txBody>
      </p:sp>
      <p:pic>
        <p:nvPicPr>
          <p:cNvPr id="122886" name="Picture 2" descr="E:\NIET\Project\xLogo11.png.pagespeed.ic.pydHLuCQEZ.png">
            <a:extLst>
              <a:ext uri="{FF2B5EF4-FFF2-40B4-BE49-F238E27FC236}">
                <a16:creationId xmlns:a16="http://schemas.microsoft.com/office/drawing/2014/main" id="{185D3926-8472-7CE5-5500-3C182E138C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9" name="Content Placeholder 2">
            <a:extLst>
              <a:ext uri="{FF2B5EF4-FFF2-40B4-BE49-F238E27FC236}">
                <a16:creationId xmlns:a16="http://schemas.microsoft.com/office/drawing/2014/main" id="{4FEFF84F-0E79-68BE-404C-A35F99EE8AA0}"/>
              </a:ext>
            </a:extLst>
          </p:cNvPr>
          <p:cNvSpPr>
            <a:spLocks noGrp="1"/>
          </p:cNvSpPr>
          <p:nvPr>
            <p:ph idx="1"/>
          </p:nvPr>
        </p:nvSpPr>
        <p:spPr>
          <a:xfrm>
            <a:off x="1752600" y="838200"/>
            <a:ext cx="8534400" cy="5486400"/>
          </a:xfrm>
        </p:spPr>
        <p:txBody>
          <a:bodyPr>
            <a:normAutofit lnSpcReduction="10000"/>
          </a:bodyPr>
          <a:lstStyle/>
          <a:p>
            <a:pPr algn="just" eaLnBrk="1" hangingPunct="1">
              <a:buFont typeface="Arial" panose="020B0604020202020204" pitchFamily="34" charset="0"/>
              <a:buNone/>
            </a:pPr>
            <a:r>
              <a:rPr lang="en-US" altLang="en-US" sz="2200">
                <a:solidFill>
                  <a:srgbClr val="FF0000"/>
                </a:solidFill>
              </a:rPr>
              <a:t>In normalization we use the degree of the normal forms in a relation.</a:t>
            </a:r>
          </a:p>
          <a:p>
            <a:pPr algn="just" eaLnBrk="1" hangingPunct="1">
              <a:buFont typeface="Arial" panose="020B0604020202020204" pitchFamily="34" charset="0"/>
              <a:buNone/>
            </a:pPr>
            <a:r>
              <a:rPr lang="en-US" altLang="en-US" sz="2200"/>
              <a:t>The normal form of a relation refer highest normal form condition that it meets, and hence indicate the degree to which it has been normalized.</a:t>
            </a:r>
          </a:p>
          <a:p>
            <a:pPr algn="just">
              <a:buFont typeface="Wingdings" pitchFamily="2" charset="2"/>
              <a:buChar char="v"/>
            </a:pPr>
            <a:r>
              <a:rPr lang="en-US" altLang="en-US" sz="2200"/>
              <a:t>The top-down process evaluates each relation against the criteria for normal forms and decomposing relations as necessary - </a:t>
            </a:r>
            <a:r>
              <a:rPr lang="en-US" altLang="en-US" sz="2200" i="1"/>
              <a:t>relational design by analysis. </a:t>
            </a:r>
          </a:p>
          <a:p>
            <a:pPr algn="just">
              <a:buFont typeface="Wingdings" pitchFamily="2" charset="2"/>
              <a:buChar char="v"/>
            </a:pPr>
            <a:r>
              <a:rPr lang="en-US" altLang="en-US" sz="2200"/>
              <a:t>Codd proposed 3 normal forms - first, second, and third. A stronger definition of 3NF—called Boyce-Codd normal form (BCNF) - proposed by Boyce and Codd. </a:t>
            </a:r>
          </a:p>
          <a:p>
            <a:pPr algn="just">
              <a:buFont typeface="Wingdings" pitchFamily="2" charset="2"/>
              <a:buChar char="v"/>
            </a:pPr>
            <a:r>
              <a:rPr lang="en-US" altLang="en-US" sz="2200"/>
              <a:t>All these normal forms are based on a single analytical tool: the functional dependencies among the attributes of a relation. </a:t>
            </a:r>
          </a:p>
          <a:p>
            <a:pPr algn="just">
              <a:buFont typeface="Arial" panose="020B0604020202020204" pitchFamily="34" charset="0"/>
              <a:buNone/>
            </a:pPr>
            <a:r>
              <a:rPr lang="en-US" altLang="en-US" sz="2200"/>
              <a:t>Later, a fourth normal form (4NF) and a fifth normal form (5NF) were proposed, based on the concepts of multivalued dependencies and join dependencies</a:t>
            </a:r>
          </a:p>
          <a:p>
            <a:pPr algn="just" eaLnBrk="1" hangingPunct="1">
              <a:buFont typeface="Arial" panose="020B0604020202020204" pitchFamily="34" charset="0"/>
              <a:buNone/>
            </a:pPr>
            <a:endParaRPr lang="en-US" altLang="en-US" sz="2200"/>
          </a:p>
        </p:txBody>
      </p:sp>
      <p:pic>
        <p:nvPicPr>
          <p:cNvPr id="122888" name="Picture 7">
            <a:extLst>
              <a:ext uri="{FF2B5EF4-FFF2-40B4-BE49-F238E27FC236}">
                <a16:creationId xmlns:a16="http://schemas.microsoft.com/office/drawing/2014/main" id="{33110CD9-1B75-7E04-5167-CB9221AAE3E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5239">
                                            <p:txEl>
                                              <p:pRg st="0" end="0"/>
                                            </p:txEl>
                                          </p:spTgt>
                                        </p:tgtEl>
                                        <p:attrNameLst>
                                          <p:attrName>style.visibility</p:attrName>
                                        </p:attrNameLst>
                                      </p:cBhvr>
                                      <p:to>
                                        <p:strVal val="visible"/>
                                      </p:to>
                                    </p:set>
                                    <p:anim calcmode="lin" valueType="num">
                                      <p:cBhvr additive="base">
                                        <p:cTn id="7" dur="500" fill="hold"/>
                                        <p:tgtEl>
                                          <p:spTgt spid="952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523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5239">
                                            <p:txEl>
                                              <p:pRg st="1" end="1"/>
                                            </p:txEl>
                                          </p:spTgt>
                                        </p:tgtEl>
                                        <p:attrNameLst>
                                          <p:attrName>style.visibility</p:attrName>
                                        </p:attrNameLst>
                                      </p:cBhvr>
                                      <p:to>
                                        <p:strVal val="visible"/>
                                      </p:to>
                                    </p:set>
                                    <p:anim calcmode="lin" valueType="num">
                                      <p:cBhvr additive="base">
                                        <p:cTn id="11" dur="500" fill="hold"/>
                                        <p:tgtEl>
                                          <p:spTgt spid="9523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52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95239">
                                            <p:txEl>
                                              <p:pRg st="2" end="2"/>
                                            </p:txEl>
                                          </p:spTgt>
                                        </p:tgtEl>
                                        <p:attrNameLst>
                                          <p:attrName>style.visibility</p:attrName>
                                        </p:attrNameLst>
                                      </p:cBhvr>
                                      <p:to>
                                        <p:strVal val="visible"/>
                                      </p:to>
                                    </p:set>
                                    <p:anim calcmode="lin" valueType="num">
                                      <p:cBhvr additive="base">
                                        <p:cTn id="17" dur="500" fill="hold"/>
                                        <p:tgtEl>
                                          <p:spTgt spid="9523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52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95239">
                                            <p:txEl>
                                              <p:pRg st="3" end="3"/>
                                            </p:txEl>
                                          </p:spTgt>
                                        </p:tgtEl>
                                        <p:attrNameLst>
                                          <p:attrName>style.visibility</p:attrName>
                                        </p:attrNameLst>
                                      </p:cBhvr>
                                      <p:to>
                                        <p:strVal val="visible"/>
                                      </p:to>
                                    </p:set>
                                    <p:anim calcmode="lin" valueType="num">
                                      <p:cBhvr additive="base">
                                        <p:cTn id="23" dur="500" fill="hold"/>
                                        <p:tgtEl>
                                          <p:spTgt spid="9523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52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95239">
                                            <p:txEl>
                                              <p:pRg st="4" end="4"/>
                                            </p:txEl>
                                          </p:spTgt>
                                        </p:tgtEl>
                                        <p:attrNameLst>
                                          <p:attrName>style.visibility</p:attrName>
                                        </p:attrNameLst>
                                      </p:cBhvr>
                                      <p:to>
                                        <p:strVal val="visible"/>
                                      </p:to>
                                    </p:set>
                                    <p:anim calcmode="lin" valueType="num">
                                      <p:cBhvr additive="base">
                                        <p:cTn id="29" dur="500" fill="hold"/>
                                        <p:tgtEl>
                                          <p:spTgt spid="95239">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52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95239">
                                            <p:txEl>
                                              <p:pRg st="5" end="5"/>
                                            </p:txEl>
                                          </p:spTgt>
                                        </p:tgtEl>
                                        <p:attrNameLst>
                                          <p:attrName>style.visibility</p:attrName>
                                        </p:attrNameLst>
                                      </p:cBhvr>
                                      <p:to>
                                        <p:strVal val="visible"/>
                                      </p:to>
                                    </p:set>
                                    <p:anim calcmode="lin" valueType="num">
                                      <p:cBhvr additive="base">
                                        <p:cTn id="35" dur="500" fill="hold"/>
                                        <p:tgtEl>
                                          <p:spTgt spid="95239">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523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95F2525-BD2D-09C2-DFEC-833BD7925F30}"/>
              </a:ext>
            </a:extLst>
          </p:cNvPr>
          <p:cNvSpPr>
            <a:spLocks noGrp="1"/>
          </p:cNvSpPr>
          <p:nvPr>
            <p:ph type="dt" sz="quarter" idx="10"/>
          </p:nvPr>
        </p:nvSpPr>
        <p:spPr/>
        <p:txBody>
          <a:bodyPr/>
          <a:lstStyle/>
          <a:p>
            <a:pPr>
              <a:defRPr/>
            </a:pPr>
            <a:fld id="{6C333BA6-A477-4E61-A53B-A49E194A4B7D}" type="datetime1">
              <a:rPr lang="en-US"/>
              <a:pPr>
                <a:defRPr/>
              </a:pPr>
              <a:t>3/27/24</a:t>
            </a:fld>
            <a:endParaRPr lang="en-US"/>
          </a:p>
        </p:txBody>
      </p:sp>
      <p:sp>
        <p:nvSpPr>
          <p:cNvPr id="5" name="Footer Placeholder 4">
            <a:extLst>
              <a:ext uri="{FF2B5EF4-FFF2-40B4-BE49-F238E27FC236}">
                <a16:creationId xmlns:a16="http://schemas.microsoft.com/office/drawing/2014/main" id="{64CB0ABE-5CF7-672E-6ED4-5D6CF023B8C7}"/>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24932" name="Slide Number Placeholder 5">
            <a:extLst>
              <a:ext uri="{FF2B5EF4-FFF2-40B4-BE49-F238E27FC236}">
                <a16:creationId xmlns:a16="http://schemas.microsoft.com/office/drawing/2014/main" id="{5C106E6A-ED7E-5965-E08B-89AC2E02CA3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1D19C80-DE82-0D4E-94A5-DE33D2B916CE}" type="slidenum">
              <a:rPr lang="en-US" altLang="en-US" sz="1200">
                <a:solidFill>
                  <a:srgbClr val="898989"/>
                </a:solidFill>
              </a:rPr>
              <a:pPr>
                <a:spcBef>
                  <a:spcPct val="0"/>
                </a:spcBef>
                <a:buFontTx/>
                <a:buNone/>
              </a:pPr>
              <a:t>67</a:t>
            </a:fld>
            <a:endParaRPr lang="en-US" altLang="en-US" sz="1200">
              <a:solidFill>
                <a:srgbClr val="898989"/>
              </a:solidFill>
            </a:endParaRPr>
          </a:p>
        </p:txBody>
      </p:sp>
      <p:sp>
        <p:nvSpPr>
          <p:cNvPr id="7" name="Title 1">
            <a:extLst>
              <a:ext uri="{FF2B5EF4-FFF2-40B4-BE49-F238E27FC236}">
                <a16:creationId xmlns:a16="http://schemas.microsoft.com/office/drawing/2014/main" id="{2E5C9B53-0F0A-994C-04A7-6F75472DCEC0}"/>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effectLst>
                  <a:outerShdw blurRad="38100" dist="38100" dir="2700000" algn="tl">
                    <a:srgbClr val="000000">
                      <a:alpha val="43137"/>
                    </a:srgbClr>
                  </a:outerShdw>
                </a:effectLst>
              </a:rPr>
              <a:t>Procedure of Normalization</a:t>
            </a:r>
          </a:p>
        </p:txBody>
      </p:sp>
      <p:pic>
        <p:nvPicPr>
          <p:cNvPr id="124934" name="Picture 2" descr="E:\NIET\Project\xLogo11.png.pagespeed.ic.pydHLuCQEZ.png">
            <a:extLst>
              <a:ext uri="{FF2B5EF4-FFF2-40B4-BE49-F238E27FC236}">
                <a16:creationId xmlns:a16="http://schemas.microsoft.com/office/drawing/2014/main" id="{CE742782-D679-3ED6-375F-1EE1FFAC6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71" name="Content Placeholder 2">
            <a:extLst>
              <a:ext uri="{FF2B5EF4-FFF2-40B4-BE49-F238E27FC236}">
                <a16:creationId xmlns:a16="http://schemas.microsoft.com/office/drawing/2014/main" id="{EE780F3B-CC1A-9EEA-6563-02E3AD165D8E}"/>
              </a:ext>
            </a:extLst>
          </p:cNvPr>
          <p:cNvSpPr>
            <a:spLocks noGrp="1"/>
          </p:cNvSpPr>
          <p:nvPr>
            <p:ph idx="1"/>
          </p:nvPr>
        </p:nvSpPr>
        <p:spPr>
          <a:xfrm>
            <a:off x="2057400" y="914400"/>
            <a:ext cx="8229600" cy="4953000"/>
          </a:xfrm>
        </p:spPr>
        <p:txBody>
          <a:bodyPr/>
          <a:lstStyle/>
          <a:p>
            <a:pPr algn="just" eaLnBrk="1" hangingPunct="1">
              <a:buFont typeface="Arial" panose="020B0604020202020204" pitchFamily="34" charset="0"/>
              <a:buNone/>
              <a:defRPr/>
            </a:pPr>
            <a:r>
              <a:rPr lang="en-US" sz="2200" b="1" dirty="0"/>
              <a:t>	Design the good database relation also consider two other properties.</a:t>
            </a:r>
          </a:p>
          <a:p>
            <a:pPr marL="457200" indent="-457200" algn="just">
              <a:buFont typeface="+mj-lt"/>
              <a:buAutoNum type="arabicPeriod"/>
              <a:defRPr/>
            </a:pPr>
            <a:r>
              <a:rPr lang="en-US" sz="2200" b="1" dirty="0"/>
              <a:t>Lossless join or additive join property </a:t>
            </a:r>
            <a:r>
              <a:rPr lang="en-US" sz="2200" dirty="0"/>
              <a:t>– which is guarantee that no spurious tuples are generated after the decomposition to the relation reconstructed.</a:t>
            </a:r>
          </a:p>
          <a:p>
            <a:pPr marL="457200" indent="-457200" algn="just">
              <a:buFont typeface="+mj-lt"/>
              <a:buAutoNum type="arabicPeriod"/>
              <a:defRPr/>
            </a:pPr>
            <a:r>
              <a:rPr lang="en-US" sz="2200" b="1" dirty="0"/>
              <a:t>Dependency preservation property :- </a:t>
            </a:r>
            <a:r>
              <a:rPr lang="en-US" sz="2200" dirty="0"/>
              <a:t>it is ensure that each FD’s represented in some individual relation resulting after decomposition.</a:t>
            </a:r>
          </a:p>
          <a:p>
            <a:pPr marL="457200" indent="-457200" algn="just">
              <a:buFont typeface="+mj-lt"/>
              <a:buAutoNum type="arabicPeriod"/>
              <a:defRPr/>
            </a:pPr>
            <a:endParaRPr lang="en-US" sz="2200" dirty="0"/>
          </a:p>
          <a:p>
            <a:pPr marL="457200" indent="-457200" algn="just">
              <a:buFont typeface="+mj-lt"/>
              <a:buAutoNum type="arabicPeriod"/>
              <a:defRPr/>
            </a:pPr>
            <a:endParaRPr lang="en-US" sz="2200" dirty="0"/>
          </a:p>
          <a:p>
            <a:pPr marL="457200" indent="-457200" algn="just">
              <a:buFont typeface="+mj-lt"/>
              <a:buAutoNum type="arabicPeriod"/>
              <a:defRPr/>
            </a:pPr>
            <a:endParaRPr lang="en-US" sz="2200" dirty="0"/>
          </a:p>
          <a:p>
            <a:pPr marL="457200" indent="-457200" algn="just">
              <a:buNone/>
              <a:defRPr/>
            </a:pPr>
            <a:r>
              <a:rPr lang="en-US" sz="2200" b="1" dirty="0">
                <a:solidFill>
                  <a:srgbClr val="C00000"/>
                </a:solidFill>
              </a:rPr>
              <a:t>Note :- </a:t>
            </a:r>
            <a:r>
              <a:rPr lang="en-US" sz="2200" dirty="0">
                <a:solidFill>
                  <a:srgbClr val="0070C0"/>
                </a:solidFill>
              </a:rPr>
              <a:t>In practice INF,2NF and 3NF are enough for database normalization.</a:t>
            </a:r>
          </a:p>
        </p:txBody>
      </p:sp>
      <p:pic>
        <p:nvPicPr>
          <p:cNvPr id="124936" name="Picture 7">
            <a:extLst>
              <a:ext uri="{FF2B5EF4-FFF2-40B4-BE49-F238E27FC236}">
                <a16:creationId xmlns:a16="http://schemas.microsoft.com/office/drawing/2014/main" id="{304063F2-9C91-3FB1-00F4-FA83E270807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DC9A067-7061-67B7-5167-662790ED3FB7}"/>
              </a:ext>
            </a:extLst>
          </p:cNvPr>
          <p:cNvSpPr>
            <a:spLocks noGrp="1"/>
          </p:cNvSpPr>
          <p:nvPr>
            <p:ph type="dt" sz="quarter" idx="10"/>
          </p:nvPr>
        </p:nvSpPr>
        <p:spPr/>
        <p:txBody>
          <a:bodyPr/>
          <a:lstStyle/>
          <a:p>
            <a:pPr>
              <a:defRPr/>
            </a:pPr>
            <a:fld id="{AB1BBEA6-22D2-4C8B-B0FF-38A04D17C6AA}" type="datetime1">
              <a:rPr lang="en-US"/>
              <a:pPr>
                <a:defRPr/>
              </a:pPr>
              <a:t>3/27/24</a:t>
            </a:fld>
            <a:endParaRPr lang="en-US"/>
          </a:p>
        </p:txBody>
      </p:sp>
      <p:sp>
        <p:nvSpPr>
          <p:cNvPr id="5" name="Footer Placeholder 4">
            <a:extLst>
              <a:ext uri="{FF2B5EF4-FFF2-40B4-BE49-F238E27FC236}">
                <a16:creationId xmlns:a16="http://schemas.microsoft.com/office/drawing/2014/main" id="{371299B3-450E-EF8A-BF33-3317E7C66E6E}"/>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25956" name="Slide Number Placeholder 5">
            <a:extLst>
              <a:ext uri="{FF2B5EF4-FFF2-40B4-BE49-F238E27FC236}">
                <a16:creationId xmlns:a16="http://schemas.microsoft.com/office/drawing/2014/main" id="{EFD4CAB4-4149-06F1-CE89-A38D9F622DD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3D56BFE-C8D6-174D-93D7-B05EB1991551}" type="slidenum">
              <a:rPr lang="en-US" altLang="en-US" sz="1200">
                <a:solidFill>
                  <a:srgbClr val="898989"/>
                </a:solidFill>
              </a:rPr>
              <a:pPr>
                <a:spcBef>
                  <a:spcPct val="0"/>
                </a:spcBef>
                <a:buFontTx/>
                <a:buNone/>
              </a:pPr>
              <a:t>68</a:t>
            </a:fld>
            <a:endParaRPr lang="en-US" altLang="en-US" sz="1200">
              <a:solidFill>
                <a:srgbClr val="898989"/>
              </a:solidFill>
            </a:endParaRPr>
          </a:p>
        </p:txBody>
      </p:sp>
      <p:sp>
        <p:nvSpPr>
          <p:cNvPr id="7" name="Title 1">
            <a:extLst>
              <a:ext uri="{FF2B5EF4-FFF2-40B4-BE49-F238E27FC236}">
                <a16:creationId xmlns:a16="http://schemas.microsoft.com/office/drawing/2014/main" id="{2B712F13-0417-7415-3B3A-4E9A85F55FD8}"/>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3200" b="1" dirty="0">
                <a:solidFill>
                  <a:srgbClr val="FF0000"/>
                </a:solidFill>
                <a:cs typeface="Times New Roman" pitchFamily="18" charset="0"/>
              </a:rPr>
              <a:t>1. First Normal Form (1NF)</a:t>
            </a:r>
            <a:r>
              <a:rPr lang="en-US" altLang="en-US" sz="3200" b="1" dirty="0">
                <a:solidFill>
                  <a:srgbClr val="FF0000"/>
                </a:solidFill>
              </a:rPr>
              <a:t> </a:t>
            </a:r>
            <a:endParaRPr lang="en-US" sz="3200" b="1" dirty="0">
              <a:solidFill>
                <a:srgbClr val="FF0000"/>
              </a:solidFill>
              <a:effectLst>
                <a:outerShdw blurRad="38100" dist="38100" dir="2700000" algn="tl">
                  <a:srgbClr val="000000">
                    <a:alpha val="43137"/>
                  </a:srgbClr>
                </a:outerShdw>
              </a:effectLst>
            </a:endParaRPr>
          </a:p>
        </p:txBody>
      </p:sp>
      <p:pic>
        <p:nvPicPr>
          <p:cNvPr id="125958" name="Picture 2" descr="E:\NIET\Project\xLogo11.png.pagespeed.ic.pydHLuCQEZ.png">
            <a:extLst>
              <a:ext uri="{FF2B5EF4-FFF2-40B4-BE49-F238E27FC236}">
                <a16:creationId xmlns:a16="http://schemas.microsoft.com/office/drawing/2014/main" id="{9BBB6096-9BE1-906A-D069-E84F8C1784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59" name="Content Placeholder 2">
            <a:extLst>
              <a:ext uri="{FF2B5EF4-FFF2-40B4-BE49-F238E27FC236}">
                <a16:creationId xmlns:a16="http://schemas.microsoft.com/office/drawing/2014/main" id="{8AD2B523-64C4-71D2-7D59-543EEA84D141}"/>
              </a:ext>
            </a:extLst>
          </p:cNvPr>
          <p:cNvSpPr>
            <a:spLocks noGrp="1"/>
          </p:cNvSpPr>
          <p:nvPr>
            <p:ph idx="1"/>
          </p:nvPr>
        </p:nvSpPr>
        <p:spPr>
          <a:xfrm>
            <a:off x="2057400" y="1143000"/>
            <a:ext cx="8229600" cy="4724400"/>
          </a:xfrm>
        </p:spPr>
        <p:txBody>
          <a:bodyPr/>
          <a:lstStyle/>
          <a:p>
            <a:pPr algn="just" eaLnBrk="1" hangingPunct="1">
              <a:buFont typeface="Arial" panose="020B0604020202020204" pitchFamily="34" charset="0"/>
              <a:buNone/>
            </a:pPr>
            <a:r>
              <a:rPr lang="en-US" altLang="en-US" sz="2400" b="1">
                <a:solidFill>
                  <a:srgbClr val="C00000"/>
                </a:solidFill>
                <a:cs typeface="Times New Roman" panose="02020603050405020304" pitchFamily="18" charset="0"/>
              </a:rPr>
              <a:t>	First Normal Form (1NF):- </a:t>
            </a:r>
            <a:r>
              <a:rPr lang="en-US" altLang="en-US" sz="2400">
                <a:cs typeface="Times New Roman" panose="02020603050405020304" pitchFamily="18" charset="0"/>
              </a:rPr>
              <a:t>As per the rule of 1NF,A relation cannot hold multiple values in a column. It should hold only atomic values.</a:t>
            </a:r>
          </a:p>
          <a:p>
            <a:pPr algn="just" eaLnBrk="1" hangingPunct="1">
              <a:buFont typeface="Arial" panose="020B0604020202020204" pitchFamily="34" charset="0"/>
              <a:buNone/>
            </a:pPr>
            <a:r>
              <a:rPr lang="en-US" altLang="en-US" sz="2400">
                <a:cs typeface="Times New Roman" panose="02020603050405020304" pitchFamily="18" charset="0"/>
              </a:rPr>
              <a:t>	</a:t>
            </a:r>
          </a:p>
          <a:p>
            <a:pPr eaLnBrk="1" hangingPunct="1">
              <a:buFont typeface="Arial" panose="020B0604020202020204" pitchFamily="34" charset="0"/>
              <a:buNone/>
            </a:pPr>
            <a:r>
              <a:rPr lang="en-US" altLang="en-US" sz="2400" b="1">
                <a:cs typeface="Times New Roman" panose="02020603050405020304" pitchFamily="18" charset="0"/>
              </a:rPr>
              <a:t>Means,</a:t>
            </a:r>
          </a:p>
          <a:p>
            <a:pPr algn="just" eaLnBrk="1" hangingPunct="1">
              <a:buFont typeface="Wingdings" pitchFamily="2" charset="2"/>
              <a:buChar char="q"/>
            </a:pPr>
            <a:r>
              <a:rPr lang="en-US" altLang="en-US" sz="2400">
                <a:cs typeface="Times New Roman" panose="02020603050405020304" pitchFamily="18" charset="0"/>
              </a:rPr>
              <a:t>Disallows composite attributes, multivalued attribute in </a:t>
            </a:r>
            <a:r>
              <a:rPr lang="en-US" altLang="en-US" sz="2400" b="1">
                <a:cs typeface="Times New Roman" panose="02020603050405020304" pitchFamily="18" charset="0"/>
              </a:rPr>
              <a:t>relations</a:t>
            </a:r>
            <a:r>
              <a:rPr lang="en-US" altLang="en-US" sz="2400">
                <a:cs typeface="Times New Roman" panose="02020603050405020304" pitchFamily="18" charset="0"/>
              </a:rPr>
              <a:t>; </a:t>
            </a:r>
          </a:p>
          <a:p>
            <a:pPr algn="just">
              <a:buFont typeface="Wingdings" pitchFamily="2" charset="2"/>
              <a:buChar char="q"/>
            </a:pPr>
            <a:r>
              <a:rPr lang="en-US" altLang="en-US" sz="2400"/>
              <a:t>The first normal form also disallows multivalued attributes that are themselves composite. These are called </a:t>
            </a:r>
            <a:r>
              <a:rPr lang="en-US" altLang="en-US" sz="2400" b="1">
                <a:solidFill>
                  <a:srgbClr val="FF0000"/>
                </a:solidFill>
              </a:rPr>
              <a:t>nested relations </a:t>
            </a:r>
            <a:r>
              <a:rPr lang="en-US" altLang="en-US" sz="2400"/>
              <a:t>because each tuple can have a relation within it.</a:t>
            </a:r>
            <a:endParaRPr lang="en-US" altLang="en-US" sz="2200"/>
          </a:p>
        </p:txBody>
      </p:sp>
      <p:pic>
        <p:nvPicPr>
          <p:cNvPr id="125960" name="Picture 7">
            <a:extLst>
              <a:ext uri="{FF2B5EF4-FFF2-40B4-BE49-F238E27FC236}">
                <a16:creationId xmlns:a16="http://schemas.microsoft.com/office/drawing/2014/main" id="{703E64E2-4407-B7C1-227F-99BFA31A4D1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C8C387F-1460-46F3-B5F8-041E80200A62}"/>
              </a:ext>
            </a:extLst>
          </p:cNvPr>
          <p:cNvSpPr>
            <a:spLocks noGrp="1"/>
          </p:cNvSpPr>
          <p:nvPr>
            <p:ph type="dt" sz="quarter" idx="10"/>
          </p:nvPr>
        </p:nvSpPr>
        <p:spPr/>
        <p:txBody>
          <a:bodyPr/>
          <a:lstStyle/>
          <a:p>
            <a:pPr>
              <a:defRPr/>
            </a:pPr>
            <a:fld id="{892E190D-F2AA-4812-8625-E2850D951076}" type="datetime1">
              <a:rPr lang="en-US"/>
              <a:pPr>
                <a:defRPr/>
              </a:pPr>
              <a:t>3/27/24</a:t>
            </a:fld>
            <a:endParaRPr lang="en-US"/>
          </a:p>
        </p:txBody>
      </p:sp>
      <p:sp>
        <p:nvSpPr>
          <p:cNvPr id="5" name="Footer Placeholder 4">
            <a:extLst>
              <a:ext uri="{FF2B5EF4-FFF2-40B4-BE49-F238E27FC236}">
                <a16:creationId xmlns:a16="http://schemas.microsoft.com/office/drawing/2014/main" id="{A3D3EE43-214E-63D4-B27D-F65FB8A937DD}"/>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26980" name="Slide Number Placeholder 5">
            <a:extLst>
              <a:ext uri="{FF2B5EF4-FFF2-40B4-BE49-F238E27FC236}">
                <a16:creationId xmlns:a16="http://schemas.microsoft.com/office/drawing/2014/main" id="{809CF8B0-965B-FF69-5722-899D9389579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E820E72-A306-F04A-9D80-7B6AE37FA160}" type="slidenum">
              <a:rPr lang="en-US" altLang="en-US" sz="1200">
                <a:solidFill>
                  <a:srgbClr val="898989"/>
                </a:solidFill>
              </a:rPr>
              <a:pPr>
                <a:spcBef>
                  <a:spcPct val="0"/>
                </a:spcBef>
                <a:buFontTx/>
                <a:buNone/>
              </a:pPr>
              <a:t>69</a:t>
            </a:fld>
            <a:endParaRPr lang="en-US" altLang="en-US" sz="1200">
              <a:solidFill>
                <a:srgbClr val="898989"/>
              </a:solidFill>
            </a:endParaRPr>
          </a:p>
        </p:txBody>
      </p:sp>
      <p:sp>
        <p:nvSpPr>
          <p:cNvPr id="7" name="Title 1">
            <a:extLst>
              <a:ext uri="{FF2B5EF4-FFF2-40B4-BE49-F238E27FC236}">
                <a16:creationId xmlns:a16="http://schemas.microsoft.com/office/drawing/2014/main" id="{C539D6EF-01C1-47CC-FA4B-797BC2D3098E}"/>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3200" b="1" dirty="0">
                <a:solidFill>
                  <a:srgbClr val="FF0000"/>
                </a:solidFill>
              </a:rPr>
              <a:t>Example Normalization into 1NF</a:t>
            </a:r>
            <a:endParaRPr lang="en-US" sz="3200" b="1" dirty="0">
              <a:solidFill>
                <a:srgbClr val="FF0000"/>
              </a:solidFill>
              <a:effectLst>
                <a:outerShdw blurRad="38100" dist="38100" dir="2700000" algn="tl">
                  <a:srgbClr val="000000">
                    <a:alpha val="43137"/>
                  </a:srgbClr>
                </a:outerShdw>
              </a:effectLst>
            </a:endParaRPr>
          </a:p>
        </p:txBody>
      </p:sp>
      <p:pic>
        <p:nvPicPr>
          <p:cNvPr id="126982" name="Picture 2" descr="E:\NIET\Project\xLogo11.png.pagespeed.ic.pydHLuCQEZ.png">
            <a:extLst>
              <a:ext uri="{FF2B5EF4-FFF2-40B4-BE49-F238E27FC236}">
                <a16:creationId xmlns:a16="http://schemas.microsoft.com/office/drawing/2014/main" id="{8B178E39-1731-C205-4272-DE7B36407C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a:extLst>
              <a:ext uri="{FF2B5EF4-FFF2-40B4-BE49-F238E27FC236}">
                <a16:creationId xmlns:a16="http://schemas.microsoft.com/office/drawing/2014/main" id="{5A765DFD-0797-A7ED-8331-974C2DA3056E}"/>
              </a:ext>
            </a:extLst>
          </p:cNvPr>
          <p:cNvSpPr>
            <a:spLocks noGrp="1"/>
          </p:cNvSpPr>
          <p:nvPr>
            <p:ph idx="1"/>
          </p:nvPr>
        </p:nvSpPr>
        <p:spPr>
          <a:xfrm>
            <a:off x="1981200" y="914401"/>
            <a:ext cx="8229600" cy="5211763"/>
          </a:xfrm>
        </p:spPr>
        <p:txBody>
          <a:bodyPr/>
          <a:lstStyle/>
          <a:p>
            <a:pPr algn="just">
              <a:buFont typeface="Arial" panose="020B0604020202020204" pitchFamily="34" charset="0"/>
              <a:buNone/>
            </a:pPr>
            <a:r>
              <a:rPr lang="en-US" altLang="en-US" sz="2400" dirty="0"/>
              <a:t>1. Let us Consider following relation Schema Department.</a:t>
            </a:r>
          </a:p>
          <a:p>
            <a:pPr algn="just">
              <a:buFont typeface="Arial" panose="020B0604020202020204" pitchFamily="34" charset="0"/>
              <a:buNone/>
            </a:pPr>
            <a:endParaRPr lang="en-US" altLang="en-US" sz="2400" dirty="0"/>
          </a:p>
          <a:p>
            <a:pPr algn="just">
              <a:buFont typeface="Arial" panose="020B0604020202020204" pitchFamily="34" charset="0"/>
              <a:buNone/>
            </a:pPr>
            <a:endParaRPr lang="en-US" altLang="en-US" sz="2400" dirty="0"/>
          </a:p>
          <a:p>
            <a:pPr algn="just">
              <a:buFont typeface="Arial" panose="020B0604020202020204" pitchFamily="34" charset="0"/>
              <a:buNone/>
            </a:pPr>
            <a:endParaRPr lang="en-US" altLang="en-US" sz="2400" dirty="0"/>
          </a:p>
          <a:p>
            <a:pPr algn="just">
              <a:buFont typeface="Arial" panose="020B0604020202020204" pitchFamily="34" charset="0"/>
              <a:buNone/>
            </a:pPr>
            <a:r>
              <a:rPr lang="en-US" altLang="en-US" sz="2400" dirty="0"/>
              <a:t>2. Sample State of relation schema Department.</a:t>
            </a:r>
          </a:p>
          <a:p>
            <a:pPr algn="just">
              <a:buFont typeface="Arial" panose="020B0604020202020204" pitchFamily="34" charset="0"/>
              <a:buNone/>
            </a:pPr>
            <a:endParaRPr lang="en-US" altLang="en-US" sz="2400" dirty="0"/>
          </a:p>
          <a:p>
            <a:pPr algn="just">
              <a:buFont typeface="Arial" panose="020B0604020202020204" pitchFamily="34" charset="0"/>
              <a:buNone/>
            </a:pPr>
            <a:endParaRPr lang="en-US" altLang="en-US" sz="2400" dirty="0"/>
          </a:p>
          <a:p>
            <a:pPr algn="just">
              <a:buFont typeface="Arial" panose="020B0604020202020204" pitchFamily="34" charset="0"/>
              <a:buNone/>
            </a:pPr>
            <a:r>
              <a:rPr lang="en-US" altLang="en-US" sz="2400" dirty="0"/>
              <a:t>3. 1NF version relation Department with redundancy .</a:t>
            </a:r>
          </a:p>
          <a:p>
            <a:pPr algn="just">
              <a:buFont typeface="Arial" panose="020B0604020202020204" pitchFamily="34" charset="0"/>
              <a:buNone/>
            </a:pPr>
            <a:endParaRPr lang="en-US" altLang="en-US" sz="2400" dirty="0"/>
          </a:p>
          <a:p>
            <a:pPr algn="just">
              <a:buFont typeface="Arial" panose="020B0604020202020204" pitchFamily="34" charset="0"/>
              <a:buNone/>
            </a:pPr>
            <a:endParaRPr lang="en-US" altLang="en-US" sz="2800" dirty="0"/>
          </a:p>
          <a:p>
            <a:pPr algn="just">
              <a:buFont typeface="Arial" panose="020B0604020202020204" pitchFamily="34" charset="0"/>
              <a:buNone/>
            </a:pPr>
            <a:endParaRPr lang="en-US" altLang="en-US" sz="2800" dirty="0"/>
          </a:p>
          <a:p>
            <a:pPr algn="just">
              <a:buFont typeface="Arial" panose="020B0604020202020204" pitchFamily="34" charset="0"/>
              <a:buNone/>
            </a:pPr>
            <a:endParaRPr lang="en-US" altLang="en-US" sz="2800" dirty="0"/>
          </a:p>
        </p:txBody>
      </p:sp>
      <p:pic>
        <p:nvPicPr>
          <p:cNvPr id="99337" name="Picture 9">
            <a:extLst>
              <a:ext uri="{FF2B5EF4-FFF2-40B4-BE49-F238E27FC236}">
                <a16:creationId xmlns:a16="http://schemas.microsoft.com/office/drawing/2014/main" id="{629CB2B6-8850-E48D-6B3A-BD585267D5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371601"/>
            <a:ext cx="601980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339" name="Picture 11">
            <a:extLst>
              <a:ext uri="{FF2B5EF4-FFF2-40B4-BE49-F238E27FC236}">
                <a16:creationId xmlns:a16="http://schemas.microsoft.com/office/drawing/2014/main" id="{64AB07CC-D485-6A0E-0BB6-499BC00C0C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1" y="3165807"/>
            <a:ext cx="4939861" cy="920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341" name="Picture 13">
            <a:extLst>
              <a:ext uri="{FF2B5EF4-FFF2-40B4-BE49-F238E27FC236}">
                <a16:creationId xmlns:a16="http://schemas.microsoft.com/office/drawing/2014/main" id="{8599E059-2943-1A8A-D7D1-68E85EC0D3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4703182"/>
            <a:ext cx="4453759" cy="1268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987" name="Picture 10">
            <a:extLst>
              <a:ext uri="{FF2B5EF4-FFF2-40B4-BE49-F238E27FC236}">
                <a16:creationId xmlns:a16="http://schemas.microsoft.com/office/drawing/2014/main" id="{52CB7876-D45F-4585-134A-FE721D6C43B6}"/>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9337"/>
                                        </p:tgtEl>
                                        <p:attrNameLst>
                                          <p:attrName>style.visibility</p:attrName>
                                        </p:attrNameLst>
                                      </p:cBhvr>
                                      <p:to>
                                        <p:strVal val="visible"/>
                                      </p:to>
                                    </p:set>
                                    <p:anim calcmode="lin" valueType="num">
                                      <p:cBhvr additive="base">
                                        <p:cTn id="13" dur="500" fill="hold"/>
                                        <p:tgtEl>
                                          <p:spTgt spid="99337"/>
                                        </p:tgtEl>
                                        <p:attrNameLst>
                                          <p:attrName>ppt_x</p:attrName>
                                        </p:attrNameLst>
                                      </p:cBhvr>
                                      <p:tavLst>
                                        <p:tav tm="0">
                                          <p:val>
                                            <p:strVal val="#ppt_x"/>
                                          </p:val>
                                        </p:tav>
                                        <p:tav tm="100000">
                                          <p:val>
                                            <p:strVal val="#ppt_x"/>
                                          </p:val>
                                        </p:tav>
                                      </p:tavLst>
                                    </p:anim>
                                    <p:anim calcmode="lin" valueType="num">
                                      <p:cBhvr additive="base">
                                        <p:cTn id="14" dur="500" fill="hold"/>
                                        <p:tgtEl>
                                          <p:spTgt spid="9933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99339"/>
                                        </p:tgtEl>
                                        <p:attrNameLst>
                                          <p:attrName>style.visibility</p:attrName>
                                        </p:attrNameLst>
                                      </p:cBhvr>
                                      <p:to>
                                        <p:strVal val="visible"/>
                                      </p:to>
                                    </p:set>
                                    <p:anim calcmode="lin" valueType="num">
                                      <p:cBhvr additive="base">
                                        <p:cTn id="25" dur="500" fill="hold"/>
                                        <p:tgtEl>
                                          <p:spTgt spid="99339"/>
                                        </p:tgtEl>
                                        <p:attrNameLst>
                                          <p:attrName>ppt_x</p:attrName>
                                        </p:attrNameLst>
                                      </p:cBhvr>
                                      <p:tavLst>
                                        <p:tav tm="0">
                                          <p:val>
                                            <p:strVal val="#ppt_x"/>
                                          </p:val>
                                        </p:tav>
                                        <p:tav tm="100000">
                                          <p:val>
                                            <p:strVal val="#ppt_x"/>
                                          </p:val>
                                        </p:tav>
                                      </p:tavLst>
                                    </p:anim>
                                    <p:anim calcmode="lin" valueType="num">
                                      <p:cBhvr additive="base">
                                        <p:cTn id="26" dur="500" fill="hold"/>
                                        <p:tgtEl>
                                          <p:spTgt spid="9933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 calcmode="lin" valueType="num">
                                      <p:cBhvr additive="base">
                                        <p:cTn id="31"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99341"/>
                                        </p:tgtEl>
                                        <p:attrNameLst>
                                          <p:attrName>style.visibility</p:attrName>
                                        </p:attrNameLst>
                                      </p:cBhvr>
                                      <p:to>
                                        <p:strVal val="visible"/>
                                      </p:to>
                                    </p:set>
                                    <p:anim calcmode="lin" valueType="num">
                                      <p:cBhvr additive="base">
                                        <p:cTn id="37" dur="500" fill="hold"/>
                                        <p:tgtEl>
                                          <p:spTgt spid="99341"/>
                                        </p:tgtEl>
                                        <p:attrNameLst>
                                          <p:attrName>ppt_x</p:attrName>
                                        </p:attrNameLst>
                                      </p:cBhvr>
                                      <p:tavLst>
                                        <p:tav tm="0">
                                          <p:val>
                                            <p:strVal val="#ppt_x"/>
                                          </p:val>
                                        </p:tav>
                                        <p:tav tm="100000">
                                          <p:val>
                                            <p:strVal val="#ppt_x"/>
                                          </p:val>
                                        </p:tav>
                                      </p:tavLst>
                                    </p:anim>
                                    <p:anim calcmode="lin" valueType="num">
                                      <p:cBhvr additive="base">
                                        <p:cTn id="38" dur="500" fill="hold"/>
                                        <p:tgtEl>
                                          <p:spTgt spid="993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1562290-767D-4766-0958-96C67EC4364B}"/>
              </a:ext>
            </a:extLst>
          </p:cNvPr>
          <p:cNvSpPr>
            <a:spLocks noGrp="1"/>
          </p:cNvSpPr>
          <p:nvPr>
            <p:ph type="dt" sz="quarter" idx="10"/>
          </p:nvPr>
        </p:nvSpPr>
        <p:spPr/>
        <p:txBody>
          <a:bodyPr/>
          <a:lstStyle/>
          <a:p>
            <a:pPr>
              <a:defRPr/>
            </a:pPr>
            <a:fld id="{38BC835F-4B3D-4FF6-8BF4-B111C2518ED0}" type="datetime1">
              <a:rPr lang="en-US" smtClean="0"/>
              <a:t>3/27/24</a:t>
            </a:fld>
            <a:endParaRPr lang="en-US"/>
          </a:p>
        </p:txBody>
      </p:sp>
      <p:sp>
        <p:nvSpPr>
          <p:cNvPr id="5" name="Footer Placeholder 4">
            <a:extLst>
              <a:ext uri="{FF2B5EF4-FFF2-40B4-BE49-F238E27FC236}">
                <a16:creationId xmlns:a16="http://schemas.microsoft.com/office/drawing/2014/main" id="{5B5445D8-E45E-6EE3-5590-146A0B9F5165}"/>
              </a:ext>
            </a:extLst>
          </p:cNvPr>
          <p:cNvSpPr>
            <a:spLocks noGrp="1"/>
          </p:cNvSpPr>
          <p:nvPr>
            <p:ph type="ftr" sz="quarter" idx="11"/>
          </p:nvPr>
        </p:nvSpPr>
        <p:spPr>
          <a:xfrm>
            <a:off x="4343400" y="6248401"/>
            <a:ext cx="5208588" cy="365125"/>
          </a:xfrm>
        </p:spPr>
        <p:txBody>
          <a:bodyPr/>
          <a:lstStyle/>
          <a:p>
            <a:pPr>
              <a:defRPr/>
            </a:pPr>
            <a:r>
              <a:rPr lang="en-US"/>
              <a:t>Jyoti Rani        ACSAI-0402 and DBMS                Unit-4</a:t>
            </a:r>
            <a:endParaRPr lang="en-US" dirty="0"/>
          </a:p>
        </p:txBody>
      </p:sp>
      <p:sp>
        <p:nvSpPr>
          <p:cNvPr id="8196" name="Slide Number Placeholder 5">
            <a:extLst>
              <a:ext uri="{FF2B5EF4-FFF2-40B4-BE49-F238E27FC236}">
                <a16:creationId xmlns:a16="http://schemas.microsoft.com/office/drawing/2014/main" id="{7730C04F-48D0-FE96-3FEF-4554B854B6DD}"/>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47131DE-861E-4BFA-B5C8-5CE611049AAB}" type="slidenum">
              <a:rPr lang="en-US" altLang="en-US">
                <a:solidFill>
                  <a:srgbClr val="898989"/>
                </a:solidFill>
                <a:latin typeface="Calibri" panose="020F0502020204030204" pitchFamily="34" charset="0"/>
              </a:rPr>
              <a:pPr/>
              <a:t>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59D8024A-DCDB-FF15-FBC6-40635C6C57AB}"/>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Course Objective</a:t>
            </a:r>
          </a:p>
        </p:txBody>
      </p:sp>
      <p:sp>
        <p:nvSpPr>
          <p:cNvPr id="8199" name="Content Placeholder 2">
            <a:extLst>
              <a:ext uri="{FF2B5EF4-FFF2-40B4-BE49-F238E27FC236}">
                <a16:creationId xmlns:a16="http://schemas.microsoft.com/office/drawing/2014/main" id="{EF137EB6-995E-77DA-9552-7FE477D8923D}"/>
              </a:ext>
            </a:extLst>
          </p:cNvPr>
          <p:cNvSpPr>
            <a:spLocks noGrp="1"/>
          </p:cNvSpPr>
          <p:nvPr>
            <p:ph idx="1"/>
          </p:nvPr>
        </p:nvSpPr>
        <p:spPr>
          <a:xfrm>
            <a:off x="2057400" y="1143001"/>
            <a:ext cx="8229600" cy="4525963"/>
          </a:xfrm>
        </p:spPr>
        <p:txBody>
          <a:bodyPr>
            <a:normAutofit lnSpcReduction="10000"/>
          </a:bodyPr>
          <a:lstStyle/>
          <a:p>
            <a:pPr algn="just"/>
            <a:r>
              <a:rPr lang="en-US" altLang="en-US" sz="2200"/>
              <a:t>List and explain the fundamental concepts of a relational database system</a:t>
            </a:r>
          </a:p>
          <a:p>
            <a:pPr algn="just"/>
            <a:r>
              <a:rPr lang="en-US" altLang="en-US" sz="2200"/>
              <a:t>Knowledge of DBMS, both in terms of use and implementation/design.</a:t>
            </a:r>
          </a:p>
          <a:p>
            <a:pPr algn="just"/>
            <a:r>
              <a:rPr lang="en-US" altLang="en-US" sz="2200"/>
              <a:t>Experience with SQL and Manipulate a database using SQL</a:t>
            </a:r>
          </a:p>
          <a:p>
            <a:pPr algn="just"/>
            <a:r>
              <a:rPr lang="en-US" altLang="en-US" sz="2200"/>
              <a:t>Increased proficiency with the programming language C++.</a:t>
            </a:r>
          </a:p>
          <a:p>
            <a:pPr algn="just"/>
            <a:r>
              <a:rPr lang="en-US" altLang="en-US" sz="2200"/>
              <a:t>Experience working as part of team v Experience with analysis and design of (DB) software </a:t>
            </a:r>
          </a:p>
          <a:p>
            <a:pPr algn="just"/>
            <a:r>
              <a:rPr lang="en-US" altLang="en-US" sz="2200"/>
              <a:t>Assess the quality and ease of use of data modeling and diagramming tools</a:t>
            </a:r>
          </a:p>
          <a:p>
            <a:pPr algn="just"/>
            <a:r>
              <a:rPr lang="en-US" altLang="en-US" sz="2200"/>
              <a:t>Utilize a wide range of features available in a DBMS package.</a:t>
            </a:r>
            <a:br>
              <a:rPr lang="en-US" altLang="en-US" sz="2200"/>
            </a:br>
            <a:endParaRPr lang="en-US" altLang="en-US" sz="2200"/>
          </a:p>
        </p:txBody>
      </p:sp>
      <p:pic>
        <p:nvPicPr>
          <p:cNvPr id="2" name="Picture 1">
            <a:extLst>
              <a:ext uri="{FF2B5EF4-FFF2-40B4-BE49-F238E27FC236}">
                <a16:creationId xmlns:a16="http://schemas.microsoft.com/office/drawing/2014/main" id="{3491AB97-F8B5-145D-A5AF-429C6169C8B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6038"/>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F9D696E-A432-EC76-D149-D3E85171D8DD}"/>
              </a:ext>
            </a:extLst>
          </p:cNvPr>
          <p:cNvSpPr>
            <a:spLocks noGrp="1"/>
          </p:cNvSpPr>
          <p:nvPr>
            <p:ph type="dt" sz="quarter" idx="10"/>
          </p:nvPr>
        </p:nvSpPr>
        <p:spPr/>
        <p:txBody>
          <a:bodyPr/>
          <a:lstStyle/>
          <a:p>
            <a:pPr>
              <a:defRPr/>
            </a:pPr>
            <a:fld id="{E9470BCE-2AFF-425C-A624-9068B4043A19}" type="datetime1">
              <a:rPr lang="en-US"/>
              <a:pPr>
                <a:defRPr/>
              </a:pPr>
              <a:t>3/27/24</a:t>
            </a:fld>
            <a:endParaRPr lang="en-US"/>
          </a:p>
        </p:txBody>
      </p:sp>
      <p:sp>
        <p:nvSpPr>
          <p:cNvPr id="5" name="Footer Placeholder 4">
            <a:extLst>
              <a:ext uri="{FF2B5EF4-FFF2-40B4-BE49-F238E27FC236}">
                <a16:creationId xmlns:a16="http://schemas.microsoft.com/office/drawing/2014/main" id="{097AC74E-0BA8-93C4-CB32-4FB0DF5CEEA3}"/>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28004" name="Slide Number Placeholder 5">
            <a:extLst>
              <a:ext uri="{FF2B5EF4-FFF2-40B4-BE49-F238E27FC236}">
                <a16:creationId xmlns:a16="http://schemas.microsoft.com/office/drawing/2014/main" id="{84CF4D5F-7FA7-CCD4-A22C-7EF6C676648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F513A40-9FFD-0443-B5BE-A79C792DB580}" type="slidenum">
              <a:rPr lang="en-US" altLang="en-US" sz="1200">
                <a:solidFill>
                  <a:srgbClr val="898989"/>
                </a:solidFill>
              </a:rPr>
              <a:pPr>
                <a:spcBef>
                  <a:spcPct val="0"/>
                </a:spcBef>
                <a:buFontTx/>
                <a:buNone/>
              </a:pPr>
              <a:t>70</a:t>
            </a:fld>
            <a:endParaRPr lang="en-US" altLang="en-US" sz="1200">
              <a:solidFill>
                <a:srgbClr val="898989"/>
              </a:solidFill>
            </a:endParaRPr>
          </a:p>
        </p:txBody>
      </p:sp>
      <p:sp>
        <p:nvSpPr>
          <p:cNvPr id="7" name="Title 1">
            <a:extLst>
              <a:ext uri="{FF2B5EF4-FFF2-40B4-BE49-F238E27FC236}">
                <a16:creationId xmlns:a16="http://schemas.microsoft.com/office/drawing/2014/main" id="{699E8B64-1F43-39C3-77F1-CF867FF432C2}"/>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3200" b="1" dirty="0">
                <a:cs typeface="Times New Roman" pitchFamily="18" charset="0"/>
              </a:rPr>
              <a:t>First Normal Form (1NF)</a:t>
            </a:r>
            <a:endParaRPr lang="en-US" sz="3200" b="1" dirty="0">
              <a:effectLst>
                <a:outerShdw blurRad="38100" dist="38100" dir="2700000" algn="tl">
                  <a:srgbClr val="000000">
                    <a:alpha val="43137"/>
                  </a:srgbClr>
                </a:outerShdw>
              </a:effectLst>
            </a:endParaRPr>
          </a:p>
        </p:txBody>
      </p:sp>
      <p:pic>
        <p:nvPicPr>
          <p:cNvPr id="128006" name="Picture 2" descr="E:\NIET\Project\xLogo11.png.pagespeed.ic.pydHLuCQEZ.png">
            <a:extLst>
              <a:ext uri="{FF2B5EF4-FFF2-40B4-BE49-F238E27FC236}">
                <a16:creationId xmlns:a16="http://schemas.microsoft.com/office/drawing/2014/main" id="{CA3A6145-D0A1-272D-EAB1-8710688C9E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9" name="Content Placeholder 2">
            <a:extLst>
              <a:ext uri="{FF2B5EF4-FFF2-40B4-BE49-F238E27FC236}">
                <a16:creationId xmlns:a16="http://schemas.microsoft.com/office/drawing/2014/main" id="{768EA874-8858-B981-67A5-38DE7B4DBC5C}"/>
              </a:ext>
            </a:extLst>
          </p:cNvPr>
          <p:cNvSpPr>
            <a:spLocks noGrp="1"/>
          </p:cNvSpPr>
          <p:nvPr>
            <p:ph idx="1"/>
          </p:nvPr>
        </p:nvSpPr>
        <p:spPr>
          <a:xfrm>
            <a:off x="1752600" y="762000"/>
            <a:ext cx="8686800" cy="5715000"/>
          </a:xfrm>
        </p:spPr>
        <p:txBody>
          <a:bodyPr/>
          <a:lstStyle/>
          <a:p>
            <a:pPr algn="just" eaLnBrk="1" hangingPunct="1">
              <a:buFont typeface="Arial" panose="020B0604020202020204" pitchFamily="34" charset="0"/>
              <a:buNone/>
            </a:pPr>
            <a:endParaRPr lang="en-US" altLang="en-US">
              <a:solidFill>
                <a:srgbClr val="FF0000"/>
              </a:solidFill>
            </a:endParaRPr>
          </a:p>
          <a:p>
            <a:pPr algn="just" eaLnBrk="1" hangingPunct="1">
              <a:buFont typeface="Arial" panose="020B0604020202020204" pitchFamily="34" charset="0"/>
              <a:buNone/>
            </a:pPr>
            <a:endParaRPr lang="en-US" altLang="en-US">
              <a:solidFill>
                <a:srgbClr val="FF0000"/>
              </a:solidFill>
            </a:endParaRPr>
          </a:p>
          <a:p>
            <a:pPr algn="just" eaLnBrk="1" hangingPunct="1">
              <a:buFont typeface="Arial" panose="020B0604020202020204" pitchFamily="34" charset="0"/>
              <a:buNone/>
            </a:pPr>
            <a:endParaRPr lang="en-US" altLang="en-US">
              <a:solidFill>
                <a:srgbClr val="FF0000"/>
              </a:solidFill>
            </a:endParaRPr>
          </a:p>
          <a:p>
            <a:pPr algn="just" eaLnBrk="1" hangingPunct="1">
              <a:buFont typeface="Arial" panose="020B0604020202020204" pitchFamily="34" charset="0"/>
              <a:buNone/>
            </a:pPr>
            <a:endParaRPr lang="en-US" altLang="en-US">
              <a:solidFill>
                <a:srgbClr val="FF0000"/>
              </a:solidFill>
            </a:endParaRPr>
          </a:p>
          <a:p>
            <a:pPr algn="just" eaLnBrk="1" hangingPunct="1">
              <a:buFont typeface="Arial" panose="020B0604020202020204" pitchFamily="34" charset="0"/>
              <a:buNone/>
            </a:pPr>
            <a:endParaRPr lang="en-US" altLang="en-US">
              <a:solidFill>
                <a:srgbClr val="FF0000"/>
              </a:solidFill>
            </a:endParaRPr>
          </a:p>
          <a:p>
            <a:pPr algn="just" eaLnBrk="1" hangingPunct="1">
              <a:buFont typeface="Arial" panose="020B0604020202020204" pitchFamily="34" charset="0"/>
              <a:buNone/>
            </a:pPr>
            <a:r>
              <a:rPr lang="en-US" altLang="en-US" sz="2200" b="1">
                <a:solidFill>
                  <a:srgbClr val="002060"/>
                </a:solidFill>
              </a:rPr>
              <a:t>Solution:-</a:t>
            </a:r>
          </a:p>
          <a:p>
            <a:pPr algn="just" eaLnBrk="1" hangingPunct="1">
              <a:buFont typeface="Arial" panose="020B0604020202020204" pitchFamily="34" charset="0"/>
              <a:buNone/>
            </a:pPr>
            <a:r>
              <a:rPr lang="en-US" altLang="en-US" sz="2200">
                <a:solidFill>
                  <a:srgbClr val="FF0000"/>
                </a:solidFill>
              </a:rPr>
              <a:t> 	</a:t>
            </a:r>
            <a:r>
              <a:rPr lang="en-US" altLang="en-US" sz="2200"/>
              <a:t>Remove the attribute Dlocations from Department relation  that violates 1NF and place it in a separate relation DEPT_LOCATIONS with the primary key {Dnumber, Dlocation}. DEPT_LOCATIONS exists for </a:t>
            </a:r>
            <a:r>
              <a:rPr lang="en-US" altLang="en-US" sz="2200" i="1"/>
              <a:t>each location </a:t>
            </a:r>
            <a:r>
              <a:rPr lang="en-US" altLang="en-US" sz="2200"/>
              <a:t>of a department. This decomposes the non-1NF relation into 1NF relations.</a:t>
            </a:r>
            <a:r>
              <a:rPr lang="en-US" altLang="en-US" sz="2200">
                <a:solidFill>
                  <a:srgbClr val="FF0000"/>
                </a:solidFill>
              </a:rPr>
              <a:t> </a:t>
            </a:r>
            <a:endParaRPr lang="en-US" altLang="en-US" sz="2200"/>
          </a:p>
          <a:p>
            <a:pPr algn="just" eaLnBrk="1" hangingPunct="1"/>
            <a:endParaRPr lang="en-US" altLang="en-US" sz="2200"/>
          </a:p>
        </p:txBody>
      </p:sp>
      <p:pic>
        <p:nvPicPr>
          <p:cNvPr id="100362" name="Picture 10">
            <a:extLst>
              <a:ext uri="{FF2B5EF4-FFF2-40B4-BE49-F238E27FC236}">
                <a16:creationId xmlns:a16="http://schemas.microsoft.com/office/drawing/2014/main" id="{D35DA15B-57E8-328E-13BF-B69E581E0E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990600"/>
            <a:ext cx="7391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64" name="Picture 12">
            <a:extLst>
              <a:ext uri="{FF2B5EF4-FFF2-40B4-BE49-F238E27FC236}">
                <a16:creationId xmlns:a16="http://schemas.microsoft.com/office/drawing/2014/main" id="{1245673B-0940-2386-7AE1-EAA4D43618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876800"/>
            <a:ext cx="314325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66" name="Picture 14">
            <a:extLst>
              <a:ext uri="{FF2B5EF4-FFF2-40B4-BE49-F238E27FC236}">
                <a16:creationId xmlns:a16="http://schemas.microsoft.com/office/drawing/2014/main" id="{E8CFEFCC-6957-75F9-EBD2-2C86A7EB9D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3801" y="4572001"/>
            <a:ext cx="2162175"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11" name="Picture 10">
            <a:extLst>
              <a:ext uri="{FF2B5EF4-FFF2-40B4-BE49-F238E27FC236}">
                <a16:creationId xmlns:a16="http://schemas.microsoft.com/office/drawing/2014/main" id="{6BBE2506-1CC6-62DA-6C1F-B2728B308D81}"/>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0362"/>
                                        </p:tgtEl>
                                        <p:attrNameLst>
                                          <p:attrName>style.visibility</p:attrName>
                                        </p:attrNameLst>
                                      </p:cBhvr>
                                      <p:to>
                                        <p:strVal val="visible"/>
                                      </p:to>
                                    </p:set>
                                    <p:anim calcmode="lin" valueType="num">
                                      <p:cBhvr additive="base">
                                        <p:cTn id="7" dur="500" fill="hold"/>
                                        <p:tgtEl>
                                          <p:spTgt spid="100362"/>
                                        </p:tgtEl>
                                        <p:attrNameLst>
                                          <p:attrName>ppt_x</p:attrName>
                                        </p:attrNameLst>
                                      </p:cBhvr>
                                      <p:tavLst>
                                        <p:tav tm="0">
                                          <p:val>
                                            <p:strVal val="#ppt_x"/>
                                          </p:val>
                                        </p:tav>
                                        <p:tav tm="100000">
                                          <p:val>
                                            <p:strVal val="#ppt_x"/>
                                          </p:val>
                                        </p:tav>
                                      </p:tavLst>
                                    </p:anim>
                                    <p:anim calcmode="lin" valueType="num">
                                      <p:cBhvr additive="base">
                                        <p:cTn id="8" dur="500" fill="hold"/>
                                        <p:tgtEl>
                                          <p:spTgt spid="10036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0359">
                                            <p:txEl>
                                              <p:pRg st="5" end="5"/>
                                            </p:txEl>
                                          </p:spTgt>
                                        </p:tgtEl>
                                        <p:attrNameLst>
                                          <p:attrName>style.visibility</p:attrName>
                                        </p:attrNameLst>
                                      </p:cBhvr>
                                      <p:to>
                                        <p:strVal val="visible"/>
                                      </p:to>
                                    </p:set>
                                    <p:anim calcmode="lin" valueType="num">
                                      <p:cBhvr additive="base">
                                        <p:cTn id="13" dur="500" fill="hold"/>
                                        <p:tgtEl>
                                          <p:spTgt spid="100359">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0359">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0359">
                                            <p:txEl>
                                              <p:pRg st="6" end="6"/>
                                            </p:txEl>
                                          </p:spTgt>
                                        </p:tgtEl>
                                        <p:attrNameLst>
                                          <p:attrName>style.visibility</p:attrName>
                                        </p:attrNameLst>
                                      </p:cBhvr>
                                      <p:to>
                                        <p:strVal val="visible"/>
                                      </p:to>
                                    </p:set>
                                    <p:anim calcmode="lin" valueType="num">
                                      <p:cBhvr additive="base">
                                        <p:cTn id="17" dur="500" fill="hold"/>
                                        <p:tgtEl>
                                          <p:spTgt spid="100359">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035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00364"/>
                                        </p:tgtEl>
                                        <p:attrNameLst>
                                          <p:attrName>style.visibility</p:attrName>
                                        </p:attrNameLst>
                                      </p:cBhvr>
                                      <p:to>
                                        <p:strVal val="visible"/>
                                      </p:to>
                                    </p:set>
                                    <p:anim calcmode="lin" valueType="num">
                                      <p:cBhvr additive="base">
                                        <p:cTn id="23" dur="500" fill="hold"/>
                                        <p:tgtEl>
                                          <p:spTgt spid="100364"/>
                                        </p:tgtEl>
                                        <p:attrNameLst>
                                          <p:attrName>ppt_x</p:attrName>
                                        </p:attrNameLst>
                                      </p:cBhvr>
                                      <p:tavLst>
                                        <p:tav tm="0">
                                          <p:val>
                                            <p:strVal val="#ppt_x"/>
                                          </p:val>
                                        </p:tav>
                                        <p:tav tm="100000">
                                          <p:val>
                                            <p:strVal val="#ppt_x"/>
                                          </p:val>
                                        </p:tav>
                                      </p:tavLst>
                                    </p:anim>
                                    <p:anim calcmode="lin" valueType="num">
                                      <p:cBhvr additive="base">
                                        <p:cTn id="24" dur="500" fill="hold"/>
                                        <p:tgtEl>
                                          <p:spTgt spid="100364"/>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00366"/>
                                        </p:tgtEl>
                                        <p:attrNameLst>
                                          <p:attrName>style.visibility</p:attrName>
                                        </p:attrNameLst>
                                      </p:cBhvr>
                                      <p:to>
                                        <p:strVal val="visible"/>
                                      </p:to>
                                    </p:set>
                                    <p:anim calcmode="lin" valueType="num">
                                      <p:cBhvr additive="base">
                                        <p:cTn id="29" dur="500" fill="hold"/>
                                        <p:tgtEl>
                                          <p:spTgt spid="100366"/>
                                        </p:tgtEl>
                                        <p:attrNameLst>
                                          <p:attrName>ppt_x</p:attrName>
                                        </p:attrNameLst>
                                      </p:cBhvr>
                                      <p:tavLst>
                                        <p:tav tm="0">
                                          <p:val>
                                            <p:strVal val="#ppt_x"/>
                                          </p:val>
                                        </p:tav>
                                        <p:tav tm="100000">
                                          <p:val>
                                            <p:strVal val="#ppt_x"/>
                                          </p:val>
                                        </p:tav>
                                      </p:tavLst>
                                    </p:anim>
                                    <p:anim calcmode="lin" valueType="num">
                                      <p:cBhvr additive="base">
                                        <p:cTn id="30" dur="500" fill="hold"/>
                                        <p:tgtEl>
                                          <p:spTgt spid="1003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9136457-57FF-3EAA-82A9-59BF662F7E26}"/>
              </a:ext>
            </a:extLst>
          </p:cNvPr>
          <p:cNvSpPr>
            <a:spLocks noGrp="1"/>
          </p:cNvSpPr>
          <p:nvPr>
            <p:ph type="dt" sz="quarter" idx="10"/>
          </p:nvPr>
        </p:nvSpPr>
        <p:spPr/>
        <p:txBody>
          <a:bodyPr/>
          <a:lstStyle/>
          <a:p>
            <a:pPr>
              <a:defRPr/>
            </a:pPr>
            <a:fld id="{2F0417C6-ACB5-4672-8A80-30A9DBBA59A5}" type="datetime1">
              <a:rPr lang="en-US"/>
              <a:pPr>
                <a:defRPr/>
              </a:pPr>
              <a:t>3/27/24</a:t>
            </a:fld>
            <a:endParaRPr lang="en-US"/>
          </a:p>
        </p:txBody>
      </p:sp>
      <p:sp>
        <p:nvSpPr>
          <p:cNvPr id="5" name="Footer Placeholder 4">
            <a:extLst>
              <a:ext uri="{FF2B5EF4-FFF2-40B4-BE49-F238E27FC236}">
                <a16:creationId xmlns:a16="http://schemas.microsoft.com/office/drawing/2014/main" id="{8D359F52-7F7F-9C5B-6C71-133AF212C0E3}"/>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30052" name="Slide Number Placeholder 5">
            <a:extLst>
              <a:ext uri="{FF2B5EF4-FFF2-40B4-BE49-F238E27FC236}">
                <a16:creationId xmlns:a16="http://schemas.microsoft.com/office/drawing/2014/main" id="{5825F62F-43B5-EFD1-CB7E-BBF8B72A9F1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7B72A7F-A7FC-5742-B49D-21B7757CF843}" type="slidenum">
              <a:rPr lang="en-US" altLang="en-US" sz="1200">
                <a:solidFill>
                  <a:srgbClr val="898989"/>
                </a:solidFill>
              </a:rPr>
              <a:pPr>
                <a:spcBef>
                  <a:spcPct val="0"/>
                </a:spcBef>
                <a:buFontTx/>
                <a:buNone/>
              </a:pPr>
              <a:t>71</a:t>
            </a:fld>
            <a:endParaRPr lang="en-US" altLang="en-US" sz="1200">
              <a:solidFill>
                <a:srgbClr val="898989"/>
              </a:solidFill>
            </a:endParaRPr>
          </a:p>
        </p:txBody>
      </p:sp>
      <p:sp>
        <p:nvSpPr>
          <p:cNvPr id="7" name="Title 1">
            <a:extLst>
              <a:ext uri="{FF2B5EF4-FFF2-40B4-BE49-F238E27FC236}">
                <a16:creationId xmlns:a16="http://schemas.microsoft.com/office/drawing/2014/main" id="{B0B7A9AC-44AF-FCB6-EB76-F83E7C785068}"/>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3200" b="1" dirty="0">
                <a:solidFill>
                  <a:srgbClr val="FF0000"/>
                </a:solidFill>
                <a:cs typeface="Times New Roman" pitchFamily="18" charset="0"/>
              </a:rPr>
              <a:t>2. Second Normal Form (2NF) </a:t>
            </a:r>
            <a:endParaRPr lang="en-US" sz="3200" b="1" dirty="0">
              <a:solidFill>
                <a:srgbClr val="FF0000"/>
              </a:solidFill>
              <a:effectLst>
                <a:outerShdw blurRad="38100" dist="38100" dir="2700000" algn="tl">
                  <a:srgbClr val="000000">
                    <a:alpha val="43137"/>
                  </a:srgbClr>
                </a:outerShdw>
              </a:effectLst>
            </a:endParaRPr>
          </a:p>
        </p:txBody>
      </p:sp>
      <p:pic>
        <p:nvPicPr>
          <p:cNvPr id="130054" name="Picture 2" descr="E:\NIET\Project\xLogo11.png.pagespeed.ic.pydHLuCQEZ.png">
            <a:extLst>
              <a:ext uri="{FF2B5EF4-FFF2-40B4-BE49-F238E27FC236}">
                <a16:creationId xmlns:a16="http://schemas.microsoft.com/office/drawing/2014/main" id="{2470F494-0251-4704-B494-2CB67F56C3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71" name="Content Placeholder 2">
            <a:extLst>
              <a:ext uri="{FF2B5EF4-FFF2-40B4-BE49-F238E27FC236}">
                <a16:creationId xmlns:a16="http://schemas.microsoft.com/office/drawing/2014/main" id="{90471EAE-AFA5-F311-D037-4E389EDFEF3F}"/>
              </a:ext>
            </a:extLst>
          </p:cNvPr>
          <p:cNvSpPr>
            <a:spLocks noGrp="1"/>
          </p:cNvSpPr>
          <p:nvPr>
            <p:ph idx="1"/>
          </p:nvPr>
        </p:nvSpPr>
        <p:spPr>
          <a:xfrm>
            <a:off x="1752600" y="838200"/>
            <a:ext cx="8534400" cy="5029200"/>
          </a:xfrm>
        </p:spPr>
        <p:txBody>
          <a:bodyPr>
            <a:normAutofit fontScale="92500" lnSpcReduction="10000"/>
          </a:bodyPr>
          <a:lstStyle/>
          <a:p>
            <a:pPr eaLnBrk="1" hangingPunct="1">
              <a:lnSpc>
                <a:spcPct val="90000"/>
              </a:lnSpc>
              <a:buFont typeface="Wingdings" pitchFamily="2" charset="2"/>
              <a:buNone/>
              <a:defRPr/>
            </a:pPr>
            <a:endParaRPr lang="en-US" altLang="en-US" sz="2400" dirty="0">
              <a:cs typeface="Times New Roman" pitchFamily="18" charset="0"/>
            </a:endParaRPr>
          </a:p>
          <a:p>
            <a:pPr algn="just" eaLnBrk="1" hangingPunct="1">
              <a:lnSpc>
                <a:spcPct val="90000"/>
              </a:lnSpc>
              <a:buFont typeface="Wingdings" pitchFamily="2" charset="2"/>
              <a:buNone/>
              <a:defRPr/>
            </a:pPr>
            <a:r>
              <a:rPr lang="en-US" altLang="en-US" sz="2400" dirty="0">
                <a:cs typeface="Times New Roman" pitchFamily="18" charset="0"/>
              </a:rPr>
              <a:t>Second Normal Form (2NF)  is based on the concept of  </a:t>
            </a:r>
            <a:r>
              <a:rPr lang="en-US" altLang="en-US" sz="2400" b="1" dirty="0">
                <a:solidFill>
                  <a:srgbClr val="FF0000"/>
                </a:solidFill>
                <a:cs typeface="Times New Roman" pitchFamily="18" charset="0"/>
              </a:rPr>
              <a:t>full functional dependency</a:t>
            </a:r>
            <a:r>
              <a:rPr lang="en-US" altLang="en-US" sz="2400" b="1" dirty="0">
                <a:cs typeface="Times New Roman" pitchFamily="18" charset="0"/>
              </a:rPr>
              <a:t> ,</a:t>
            </a:r>
            <a:r>
              <a:rPr lang="en-US" altLang="en-US" sz="2400" dirty="0">
                <a:cs typeface="Times New Roman" pitchFamily="18" charset="0"/>
              </a:rPr>
              <a:t>and </a:t>
            </a:r>
          </a:p>
          <a:p>
            <a:pPr eaLnBrk="1" hangingPunct="1">
              <a:lnSpc>
                <a:spcPct val="90000"/>
              </a:lnSpc>
              <a:buFont typeface="Wingdings" pitchFamily="2" charset="2"/>
              <a:buNone/>
              <a:defRPr/>
            </a:pPr>
            <a:endParaRPr lang="en-US" altLang="en-US" sz="2400" dirty="0">
              <a:solidFill>
                <a:srgbClr val="002060"/>
              </a:solidFill>
              <a:cs typeface="Times New Roman" pitchFamily="18" charset="0"/>
            </a:endParaRPr>
          </a:p>
          <a:p>
            <a:pPr eaLnBrk="1" hangingPunct="1">
              <a:lnSpc>
                <a:spcPct val="90000"/>
              </a:lnSpc>
              <a:buFont typeface="Wingdings" pitchFamily="2" charset="2"/>
              <a:buNone/>
              <a:defRPr/>
            </a:pPr>
            <a:r>
              <a:rPr lang="en-US" altLang="en-US" sz="2400" dirty="0">
                <a:solidFill>
                  <a:srgbClr val="002060"/>
                </a:solidFill>
                <a:cs typeface="Times New Roman" pitchFamily="18" charset="0"/>
              </a:rPr>
              <a:t>It also satisfy the following conditions:-</a:t>
            </a:r>
          </a:p>
          <a:p>
            <a:pPr eaLnBrk="1" hangingPunct="1">
              <a:lnSpc>
                <a:spcPct val="90000"/>
              </a:lnSpc>
              <a:buFont typeface="Wingdings" pitchFamily="2" charset="2"/>
              <a:buNone/>
              <a:defRPr/>
            </a:pPr>
            <a:endParaRPr lang="en-US" altLang="en-US" sz="2400" dirty="0">
              <a:solidFill>
                <a:srgbClr val="002060"/>
              </a:solidFill>
              <a:cs typeface="Times New Roman" pitchFamily="18" charset="0"/>
            </a:endParaRPr>
          </a:p>
          <a:p>
            <a:pPr marL="457200" indent="-457200">
              <a:buFont typeface="Wingdings" pitchFamily="2" charset="2"/>
              <a:buAutoNum type="arabicPeriod"/>
              <a:defRPr/>
            </a:pPr>
            <a:r>
              <a:rPr lang="en-US" altLang="en-US" sz="2400" dirty="0">
                <a:cs typeface="Times New Roman" pitchFamily="18" charset="0"/>
              </a:rPr>
              <a:t>It is in the First Normal Form.</a:t>
            </a:r>
          </a:p>
          <a:p>
            <a:pPr marL="457200" indent="-457200">
              <a:buFont typeface="Wingdings" pitchFamily="2" charset="2"/>
              <a:buAutoNum type="arabicPeriod"/>
              <a:defRPr/>
            </a:pPr>
            <a:r>
              <a:rPr lang="en-US" altLang="en-US" sz="2400" dirty="0">
                <a:cs typeface="Times New Roman" pitchFamily="18" charset="0"/>
              </a:rPr>
              <a:t>All non-Key attribute are fully functional dependent on the primary key or candidate key of a relation.</a:t>
            </a:r>
          </a:p>
          <a:p>
            <a:pPr marL="457200" indent="-457200">
              <a:buNone/>
              <a:defRPr/>
            </a:pPr>
            <a:r>
              <a:rPr lang="en-US" altLang="en-US" sz="2400" b="1" dirty="0">
                <a:solidFill>
                  <a:srgbClr val="FF0000"/>
                </a:solidFill>
                <a:cs typeface="Times New Roman" pitchFamily="18" charset="0"/>
              </a:rPr>
              <a:t>Solution </a:t>
            </a:r>
          </a:p>
          <a:p>
            <a:pPr marL="457200" indent="-457200">
              <a:buNone/>
              <a:defRPr/>
            </a:pPr>
            <a:r>
              <a:rPr lang="en-US" altLang="en-US" sz="2400" dirty="0">
                <a:cs typeface="Times New Roman" pitchFamily="18" charset="0"/>
              </a:rPr>
              <a:t>All partial dependencies are removed to place in another relation.</a:t>
            </a:r>
            <a:endParaRPr lang="en-US" altLang="en-US" sz="2400" b="1" dirty="0">
              <a:cs typeface="Times New Roman" pitchFamily="18" charset="0"/>
            </a:endParaRPr>
          </a:p>
          <a:p>
            <a:pPr eaLnBrk="1" hangingPunct="1">
              <a:lnSpc>
                <a:spcPct val="90000"/>
              </a:lnSpc>
              <a:buFont typeface="Wingdings" pitchFamily="2" charset="2"/>
              <a:buNone/>
              <a:defRPr/>
            </a:pPr>
            <a:r>
              <a:rPr lang="en-US" altLang="en-US" dirty="0">
                <a:cs typeface="Times New Roman" pitchFamily="18" charset="0"/>
              </a:rPr>
              <a:t>	</a:t>
            </a:r>
            <a:endParaRPr lang="en-US" altLang="en-US" dirty="0"/>
          </a:p>
          <a:p>
            <a:pPr algn="just" eaLnBrk="1" hangingPunct="1">
              <a:defRPr/>
            </a:pPr>
            <a:endParaRPr lang="en-US" sz="2200" dirty="0"/>
          </a:p>
        </p:txBody>
      </p:sp>
      <p:pic>
        <p:nvPicPr>
          <p:cNvPr id="130056" name="Picture 7">
            <a:extLst>
              <a:ext uri="{FF2B5EF4-FFF2-40B4-BE49-F238E27FC236}">
                <a16:creationId xmlns:a16="http://schemas.microsoft.com/office/drawing/2014/main" id="{E90CB737-6FAB-6EA7-E178-228FA266564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8071">
                                            <p:txEl>
                                              <p:pRg st="1" end="1"/>
                                            </p:txEl>
                                          </p:spTgt>
                                        </p:tgtEl>
                                        <p:attrNameLst>
                                          <p:attrName>style.visibility</p:attrName>
                                        </p:attrNameLst>
                                      </p:cBhvr>
                                      <p:to>
                                        <p:strVal val="visible"/>
                                      </p:to>
                                    </p:set>
                                    <p:anim calcmode="lin" valueType="num">
                                      <p:cBhvr additive="base">
                                        <p:cTn id="7" dur="500" fill="hold"/>
                                        <p:tgtEl>
                                          <p:spTgt spid="880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0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8071">
                                            <p:txEl>
                                              <p:pRg st="3" end="3"/>
                                            </p:txEl>
                                          </p:spTgt>
                                        </p:tgtEl>
                                        <p:attrNameLst>
                                          <p:attrName>style.visibility</p:attrName>
                                        </p:attrNameLst>
                                      </p:cBhvr>
                                      <p:to>
                                        <p:strVal val="visible"/>
                                      </p:to>
                                    </p:set>
                                    <p:anim calcmode="lin" valueType="num">
                                      <p:cBhvr additive="base">
                                        <p:cTn id="13" dur="500" fill="hold"/>
                                        <p:tgtEl>
                                          <p:spTgt spid="8807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80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8071">
                                            <p:txEl>
                                              <p:pRg st="5" end="5"/>
                                            </p:txEl>
                                          </p:spTgt>
                                        </p:tgtEl>
                                        <p:attrNameLst>
                                          <p:attrName>style.visibility</p:attrName>
                                        </p:attrNameLst>
                                      </p:cBhvr>
                                      <p:to>
                                        <p:strVal val="visible"/>
                                      </p:to>
                                    </p:set>
                                    <p:anim calcmode="lin" valueType="num">
                                      <p:cBhvr additive="base">
                                        <p:cTn id="19" dur="500" fill="hold"/>
                                        <p:tgtEl>
                                          <p:spTgt spid="8807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80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8071">
                                            <p:txEl>
                                              <p:pRg st="6" end="6"/>
                                            </p:txEl>
                                          </p:spTgt>
                                        </p:tgtEl>
                                        <p:attrNameLst>
                                          <p:attrName>style.visibility</p:attrName>
                                        </p:attrNameLst>
                                      </p:cBhvr>
                                      <p:to>
                                        <p:strVal val="visible"/>
                                      </p:to>
                                    </p:set>
                                    <p:anim calcmode="lin" valueType="num">
                                      <p:cBhvr additive="base">
                                        <p:cTn id="25" dur="500" fill="hold"/>
                                        <p:tgtEl>
                                          <p:spTgt spid="8807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80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88071">
                                            <p:txEl>
                                              <p:pRg st="7" end="7"/>
                                            </p:txEl>
                                          </p:spTgt>
                                        </p:tgtEl>
                                        <p:attrNameLst>
                                          <p:attrName>style.visibility</p:attrName>
                                        </p:attrNameLst>
                                      </p:cBhvr>
                                      <p:to>
                                        <p:strVal val="visible"/>
                                      </p:to>
                                    </p:set>
                                    <p:anim calcmode="lin" valueType="num">
                                      <p:cBhvr additive="base">
                                        <p:cTn id="31" dur="500" fill="hold"/>
                                        <p:tgtEl>
                                          <p:spTgt spid="88071">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807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88071">
                                            <p:txEl>
                                              <p:pRg st="8" end="8"/>
                                            </p:txEl>
                                          </p:spTgt>
                                        </p:tgtEl>
                                        <p:attrNameLst>
                                          <p:attrName>style.visibility</p:attrName>
                                        </p:attrNameLst>
                                      </p:cBhvr>
                                      <p:to>
                                        <p:strVal val="visible"/>
                                      </p:to>
                                    </p:set>
                                    <p:anim calcmode="lin" valueType="num">
                                      <p:cBhvr additive="base">
                                        <p:cTn id="37" dur="500" fill="hold"/>
                                        <p:tgtEl>
                                          <p:spTgt spid="88071">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807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057453F-57EA-63DF-DE0E-3F2A1ECF9B1D}"/>
              </a:ext>
            </a:extLst>
          </p:cNvPr>
          <p:cNvSpPr>
            <a:spLocks noGrp="1"/>
          </p:cNvSpPr>
          <p:nvPr>
            <p:ph type="dt" sz="quarter" idx="10"/>
          </p:nvPr>
        </p:nvSpPr>
        <p:spPr/>
        <p:txBody>
          <a:bodyPr/>
          <a:lstStyle/>
          <a:p>
            <a:pPr>
              <a:defRPr/>
            </a:pPr>
            <a:fld id="{A3BA1C9E-3124-413A-B916-4F59C306FFCF}" type="datetime1">
              <a:rPr lang="en-US"/>
              <a:pPr>
                <a:defRPr/>
              </a:pPr>
              <a:t>3/27/24</a:t>
            </a:fld>
            <a:endParaRPr lang="en-US"/>
          </a:p>
        </p:txBody>
      </p:sp>
      <p:sp>
        <p:nvSpPr>
          <p:cNvPr id="5" name="Footer Placeholder 4">
            <a:extLst>
              <a:ext uri="{FF2B5EF4-FFF2-40B4-BE49-F238E27FC236}">
                <a16:creationId xmlns:a16="http://schemas.microsoft.com/office/drawing/2014/main" id="{CD7E81D7-D046-B2E1-7B6C-0BDE65D5A27A}"/>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31076" name="Slide Number Placeholder 5">
            <a:extLst>
              <a:ext uri="{FF2B5EF4-FFF2-40B4-BE49-F238E27FC236}">
                <a16:creationId xmlns:a16="http://schemas.microsoft.com/office/drawing/2014/main" id="{47CF696E-9420-D72E-7E0A-CF4D62BF5A4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1B2036A-53CE-5544-A004-01825DC95B91}" type="slidenum">
              <a:rPr lang="en-US" altLang="en-US" sz="1200">
                <a:solidFill>
                  <a:srgbClr val="898989"/>
                </a:solidFill>
              </a:rPr>
              <a:pPr>
                <a:spcBef>
                  <a:spcPct val="0"/>
                </a:spcBef>
                <a:buFontTx/>
                <a:buNone/>
              </a:pPr>
              <a:t>72</a:t>
            </a:fld>
            <a:endParaRPr lang="en-US" altLang="en-US" sz="1200">
              <a:solidFill>
                <a:srgbClr val="898989"/>
              </a:solidFill>
            </a:endParaRPr>
          </a:p>
        </p:txBody>
      </p:sp>
      <p:sp>
        <p:nvSpPr>
          <p:cNvPr id="7" name="Title 1">
            <a:extLst>
              <a:ext uri="{FF2B5EF4-FFF2-40B4-BE49-F238E27FC236}">
                <a16:creationId xmlns:a16="http://schemas.microsoft.com/office/drawing/2014/main" id="{85826C61-0997-2061-02BB-D49D26D090DD}"/>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3200" b="1" dirty="0">
                <a:solidFill>
                  <a:srgbClr val="FF0000"/>
                </a:solidFill>
                <a:cs typeface="Times New Roman" pitchFamily="18" charset="0"/>
              </a:rPr>
              <a:t>2. Second Normal Form (2NF) </a:t>
            </a:r>
            <a:endParaRPr lang="en-US" sz="3200" b="1" dirty="0">
              <a:solidFill>
                <a:srgbClr val="FF0000"/>
              </a:solidFill>
              <a:effectLst>
                <a:outerShdw blurRad="38100" dist="38100" dir="2700000" algn="tl">
                  <a:srgbClr val="000000">
                    <a:alpha val="43137"/>
                  </a:srgbClr>
                </a:outerShdw>
              </a:effectLst>
            </a:endParaRPr>
          </a:p>
        </p:txBody>
      </p:sp>
      <p:pic>
        <p:nvPicPr>
          <p:cNvPr id="131078" name="Picture 2" descr="E:\NIET\Project\xLogo11.png.pagespeed.ic.pydHLuCQEZ.png">
            <a:extLst>
              <a:ext uri="{FF2B5EF4-FFF2-40B4-BE49-F238E27FC236}">
                <a16:creationId xmlns:a16="http://schemas.microsoft.com/office/drawing/2014/main" id="{A3F73EAC-B7B2-7B5B-66ED-F7D18952E4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31" name="Content Placeholder 2">
            <a:extLst>
              <a:ext uri="{FF2B5EF4-FFF2-40B4-BE49-F238E27FC236}">
                <a16:creationId xmlns:a16="http://schemas.microsoft.com/office/drawing/2014/main" id="{984788CA-1297-ED52-F6CB-9C075AE622A7}"/>
              </a:ext>
            </a:extLst>
          </p:cNvPr>
          <p:cNvSpPr>
            <a:spLocks noGrp="1"/>
          </p:cNvSpPr>
          <p:nvPr>
            <p:ph idx="1"/>
          </p:nvPr>
        </p:nvSpPr>
        <p:spPr>
          <a:xfrm>
            <a:off x="1752600" y="838200"/>
            <a:ext cx="8534400" cy="5410200"/>
          </a:xfrm>
        </p:spPr>
        <p:txBody>
          <a:bodyPr>
            <a:normAutofit fontScale="92500"/>
          </a:bodyPr>
          <a:lstStyle/>
          <a:p>
            <a:pPr eaLnBrk="1" hangingPunct="1">
              <a:lnSpc>
                <a:spcPct val="90000"/>
              </a:lnSpc>
              <a:buFont typeface="Arial" panose="020B0604020202020204" pitchFamily="34" charset="0"/>
              <a:buNone/>
            </a:pPr>
            <a:r>
              <a:rPr lang="en-US" altLang="en-US" sz="2400" b="1">
                <a:solidFill>
                  <a:srgbClr val="C00000"/>
                </a:solidFill>
                <a:cs typeface="Times New Roman" panose="02020603050405020304" pitchFamily="18" charset="0"/>
              </a:rPr>
              <a:t>	Definition :-</a:t>
            </a:r>
          </a:p>
          <a:p>
            <a:pPr algn="just" eaLnBrk="1" hangingPunct="1">
              <a:lnSpc>
                <a:spcPct val="90000"/>
              </a:lnSpc>
              <a:buFont typeface="Arial" panose="020B0604020202020204" pitchFamily="34" charset="0"/>
              <a:buNone/>
            </a:pPr>
            <a:r>
              <a:rPr lang="en-US" altLang="en-US" sz="2400">
                <a:cs typeface="Times New Roman" panose="02020603050405020304" pitchFamily="18" charset="0"/>
              </a:rPr>
              <a:t>	A FD  X -&gt; Y is full functional dependency, if removal of any attribute A from X, the dependency </a:t>
            </a:r>
            <a:r>
              <a:rPr lang="en-US" altLang="en-US" sz="2400" b="1">
                <a:cs typeface="Times New Roman" panose="02020603050405020304" pitchFamily="18" charset="0"/>
              </a:rPr>
              <a:t>does not hold any more</a:t>
            </a:r>
            <a:r>
              <a:rPr lang="en-US" altLang="en-US" sz="2400">
                <a:cs typeface="Times New Roman" panose="02020603050405020304" pitchFamily="18" charset="0"/>
              </a:rPr>
              <a:t>.</a:t>
            </a:r>
          </a:p>
          <a:p>
            <a:pPr algn="just" eaLnBrk="1" hangingPunct="1">
              <a:lnSpc>
                <a:spcPct val="90000"/>
              </a:lnSpc>
              <a:buFont typeface="Arial" panose="020B0604020202020204" pitchFamily="34" charset="0"/>
              <a:buNone/>
            </a:pPr>
            <a:r>
              <a:rPr lang="en-US" altLang="en-US" sz="2400">
                <a:cs typeface="Times New Roman" panose="02020603050405020304" pitchFamily="18" charset="0"/>
              </a:rPr>
              <a:t>	That is for any attribute A </a:t>
            </a:r>
            <a:r>
              <a:rPr lang="en-US" altLang="en-US" sz="2400" b="1">
                <a:solidFill>
                  <a:srgbClr val="202124"/>
                </a:solidFill>
                <a:latin typeface="Arial" panose="020B0604020202020204" pitchFamily="34" charset="0"/>
              </a:rPr>
              <a:t>∈</a:t>
            </a:r>
            <a:r>
              <a:rPr lang="en-US" altLang="en-US" sz="2400">
                <a:solidFill>
                  <a:srgbClr val="202124"/>
                </a:solidFill>
                <a:latin typeface="Arial" panose="020B0604020202020204" pitchFamily="34" charset="0"/>
              </a:rPr>
              <a:t> </a:t>
            </a:r>
            <a:r>
              <a:rPr lang="en-US" altLang="en-US" sz="2400">
                <a:cs typeface="Times New Roman" panose="02020603050405020304" pitchFamily="18" charset="0"/>
              </a:rPr>
              <a:t>X,(X-{A}) does not functionally determines Y, else it is partial FD. :- (X-{A}) -&gt; Y</a:t>
            </a:r>
            <a:r>
              <a:rPr lang="en-US" altLang="en-US" sz="2400">
                <a:solidFill>
                  <a:srgbClr val="C00000"/>
                </a:solidFill>
                <a:cs typeface="Times New Roman" panose="02020603050405020304" pitchFamily="18" charset="0"/>
              </a:rPr>
              <a:t>(NOT hold </a:t>
            </a:r>
            <a:r>
              <a:rPr lang="en-US" altLang="en-US" sz="2400">
                <a:cs typeface="Times New Roman" panose="02020603050405020304" pitchFamily="18" charset="0"/>
              </a:rPr>
              <a:t>)</a:t>
            </a:r>
          </a:p>
          <a:p>
            <a:pPr algn="just" eaLnBrk="1" hangingPunct="1">
              <a:lnSpc>
                <a:spcPct val="90000"/>
              </a:lnSpc>
              <a:buFont typeface="Wingdings" pitchFamily="2" charset="2"/>
              <a:buNone/>
            </a:pPr>
            <a:r>
              <a:rPr lang="en-US" altLang="en-US" sz="2400" u="sng">
                <a:solidFill>
                  <a:srgbClr val="C00000"/>
                </a:solidFill>
                <a:cs typeface="Times New Roman" panose="02020603050405020304" pitchFamily="18" charset="0"/>
              </a:rPr>
              <a:t>Examples:</a:t>
            </a:r>
            <a:r>
              <a:rPr lang="en-US" altLang="en-US" sz="2400">
                <a:cs typeface="Times New Roman" panose="02020603050405020304" pitchFamily="18" charset="0"/>
              </a:rPr>
              <a:t>- </a:t>
            </a:r>
          </a:p>
          <a:p>
            <a:pPr algn="just" eaLnBrk="1" hangingPunct="1">
              <a:lnSpc>
                <a:spcPct val="90000"/>
              </a:lnSpc>
              <a:buFont typeface="Wingdings" pitchFamily="2" charset="2"/>
              <a:buNone/>
            </a:pPr>
            <a:r>
              <a:rPr lang="en-US" altLang="en-US" sz="2400">
                <a:cs typeface="Times New Roman" panose="02020603050405020304" pitchFamily="18" charset="0"/>
              </a:rPr>
              <a:t>	{SSN, PNUMBER} -&gt; HOURS is a full FD since neither SSN -&gt; HOURS nor PNUMBER -&gt; HOURS hold .</a:t>
            </a:r>
          </a:p>
          <a:p>
            <a:pPr algn="just" eaLnBrk="1" hangingPunct="1">
              <a:lnSpc>
                <a:spcPct val="90000"/>
              </a:lnSpc>
              <a:buFont typeface="Wingdings" pitchFamily="2" charset="2"/>
              <a:buNone/>
            </a:pPr>
            <a:endParaRPr lang="en-US" altLang="en-US" sz="2400">
              <a:cs typeface="Times New Roman" panose="02020603050405020304" pitchFamily="18" charset="0"/>
            </a:endParaRPr>
          </a:p>
          <a:p>
            <a:pPr algn="just" eaLnBrk="1" hangingPunct="1">
              <a:lnSpc>
                <a:spcPct val="90000"/>
              </a:lnSpc>
              <a:buFont typeface="Wingdings" pitchFamily="2" charset="2"/>
              <a:buNone/>
            </a:pPr>
            <a:r>
              <a:rPr lang="en-US" altLang="en-US" sz="2400" b="1">
                <a:solidFill>
                  <a:srgbClr val="FF0000"/>
                </a:solidFill>
                <a:cs typeface="Times New Roman" panose="02020603050405020304" pitchFamily="18" charset="0"/>
              </a:rPr>
              <a:t>	Partial Function Dependency :- A FD </a:t>
            </a:r>
            <a:r>
              <a:rPr lang="en-US" altLang="en-US" sz="2400">
                <a:cs typeface="Times New Roman" panose="02020603050405020304" pitchFamily="18" charset="0"/>
              </a:rPr>
              <a:t> X -&gt; Y, is a partial functional dependency if some attribute A </a:t>
            </a:r>
            <a:r>
              <a:rPr lang="en-US" altLang="en-US" sz="2400" b="1"/>
              <a:t> ∈</a:t>
            </a:r>
            <a:r>
              <a:rPr lang="en-US" altLang="en-US" sz="2400"/>
              <a:t>  X, can be removed from X and dependency still hold.</a:t>
            </a:r>
          </a:p>
          <a:p>
            <a:pPr algn="just" eaLnBrk="1" hangingPunct="1">
              <a:lnSpc>
                <a:spcPct val="90000"/>
              </a:lnSpc>
              <a:buFont typeface="Wingdings" pitchFamily="2" charset="2"/>
              <a:buNone/>
            </a:pPr>
            <a:r>
              <a:rPr lang="en-US" altLang="en-US" sz="2400">
                <a:cs typeface="Times New Roman" panose="02020603050405020304" pitchFamily="18" charset="0"/>
              </a:rPr>
              <a:t>                  A </a:t>
            </a:r>
            <a:r>
              <a:rPr lang="en-US" altLang="en-US" sz="2400" b="1"/>
              <a:t> ∈</a:t>
            </a:r>
            <a:r>
              <a:rPr lang="en-US" altLang="en-US" sz="2400"/>
              <a:t>  X,</a:t>
            </a:r>
            <a:r>
              <a:rPr lang="en-US" altLang="en-US" sz="2400">
                <a:cs typeface="Times New Roman" panose="02020603050405020304" pitchFamily="18" charset="0"/>
              </a:rPr>
              <a:t> (X-{A}) -&gt; Y</a:t>
            </a:r>
            <a:r>
              <a:rPr lang="en-US" altLang="en-US" sz="2400">
                <a:solidFill>
                  <a:srgbClr val="C00000"/>
                </a:solidFill>
                <a:cs typeface="Times New Roman" panose="02020603050405020304" pitchFamily="18" charset="0"/>
              </a:rPr>
              <a:t>(hold </a:t>
            </a:r>
            <a:r>
              <a:rPr lang="en-US" altLang="en-US" sz="2400">
                <a:cs typeface="Times New Roman" panose="02020603050405020304" pitchFamily="18" charset="0"/>
              </a:rPr>
              <a:t>)</a:t>
            </a:r>
            <a:endParaRPr lang="en-US" altLang="en-US" sz="2400" b="1">
              <a:solidFill>
                <a:srgbClr val="FF0000"/>
              </a:solidFill>
              <a:cs typeface="Times New Roman" panose="02020603050405020304" pitchFamily="18" charset="0"/>
            </a:endParaRPr>
          </a:p>
          <a:p>
            <a:pPr algn="just" eaLnBrk="1" hangingPunct="1"/>
            <a:endParaRPr lang="en-US" altLang="en-US" sz="2200"/>
          </a:p>
        </p:txBody>
      </p:sp>
      <p:pic>
        <p:nvPicPr>
          <p:cNvPr id="131080" name="Picture 7">
            <a:extLst>
              <a:ext uri="{FF2B5EF4-FFF2-40B4-BE49-F238E27FC236}">
                <a16:creationId xmlns:a16="http://schemas.microsoft.com/office/drawing/2014/main" id="{D1F70350-57B7-86AD-F633-CCB25FF046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3431">
                                            <p:txEl>
                                              <p:pRg st="0" end="0"/>
                                            </p:txEl>
                                          </p:spTgt>
                                        </p:tgtEl>
                                        <p:attrNameLst>
                                          <p:attrName>style.visibility</p:attrName>
                                        </p:attrNameLst>
                                      </p:cBhvr>
                                      <p:to>
                                        <p:strVal val="visible"/>
                                      </p:to>
                                    </p:set>
                                    <p:anim calcmode="lin" valueType="num">
                                      <p:cBhvr additive="base">
                                        <p:cTn id="7" dur="500" fill="hold"/>
                                        <p:tgtEl>
                                          <p:spTgt spid="1034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343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3431">
                                            <p:txEl>
                                              <p:pRg st="1" end="1"/>
                                            </p:txEl>
                                          </p:spTgt>
                                        </p:tgtEl>
                                        <p:attrNameLst>
                                          <p:attrName>style.visibility</p:attrName>
                                        </p:attrNameLst>
                                      </p:cBhvr>
                                      <p:to>
                                        <p:strVal val="visible"/>
                                      </p:to>
                                    </p:set>
                                    <p:anim calcmode="lin" valueType="num">
                                      <p:cBhvr additive="base">
                                        <p:cTn id="11" dur="500" fill="hold"/>
                                        <p:tgtEl>
                                          <p:spTgt spid="10343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34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03431">
                                            <p:txEl>
                                              <p:pRg st="2" end="2"/>
                                            </p:txEl>
                                          </p:spTgt>
                                        </p:tgtEl>
                                        <p:attrNameLst>
                                          <p:attrName>style.visibility</p:attrName>
                                        </p:attrNameLst>
                                      </p:cBhvr>
                                      <p:to>
                                        <p:strVal val="visible"/>
                                      </p:to>
                                    </p:set>
                                    <p:anim calcmode="lin" valueType="num">
                                      <p:cBhvr additive="base">
                                        <p:cTn id="17" dur="500" fill="hold"/>
                                        <p:tgtEl>
                                          <p:spTgt spid="10343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34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03431">
                                            <p:txEl>
                                              <p:pRg st="3" end="3"/>
                                            </p:txEl>
                                          </p:spTgt>
                                        </p:tgtEl>
                                        <p:attrNameLst>
                                          <p:attrName>style.visibility</p:attrName>
                                        </p:attrNameLst>
                                      </p:cBhvr>
                                      <p:to>
                                        <p:strVal val="visible"/>
                                      </p:to>
                                    </p:set>
                                    <p:anim calcmode="lin" valueType="num">
                                      <p:cBhvr additive="base">
                                        <p:cTn id="23" dur="500" fill="hold"/>
                                        <p:tgtEl>
                                          <p:spTgt spid="10343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3431">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3431">
                                            <p:txEl>
                                              <p:pRg st="4" end="4"/>
                                            </p:txEl>
                                          </p:spTgt>
                                        </p:tgtEl>
                                        <p:attrNameLst>
                                          <p:attrName>style.visibility</p:attrName>
                                        </p:attrNameLst>
                                      </p:cBhvr>
                                      <p:to>
                                        <p:strVal val="visible"/>
                                      </p:to>
                                    </p:set>
                                    <p:anim calcmode="lin" valueType="num">
                                      <p:cBhvr additive="base">
                                        <p:cTn id="27" dur="500" fill="hold"/>
                                        <p:tgtEl>
                                          <p:spTgt spid="10343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34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103431">
                                            <p:txEl>
                                              <p:pRg st="6" end="6"/>
                                            </p:txEl>
                                          </p:spTgt>
                                        </p:tgtEl>
                                        <p:attrNameLst>
                                          <p:attrName>style.visibility</p:attrName>
                                        </p:attrNameLst>
                                      </p:cBhvr>
                                      <p:to>
                                        <p:strVal val="visible"/>
                                      </p:to>
                                    </p:set>
                                    <p:anim calcmode="lin" valueType="num">
                                      <p:cBhvr additive="base">
                                        <p:cTn id="33" dur="500" fill="hold"/>
                                        <p:tgtEl>
                                          <p:spTgt spid="10343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3431">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03431">
                                            <p:txEl>
                                              <p:pRg st="7" end="7"/>
                                            </p:txEl>
                                          </p:spTgt>
                                        </p:tgtEl>
                                        <p:attrNameLst>
                                          <p:attrName>style.visibility</p:attrName>
                                        </p:attrNameLst>
                                      </p:cBhvr>
                                      <p:to>
                                        <p:strVal val="visible"/>
                                      </p:to>
                                    </p:set>
                                    <p:anim calcmode="lin" valueType="num">
                                      <p:cBhvr additive="base">
                                        <p:cTn id="37" dur="500" fill="hold"/>
                                        <p:tgtEl>
                                          <p:spTgt spid="10343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343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A75ECE6-C10F-98BD-94F7-F34E564CCC0A}"/>
              </a:ext>
            </a:extLst>
          </p:cNvPr>
          <p:cNvSpPr>
            <a:spLocks noGrp="1"/>
          </p:cNvSpPr>
          <p:nvPr>
            <p:ph type="dt" sz="quarter" idx="10"/>
          </p:nvPr>
        </p:nvSpPr>
        <p:spPr/>
        <p:txBody>
          <a:bodyPr/>
          <a:lstStyle/>
          <a:p>
            <a:pPr>
              <a:defRPr/>
            </a:pPr>
            <a:fld id="{C8D7F7D7-718F-4037-B5E6-8B663FFD0229}" type="datetime1">
              <a:rPr lang="en-US"/>
              <a:pPr>
                <a:defRPr/>
              </a:pPr>
              <a:t>3/27/24</a:t>
            </a:fld>
            <a:endParaRPr lang="en-US"/>
          </a:p>
        </p:txBody>
      </p:sp>
      <p:sp>
        <p:nvSpPr>
          <p:cNvPr id="5" name="Footer Placeholder 4">
            <a:extLst>
              <a:ext uri="{FF2B5EF4-FFF2-40B4-BE49-F238E27FC236}">
                <a16:creationId xmlns:a16="http://schemas.microsoft.com/office/drawing/2014/main" id="{17986B35-960F-C62E-ECA4-FE5A3FD5D768}"/>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32100" name="Slide Number Placeholder 5">
            <a:extLst>
              <a:ext uri="{FF2B5EF4-FFF2-40B4-BE49-F238E27FC236}">
                <a16:creationId xmlns:a16="http://schemas.microsoft.com/office/drawing/2014/main" id="{5826885E-0C5C-26F3-4561-8D0E3683484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1C1FC51-692A-0E40-AD8A-4A7EA6FA58F4}" type="slidenum">
              <a:rPr lang="en-US" altLang="en-US" sz="1200">
                <a:solidFill>
                  <a:srgbClr val="898989"/>
                </a:solidFill>
              </a:rPr>
              <a:pPr>
                <a:spcBef>
                  <a:spcPct val="0"/>
                </a:spcBef>
                <a:buFontTx/>
                <a:buNone/>
              </a:pPr>
              <a:t>73</a:t>
            </a:fld>
            <a:endParaRPr lang="en-US" altLang="en-US" sz="1200">
              <a:solidFill>
                <a:srgbClr val="898989"/>
              </a:solidFill>
            </a:endParaRPr>
          </a:p>
        </p:txBody>
      </p:sp>
      <p:sp>
        <p:nvSpPr>
          <p:cNvPr id="7" name="Title 1">
            <a:extLst>
              <a:ext uri="{FF2B5EF4-FFF2-40B4-BE49-F238E27FC236}">
                <a16:creationId xmlns:a16="http://schemas.microsoft.com/office/drawing/2014/main" id="{F777B720-81EB-9050-6B14-11F3E6393C66}"/>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3200" b="1" dirty="0">
              <a:effectLst>
                <a:outerShdw blurRad="38100" dist="38100" dir="2700000" algn="tl">
                  <a:srgbClr val="000000">
                    <a:alpha val="43137"/>
                  </a:srgbClr>
                </a:outerShdw>
              </a:effectLst>
            </a:endParaRPr>
          </a:p>
        </p:txBody>
      </p:sp>
      <p:pic>
        <p:nvPicPr>
          <p:cNvPr id="132102" name="Picture 2" descr="E:\NIET\Project\xLogo11.png.pagespeed.ic.pydHLuCQEZ.png">
            <a:extLst>
              <a:ext uri="{FF2B5EF4-FFF2-40B4-BE49-F238E27FC236}">
                <a16:creationId xmlns:a16="http://schemas.microsoft.com/office/drawing/2014/main" id="{E8AB3688-2928-BDD2-FEEA-D09D768BD1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5" name="Content Placeholder 2">
            <a:extLst>
              <a:ext uri="{FF2B5EF4-FFF2-40B4-BE49-F238E27FC236}">
                <a16:creationId xmlns:a16="http://schemas.microsoft.com/office/drawing/2014/main" id="{D16B8B95-5FE9-8494-7730-3D96244B2DD5}"/>
              </a:ext>
            </a:extLst>
          </p:cNvPr>
          <p:cNvSpPr>
            <a:spLocks noGrp="1"/>
          </p:cNvSpPr>
          <p:nvPr>
            <p:ph idx="1"/>
          </p:nvPr>
        </p:nvSpPr>
        <p:spPr>
          <a:xfrm>
            <a:off x="2057400" y="857251"/>
            <a:ext cx="8229600" cy="5643563"/>
          </a:xfrm>
        </p:spPr>
        <p:txBody>
          <a:bodyPr/>
          <a:lstStyle/>
          <a:p>
            <a:pPr algn="just" eaLnBrk="1" hangingPunct="1">
              <a:buFont typeface="Arial" panose="020B0604020202020204" pitchFamily="34" charset="0"/>
              <a:buNone/>
            </a:pPr>
            <a:r>
              <a:rPr lang="en-US" altLang="en-US" sz="2300">
                <a:cs typeface="Times New Roman" panose="02020603050405020304" pitchFamily="18" charset="0"/>
              </a:rPr>
              <a:t>	A relation schema R is in </a:t>
            </a:r>
            <a:r>
              <a:rPr lang="en-US" altLang="en-US" sz="2300" b="1">
                <a:cs typeface="Times New Roman" panose="02020603050405020304" pitchFamily="18" charset="0"/>
              </a:rPr>
              <a:t>second normal form </a:t>
            </a:r>
            <a:r>
              <a:rPr lang="en-US" altLang="en-US" sz="2300">
                <a:cs typeface="Times New Roman" panose="02020603050405020304" pitchFamily="18" charset="0"/>
              </a:rPr>
              <a:t>(</a:t>
            </a:r>
            <a:r>
              <a:rPr lang="en-US" altLang="en-US" sz="2300" b="1">
                <a:cs typeface="Times New Roman" panose="02020603050405020304" pitchFamily="18" charset="0"/>
              </a:rPr>
              <a:t>2NF</a:t>
            </a:r>
            <a:r>
              <a:rPr lang="en-US" altLang="en-US" sz="2300">
                <a:cs typeface="Times New Roman" panose="02020603050405020304" pitchFamily="18" charset="0"/>
              </a:rPr>
              <a:t>) if every non-prime attribute A in R is fully functionally dependent on the primary key or candidate key of R.(means all non key attribute cannot be dependent on a subset of the primary key or candidate key ).</a:t>
            </a:r>
          </a:p>
          <a:p>
            <a:pPr algn="just" eaLnBrk="1" hangingPunct="1">
              <a:buFont typeface="Arial" panose="020B0604020202020204" pitchFamily="34" charset="0"/>
              <a:buNone/>
            </a:pPr>
            <a:r>
              <a:rPr lang="en-US" altLang="en-US" sz="2300">
                <a:cs typeface="Times New Roman" panose="02020603050405020304" pitchFamily="18" charset="0"/>
              </a:rPr>
              <a:t>	</a:t>
            </a:r>
            <a:r>
              <a:rPr lang="en-US" altLang="en-US" sz="2300" b="1">
                <a:cs typeface="Times New Roman" panose="02020603050405020304" pitchFamily="18" charset="0"/>
              </a:rPr>
              <a:t>Otherwise ,</a:t>
            </a:r>
          </a:p>
          <a:p>
            <a:pPr algn="just" eaLnBrk="1" hangingPunct="1">
              <a:buFont typeface="Arial" panose="020B0604020202020204" pitchFamily="34" charset="0"/>
              <a:buNone/>
            </a:pPr>
            <a:r>
              <a:rPr lang="en-US" altLang="en-US" sz="2300">
                <a:cs typeface="Times New Roman" panose="02020603050405020304" pitchFamily="18" charset="0"/>
              </a:rPr>
              <a:t>	R can be decomposed into 2NF relations via the process of 2NF normalization</a:t>
            </a:r>
            <a:r>
              <a:rPr lang="en-US" altLang="en-US" sz="2300"/>
              <a:t> .</a:t>
            </a:r>
          </a:p>
          <a:p>
            <a:pPr algn="just">
              <a:buFont typeface="Arial" panose="020B0604020202020204" pitchFamily="34" charset="0"/>
              <a:buNone/>
            </a:pPr>
            <a:r>
              <a:rPr lang="en-US" altLang="en-US" sz="2300" b="1">
                <a:solidFill>
                  <a:srgbClr val="FF0000"/>
                </a:solidFill>
              </a:rPr>
              <a:t>	Note :- </a:t>
            </a:r>
            <a:r>
              <a:rPr lang="en-US" altLang="en-US" sz="2300"/>
              <a:t>The test for 2NF involves testing for functional dependencies whose left-hand side attributes are part of the primary key. If the primary key contains a single attribute, the test need not be applied at all.</a:t>
            </a:r>
            <a:endParaRPr lang="en-US" altLang="en-US" sz="2300" b="1">
              <a:solidFill>
                <a:srgbClr val="FF0000"/>
              </a:solidFill>
            </a:endParaRPr>
          </a:p>
          <a:p>
            <a:pPr algn="just" eaLnBrk="1" hangingPunct="1">
              <a:buFont typeface="Arial" panose="020B0604020202020204" pitchFamily="34" charset="0"/>
              <a:buNone/>
            </a:pPr>
            <a:r>
              <a:rPr lang="en-US" altLang="en-US" sz="2300"/>
              <a:t>	If a primary key is not a composite primary key, such case all non key attribute are always fully dependent on the primary key .</a:t>
            </a:r>
          </a:p>
          <a:p>
            <a:pPr algn="just" eaLnBrk="1" hangingPunct="1"/>
            <a:endParaRPr lang="en-US" altLang="en-US" sz="2300"/>
          </a:p>
        </p:txBody>
      </p:sp>
      <p:sp>
        <p:nvSpPr>
          <p:cNvPr id="103432" name="Rectangle 9">
            <a:extLst>
              <a:ext uri="{FF2B5EF4-FFF2-40B4-BE49-F238E27FC236}">
                <a16:creationId xmlns:a16="http://schemas.microsoft.com/office/drawing/2014/main" id="{B52B3F1B-FE49-830E-60E5-1D6B06E04981}"/>
              </a:ext>
            </a:extLst>
          </p:cNvPr>
          <p:cNvSpPr>
            <a:spLocks noChangeArrowheads="1"/>
          </p:cNvSpPr>
          <p:nvPr/>
        </p:nvSpPr>
        <p:spPr bwMode="auto">
          <a:xfrm>
            <a:off x="3276600" y="0"/>
            <a:ext cx="6477000" cy="584200"/>
          </a:xfrm>
          <a:prstGeom prst="rect">
            <a:avLst/>
          </a:prstGeom>
          <a:noFill/>
          <a:ln w="9525">
            <a:noFill/>
            <a:miter lim="800000"/>
            <a:headEnd/>
            <a:tailEnd/>
          </a:ln>
        </p:spPr>
        <p:txBody>
          <a:bodyPr>
            <a:spAutoFit/>
          </a:bodyPr>
          <a:lstStyle/>
          <a:p>
            <a:pPr algn="ctr">
              <a:defRPr/>
            </a:pPr>
            <a:r>
              <a:rPr lang="en-US" altLang="en-US" sz="3200" b="1" dirty="0">
                <a:solidFill>
                  <a:srgbClr val="FF0000"/>
                </a:solidFill>
                <a:cs typeface="Times New Roman" pitchFamily="18" charset="0"/>
              </a:rPr>
              <a:t>2. Second Normal Form (2NF) </a:t>
            </a:r>
            <a:endParaRPr lang="en-US" sz="3200" b="1" dirty="0">
              <a:solidFill>
                <a:srgbClr val="FF0000"/>
              </a:solidFill>
              <a:effectLst>
                <a:outerShdw blurRad="38100" dist="38100" dir="2700000" algn="tl">
                  <a:srgbClr val="000000">
                    <a:alpha val="43137"/>
                  </a:srgbClr>
                </a:outerShdw>
              </a:effectLst>
            </a:endParaRPr>
          </a:p>
        </p:txBody>
      </p:sp>
      <p:pic>
        <p:nvPicPr>
          <p:cNvPr id="132105" name="Picture 8">
            <a:extLst>
              <a:ext uri="{FF2B5EF4-FFF2-40B4-BE49-F238E27FC236}">
                <a16:creationId xmlns:a16="http://schemas.microsoft.com/office/drawing/2014/main" id="{12B5313D-306F-8935-9DB9-8F7EABDC009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4455">
                                            <p:txEl>
                                              <p:pRg st="0" end="0"/>
                                            </p:txEl>
                                          </p:spTgt>
                                        </p:tgtEl>
                                        <p:attrNameLst>
                                          <p:attrName>style.visibility</p:attrName>
                                        </p:attrNameLst>
                                      </p:cBhvr>
                                      <p:to>
                                        <p:strVal val="visible"/>
                                      </p:to>
                                    </p:set>
                                    <p:anim calcmode="lin" valueType="num">
                                      <p:cBhvr additive="base">
                                        <p:cTn id="7" dur="500" fill="hold"/>
                                        <p:tgtEl>
                                          <p:spTgt spid="1044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4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4455">
                                            <p:txEl>
                                              <p:pRg st="1" end="1"/>
                                            </p:txEl>
                                          </p:spTgt>
                                        </p:tgtEl>
                                        <p:attrNameLst>
                                          <p:attrName>style.visibility</p:attrName>
                                        </p:attrNameLst>
                                      </p:cBhvr>
                                      <p:to>
                                        <p:strVal val="visible"/>
                                      </p:to>
                                    </p:set>
                                    <p:anim calcmode="lin" valueType="num">
                                      <p:cBhvr additive="base">
                                        <p:cTn id="13" dur="500" fill="hold"/>
                                        <p:tgtEl>
                                          <p:spTgt spid="1044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45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4455">
                                            <p:txEl>
                                              <p:pRg st="2" end="2"/>
                                            </p:txEl>
                                          </p:spTgt>
                                        </p:tgtEl>
                                        <p:attrNameLst>
                                          <p:attrName>style.visibility</p:attrName>
                                        </p:attrNameLst>
                                      </p:cBhvr>
                                      <p:to>
                                        <p:strVal val="visible"/>
                                      </p:to>
                                    </p:set>
                                    <p:anim calcmode="lin" valueType="num">
                                      <p:cBhvr additive="base">
                                        <p:cTn id="17" dur="500" fill="hold"/>
                                        <p:tgtEl>
                                          <p:spTgt spid="10445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44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04455">
                                            <p:txEl>
                                              <p:pRg st="3" end="3"/>
                                            </p:txEl>
                                          </p:spTgt>
                                        </p:tgtEl>
                                        <p:attrNameLst>
                                          <p:attrName>style.visibility</p:attrName>
                                        </p:attrNameLst>
                                      </p:cBhvr>
                                      <p:to>
                                        <p:strVal val="visible"/>
                                      </p:to>
                                    </p:set>
                                    <p:anim calcmode="lin" valueType="num">
                                      <p:cBhvr additive="base">
                                        <p:cTn id="23" dur="500" fill="hold"/>
                                        <p:tgtEl>
                                          <p:spTgt spid="10445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44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04455">
                                            <p:txEl>
                                              <p:pRg st="4" end="4"/>
                                            </p:txEl>
                                          </p:spTgt>
                                        </p:tgtEl>
                                        <p:attrNameLst>
                                          <p:attrName>style.visibility</p:attrName>
                                        </p:attrNameLst>
                                      </p:cBhvr>
                                      <p:to>
                                        <p:strVal val="visible"/>
                                      </p:to>
                                    </p:set>
                                    <p:anim calcmode="lin" valueType="num">
                                      <p:cBhvr additive="base">
                                        <p:cTn id="29" dur="500" fill="hold"/>
                                        <p:tgtEl>
                                          <p:spTgt spid="10445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445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3225816-D696-43F7-4689-7B14F1717383}"/>
              </a:ext>
            </a:extLst>
          </p:cNvPr>
          <p:cNvSpPr>
            <a:spLocks noGrp="1"/>
          </p:cNvSpPr>
          <p:nvPr>
            <p:ph type="dt" sz="quarter" idx="10"/>
          </p:nvPr>
        </p:nvSpPr>
        <p:spPr/>
        <p:txBody>
          <a:bodyPr/>
          <a:lstStyle/>
          <a:p>
            <a:pPr>
              <a:defRPr/>
            </a:pPr>
            <a:fld id="{C89FC6AB-C75E-4609-87DE-E842F289F8A6}" type="datetime1">
              <a:rPr lang="en-US"/>
              <a:pPr>
                <a:defRPr/>
              </a:pPr>
              <a:t>3/27/24</a:t>
            </a:fld>
            <a:endParaRPr lang="en-US"/>
          </a:p>
        </p:txBody>
      </p:sp>
      <p:sp>
        <p:nvSpPr>
          <p:cNvPr id="5" name="Footer Placeholder 4">
            <a:extLst>
              <a:ext uri="{FF2B5EF4-FFF2-40B4-BE49-F238E27FC236}">
                <a16:creationId xmlns:a16="http://schemas.microsoft.com/office/drawing/2014/main" id="{1B0789D7-4A50-FCDF-4875-645AD423113B}"/>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33124" name="Slide Number Placeholder 5">
            <a:extLst>
              <a:ext uri="{FF2B5EF4-FFF2-40B4-BE49-F238E27FC236}">
                <a16:creationId xmlns:a16="http://schemas.microsoft.com/office/drawing/2014/main" id="{26E944AA-9CF1-AE6E-4026-D226C631FC2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C548439-1EF6-1A4B-BFFC-8803E922F67E}" type="slidenum">
              <a:rPr lang="en-US" altLang="en-US" sz="1200">
                <a:solidFill>
                  <a:srgbClr val="898989"/>
                </a:solidFill>
              </a:rPr>
              <a:pPr>
                <a:spcBef>
                  <a:spcPct val="0"/>
                </a:spcBef>
                <a:buFontTx/>
                <a:buNone/>
              </a:pPr>
              <a:t>74</a:t>
            </a:fld>
            <a:endParaRPr lang="en-US" altLang="en-US" sz="1200">
              <a:solidFill>
                <a:srgbClr val="898989"/>
              </a:solidFill>
            </a:endParaRPr>
          </a:p>
        </p:txBody>
      </p:sp>
      <p:sp>
        <p:nvSpPr>
          <p:cNvPr id="7" name="Title 1">
            <a:extLst>
              <a:ext uri="{FF2B5EF4-FFF2-40B4-BE49-F238E27FC236}">
                <a16:creationId xmlns:a16="http://schemas.microsoft.com/office/drawing/2014/main" id="{9DCA710A-F897-5522-6A11-3679FB74462D}"/>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3200" b="1" dirty="0">
                <a:solidFill>
                  <a:srgbClr val="FF0000"/>
                </a:solidFill>
              </a:rPr>
              <a:t>Example 2NF</a:t>
            </a:r>
            <a:endParaRPr lang="en-US" sz="3200" b="1" dirty="0">
              <a:solidFill>
                <a:srgbClr val="FF0000"/>
              </a:solidFill>
              <a:effectLst>
                <a:outerShdw blurRad="38100" dist="38100" dir="2700000" algn="tl">
                  <a:srgbClr val="000000">
                    <a:alpha val="43137"/>
                  </a:srgbClr>
                </a:outerShdw>
              </a:effectLst>
            </a:endParaRPr>
          </a:p>
        </p:txBody>
      </p:sp>
      <p:pic>
        <p:nvPicPr>
          <p:cNvPr id="133126" name="Picture 2" descr="E:\NIET\Project\xLogo11.png.pagespeed.ic.pydHLuCQEZ.png">
            <a:extLst>
              <a:ext uri="{FF2B5EF4-FFF2-40B4-BE49-F238E27FC236}">
                <a16:creationId xmlns:a16="http://schemas.microsoft.com/office/drawing/2014/main" id="{C8A2EE21-6113-1FC6-F062-AE27083A36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9">
            <a:extLst>
              <a:ext uri="{FF2B5EF4-FFF2-40B4-BE49-F238E27FC236}">
                <a16:creationId xmlns:a16="http://schemas.microsoft.com/office/drawing/2014/main" id="{256ADE5E-2F68-2BA2-7750-D1CF12AC65BF}"/>
              </a:ext>
            </a:extLst>
          </p:cNvPr>
          <p:cNvSpPr>
            <a:spLocks noGrp="1"/>
          </p:cNvSpPr>
          <p:nvPr>
            <p:ph idx="1"/>
          </p:nvPr>
        </p:nvSpPr>
        <p:spPr>
          <a:xfrm>
            <a:off x="1752600" y="838201"/>
            <a:ext cx="8763000" cy="5591175"/>
          </a:xfrm>
        </p:spPr>
        <p:txBody>
          <a:bodyPr/>
          <a:lstStyle/>
          <a:p>
            <a:pPr algn="just">
              <a:buFont typeface="Arial" panose="020B0604020202020204" pitchFamily="34" charset="0"/>
              <a:buNone/>
            </a:pPr>
            <a:r>
              <a:rPr lang="en-US" altLang="en-US" sz="2400" b="1">
                <a:solidFill>
                  <a:srgbClr val="002060"/>
                </a:solidFill>
              </a:rPr>
              <a:t>	Let us Consider the following relation schema</a:t>
            </a:r>
            <a:r>
              <a:rPr lang="en-US" altLang="en-US" sz="2400"/>
              <a:t> </a:t>
            </a:r>
            <a:r>
              <a:rPr lang="en-US" altLang="en-US" sz="2400" b="1">
                <a:solidFill>
                  <a:srgbClr val="C00000"/>
                </a:solidFill>
              </a:rPr>
              <a:t>EMP_PROJ {SSN,Pnumber,hours,ename,pname,plocation}</a:t>
            </a:r>
            <a:r>
              <a:rPr lang="en-US" altLang="en-US" sz="2400"/>
              <a:t> </a:t>
            </a:r>
          </a:p>
          <a:p>
            <a:pPr algn="just">
              <a:buFont typeface="Arial" panose="020B0604020202020204" pitchFamily="34" charset="0"/>
              <a:buNone/>
            </a:pPr>
            <a:r>
              <a:rPr lang="en-US" altLang="en-US" sz="2400"/>
              <a:t>with FD Set F=</a:t>
            </a:r>
          </a:p>
          <a:p>
            <a:pPr algn="just">
              <a:buFont typeface="Arial" panose="020B0604020202020204" pitchFamily="34" charset="0"/>
              <a:buNone/>
            </a:pPr>
            <a:r>
              <a:rPr lang="en-US" altLang="en-US" sz="2400">
                <a:solidFill>
                  <a:srgbClr val="0070C0"/>
                </a:solidFill>
              </a:rPr>
              <a:t>FD1= {SSN,Pnumber} </a:t>
            </a:r>
            <a:r>
              <a:rPr lang="en-US" altLang="en-US" sz="2400">
                <a:solidFill>
                  <a:srgbClr val="0070C0"/>
                </a:solidFill>
                <a:cs typeface="Times New Roman" panose="02020603050405020304" pitchFamily="18" charset="0"/>
              </a:rPr>
              <a:t>-&gt; hours</a:t>
            </a:r>
            <a:endParaRPr lang="en-US" altLang="en-US" sz="2400">
              <a:solidFill>
                <a:srgbClr val="0070C0"/>
              </a:solidFill>
            </a:endParaRPr>
          </a:p>
          <a:p>
            <a:pPr algn="just">
              <a:buFont typeface="Arial" panose="020B0604020202020204" pitchFamily="34" charset="0"/>
              <a:buNone/>
            </a:pPr>
            <a:r>
              <a:rPr lang="en-US" altLang="en-US" sz="2400">
                <a:solidFill>
                  <a:srgbClr val="0070C0"/>
                </a:solidFill>
              </a:rPr>
              <a:t>FD2= {SSN}</a:t>
            </a:r>
            <a:r>
              <a:rPr lang="en-US" altLang="en-US" sz="2400">
                <a:solidFill>
                  <a:srgbClr val="0070C0"/>
                </a:solidFill>
                <a:cs typeface="Times New Roman" panose="02020603050405020304" pitchFamily="18" charset="0"/>
              </a:rPr>
              <a:t> -&gt; ename</a:t>
            </a:r>
            <a:endParaRPr lang="en-US" altLang="en-US" sz="2400">
              <a:solidFill>
                <a:srgbClr val="0070C0"/>
              </a:solidFill>
            </a:endParaRPr>
          </a:p>
          <a:p>
            <a:pPr algn="just">
              <a:buFont typeface="Arial" panose="020B0604020202020204" pitchFamily="34" charset="0"/>
              <a:buNone/>
            </a:pPr>
            <a:r>
              <a:rPr lang="en-US" altLang="en-US" sz="2400">
                <a:solidFill>
                  <a:srgbClr val="0070C0"/>
                </a:solidFill>
              </a:rPr>
              <a:t>FD3={Pnumber}</a:t>
            </a:r>
            <a:r>
              <a:rPr lang="en-US" altLang="en-US" sz="2400">
                <a:solidFill>
                  <a:srgbClr val="0070C0"/>
                </a:solidFill>
                <a:cs typeface="Times New Roman" panose="02020603050405020304" pitchFamily="18" charset="0"/>
              </a:rPr>
              <a:t> -&gt; {Pname,plocation}</a:t>
            </a:r>
          </a:p>
          <a:p>
            <a:pPr algn="just">
              <a:buFont typeface="Arial" panose="020B0604020202020204" pitchFamily="34" charset="0"/>
              <a:buNone/>
            </a:pPr>
            <a:endParaRPr lang="en-US" altLang="en-US" sz="2400">
              <a:solidFill>
                <a:srgbClr val="0070C0"/>
              </a:solidFill>
              <a:cs typeface="Times New Roman" panose="02020603050405020304" pitchFamily="18" charset="0"/>
            </a:endParaRPr>
          </a:p>
          <a:p>
            <a:pPr algn="just">
              <a:buFont typeface="Arial" panose="020B0604020202020204" pitchFamily="34" charset="0"/>
              <a:buNone/>
            </a:pPr>
            <a:r>
              <a:rPr lang="en-US" altLang="en-US" sz="2400">
                <a:cs typeface="Times New Roman" panose="02020603050405020304" pitchFamily="18" charset="0"/>
              </a:rPr>
              <a:t>	Check for 2NF,if it is not in 2NF then converted  into 2NF.(Relation have composite primary key {</a:t>
            </a:r>
            <a:r>
              <a:rPr lang="en-US" altLang="en-US" sz="2400" u="sng">
                <a:cs typeface="Times New Roman" panose="02020603050405020304" pitchFamily="18" charset="0"/>
              </a:rPr>
              <a:t>SSN, Pnumber</a:t>
            </a:r>
            <a:r>
              <a:rPr lang="en-US" altLang="en-US" sz="2400">
                <a:cs typeface="Times New Roman" panose="02020603050405020304" pitchFamily="18" charset="0"/>
              </a:rPr>
              <a:t>}).</a:t>
            </a:r>
          </a:p>
          <a:p>
            <a:pPr algn="just">
              <a:buFont typeface="Arial" panose="020B0604020202020204" pitchFamily="34" charset="0"/>
              <a:buNone/>
            </a:pPr>
            <a:endParaRPr lang="en-US" altLang="en-US"/>
          </a:p>
        </p:txBody>
      </p:sp>
      <p:pic>
        <p:nvPicPr>
          <p:cNvPr id="133128" name="Picture 7">
            <a:extLst>
              <a:ext uri="{FF2B5EF4-FFF2-40B4-BE49-F238E27FC236}">
                <a16:creationId xmlns:a16="http://schemas.microsoft.com/office/drawing/2014/main" id="{D06B4520-B727-9320-673D-0A939682722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 calcmode="lin" valueType="num">
                                      <p:cBhvr additive="base">
                                        <p:cTn id="31"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 calcmode="lin" valueType="num">
                                      <p:cBhvr additive="base">
                                        <p:cTn id="37"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ED959A5-9F82-A90C-AA4C-0A19290A3C20}"/>
              </a:ext>
            </a:extLst>
          </p:cNvPr>
          <p:cNvSpPr>
            <a:spLocks noGrp="1"/>
          </p:cNvSpPr>
          <p:nvPr>
            <p:ph type="dt" sz="quarter" idx="10"/>
          </p:nvPr>
        </p:nvSpPr>
        <p:spPr/>
        <p:txBody>
          <a:bodyPr/>
          <a:lstStyle/>
          <a:p>
            <a:pPr>
              <a:defRPr/>
            </a:pPr>
            <a:fld id="{EB907158-61F1-4C35-BA5B-67BBE9ACF899}" type="datetime1">
              <a:rPr lang="en-US"/>
              <a:pPr>
                <a:defRPr/>
              </a:pPr>
              <a:t>3/27/24</a:t>
            </a:fld>
            <a:endParaRPr lang="en-US"/>
          </a:p>
        </p:txBody>
      </p:sp>
      <p:sp>
        <p:nvSpPr>
          <p:cNvPr id="5" name="Footer Placeholder 4">
            <a:extLst>
              <a:ext uri="{FF2B5EF4-FFF2-40B4-BE49-F238E27FC236}">
                <a16:creationId xmlns:a16="http://schemas.microsoft.com/office/drawing/2014/main" id="{4FDCC03F-F0DD-EB40-B607-F3D3122A4DC8}"/>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34148" name="Slide Number Placeholder 5">
            <a:extLst>
              <a:ext uri="{FF2B5EF4-FFF2-40B4-BE49-F238E27FC236}">
                <a16:creationId xmlns:a16="http://schemas.microsoft.com/office/drawing/2014/main" id="{5F549F9E-F3BD-35D7-A2AB-A3FB192D64E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803CB55-67FB-F348-BF8F-578FDD56FE78}" type="slidenum">
              <a:rPr lang="en-US" altLang="en-US" sz="1200">
                <a:solidFill>
                  <a:srgbClr val="898989"/>
                </a:solidFill>
              </a:rPr>
              <a:pPr>
                <a:spcBef>
                  <a:spcPct val="0"/>
                </a:spcBef>
                <a:buFontTx/>
                <a:buNone/>
              </a:pPr>
              <a:t>75</a:t>
            </a:fld>
            <a:endParaRPr lang="en-US" altLang="en-US" sz="1200">
              <a:solidFill>
                <a:srgbClr val="898989"/>
              </a:solidFill>
            </a:endParaRPr>
          </a:p>
        </p:txBody>
      </p:sp>
      <p:sp>
        <p:nvSpPr>
          <p:cNvPr id="7" name="Title 1">
            <a:extLst>
              <a:ext uri="{FF2B5EF4-FFF2-40B4-BE49-F238E27FC236}">
                <a16:creationId xmlns:a16="http://schemas.microsoft.com/office/drawing/2014/main" id="{9ADD127B-DEE8-2C92-5ADE-113E4BF373FD}"/>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3200" b="1" dirty="0">
                <a:solidFill>
                  <a:srgbClr val="FF0000"/>
                </a:solidFill>
              </a:rPr>
              <a:t>Example 2NF</a:t>
            </a:r>
            <a:endParaRPr lang="en-US" sz="3200" b="1" dirty="0">
              <a:solidFill>
                <a:srgbClr val="FF0000"/>
              </a:solidFill>
              <a:effectLst>
                <a:outerShdw blurRad="38100" dist="38100" dir="2700000" algn="tl">
                  <a:srgbClr val="000000">
                    <a:alpha val="43137"/>
                  </a:srgbClr>
                </a:outerShdw>
              </a:effectLst>
            </a:endParaRPr>
          </a:p>
        </p:txBody>
      </p:sp>
      <p:pic>
        <p:nvPicPr>
          <p:cNvPr id="134150" name="Picture 2" descr="E:\NIET\Project\xLogo11.png.pagespeed.ic.pydHLuCQEZ.png">
            <a:extLst>
              <a:ext uri="{FF2B5EF4-FFF2-40B4-BE49-F238E27FC236}">
                <a16:creationId xmlns:a16="http://schemas.microsoft.com/office/drawing/2014/main" id="{4FFC1030-CFC1-B77E-C897-8A63940DE9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9">
            <a:extLst>
              <a:ext uri="{FF2B5EF4-FFF2-40B4-BE49-F238E27FC236}">
                <a16:creationId xmlns:a16="http://schemas.microsoft.com/office/drawing/2014/main" id="{D38BE454-D025-244A-4FD1-946BCB7AE33B}"/>
              </a:ext>
            </a:extLst>
          </p:cNvPr>
          <p:cNvSpPr>
            <a:spLocks noGrp="1"/>
          </p:cNvSpPr>
          <p:nvPr>
            <p:ph idx="1"/>
          </p:nvPr>
        </p:nvSpPr>
        <p:spPr>
          <a:xfrm>
            <a:off x="1905000" y="817564"/>
            <a:ext cx="8477250" cy="5540375"/>
          </a:xfrm>
        </p:spPr>
        <p:txBody>
          <a:bodyPr>
            <a:normAutofit fontScale="92500" lnSpcReduction="10000"/>
          </a:bodyPr>
          <a:lstStyle/>
          <a:p>
            <a:pPr algn="just">
              <a:buFont typeface="Arial" panose="020B0604020202020204" pitchFamily="34" charset="0"/>
              <a:buNone/>
            </a:pPr>
            <a:endParaRPr lang="en-US" altLang="en-US" sz="2200"/>
          </a:p>
          <a:p>
            <a:pPr algn="just">
              <a:buFont typeface="Arial" panose="020B0604020202020204" pitchFamily="34" charset="0"/>
              <a:buNone/>
            </a:pPr>
            <a:endParaRPr lang="en-US" altLang="en-US" sz="2200"/>
          </a:p>
          <a:p>
            <a:pPr algn="just">
              <a:buFont typeface="Arial" panose="020B0604020202020204" pitchFamily="34" charset="0"/>
              <a:buNone/>
            </a:pPr>
            <a:endParaRPr lang="en-US" altLang="en-US" sz="2200"/>
          </a:p>
          <a:p>
            <a:pPr algn="just">
              <a:buFont typeface="Arial" panose="020B0604020202020204" pitchFamily="34" charset="0"/>
              <a:buNone/>
            </a:pPr>
            <a:endParaRPr lang="en-US" altLang="en-US" sz="2200"/>
          </a:p>
          <a:p>
            <a:pPr algn="just">
              <a:buFont typeface="Arial" panose="020B0604020202020204" pitchFamily="34" charset="0"/>
              <a:buNone/>
            </a:pPr>
            <a:endParaRPr lang="en-US" altLang="en-US" sz="2200"/>
          </a:p>
          <a:p>
            <a:pPr algn="just">
              <a:buFont typeface="Arial" panose="020B0604020202020204" pitchFamily="34" charset="0"/>
              <a:buNone/>
            </a:pPr>
            <a:endParaRPr lang="en-US" altLang="en-US" sz="2200"/>
          </a:p>
          <a:p>
            <a:pPr algn="just">
              <a:buFont typeface="Arial" panose="020B0604020202020204" pitchFamily="34" charset="0"/>
              <a:buNone/>
            </a:pPr>
            <a:r>
              <a:rPr lang="en-US" altLang="en-US" sz="2200"/>
              <a:t>FD1= {SSN,Pnumber} </a:t>
            </a:r>
            <a:r>
              <a:rPr lang="en-US" altLang="en-US" sz="2200">
                <a:cs typeface="Times New Roman" panose="02020603050405020304" pitchFamily="18" charset="0"/>
              </a:rPr>
              <a:t>-&gt; hours      </a:t>
            </a:r>
            <a:r>
              <a:rPr lang="en-US" altLang="en-US" sz="2200">
                <a:solidFill>
                  <a:srgbClr val="FF0000"/>
                </a:solidFill>
                <a:cs typeface="Times New Roman" panose="02020603050405020304" pitchFamily="18" charset="0"/>
              </a:rPr>
              <a:t>(Fully Functional dependency)</a:t>
            </a:r>
          </a:p>
          <a:p>
            <a:pPr algn="just">
              <a:buFont typeface="Arial" panose="020B0604020202020204" pitchFamily="34" charset="0"/>
              <a:buNone/>
            </a:pPr>
            <a:r>
              <a:rPr lang="en-US" altLang="en-US" sz="2200"/>
              <a:t>FD2= {SSN}</a:t>
            </a:r>
            <a:r>
              <a:rPr lang="en-US" altLang="en-US" sz="2200">
                <a:cs typeface="Times New Roman" panose="02020603050405020304" pitchFamily="18" charset="0"/>
              </a:rPr>
              <a:t> -&gt; ename                       </a:t>
            </a:r>
            <a:r>
              <a:rPr lang="en-US" altLang="en-US" sz="2200">
                <a:solidFill>
                  <a:srgbClr val="FF0000"/>
                </a:solidFill>
                <a:cs typeface="Times New Roman" panose="02020603050405020304" pitchFamily="18" charset="0"/>
              </a:rPr>
              <a:t>(Partial Functional dependency)</a:t>
            </a:r>
          </a:p>
          <a:p>
            <a:pPr algn="just">
              <a:buFont typeface="Arial" panose="020B0604020202020204" pitchFamily="34" charset="0"/>
              <a:buNone/>
            </a:pPr>
            <a:r>
              <a:rPr lang="en-US" altLang="en-US" sz="2200">
                <a:cs typeface="Times New Roman" panose="02020603050405020304" pitchFamily="18" charset="0"/>
              </a:rPr>
              <a:t>	Therefore ename is partial dependent on SSN, which is only the part of the primary key. Therefore FD2 is not satisfied second normal form.</a:t>
            </a:r>
            <a:endParaRPr lang="en-US" altLang="en-US" sz="2200"/>
          </a:p>
          <a:p>
            <a:pPr algn="just">
              <a:buFont typeface="Arial" panose="020B0604020202020204" pitchFamily="34" charset="0"/>
              <a:buNone/>
            </a:pPr>
            <a:r>
              <a:rPr lang="en-US" altLang="en-US" sz="2200"/>
              <a:t>FD3={Pnumber}</a:t>
            </a:r>
            <a:r>
              <a:rPr lang="en-US" altLang="en-US" sz="2200">
                <a:cs typeface="Times New Roman" panose="02020603050405020304" pitchFamily="18" charset="0"/>
              </a:rPr>
              <a:t> -&gt; {Pname, plocation} </a:t>
            </a:r>
            <a:r>
              <a:rPr lang="en-US" altLang="en-US" sz="2200">
                <a:solidFill>
                  <a:srgbClr val="FF0000"/>
                </a:solidFill>
                <a:cs typeface="Times New Roman" panose="02020603050405020304" pitchFamily="18" charset="0"/>
              </a:rPr>
              <a:t>(Partial Functional dependency)</a:t>
            </a:r>
            <a:endParaRPr lang="en-US" altLang="en-US" sz="2200">
              <a:cs typeface="Times New Roman" panose="02020603050405020304" pitchFamily="18" charset="0"/>
            </a:endParaRPr>
          </a:p>
          <a:p>
            <a:pPr algn="just">
              <a:buFont typeface="Arial" panose="020B0604020202020204" pitchFamily="34" charset="0"/>
              <a:buNone/>
            </a:pPr>
            <a:r>
              <a:rPr lang="en-US" altLang="en-US" sz="2200">
                <a:cs typeface="Times New Roman" panose="02020603050405020304" pitchFamily="18" charset="0"/>
              </a:rPr>
              <a:t>	{Pname,Plocation } is also  partial dependent on Pnumber, which is only the part of the primary key. Therefore FD3 is not satisfied second normal form</a:t>
            </a:r>
            <a:endParaRPr lang="en-US" altLang="en-US" sz="2200"/>
          </a:p>
          <a:p>
            <a:pPr algn="just">
              <a:buFont typeface="Arial" panose="020B0604020202020204" pitchFamily="34" charset="0"/>
              <a:buNone/>
            </a:pPr>
            <a:endParaRPr lang="en-US" altLang="en-US" sz="2200"/>
          </a:p>
        </p:txBody>
      </p:sp>
      <p:pic>
        <p:nvPicPr>
          <p:cNvPr id="205827" name="Picture 3">
            <a:extLst>
              <a:ext uri="{FF2B5EF4-FFF2-40B4-BE49-F238E27FC236}">
                <a16:creationId xmlns:a16="http://schemas.microsoft.com/office/drawing/2014/main" id="{10722DD4-CFB4-F690-920B-43966DF983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1438" y="2357439"/>
            <a:ext cx="4673983" cy="825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53" name="Rectangle 8">
            <a:extLst>
              <a:ext uri="{FF2B5EF4-FFF2-40B4-BE49-F238E27FC236}">
                <a16:creationId xmlns:a16="http://schemas.microsoft.com/office/drawing/2014/main" id="{E0640FD3-9C95-1810-0678-889E37E9213E}"/>
              </a:ext>
            </a:extLst>
          </p:cNvPr>
          <p:cNvSpPr>
            <a:spLocks noChangeArrowheads="1"/>
          </p:cNvSpPr>
          <p:nvPr/>
        </p:nvSpPr>
        <p:spPr bwMode="auto">
          <a:xfrm>
            <a:off x="2452688" y="1071564"/>
            <a:ext cx="509111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 typeface="Arial" panose="020B0604020202020204" pitchFamily="34" charset="0"/>
              <a:buNone/>
            </a:pPr>
            <a:r>
              <a:rPr lang="en-US" altLang="en-US" sz="2200">
                <a:solidFill>
                  <a:srgbClr val="0070C0"/>
                </a:solidFill>
                <a:latin typeface="Arial" panose="020B0604020202020204" pitchFamily="34" charset="0"/>
              </a:rPr>
              <a:t>FD1= {SSN,Pnumber} </a:t>
            </a:r>
            <a:r>
              <a:rPr lang="en-US" altLang="en-US" sz="2200">
                <a:solidFill>
                  <a:srgbClr val="0070C0"/>
                </a:solidFill>
                <a:latin typeface="Arial" panose="020B0604020202020204" pitchFamily="34" charset="0"/>
                <a:cs typeface="Times New Roman" panose="02020603050405020304" pitchFamily="18" charset="0"/>
              </a:rPr>
              <a:t>-&gt; hours</a:t>
            </a:r>
            <a:endParaRPr lang="en-US" altLang="en-US" sz="2200">
              <a:solidFill>
                <a:srgbClr val="0070C0"/>
              </a:solidFill>
              <a:latin typeface="Arial" panose="020B0604020202020204" pitchFamily="34" charset="0"/>
            </a:endParaRPr>
          </a:p>
          <a:p>
            <a:pPr algn="just">
              <a:spcBef>
                <a:spcPct val="0"/>
              </a:spcBef>
              <a:buFont typeface="Arial" panose="020B0604020202020204" pitchFamily="34" charset="0"/>
              <a:buNone/>
            </a:pPr>
            <a:r>
              <a:rPr lang="en-US" altLang="en-US" sz="2200">
                <a:solidFill>
                  <a:srgbClr val="0070C0"/>
                </a:solidFill>
                <a:latin typeface="Arial" panose="020B0604020202020204" pitchFamily="34" charset="0"/>
              </a:rPr>
              <a:t>FD2= {SSN}</a:t>
            </a:r>
            <a:r>
              <a:rPr lang="en-US" altLang="en-US" sz="2200">
                <a:solidFill>
                  <a:srgbClr val="0070C0"/>
                </a:solidFill>
                <a:latin typeface="Arial" panose="020B0604020202020204" pitchFamily="34" charset="0"/>
                <a:cs typeface="Times New Roman" panose="02020603050405020304" pitchFamily="18" charset="0"/>
              </a:rPr>
              <a:t> -&gt; ename</a:t>
            </a:r>
            <a:endParaRPr lang="en-US" altLang="en-US" sz="2200">
              <a:solidFill>
                <a:srgbClr val="0070C0"/>
              </a:solidFill>
              <a:latin typeface="Arial" panose="020B0604020202020204" pitchFamily="34" charset="0"/>
            </a:endParaRPr>
          </a:p>
          <a:p>
            <a:pPr algn="just">
              <a:spcBef>
                <a:spcPct val="0"/>
              </a:spcBef>
              <a:buFont typeface="Arial" panose="020B0604020202020204" pitchFamily="34" charset="0"/>
              <a:buNone/>
            </a:pPr>
            <a:r>
              <a:rPr lang="en-US" altLang="en-US" sz="2200">
                <a:solidFill>
                  <a:srgbClr val="0070C0"/>
                </a:solidFill>
                <a:latin typeface="Arial" panose="020B0604020202020204" pitchFamily="34" charset="0"/>
              </a:rPr>
              <a:t>FD3={Pnumber} </a:t>
            </a:r>
            <a:r>
              <a:rPr lang="en-US" altLang="en-US" sz="2200">
                <a:solidFill>
                  <a:srgbClr val="0070C0"/>
                </a:solidFill>
                <a:latin typeface="Arial" panose="020B0604020202020204" pitchFamily="34" charset="0"/>
                <a:cs typeface="Times New Roman" panose="02020603050405020304" pitchFamily="18" charset="0"/>
              </a:rPr>
              <a:t>-&gt; {Pname,plocation}</a:t>
            </a:r>
            <a:endParaRPr lang="en-US" altLang="en-US" sz="2200">
              <a:latin typeface="Arial" panose="020B0604020202020204" pitchFamily="34" charset="0"/>
            </a:endParaRPr>
          </a:p>
        </p:txBody>
      </p:sp>
      <p:pic>
        <p:nvPicPr>
          <p:cNvPr id="134154" name="Picture 10">
            <a:extLst>
              <a:ext uri="{FF2B5EF4-FFF2-40B4-BE49-F238E27FC236}">
                <a16:creationId xmlns:a16="http://schemas.microsoft.com/office/drawing/2014/main" id="{DC93352E-FAFC-5959-CD88-E86FD9D0B8C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5827"/>
                                        </p:tgtEl>
                                        <p:attrNameLst>
                                          <p:attrName>style.visibility</p:attrName>
                                        </p:attrNameLst>
                                      </p:cBhvr>
                                      <p:to>
                                        <p:strVal val="visible"/>
                                      </p:to>
                                    </p:set>
                                    <p:anim calcmode="lin" valueType="num">
                                      <p:cBhvr additive="base">
                                        <p:cTn id="7" dur="500" fill="hold"/>
                                        <p:tgtEl>
                                          <p:spTgt spid="205827"/>
                                        </p:tgtEl>
                                        <p:attrNameLst>
                                          <p:attrName>ppt_x</p:attrName>
                                        </p:attrNameLst>
                                      </p:cBhvr>
                                      <p:tavLst>
                                        <p:tav tm="0">
                                          <p:val>
                                            <p:strVal val="#ppt_x"/>
                                          </p:val>
                                        </p:tav>
                                        <p:tav tm="100000">
                                          <p:val>
                                            <p:strVal val="#ppt_x"/>
                                          </p:val>
                                        </p:tav>
                                      </p:tavLst>
                                    </p:anim>
                                    <p:anim calcmode="lin" valueType="num">
                                      <p:cBhvr additive="base">
                                        <p:cTn id="8" dur="500" fill="hold"/>
                                        <p:tgtEl>
                                          <p:spTgt spid="20582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6" end="6"/>
                                            </p:txEl>
                                          </p:spTgt>
                                        </p:tgtEl>
                                        <p:attrNameLst>
                                          <p:attrName>style.visibility</p:attrName>
                                        </p:attrNameLst>
                                      </p:cBhvr>
                                      <p:to>
                                        <p:strVal val="visible"/>
                                      </p:to>
                                    </p:set>
                                    <p:anim calcmode="lin" valueType="num">
                                      <p:cBhvr additive="base">
                                        <p:cTn id="13"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7" end="7"/>
                                            </p:txEl>
                                          </p:spTgt>
                                        </p:tgtEl>
                                        <p:attrNameLst>
                                          <p:attrName>style.visibility</p:attrName>
                                        </p:attrNameLst>
                                      </p:cBhvr>
                                      <p:to>
                                        <p:strVal val="visible"/>
                                      </p:to>
                                    </p:set>
                                    <p:anim calcmode="lin" valueType="num">
                                      <p:cBhvr additive="base">
                                        <p:cTn id="19"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8" end="8"/>
                                            </p:txEl>
                                          </p:spTgt>
                                        </p:tgtEl>
                                        <p:attrNameLst>
                                          <p:attrName>style.visibility</p:attrName>
                                        </p:attrNameLst>
                                      </p:cBhvr>
                                      <p:to>
                                        <p:strVal val="visible"/>
                                      </p:to>
                                    </p:set>
                                    <p:anim calcmode="lin" valueType="num">
                                      <p:cBhvr additive="base">
                                        <p:cTn id="25" dur="500" fill="hold"/>
                                        <p:tgtEl>
                                          <p:spTgt spid="10">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9" end="9"/>
                                            </p:txEl>
                                          </p:spTgt>
                                        </p:tgtEl>
                                        <p:attrNameLst>
                                          <p:attrName>style.visibility</p:attrName>
                                        </p:attrNameLst>
                                      </p:cBhvr>
                                      <p:to>
                                        <p:strVal val="visible"/>
                                      </p:to>
                                    </p:set>
                                    <p:anim calcmode="lin" valueType="num">
                                      <p:cBhvr additive="base">
                                        <p:cTn id="31" dur="500" fill="hold"/>
                                        <p:tgtEl>
                                          <p:spTgt spid="10">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0">
                                            <p:txEl>
                                              <p:pRg st="10" end="10"/>
                                            </p:txEl>
                                          </p:spTgt>
                                        </p:tgtEl>
                                        <p:attrNameLst>
                                          <p:attrName>style.visibility</p:attrName>
                                        </p:attrNameLst>
                                      </p:cBhvr>
                                      <p:to>
                                        <p:strVal val="visible"/>
                                      </p:to>
                                    </p:set>
                                    <p:anim calcmode="lin" valueType="num">
                                      <p:cBhvr additive="base">
                                        <p:cTn id="37" dur="500" fill="hold"/>
                                        <p:tgtEl>
                                          <p:spTgt spid="10">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6E0EB75-DA45-9FCB-3312-ECA4056CCFD5}"/>
              </a:ext>
            </a:extLst>
          </p:cNvPr>
          <p:cNvSpPr>
            <a:spLocks noGrp="1"/>
          </p:cNvSpPr>
          <p:nvPr>
            <p:ph type="dt" sz="quarter" idx="10"/>
          </p:nvPr>
        </p:nvSpPr>
        <p:spPr/>
        <p:txBody>
          <a:bodyPr/>
          <a:lstStyle/>
          <a:p>
            <a:pPr>
              <a:defRPr/>
            </a:pPr>
            <a:fld id="{18669986-AA7B-49A0-8CF2-7EB711FE5539}" type="datetime1">
              <a:rPr lang="en-US"/>
              <a:pPr>
                <a:defRPr/>
              </a:pPr>
              <a:t>3/27/24</a:t>
            </a:fld>
            <a:endParaRPr lang="en-US"/>
          </a:p>
        </p:txBody>
      </p:sp>
      <p:sp>
        <p:nvSpPr>
          <p:cNvPr id="5" name="Footer Placeholder 4">
            <a:extLst>
              <a:ext uri="{FF2B5EF4-FFF2-40B4-BE49-F238E27FC236}">
                <a16:creationId xmlns:a16="http://schemas.microsoft.com/office/drawing/2014/main" id="{0B0985FF-06A4-9B69-BCE3-C3842375605E}"/>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35172" name="Slide Number Placeholder 5">
            <a:extLst>
              <a:ext uri="{FF2B5EF4-FFF2-40B4-BE49-F238E27FC236}">
                <a16:creationId xmlns:a16="http://schemas.microsoft.com/office/drawing/2014/main" id="{E8CD3028-7148-C221-E320-98E654987A9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6223A47-9D61-A643-9A57-60828F958DB7}" type="slidenum">
              <a:rPr lang="en-US" altLang="en-US" sz="1200">
                <a:solidFill>
                  <a:srgbClr val="898989"/>
                </a:solidFill>
              </a:rPr>
              <a:pPr>
                <a:spcBef>
                  <a:spcPct val="0"/>
                </a:spcBef>
                <a:buFontTx/>
                <a:buNone/>
              </a:pPr>
              <a:t>76</a:t>
            </a:fld>
            <a:endParaRPr lang="en-US" altLang="en-US" sz="1200">
              <a:solidFill>
                <a:srgbClr val="898989"/>
              </a:solidFill>
            </a:endParaRPr>
          </a:p>
        </p:txBody>
      </p:sp>
      <p:sp>
        <p:nvSpPr>
          <p:cNvPr id="7" name="Title 1">
            <a:extLst>
              <a:ext uri="{FF2B5EF4-FFF2-40B4-BE49-F238E27FC236}">
                <a16:creationId xmlns:a16="http://schemas.microsoft.com/office/drawing/2014/main" id="{9A8DD743-4BF6-DEDB-77C5-2C55AB688CEF}"/>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3200" b="1" dirty="0">
                <a:solidFill>
                  <a:srgbClr val="FF0000"/>
                </a:solidFill>
              </a:rPr>
              <a:t>Example </a:t>
            </a:r>
            <a:endParaRPr lang="en-US" sz="3200" b="1" dirty="0">
              <a:solidFill>
                <a:srgbClr val="FF0000"/>
              </a:solidFill>
              <a:effectLst>
                <a:outerShdw blurRad="38100" dist="38100" dir="2700000" algn="tl">
                  <a:srgbClr val="000000">
                    <a:alpha val="43137"/>
                  </a:srgbClr>
                </a:outerShdw>
              </a:effectLst>
            </a:endParaRPr>
          </a:p>
        </p:txBody>
      </p:sp>
      <p:pic>
        <p:nvPicPr>
          <p:cNvPr id="135174" name="Picture 2" descr="E:\NIET\Project\xLogo11.png.pagespeed.ic.pydHLuCQEZ.png">
            <a:extLst>
              <a:ext uri="{FF2B5EF4-FFF2-40B4-BE49-F238E27FC236}">
                <a16:creationId xmlns:a16="http://schemas.microsoft.com/office/drawing/2014/main" id="{03F2AD91-81F1-F149-9C99-26D45747EB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9">
            <a:extLst>
              <a:ext uri="{FF2B5EF4-FFF2-40B4-BE49-F238E27FC236}">
                <a16:creationId xmlns:a16="http://schemas.microsoft.com/office/drawing/2014/main" id="{FB5B281C-F177-421F-719F-19033578E445}"/>
              </a:ext>
            </a:extLst>
          </p:cNvPr>
          <p:cNvSpPr>
            <a:spLocks noGrp="1"/>
          </p:cNvSpPr>
          <p:nvPr>
            <p:ph idx="1"/>
          </p:nvPr>
        </p:nvSpPr>
        <p:spPr>
          <a:xfrm>
            <a:off x="1752600" y="838200"/>
            <a:ext cx="8763000" cy="5410200"/>
          </a:xfrm>
        </p:spPr>
        <p:txBody>
          <a:bodyPr/>
          <a:lstStyle/>
          <a:p>
            <a:pPr algn="just">
              <a:buFont typeface="Arial" panose="020B0604020202020204" pitchFamily="34" charset="0"/>
              <a:buNone/>
            </a:pPr>
            <a:r>
              <a:rPr lang="en-US" altLang="en-US" sz="2400" b="1" i="1">
                <a:solidFill>
                  <a:srgbClr val="C00000"/>
                </a:solidFill>
              </a:rPr>
              <a:t>Solution :- </a:t>
            </a:r>
          </a:p>
          <a:p>
            <a:pPr algn="just">
              <a:buFont typeface="Arial" panose="020B0604020202020204" pitchFamily="34" charset="0"/>
              <a:buNone/>
            </a:pPr>
            <a:r>
              <a:rPr lang="en-US" altLang="en-US" sz="2200">
                <a:cs typeface="Times New Roman" panose="02020603050405020304" pitchFamily="18" charset="0"/>
              </a:rPr>
              <a:t>	To bring relation EMP_PROJ into second normal form, We decompose the relation </a:t>
            </a:r>
            <a:endParaRPr lang="en-US" altLang="en-US" sz="2200"/>
          </a:p>
          <a:p>
            <a:pPr algn="just">
              <a:buFont typeface="Arial" panose="020B0604020202020204" pitchFamily="34" charset="0"/>
              <a:buNone/>
            </a:pPr>
            <a:endParaRPr lang="en-US" altLang="en-US" sz="2400">
              <a:cs typeface="Times New Roman" panose="02020603050405020304" pitchFamily="18" charset="0"/>
            </a:endParaRPr>
          </a:p>
          <a:p>
            <a:pPr algn="just">
              <a:buFont typeface="Arial" panose="020B0604020202020204" pitchFamily="34" charset="0"/>
              <a:buNone/>
            </a:pPr>
            <a:endParaRPr lang="en-US" altLang="en-US" sz="2400"/>
          </a:p>
          <a:p>
            <a:pPr algn="just">
              <a:buFont typeface="Arial" panose="020B0604020202020204" pitchFamily="34" charset="0"/>
              <a:buNone/>
            </a:pPr>
            <a:endParaRPr lang="en-US" altLang="en-US" sz="2400"/>
          </a:p>
        </p:txBody>
      </p:sp>
      <p:pic>
        <p:nvPicPr>
          <p:cNvPr id="105481" name="Picture 9">
            <a:extLst>
              <a:ext uri="{FF2B5EF4-FFF2-40B4-BE49-F238E27FC236}">
                <a16:creationId xmlns:a16="http://schemas.microsoft.com/office/drawing/2014/main" id="{C56FBA30-2672-E45D-82C5-9731F98C4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8563" y="2357438"/>
            <a:ext cx="455295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83" name="Picture 11">
            <a:extLst>
              <a:ext uri="{FF2B5EF4-FFF2-40B4-BE49-F238E27FC236}">
                <a16:creationId xmlns:a16="http://schemas.microsoft.com/office/drawing/2014/main" id="{1DA8E206-A294-FE67-6524-95C6792F25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3125" y="3429000"/>
            <a:ext cx="1143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85" name="Picture 13">
            <a:extLst>
              <a:ext uri="{FF2B5EF4-FFF2-40B4-BE49-F238E27FC236}">
                <a16:creationId xmlns:a16="http://schemas.microsoft.com/office/drawing/2014/main" id="{8D26FF8A-43E9-AA3F-F9EA-73CB7253A6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1375" y="4143376"/>
            <a:ext cx="24193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87" name="Picture 15">
            <a:extLst>
              <a:ext uri="{FF2B5EF4-FFF2-40B4-BE49-F238E27FC236}">
                <a16:creationId xmlns:a16="http://schemas.microsoft.com/office/drawing/2014/main" id="{B29B130F-E9A8-3643-2389-C1E6FC8F59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81689" y="4357689"/>
            <a:ext cx="160972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89" name="Picture 17">
            <a:extLst>
              <a:ext uri="{FF2B5EF4-FFF2-40B4-BE49-F238E27FC236}">
                <a16:creationId xmlns:a16="http://schemas.microsoft.com/office/drawing/2014/main" id="{7340D865-7F53-B8BC-E8CA-9783E00233E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58100" y="4357688"/>
            <a:ext cx="27955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181" name="Picture 12">
            <a:extLst>
              <a:ext uri="{FF2B5EF4-FFF2-40B4-BE49-F238E27FC236}">
                <a16:creationId xmlns:a16="http://schemas.microsoft.com/office/drawing/2014/main" id="{13A8518D-8DD3-77A3-69A2-C2184B8FF2C7}"/>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 calcmode="lin" valueType="num">
                                      <p:cBhvr additive="base">
                                        <p:cTn id="7"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5481"/>
                                        </p:tgtEl>
                                        <p:attrNameLst>
                                          <p:attrName>style.visibility</p:attrName>
                                        </p:attrNameLst>
                                      </p:cBhvr>
                                      <p:to>
                                        <p:strVal val="visible"/>
                                      </p:to>
                                    </p:set>
                                    <p:anim calcmode="lin" valueType="num">
                                      <p:cBhvr additive="base">
                                        <p:cTn id="19" dur="500" fill="hold"/>
                                        <p:tgtEl>
                                          <p:spTgt spid="105481"/>
                                        </p:tgtEl>
                                        <p:attrNameLst>
                                          <p:attrName>ppt_x</p:attrName>
                                        </p:attrNameLst>
                                      </p:cBhvr>
                                      <p:tavLst>
                                        <p:tav tm="0">
                                          <p:val>
                                            <p:strVal val="#ppt_x"/>
                                          </p:val>
                                        </p:tav>
                                        <p:tav tm="100000">
                                          <p:val>
                                            <p:strVal val="#ppt_x"/>
                                          </p:val>
                                        </p:tav>
                                      </p:tavLst>
                                    </p:anim>
                                    <p:anim calcmode="lin" valueType="num">
                                      <p:cBhvr additive="base">
                                        <p:cTn id="20" dur="500" fill="hold"/>
                                        <p:tgtEl>
                                          <p:spTgt spid="105481"/>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05483"/>
                                        </p:tgtEl>
                                        <p:attrNameLst>
                                          <p:attrName>style.visibility</p:attrName>
                                        </p:attrNameLst>
                                      </p:cBhvr>
                                      <p:to>
                                        <p:strVal val="visible"/>
                                      </p:to>
                                    </p:set>
                                    <p:anim calcmode="lin" valueType="num">
                                      <p:cBhvr additive="base">
                                        <p:cTn id="25" dur="500" fill="hold"/>
                                        <p:tgtEl>
                                          <p:spTgt spid="105483"/>
                                        </p:tgtEl>
                                        <p:attrNameLst>
                                          <p:attrName>ppt_x</p:attrName>
                                        </p:attrNameLst>
                                      </p:cBhvr>
                                      <p:tavLst>
                                        <p:tav tm="0">
                                          <p:val>
                                            <p:strVal val="#ppt_x"/>
                                          </p:val>
                                        </p:tav>
                                        <p:tav tm="100000">
                                          <p:val>
                                            <p:strVal val="#ppt_x"/>
                                          </p:val>
                                        </p:tav>
                                      </p:tavLst>
                                    </p:anim>
                                    <p:anim calcmode="lin" valueType="num">
                                      <p:cBhvr additive="base">
                                        <p:cTn id="26" dur="500" fill="hold"/>
                                        <p:tgtEl>
                                          <p:spTgt spid="105483"/>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05485"/>
                                        </p:tgtEl>
                                        <p:attrNameLst>
                                          <p:attrName>style.visibility</p:attrName>
                                        </p:attrNameLst>
                                      </p:cBhvr>
                                      <p:to>
                                        <p:strVal val="visible"/>
                                      </p:to>
                                    </p:set>
                                    <p:anim calcmode="lin" valueType="num">
                                      <p:cBhvr additive="base">
                                        <p:cTn id="31" dur="500" fill="hold"/>
                                        <p:tgtEl>
                                          <p:spTgt spid="105485"/>
                                        </p:tgtEl>
                                        <p:attrNameLst>
                                          <p:attrName>ppt_x</p:attrName>
                                        </p:attrNameLst>
                                      </p:cBhvr>
                                      <p:tavLst>
                                        <p:tav tm="0">
                                          <p:val>
                                            <p:strVal val="#ppt_x"/>
                                          </p:val>
                                        </p:tav>
                                        <p:tav tm="100000">
                                          <p:val>
                                            <p:strVal val="#ppt_x"/>
                                          </p:val>
                                        </p:tav>
                                      </p:tavLst>
                                    </p:anim>
                                    <p:anim calcmode="lin" valueType="num">
                                      <p:cBhvr additive="base">
                                        <p:cTn id="32" dur="500" fill="hold"/>
                                        <p:tgtEl>
                                          <p:spTgt spid="105485"/>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05487"/>
                                        </p:tgtEl>
                                        <p:attrNameLst>
                                          <p:attrName>style.visibility</p:attrName>
                                        </p:attrNameLst>
                                      </p:cBhvr>
                                      <p:to>
                                        <p:strVal val="visible"/>
                                      </p:to>
                                    </p:set>
                                    <p:anim calcmode="lin" valueType="num">
                                      <p:cBhvr additive="base">
                                        <p:cTn id="37" dur="500" fill="hold"/>
                                        <p:tgtEl>
                                          <p:spTgt spid="105487"/>
                                        </p:tgtEl>
                                        <p:attrNameLst>
                                          <p:attrName>ppt_x</p:attrName>
                                        </p:attrNameLst>
                                      </p:cBhvr>
                                      <p:tavLst>
                                        <p:tav tm="0">
                                          <p:val>
                                            <p:strVal val="#ppt_x"/>
                                          </p:val>
                                        </p:tav>
                                        <p:tav tm="100000">
                                          <p:val>
                                            <p:strVal val="#ppt_x"/>
                                          </p:val>
                                        </p:tav>
                                      </p:tavLst>
                                    </p:anim>
                                    <p:anim calcmode="lin" valueType="num">
                                      <p:cBhvr additive="base">
                                        <p:cTn id="38" dur="500" fill="hold"/>
                                        <p:tgtEl>
                                          <p:spTgt spid="105487"/>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05489"/>
                                        </p:tgtEl>
                                        <p:attrNameLst>
                                          <p:attrName>style.visibility</p:attrName>
                                        </p:attrNameLst>
                                      </p:cBhvr>
                                      <p:to>
                                        <p:strVal val="visible"/>
                                      </p:to>
                                    </p:set>
                                    <p:anim calcmode="lin" valueType="num">
                                      <p:cBhvr additive="base">
                                        <p:cTn id="43" dur="500" fill="hold"/>
                                        <p:tgtEl>
                                          <p:spTgt spid="105489"/>
                                        </p:tgtEl>
                                        <p:attrNameLst>
                                          <p:attrName>ppt_x</p:attrName>
                                        </p:attrNameLst>
                                      </p:cBhvr>
                                      <p:tavLst>
                                        <p:tav tm="0">
                                          <p:val>
                                            <p:strVal val="#ppt_x"/>
                                          </p:val>
                                        </p:tav>
                                        <p:tav tm="100000">
                                          <p:val>
                                            <p:strVal val="#ppt_x"/>
                                          </p:val>
                                        </p:tav>
                                      </p:tavLst>
                                    </p:anim>
                                    <p:anim calcmode="lin" valueType="num">
                                      <p:cBhvr additive="base">
                                        <p:cTn id="44" dur="500" fill="hold"/>
                                        <p:tgtEl>
                                          <p:spTgt spid="1054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EA051AE-65B0-50DC-1B83-0D9F0F948CB3}"/>
              </a:ext>
            </a:extLst>
          </p:cNvPr>
          <p:cNvSpPr>
            <a:spLocks noGrp="1"/>
          </p:cNvSpPr>
          <p:nvPr>
            <p:ph type="dt" sz="quarter" idx="10"/>
          </p:nvPr>
        </p:nvSpPr>
        <p:spPr/>
        <p:txBody>
          <a:bodyPr/>
          <a:lstStyle/>
          <a:p>
            <a:pPr>
              <a:defRPr/>
            </a:pPr>
            <a:fld id="{6046D4F3-58A4-449A-8AC1-B96AA9D77109}" type="datetime1">
              <a:rPr lang="en-US"/>
              <a:pPr>
                <a:defRPr/>
              </a:pPr>
              <a:t>3/27/24</a:t>
            </a:fld>
            <a:endParaRPr lang="en-US"/>
          </a:p>
        </p:txBody>
      </p:sp>
      <p:sp>
        <p:nvSpPr>
          <p:cNvPr id="5" name="Footer Placeholder 4">
            <a:extLst>
              <a:ext uri="{FF2B5EF4-FFF2-40B4-BE49-F238E27FC236}">
                <a16:creationId xmlns:a16="http://schemas.microsoft.com/office/drawing/2014/main" id="{FB0FCAE1-1B01-5C02-5775-745E94ED0809}"/>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36196" name="Slide Number Placeholder 5">
            <a:extLst>
              <a:ext uri="{FF2B5EF4-FFF2-40B4-BE49-F238E27FC236}">
                <a16:creationId xmlns:a16="http://schemas.microsoft.com/office/drawing/2014/main" id="{575FD475-AAC4-3231-4FBF-6AD585491A6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77A3AFD-30E8-0540-ABE2-A201D9BACAC3}" type="slidenum">
              <a:rPr lang="en-US" altLang="en-US" sz="1200">
                <a:solidFill>
                  <a:srgbClr val="898989"/>
                </a:solidFill>
              </a:rPr>
              <a:pPr>
                <a:spcBef>
                  <a:spcPct val="0"/>
                </a:spcBef>
                <a:buFontTx/>
                <a:buNone/>
              </a:pPr>
              <a:t>77</a:t>
            </a:fld>
            <a:endParaRPr lang="en-US" altLang="en-US" sz="1200">
              <a:solidFill>
                <a:srgbClr val="898989"/>
              </a:solidFill>
            </a:endParaRPr>
          </a:p>
        </p:txBody>
      </p:sp>
      <p:sp>
        <p:nvSpPr>
          <p:cNvPr id="7" name="Title 1">
            <a:extLst>
              <a:ext uri="{FF2B5EF4-FFF2-40B4-BE49-F238E27FC236}">
                <a16:creationId xmlns:a16="http://schemas.microsoft.com/office/drawing/2014/main" id="{9A50974C-3611-FC62-BAE7-7EFABAAEAE4C}"/>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3200" b="1" dirty="0">
                <a:solidFill>
                  <a:srgbClr val="FF0000"/>
                </a:solidFill>
                <a:cs typeface="Times New Roman" pitchFamily="18" charset="0"/>
              </a:rPr>
              <a:t>3. Third Normal Form (3NF)</a:t>
            </a:r>
            <a:r>
              <a:rPr lang="en-US" altLang="en-US" sz="3200" dirty="0">
                <a:solidFill>
                  <a:srgbClr val="FF0000"/>
                </a:solidFill>
              </a:rPr>
              <a:t> </a:t>
            </a:r>
            <a:endParaRPr lang="en-US" sz="3200" b="1" dirty="0">
              <a:solidFill>
                <a:srgbClr val="FF0000"/>
              </a:solidFill>
              <a:effectLst>
                <a:outerShdw blurRad="38100" dist="38100" dir="2700000" algn="tl">
                  <a:srgbClr val="000000">
                    <a:alpha val="43137"/>
                  </a:srgbClr>
                </a:outerShdw>
              </a:effectLst>
            </a:endParaRPr>
          </a:p>
        </p:txBody>
      </p:sp>
      <p:pic>
        <p:nvPicPr>
          <p:cNvPr id="136198" name="Picture 2" descr="E:\NIET\Project\xLogo11.png.pagespeed.ic.pydHLuCQEZ.png">
            <a:extLst>
              <a:ext uri="{FF2B5EF4-FFF2-40B4-BE49-F238E27FC236}">
                <a16:creationId xmlns:a16="http://schemas.microsoft.com/office/drawing/2014/main" id="{0DFBC794-DBE9-D762-053F-3D1DD50E6F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3" name="Content Placeholder 2">
            <a:extLst>
              <a:ext uri="{FF2B5EF4-FFF2-40B4-BE49-F238E27FC236}">
                <a16:creationId xmlns:a16="http://schemas.microsoft.com/office/drawing/2014/main" id="{66DEDE35-97F4-0AF3-6515-35C04C920254}"/>
              </a:ext>
            </a:extLst>
          </p:cNvPr>
          <p:cNvSpPr>
            <a:spLocks noGrp="1"/>
          </p:cNvSpPr>
          <p:nvPr>
            <p:ph idx="1"/>
          </p:nvPr>
        </p:nvSpPr>
        <p:spPr>
          <a:xfrm>
            <a:off x="2057400" y="838200"/>
            <a:ext cx="8229600" cy="5486400"/>
          </a:xfrm>
        </p:spPr>
        <p:txBody>
          <a:bodyPr/>
          <a:lstStyle/>
          <a:p>
            <a:pPr>
              <a:buFont typeface="Arial" panose="020B0604020202020204" pitchFamily="34" charset="0"/>
              <a:buNone/>
            </a:pPr>
            <a:r>
              <a:rPr lang="en-US" altLang="en-US" sz="2400" b="1">
                <a:solidFill>
                  <a:srgbClr val="0070C0"/>
                </a:solidFill>
                <a:cs typeface="Times New Roman" panose="02020603050405020304" pitchFamily="18" charset="0"/>
              </a:rPr>
              <a:t>	Definition:-</a:t>
            </a:r>
          </a:p>
          <a:p>
            <a:pPr algn="just">
              <a:buFont typeface="Arial" panose="020B0604020202020204" pitchFamily="34" charset="0"/>
              <a:buNone/>
            </a:pPr>
            <a:r>
              <a:rPr lang="en-US" altLang="en-US" sz="2400" b="1">
                <a:solidFill>
                  <a:srgbClr val="0070C0"/>
                </a:solidFill>
                <a:cs typeface="Times New Roman" panose="02020603050405020304" pitchFamily="18" charset="0"/>
              </a:rPr>
              <a:t>	</a:t>
            </a:r>
            <a:r>
              <a:rPr lang="en-US" altLang="en-US" sz="2400"/>
              <a:t>A relation will be in 3NF if </a:t>
            </a:r>
            <a:r>
              <a:rPr lang="en-US" altLang="en-US" sz="2400" b="1">
                <a:solidFill>
                  <a:srgbClr val="C00000"/>
                </a:solidFill>
              </a:rPr>
              <a:t>it is in 2NF </a:t>
            </a:r>
            <a:r>
              <a:rPr lang="en-US" altLang="en-US" sz="2400"/>
              <a:t>and not contain any transitive partial dependency.</a:t>
            </a:r>
          </a:p>
          <a:p>
            <a:pPr algn="just">
              <a:buFont typeface="Arial" panose="020B0604020202020204" pitchFamily="34" charset="0"/>
              <a:buNone/>
            </a:pPr>
            <a:r>
              <a:rPr lang="en-US" altLang="en-US" sz="2400" b="1">
                <a:solidFill>
                  <a:srgbClr val="00B050"/>
                </a:solidFill>
                <a:cs typeface="Times New Roman" panose="02020603050405020304" pitchFamily="18" charset="0"/>
              </a:rPr>
              <a:t>Means ,</a:t>
            </a:r>
          </a:p>
          <a:p>
            <a:pPr algn="just">
              <a:buFont typeface="Arial" panose="020B0604020202020204" pitchFamily="34" charset="0"/>
              <a:buNone/>
            </a:pPr>
            <a:r>
              <a:rPr lang="en-US" altLang="en-US" sz="2400">
                <a:cs typeface="Times New Roman" panose="02020603050405020304" pitchFamily="18" charset="0"/>
              </a:rPr>
              <a:t>	Every Non Prime attribute of a relation must be dependent on the primary key.</a:t>
            </a:r>
          </a:p>
          <a:p>
            <a:pPr algn="just" eaLnBrk="1" hangingPunct="1">
              <a:buFont typeface="Arial" panose="020B0604020202020204" pitchFamily="34" charset="0"/>
              <a:buNone/>
            </a:pPr>
            <a:r>
              <a:rPr lang="en-US" altLang="en-US" sz="2400" b="1">
                <a:solidFill>
                  <a:srgbClr val="FF0000"/>
                </a:solidFill>
                <a:cs typeface="Times New Roman" panose="02020603050405020304" pitchFamily="18" charset="0"/>
              </a:rPr>
              <a:t>	Note:- </a:t>
            </a:r>
            <a:r>
              <a:rPr lang="en-US" altLang="en-US" sz="2400"/>
              <a:t>An attribute that is not part of any </a:t>
            </a:r>
            <a:r>
              <a:rPr lang="en-US" altLang="en-US" sz="2400" b="1">
                <a:hlinkClick r:id="rId3"/>
              </a:rPr>
              <a:t>candidate key</a:t>
            </a:r>
            <a:r>
              <a:rPr lang="en-US" altLang="en-US" sz="2400"/>
              <a:t> is known as non-prime attribute.</a:t>
            </a:r>
          </a:p>
          <a:p>
            <a:pPr algn="just" eaLnBrk="1" hangingPunct="1">
              <a:buFont typeface="Arial" panose="020B0604020202020204" pitchFamily="34" charset="0"/>
              <a:buNone/>
            </a:pPr>
            <a:r>
              <a:rPr lang="en-US" altLang="en-US" sz="2400" b="1">
                <a:solidFill>
                  <a:srgbClr val="FF0000"/>
                </a:solidFill>
                <a:cs typeface="Times New Roman" panose="02020603050405020304" pitchFamily="18" charset="0"/>
              </a:rPr>
              <a:t>	</a:t>
            </a:r>
            <a:endParaRPr lang="en-US" altLang="en-US" sz="2400">
              <a:cs typeface="Times New Roman" panose="02020603050405020304" pitchFamily="18" charset="0"/>
            </a:endParaRPr>
          </a:p>
          <a:p>
            <a:pPr>
              <a:buFont typeface="Arial" panose="020B0604020202020204" pitchFamily="34" charset="0"/>
              <a:buNone/>
            </a:pPr>
            <a:r>
              <a:rPr lang="en-US" altLang="en-US" sz="2400" b="1">
                <a:solidFill>
                  <a:srgbClr val="FF0000"/>
                </a:solidFill>
                <a:cs typeface="Times New Roman" panose="02020603050405020304" pitchFamily="18" charset="0"/>
              </a:rPr>
              <a:t>	</a:t>
            </a:r>
          </a:p>
          <a:p>
            <a:pPr>
              <a:buFont typeface="Arial" panose="020B0604020202020204" pitchFamily="34" charset="0"/>
              <a:buNone/>
            </a:pPr>
            <a:r>
              <a:rPr lang="en-US" altLang="en-US" sz="2400" b="1">
                <a:solidFill>
                  <a:srgbClr val="FF0000"/>
                </a:solidFill>
                <a:cs typeface="Times New Roman" panose="02020603050405020304" pitchFamily="18" charset="0"/>
              </a:rPr>
              <a:t>	Transitive Functional Dependency :- </a:t>
            </a:r>
            <a:r>
              <a:rPr lang="en-US" altLang="en-US" sz="2400"/>
              <a:t> If A-&gt;B and </a:t>
            </a:r>
            <a:r>
              <a:rPr lang="en-US" altLang="en-US" sz="2400" b="1">
                <a:solidFill>
                  <a:srgbClr val="C00000"/>
                </a:solidFill>
              </a:rPr>
              <a:t>B-&gt;C</a:t>
            </a:r>
            <a:r>
              <a:rPr lang="en-US" altLang="en-US" sz="2400"/>
              <a:t> are two FDs then A-&gt;C is called transitive dependency.</a:t>
            </a:r>
            <a:endParaRPr lang="en-US" altLang="en-US" sz="2400">
              <a:cs typeface="Times New Roman" panose="02020603050405020304" pitchFamily="18" charset="0"/>
            </a:endParaRPr>
          </a:p>
          <a:p>
            <a:pPr eaLnBrk="1" hangingPunct="1">
              <a:buFont typeface="Arial" panose="020B0604020202020204" pitchFamily="34" charset="0"/>
              <a:buNone/>
            </a:pPr>
            <a:endParaRPr lang="en-US" altLang="en-US" sz="2400">
              <a:cs typeface="Times New Roman" panose="02020603050405020304" pitchFamily="18" charset="0"/>
            </a:endParaRPr>
          </a:p>
        </p:txBody>
      </p:sp>
      <p:pic>
        <p:nvPicPr>
          <p:cNvPr id="136200" name="Picture 7">
            <a:extLst>
              <a:ext uri="{FF2B5EF4-FFF2-40B4-BE49-F238E27FC236}">
                <a16:creationId xmlns:a16="http://schemas.microsoft.com/office/drawing/2014/main" id="{286D5DA7-8531-76F5-63ED-4CA583239B1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6503">
                                            <p:txEl>
                                              <p:pRg st="3" end="3"/>
                                            </p:txEl>
                                          </p:spTgt>
                                        </p:tgtEl>
                                        <p:attrNameLst>
                                          <p:attrName>style.visibility</p:attrName>
                                        </p:attrNameLst>
                                      </p:cBhvr>
                                      <p:to>
                                        <p:strVal val="visible"/>
                                      </p:to>
                                    </p:set>
                                    <p:anim calcmode="lin" valueType="num">
                                      <p:cBhvr additive="base">
                                        <p:cTn id="7" dur="500" fill="hold"/>
                                        <p:tgtEl>
                                          <p:spTgt spid="10650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65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6503">
                                            <p:txEl>
                                              <p:pRg st="4" end="4"/>
                                            </p:txEl>
                                          </p:spTgt>
                                        </p:tgtEl>
                                        <p:attrNameLst>
                                          <p:attrName>style.visibility</p:attrName>
                                        </p:attrNameLst>
                                      </p:cBhvr>
                                      <p:to>
                                        <p:strVal val="visible"/>
                                      </p:to>
                                    </p:set>
                                    <p:anim calcmode="lin" valueType="num">
                                      <p:cBhvr additive="base">
                                        <p:cTn id="13" dur="500" fill="hold"/>
                                        <p:tgtEl>
                                          <p:spTgt spid="10650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65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6503">
                                            <p:txEl>
                                              <p:pRg st="5" end="5"/>
                                            </p:txEl>
                                          </p:spTgt>
                                        </p:tgtEl>
                                        <p:attrNameLst>
                                          <p:attrName>style.visibility</p:attrName>
                                        </p:attrNameLst>
                                      </p:cBhvr>
                                      <p:to>
                                        <p:strVal val="visible"/>
                                      </p:to>
                                    </p:set>
                                    <p:anim calcmode="lin" valueType="num">
                                      <p:cBhvr additive="base">
                                        <p:cTn id="19" dur="500" fill="hold"/>
                                        <p:tgtEl>
                                          <p:spTgt spid="10650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650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06503">
                                            <p:txEl>
                                              <p:pRg st="6" end="6"/>
                                            </p:txEl>
                                          </p:spTgt>
                                        </p:tgtEl>
                                        <p:attrNameLst>
                                          <p:attrName>style.visibility</p:attrName>
                                        </p:attrNameLst>
                                      </p:cBhvr>
                                      <p:to>
                                        <p:strVal val="visible"/>
                                      </p:to>
                                    </p:set>
                                    <p:anim calcmode="lin" valueType="num">
                                      <p:cBhvr additive="base">
                                        <p:cTn id="25" dur="500" fill="hold"/>
                                        <p:tgtEl>
                                          <p:spTgt spid="10650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650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06503">
                                            <p:txEl>
                                              <p:pRg st="7" end="7"/>
                                            </p:txEl>
                                          </p:spTgt>
                                        </p:tgtEl>
                                        <p:attrNameLst>
                                          <p:attrName>style.visibility</p:attrName>
                                        </p:attrNameLst>
                                      </p:cBhvr>
                                      <p:to>
                                        <p:strVal val="visible"/>
                                      </p:to>
                                    </p:set>
                                    <p:anim calcmode="lin" valueType="num">
                                      <p:cBhvr additive="base">
                                        <p:cTn id="31" dur="500" fill="hold"/>
                                        <p:tgtEl>
                                          <p:spTgt spid="10650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650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58CDA72-156B-11EE-0B49-AAA91D6D89E6}"/>
              </a:ext>
            </a:extLst>
          </p:cNvPr>
          <p:cNvSpPr>
            <a:spLocks noGrp="1"/>
          </p:cNvSpPr>
          <p:nvPr>
            <p:ph type="dt" sz="quarter" idx="10"/>
          </p:nvPr>
        </p:nvSpPr>
        <p:spPr/>
        <p:txBody>
          <a:bodyPr/>
          <a:lstStyle/>
          <a:p>
            <a:pPr>
              <a:defRPr/>
            </a:pPr>
            <a:fld id="{479F7BEB-F1BE-40F1-8D67-155DE6771378}" type="datetime1">
              <a:rPr lang="en-US"/>
              <a:pPr>
                <a:defRPr/>
              </a:pPr>
              <a:t>3/27/24</a:t>
            </a:fld>
            <a:endParaRPr lang="en-US"/>
          </a:p>
        </p:txBody>
      </p:sp>
      <p:sp>
        <p:nvSpPr>
          <p:cNvPr id="5" name="Footer Placeholder 4">
            <a:extLst>
              <a:ext uri="{FF2B5EF4-FFF2-40B4-BE49-F238E27FC236}">
                <a16:creationId xmlns:a16="http://schemas.microsoft.com/office/drawing/2014/main" id="{AF394CCD-829B-383D-AC49-7CDF84CED577}"/>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37220" name="Slide Number Placeholder 5">
            <a:extLst>
              <a:ext uri="{FF2B5EF4-FFF2-40B4-BE49-F238E27FC236}">
                <a16:creationId xmlns:a16="http://schemas.microsoft.com/office/drawing/2014/main" id="{141FCAFC-921E-682C-67B2-3533ADD1B6B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F3B67B6-2E09-0041-8578-CE87D3C1454C}" type="slidenum">
              <a:rPr lang="en-US" altLang="en-US" sz="1200">
                <a:solidFill>
                  <a:srgbClr val="898989"/>
                </a:solidFill>
              </a:rPr>
              <a:pPr>
                <a:spcBef>
                  <a:spcPct val="0"/>
                </a:spcBef>
                <a:buFontTx/>
                <a:buNone/>
              </a:pPr>
              <a:t>78</a:t>
            </a:fld>
            <a:endParaRPr lang="en-US" altLang="en-US" sz="1200">
              <a:solidFill>
                <a:srgbClr val="898989"/>
              </a:solidFill>
            </a:endParaRPr>
          </a:p>
        </p:txBody>
      </p:sp>
      <p:sp>
        <p:nvSpPr>
          <p:cNvPr id="7" name="Title 1">
            <a:extLst>
              <a:ext uri="{FF2B5EF4-FFF2-40B4-BE49-F238E27FC236}">
                <a16:creationId xmlns:a16="http://schemas.microsoft.com/office/drawing/2014/main" id="{F1A0EBA2-CAC7-8142-8EB1-65DF73E8C92D}"/>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3200" b="1" dirty="0">
                <a:solidFill>
                  <a:srgbClr val="FF0000"/>
                </a:solidFill>
                <a:cs typeface="Times New Roman" pitchFamily="18" charset="0"/>
              </a:rPr>
              <a:t>3. Third Normal Form (3NF)</a:t>
            </a:r>
            <a:r>
              <a:rPr lang="en-US" altLang="en-US" sz="3200" dirty="0">
                <a:solidFill>
                  <a:srgbClr val="FF0000"/>
                </a:solidFill>
              </a:rPr>
              <a:t> </a:t>
            </a:r>
            <a:endParaRPr lang="en-US" sz="3200" b="1" dirty="0">
              <a:solidFill>
                <a:srgbClr val="FF0000"/>
              </a:solidFill>
              <a:effectLst>
                <a:outerShdw blurRad="38100" dist="38100" dir="2700000" algn="tl">
                  <a:srgbClr val="000000">
                    <a:alpha val="43137"/>
                  </a:srgbClr>
                </a:outerShdw>
              </a:effectLst>
            </a:endParaRPr>
          </a:p>
        </p:txBody>
      </p:sp>
      <p:pic>
        <p:nvPicPr>
          <p:cNvPr id="137222" name="Picture 2" descr="E:\NIET\Project\xLogo11.png.pagespeed.ic.pydHLuCQEZ.png">
            <a:extLst>
              <a:ext uri="{FF2B5EF4-FFF2-40B4-BE49-F238E27FC236}">
                <a16:creationId xmlns:a16="http://schemas.microsoft.com/office/drawing/2014/main" id="{3A56A672-9EB7-7235-127A-C04196DE53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7" name="Content Placeholder 2">
            <a:extLst>
              <a:ext uri="{FF2B5EF4-FFF2-40B4-BE49-F238E27FC236}">
                <a16:creationId xmlns:a16="http://schemas.microsoft.com/office/drawing/2014/main" id="{AA633480-4A2F-AC6A-EC99-6F89063FB182}"/>
              </a:ext>
            </a:extLst>
          </p:cNvPr>
          <p:cNvSpPr>
            <a:spLocks noGrp="1"/>
          </p:cNvSpPr>
          <p:nvPr>
            <p:ph idx="1"/>
          </p:nvPr>
        </p:nvSpPr>
        <p:spPr>
          <a:xfrm>
            <a:off x="1738315" y="785813"/>
            <a:ext cx="7558086" cy="5184064"/>
          </a:xfrm>
        </p:spPr>
        <p:txBody>
          <a:bodyPr>
            <a:noAutofit/>
          </a:bodyPr>
          <a:lstStyle/>
          <a:p>
            <a:pPr algn="just">
              <a:lnSpc>
                <a:spcPct val="90000"/>
              </a:lnSpc>
              <a:buFont typeface="Arial" panose="020B0604020202020204" pitchFamily="34" charset="0"/>
              <a:buNone/>
              <a:defRPr/>
            </a:pPr>
            <a:r>
              <a:rPr lang="en-US" altLang="en-US" sz="1600" b="1" dirty="0">
                <a:solidFill>
                  <a:srgbClr val="0070C0"/>
                </a:solidFill>
                <a:cs typeface="Times New Roman" pitchFamily="18" charset="0"/>
              </a:rPr>
              <a:t>	A relation schema R is in third normal form (3NF)</a:t>
            </a:r>
            <a:r>
              <a:rPr lang="en-US" sz="1600" dirty="0"/>
              <a:t> if it holds </a:t>
            </a:r>
            <a:r>
              <a:rPr lang="en-US" sz="1600" dirty="0" err="1"/>
              <a:t>atleast</a:t>
            </a:r>
            <a:r>
              <a:rPr lang="en-US" sz="1600" dirty="0"/>
              <a:t> one of the following conditions for every</a:t>
            </a:r>
            <a:r>
              <a:rPr lang="en-US" altLang="en-US" sz="1600" b="1" dirty="0">
                <a:solidFill>
                  <a:srgbClr val="0070C0"/>
                </a:solidFill>
                <a:cs typeface="Times New Roman" pitchFamily="18" charset="0"/>
              </a:rPr>
              <a:t> FD X -&gt; A holds in R, </a:t>
            </a:r>
          </a:p>
          <a:p>
            <a:pPr marL="514350" indent="-514350" algn="just">
              <a:buFont typeface="+mj-lt"/>
              <a:buAutoNum type="romanLcPeriod"/>
              <a:defRPr/>
            </a:pPr>
            <a:r>
              <a:rPr lang="en-US" altLang="en-US" sz="1600" b="1" dirty="0">
                <a:cs typeface="Times New Roman" pitchFamily="18" charset="0"/>
              </a:rPr>
              <a:t>X is a super key or,</a:t>
            </a:r>
          </a:p>
          <a:p>
            <a:pPr marL="514350" indent="-514350" algn="just">
              <a:buFont typeface="+mj-lt"/>
              <a:buAutoNum type="romanLcPeriod"/>
              <a:defRPr/>
            </a:pPr>
            <a:r>
              <a:rPr lang="en-US" altLang="en-US" sz="1600" dirty="0">
                <a:cs typeface="Times New Roman" pitchFamily="18" charset="0"/>
              </a:rPr>
              <a:t>A is a prime attribute of R.</a:t>
            </a:r>
            <a:r>
              <a:rPr lang="en-US" sz="1600" dirty="0"/>
              <a:t> (each element of A is part of some candidate key). </a:t>
            </a:r>
          </a:p>
          <a:p>
            <a:pPr marL="514350" indent="-514350" algn="just">
              <a:buNone/>
              <a:defRPr/>
            </a:pPr>
            <a:r>
              <a:rPr lang="en-US" sz="1600" b="1" dirty="0"/>
              <a:t>	</a:t>
            </a:r>
            <a:r>
              <a:rPr lang="en-US" sz="1600" dirty="0"/>
              <a:t>NOTE: Boyce-</a:t>
            </a:r>
            <a:r>
              <a:rPr lang="en-US" sz="1600" dirty="0" err="1"/>
              <a:t>Codd</a:t>
            </a:r>
            <a:r>
              <a:rPr lang="en-US" sz="1600" dirty="0"/>
              <a:t> normal form disallows condition (b) above </a:t>
            </a:r>
          </a:p>
          <a:p>
            <a:pPr marL="514350" indent="-514350" algn="just">
              <a:buNone/>
              <a:defRPr/>
            </a:pPr>
            <a:endParaRPr lang="en-US" altLang="en-US" sz="1600" dirty="0">
              <a:cs typeface="Times New Roman" pitchFamily="18" charset="0"/>
            </a:endParaRPr>
          </a:p>
          <a:p>
            <a:pPr marL="514350" indent="-514350" algn="just">
              <a:buNone/>
              <a:defRPr/>
            </a:pPr>
            <a:r>
              <a:rPr lang="en-US" altLang="en-US" sz="1600" dirty="0">
                <a:cs typeface="Times New Roman" pitchFamily="18" charset="0"/>
              </a:rPr>
              <a:t>	(LHS must be super key or candidate key or RHS is a prime attribute).</a:t>
            </a:r>
          </a:p>
          <a:p>
            <a:pPr marL="514350" indent="-514350" algn="just">
              <a:buNone/>
              <a:defRPr/>
            </a:pPr>
            <a:r>
              <a:rPr lang="en-US" altLang="en-US" sz="1600" dirty="0">
                <a:cs typeface="Times New Roman" pitchFamily="18" charset="0"/>
              </a:rPr>
              <a:t>	So any FD’s in relation Schema R must be satisfied at least one above condition otherwise all transitive  FD’s non key attribute  are removed and placed in another relation.</a:t>
            </a:r>
          </a:p>
          <a:p>
            <a:pPr marL="514350" indent="-514350">
              <a:buNone/>
              <a:defRPr/>
            </a:pPr>
            <a:r>
              <a:rPr lang="en-US" altLang="en-US" sz="1600" b="1" dirty="0">
                <a:solidFill>
                  <a:srgbClr val="FF0000"/>
                </a:solidFill>
                <a:cs typeface="Times New Roman" pitchFamily="18" charset="0"/>
              </a:rPr>
              <a:t>Example:-</a:t>
            </a:r>
          </a:p>
          <a:p>
            <a:pPr marL="514350" indent="-514350">
              <a:buNone/>
              <a:defRPr/>
            </a:pPr>
            <a:r>
              <a:rPr lang="en-US" altLang="en-US" sz="1600" dirty="0">
                <a:cs typeface="Times New Roman" pitchFamily="18" charset="0"/>
              </a:rPr>
              <a:t>1. </a:t>
            </a:r>
            <a:r>
              <a:rPr lang="en-US" altLang="en-US" sz="1600" b="1" dirty="0">
                <a:solidFill>
                  <a:srgbClr val="0070C0"/>
                </a:solidFill>
                <a:cs typeface="Times New Roman" pitchFamily="18" charset="0"/>
              </a:rPr>
              <a:t>{XY -&gt; Z, Y -&gt; X }</a:t>
            </a:r>
            <a:r>
              <a:rPr lang="en-US" altLang="en-US" sz="1600" dirty="0">
                <a:cs typeface="Times New Roman" pitchFamily="18" charset="0"/>
              </a:rPr>
              <a:t> OK.</a:t>
            </a:r>
          </a:p>
          <a:p>
            <a:pPr marL="514350" indent="-514350">
              <a:buNone/>
              <a:defRPr/>
            </a:pPr>
            <a:r>
              <a:rPr lang="en-US" altLang="en-US" sz="1600" dirty="0">
                <a:cs typeface="Times New Roman" pitchFamily="18" charset="0"/>
              </a:rPr>
              <a:t>2. </a:t>
            </a:r>
            <a:r>
              <a:rPr lang="en-US" altLang="en-US" sz="1600" b="1" dirty="0">
                <a:solidFill>
                  <a:srgbClr val="0070C0"/>
                </a:solidFill>
                <a:cs typeface="Times New Roman" pitchFamily="18" charset="0"/>
              </a:rPr>
              <a:t>{XY -&gt; Z, Z -&gt; t} </a:t>
            </a:r>
            <a:r>
              <a:rPr lang="en-US" altLang="en-US" sz="1600" dirty="0">
                <a:cs typeface="Times New Roman" pitchFamily="18" charset="0"/>
              </a:rPr>
              <a:t>Not OK.</a:t>
            </a:r>
          </a:p>
        </p:txBody>
      </p:sp>
      <p:pic>
        <p:nvPicPr>
          <p:cNvPr id="137224" name="Picture 7">
            <a:extLst>
              <a:ext uri="{FF2B5EF4-FFF2-40B4-BE49-F238E27FC236}">
                <a16:creationId xmlns:a16="http://schemas.microsoft.com/office/drawing/2014/main" id="{9F8244D8-FD48-C19F-2D16-7B86E45FBB8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7527">
                                            <p:txEl>
                                              <p:pRg st="0" end="0"/>
                                            </p:txEl>
                                          </p:spTgt>
                                        </p:tgtEl>
                                        <p:attrNameLst>
                                          <p:attrName>style.visibility</p:attrName>
                                        </p:attrNameLst>
                                      </p:cBhvr>
                                      <p:to>
                                        <p:strVal val="visible"/>
                                      </p:to>
                                    </p:set>
                                    <p:anim calcmode="lin" valueType="num">
                                      <p:cBhvr additive="base">
                                        <p:cTn id="7" dur="500" fill="hold"/>
                                        <p:tgtEl>
                                          <p:spTgt spid="1075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75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7527">
                                            <p:txEl>
                                              <p:pRg st="1" end="1"/>
                                            </p:txEl>
                                          </p:spTgt>
                                        </p:tgtEl>
                                        <p:attrNameLst>
                                          <p:attrName>style.visibility</p:attrName>
                                        </p:attrNameLst>
                                      </p:cBhvr>
                                      <p:to>
                                        <p:strVal val="visible"/>
                                      </p:to>
                                    </p:set>
                                    <p:anim calcmode="lin" valueType="num">
                                      <p:cBhvr additive="base">
                                        <p:cTn id="13" dur="500" fill="hold"/>
                                        <p:tgtEl>
                                          <p:spTgt spid="1075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75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7527">
                                            <p:txEl>
                                              <p:pRg st="2" end="2"/>
                                            </p:txEl>
                                          </p:spTgt>
                                        </p:tgtEl>
                                        <p:attrNameLst>
                                          <p:attrName>style.visibility</p:attrName>
                                        </p:attrNameLst>
                                      </p:cBhvr>
                                      <p:to>
                                        <p:strVal val="visible"/>
                                      </p:to>
                                    </p:set>
                                    <p:anim calcmode="lin" valueType="num">
                                      <p:cBhvr additive="base">
                                        <p:cTn id="19" dur="500" fill="hold"/>
                                        <p:tgtEl>
                                          <p:spTgt spid="1075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75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07527">
                                            <p:txEl>
                                              <p:pRg st="3" end="3"/>
                                            </p:txEl>
                                          </p:spTgt>
                                        </p:tgtEl>
                                        <p:attrNameLst>
                                          <p:attrName>style.visibility</p:attrName>
                                        </p:attrNameLst>
                                      </p:cBhvr>
                                      <p:to>
                                        <p:strVal val="visible"/>
                                      </p:to>
                                    </p:set>
                                    <p:anim calcmode="lin" valueType="num">
                                      <p:cBhvr additive="base">
                                        <p:cTn id="25" dur="500" fill="hold"/>
                                        <p:tgtEl>
                                          <p:spTgt spid="1075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75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07527">
                                            <p:txEl>
                                              <p:pRg st="5" end="5"/>
                                            </p:txEl>
                                          </p:spTgt>
                                        </p:tgtEl>
                                        <p:attrNameLst>
                                          <p:attrName>style.visibility</p:attrName>
                                        </p:attrNameLst>
                                      </p:cBhvr>
                                      <p:to>
                                        <p:strVal val="visible"/>
                                      </p:to>
                                    </p:set>
                                    <p:anim calcmode="lin" valueType="num">
                                      <p:cBhvr additive="base">
                                        <p:cTn id="31" dur="500" fill="hold"/>
                                        <p:tgtEl>
                                          <p:spTgt spid="10752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75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07527">
                                            <p:txEl>
                                              <p:pRg st="6" end="6"/>
                                            </p:txEl>
                                          </p:spTgt>
                                        </p:tgtEl>
                                        <p:attrNameLst>
                                          <p:attrName>style.visibility</p:attrName>
                                        </p:attrNameLst>
                                      </p:cBhvr>
                                      <p:to>
                                        <p:strVal val="visible"/>
                                      </p:to>
                                    </p:set>
                                    <p:anim calcmode="lin" valueType="num">
                                      <p:cBhvr additive="base">
                                        <p:cTn id="37" dur="500" fill="hold"/>
                                        <p:tgtEl>
                                          <p:spTgt spid="10752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752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07527">
                                            <p:txEl>
                                              <p:pRg st="7" end="7"/>
                                            </p:txEl>
                                          </p:spTgt>
                                        </p:tgtEl>
                                        <p:attrNameLst>
                                          <p:attrName>style.visibility</p:attrName>
                                        </p:attrNameLst>
                                      </p:cBhvr>
                                      <p:to>
                                        <p:strVal val="visible"/>
                                      </p:to>
                                    </p:set>
                                    <p:anim calcmode="lin" valueType="num">
                                      <p:cBhvr additive="base">
                                        <p:cTn id="43" dur="500" fill="hold"/>
                                        <p:tgtEl>
                                          <p:spTgt spid="10752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7527">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07527">
                                            <p:txEl>
                                              <p:pRg st="8" end="8"/>
                                            </p:txEl>
                                          </p:spTgt>
                                        </p:tgtEl>
                                        <p:attrNameLst>
                                          <p:attrName>style.visibility</p:attrName>
                                        </p:attrNameLst>
                                      </p:cBhvr>
                                      <p:to>
                                        <p:strVal val="visible"/>
                                      </p:to>
                                    </p:set>
                                    <p:anim calcmode="lin" valueType="num">
                                      <p:cBhvr additive="base">
                                        <p:cTn id="47" dur="500" fill="hold"/>
                                        <p:tgtEl>
                                          <p:spTgt spid="107527">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752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107527">
                                            <p:txEl>
                                              <p:pRg st="9" end="9"/>
                                            </p:txEl>
                                          </p:spTgt>
                                        </p:tgtEl>
                                        <p:attrNameLst>
                                          <p:attrName>style.visibility</p:attrName>
                                        </p:attrNameLst>
                                      </p:cBhvr>
                                      <p:to>
                                        <p:strVal val="visible"/>
                                      </p:to>
                                    </p:set>
                                    <p:anim calcmode="lin" valueType="num">
                                      <p:cBhvr additive="base">
                                        <p:cTn id="53" dur="500" fill="hold"/>
                                        <p:tgtEl>
                                          <p:spTgt spid="10752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0752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3A0E004-A1E4-FBC5-69AE-65ACA95A38E1}"/>
              </a:ext>
            </a:extLst>
          </p:cNvPr>
          <p:cNvSpPr>
            <a:spLocks noGrp="1"/>
          </p:cNvSpPr>
          <p:nvPr>
            <p:ph type="dt" sz="quarter" idx="10"/>
          </p:nvPr>
        </p:nvSpPr>
        <p:spPr/>
        <p:txBody>
          <a:bodyPr/>
          <a:lstStyle/>
          <a:p>
            <a:pPr>
              <a:defRPr/>
            </a:pPr>
            <a:fld id="{006604FD-EEBD-44DB-B69B-AD3461496629}" type="datetime1">
              <a:rPr lang="en-US"/>
              <a:pPr>
                <a:defRPr/>
              </a:pPr>
              <a:t>3/27/24</a:t>
            </a:fld>
            <a:endParaRPr lang="en-US"/>
          </a:p>
        </p:txBody>
      </p:sp>
      <p:sp>
        <p:nvSpPr>
          <p:cNvPr id="5" name="Footer Placeholder 4">
            <a:extLst>
              <a:ext uri="{FF2B5EF4-FFF2-40B4-BE49-F238E27FC236}">
                <a16:creationId xmlns:a16="http://schemas.microsoft.com/office/drawing/2014/main" id="{5AB3A095-A59C-FC85-E560-FFB05C3166F8}"/>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38244" name="Slide Number Placeholder 5">
            <a:extLst>
              <a:ext uri="{FF2B5EF4-FFF2-40B4-BE49-F238E27FC236}">
                <a16:creationId xmlns:a16="http://schemas.microsoft.com/office/drawing/2014/main" id="{2E361A63-09F3-5518-8305-064C8FCC91A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1DE49DB-1256-A64B-A75D-3026E63F6233}" type="slidenum">
              <a:rPr lang="en-US" altLang="en-US" sz="1200">
                <a:solidFill>
                  <a:srgbClr val="898989"/>
                </a:solidFill>
              </a:rPr>
              <a:pPr>
                <a:spcBef>
                  <a:spcPct val="0"/>
                </a:spcBef>
                <a:buFontTx/>
                <a:buNone/>
              </a:pPr>
              <a:t>79</a:t>
            </a:fld>
            <a:endParaRPr lang="en-US" altLang="en-US" sz="1200">
              <a:solidFill>
                <a:srgbClr val="898989"/>
              </a:solidFill>
            </a:endParaRPr>
          </a:p>
        </p:txBody>
      </p:sp>
      <p:sp>
        <p:nvSpPr>
          <p:cNvPr id="7" name="Title 1">
            <a:extLst>
              <a:ext uri="{FF2B5EF4-FFF2-40B4-BE49-F238E27FC236}">
                <a16:creationId xmlns:a16="http://schemas.microsoft.com/office/drawing/2014/main" id="{0CD93F89-D960-416E-380F-5EECADFDE492}"/>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3200" b="1" dirty="0">
                <a:solidFill>
                  <a:srgbClr val="FF0000"/>
                </a:solidFill>
              </a:rPr>
              <a:t>Example 3NF</a:t>
            </a:r>
            <a:endParaRPr lang="en-US" sz="3200" b="1" dirty="0">
              <a:solidFill>
                <a:srgbClr val="FF0000"/>
              </a:solidFill>
              <a:effectLst>
                <a:outerShdw blurRad="38100" dist="38100" dir="2700000" algn="tl">
                  <a:srgbClr val="000000">
                    <a:alpha val="43137"/>
                  </a:srgbClr>
                </a:outerShdw>
              </a:effectLst>
            </a:endParaRPr>
          </a:p>
        </p:txBody>
      </p:sp>
      <p:pic>
        <p:nvPicPr>
          <p:cNvPr id="138246" name="Picture 2" descr="E:\NIET\Project\xLogo11.png.pagespeed.ic.pydHLuCQEZ.png">
            <a:extLst>
              <a:ext uri="{FF2B5EF4-FFF2-40B4-BE49-F238E27FC236}">
                <a16:creationId xmlns:a16="http://schemas.microsoft.com/office/drawing/2014/main" id="{45BB409D-830E-E268-EFDC-D83A7A4D94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9">
            <a:extLst>
              <a:ext uri="{FF2B5EF4-FFF2-40B4-BE49-F238E27FC236}">
                <a16:creationId xmlns:a16="http://schemas.microsoft.com/office/drawing/2014/main" id="{5E1FEFC7-2C68-18CC-E1F2-F5CA4BECE2DC}"/>
              </a:ext>
            </a:extLst>
          </p:cNvPr>
          <p:cNvSpPr>
            <a:spLocks noGrp="1"/>
          </p:cNvSpPr>
          <p:nvPr>
            <p:ph idx="1"/>
          </p:nvPr>
        </p:nvSpPr>
        <p:spPr>
          <a:xfrm>
            <a:off x="1752600" y="762000"/>
            <a:ext cx="8763000" cy="5181600"/>
          </a:xfrm>
        </p:spPr>
        <p:txBody>
          <a:bodyPr/>
          <a:lstStyle/>
          <a:p>
            <a:pPr algn="just">
              <a:buFont typeface="Arial" panose="020B0604020202020204" pitchFamily="34" charset="0"/>
              <a:buNone/>
            </a:pPr>
            <a:r>
              <a:rPr lang="en-US" altLang="en-US" sz="2200" b="1" dirty="0">
                <a:solidFill>
                  <a:srgbClr val="002060"/>
                </a:solidFill>
              </a:rPr>
              <a:t>	Let us Consider the following relation schema EMP_DEPT {</a:t>
            </a:r>
            <a:r>
              <a:rPr lang="en-US" altLang="en-US" sz="2200" b="1" dirty="0" err="1">
                <a:solidFill>
                  <a:srgbClr val="002060"/>
                </a:solidFill>
              </a:rPr>
              <a:t>Ename,SSN,Bdate,address,Dnumber,Dname,Dmgr_ssn</a:t>
            </a:r>
            <a:r>
              <a:rPr lang="en-US" altLang="en-US" sz="2200" b="1" dirty="0">
                <a:solidFill>
                  <a:srgbClr val="002060"/>
                </a:solidFill>
              </a:rPr>
              <a:t>} with FD Set </a:t>
            </a:r>
          </a:p>
          <a:p>
            <a:pPr algn="just">
              <a:buFont typeface="Arial" panose="020B0604020202020204" pitchFamily="34" charset="0"/>
              <a:buNone/>
            </a:pPr>
            <a:endParaRPr lang="en-US" altLang="en-US" sz="2200" b="1" dirty="0">
              <a:solidFill>
                <a:srgbClr val="002060"/>
              </a:solidFill>
            </a:endParaRPr>
          </a:p>
          <a:p>
            <a:pPr algn="just">
              <a:buFont typeface="Arial" panose="020B0604020202020204" pitchFamily="34" charset="0"/>
              <a:buNone/>
            </a:pPr>
            <a:r>
              <a:rPr lang="en-US" altLang="en-US" sz="2200" b="1" dirty="0">
                <a:solidFill>
                  <a:srgbClr val="002060"/>
                </a:solidFill>
              </a:rPr>
              <a:t>FD1= SSN </a:t>
            </a:r>
            <a:r>
              <a:rPr lang="en-US" altLang="en-US" sz="2200" b="1" dirty="0">
                <a:solidFill>
                  <a:srgbClr val="002060"/>
                </a:solidFill>
                <a:cs typeface="Times New Roman" panose="02020603050405020304" pitchFamily="18" charset="0"/>
              </a:rPr>
              <a:t>-&gt; {</a:t>
            </a:r>
            <a:r>
              <a:rPr lang="en-US" altLang="en-US" sz="2200" b="1" dirty="0" err="1">
                <a:solidFill>
                  <a:srgbClr val="002060"/>
                </a:solidFill>
                <a:cs typeface="Times New Roman" panose="02020603050405020304" pitchFamily="18" charset="0"/>
              </a:rPr>
              <a:t>Ename,Bdate,Address,Dnumber</a:t>
            </a:r>
            <a:r>
              <a:rPr lang="en-US" altLang="en-US" sz="2200" b="1" dirty="0">
                <a:solidFill>
                  <a:srgbClr val="002060"/>
                </a:solidFill>
                <a:cs typeface="Times New Roman" panose="02020603050405020304" pitchFamily="18" charset="0"/>
              </a:rPr>
              <a:t>}</a:t>
            </a:r>
          </a:p>
          <a:p>
            <a:pPr algn="just">
              <a:buFont typeface="Arial" panose="020B0604020202020204" pitchFamily="34" charset="0"/>
              <a:buNone/>
            </a:pPr>
            <a:r>
              <a:rPr lang="en-US" altLang="en-US" sz="2200" b="1" dirty="0">
                <a:solidFill>
                  <a:srgbClr val="002060"/>
                </a:solidFill>
              </a:rPr>
              <a:t>FD2= </a:t>
            </a:r>
            <a:r>
              <a:rPr lang="en-US" altLang="en-US" sz="2200" b="1" dirty="0" err="1">
                <a:solidFill>
                  <a:srgbClr val="002060"/>
                </a:solidFill>
              </a:rPr>
              <a:t>Dnumber</a:t>
            </a:r>
            <a:r>
              <a:rPr lang="en-US" altLang="en-US" sz="2200" b="1" dirty="0">
                <a:solidFill>
                  <a:srgbClr val="002060"/>
                </a:solidFill>
                <a:cs typeface="Times New Roman" panose="02020603050405020304" pitchFamily="18" charset="0"/>
              </a:rPr>
              <a:t> -&gt; {</a:t>
            </a:r>
            <a:r>
              <a:rPr lang="en-US" altLang="en-US" sz="2200" b="1" dirty="0" err="1">
                <a:solidFill>
                  <a:srgbClr val="002060"/>
                </a:solidFill>
                <a:cs typeface="Times New Roman" panose="02020603050405020304" pitchFamily="18" charset="0"/>
              </a:rPr>
              <a:t>Dname</a:t>
            </a:r>
            <a:r>
              <a:rPr lang="en-US" altLang="en-US" sz="2200" b="1" dirty="0">
                <a:solidFill>
                  <a:srgbClr val="002060"/>
                </a:solidFill>
                <a:cs typeface="Times New Roman" panose="02020603050405020304" pitchFamily="18" charset="0"/>
              </a:rPr>
              <a:t>, </a:t>
            </a:r>
            <a:r>
              <a:rPr lang="en-US" altLang="en-US" sz="2200" b="1" dirty="0" err="1">
                <a:solidFill>
                  <a:srgbClr val="002060"/>
                </a:solidFill>
                <a:cs typeface="Times New Roman" panose="02020603050405020304" pitchFamily="18" charset="0"/>
              </a:rPr>
              <a:t>Dmgr_ssn</a:t>
            </a:r>
            <a:r>
              <a:rPr lang="en-US" altLang="en-US" sz="2200" b="1" dirty="0">
                <a:solidFill>
                  <a:srgbClr val="002060"/>
                </a:solidFill>
                <a:cs typeface="Times New Roman" panose="02020603050405020304" pitchFamily="18" charset="0"/>
              </a:rPr>
              <a:t>}</a:t>
            </a:r>
          </a:p>
          <a:p>
            <a:pPr algn="just">
              <a:buFont typeface="Arial" panose="020B0604020202020204" pitchFamily="34" charset="0"/>
              <a:buNone/>
            </a:pPr>
            <a:endParaRPr lang="en-US" altLang="en-US" sz="2200" b="1" dirty="0">
              <a:solidFill>
                <a:srgbClr val="002060"/>
              </a:solidFill>
            </a:endParaRPr>
          </a:p>
          <a:p>
            <a:pPr algn="just">
              <a:buFont typeface="Arial" panose="020B0604020202020204" pitchFamily="34" charset="0"/>
              <a:buNone/>
            </a:pPr>
            <a:r>
              <a:rPr lang="en-US" altLang="en-US" sz="2200" dirty="0">
                <a:cs typeface="Times New Roman" panose="02020603050405020304" pitchFamily="18" charset="0"/>
              </a:rPr>
              <a:t>Check for 3NF,if it is not in 3NF then converted  into 3NF. primary key SSN.</a:t>
            </a:r>
          </a:p>
          <a:p>
            <a:pPr algn="just">
              <a:buFont typeface="Arial" panose="020B0604020202020204" pitchFamily="34" charset="0"/>
              <a:buNone/>
            </a:pPr>
            <a:endParaRPr lang="en-US" altLang="en-US" sz="2400" b="1" dirty="0">
              <a:solidFill>
                <a:srgbClr val="FF0000"/>
              </a:solidFill>
              <a:cs typeface="Times New Roman" panose="02020603050405020304" pitchFamily="18" charset="0"/>
            </a:endParaRPr>
          </a:p>
          <a:p>
            <a:pPr algn="just">
              <a:buFont typeface="Arial" panose="020B0604020202020204" pitchFamily="34" charset="0"/>
              <a:buNone/>
            </a:pPr>
            <a:endParaRPr lang="en-US" altLang="en-US" sz="2400" b="1" dirty="0">
              <a:solidFill>
                <a:srgbClr val="FF0000"/>
              </a:solidFill>
              <a:cs typeface="Times New Roman" panose="02020603050405020304" pitchFamily="18" charset="0"/>
            </a:endParaRPr>
          </a:p>
          <a:p>
            <a:pPr algn="just">
              <a:buFont typeface="Arial" panose="020B0604020202020204" pitchFamily="34" charset="0"/>
              <a:buNone/>
            </a:pPr>
            <a:endParaRPr lang="en-US" altLang="en-US" sz="2400" dirty="0"/>
          </a:p>
          <a:p>
            <a:pPr algn="just">
              <a:buFont typeface="Arial" panose="020B0604020202020204" pitchFamily="34" charset="0"/>
              <a:buNone/>
            </a:pPr>
            <a:endParaRPr lang="en-US" altLang="en-US" sz="2400" dirty="0"/>
          </a:p>
        </p:txBody>
      </p:sp>
      <p:pic>
        <p:nvPicPr>
          <p:cNvPr id="108552" name="Picture 3">
            <a:extLst>
              <a:ext uri="{FF2B5EF4-FFF2-40B4-BE49-F238E27FC236}">
                <a16:creationId xmlns:a16="http://schemas.microsoft.com/office/drawing/2014/main" id="{AF518C26-F53A-DB87-AB95-4C0A514F2B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4595321"/>
            <a:ext cx="8001000" cy="1006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249" name="Picture 8">
            <a:extLst>
              <a:ext uri="{FF2B5EF4-FFF2-40B4-BE49-F238E27FC236}">
                <a16:creationId xmlns:a16="http://schemas.microsoft.com/office/drawing/2014/main" id="{3D682CD4-BC68-31DF-5734-AA91F214981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5" end="5"/>
                                            </p:txEl>
                                          </p:spTgt>
                                        </p:tgtEl>
                                        <p:attrNameLst>
                                          <p:attrName>style.visibility</p:attrName>
                                        </p:attrNameLst>
                                      </p:cBhvr>
                                      <p:to>
                                        <p:strVal val="visible"/>
                                      </p:to>
                                    </p:set>
                                    <p:anim calcmode="lin" valueType="num">
                                      <p:cBhvr additive="base">
                                        <p:cTn id="25"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08552"/>
                                        </p:tgtEl>
                                        <p:attrNameLst>
                                          <p:attrName>style.visibility</p:attrName>
                                        </p:attrNameLst>
                                      </p:cBhvr>
                                      <p:to>
                                        <p:strVal val="visible"/>
                                      </p:to>
                                    </p:set>
                                    <p:anim calcmode="lin" valueType="num">
                                      <p:cBhvr additive="base">
                                        <p:cTn id="31" dur="500" fill="hold"/>
                                        <p:tgtEl>
                                          <p:spTgt spid="108552"/>
                                        </p:tgtEl>
                                        <p:attrNameLst>
                                          <p:attrName>ppt_x</p:attrName>
                                        </p:attrNameLst>
                                      </p:cBhvr>
                                      <p:tavLst>
                                        <p:tav tm="0">
                                          <p:val>
                                            <p:strVal val="#ppt_x"/>
                                          </p:val>
                                        </p:tav>
                                        <p:tav tm="100000">
                                          <p:val>
                                            <p:strVal val="#ppt_x"/>
                                          </p:val>
                                        </p:tav>
                                      </p:tavLst>
                                    </p:anim>
                                    <p:anim calcmode="lin" valueType="num">
                                      <p:cBhvr additive="base">
                                        <p:cTn id="32" dur="500" fill="hold"/>
                                        <p:tgtEl>
                                          <p:spTgt spid="1085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A7C951D-2EF2-EFAC-74B3-50279354A716}"/>
              </a:ext>
            </a:extLst>
          </p:cNvPr>
          <p:cNvSpPr>
            <a:spLocks noGrp="1"/>
          </p:cNvSpPr>
          <p:nvPr>
            <p:ph type="dt" sz="quarter" idx="10"/>
          </p:nvPr>
        </p:nvSpPr>
        <p:spPr/>
        <p:txBody>
          <a:bodyPr/>
          <a:lstStyle/>
          <a:p>
            <a:pPr>
              <a:defRPr/>
            </a:pPr>
            <a:fld id="{E68AA042-FC09-4888-BD9F-0CCE47DC2D67}" type="datetime1">
              <a:rPr lang="en-US" smtClean="0"/>
              <a:t>3/27/24</a:t>
            </a:fld>
            <a:endParaRPr lang="en-US"/>
          </a:p>
        </p:txBody>
      </p:sp>
      <p:sp>
        <p:nvSpPr>
          <p:cNvPr id="5" name="Footer Placeholder 4">
            <a:extLst>
              <a:ext uri="{FF2B5EF4-FFF2-40B4-BE49-F238E27FC236}">
                <a16:creationId xmlns:a16="http://schemas.microsoft.com/office/drawing/2014/main" id="{A1405C4B-0FB4-D4FF-8AC1-EB7B80272F98}"/>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9220" name="Slide Number Placeholder 5">
            <a:extLst>
              <a:ext uri="{FF2B5EF4-FFF2-40B4-BE49-F238E27FC236}">
                <a16:creationId xmlns:a16="http://schemas.microsoft.com/office/drawing/2014/main" id="{5BE31565-AB8F-F59B-28DB-207B2DB2A67C}"/>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560202C-BC78-487D-A4BB-5C6D925BF65F}" type="slidenum">
              <a:rPr lang="en-US" altLang="en-US">
                <a:solidFill>
                  <a:srgbClr val="898989"/>
                </a:solidFill>
                <a:latin typeface="Calibri" panose="020F0502020204030204" pitchFamily="34" charset="0"/>
              </a:rPr>
              <a:pPr/>
              <a:t>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0DACF74B-5F90-ABC3-4669-FC2B0E204CBD}"/>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Course Outcome</a:t>
            </a:r>
          </a:p>
        </p:txBody>
      </p:sp>
      <p:graphicFrame>
        <p:nvGraphicFramePr>
          <p:cNvPr id="9" name="Content Placeholder 1">
            <a:extLst>
              <a:ext uri="{FF2B5EF4-FFF2-40B4-BE49-F238E27FC236}">
                <a16:creationId xmlns:a16="http://schemas.microsoft.com/office/drawing/2014/main" id="{BB09DE2C-F2C7-9193-9EFD-AA17DB9C1BA1}"/>
              </a:ext>
            </a:extLst>
          </p:cNvPr>
          <p:cNvGraphicFramePr>
            <a:graphicFrameLocks/>
          </p:cNvGraphicFramePr>
          <p:nvPr/>
        </p:nvGraphicFramePr>
        <p:xfrm>
          <a:off x="2590800" y="1066800"/>
          <a:ext cx="7543800" cy="5203824"/>
        </p:xfrm>
        <a:graphic>
          <a:graphicData uri="http://schemas.openxmlformats.org/drawingml/2006/table">
            <a:tbl>
              <a:tblPr firstRow="1" firstCol="1" bandRow="1">
                <a:tableStyleId>{5C22544A-7EE6-4342-B048-85BDC9FD1C3A}</a:tableStyleId>
              </a:tblPr>
              <a:tblGrid>
                <a:gridCol w="1079590">
                  <a:extLst>
                    <a:ext uri="{9D8B030D-6E8A-4147-A177-3AD203B41FA5}">
                      <a16:colId xmlns:a16="http://schemas.microsoft.com/office/drawing/2014/main" val="20000"/>
                    </a:ext>
                  </a:extLst>
                </a:gridCol>
                <a:gridCol w="5331307">
                  <a:extLst>
                    <a:ext uri="{9D8B030D-6E8A-4147-A177-3AD203B41FA5}">
                      <a16:colId xmlns:a16="http://schemas.microsoft.com/office/drawing/2014/main" val="20001"/>
                    </a:ext>
                  </a:extLst>
                </a:gridCol>
                <a:gridCol w="1132903">
                  <a:extLst>
                    <a:ext uri="{9D8B030D-6E8A-4147-A177-3AD203B41FA5}">
                      <a16:colId xmlns:a16="http://schemas.microsoft.com/office/drawing/2014/main" val="20002"/>
                    </a:ext>
                  </a:extLst>
                </a:gridCol>
              </a:tblGrid>
              <a:tr h="483707">
                <a:tc>
                  <a:txBody>
                    <a:bodyPr/>
                    <a:lstStyle/>
                    <a:p>
                      <a:pPr algn="ctr">
                        <a:lnSpc>
                          <a:spcPct val="115000"/>
                        </a:lnSpc>
                        <a:spcAft>
                          <a:spcPts val="0"/>
                        </a:spcAft>
                        <a:tabLst>
                          <a:tab pos="1546860" algn="l"/>
                        </a:tabLst>
                      </a:pPr>
                      <a:r>
                        <a:rPr lang="en-US" sz="1400" dirty="0">
                          <a:effectLst/>
                        </a:rPr>
                        <a:t>S. NO.</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tabLst>
                          <a:tab pos="1546860" algn="l"/>
                        </a:tabLst>
                      </a:pPr>
                      <a:r>
                        <a:rPr lang="en-US" sz="1400" dirty="0">
                          <a:effectLst/>
                        </a:rPr>
                        <a:t>Course Outcomes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a:effectLst/>
                        </a:rPr>
                        <a:t>Blooms’ Taxonomy</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871490">
                <a:tc>
                  <a:txBody>
                    <a:bodyPr/>
                    <a:lstStyle/>
                    <a:p>
                      <a:pPr algn="ctr">
                        <a:lnSpc>
                          <a:spcPct val="115000"/>
                        </a:lnSpc>
                        <a:spcAft>
                          <a:spcPts val="0"/>
                        </a:spcAft>
                      </a:pPr>
                      <a:r>
                        <a:rPr lang="en-US" dirty="0"/>
                        <a:t>ACSAI0402</a:t>
                      </a:r>
                      <a:r>
                        <a:rPr lang="en-US" sz="1800" dirty="0">
                          <a:effectLst/>
                        </a:rPr>
                        <a:t>.1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800" dirty="0"/>
                        <a:t>Apply knowledge of database for real life applications.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dirty="0"/>
                        <a:t>K3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871490">
                <a:tc>
                  <a:txBody>
                    <a:bodyPr/>
                    <a:lstStyle/>
                    <a:p>
                      <a:pPr algn="ctr">
                        <a:lnSpc>
                          <a:spcPct val="115000"/>
                        </a:lnSpc>
                        <a:spcAft>
                          <a:spcPts val="0"/>
                        </a:spcAft>
                      </a:pPr>
                      <a:r>
                        <a:rPr lang="en-US" dirty="0"/>
                        <a:t>ACSAI0402</a:t>
                      </a:r>
                      <a:r>
                        <a:rPr lang="en-US" sz="1800" dirty="0">
                          <a:effectLst/>
                        </a:rPr>
                        <a:t>.2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algn="just">
                        <a:lnSpc>
                          <a:spcPct val="115000"/>
                        </a:lnSpc>
                        <a:spcAft>
                          <a:spcPts val="0"/>
                        </a:spcAft>
                      </a:pPr>
                      <a:r>
                        <a:rPr lang="en-US" sz="1800" dirty="0"/>
                        <a:t>Apply query processing techniques to automate the real time problems of databases.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95000"/>
                      </a:schemeClr>
                    </a:solidFill>
                  </a:tcPr>
                </a:tc>
                <a:tc>
                  <a:txBody>
                    <a:bodyPr/>
                    <a:lstStyle/>
                    <a:p>
                      <a:pPr algn="ctr">
                        <a:lnSpc>
                          <a:spcPct val="115000"/>
                        </a:lnSpc>
                        <a:spcAft>
                          <a:spcPts val="0"/>
                        </a:spcAft>
                      </a:pPr>
                      <a:r>
                        <a:rPr lang="en-US" sz="1800" dirty="0"/>
                        <a:t>K3, K4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10002"/>
                  </a:ext>
                </a:extLst>
              </a:tr>
              <a:tr h="1092610">
                <a:tc>
                  <a:txBody>
                    <a:bodyPr/>
                    <a:lstStyle/>
                    <a:p>
                      <a:pPr algn="ctr">
                        <a:lnSpc>
                          <a:spcPct val="115000"/>
                        </a:lnSpc>
                        <a:spcAft>
                          <a:spcPts val="0"/>
                        </a:spcAft>
                      </a:pPr>
                      <a:r>
                        <a:rPr lang="en-US" dirty="0"/>
                        <a:t>ACSAI0402</a:t>
                      </a:r>
                      <a:r>
                        <a:rPr lang="en-US" sz="1800" dirty="0">
                          <a:solidFill>
                            <a:schemeClr val="bg1"/>
                          </a:solidFill>
                          <a:effectLst/>
                        </a:rPr>
                        <a:t>.3</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lumMod val="75000"/>
                      </a:schemeClr>
                    </a:solidFill>
                  </a:tcPr>
                </a:tc>
                <a:tc>
                  <a:txBody>
                    <a:bodyPr/>
                    <a:lstStyle/>
                    <a:p>
                      <a:pPr algn="just">
                        <a:lnSpc>
                          <a:spcPct val="115000"/>
                        </a:lnSpc>
                        <a:spcAft>
                          <a:spcPts val="0"/>
                        </a:spcAft>
                      </a:pPr>
                      <a:r>
                        <a:rPr lang="en-US" sz="1800" dirty="0">
                          <a:solidFill>
                            <a:schemeClr val="bg1"/>
                          </a:solidFill>
                        </a:rPr>
                        <a:t>Identify and solve the redundancy problem in database tables using normalization</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lumMod val="75000"/>
                      </a:schemeClr>
                    </a:solidFill>
                  </a:tcPr>
                </a:tc>
                <a:tc>
                  <a:txBody>
                    <a:bodyPr/>
                    <a:lstStyle/>
                    <a:p>
                      <a:pPr algn="ctr">
                        <a:lnSpc>
                          <a:spcPct val="115000"/>
                        </a:lnSpc>
                        <a:spcAft>
                          <a:spcPts val="0"/>
                        </a:spcAft>
                      </a:pPr>
                      <a:r>
                        <a:rPr lang="en-US" sz="1800" dirty="0">
                          <a:solidFill>
                            <a:schemeClr val="bg1"/>
                          </a:solidFill>
                        </a:rPr>
                        <a:t>K2, K3</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extLst>
                  <a:ext uri="{0D108BD9-81ED-4DB2-BD59-A6C34878D82A}">
                    <a16:rowId xmlns:a16="http://schemas.microsoft.com/office/drawing/2014/main" val="10003"/>
                  </a:ext>
                </a:extLst>
              </a:tr>
              <a:tr h="1262628">
                <a:tc>
                  <a:txBody>
                    <a:bodyPr/>
                    <a:lstStyle/>
                    <a:p>
                      <a:pPr algn="ctr">
                        <a:lnSpc>
                          <a:spcPct val="115000"/>
                        </a:lnSpc>
                        <a:spcAft>
                          <a:spcPts val="0"/>
                        </a:spcAft>
                      </a:pPr>
                      <a:r>
                        <a:rPr lang="en-US" dirty="0">
                          <a:solidFill>
                            <a:schemeClr val="bg1"/>
                          </a:solidFill>
                        </a:rPr>
                        <a:t>ACSAI0402</a:t>
                      </a:r>
                      <a:r>
                        <a:rPr lang="en-US" sz="1800" dirty="0">
                          <a:solidFill>
                            <a:schemeClr val="bg1"/>
                          </a:solidFill>
                          <a:effectLst/>
                        </a:rPr>
                        <a:t>.4</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800" dirty="0">
                          <a:solidFill>
                            <a:srgbClr val="C00000"/>
                          </a:solidFill>
                        </a:rPr>
                        <a:t>Understand the concepts of transactions, their processing so they will familiar with broad range of database management issues including data integrity, security and recovery.</a:t>
                      </a:r>
                      <a:endParaRPr lang="en-IN" sz="18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dirty="0">
                          <a:solidFill>
                            <a:srgbClr val="C00000"/>
                          </a:solidFill>
                        </a:rPr>
                        <a:t>K2, K4</a:t>
                      </a:r>
                      <a:endParaRPr lang="en-IN" sz="18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621899">
                <a:tc>
                  <a:txBody>
                    <a:bodyPr/>
                    <a:lstStyle/>
                    <a:p>
                      <a:pPr algn="ctr">
                        <a:lnSpc>
                          <a:spcPct val="115000"/>
                        </a:lnSpc>
                        <a:spcAft>
                          <a:spcPts val="0"/>
                        </a:spcAft>
                      </a:pPr>
                      <a:r>
                        <a:rPr lang="en-US" dirty="0"/>
                        <a:t>ACSAI0402</a:t>
                      </a:r>
                      <a:r>
                        <a:rPr lang="en-US" sz="1800" dirty="0">
                          <a:effectLst/>
                        </a:rPr>
                        <a:t>.5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800" dirty="0">
                          <a:effectLst/>
                        </a:rPr>
                        <a:t>D</a:t>
                      </a:r>
                      <a:r>
                        <a:rPr lang="en-US" sz="1800" dirty="0"/>
                        <a:t>esign, develop and implement a small database project using database tools.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dirty="0"/>
                        <a:t>K3, K6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pic>
        <p:nvPicPr>
          <p:cNvPr id="2" name="Picture 1">
            <a:extLst>
              <a:ext uri="{FF2B5EF4-FFF2-40B4-BE49-F238E27FC236}">
                <a16:creationId xmlns:a16="http://schemas.microsoft.com/office/drawing/2014/main" id="{B60D7381-2AF4-75E6-3EE0-29D7BE5EB8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C1CCE1-05AD-BAFE-E62A-02409752E526}"/>
              </a:ext>
            </a:extLst>
          </p:cNvPr>
          <p:cNvSpPr>
            <a:spLocks noGrp="1"/>
          </p:cNvSpPr>
          <p:nvPr>
            <p:ph type="dt" sz="quarter" idx="10"/>
          </p:nvPr>
        </p:nvSpPr>
        <p:spPr/>
        <p:txBody>
          <a:bodyPr/>
          <a:lstStyle/>
          <a:p>
            <a:pPr>
              <a:defRPr/>
            </a:pPr>
            <a:fld id="{81B4A6DB-6419-495D-9194-575D00EFD548}" type="datetime1">
              <a:rPr lang="en-US"/>
              <a:pPr>
                <a:defRPr/>
              </a:pPr>
              <a:t>3/27/24</a:t>
            </a:fld>
            <a:endParaRPr lang="en-US"/>
          </a:p>
        </p:txBody>
      </p:sp>
      <p:sp>
        <p:nvSpPr>
          <p:cNvPr id="5" name="Footer Placeholder 4">
            <a:extLst>
              <a:ext uri="{FF2B5EF4-FFF2-40B4-BE49-F238E27FC236}">
                <a16:creationId xmlns:a16="http://schemas.microsoft.com/office/drawing/2014/main" id="{7A7CB43B-729E-9C9A-4F4C-FF076A20B2CE}"/>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40292" name="Slide Number Placeholder 5">
            <a:extLst>
              <a:ext uri="{FF2B5EF4-FFF2-40B4-BE49-F238E27FC236}">
                <a16:creationId xmlns:a16="http://schemas.microsoft.com/office/drawing/2014/main" id="{EE82F564-68C8-E2C9-C546-04E9DDE70AC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AFC5A4D-3018-9043-AF8D-3D6E02269EE9}" type="slidenum">
              <a:rPr lang="en-US" altLang="en-US" sz="1200">
                <a:solidFill>
                  <a:srgbClr val="898989"/>
                </a:solidFill>
              </a:rPr>
              <a:pPr>
                <a:spcBef>
                  <a:spcPct val="0"/>
                </a:spcBef>
                <a:buFontTx/>
                <a:buNone/>
              </a:pPr>
              <a:t>80</a:t>
            </a:fld>
            <a:endParaRPr lang="en-US" altLang="en-US" sz="1200">
              <a:solidFill>
                <a:srgbClr val="898989"/>
              </a:solidFill>
            </a:endParaRPr>
          </a:p>
        </p:txBody>
      </p:sp>
      <p:sp>
        <p:nvSpPr>
          <p:cNvPr id="7" name="Title 1">
            <a:extLst>
              <a:ext uri="{FF2B5EF4-FFF2-40B4-BE49-F238E27FC236}">
                <a16:creationId xmlns:a16="http://schemas.microsoft.com/office/drawing/2014/main" id="{9F3FCBFA-7038-EFF1-D909-0D8AB33B7EAF}"/>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3200" b="1" dirty="0">
                <a:solidFill>
                  <a:srgbClr val="FF0000"/>
                </a:solidFill>
              </a:rPr>
              <a:t>Example 3NF</a:t>
            </a:r>
            <a:endParaRPr lang="en-US" sz="3200" b="1" dirty="0">
              <a:solidFill>
                <a:srgbClr val="FF0000"/>
              </a:solidFill>
              <a:effectLst>
                <a:outerShdw blurRad="38100" dist="38100" dir="2700000" algn="tl">
                  <a:srgbClr val="000000">
                    <a:alpha val="43137"/>
                  </a:srgbClr>
                </a:outerShdw>
              </a:effectLst>
            </a:endParaRPr>
          </a:p>
        </p:txBody>
      </p:sp>
      <p:pic>
        <p:nvPicPr>
          <p:cNvPr id="140294" name="Picture 2" descr="E:\NIET\Project\xLogo11.png.pagespeed.ic.pydHLuCQEZ.png">
            <a:extLst>
              <a:ext uri="{FF2B5EF4-FFF2-40B4-BE49-F238E27FC236}">
                <a16:creationId xmlns:a16="http://schemas.microsoft.com/office/drawing/2014/main" id="{A179294C-B0B5-9CEA-9DD3-EDDF27973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9">
            <a:extLst>
              <a:ext uri="{FF2B5EF4-FFF2-40B4-BE49-F238E27FC236}">
                <a16:creationId xmlns:a16="http://schemas.microsoft.com/office/drawing/2014/main" id="{9556C7C8-87DA-3B01-6E9D-75289B701308}"/>
              </a:ext>
            </a:extLst>
          </p:cNvPr>
          <p:cNvSpPr>
            <a:spLocks noGrp="1"/>
          </p:cNvSpPr>
          <p:nvPr>
            <p:ph idx="1"/>
          </p:nvPr>
        </p:nvSpPr>
        <p:spPr>
          <a:xfrm>
            <a:off x="1752600" y="762001"/>
            <a:ext cx="8763000" cy="5419725"/>
          </a:xfrm>
        </p:spPr>
        <p:txBody>
          <a:bodyPr/>
          <a:lstStyle/>
          <a:p>
            <a:pPr algn="just">
              <a:buFont typeface="Arial" panose="020B0604020202020204" pitchFamily="34" charset="0"/>
              <a:buNone/>
            </a:pPr>
            <a:endParaRPr lang="en-US" altLang="en-US" sz="2400" b="1" dirty="0">
              <a:solidFill>
                <a:srgbClr val="FF0000"/>
              </a:solidFill>
              <a:cs typeface="Times New Roman" panose="02020603050405020304" pitchFamily="18" charset="0"/>
            </a:endParaRPr>
          </a:p>
          <a:p>
            <a:pPr algn="just">
              <a:buFont typeface="Arial" panose="020B0604020202020204" pitchFamily="34" charset="0"/>
              <a:buNone/>
            </a:pPr>
            <a:r>
              <a:rPr lang="en-US" altLang="en-US" sz="2400" b="1" dirty="0">
                <a:solidFill>
                  <a:srgbClr val="FF0000"/>
                </a:solidFill>
                <a:cs typeface="Times New Roman" panose="02020603050405020304" pitchFamily="18" charset="0"/>
              </a:rPr>
              <a:t>Solution:-</a:t>
            </a:r>
          </a:p>
          <a:p>
            <a:pPr algn="just">
              <a:buFont typeface="Arial" panose="020B0604020202020204" pitchFamily="34" charset="0"/>
              <a:buNone/>
            </a:pPr>
            <a:r>
              <a:rPr lang="en-US" altLang="en-US" sz="2400" dirty="0">
                <a:solidFill>
                  <a:srgbClr val="00B050"/>
                </a:solidFill>
                <a:cs typeface="Times New Roman" panose="02020603050405020304" pitchFamily="18" charset="0"/>
              </a:rPr>
              <a:t>(</a:t>
            </a:r>
            <a:r>
              <a:rPr lang="en-US" altLang="en-US" sz="1600" dirty="0">
                <a:solidFill>
                  <a:srgbClr val="00B050"/>
                </a:solidFill>
                <a:cs typeface="Times New Roman" panose="02020603050405020304" pitchFamily="18" charset="0"/>
              </a:rPr>
              <a:t>primary key of relation EMP_DEPT  is  SSN)</a:t>
            </a:r>
            <a:endParaRPr lang="en-US" altLang="en-US" sz="1600" b="1" dirty="0">
              <a:solidFill>
                <a:srgbClr val="00B050"/>
              </a:solidFill>
              <a:cs typeface="Times New Roman" panose="02020603050405020304" pitchFamily="18" charset="0"/>
            </a:endParaRPr>
          </a:p>
          <a:p>
            <a:pPr algn="just">
              <a:buFont typeface="Arial" panose="020B0604020202020204" pitchFamily="34" charset="0"/>
              <a:buNone/>
            </a:pPr>
            <a:r>
              <a:rPr lang="en-US" altLang="en-US" sz="1600" b="1" dirty="0">
                <a:solidFill>
                  <a:srgbClr val="FF0000"/>
                </a:solidFill>
                <a:cs typeface="Times New Roman" panose="02020603050405020304" pitchFamily="18" charset="0"/>
              </a:rPr>
              <a:t>	1. </a:t>
            </a:r>
            <a:r>
              <a:rPr lang="en-US" altLang="en-US" sz="1600" dirty="0"/>
              <a:t>The relation schema EMP_DEPT  is in 2NF, since no partial dependencies on a key exist.</a:t>
            </a:r>
          </a:p>
          <a:p>
            <a:pPr algn="just">
              <a:buFont typeface="Arial" panose="020B0604020202020204" pitchFamily="34" charset="0"/>
              <a:buNone/>
            </a:pPr>
            <a:r>
              <a:rPr lang="en-US" altLang="en-US" sz="1600" b="1" dirty="0"/>
              <a:t>	2. </a:t>
            </a:r>
            <a:r>
              <a:rPr lang="en-US" altLang="en-US" sz="1600" dirty="0"/>
              <a:t>EMP_DEPT is not in 3NF because of the transitive dependency of DMGRSSN (and also DNAME) on SSN via DNUMBER.</a:t>
            </a:r>
            <a:endParaRPr lang="en-US" altLang="en-US" sz="1600" b="1" dirty="0">
              <a:solidFill>
                <a:srgbClr val="FF0000"/>
              </a:solidFill>
              <a:cs typeface="Times New Roman" panose="02020603050405020304" pitchFamily="18" charset="0"/>
            </a:endParaRPr>
          </a:p>
          <a:p>
            <a:pPr algn="just">
              <a:buFont typeface="Arial" panose="020B0604020202020204" pitchFamily="34" charset="0"/>
              <a:buNone/>
            </a:pPr>
            <a:r>
              <a:rPr lang="en-US" altLang="en-US" sz="1600" b="1" dirty="0">
                <a:solidFill>
                  <a:srgbClr val="0070C0"/>
                </a:solidFill>
                <a:cs typeface="Times New Roman" panose="02020603050405020304" pitchFamily="18" charset="0"/>
              </a:rPr>
              <a:t>	(</a:t>
            </a:r>
            <a:r>
              <a:rPr lang="en-US" altLang="en-US" sz="1600" b="1" dirty="0" err="1">
                <a:solidFill>
                  <a:srgbClr val="0070C0"/>
                </a:solidFill>
                <a:cs typeface="Times New Roman" panose="02020603050405020304" pitchFamily="18" charset="0"/>
              </a:rPr>
              <a:t>Dnumber</a:t>
            </a:r>
            <a:r>
              <a:rPr lang="en-US" altLang="en-US" sz="1600" b="1" dirty="0">
                <a:solidFill>
                  <a:srgbClr val="0070C0"/>
                </a:solidFill>
                <a:cs typeface="Times New Roman" panose="02020603050405020304" pitchFamily="18" charset="0"/>
              </a:rPr>
              <a:t> is neither key itself nor a  RHS of FD  has  prime attributes. We can see that dependency of {</a:t>
            </a:r>
            <a:r>
              <a:rPr lang="en-US" altLang="en-US" sz="1600" b="1" dirty="0" err="1">
                <a:solidFill>
                  <a:srgbClr val="0070C0"/>
                </a:solidFill>
                <a:cs typeface="Times New Roman" panose="02020603050405020304" pitchFamily="18" charset="0"/>
              </a:rPr>
              <a:t>dname,dmgr_ssn</a:t>
            </a:r>
            <a:r>
              <a:rPr lang="en-US" altLang="en-US" sz="1600" b="1" dirty="0">
                <a:solidFill>
                  <a:srgbClr val="0070C0"/>
                </a:solidFill>
                <a:cs typeface="Times New Roman" panose="02020603050405020304" pitchFamily="18" charset="0"/>
              </a:rPr>
              <a:t>} on </a:t>
            </a:r>
            <a:r>
              <a:rPr lang="en-US" altLang="en-US" sz="1600" b="1" dirty="0" err="1">
                <a:solidFill>
                  <a:srgbClr val="0070C0"/>
                </a:solidFill>
                <a:cs typeface="Times New Roman" panose="02020603050405020304" pitchFamily="18" charset="0"/>
              </a:rPr>
              <a:t>Dnumber</a:t>
            </a:r>
            <a:r>
              <a:rPr lang="en-US" altLang="en-US" sz="1600" b="1" dirty="0">
                <a:solidFill>
                  <a:srgbClr val="0070C0"/>
                </a:solidFill>
                <a:cs typeface="Times New Roman" panose="02020603050405020304" pitchFamily="18" charset="0"/>
              </a:rPr>
              <a:t> is undesirable.</a:t>
            </a:r>
          </a:p>
          <a:p>
            <a:pPr algn="just">
              <a:buFont typeface="Arial" panose="020B0604020202020204" pitchFamily="34" charset="0"/>
              <a:buNone/>
            </a:pPr>
            <a:r>
              <a:rPr lang="en-US" altLang="en-US" sz="1600" b="1" dirty="0">
                <a:solidFill>
                  <a:srgbClr val="0070C0"/>
                </a:solidFill>
                <a:cs typeface="Times New Roman" panose="02020603050405020304" pitchFamily="18" charset="0"/>
              </a:rPr>
              <a:t>	</a:t>
            </a:r>
            <a:r>
              <a:rPr lang="en-US" altLang="en-US" sz="1600" b="1" dirty="0">
                <a:solidFill>
                  <a:srgbClr val="C00000"/>
                </a:solidFill>
                <a:cs typeface="Times New Roman" panose="02020603050405020304" pitchFamily="18" charset="0"/>
              </a:rPr>
              <a:t>How to achieve 3NF?</a:t>
            </a:r>
          </a:p>
          <a:p>
            <a:pPr algn="just">
              <a:buFont typeface="Arial" panose="020B0604020202020204" pitchFamily="34" charset="0"/>
              <a:buNone/>
            </a:pPr>
            <a:r>
              <a:rPr lang="en-US" altLang="en-US" sz="1600" b="1" dirty="0">
                <a:solidFill>
                  <a:srgbClr val="0070C0"/>
                </a:solidFill>
                <a:cs typeface="Times New Roman" panose="02020603050405020304" pitchFamily="18" charset="0"/>
              </a:rPr>
              <a:t>	 Hence to apply 3NF we need to decompose the relation </a:t>
            </a:r>
            <a:r>
              <a:rPr lang="en-US" altLang="en-US" sz="1600" b="1" dirty="0" err="1">
                <a:solidFill>
                  <a:srgbClr val="0070C0"/>
                </a:solidFill>
                <a:cs typeface="Times New Roman" panose="02020603050405020304" pitchFamily="18" charset="0"/>
              </a:rPr>
              <a:t>EMP_Dept</a:t>
            </a:r>
            <a:r>
              <a:rPr lang="en-US" altLang="en-US" sz="1600" b="1" dirty="0">
                <a:solidFill>
                  <a:srgbClr val="0070C0"/>
                </a:solidFill>
                <a:cs typeface="Times New Roman" panose="02020603050405020304" pitchFamily="18" charset="0"/>
              </a:rPr>
              <a:t> and convert  them in to 3NF.</a:t>
            </a:r>
            <a:endParaRPr lang="en-US" altLang="en-US" sz="1600" b="1" dirty="0">
              <a:solidFill>
                <a:srgbClr val="FF0000"/>
              </a:solidFill>
              <a:cs typeface="Times New Roman" panose="02020603050405020304" pitchFamily="18" charset="0"/>
            </a:endParaRPr>
          </a:p>
          <a:p>
            <a:pPr algn="just">
              <a:buFont typeface="Arial" panose="020B0604020202020204" pitchFamily="34" charset="0"/>
              <a:buNone/>
            </a:pPr>
            <a:endParaRPr lang="en-US" altLang="en-US" sz="2400" dirty="0"/>
          </a:p>
        </p:txBody>
      </p:sp>
      <p:pic>
        <p:nvPicPr>
          <p:cNvPr id="108552" name="Picture 3">
            <a:extLst>
              <a:ext uri="{FF2B5EF4-FFF2-40B4-BE49-F238E27FC236}">
                <a16:creationId xmlns:a16="http://schemas.microsoft.com/office/drawing/2014/main" id="{C0A61895-CFBB-C220-DAA2-8C9756D9D5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0" y="928688"/>
            <a:ext cx="7162800"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53" name="Picture 5">
            <a:extLst>
              <a:ext uri="{FF2B5EF4-FFF2-40B4-BE49-F238E27FC236}">
                <a16:creationId xmlns:a16="http://schemas.microsoft.com/office/drawing/2014/main" id="{C9A804CB-3603-4153-9F1F-E5CCDC52C3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5022" y="4845269"/>
            <a:ext cx="3436882" cy="101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54" name="Picture 7">
            <a:extLst>
              <a:ext uri="{FF2B5EF4-FFF2-40B4-BE49-F238E27FC236}">
                <a16:creationId xmlns:a16="http://schemas.microsoft.com/office/drawing/2014/main" id="{11451B4F-3722-4883-9753-239C92D127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1834" y="4729655"/>
            <a:ext cx="2886565" cy="112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299" name="Picture 10">
            <a:extLst>
              <a:ext uri="{FF2B5EF4-FFF2-40B4-BE49-F238E27FC236}">
                <a16:creationId xmlns:a16="http://schemas.microsoft.com/office/drawing/2014/main" id="{73CDAB02-3C15-9F20-BE1B-D2BDCB982C9D}"/>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 calcmode="lin" valueType="num">
                                      <p:cBhvr additive="base">
                                        <p:cTn id="7"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8552"/>
                                        </p:tgtEl>
                                        <p:attrNameLst>
                                          <p:attrName>style.visibility</p:attrName>
                                        </p:attrNameLst>
                                      </p:cBhvr>
                                      <p:to>
                                        <p:strVal val="visible"/>
                                      </p:to>
                                    </p:set>
                                    <p:anim calcmode="lin" valueType="num">
                                      <p:cBhvr additive="base">
                                        <p:cTn id="19" dur="500" fill="hold"/>
                                        <p:tgtEl>
                                          <p:spTgt spid="108552"/>
                                        </p:tgtEl>
                                        <p:attrNameLst>
                                          <p:attrName>ppt_x</p:attrName>
                                        </p:attrNameLst>
                                      </p:cBhvr>
                                      <p:tavLst>
                                        <p:tav tm="0">
                                          <p:val>
                                            <p:strVal val="#ppt_x"/>
                                          </p:val>
                                        </p:tav>
                                        <p:tav tm="100000">
                                          <p:val>
                                            <p:strVal val="#ppt_x"/>
                                          </p:val>
                                        </p:tav>
                                      </p:tavLst>
                                    </p:anim>
                                    <p:anim calcmode="lin" valueType="num">
                                      <p:cBhvr additive="base">
                                        <p:cTn id="20" dur="500" fill="hold"/>
                                        <p:tgtEl>
                                          <p:spTgt spid="10855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 calcmode="lin" valueType="num">
                                      <p:cBhvr additive="base">
                                        <p:cTn id="31"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 calcmode="lin" valueType="num">
                                      <p:cBhvr additive="base">
                                        <p:cTn id="37"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0">
                                            <p:txEl>
                                              <p:pRg st="6" end="6"/>
                                            </p:txEl>
                                          </p:spTgt>
                                        </p:tgtEl>
                                        <p:attrNameLst>
                                          <p:attrName>style.visibility</p:attrName>
                                        </p:attrNameLst>
                                      </p:cBhvr>
                                      <p:to>
                                        <p:strVal val="visible"/>
                                      </p:to>
                                    </p:set>
                                    <p:anim calcmode="lin" valueType="num">
                                      <p:cBhvr additive="base">
                                        <p:cTn id="43"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0">
                                            <p:txEl>
                                              <p:pRg st="7" end="7"/>
                                            </p:txEl>
                                          </p:spTgt>
                                        </p:tgtEl>
                                        <p:attrNameLst>
                                          <p:attrName>style.visibility</p:attrName>
                                        </p:attrNameLst>
                                      </p:cBhvr>
                                      <p:to>
                                        <p:strVal val="visible"/>
                                      </p:to>
                                    </p:set>
                                    <p:anim calcmode="lin" valueType="num">
                                      <p:cBhvr additive="base">
                                        <p:cTn id="49"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108553"/>
                                        </p:tgtEl>
                                        <p:attrNameLst>
                                          <p:attrName>style.visibility</p:attrName>
                                        </p:attrNameLst>
                                      </p:cBhvr>
                                      <p:to>
                                        <p:strVal val="visible"/>
                                      </p:to>
                                    </p:set>
                                    <p:anim calcmode="lin" valueType="num">
                                      <p:cBhvr additive="base">
                                        <p:cTn id="55" dur="500" fill="hold"/>
                                        <p:tgtEl>
                                          <p:spTgt spid="108553"/>
                                        </p:tgtEl>
                                        <p:attrNameLst>
                                          <p:attrName>ppt_x</p:attrName>
                                        </p:attrNameLst>
                                      </p:cBhvr>
                                      <p:tavLst>
                                        <p:tav tm="0">
                                          <p:val>
                                            <p:strVal val="#ppt_x"/>
                                          </p:val>
                                        </p:tav>
                                        <p:tav tm="100000">
                                          <p:val>
                                            <p:strVal val="#ppt_x"/>
                                          </p:val>
                                        </p:tav>
                                      </p:tavLst>
                                    </p:anim>
                                    <p:anim calcmode="lin" valueType="num">
                                      <p:cBhvr additive="base">
                                        <p:cTn id="56" dur="500" fill="hold"/>
                                        <p:tgtEl>
                                          <p:spTgt spid="108553"/>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108554"/>
                                        </p:tgtEl>
                                        <p:attrNameLst>
                                          <p:attrName>style.visibility</p:attrName>
                                        </p:attrNameLst>
                                      </p:cBhvr>
                                      <p:to>
                                        <p:strVal val="visible"/>
                                      </p:to>
                                    </p:set>
                                    <p:anim calcmode="lin" valueType="num">
                                      <p:cBhvr additive="base">
                                        <p:cTn id="61" dur="500" fill="hold"/>
                                        <p:tgtEl>
                                          <p:spTgt spid="108554"/>
                                        </p:tgtEl>
                                        <p:attrNameLst>
                                          <p:attrName>ppt_x</p:attrName>
                                        </p:attrNameLst>
                                      </p:cBhvr>
                                      <p:tavLst>
                                        <p:tav tm="0">
                                          <p:val>
                                            <p:strVal val="#ppt_x"/>
                                          </p:val>
                                        </p:tav>
                                        <p:tav tm="100000">
                                          <p:val>
                                            <p:strVal val="#ppt_x"/>
                                          </p:val>
                                        </p:tav>
                                      </p:tavLst>
                                    </p:anim>
                                    <p:anim calcmode="lin" valueType="num">
                                      <p:cBhvr additive="base">
                                        <p:cTn id="62" dur="500" fill="hold"/>
                                        <p:tgtEl>
                                          <p:spTgt spid="1085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62A0DFD-5465-2878-AE80-1585CE60FDAF}"/>
              </a:ext>
            </a:extLst>
          </p:cNvPr>
          <p:cNvSpPr>
            <a:spLocks noGrp="1"/>
          </p:cNvSpPr>
          <p:nvPr>
            <p:ph type="dt" sz="quarter" idx="10"/>
          </p:nvPr>
        </p:nvSpPr>
        <p:spPr/>
        <p:txBody>
          <a:bodyPr/>
          <a:lstStyle/>
          <a:p>
            <a:pPr>
              <a:defRPr/>
            </a:pPr>
            <a:fld id="{79E119D5-45C8-48E4-AF82-65C95458D4B3}" type="datetime1">
              <a:rPr lang="en-US"/>
              <a:pPr>
                <a:defRPr/>
              </a:pPr>
              <a:t>3/27/24</a:t>
            </a:fld>
            <a:endParaRPr lang="en-US"/>
          </a:p>
        </p:txBody>
      </p:sp>
      <p:sp>
        <p:nvSpPr>
          <p:cNvPr id="5" name="Footer Placeholder 4">
            <a:extLst>
              <a:ext uri="{FF2B5EF4-FFF2-40B4-BE49-F238E27FC236}">
                <a16:creationId xmlns:a16="http://schemas.microsoft.com/office/drawing/2014/main" id="{86C23F51-4A3E-7014-9F28-8CF5380B4132}"/>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45412" name="Slide Number Placeholder 5">
            <a:extLst>
              <a:ext uri="{FF2B5EF4-FFF2-40B4-BE49-F238E27FC236}">
                <a16:creationId xmlns:a16="http://schemas.microsoft.com/office/drawing/2014/main" id="{5368D519-DAFD-3EEB-6630-70694D27992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02A5EBC-565A-7844-8BB3-497A688FF3B9}" type="slidenum">
              <a:rPr lang="en-US" altLang="en-US" sz="1200">
                <a:solidFill>
                  <a:srgbClr val="898989"/>
                </a:solidFill>
              </a:rPr>
              <a:pPr>
                <a:spcBef>
                  <a:spcPct val="0"/>
                </a:spcBef>
                <a:buFontTx/>
                <a:buNone/>
              </a:pPr>
              <a:t>81</a:t>
            </a:fld>
            <a:endParaRPr lang="en-US" altLang="en-US" sz="1200">
              <a:solidFill>
                <a:srgbClr val="898989"/>
              </a:solidFill>
            </a:endParaRPr>
          </a:p>
        </p:txBody>
      </p:sp>
      <p:sp>
        <p:nvSpPr>
          <p:cNvPr id="7" name="Title 1">
            <a:extLst>
              <a:ext uri="{FF2B5EF4-FFF2-40B4-BE49-F238E27FC236}">
                <a16:creationId xmlns:a16="http://schemas.microsoft.com/office/drawing/2014/main" id="{6A894575-9929-3B6A-D472-A0A0FA93799A}"/>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altLang="en-US" sz="2400" b="1" dirty="0">
              <a:solidFill>
                <a:srgbClr val="FF0000"/>
              </a:solidFill>
            </a:endParaRPr>
          </a:p>
          <a:p>
            <a:pPr algn="ctr">
              <a:defRPr/>
            </a:pPr>
            <a:r>
              <a:rPr lang="en-US" altLang="en-US" sz="2800" b="1" dirty="0">
                <a:solidFill>
                  <a:srgbClr val="00B050"/>
                </a:solidFill>
              </a:rPr>
              <a:t>General Definitions of 1NF,2NF and 3NF </a:t>
            </a:r>
            <a:br>
              <a:rPr lang="en-US" altLang="en-US" sz="2400" b="1" dirty="0">
                <a:solidFill>
                  <a:srgbClr val="FF0000"/>
                </a:solidFill>
              </a:rPr>
            </a:br>
            <a:endParaRPr lang="en-US" sz="2400" b="1" dirty="0">
              <a:solidFill>
                <a:srgbClr val="FF0000"/>
              </a:solidFill>
              <a:effectLst>
                <a:outerShdw blurRad="38100" dist="38100" dir="2700000" algn="tl">
                  <a:srgbClr val="000000">
                    <a:alpha val="43137"/>
                  </a:srgbClr>
                </a:outerShdw>
              </a:effectLst>
            </a:endParaRPr>
          </a:p>
        </p:txBody>
      </p:sp>
      <p:pic>
        <p:nvPicPr>
          <p:cNvPr id="145414" name="Picture 2" descr="E:\NIET\Project\xLogo11.png.pagespeed.ic.pydHLuCQEZ.png">
            <a:extLst>
              <a:ext uri="{FF2B5EF4-FFF2-40B4-BE49-F238E27FC236}">
                <a16:creationId xmlns:a16="http://schemas.microsoft.com/office/drawing/2014/main" id="{D8F63900-A601-C74C-3250-C6FDD5EFEE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5415" name="Content Placeholder 4">
            <a:extLst>
              <a:ext uri="{FF2B5EF4-FFF2-40B4-BE49-F238E27FC236}">
                <a16:creationId xmlns:a16="http://schemas.microsoft.com/office/drawing/2014/main" id="{5A28F0F0-EBC0-CF56-DA4A-521F383933C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828800" y="1143000"/>
            <a:ext cx="8686800" cy="4876800"/>
          </a:xfrm>
        </p:spPr>
      </p:pic>
      <p:pic>
        <p:nvPicPr>
          <p:cNvPr id="145416" name="Picture 7">
            <a:extLst>
              <a:ext uri="{FF2B5EF4-FFF2-40B4-BE49-F238E27FC236}">
                <a16:creationId xmlns:a16="http://schemas.microsoft.com/office/drawing/2014/main" id="{0173B272-A892-4427-2E10-D88452060C8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3A83ECA-BA92-F3C5-3BA8-F34E637EC53A}"/>
              </a:ext>
            </a:extLst>
          </p:cNvPr>
          <p:cNvSpPr>
            <a:spLocks noGrp="1"/>
          </p:cNvSpPr>
          <p:nvPr>
            <p:ph type="dt" sz="quarter" idx="10"/>
          </p:nvPr>
        </p:nvSpPr>
        <p:spPr/>
        <p:txBody>
          <a:bodyPr/>
          <a:lstStyle/>
          <a:p>
            <a:pPr>
              <a:defRPr/>
            </a:pPr>
            <a:fld id="{7F8A46E7-95D0-46C9-AC51-7CD3FFD8CC4E}" type="datetime1">
              <a:rPr lang="en-US"/>
              <a:pPr>
                <a:defRPr/>
              </a:pPr>
              <a:t>3/27/24</a:t>
            </a:fld>
            <a:endParaRPr lang="en-US"/>
          </a:p>
        </p:txBody>
      </p:sp>
      <p:sp>
        <p:nvSpPr>
          <p:cNvPr id="5" name="Footer Placeholder 4">
            <a:extLst>
              <a:ext uri="{FF2B5EF4-FFF2-40B4-BE49-F238E27FC236}">
                <a16:creationId xmlns:a16="http://schemas.microsoft.com/office/drawing/2014/main" id="{2E8880C6-6578-35BF-D89A-417580D5F621}"/>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46436" name="Slide Number Placeholder 5">
            <a:extLst>
              <a:ext uri="{FF2B5EF4-FFF2-40B4-BE49-F238E27FC236}">
                <a16:creationId xmlns:a16="http://schemas.microsoft.com/office/drawing/2014/main" id="{EFAB47E9-2506-C193-EC6F-2A907B1E5FE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4D8B6BC-3B8B-934C-97AB-90D1F3B56CE1}" type="slidenum">
              <a:rPr lang="en-US" altLang="en-US" sz="1200">
                <a:solidFill>
                  <a:srgbClr val="898989"/>
                </a:solidFill>
              </a:rPr>
              <a:pPr>
                <a:spcBef>
                  <a:spcPct val="0"/>
                </a:spcBef>
                <a:buFontTx/>
                <a:buNone/>
              </a:pPr>
              <a:t>82</a:t>
            </a:fld>
            <a:endParaRPr lang="en-US" altLang="en-US" sz="1200">
              <a:solidFill>
                <a:srgbClr val="898989"/>
              </a:solidFill>
            </a:endParaRPr>
          </a:p>
        </p:txBody>
      </p:sp>
      <p:sp>
        <p:nvSpPr>
          <p:cNvPr id="7" name="Title 1">
            <a:extLst>
              <a:ext uri="{FF2B5EF4-FFF2-40B4-BE49-F238E27FC236}">
                <a16:creationId xmlns:a16="http://schemas.microsoft.com/office/drawing/2014/main" id="{EA5BDE63-F694-AB19-B74B-513BE83E00CB}"/>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b="1" dirty="0">
                <a:effectLst>
                  <a:outerShdw blurRad="38100" dist="38100" dir="2700000" algn="tl">
                    <a:srgbClr val="000000">
                      <a:alpha val="43137"/>
                    </a:srgbClr>
                  </a:outerShdw>
                </a:effectLst>
              </a:rPr>
              <a:t>4. Boyce </a:t>
            </a:r>
            <a:r>
              <a:rPr lang="en-US" sz="2800" b="1" dirty="0" err="1">
                <a:effectLst>
                  <a:outerShdw blurRad="38100" dist="38100" dir="2700000" algn="tl">
                    <a:srgbClr val="000000">
                      <a:alpha val="43137"/>
                    </a:srgbClr>
                  </a:outerShdw>
                </a:effectLst>
              </a:rPr>
              <a:t>Codd</a:t>
            </a:r>
            <a:r>
              <a:rPr lang="en-US" sz="2800" b="1" dirty="0">
                <a:effectLst>
                  <a:outerShdw blurRad="38100" dist="38100" dir="2700000" algn="tl">
                    <a:srgbClr val="000000">
                      <a:alpha val="43137"/>
                    </a:srgbClr>
                  </a:outerShdw>
                </a:effectLst>
              </a:rPr>
              <a:t> Normal Form (BCNF) OR 3.5NF</a:t>
            </a:r>
          </a:p>
        </p:txBody>
      </p:sp>
      <p:pic>
        <p:nvPicPr>
          <p:cNvPr id="146438" name="Picture 2" descr="E:\NIET\Project\xLogo11.png.pagespeed.ic.pydHLuCQEZ.png">
            <a:extLst>
              <a:ext uri="{FF2B5EF4-FFF2-40B4-BE49-F238E27FC236}">
                <a16:creationId xmlns:a16="http://schemas.microsoft.com/office/drawing/2014/main" id="{AC695463-5B31-790E-EEEA-9268B60223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7" name="Content Placeholder 2">
            <a:extLst>
              <a:ext uri="{FF2B5EF4-FFF2-40B4-BE49-F238E27FC236}">
                <a16:creationId xmlns:a16="http://schemas.microsoft.com/office/drawing/2014/main" id="{009C6319-54D4-C68C-A47D-3DB79A0494E8}"/>
              </a:ext>
            </a:extLst>
          </p:cNvPr>
          <p:cNvSpPr>
            <a:spLocks noGrp="1"/>
          </p:cNvSpPr>
          <p:nvPr>
            <p:ph idx="1"/>
          </p:nvPr>
        </p:nvSpPr>
        <p:spPr>
          <a:xfrm>
            <a:off x="2057400" y="838200"/>
            <a:ext cx="8229600" cy="5334000"/>
          </a:xfrm>
        </p:spPr>
        <p:txBody>
          <a:bodyPr>
            <a:noAutofit/>
          </a:bodyPr>
          <a:lstStyle/>
          <a:p>
            <a:pPr algn="just">
              <a:buFont typeface="Arial" panose="020B0604020202020204" pitchFamily="34" charset="0"/>
              <a:buNone/>
              <a:defRPr/>
            </a:pPr>
            <a:r>
              <a:rPr lang="en-US" dirty="0"/>
              <a:t>	 Boyce-</a:t>
            </a:r>
            <a:r>
              <a:rPr lang="en-US" dirty="0" err="1"/>
              <a:t>Codd</a:t>
            </a:r>
            <a:r>
              <a:rPr lang="en-US" dirty="0"/>
              <a:t> normal form (BCNF) was proposed as a simpler form of 3NF, but it was found to be stricter than 3NF, because every relation in BCNF is also in 3NF; however, a relation in 3NF is not necessarily in BCNF</a:t>
            </a:r>
          </a:p>
          <a:p>
            <a:pPr algn="just" eaLnBrk="1" hangingPunct="1">
              <a:buFont typeface="Arial" panose="020B0604020202020204" pitchFamily="34" charset="0"/>
              <a:buNone/>
              <a:defRPr/>
            </a:pPr>
            <a:r>
              <a:rPr lang="en-US" dirty="0"/>
              <a:t>	</a:t>
            </a:r>
            <a:r>
              <a:rPr lang="en-US" b="1" dirty="0">
                <a:solidFill>
                  <a:srgbClr val="C00000"/>
                </a:solidFill>
              </a:rPr>
              <a:t>The official qualification for BCNF are:-</a:t>
            </a:r>
          </a:p>
          <a:p>
            <a:pPr algn="just" eaLnBrk="1" hangingPunct="1">
              <a:buFont typeface="Wingdings" pitchFamily="2" charset="2"/>
              <a:buChar char="Ø"/>
              <a:defRPr/>
            </a:pPr>
            <a:r>
              <a:rPr lang="en-US" b="1" dirty="0"/>
              <a:t>A relation must be in 3NF.</a:t>
            </a:r>
          </a:p>
          <a:p>
            <a:pPr algn="just" eaLnBrk="1" hangingPunct="1">
              <a:buFont typeface="Wingdings" pitchFamily="2" charset="2"/>
              <a:buChar char="Ø"/>
              <a:defRPr/>
            </a:pPr>
            <a:r>
              <a:rPr lang="en-US" b="1" dirty="0"/>
              <a:t>All determinates are super keys,</a:t>
            </a:r>
          </a:p>
          <a:p>
            <a:pPr algn="just" eaLnBrk="1" hangingPunct="1">
              <a:buFont typeface="Wingdings" pitchFamily="2" charset="2"/>
              <a:buChar char="Ø"/>
              <a:defRPr/>
            </a:pPr>
            <a:r>
              <a:rPr lang="en-US" b="1" dirty="0"/>
              <a:t> if  determinates are not super key are removed to placed in another relation.</a:t>
            </a:r>
          </a:p>
          <a:p>
            <a:pPr>
              <a:buFont typeface="Arial" panose="020B0604020202020204" pitchFamily="34" charset="0"/>
              <a:buNone/>
              <a:defRPr/>
            </a:pPr>
            <a:r>
              <a:rPr lang="en-US" altLang="en-US" b="1" dirty="0">
                <a:solidFill>
                  <a:srgbClr val="FF0000"/>
                </a:solidFill>
                <a:cs typeface="Times New Roman" pitchFamily="18" charset="0"/>
              </a:rPr>
              <a:t>	Definition:- </a:t>
            </a:r>
            <a:r>
              <a:rPr lang="en-US" altLang="en-US" dirty="0">
                <a:cs typeface="Times New Roman" pitchFamily="18" charset="0"/>
              </a:rPr>
              <a:t>A relation schema R is in </a:t>
            </a:r>
            <a:r>
              <a:rPr lang="en-US" altLang="en-US" b="1" dirty="0">
                <a:cs typeface="Times New Roman" pitchFamily="18" charset="0"/>
              </a:rPr>
              <a:t>Boyce-</a:t>
            </a:r>
            <a:r>
              <a:rPr lang="en-US" altLang="en-US" b="1" dirty="0" err="1">
                <a:cs typeface="Times New Roman" pitchFamily="18" charset="0"/>
              </a:rPr>
              <a:t>Codd</a:t>
            </a:r>
            <a:r>
              <a:rPr lang="en-US" altLang="en-US" b="1" dirty="0">
                <a:cs typeface="Times New Roman" pitchFamily="18" charset="0"/>
              </a:rPr>
              <a:t> Normal Form </a:t>
            </a:r>
            <a:r>
              <a:rPr lang="en-US" altLang="en-US" dirty="0">
                <a:cs typeface="Times New Roman" pitchFamily="18" charset="0"/>
              </a:rPr>
              <a:t>(</a:t>
            </a:r>
            <a:r>
              <a:rPr lang="en-US" altLang="en-US" b="1" dirty="0">
                <a:cs typeface="Times New Roman" pitchFamily="18" charset="0"/>
              </a:rPr>
              <a:t>BCNF</a:t>
            </a:r>
            <a:r>
              <a:rPr lang="en-US" altLang="en-US" dirty="0">
                <a:cs typeface="Times New Roman" pitchFamily="18" charset="0"/>
              </a:rPr>
              <a:t>) if whenever an  FD X -&gt; Y holds in R,</a:t>
            </a:r>
          </a:p>
          <a:p>
            <a:pPr>
              <a:buFont typeface="Arial" panose="020B0604020202020204" pitchFamily="34" charset="0"/>
              <a:buNone/>
              <a:defRPr/>
            </a:pPr>
            <a:r>
              <a:rPr lang="en-US" altLang="en-US" dirty="0">
                <a:cs typeface="Times New Roman" pitchFamily="18" charset="0"/>
              </a:rPr>
              <a:t>	 </a:t>
            </a:r>
            <a:r>
              <a:rPr lang="en-US" dirty="0"/>
              <a:t>A relation R is in BCNF if every functional dependency X → Y, X is the super key of the Relation.</a:t>
            </a:r>
          </a:p>
          <a:p>
            <a:pPr>
              <a:buFont typeface="Arial" panose="020B0604020202020204" pitchFamily="34" charset="0"/>
              <a:buNone/>
              <a:defRPr/>
            </a:pPr>
            <a:r>
              <a:rPr lang="en-US" b="1" dirty="0">
                <a:solidFill>
                  <a:srgbClr val="00B050"/>
                </a:solidFill>
              </a:rPr>
              <a:t>Means</a:t>
            </a:r>
          </a:p>
          <a:p>
            <a:pPr marL="457200" indent="-457200" algn="just">
              <a:buNone/>
              <a:defRPr/>
            </a:pPr>
            <a:r>
              <a:rPr lang="en-US" altLang="en-US" dirty="0">
                <a:cs typeface="Times New Roman" pitchFamily="18" charset="0"/>
              </a:rPr>
              <a:t>	A relation is in BCNF if every determinants  is a super key or candidate key .</a:t>
            </a:r>
          </a:p>
          <a:p>
            <a:pPr algn="just" eaLnBrk="1" hangingPunct="1">
              <a:buFont typeface="Arial" panose="020B0604020202020204" pitchFamily="34" charset="0"/>
              <a:buNone/>
              <a:defRPr/>
            </a:pPr>
            <a:endParaRPr lang="en-US" dirty="0"/>
          </a:p>
        </p:txBody>
      </p:sp>
      <p:pic>
        <p:nvPicPr>
          <p:cNvPr id="146440" name="Picture 7">
            <a:extLst>
              <a:ext uri="{FF2B5EF4-FFF2-40B4-BE49-F238E27FC236}">
                <a16:creationId xmlns:a16="http://schemas.microsoft.com/office/drawing/2014/main" id="{1BE16CD1-4A59-6774-09FE-80D5C3CCE49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2647">
                                            <p:txEl>
                                              <p:pRg st="0" end="0"/>
                                            </p:txEl>
                                          </p:spTgt>
                                        </p:tgtEl>
                                        <p:attrNameLst>
                                          <p:attrName>style.visibility</p:attrName>
                                        </p:attrNameLst>
                                      </p:cBhvr>
                                      <p:to>
                                        <p:strVal val="visible"/>
                                      </p:to>
                                    </p:set>
                                    <p:anim calcmode="lin" valueType="num">
                                      <p:cBhvr additive="base">
                                        <p:cTn id="7" dur="500" fill="hold"/>
                                        <p:tgtEl>
                                          <p:spTgt spid="1126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2647">
                                            <p:txEl>
                                              <p:pRg st="1" end="1"/>
                                            </p:txEl>
                                          </p:spTgt>
                                        </p:tgtEl>
                                        <p:attrNameLst>
                                          <p:attrName>style.visibility</p:attrName>
                                        </p:attrNameLst>
                                      </p:cBhvr>
                                      <p:to>
                                        <p:strVal val="visible"/>
                                      </p:to>
                                    </p:set>
                                    <p:anim calcmode="lin" valueType="num">
                                      <p:cBhvr additive="base">
                                        <p:cTn id="13" dur="500" fill="hold"/>
                                        <p:tgtEl>
                                          <p:spTgt spid="1126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2647">
                                            <p:txEl>
                                              <p:pRg st="2" end="2"/>
                                            </p:txEl>
                                          </p:spTgt>
                                        </p:tgtEl>
                                        <p:attrNameLst>
                                          <p:attrName>style.visibility</p:attrName>
                                        </p:attrNameLst>
                                      </p:cBhvr>
                                      <p:to>
                                        <p:strVal val="visible"/>
                                      </p:to>
                                    </p:set>
                                    <p:anim calcmode="lin" valueType="num">
                                      <p:cBhvr additive="base">
                                        <p:cTn id="19" dur="500" fill="hold"/>
                                        <p:tgtEl>
                                          <p:spTgt spid="1126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12647">
                                            <p:txEl>
                                              <p:pRg st="3" end="3"/>
                                            </p:txEl>
                                          </p:spTgt>
                                        </p:tgtEl>
                                        <p:attrNameLst>
                                          <p:attrName>style.visibility</p:attrName>
                                        </p:attrNameLst>
                                      </p:cBhvr>
                                      <p:to>
                                        <p:strVal val="visible"/>
                                      </p:to>
                                    </p:set>
                                    <p:anim calcmode="lin" valueType="num">
                                      <p:cBhvr additive="base">
                                        <p:cTn id="25" dur="500" fill="hold"/>
                                        <p:tgtEl>
                                          <p:spTgt spid="1126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12647">
                                            <p:txEl>
                                              <p:pRg st="4" end="4"/>
                                            </p:txEl>
                                          </p:spTgt>
                                        </p:tgtEl>
                                        <p:attrNameLst>
                                          <p:attrName>style.visibility</p:attrName>
                                        </p:attrNameLst>
                                      </p:cBhvr>
                                      <p:to>
                                        <p:strVal val="visible"/>
                                      </p:to>
                                    </p:set>
                                    <p:anim calcmode="lin" valueType="num">
                                      <p:cBhvr additive="base">
                                        <p:cTn id="31" dur="500" fill="hold"/>
                                        <p:tgtEl>
                                          <p:spTgt spid="11264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12647">
                                            <p:txEl>
                                              <p:pRg st="5" end="5"/>
                                            </p:txEl>
                                          </p:spTgt>
                                        </p:tgtEl>
                                        <p:attrNameLst>
                                          <p:attrName>style.visibility</p:attrName>
                                        </p:attrNameLst>
                                      </p:cBhvr>
                                      <p:to>
                                        <p:strVal val="visible"/>
                                      </p:to>
                                    </p:set>
                                    <p:anim calcmode="lin" valueType="num">
                                      <p:cBhvr additive="base">
                                        <p:cTn id="37" dur="500" fill="hold"/>
                                        <p:tgtEl>
                                          <p:spTgt spid="11264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26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12647">
                                            <p:txEl>
                                              <p:pRg st="6" end="6"/>
                                            </p:txEl>
                                          </p:spTgt>
                                        </p:tgtEl>
                                        <p:attrNameLst>
                                          <p:attrName>style.visibility</p:attrName>
                                        </p:attrNameLst>
                                      </p:cBhvr>
                                      <p:to>
                                        <p:strVal val="visible"/>
                                      </p:to>
                                    </p:set>
                                    <p:anim calcmode="lin" valueType="num">
                                      <p:cBhvr additive="base">
                                        <p:cTn id="43" dur="500" fill="hold"/>
                                        <p:tgtEl>
                                          <p:spTgt spid="11264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26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12647">
                                            <p:txEl>
                                              <p:pRg st="7" end="7"/>
                                            </p:txEl>
                                          </p:spTgt>
                                        </p:tgtEl>
                                        <p:attrNameLst>
                                          <p:attrName>style.visibility</p:attrName>
                                        </p:attrNameLst>
                                      </p:cBhvr>
                                      <p:to>
                                        <p:strVal val="visible"/>
                                      </p:to>
                                    </p:set>
                                    <p:anim calcmode="lin" valueType="num">
                                      <p:cBhvr additive="base">
                                        <p:cTn id="49" dur="500" fill="hold"/>
                                        <p:tgtEl>
                                          <p:spTgt spid="11264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26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112647">
                                            <p:txEl>
                                              <p:pRg st="8" end="8"/>
                                            </p:txEl>
                                          </p:spTgt>
                                        </p:tgtEl>
                                        <p:attrNameLst>
                                          <p:attrName>style.visibility</p:attrName>
                                        </p:attrNameLst>
                                      </p:cBhvr>
                                      <p:to>
                                        <p:strVal val="visible"/>
                                      </p:to>
                                    </p:set>
                                    <p:anim calcmode="lin" valueType="num">
                                      <p:cBhvr additive="base">
                                        <p:cTn id="55" dur="500" fill="hold"/>
                                        <p:tgtEl>
                                          <p:spTgt spid="11264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264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36BA98B-6F62-860B-DDE1-AA9CA9069E20}"/>
              </a:ext>
            </a:extLst>
          </p:cNvPr>
          <p:cNvSpPr>
            <a:spLocks noGrp="1"/>
          </p:cNvSpPr>
          <p:nvPr>
            <p:ph type="dt" sz="quarter" idx="10"/>
          </p:nvPr>
        </p:nvSpPr>
        <p:spPr/>
        <p:txBody>
          <a:bodyPr/>
          <a:lstStyle/>
          <a:p>
            <a:pPr>
              <a:defRPr/>
            </a:pPr>
            <a:fld id="{FDAC873B-D18C-44E2-8070-F91D32E502C4}" type="datetime1">
              <a:rPr lang="en-US"/>
              <a:pPr>
                <a:defRPr/>
              </a:pPr>
              <a:t>3/27/24</a:t>
            </a:fld>
            <a:endParaRPr lang="en-US"/>
          </a:p>
        </p:txBody>
      </p:sp>
      <p:sp>
        <p:nvSpPr>
          <p:cNvPr id="5" name="Footer Placeholder 4">
            <a:extLst>
              <a:ext uri="{FF2B5EF4-FFF2-40B4-BE49-F238E27FC236}">
                <a16:creationId xmlns:a16="http://schemas.microsoft.com/office/drawing/2014/main" id="{58DF7015-4C99-BE2A-8B61-160FDCC8574F}"/>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47460" name="Slide Number Placeholder 5">
            <a:extLst>
              <a:ext uri="{FF2B5EF4-FFF2-40B4-BE49-F238E27FC236}">
                <a16:creationId xmlns:a16="http://schemas.microsoft.com/office/drawing/2014/main" id="{F0FC4C77-9BE4-C09F-9E1D-455FED7F009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7725F57-1847-D74C-B873-6EC7447760A4}" type="slidenum">
              <a:rPr lang="en-US" altLang="en-US" sz="1200">
                <a:solidFill>
                  <a:srgbClr val="898989"/>
                </a:solidFill>
              </a:rPr>
              <a:pPr>
                <a:spcBef>
                  <a:spcPct val="0"/>
                </a:spcBef>
                <a:buFontTx/>
                <a:buNone/>
              </a:pPr>
              <a:t>83</a:t>
            </a:fld>
            <a:endParaRPr lang="en-US" altLang="en-US" sz="1200">
              <a:solidFill>
                <a:srgbClr val="898989"/>
              </a:solidFill>
            </a:endParaRPr>
          </a:p>
        </p:txBody>
      </p:sp>
      <p:sp>
        <p:nvSpPr>
          <p:cNvPr id="7" name="Title 1">
            <a:extLst>
              <a:ext uri="{FF2B5EF4-FFF2-40B4-BE49-F238E27FC236}">
                <a16:creationId xmlns:a16="http://schemas.microsoft.com/office/drawing/2014/main" id="{B19AD035-FC9B-8E80-72AF-0FF878A56BCD}"/>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Continue….</a:t>
            </a:r>
          </a:p>
        </p:txBody>
      </p:sp>
      <p:pic>
        <p:nvPicPr>
          <p:cNvPr id="147462" name="Picture 2" descr="E:\NIET\Project\xLogo11.png.pagespeed.ic.pydHLuCQEZ.png">
            <a:extLst>
              <a:ext uri="{FF2B5EF4-FFF2-40B4-BE49-F238E27FC236}">
                <a16:creationId xmlns:a16="http://schemas.microsoft.com/office/drawing/2014/main" id="{92010924-4448-8707-7B5B-D6BA8D4BE7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5" name="Content Placeholder 2">
            <a:extLst>
              <a:ext uri="{FF2B5EF4-FFF2-40B4-BE49-F238E27FC236}">
                <a16:creationId xmlns:a16="http://schemas.microsoft.com/office/drawing/2014/main" id="{362C0300-389E-3FBA-DD1E-20446D3E42C0}"/>
              </a:ext>
            </a:extLst>
          </p:cNvPr>
          <p:cNvSpPr>
            <a:spLocks noGrp="1"/>
          </p:cNvSpPr>
          <p:nvPr>
            <p:ph idx="1"/>
          </p:nvPr>
        </p:nvSpPr>
        <p:spPr>
          <a:xfrm>
            <a:off x="2057400" y="1143000"/>
            <a:ext cx="8229600" cy="4724400"/>
          </a:xfrm>
        </p:spPr>
        <p:txBody>
          <a:bodyPr/>
          <a:lstStyle/>
          <a:p>
            <a:pPr algn="just" eaLnBrk="1" hangingPunct="1">
              <a:buFont typeface="Arial" panose="020B0604020202020204" pitchFamily="34" charset="0"/>
              <a:buNone/>
            </a:pPr>
            <a:r>
              <a:rPr lang="en-US" altLang="en-US" sz="2400"/>
              <a:t>	The formal definition of BCNF differs from the definition of 3NF in that clause (b) of 3NF, which allows functional dependency  having the RHS as a prime attribute, is absent from BCNF. That makes BCNF a stronger normal form compared to 3NF.</a:t>
            </a:r>
          </a:p>
          <a:p>
            <a:pPr algn="just" eaLnBrk="1" hangingPunct="1">
              <a:buFont typeface="Arial" panose="020B0604020202020204" pitchFamily="34" charset="0"/>
              <a:buNone/>
            </a:pPr>
            <a:r>
              <a:rPr lang="en-US" altLang="en-US" sz="2400"/>
              <a:t>	(LHS of every functional dependency must be super key or candidate key and RHS prime attribute condition not allowed in BCNF)</a:t>
            </a:r>
          </a:p>
          <a:p>
            <a:pPr algn="just" eaLnBrk="1" hangingPunct="1">
              <a:buFont typeface="Arial" panose="020B0604020202020204" pitchFamily="34" charset="0"/>
              <a:buNone/>
            </a:pPr>
            <a:r>
              <a:rPr lang="en-US" altLang="en-US" sz="2400"/>
              <a:t>	</a:t>
            </a:r>
          </a:p>
          <a:p>
            <a:pPr algn="just" eaLnBrk="1" hangingPunct="1">
              <a:buFont typeface="Arial" panose="020B0604020202020204" pitchFamily="34" charset="0"/>
              <a:buNone/>
            </a:pPr>
            <a:r>
              <a:rPr lang="en-US" altLang="en-US" sz="2400" b="1">
                <a:solidFill>
                  <a:srgbClr val="FF0000"/>
                </a:solidFill>
              </a:rPr>
              <a:t>Note:- </a:t>
            </a:r>
            <a:r>
              <a:rPr lang="en-US" altLang="en-US" sz="2400"/>
              <a:t>Every relation in BCNF is in 3NF,but it is not necessary that every relation in 3NF is in BCNF.</a:t>
            </a:r>
          </a:p>
        </p:txBody>
      </p:sp>
      <p:pic>
        <p:nvPicPr>
          <p:cNvPr id="147464" name="Picture 7">
            <a:extLst>
              <a:ext uri="{FF2B5EF4-FFF2-40B4-BE49-F238E27FC236}">
                <a16:creationId xmlns:a16="http://schemas.microsoft.com/office/drawing/2014/main" id="{8ECDC7D1-E0CD-2192-99FB-FE73645E4DB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4695">
                                            <p:txEl>
                                              <p:pRg st="0" end="0"/>
                                            </p:txEl>
                                          </p:spTgt>
                                        </p:tgtEl>
                                        <p:attrNameLst>
                                          <p:attrName>style.visibility</p:attrName>
                                        </p:attrNameLst>
                                      </p:cBhvr>
                                      <p:to>
                                        <p:strVal val="visible"/>
                                      </p:to>
                                    </p:set>
                                    <p:anim calcmode="lin" valueType="num">
                                      <p:cBhvr additive="base">
                                        <p:cTn id="7" dur="500" fill="hold"/>
                                        <p:tgtEl>
                                          <p:spTgt spid="1146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46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4695">
                                            <p:txEl>
                                              <p:pRg st="1" end="1"/>
                                            </p:txEl>
                                          </p:spTgt>
                                        </p:tgtEl>
                                        <p:attrNameLst>
                                          <p:attrName>style.visibility</p:attrName>
                                        </p:attrNameLst>
                                      </p:cBhvr>
                                      <p:to>
                                        <p:strVal val="visible"/>
                                      </p:to>
                                    </p:set>
                                    <p:anim calcmode="lin" valueType="num">
                                      <p:cBhvr additive="base">
                                        <p:cTn id="13" dur="500" fill="hold"/>
                                        <p:tgtEl>
                                          <p:spTgt spid="1146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46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4695">
                                            <p:txEl>
                                              <p:pRg st="3" end="3"/>
                                            </p:txEl>
                                          </p:spTgt>
                                        </p:tgtEl>
                                        <p:attrNameLst>
                                          <p:attrName>style.visibility</p:attrName>
                                        </p:attrNameLst>
                                      </p:cBhvr>
                                      <p:to>
                                        <p:strVal val="visible"/>
                                      </p:to>
                                    </p:set>
                                    <p:anim calcmode="lin" valueType="num">
                                      <p:cBhvr additive="base">
                                        <p:cTn id="19" dur="500" fill="hold"/>
                                        <p:tgtEl>
                                          <p:spTgt spid="11469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46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957128D-B5E6-1510-33D8-3790A733D3F0}"/>
              </a:ext>
            </a:extLst>
          </p:cNvPr>
          <p:cNvSpPr>
            <a:spLocks noGrp="1"/>
          </p:cNvSpPr>
          <p:nvPr>
            <p:ph type="dt" sz="quarter" idx="10"/>
          </p:nvPr>
        </p:nvSpPr>
        <p:spPr/>
        <p:txBody>
          <a:bodyPr/>
          <a:lstStyle/>
          <a:p>
            <a:pPr>
              <a:defRPr/>
            </a:pPr>
            <a:fld id="{6FA36E37-C0B8-45CC-9F02-3CBF200303FF}" type="datetime1">
              <a:rPr lang="en-US"/>
              <a:pPr>
                <a:defRPr/>
              </a:pPr>
              <a:t>3/27/24</a:t>
            </a:fld>
            <a:endParaRPr lang="en-US"/>
          </a:p>
        </p:txBody>
      </p:sp>
      <p:sp>
        <p:nvSpPr>
          <p:cNvPr id="5" name="Footer Placeholder 4">
            <a:extLst>
              <a:ext uri="{FF2B5EF4-FFF2-40B4-BE49-F238E27FC236}">
                <a16:creationId xmlns:a16="http://schemas.microsoft.com/office/drawing/2014/main" id="{D664870C-732D-1D86-CDCF-ADA2F814B6B0}"/>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48484" name="Slide Number Placeholder 5">
            <a:extLst>
              <a:ext uri="{FF2B5EF4-FFF2-40B4-BE49-F238E27FC236}">
                <a16:creationId xmlns:a16="http://schemas.microsoft.com/office/drawing/2014/main" id="{4B7BBC8C-5B4D-0994-7985-81529C8E5A3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FD11128-C111-644F-A15A-5E645B51739C}" type="slidenum">
              <a:rPr lang="en-US" altLang="en-US" sz="1200">
                <a:solidFill>
                  <a:srgbClr val="898989"/>
                </a:solidFill>
              </a:rPr>
              <a:pPr>
                <a:spcBef>
                  <a:spcPct val="0"/>
                </a:spcBef>
                <a:buFontTx/>
                <a:buNone/>
              </a:pPr>
              <a:t>84</a:t>
            </a:fld>
            <a:endParaRPr lang="en-US" altLang="en-US" sz="1200">
              <a:solidFill>
                <a:srgbClr val="898989"/>
              </a:solidFill>
            </a:endParaRPr>
          </a:p>
        </p:txBody>
      </p:sp>
      <p:sp>
        <p:nvSpPr>
          <p:cNvPr id="7" name="Title 1">
            <a:extLst>
              <a:ext uri="{FF2B5EF4-FFF2-40B4-BE49-F238E27FC236}">
                <a16:creationId xmlns:a16="http://schemas.microsoft.com/office/drawing/2014/main" id="{08C5C032-CBEB-A51D-6AAC-F60CABF4709F}"/>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Example</a:t>
            </a:r>
          </a:p>
        </p:txBody>
      </p:sp>
      <p:pic>
        <p:nvPicPr>
          <p:cNvPr id="148486" name="Picture 2" descr="E:\NIET\Project\xLogo11.png.pagespeed.ic.pydHLuCQEZ.png">
            <a:extLst>
              <a:ext uri="{FF2B5EF4-FFF2-40B4-BE49-F238E27FC236}">
                <a16:creationId xmlns:a16="http://schemas.microsoft.com/office/drawing/2014/main" id="{BAD25512-F4F8-848F-FF09-837CB5ADE3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487" name="Content Placeholder 2">
            <a:extLst>
              <a:ext uri="{FF2B5EF4-FFF2-40B4-BE49-F238E27FC236}">
                <a16:creationId xmlns:a16="http://schemas.microsoft.com/office/drawing/2014/main" id="{74D3E22C-8D72-3CC6-3640-5C89FA3D99E6}"/>
              </a:ext>
            </a:extLst>
          </p:cNvPr>
          <p:cNvSpPr>
            <a:spLocks noGrp="1"/>
          </p:cNvSpPr>
          <p:nvPr>
            <p:ph idx="1"/>
          </p:nvPr>
        </p:nvSpPr>
        <p:spPr>
          <a:xfrm>
            <a:off x="2057400" y="1143000"/>
            <a:ext cx="8229600" cy="5105400"/>
          </a:xfrm>
        </p:spPr>
        <p:txBody>
          <a:bodyPr/>
          <a:lstStyle/>
          <a:p>
            <a:pPr algn="just" eaLnBrk="1" hangingPunct="1">
              <a:buFont typeface="Arial" panose="020B0604020202020204" pitchFamily="34" charset="0"/>
              <a:buNone/>
            </a:pPr>
            <a:r>
              <a:rPr lang="en-US" altLang="en-US" sz="2400"/>
              <a:t>	Let us consider the following relation TEACH= {student,Course,Instructor} </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r>
              <a:rPr lang="en-US" altLang="en-US" sz="2400"/>
              <a:t>with the following dependencies: -</a:t>
            </a:r>
          </a:p>
          <a:p>
            <a:pPr algn="just" eaLnBrk="1" hangingPunct="1">
              <a:buFont typeface="Arial" panose="020B0604020202020204" pitchFamily="34" charset="0"/>
              <a:buNone/>
            </a:pPr>
            <a:r>
              <a:rPr lang="en-US" altLang="en-US" sz="2400"/>
              <a:t>FD1: {Student, Course} →  Instructor </a:t>
            </a:r>
          </a:p>
          <a:p>
            <a:pPr algn="just" eaLnBrk="1" hangingPunct="1">
              <a:buFont typeface="Arial" panose="020B0604020202020204" pitchFamily="34" charset="0"/>
              <a:buNone/>
            </a:pPr>
            <a:r>
              <a:rPr lang="en-US" altLang="en-US" sz="2400"/>
              <a:t> FD2: Instructor → Course</a:t>
            </a:r>
          </a:p>
          <a:p>
            <a:pPr algn="just">
              <a:buFont typeface="Arial" panose="020B0604020202020204" pitchFamily="34" charset="0"/>
              <a:buNone/>
            </a:pPr>
            <a:r>
              <a:rPr lang="en-US" altLang="en-US" sz="2400"/>
              <a:t>	</a:t>
            </a:r>
            <a:r>
              <a:rPr lang="en-US" altLang="en-US" sz="2400" b="1">
                <a:solidFill>
                  <a:srgbClr val="C00000"/>
                </a:solidFill>
              </a:rPr>
              <a:t>{Student, Course}.</a:t>
            </a:r>
            <a:r>
              <a:rPr lang="en-US" altLang="en-US" sz="2400" b="1">
                <a:solidFill>
                  <a:srgbClr val="C00000"/>
                </a:solidFill>
                <a:cs typeface="Times New Roman" panose="02020603050405020304" pitchFamily="18" charset="0"/>
              </a:rPr>
              <a:t> Check this relation in BCNF or not.</a:t>
            </a:r>
            <a:r>
              <a:rPr lang="en-US" altLang="en-US" sz="2400" b="1">
                <a:solidFill>
                  <a:srgbClr val="C00000"/>
                </a:solidFill>
              </a:rPr>
              <a:t> is a candidate key for this relation</a:t>
            </a:r>
          </a:p>
          <a:p>
            <a:pPr algn="just" eaLnBrk="1" hangingPunct="1">
              <a:buFont typeface="Arial" panose="020B0604020202020204" pitchFamily="34" charset="0"/>
              <a:buNone/>
            </a:pPr>
            <a:endParaRPr lang="en-US" altLang="en-US" sz="2400" b="1">
              <a:solidFill>
                <a:srgbClr val="FF0000"/>
              </a:solidFill>
              <a:cs typeface="Times New Roman" panose="02020603050405020304" pitchFamily="18" charset="0"/>
            </a:endParaRPr>
          </a:p>
          <a:p>
            <a:pPr algn="just" eaLnBrk="1" hangingPunct="1">
              <a:buFont typeface="Arial" panose="020B0604020202020204" pitchFamily="34" charset="0"/>
              <a:buNone/>
            </a:pPr>
            <a:endParaRPr lang="en-US" altLang="en-US" sz="2200"/>
          </a:p>
        </p:txBody>
      </p:sp>
      <p:pic>
        <p:nvPicPr>
          <p:cNvPr id="148488" name="Picture 4">
            <a:extLst>
              <a:ext uri="{FF2B5EF4-FFF2-40B4-BE49-F238E27FC236}">
                <a16:creationId xmlns:a16="http://schemas.microsoft.com/office/drawing/2014/main" id="{72757032-A064-653B-6CF5-71EE8AD066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1" y="2057401"/>
            <a:ext cx="65436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8489" name="Picture 8">
            <a:extLst>
              <a:ext uri="{FF2B5EF4-FFF2-40B4-BE49-F238E27FC236}">
                <a16:creationId xmlns:a16="http://schemas.microsoft.com/office/drawing/2014/main" id="{A14588CE-49A6-17E7-C4D4-2567BCAB407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656693C-C7CD-1017-18DE-2C6339CEA5EB}"/>
              </a:ext>
            </a:extLst>
          </p:cNvPr>
          <p:cNvSpPr>
            <a:spLocks noGrp="1"/>
          </p:cNvSpPr>
          <p:nvPr>
            <p:ph type="dt" sz="quarter" idx="10"/>
          </p:nvPr>
        </p:nvSpPr>
        <p:spPr/>
        <p:txBody>
          <a:bodyPr/>
          <a:lstStyle/>
          <a:p>
            <a:pPr>
              <a:defRPr/>
            </a:pPr>
            <a:fld id="{0F8F6D8D-E5EE-4B2E-B439-BE2D43B91CF5}" type="datetime1">
              <a:rPr lang="en-US"/>
              <a:pPr>
                <a:defRPr/>
              </a:pPr>
              <a:t>3/27/24</a:t>
            </a:fld>
            <a:endParaRPr lang="en-US"/>
          </a:p>
        </p:txBody>
      </p:sp>
      <p:sp>
        <p:nvSpPr>
          <p:cNvPr id="5" name="Footer Placeholder 4">
            <a:extLst>
              <a:ext uri="{FF2B5EF4-FFF2-40B4-BE49-F238E27FC236}">
                <a16:creationId xmlns:a16="http://schemas.microsoft.com/office/drawing/2014/main" id="{E9377533-28C2-005B-A605-30D57A61A8EC}"/>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49508" name="Slide Number Placeholder 5">
            <a:extLst>
              <a:ext uri="{FF2B5EF4-FFF2-40B4-BE49-F238E27FC236}">
                <a16:creationId xmlns:a16="http://schemas.microsoft.com/office/drawing/2014/main" id="{DA9ED016-BE58-BCF0-EE58-3CA38B3E119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13BF2D3-5C29-574D-A4AE-E894C348DEDB}" type="slidenum">
              <a:rPr lang="en-US" altLang="en-US" sz="1200">
                <a:solidFill>
                  <a:srgbClr val="898989"/>
                </a:solidFill>
              </a:rPr>
              <a:pPr>
                <a:spcBef>
                  <a:spcPct val="0"/>
                </a:spcBef>
                <a:buFontTx/>
                <a:buNone/>
              </a:pPr>
              <a:t>85</a:t>
            </a:fld>
            <a:endParaRPr lang="en-US" altLang="en-US" sz="1200">
              <a:solidFill>
                <a:srgbClr val="898989"/>
              </a:solidFill>
            </a:endParaRPr>
          </a:p>
        </p:txBody>
      </p:sp>
      <p:sp>
        <p:nvSpPr>
          <p:cNvPr id="7" name="Title 1">
            <a:extLst>
              <a:ext uri="{FF2B5EF4-FFF2-40B4-BE49-F238E27FC236}">
                <a16:creationId xmlns:a16="http://schemas.microsoft.com/office/drawing/2014/main" id="{97E91634-6662-876F-3753-941F55E0CEC6}"/>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Example</a:t>
            </a:r>
          </a:p>
        </p:txBody>
      </p:sp>
      <p:pic>
        <p:nvPicPr>
          <p:cNvPr id="149510" name="Picture 2" descr="E:\NIET\Project\xLogo11.png.pagespeed.ic.pydHLuCQEZ.png">
            <a:extLst>
              <a:ext uri="{FF2B5EF4-FFF2-40B4-BE49-F238E27FC236}">
                <a16:creationId xmlns:a16="http://schemas.microsoft.com/office/drawing/2014/main" id="{85A509AA-D418-9C13-8EB9-3E8FB436EA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3" name="Content Placeholder 2">
            <a:extLst>
              <a:ext uri="{FF2B5EF4-FFF2-40B4-BE49-F238E27FC236}">
                <a16:creationId xmlns:a16="http://schemas.microsoft.com/office/drawing/2014/main" id="{C4A92859-D8FE-CE8E-6A3F-89DB801923F5}"/>
              </a:ext>
            </a:extLst>
          </p:cNvPr>
          <p:cNvSpPr>
            <a:spLocks noGrp="1"/>
          </p:cNvSpPr>
          <p:nvPr>
            <p:ph idx="1"/>
          </p:nvPr>
        </p:nvSpPr>
        <p:spPr>
          <a:xfrm>
            <a:off x="2133600" y="1143000"/>
            <a:ext cx="8229600" cy="4724400"/>
          </a:xfrm>
        </p:spPr>
        <p:txBody>
          <a:bodyPr/>
          <a:lstStyle/>
          <a:p>
            <a:pPr algn="just" eaLnBrk="1" hangingPunct="1">
              <a:buFont typeface="Arial" panose="020B0604020202020204" pitchFamily="34" charset="0"/>
              <a:buNone/>
            </a:pPr>
            <a:r>
              <a:rPr lang="en-US" altLang="en-US" sz="2400"/>
              <a:t>	</a:t>
            </a:r>
            <a:r>
              <a:rPr lang="en-US" altLang="en-US" sz="2400" b="1">
                <a:solidFill>
                  <a:srgbClr val="00B050"/>
                </a:solidFill>
              </a:rPr>
              <a:t>Instructor  is not super keys but determines course. </a:t>
            </a:r>
            <a:r>
              <a:rPr lang="en-US" altLang="en-US" sz="2400" b="1">
                <a:solidFill>
                  <a:srgbClr val="00B050"/>
                </a:solidFill>
                <a:cs typeface="Times New Roman" panose="02020603050405020304" pitchFamily="18" charset="0"/>
              </a:rPr>
              <a:t>So student relation in 3NF.</a:t>
            </a:r>
          </a:p>
          <a:p>
            <a:pPr algn="just">
              <a:buFont typeface="Arial" panose="020B0604020202020204" pitchFamily="34" charset="0"/>
              <a:buNone/>
            </a:pPr>
            <a:r>
              <a:rPr lang="en-US" altLang="en-US" sz="2400"/>
              <a:t>	But student relation   is not in BCNF because in FD </a:t>
            </a:r>
            <a:r>
              <a:rPr lang="en-US" altLang="en-US" sz="2400" b="1"/>
              <a:t>Instructor → Course, Instructor is not super key or candidate key or primary key. </a:t>
            </a:r>
          </a:p>
          <a:p>
            <a:pPr algn="just">
              <a:buFont typeface="Arial" panose="020B0604020202020204" pitchFamily="34" charset="0"/>
              <a:buNone/>
            </a:pPr>
            <a:r>
              <a:rPr lang="en-US" altLang="en-US" sz="2400" b="1">
                <a:solidFill>
                  <a:srgbClr val="FF0000"/>
                </a:solidFill>
                <a:cs typeface="Times New Roman" panose="02020603050405020304" pitchFamily="18" charset="0"/>
              </a:rPr>
              <a:t>Solution :- </a:t>
            </a:r>
          </a:p>
          <a:p>
            <a:pPr algn="just" eaLnBrk="1" hangingPunct="1">
              <a:buFont typeface="Arial" panose="020B0604020202020204" pitchFamily="34" charset="0"/>
              <a:buNone/>
            </a:pPr>
            <a:r>
              <a:rPr lang="en-US" altLang="en-US" sz="2400">
                <a:cs typeface="Times New Roman" panose="02020603050405020304" pitchFamily="18" charset="0"/>
              </a:rPr>
              <a:t>Therefore the relation Teach decompose in </a:t>
            </a:r>
          </a:p>
          <a:p>
            <a:pPr algn="just" eaLnBrk="1" hangingPunct="1">
              <a:buFont typeface="Arial" panose="020B0604020202020204" pitchFamily="34" charset="0"/>
              <a:buNone/>
            </a:pPr>
            <a:r>
              <a:rPr lang="en-US" altLang="en-US" sz="2400">
                <a:cs typeface="Times New Roman" panose="02020603050405020304" pitchFamily="18" charset="0"/>
              </a:rPr>
              <a:t>1. Teach1 {</a:t>
            </a:r>
            <a:r>
              <a:rPr lang="en-US" altLang="en-US" sz="2400" u="sng">
                <a:cs typeface="Times New Roman" panose="02020603050405020304" pitchFamily="18" charset="0"/>
              </a:rPr>
              <a:t>Student</a:t>
            </a:r>
            <a:r>
              <a:rPr lang="en-US" altLang="en-US" sz="2400">
                <a:cs typeface="Times New Roman" panose="02020603050405020304" pitchFamily="18" charset="0"/>
              </a:rPr>
              <a:t>, </a:t>
            </a:r>
            <a:r>
              <a:rPr lang="en-US" altLang="en-US" sz="2400" u="sng">
                <a:cs typeface="Times New Roman" panose="02020603050405020304" pitchFamily="18" charset="0"/>
              </a:rPr>
              <a:t>Instructor</a:t>
            </a:r>
            <a:r>
              <a:rPr lang="en-US" altLang="en-US" sz="2400">
                <a:cs typeface="Times New Roman" panose="02020603050405020304" pitchFamily="18" charset="0"/>
              </a:rPr>
              <a:t>}</a:t>
            </a:r>
          </a:p>
          <a:p>
            <a:pPr algn="just" eaLnBrk="1" hangingPunct="1">
              <a:buFont typeface="Arial" panose="020B0604020202020204" pitchFamily="34" charset="0"/>
              <a:buNone/>
            </a:pPr>
            <a:r>
              <a:rPr lang="en-US" altLang="en-US" sz="2400">
                <a:cs typeface="Times New Roman" panose="02020603050405020304" pitchFamily="18" charset="0"/>
              </a:rPr>
              <a:t>2. Teach 2 {</a:t>
            </a:r>
            <a:r>
              <a:rPr lang="en-US" altLang="en-US" sz="2400" u="sng">
                <a:cs typeface="Times New Roman" panose="02020603050405020304" pitchFamily="18" charset="0"/>
              </a:rPr>
              <a:t>Instructor</a:t>
            </a:r>
            <a:r>
              <a:rPr lang="en-US" altLang="en-US" sz="2400">
                <a:cs typeface="Times New Roman" panose="02020603050405020304" pitchFamily="18" charset="0"/>
              </a:rPr>
              <a:t>, Course}</a:t>
            </a:r>
            <a:endParaRPr lang="en-US" altLang="en-US" sz="2400"/>
          </a:p>
          <a:p>
            <a:pPr algn="just" eaLnBrk="1" hangingPunct="1">
              <a:buFont typeface="Arial" panose="020B0604020202020204" pitchFamily="34" charset="0"/>
              <a:buNone/>
            </a:pPr>
            <a:r>
              <a:rPr lang="en-US" altLang="en-US">
                <a:cs typeface="Times New Roman" panose="02020603050405020304" pitchFamily="18" charset="0"/>
              </a:rPr>
              <a:t>		Teach1 					Teach 2</a:t>
            </a:r>
            <a:endParaRPr lang="en-US" altLang="en-US" sz="2200"/>
          </a:p>
        </p:txBody>
      </p:sp>
      <p:pic>
        <p:nvPicPr>
          <p:cNvPr id="116745" name="Picture 9">
            <a:extLst>
              <a:ext uri="{FF2B5EF4-FFF2-40B4-BE49-F238E27FC236}">
                <a16:creationId xmlns:a16="http://schemas.microsoft.com/office/drawing/2014/main" id="{F17ACD0A-519D-AF6D-5E81-E76DD480B5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8438" y="5357813"/>
            <a:ext cx="16002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7" name="Picture 11">
            <a:extLst>
              <a:ext uri="{FF2B5EF4-FFF2-40B4-BE49-F238E27FC236}">
                <a16:creationId xmlns:a16="http://schemas.microsoft.com/office/drawing/2014/main" id="{E501C2AD-FEEE-92D4-04BA-1493C6AC25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0064" y="5357813"/>
            <a:ext cx="10382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a:extLst>
              <a:ext uri="{FF2B5EF4-FFF2-40B4-BE49-F238E27FC236}">
                <a16:creationId xmlns:a16="http://schemas.microsoft.com/office/drawing/2014/main" id="{B76A45FD-82BA-B8D9-9AA9-A0D68BA43E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7564" y="5429250"/>
            <a:ext cx="10382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8" name="Picture 12">
            <a:extLst>
              <a:ext uri="{FF2B5EF4-FFF2-40B4-BE49-F238E27FC236}">
                <a16:creationId xmlns:a16="http://schemas.microsoft.com/office/drawing/2014/main" id="{B3BFF142-FB95-4193-7946-CC3F7BC298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39126" y="5357813"/>
            <a:ext cx="1209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516" name="Picture 12">
            <a:extLst>
              <a:ext uri="{FF2B5EF4-FFF2-40B4-BE49-F238E27FC236}">
                <a16:creationId xmlns:a16="http://schemas.microsoft.com/office/drawing/2014/main" id="{2B98ED5A-CFBC-2E12-8E6F-18AF81130F0C}"/>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6743">
                                            <p:txEl>
                                              <p:pRg st="0" end="0"/>
                                            </p:txEl>
                                          </p:spTgt>
                                        </p:tgtEl>
                                        <p:attrNameLst>
                                          <p:attrName>style.visibility</p:attrName>
                                        </p:attrNameLst>
                                      </p:cBhvr>
                                      <p:to>
                                        <p:strVal val="visible"/>
                                      </p:to>
                                    </p:set>
                                    <p:anim calcmode="lin" valueType="num">
                                      <p:cBhvr additive="base">
                                        <p:cTn id="7" dur="500" fill="hold"/>
                                        <p:tgtEl>
                                          <p:spTgt spid="1167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67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6743">
                                            <p:txEl>
                                              <p:pRg st="1" end="1"/>
                                            </p:txEl>
                                          </p:spTgt>
                                        </p:tgtEl>
                                        <p:attrNameLst>
                                          <p:attrName>style.visibility</p:attrName>
                                        </p:attrNameLst>
                                      </p:cBhvr>
                                      <p:to>
                                        <p:strVal val="visible"/>
                                      </p:to>
                                    </p:set>
                                    <p:anim calcmode="lin" valueType="num">
                                      <p:cBhvr additive="base">
                                        <p:cTn id="13" dur="500" fill="hold"/>
                                        <p:tgtEl>
                                          <p:spTgt spid="1167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67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6743">
                                            <p:txEl>
                                              <p:pRg st="2" end="2"/>
                                            </p:txEl>
                                          </p:spTgt>
                                        </p:tgtEl>
                                        <p:attrNameLst>
                                          <p:attrName>style.visibility</p:attrName>
                                        </p:attrNameLst>
                                      </p:cBhvr>
                                      <p:to>
                                        <p:strVal val="visible"/>
                                      </p:to>
                                    </p:set>
                                    <p:anim calcmode="lin" valueType="num">
                                      <p:cBhvr additive="base">
                                        <p:cTn id="19" dur="500" fill="hold"/>
                                        <p:tgtEl>
                                          <p:spTgt spid="1167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674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6743">
                                            <p:txEl>
                                              <p:pRg st="3" end="3"/>
                                            </p:txEl>
                                          </p:spTgt>
                                        </p:tgtEl>
                                        <p:attrNameLst>
                                          <p:attrName>style.visibility</p:attrName>
                                        </p:attrNameLst>
                                      </p:cBhvr>
                                      <p:to>
                                        <p:strVal val="visible"/>
                                      </p:to>
                                    </p:set>
                                    <p:anim calcmode="lin" valueType="num">
                                      <p:cBhvr additive="base">
                                        <p:cTn id="23" dur="500" fill="hold"/>
                                        <p:tgtEl>
                                          <p:spTgt spid="11674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67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16743">
                                            <p:txEl>
                                              <p:pRg st="4" end="4"/>
                                            </p:txEl>
                                          </p:spTgt>
                                        </p:tgtEl>
                                        <p:attrNameLst>
                                          <p:attrName>style.visibility</p:attrName>
                                        </p:attrNameLst>
                                      </p:cBhvr>
                                      <p:to>
                                        <p:strVal val="visible"/>
                                      </p:to>
                                    </p:set>
                                    <p:anim calcmode="lin" valueType="num">
                                      <p:cBhvr additive="base">
                                        <p:cTn id="29" dur="500" fill="hold"/>
                                        <p:tgtEl>
                                          <p:spTgt spid="11674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67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16743">
                                            <p:txEl>
                                              <p:pRg st="5" end="5"/>
                                            </p:txEl>
                                          </p:spTgt>
                                        </p:tgtEl>
                                        <p:attrNameLst>
                                          <p:attrName>style.visibility</p:attrName>
                                        </p:attrNameLst>
                                      </p:cBhvr>
                                      <p:to>
                                        <p:strVal val="visible"/>
                                      </p:to>
                                    </p:set>
                                    <p:anim calcmode="lin" valueType="num">
                                      <p:cBhvr additive="base">
                                        <p:cTn id="35" dur="500" fill="hold"/>
                                        <p:tgtEl>
                                          <p:spTgt spid="11674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67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116743">
                                            <p:txEl>
                                              <p:pRg st="6" end="6"/>
                                            </p:txEl>
                                          </p:spTgt>
                                        </p:tgtEl>
                                        <p:attrNameLst>
                                          <p:attrName>style.visibility</p:attrName>
                                        </p:attrNameLst>
                                      </p:cBhvr>
                                      <p:to>
                                        <p:strVal val="visible"/>
                                      </p:to>
                                    </p:set>
                                    <p:anim calcmode="lin" valueType="num">
                                      <p:cBhvr additive="base">
                                        <p:cTn id="41" dur="500" fill="hold"/>
                                        <p:tgtEl>
                                          <p:spTgt spid="11674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674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116745"/>
                                        </p:tgtEl>
                                        <p:attrNameLst>
                                          <p:attrName>style.visibility</p:attrName>
                                        </p:attrNameLst>
                                      </p:cBhvr>
                                      <p:to>
                                        <p:strVal val="visible"/>
                                      </p:to>
                                    </p:set>
                                    <p:anim calcmode="lin" valueType="num">
                                      <p:cBhvr additive="base">
                                        <p:cTn id="47" dur="500" fill="hold"/>
                                        <p:tgtEl>
                                          <p:spTgt spid="116745"/>
                                        </p:tgtEl>
                                        <p:attrNameLst>
                                          <p:attrName>ppt_x</p:attrName>
                                        </p:attrNameLst>
                                      </p:cBhvr>
                                      <p:tavLst>
                                        <p:tav tm="0">
                                          <p:val>
                                            <p:strVal val="#ppt_x"/>
                                          </p:val>
                                        </p:tav>
                                        <p:tav tm="100000">
                                          <p:val>
                                            <p:strVal val="#ppt_x"/>
                                          </p:val>
                                        </p:tav>
                                      </p:tavLst>
                                    </p:anim>
                                    <p:anim calcmode="lin" valueType="num">
                                      <p:cBhvr additive="base">
                                        <p:cTn id="48" dur="500" fill="hold"/>
                                        <p:tgtEl>
                                          <p:spTgt spid="116745"/>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116747"/>
                                        </p:tgtEl>
                                        <p:attrNameLst>
                                          <p:attrName>style.visibility</p:attrName>
                                        </p:attrNameLst>
                                      </p:cBhvr>
                                      <p:to>
                                        <p:strVal val="visible"/>
                                      </p:to>
                                    </p:set>
                                    <p:anim calcmode="lin" valueType="num">
                                      <p:cBhvr additive="base">
                                        <p:cTn id="53" dur="500" fill="hold"/>
                                        <p:tgtEl>
                                          <p:spTgt spid="116747"/>
                                        </p:tgtEl>
                                        <p:attrNameLst>
                                          <p:attrName>ppt_x</p:attrName>
                                        </p:attrNameLst>
                                      </p:cBhvr>
                                      <p:tavLst>
                                        <p:tav tm="0">
                                          <p:val>
                                            <p:strVal val="#ppt_x"/>
                                          </p:val>
                                        </p:tav>
                                        <p:tav tm="100000">
                                          <p:val>
                                            <p:strVal val="#ppt_x"/>
                                          </p:val>
                                        </p:tav>
                                      </p:tavLst>
                                    </p:anim>
                                    <p:anim calcmode="lin" valueType="num">
                                      <p:cBhvr additive="base">
                                        <p:cTn id="54" dur="500" fill="hold"/>
                                        <p:tgtEl>
                                          <p:spTgt spid="116747"/>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additive="base">
                                        <p:cTn id="59" dur="500" fill="hold"/>
                                        <p:tgtEl>
                                          <p:spTgt spid="12"/>
                                        </p:tgtEl>
                                        <p:attrNameLst>
                                          <p:attrName>ppt_x</p:attrName>
                                        </p:attrNameLst>
                                      </p:cBhvr>
                                      <p:tavLst>
                                        <p:tav tm="0">
                                          <p:val>
                                            <p:strVal val="#ppt_x"/>
                                          </p:val>
                                        </p:tav>
                                        <p:tav tm="100000">
                                          <p:val>
                                            <p:strVal val="#ppt_x"/>
                                          </p:val>
                                        </p:tav>
                                      </p:tavLst>
                                    </p:anim>
                                    <p:anim calcmode="lin" valueType="num">
                                      <p:cBhvr additive="base">
                                        <p:cTn id="6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nodeType="clickEffect">
                                  <p:stCondLst>
                                    <p:cond delay="0"/>
                                  </p:stCondLst>
                                  <p:childTnLst>
                                    <p:set>
                                      <p:cBhvr>
                                        <p:cTn id="64" dur="1" fill="hold">
                                          <p:stCondLst>
                                            <p:cond delay="0"/>
                                          </p:stCondLst>
                                        </p:cTn>
                                        <p:tgtEl>
                                          <p:spTgt spid="116748"/>
                                        </p:tgtEl>
                                        <p:attrNameLst>
                                          <p:attrName>style.visibility</p:attrName>
                                        </p:attrNameLst>
                                      </p:cBhvr>
                                      <p:to>
                                        <p:strVal val="visible"/>
                                      </p:to>
                                    </p:set>
                                    <p:anim calcmode="lin" valueType="num">
                                      <p:cBhvr additive="base">
                                        <p:cTn id="65" dur="500" fill="hold"/>
                                        <p:tgtEl>
                                          <p:spTgt spid="116748"/>
                                        </p:tgtEl>
                                        <p:attrNameLst>
                                          <p:attrName>ppt_x</p:attrName>
                                        </p:attrNameLst>
                                      </p:cBhvr>
                                      <p:tavLst>
                                        <p:tav tm="0">
                                          <p:val>
                                            <p:strVal val="#ppt_x"/>
                                          </p:val>
                                        </p:tav>
                                        <p:tav tm="100000">
                                          <p:val>
                                            <p:strVal val="#ppt_x"/>
                                          </p:val>
                                        </p:tav>
                                      </p:tavLst>
                                    </p:anim>
                                    <p:anim calcmode="lin" valueType="num">
                                      <p:cBhvr additive="base">
                                        <p:cTn id="66" dur="500" fill="hold"/>
                                        <p:tgtEl>
                                          <p:spTgt spid="1167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FA89C97-A252-461F-A358-C97FADCA1EFD}"/>
              </a:ext>
            </a:extLst>
          </p:cNvPr>
          <p:cNvSpPr>
            <a:spLocks noGrp="1"/>
          </p:cNvSpPr>
          <p:nvPr>
            <p:ph type="dt" sz="quarter" idx="10"/>
          </p:nvPr>
        </p:nvSpPr>
        <p:spPr/>
        <p:txBody>
          <a:bodyPr/>
          <a:lstStyle/>
          <a:p>
            <a:pPr>
              <a:defRPr/>
            </a:pPr>
            <a:fld id="{426E0A35-068E-4729-8BF6-EE4FCC2BCD55}" type="datetime1">
              <a:rPr lang="en-US"/>
              <a:pPr>
                <a:defRPr/>
              </a:pPr>
              <a:t>3/27/24</a:t>
            </a:fld>
            <a:endParaRPr lang="en-US"/>
          </a:p>
        </p:txBody>
      </p:sp>
      <p:sp>
        <p:nvSpPr>
          <p:cNvPr id="5" name="Footer Placeholder 4">
            <a:extLst>
              <a:ext uri="{FF2B5EF4-FFF2-40B4-BE49-F238E27FC236}">
                <a16:creationId xmlns:a16="http://schemas.microsoft.com/office/drawing/2014/main" id="{98D2B2BA-B1E2-F0DC-4327-2A120FD6D8BE}"/>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50532" name="Slide Number Placeholder 5">
            <a:extLst>
              <a:ext uri="{FF2B5EF4-FFF2-40B4-BE49-F238E27FC236}">
                <a16:creationId xmlns:a16="http://schemas.microsoft.com/office/drawing/2014/main" id="{2782E035-A9A9-CEFF-C9BD-DFBC2AA6027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C2E216B-ED60-6448-9D0B-5C406D89732E}" type="slidenum">
              <a:rPr lang="en-US" altLang="en-US" sz="1200">
                <a:solidFill>
                  <a:srgbClr val="898989"/>
                </a:solidFill>
              </a:rPr>
              <a:pPr>
                <a:spcBef>
                  <a:spcPct val="0"/>
                </a:spcBef>
                <a:buFontTx/>
                <a:buNone/>
              </a:pPr>
              <a:t>86</a:t>
            </a:fld>
            <a:endParaRPr lang="en-US" altLang="en-US" sz="1200">
              <a:solidFill>
                <a:srgbClr val="898989"/>
              </a:solidFill>
            </a:endParaRPr>
          </a:p>
        </p:txBody>
      </p:sp>
      <p:sp>
        <p:nvSpPr>
          <p:cNvPr id="7" name="Title 1">
            <a:extLst>
              <a:ext uri="{FF2B5EF4-FFF2-40B4-BE49-F238E27FC236}">
                <a16:creationId xmlns:a16="http://schemas.microsoft.com/office/drawing/2014/main" id="{E13CDB53-B6BC-5840-D386-55464F737900}"/>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Continue…</a:t>
            </a:r>
          </a:p>
        </p:txBody>
      </p:sp>
      <p:pic>
        <p:nvPicPr>
          <p:cNvPr id="150534" name="Picture 2" descr="E:\NIET\Project\xLogo11.png.pagespeed.ic.pydHLuCQEZ.png">
            <a:extLst>
              <a:ext uri="{FF2B5EF4-FFF2-40B4-BE49-F238E27FC236}">
                <a16:creationId xmlns:a16="http://schemas.microsoft.com/office/drawing/2014/main" id="{F0D9F2D6-1CCD-8105-70FB-2235C2A13F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535" name="Content Placeholder 2">
            <a:extLst>
              <a:ext uri="{FF2B5EF4-FFF2-40B4-BE49-F238E27FC236}">
                <a16:creationId xmlns:a16="http://schemas.microsoft.com/office/drawing/2014/main" id="{11759D27-BC4A-931C-72A7-7925A9E074EF}"/>
              </a:ext>
            </a:extLst>
          </p:cNvPr>
          <p:cNvSpPr>
            <a:spLocks noGrp="1"/>
          </p:cNvSpPr>
          <p:nvPr>
            <p:ph idx="1"/>
          </p:nvPr>
        </p:nvSpPr>
        <p:spPr>
          <a:xfrm>
            <a:off x="2057400" y="1143000"/>
            <a:ext cx="8229600" cy="4724400"/>
          </a:xfrm>
        </p:spPr>
        <p:txBody>
          <a:bodyPr>
            <a:normAutofit lnSpcReduction="10000"/>
          </a:bodyPr>
          <a:lstStyle/>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r>
              <a:rPr lang="en-US" altLang="en-US" sz="2400"/>
              <a:t>	</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r>
              <a:rPr lang="en-US" altLang="en-US" sz="2400"/>
              <a:t>	All three decompositions will lose functional dependency . We have to settle for sacrificing the functional dependency preservation. But we </a:t>
            </a:r>
            <a:r>
              <a:rPr lang="en-US" altLang="en-US" sz="2400" u="sng"/>
              <a:t>cannot</a:t>
            </a:r>
            <a:r>
              <a:rPr lang="en-US" altLang="en-US" sz="2400"/>
              <a:t> sacrifice the non-additivity property after decomposition.</a:t>
            </a:r>
          </a:p>
          <a:p>
            <a:pPr algn="just" eaLnBrk="1" hangingPunct="1">
              <a:buFont typeface="Arial" panose="020B0604020202020204" pitchFamily="34" charset="0"/>
              <a:buNone/>
            </a:pPr>
            <a:r>
              <a:rPr lang="en-US" altLang="en-US" sz="2400"/>
              <a:t>	Out of the above three, only the 3</a:t>
            </a:r>
            <a:r>
              <a:rPr lang="en-US" altLang="en-US" sz="2400" baseline="30000"/>
              <a:t>rd</a:t>
            </a:r>
            <a:r>
              <a:rPr lang="en-US" altLang="en-US" sz="2400"/>
              <a:t> decomposition will not generate spurious tuples after join.(and hence has the non-additivity property).</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200"/>
          </a:p>
        </p:txBody>
      </p:sp>
      <p:pic>
        <p:nvPicPr>
          <p:cNvPr id="150536" name="Picture 9">
            <a:extLst>
              <a:ext uri="{FF2B5EF4-FFF2-40B4-BE49-F238E27FC236}">
                <a16:creationId xmlns:a16="http://schemas.microsoft.com/office/drawing/2014/main" id="{FC1CE94F-4896-2556-54FF-7D52FA5936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914400"/>
            <a:ext cx="7315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0537" name="Picture 8">
            <a:extLst>
              <a:ext uri="{FF2B5EF4-FFF2-40B4-BE49-F238E27FC236}">
                <a16:creationId xmlns:a16="http://schemas.microsoft.com/office/drawing/2014/main" id="{AF223C3A-A342-A333-B4E6-55FCB8B2504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D59CFD-CB25-C66F-2658-F054A9BB90C7}"/>
              </a:ext>
            </a:extLst>
          </p:cNvPr>
          <p:cNvSpPr>
            <a:spLocks noGrp="1"/>
          </p:cNvSpPr>
          <p:nvPr>
            <p:ph type="dt" sz="quarter" idx="10"/>
          </p:nvPr>
        </p:nvSpPr>
        <p:spPr/>
        <p:txBody>
          <a:bodyPr/>
          <a:lstStyle/>
          <a:p>
            <a:pPr>
              <a:defRPr/>
            </a:pPr>
            <a:fld id="{65ED9181-2E0E-40B6-91B0-C9A82D4EAE3B}" type="datetime1">
              <a:rPr lang="en-US"/>
              <a:pPr>
                <a:defRPr/>
              </a:pPr>
              <a:t>3/27/24</a:t>
            </a:fld>
            <a:endParaRPr lang="en-US"/>
          </a:p>
        </p:txBody>
      </p:sp>
      <p:sp>
        <p:nvSpPr>
          <p:cNvPr id="5" name="Footer Placeholder 4">
            <a:extLst>
              <a:ext uri="{FF2B5EF4-FFF2-40B4-BE49-F238E27FC236}">
                <a16:creationId xmlns:a16="http://schemas.microsoft.com/office/drawing/2014/main" id="{637B7517-2008-779A-2950-8D92DB98FB1E}"/>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51556" name="Slide Number Placeholder 5">
            <a:extLst>
              <a:ext uri="{FF2B5EF4-FFF2-40B4-BE49-F238E27FC236}">
                <a16:creationId xmlns:a16="http://schemas.microsoft.com/office/drawing/2014/main" id="{5A7A0631-BC1C-E90B-9641-5578366F73B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1D103E1-D55C-8143-97A4-75FE88D15CFF}" type="slidenum">
              <a:rPr lang="en-US" altLang="en-US" sz="1200">
                <a:solidFill>
                  <a:srgbClr val="898989"/>
                </a:solidFill>
              </a:rPr>
              <a:pPr>
                <a:spcBef>
                  <a:spcPct val="0"/>
                </a:spcBef>
                <a:buFontTx/>
                <a:buNone/>
              </a:pPr>
              <a:t>87</a:t>
            </a:fld>
            <a:endParaRPr lang="en-US" altLang="en-US" sz="1200">
              <a:solidFill>
                <a:srgbClr val="898989"/>
              </a:solidFill>
            </a:endParaRPr>
          </a:p>
        </p:txBody>
      </p:sp>
      <p:sp>
        <p:nvSpPr>
          <p:cNvPr id="7" name="Title 1">
            <a:extLst>
              <a:ext uri="{FF2B5EF4-FFF2-40B4-BE49-F238E27FC236}">
                <a16:creationId xmlns:a16="http://schemas.microsoft.com/office/drawing/2014/main" id="{6A044F35-9256-1372-ED77-30E552916206}"/>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3200" b="1" dirty="0">
                <a:solidFill>
                  <a:srgbClr val="C00000"/>
                </a:solidFill>
              </a:rPr>
              <a:t>5. Multi-valued Dependency</a:t>
            </a:r>
            <a:endParaRPr lang="en-US" sz="3200" b="1" dirty="0">
              <a:solidFill>
                <a:srgbClr val="C00000"/>
              </a:solidFill>
              <a:effectLst>
                <a:outerShdw blurRad="38100" dist="38100" dir="2700000" algn="tl">
                  <a:srgbClr val="000000">
                    <a:alpha val="43137"/>
                  </a:srgbClr>
                </a:outerShdw>
              </a:effectLst>
            </a:endParaRPr>
          </a:p>
        </p:txBody>
      </p:sp>
      <p:pic>
        <p:nvPicPr>
          <p:cNvPr id="151558" name="Picture 2" descr="E:\NIET\Project\xLogo11.png.pagespeed.ic.pydHLuCQEZ.png">
            <a:extLst>
              <a:ext uri="{FF2B5EF4-FFF2-40B4-BE49-F238E27FC236}">
                <a16:creationId xmlns:a16="http://schemas.microsoft.com/office/drawing/2014/main" id="{A8BF178F-03DC-AE27-7705-837311CF60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91" name="Content Placeholder 2">
            <a:extLst>
              <a:ext uri="{FF2B5EF4-FFF2-40B4-BE49-F238E27FC236}">
                <a16:creationId xmlns:a16="http://schemas.microsoft.com/office/drawing/2014/main" id="{12AB69FC-038A-17ED-4788-F31519CCCD78}"/>
              </a:ext>
            </a:extLst>
          </p:cNvPr>
          <p:cNvSpPr>
            <a:spLocks noGrp="1"/>
          </p:cNvSpPr>
          <p:nvPr>
            <p:ph idx="1"/>
          </p:nvPr>
        </p:nvSpPr>
        <p:spPr>
          <a:xfrm>
            <a:off x="2057400" y="785814"/>
            <a:ext cx="8229600" cy="5614987"/>
          </a:xfrm>
        </p:spPr>
        <p:txBody>
          <a:bodyPr/>
          <a:lstStyle/>
          <a:p>
            <a:pPr algn="just">
              <a:buFont typeface="Arial" panose="020B0604020202020204" pitchFamily="34" charset="0"/>
              <a:buNone/>
            </a:pPr>
            <a:r>
              <a:rPr lang="en-US" altLang="en-US" sz="2400" b="1"/>
              <a:t>Multi-valued dependency (MVD) </a:t>
            </a:r>
          </a:p>
          <a:p>
            <a:pPr algn="just">
              <a:buFontTx/>
              <a:buChar char="-"/>
            </a:pPr>
            <a:r>
              <a:rPr lang="en-US" altLang="en-US" sz="2400"/>
              <a:t>Consequence of first normal form (1NF) which diasallow an attribute in a tuple to have a set of values.</a:t>
            </a:r>
          </a:p>
          <a:p>
            <a:pPr algn="just">
              <a:buFont typeface="Arial" panose="020B0604020202020204" pitchFamily="34" charset="0"/>
              <a:buNone/>
            </a:pPr>
            <a:endParaRPr lang="en-US" altLang="en-US" sz="2400"/>
          </a:p>
          <a:p>
            <a:pPr algn="just">
              <a:buFontTx/>
              <a:buChar char="-"/>
            </a:pPr>
            <a:r>
              <a:rPr lang="en-US" altLang="en-US" sz="2400"/>
              <a:t>A </a:t>
            </a:r>
            <a:r>
              <a:rPr lang="en-US" altLang="en-US" sz="2400" b="1"/>
              <a:t>multivalued dependency</a:t>
            </a:r>
            <a:r>
              <a:rPr lang="en-US" altLang="en-US" sz="2400"/>
              <a:t> always requires at least three attributes because it consists of at least two attributes that are dependent on a third attribute .</a:t>
            </a:r>
          </a:p>
          <a:p>
            <a:pPr algn="just">
              <a:buFontTx/>
              <a:buChar char="-"/>
            </a:pPr>
            <a:endParaRPr lang="en-US" altLang="en-US" sz="2400"/>
          </a:p>
          <a:p>
            <a:pPr algn="just">
              <a:buFontTx/>
              <a:buChar char="-"/>
            </a:pPr>
            <a:r>
              <a:rPr lang="en-US" altLang="en-US" sz="2400"/>
              <a:t> Let us consider a relation R =(A,B,C) and  value of A there is a set of value of B &amp; a set of value of C. However the set of value for B &amp; C are independent of each other.</a:t>
            </a:r>
          </a:p>
          <a:p>
            <a:pPr algn="just">
              <a:buFont typeface="Arial" panose="020B0604020202020204" pitchFamily="34" charset="0"/>
              <a:buNone/>
            </a:pPr>
            <a:r>
              <a:rPr lang="en-US" altLang="en-US" sz="2400"/>
              <a:t>	</a:t>
            </a:r>
            <a:r>
              <a:rPr lang="en-US" altLang="en-US" sz="2400" b="1">
                <a:solidFill>
                  <a:srgbClr val="00B050"/>
                </a:solidFill>
              </a:rPr>
              <a:t>We write  </a:t>
            </a:r>
            <a:r>
              <a:rPr lang="en-US" altLang="en-US" sz="2400"/>
              <a:t>A →→ B and</a:t>
            </a:r>
          </a:p>
          <a:p>
            <a:pPr algn="just">
              <a:buFont typeface="Arial" panose="020B0604020202020204" pitchFamily="34" charset="0"/>
              <a:buNone/>
            </a:pPr>
            <a:r>
              <a:rPr lang="en-US" altLang="en-US" sz="2400"/>
              <a:t>		          A →→ C. </a:t>
            </a:r>
          </a:p>
          <a:p>
            <a:pPr algn="just">
              <a:buFont typeface="Arial" panose="020B0604020202020204" pitchFamily="34" charset="0"/>
              <a:buNone/>
            </a:pPr>
            <a:endParaRPr lang="en-US" altLang="en-US" sz="2200"/>
          </a:p>
        </p:txBody>
      </p:sp>
      <p:pic>
        <p:nvPicPr>
          <p:cNvPr id="151560" name="Picture 7">
            <a:extLst>
              <a:ext uri="{FF2B5EF4-FFF2-40B4-BE49-F238E27FC236}">
                <a16:creationId xmlns:a16="http://schemas.microsoft.com/office/drawing/2014/main" id="{DC95C61D-DFD8-DB9B-4F23-E181B13FE28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8791">
                                            <p:txEl>
                                              <p:pRg st="0" end="0"/>
                                            </p:txEl>
                                          </p:spTgt>
                                        </p:tgtEl>
                                        <p:attrNameLst>
                                          <p:attrName>style.visibility</p:attrName>
                                        </p:attrNameLst>
                                      </p:cBhvr>
                                      <p:to>
                                        <p:strVal val="visible"/>
                                      </p:to>
                                    </p:set>
                                    <p:anim calcmode="lin" valueType="num">
                                      <p:cBhvr additive="base">
                                        <p:cTn id="7" dur="500" fill="hold"/>
                                        <p:tgtEl>
                                          <p:spTgt spid="1187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87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8791">
                                            <p:txEl>
                                              <p:pRg st="1" end="1"/>
                                            </p:txEl>
                                          </p:spTgt>
                                        </p:tgtEl>
                                        <p:attrNameLst>
                                          <p:attrName>style.visibility</p:attrName>
                                        </p:attrNameLst>
                                      </p:cBhvr>
                                      <p:to>
                                        <p:strVal val="visible"/>
                                      </p:to>
                                    </p:set>
                                    <p:anim calcmode="lin" valueType="num">
                                      <p:cBhvr additive="base">
                                        <p:cTn id="13" dur="500" fill="hold"/>
                                        <p:tgtEl>
                                          <p:spTgt spid="1187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87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8791">
                                            <p:txEl>
                                              <p:pRg st="3" end="3"/>
                                            </p:txEl>
                                          </p:spTgt>
                                        </p:tgtEl>
                                        <p:attrNameLst>
                                          <p:attrName>style.visibility</p:attrName>
                                        </p:attrNameLst>
                                      </p:cBhvr>
                                      <p:to>
                                        <p:strVal val="visible"/>
                                      </p:to>
                                    </p:set>
                                    <p:anim calcmode="lin" valueType="num">
                                      <p:cBhvr additive="base">
                                        <p:cTn id="19" dur="500" fill="hold"/>
                                        <p:tgtEl>
                                          <p:spTgt spid="11879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87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18791">
                                            <p:txEl>
                                              <p:pRg st="5" end="5"/>
                                            </p:txEl>
                                          </p:spTgt>
                                        </p:tgtEl>
                                        <p:attrNameLst>
                                          <p:attrName>style.visibility</p:attrName>
                                        </p:attrNameLst>
                                      </p:cBhvr>
                                      <p:to>
                                        <p:strVal val="visible"/>
                                      </p:to>
                                    </p:set>
                                    <p:anim calcmode="lin" valueType="num">
                                      <p:cBhvr additive="base">
                                        <p:cTn id="25" dur="500" fill="hold"/>
                                        <p:tgtEl>
                                          <p:spTgt spid="11879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879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DEECB48-F0D6-65CA-7C44-1705D723D521}"/>
              </a:ext>
            </a:extLst>
          </p:cNvPr>
          <p:cNvSpPr>
            <a:spLocks noGrp="1"/>
          </p:cNvSpPr>
          <p:nvPr>
            <p:ph type="dt" sz="quarter" idx="10"/>
          </p:nvPr>
        </p:nvSpPr>
        <p:spPr/>
        <p:txBody>
          <a:bodyPr/>
          <a:lstStyle/>
          <a:p>
            <a:pPr>
              <a:defRPr/>
            </a:pPr>
            <a:fld id="{E93CA5C4-0BDE-42CD-BB78-3BDF2BF1567A}" type="datetime1">
              <a:rPr lang="en-US"/>
              <a:pPr>
                <a:defRPr/>
              </a:pPr>
              <a:t>3/27/24</a:t>
            </a:fld>
            <a:endParaRPr lang="en-US"/>
          </a:p>
        </p:txBody>
      </p:sp>
      <p:sp>
        <p:nvSpPr>
          <p:cNvPr id="5" name="Footer Placeholder 4">
            <a:extLst>
              <a:ext uri="{FF2B5EF4-FFF2-40B4-BE49-F238E27FC236}">
                <a16:creationId xmlns:a16="http://schemas.microsoft.com/office/drawing/2014/main" id="{DDBCD23C-03DD-0881-2692-AF5442C690AC}"/>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52580" name="Slide Number Placeholder 5">
            <a:extLst>
              <a:ext uri="{FF2B5EF4-FFF2-40B4-BE49-F238E27FC236}">
                <a16:creationId xmlns:a16="http://schemas.microsoft.com/office/drawing/2014/main" id="{9E8B925D-2616-9C9B-5FD1-AD1C895AC02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1FC07EE-E6A6-6B41-8AD5-D97C6898B424}" type="slidenum">
              <a:rPr lang="en-US" altLang="en-US" sz="1200">
                <a:solidFill>
                  <a:srgbClr val="898989"/>
                </a:solidFill>
              </a:rPr>
              <a:pPr>
                <a:spcBef>
                  <a:spcPct val="0"/>
                </a:spcBef>
                <a:buFontTx/>
                <a:buNone/>
              </a:pPr>
              <a:t>88</a:t>
            </a:fld>
            <a:endParaRPr lang="en-US" altLang="en-US" sz="1200">
              <a:solidFill>
                <a:srgbClr val="898989"/>
              </a:solidFill>
            </a:endParaRPr>
          </a:p>
        </p:txBody>
      </p:sp>
      <p:sp>
        <p:nvSpPr>
          <p:cNvPr id="7" name="Title 1">
            <a:extLst>
              <a:ext uri="{FF2B5EF4-FFF2-40B4-BE49-F238E27FC236}">
                <a16:creationId xmlns:a16="http://schemas.microsoft.com/office/drawing/2014/main" id="{3C3FBCD2-F424-ED57-A3A0-7921C7FC759E}"/>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Example </a:t>
            </a:r>
          </a:p>
        </p:txBody>
      </p:sp>
      <p:pic>
        <p:nvPicPr>
          <p:cNvPr id="152582" name="Picture 2" descr="E:\NIET\Project\xLogo11.png.pagespeed.ic.pydHLuCQEZ.png">
            <a:extLst>
              <a:ext uri="{FF2B5EF4-FFF2-40B4-BE49-F238E27FC236}">
                <a16:creationId xmlns:a16="http://schemas.microsoft.com/office/drawing/2014/main" id="{2848410C-0609-E590-70EF-2E6F686610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15" name="Content Placeholder 2">
            <a:extLst>
              <a:ext uri="{FF2B5EF4-FFF2-40B4-BE49-F238E27FC236}">
                <a16:creationId xmlns:a16="http://schemas.microsoft.com/office/drawing/2014/main" id="{FF4238A8-F52E-932C-7E6A-2262446B1F5E}"/>
              </a:ext>
            </a:extLst>
          </p:cNvPr>
          <p:cNvSpPr>
            <a:spLocks noGrp="1"/>
          </p:cNvSpPr>
          <p:nvPr>
            <p:ph idx="1"/>
          </p:nvPr>
        </p:nvSpPr>
        <p:spPr>
          <a:xfrm>
            <a:off x="2057400" y="838200"/>
            <a:ext cx="8229600" cy="5562600"/>
          </a:xfrm>
        </p:spPr>
        <p:txBody>
          <a:bodyPr/>
          <a:lstStyle/>
          <a:p>
            <a:pPr algn="just" eaLnBrk="1" hangingPunct="1">
              <a:buFont typeface="Arial" panose="020B0604020202020204" pitchFamily="34" charset="0"/>
              <a:buNone/>
            </a:pPr>
            <a:r>
              <a:rPr lang="en-US" altLang="en-US" sz="2200" b="1" dirty="0">
                <a:solidFill>
                  <a:srgbClr val="C00000"/>
                </a:solidFill>
              </a:rPr>
              <a:t>	Example </a:t>
            </a:r>
            <a:r>
              <a:rPr lang="en-US" altLang="en-US" sz="2200" dirty="0"/>
              <a:t>:- Employee whose name is </a:t>
            </a:r>
            <a:r>
              <a:rPr lang="en-US" altLang="en-US" sz="2200" dirty="0" err="1"/>
              <a:t>ename</a:t>
            </a:r>
            <a:r>
              <a:rPr lang="en-US" altLang="en-US" sz="2200" dirty="0"/>
              <a:t> work on project </a:t>
            </a:r>
            <a:r>
              <a:rPr lang="en-US" altLang="en-US" sz="2200" dirty="0" err="1"/>
              <a:t>Pname</a:t>
            </a:r>
            <a:r>
              <a:rPr lang="en-US" altLang="en-US" sz="2200" dirty="0"/>
              <a:t> and has dependent </a:t>
            </a:r>
            <a:r>
              <a:rPr lang="en-US" altLang="en-US" sz="2200" dirty="0" err="1"/>
              <a:t>dname</a:t>
            </a:r>
            <a:r>
              <a:rPr lang="en-US" altLang="en-US" sz="2200" dirty="0"/>
              <a:t>. An employee may work on  several projects and have several dependents &amp; both project and dependents are independent from each other.</a:t>
            </a:r>
          </a:p>
          <a:p>
            <a:pPr algn="just" eaLnBrk="1" hangingPunct="1"/>
            <a:endParaRPr lang="en-US" altLang="en-US" sz="2200" dirty="0"/>
          </a:p>
          <a:p>
            <a:pPr algn="just" eaLnBrk="1" hangingPunct="1"/>
            <a:endParaRPr lang="en-US" altLang="en-US" sz="2200" dirty="0"/>
          </a:p>
          <a:p>
            <a:pPr algn="just" eaLnBrk="1" hangingPunct="1"/>
            <a:endParaRPr lang="en-US" altLang="en-US" sz="2200" dirty="0"/>
          </a:p>
          <a:p>
            <a:pPr algn="just" eaLnBrk="1" hangingPunct="1"/>
            <a:endParaRPr lang="en-US" altLang="en-US" sz="2200" dirty="0"/>
          </a:p>
          <a:p>
            <a:pPr algn="just" eaLnBrk="1" hangingPunct="1"/>
            <a:endParaRPr lang="en-US" altLang="en-US" sz="2200" dirty="0"/>
          </a:p>
          <a:p>
            <a:pPr algn="just" eaLnBrk="1" hangingPunct="1">
              <a:buFont typeface="Arial" panose="020B0604020202020204" pitchFamily="34" charset="0"/>
              <a:buNone/>
            </a:pPr>
            <a:r>
              <a:rPr lang="en-US" altLang="en-US" sz="2400" dirty="0"/>
              <a:t>	</a:t>
            </a:r>
            <a:r>
              <a:rPr lang="en-US" altLang="en-US" sz="2400" b="1" dirty="0">
                <a:solidFill>
                  <a:srgbClr val="C00000"/>
                </a:solidFill>
              </a:rPr>
              <a:t>problem</a:t>
            </a:r>
          </a:p>
          <a:p>
            <a:pPr algn="just" eaLnBrk="1" hangingPunct="1">
              <a:buFont typeface="Arial" panose="020B0604020202020204" pitchFamily="34" charset="0"/>
              <a:buNone/>
            </a:pPr>
            <a:r>
              <a:rPr lang="en-US" altLang="en-US" sz="2400" dirty="0"/>
              <a:t>	Multivalued dependencies (MVDs) express  a condition among tuples of a relation that exists when the relation is trying to represent more than </a:t>
            </a:r>
            <a:r>
              <a:rPr lang="en-US" altLang="en-US" sz="2400" b="1" dirty="0"/>
              <a:t>one to  many or many to many  relationship.</a:t>
            </a:r>
            <a:endParaRPr lang="en-US" altLang="en-US" sz="2400" dirty="0"/>
          </a:p>
          <a:p>
            <a:pPr algn="just" eaLnBrk="1" hangingPunct="1"/>
            <a:endParaRPr lang="en-US" altLang="en-US" sz="2200" dirty="0"/>
          </a:p>
        </p:txBody>
      </p:sp>
      <p:pic>
        <p:nvPicPr>
          <p:cNvPr id="119816" name="Picture 9">
            <a:extLst>
              <a:ext uri="{FF2B5EF4-FFF2-40B4-BE49-F238E27FC236}">
                <a16:creationId xmlns:a16="http://schemas.microsoft.com/office/drawing/2014/main" id="{8500B8E0-E4C5-2203-2ED5-C8E1D2F362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209800"/>
            <a:ext cx="73152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2585" name="Picture 8">
            <a:extLst>
              <a:ext uri="{FF2B5EF4-FFF2-40B4-BE49-F238E27FC236}">
                <a16:creationId xmlns:a16="http://schemas.microsoft.com/office/drawing/2014/main" id="{BD80B9B6-3BCB-17ED-AEC0-F7DE20227CD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9815">
                                            <p:txEl>
                                              <p:pRg st="0" end="0"/>
                                            </p:txEl>
                                          </p:spTgt>
                                        </p:tgtEl>
                                        <p:attrNameLst>
                                          <p:attrName>style.visibility</p:attrName>
                                        </p:attrNameLst>
                                      </p:cBhvr>
                                      <p:to>
                                        <p:strVal val="visible"/>
                                      </p:to>
                                    </p:set>
                                    <p:anim calcmode="lin" valueType="num">
                                      <p:cBhvr additive="base">
                                        <p:cTn id="7" dur="500" fill="hold"/>
                                        <p:tgtEl>
                                          <p:spTgt spid="1198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98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9816"/>
                                        </p:tgtEl>
                                        <p:attrNameLst>
                                          <p:attrName>style.visibility</p:attrName>
                                        </p:attrNameLst>
                                      </p:cBhvr>
                                      <p:to>
                                        <p:strVal val="visible"/>
                                      </p:to>
                                    </p:set>
                                    <p:anim calcmode="lin" valueType="num">
                                      <p:cBhvr additive="base">
                                        <p:cTn id="13" dur="500" fill="hold"/>
                                        <p:tgtEl>
                                          <p:spTgt spid="119816"/>
                                        </p:tgtEl>
                                        <p:attrNameLst>
                                          <p:attrName>ppt_x</p:attrName>
                                        </p:attrNameLst>
                                      </p:cBhvr>
                                      <p:tavLst>
                                        <p:tav tm="0">
                                          <p:val>
                                            <p:strVal val="#ppt_x"/>
                                          </p:val>
                                        </p:tav>
                                        <p:tav tm="100000">
                                          <p:val>
                                            <p:strVal val="#ppt_x"/>
                                          </p:val>
                                        </p:tav>
                                      </p:tavLst>
                                    </p:anim>
                                    <p:anim calcmode="lin" valueType="num">
                                      <p:cBhvr additive="base">
                                        <p:cTn id="14" dur="500" fill="hold"/>
                                        <p:tgtEl>
                                          <p:spTgt spid="11981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9815">
                                            <p:txEl>
                                              <p:pRg st="6" end="6"/>
                                            </p:txEl>
                                          </p:spTgt>
                                        </p:tgtEl>
                                        <p:attrNameLst>
                                          <p:attrName>style.visibility</p:attrName>
                                        </p:attrNameLst>
                                      </p:cBhvr>
                                      <p:to>
                                        <p:strVal val="visible"/>
                                      </p:to>
                                    </p:set>
                                    <p:anim calcmode="lin" valueType="num">
                                      <p:cBhvr additive="base">
                                        <p:cTn id="19" dur="500" fill="hold"/>
                                        <p:tgtEl>
                                          <p:spTgt spid="11981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9815">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9815">
                                            <p:txEl>
                                              <p:pRg st="7" end="7"/>
                                            </p:txEl>
                                          </p:spTgt>
                                        </p:tgtEl>
                                        <p:attrNameLst>
                                          <p:attrName>style.visibility</p:attrName>
                                        </p:attrNameLst>
                                      </p:cBhvr>
                                      <p:to>
                                        <p:strVal val="visible"/>
                                      </p:to>
                                    </p:set>
                                    <p:anim calcmode="lin" valueType="num">
                                      <p:cBhvr additive="base">
                                        <p:cTn id="23" dur="500" fill="hold"/>
                                        <p:tgtEl>
                                          <p:spTgt spid="119815">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981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B4B29EE-F164-B418-49BA-C5D3E689AD74}"/>
              </a:ext>
            </a:extLst>
          </p:cNvPr>
          <p:cNvSpPr>
            <a:spLocks noGrp="1"/>
          </p:cNvSpPr>
          <p:nvPr>
            <p:ph type="dt" sz="quarter" idx="10"/>
          </p:nvPr>
        </p:nvSpPr>
        <p:spPr/>
        <p:txBody>
          <a:bodyPr/>
          <a:lstStyle/>
          <a:p>
            <a:pPr>
              <a:defRPr/>
            </a:pPr>
            <a:fld id="{850941F8-0350-4C9F-AE3A-DA736EBF4218}" type="datetime1">
              <a:rPr lang="en-US"/>
              <a:pPr>
                <a:defRPr/>
              </a:pPr>
              <a:t>3/27/24</a:t>
            </a:fld>
            <a:endParaRPr lang="en-US"/>
          </a:p>
        </p:txBody>
      </p:sp>
      <p:sp>
        <p:nvSpPr>
          <p:cNvPr id="5" name="Footer Placeholder 4">
            <a:extLst>
              <a:ext uri="{FF2B5EF4-FFF2-40B4-BE49-F238E27FC236}">
                <a16:creationId xmlns:a16="http://schemas.microsoft.com/office/drawing/2014/main" id="{622CAD4B-09D6-4C9E-265B-E8BD5D710C24}"/>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53604" name="Slide Number Placeholder 5">
            <a:extLst>
              <a:ext uri="{FF2B5EF4-FFF2-40B4-BE49-F238E27FC236}">
                <a16:creationId xmlns:a16="http://schemas.microsoft.com/office/drawing/2014/main" id="{ED6FEB71-BDBF-523E-9992-FDD4EE7AB8C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F46D549-29CF-F14B-9B11-0B9ED33C763C}" type="slidenum">
              <a:rPr lang="en-US" altLang="en-US" sz="1200">
                <a:solidFill>
                  <a:srgbClr val="898989"/>
                </a:solidFill>
              </a:rPr>
              <a:pPr>
                <a:spcBef>
                  <a:spcPct val="0"/>
                </a:spcBef>
                <a:buFontTx/>
                <a:buNone/>
              </a:pPr>
              <a:t>89</a:t>
            </a:fld>
            <a:endParaRPr lang="en-US" altLang="en-US" sz="1200">
              <a:solidFill>
                <a:srgbClr val="898989"/>
              </a:solidFill>
            </a:endParaRPr>
          </a:p>
        </p:txBody>
      </p:sp>
      <p:sp>
        <p:nvSpPr>
          <p:cNvPr id="7" name="Title 1">
            <a:extLst>
              <a:ext uri="{FF2B5EF4-FFF2-40B4-BE49-F238E27FC236}">
                <a16:creationId xmlns:a16="http://schemas.microsoft.com/office/drawing/2014/main" id="{CCEC0EFE-67D4-A04A-5AB1-3EF4BAFE2430}"/>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dirty="0">
                <a:solidFill>
                  <a:srgbClr val="C00000"/>
                </a:solidFill>
              </a:rPr>
              <a:t>Formal Definition of </a:t>
            </a:r>
            <a:r>
              <a:rPr lang="en-US" sz="2800" dirty="0" err="1">
                <a:solidFill>
                  <a:srgbClr val="C00000"/>
                </a:solidFill>
              </a:rPr>
              <a:t>Multivalued</a:t>
            </a:r>
            <a:r>
              <a:rPr lang="en-US" sz="2800" dirty="0">
                <a:solidFill>
                  <a:srgbClr val="C00000"/>
                </a:solidFill>
              </a:rPr>
              <a:t> Dependency</a:t>
            </a:r>
            <a:endParaRPr lang="en-US" sz="2800" b="1" dirty="0">
              <a:solidFill>
                <a:srgbClr val="C00000"/>
              </a:solidFill>
              <a:effectLst>
                <a:outerShdw blurRad="38100" dist="38100" dir="2700000" algn="tl">
                  <a:srgbClr val="000000">
                    <a:alpha val="43137"/>
                  </a:srgbClr>
                </a:outerShdw>
              </a:effectLst>
            </a:endParaRPr>
          </a:p>
        </p:txBody>
      </p:sp>
      <p:pic>
        <p:nvPicPr>
          <p:cNvPr id="153606" name="Picture 2" descr="E:\NIET\Project\xLogo11.png.pagespeed.ic.pydHLuCQEZ.png">
            <a:extLst>
              <a:ext uri="{FF2B5EF4-FFF2-40B4-BE49-F238E27FC236}">
                <a16:creationId xmlns:a16="http://schemas.microsoft.com/office/drawing/2014/main" id="{859B9CEE-E254-9BBF-5CFA-E8B9C9CC15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39" name="Content Placeholder 2">
            <a:extLst>
              <a:ext uri="{FF2B5EF4-FFF2-40B4-BE49-F238E27FC236}">
                <a16:creationId xmlns:a16="http://schemas.microsoft.com/office/drawing/2014/main" id="{F484946F-5D8F-F12A-E4F9-C63AA6E8D931}"/>
              </a:ext>
            </a:extLst>
          </p:cNvPr>
          <p:cNvSpPr>
            <a:spLocks noGrp="1"/>
          </p:cNvSpPr>
          <p:nvPr>
            <p:ph idx="1"/>
          </p:nvPr>
        </p:nvSpPr>
        <p:spPr>
          <a:xfrm>
            <a:off x="2057400" y="1143000"/>
            <a:ext cx="8229600" cy="5029200"/>
          </a:xfrm>
        </p:spPr>
        <p:txBody>
          <a:bodyPr>
            <a:normAutofit lnSpcReduction="10000"/>
          </a:bodyPr>
          <a:lstStyle/>
          <a:p>
            <a:pPr algn="just" eaLnBrk="1" hangingPunct="1">
              <a:buFont typeface="Arial" panose="020B0604020202020204" pitchFamily="34" charset="0"/>
              <a:buNone/>
            </a:pPr>
            <a:r>
              <a:rPr lang="en-US" altLang="en-US" sz="2400"/>
              <a:t>	A multivalued dependency X →→ Y specified on relation schema R, where X and Y are both subsets of R, specifies the following constraint on any relation state r of R: </a:t>
            </a:r>
          </a:p>
          <a:p>
            <a:pPr algn="just" eaLnBrk="1" hangingPunct="1">
              <a:buFont typeface="Arial" panose="020B0604020202020204" pitchFamily="34" charset="0"/>
              <a:buNone/>
            </a:pPr>
            <a:r>
              <a:rPr lang="en-US" altLang="en-US" sz="2400"/>
              <a:t>	If two tuples t1 and t2 exist in r such that t1[X] = t2[X], then two tuples t3 and t4 should also exist in r with the following properties, </a:t>
            </a:r>
          </a:p>
          <a:p>
            <a:pPr algn="just" eaLnBrk="1" hangingPunct="1">
              <a:buFont typeface="Arial" panose="020B0604020202020204" pitchFamily="34" charset="0"/>
              <a:buNone/>
            </a:pPr>
            <a:r>
              <a:rPr lang="fr-FR" altLang="en-US" sz="2400"/>
              <a:t>		 t1[X] = t2[X] = t3[X] = t4[X] </a:t>
            </a:r>
          </a:p>
          <a:p>
            <a:pPr algn="just" eaLnBrk="1" hangingPunct="1">
              <a:buFont typeface="Arial" panose="020B0604020202020204" pitchFamily="34" charset="0"/>
              <a:buNone/>
            </a:pPr>
            <a:r>
              <a:rPr lang="fr-FR" altLang="en-US" sz="2400"/>
              <a:t> 		t1[Y] = t3[Y] and t2[Y] = t4[Y] </a:t>
            </a:r>
          </a:p>
          <a:p>
            <a:pPr algn="just" eaLnBrk="1" hangingPunct="1">
              <a:buFont typeface="Arial" panose="020B0604020202020204" pitchFamily="34" charset="0"/>
              <a:buNone/>
            </a:pPr>
            <a:r>
              <a:rPr lang="fr-FR" altLang="en-US" sz="2400"/>
              <a:t>		t1[Z] = t4[Z] and t3[Z] = t2[Z]</a:t>
            </a:r>
          </a:p>
          <a:p>
            <a:pPr algn="just" eaLnBrk="1" hangingPunct="1">
              <a:buFont typeface="Arial" panose="020B0604020202020204" pitchFamily="34" charset="0"/>
              <a:buNone/>
            </a:pPr>
            <a:endParaRPr lang="fr-FR" altLang="en-US" sz="2400"/>
          </a:p>
          <a:p>
            <a:pPr algn="just" eaLnBrk="1" hangingPunct="1">
              <a:buFont typeface="Arial" panose="020B0604020202020204" pitchFamily="34" charset="0"/>
              <a:buNone/>
            </a:pPr>
            <a:r>
              <a:rPr lang="en-US" altLang="en-US" sz="2400"/>
              <a:t>	Where X →→ Y holds, we say that X multi-determines Y, or Y is multi-dependent on X.</a:t>
            </a:r>
            <a:endParaRPr lang="fr-FR" altLang="en-US" sz="2400"/>
          </a:p>
        </p:txBody>
      </p:sp>
      <p:pic>
        <p:nvPicPr>
          <p:cNvPr id="120840" name="Picture 9">
            <a:extLst>
              <a:ext uri="{FF2B5EF4-FFF2-40B4-BE49-F238E27FC236}">
                <a16:creationId xmlns:a16="http://schemas.microsoft.com/office/drawing/2014/main" id="{BE4BD685-0C41-081D-469E-8AE6FBA6D2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4613" y="3254595"/>
            <a:ext cx="350520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09" name="Picture 8">
            <a:extLst>
              <a:ext uri="{FF2B5EF4-FFF2-40B4-BE49-F238E27FC236}">
                <a16:creationId xmlns:a16="http://schemas.microsoft.com/office/drawing/2014/main" id="{31B610D1-0FF9-AC7F-64E6-DC2B096D3F0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0839">
                                            <p:txEl>
                                              <p:pRg st="0" end="0"/>
                                            </p:txEl>
                                          </p:spTgt>
                                        </p:tgtEl>
                                        <p:attrNameLst>
                                          <p:attrName>style.visibility</p:attrName>
                                        </p:attrNameLst>
                                      </p:cBhvr>
                                      <p:to>
                                        <p:strVal val="visible"/>
                                      </p:to>
                                    </p:set>
                                    <p:anim calcmode="lin" valueType="num">
                                      <p:cBhvr additive="base">
                                        <p:cTn id="7" dur="500" fill="hold"/>
                                        <p:tgtEl>
                                          <p:spTgt spid="1208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8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0839">
                                            <p:txEl>
                                              <p:pRg st="1" end="1"/>
                                            </p:txEl>
                                          </p:spTgt>
                                        </p:tgtEl>
                                        <p:attrNameLst>
                                          <p:attrName>style.visibility</p:attrName>
                                        </p:attrNameLst>
                                      </p:cBhvr>
                                      <p:to>
                                        <p:strVal val="visible"/>
                                      </p:to>
                                    </p:set>
                                    <p:anim calcmode="lin" valueType="num">
                                      <p:cBhvr additive="base">
                                        <p:cTn id="13" dur="500" fill="hold"/>
                                        <p:tgtEl>
                                          <p:spTgt spid="1208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08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0839">
                                            <p:txEl>
                                              <p:pRg st="2" end="2"/>
                                            </p:txEl>
                                          </p:spTgt>
                                        </p:tgtEl>
                                        <p:attrNameLst>
                                          <p:attrName>style.visibility</p:attrName>
                                        </p:attrNameLst>
                                      </p:cBhvr>
                                      <p:to>
                                        <p:strVal val="visible"/>
                                      </p:to>
                                    </p:set>
                                    <p:anim calcmode="lin" valueType="num">
                                      <p:cBhvr additive="base">
                                        <p:cTn id="19" dur="500" fill="hold"/>
                                        <p:tgtEl>
                                          <p:spTgt spid="12083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0839">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0839">
                                            <p:txEl>
                                              <p:pRg st="3" end="3"/>
                                            </p:txEl>
                                          </p:spTgt>
                                        </p:tgtEl>
                                        <p:attrNameLst>
                                          <p:attrName>style.visibility</p:attrName>
                                        </p:attrNameLst>
                                      </p:cBhvr>
                                      <p:to>
                                        <p:strVal val="visible"/>
                                      </p:to>
                                    </p:set>
                                    <p:anim calcmode="lin" valueType="num">
                                      <p:cBhvr additive="base">
                                        <p:cTn id="23" dur="500" fill="hold"/>
                                        <p:tgtEl>
                                          <p:spTgt spid="12083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0839">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20839">
                                            <p:txEl>
                                              <p:pRg st="4" end="4"/>
                                            </p:txEl>
                                          </p:spTgt>
                                        </p:tgtEl>
                                        <p:attrNameLst>
                                          <p:attrName>style.visibility</p:attrName>
                                        </p:attrNameLst>
                                      </p:cBhvr>
                                      <p:to>
                                        <p:strVal val="visible"/>
                                      </p:to>
                                    </p:set>
                                    <p:anim calcmode="lin" valueType="num">
                                      <p:cBhvr additive="base">
                                        <p:cTn id="27" dur="500" fill="hold"/>
                                        <p:tgtEl>
                                          <p:spTgt spid="12083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08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120839">
                                            <p:txEl>
                                              <p:pRg st="6" end="6"/>
                                            </p:txEl>
                                          </p:spTgt>
                                        </p:tgtEl>
                                        <p:attrNameLst>
                                          <p:attrName>style.visibility</p:attrName>
                                        </p:attrNameLst>
                                      </p:cBhvr>
                                      <p:to>
                                        <p:strVal val="visible"/>
                                      </p:to>
                                    </p:set>
                                    <p:anim calcmode="lin" valueType="num">
                                      <p:cBhvr additive="base">
                                        <p:cTn id="33" dur="500" fill="hold"/>
                                        <p:tgtEl>
                                          <p:spTgt spid="12083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08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120840"/>
                                        </p:tgtEl>
                                        <p:attrNameLst>
                                          <p:attrName>style.visibility</p:attrName>
                                        </p:attrNameLst>
                                      </p:cBhvr>
                                      <p:to>
                                        <p:strVal val="visible"/>
                                      </p:to>
                                    </p:set>
                                    <p:anim calcmode="lin" valueType="num">
                                      <p:cBhvr additive="base">
                                        <p:cTn id="39" dur="500" fill="hold"/>
                                        <p:tgtEl>
                                          <p:spTgt spid="120840"/>
                                        </p:tgtEl>
                                        <p:attrNameLst>
                                          <p:attrName>ppt_x</p:attrName>
                                        </p:attrNameLst>
                                      </p:cBhvr>
                                      <p:tavLst>
                                        <p:tav tm="0">
                                          <p:val>
                                            <p:strVal val="#ppt_x"/>
                                          </p:val>
                                        </p:tav>
                                        <p:tav tm="100000">
                                          <p:val>
                                            <p:strVal val="#ppt_x"/>
                                          </p:val>
                                        </p:tav>
                                      </p:tavLst>
                                    </p:anim>
                                    <p:anim calcmode="lin" valueType="num">
                                      <p:cBhvr additive="base">
                                        <p:cTn id="40" dur="500" fill="hold"/>
                                        <p:tgtEl>
                                          <p:spTgt spid="1208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B5B9D69-7C32-4FD9-82A5-6D8CE1E2BEEE}"/>
              </a:ext>
            </a:extLst>
          </p:cNvPr>
          <p:cNvSpPr>
            <a:spLocks noGrp="1"/>
          </p:cNvSpPr>
          <p:nvPr>
            <p:ph type="dt" sz="quarter" idx="10"/>
          </p:nvPr>
        </p:nvSpPr>
        <p:spPr/>
        <p:txBody>
          <a:bodyPr/>
          <a:lstStyle/>
          <a:p>
            <a:pPr>
              <a:defRPr/>
            </a:pPr>
            <a:fld id="{2F031E85-0BB6-495E-B9B3-9931BC2F9084}" type="datetime1">
              <a:rPr lang="en-US" smtClean="0"/>
              <a:t>3/27/24</a:t>
            </a:fld>
            <a:endParaRPr lang="en-US"/>
          </a:p>
        </p:txBody>
      </p:sp>
      <p:sp>
        <p:nvSpPr>
          <p:cNvPr id="5" name="Footer Placeholder 4">
            <a:extLst>
              <a:ext uri="{FF2B5EF4-FFF2-40B4-BE49-F238E27FC236}">
                <a16:creationId xmlns:a16="http://schemas.microsoft.com/office/drawing/2014/main" id="{77A6F5D9-3B01-4D3E-9242-5D5DA780BA9F}"/>
              </a:ext>
            </a:extLst>
          </p:cNvPr>
          <p:cNvSpPr>
            <a:spLocks noGrp="1"/>
          </p:cNvSpPr>
          <p:nvPr>
            <p:ph type="ftr" sz="quarter" idx="11"/>
          </p:nvPr>
        </p:nvSpPr>
        <p:spPr>
          <a:xfrm>
            <a:off x="4648200" y="6356351"/>
            <a:ext cx="3962400" cy="365125"/>
          </a:xfrm>
        </p:spPr>
        <p:txBody>
          <a:bodyPr/>
          <a:lstStyle/>
          <a:p>
            <a:pPr>
              <a:defRPr/>
            </a:pPr>
            <a:r>
              <a:rPr lang="en-US"/>
              <a:t>Jyoti Rani        ACSAI-0402 and DBMS                Unit-4</a:t>
            </a:r>
            <a:endParaRPr lang="en-US" dirty="0"/>
          </a:p>
        </p:txBody>
      </p:sp>
      <p:sp>
        <p:nvSpPr>
          <p:cNvPr id="10244" name="Slide Number Placeholder 5">
            <a:extLst>
              <a:ext uri="{FF2B5EF4-FFF2-40B4-BE49-F238E27FC236}">
                <a16:creationId xmlns:a16="http://schemas.microsoft.com/office/drawing/2014/main" id="{0E9DDC26-6D8D-497E-99DD-B74B873DCA4A}"/>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557213" indent="-214313">
              <a:defRPr>
                <a:solidFill>
                  <a:schemeClr val="tx1"/>
                </a:solidFill>
                <a:latin typeface="Arial" panose="020B0604020202020204" pitchFamily="34" charset="0"/>
                <a:cs typeface="Arial" panose="020B0604020202020204" pitchFamily="34" charset="0"/>
              </a:defRPr>
            </a:lvl2pPr>
            <a:lvl3pPr marL="857250" indent="-171450">
              <a:defRPr>
                <a:solidFill>
                  <a:schemeClr val="tx1"/>
                </a:solidFill>
                <a:latin typeface="Arial" panose="020B0604020202020204" pitchFamily="34" charset="0"/>
                <a:cs typeface="Arial" panose="020B0604020202020204" pitchFamily="34" charset="0"/>
              </a:defRPr>
            </a:lvl3pPr>
            <a:lvl4pPr marL="1200150" indent="-171450">
              <a:defRPr>
                <a:solidFill>
                  <a:schemeClr val="tx1"/>
                </a:solidFill>
                <a:latin typeface="Arial" panose="020B0604020202020204" pitchFamily="34" charset="0"/>
                <a:cs typeface="Arial" panose="020B0604020202020204" pitchFamily="34" charset="0"/>
              </a:defRPr>
            </a:lvl4pPr>
            <a:lvl5pPr marL="1543050" indent="-171450">
              <a:defRPr>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91A401-AE79-4FCE-B7CA-B60E764232AB}" type="slidenum">
              <a:rPr lang="en-US" altLang="en-US">
                <a:solidFill>
                  <a:srgbClr val="898989"/>
                </a:solidFill>
                <a:latin typeface="Calibri" panose="020F0502020204030204" pitchFamily="34" charset="0"/>
              </a:rPr>
              <a:pPr/>
              <a:t>9</a:t>
            </a:fld>
            <a:endParaRPr lang="en-US" altLang="en-US">
              <a:solidFill>
                <a:srgbClr val="898989"/>
              </a:solidFill>
              <a:latin typeface="Calibri" panose="020F0502020204030204" pitchFamily="34" charset="0"/>
            </a:endParaRPr>
          </a:p>
        </p:txBody>
      </p:sp>
      <p:sp>
        <p:nvSpPr>
          <p:cNvPr id="10245" name="TextBox 6">
            <a:extLst>
              <a:ext uri="{FF2B5EF4-FFF2-40B4-BE49-F238E27FC236}">
                <a16:creationId xmlns:a16="http://schemas.microsoft.com/office/drawing/2014/main" id="{F9DEC453-A0DC-4F5F-A87E-067FC7F47637}"/>
              </a:ext>
            </a:extLst>
          </p:cNvPr>
          <p:cNvSpPr txBox="1">
            <a:spLocks noChangeArrowheads="1"/>
          </p:cNvSpPr>
          <p:nvPr/>
        </p:nvSpPr>
        <p:spPr bwMode="auto">
          <a:xfrm>
            <a:off x="2927216" y="1181444"/>
            <a:ext cx="3441968"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500" dirty="0"/>
              <a:t>Engineering Graduates will be able to:</a:t>
            </a:r>
          </a:p>
        </p:txBody>
      </p:sp>
      <p:graphicFrame>
        <p:nvGraphicFramePr>
          <p:cNvPr id="8" name="Content Placeholder 13">
            <a:extLst>
              <a:ext uri="{FF2B5EF4-FFF2-40B4-BE49-F238E27FC236}">
                <a16:creationId xmlns:a16="http://schemas.microsoft.com/office/drawing/2014/main" id="{881313D2-CD38-4434-A66B-347946E3D09C}"/>
              </a:ext>
            </a:extLst>
          </p:cNvPr>
          <p:cNvGraphicFramePr>
            <a:graphicFrameLocks noGrp="1"/>
          </p:cNvGraphicFramePr>
          <p:nvPr>
            <p:ph idx="1"/>
          </p:nvPr>
        </p:nvGraphicFramePr>
        <p:xfrm>
          <a:off x="2514600" y="1600201"/>
          <a:ext cx="7620000" cy="4490652"/>
        </p:xfrm>
        <a:graphic>
          <a:graphicData uri="http://schemas.openxmlformats.org/drawingml/2006/table">
            <a:tbl>
              <a:tblPr bandRow="1">
                <a:tableStyleId>{5C22544A-7EE6-4342-B048-85BDC9FD1C3A}</a:tableStyleId>
              </a:tblPr>
              <a:tblGrid>
                <a:gridCol w="7620000">
                  <a:extLst>
                    <a:ext uri="{9D8B030D-6E8A-4147-A177-3AD203B41FA5}">
                      <a16:colId xmlns:a16="http://schemas.microsoft.com/office/drawing/2014/main" val="20000"/>
                    </a:ext>
                  </a:extLst>
                </a:gridCol>
              </a:tblGrid>
              <a:tr h="1044338">
                <a:tc>
                  <a:txBody>
                    <a:bodyPr/>
                    <a:lstStyle/>
                    <a:p>
                      <a:r>
                        <a:rPr lang="en-US" sz="1400" b="1" dirty="0"/>
                        <a:t>1. Engineering knowledge: </a:t>
                      </a:r>
                      <a:r>
                        <a:rPr lang="en-US" sz="1400" dirty="0"/>
                        <a:t>Apply the knowledge of mathematics, science, engineering fundamentals, and an engineering specialization to the solution of complex engineering problems. </a:t>
                      </a:r>
                    </a:p>
                  </a:txBody>
                  <a:tcPr marL="68580" marR="68580" marT="34292" marB="34292">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1044338">
                <a:tc>
                  <a:txBody>
                    <a:bodyPr/>
                    <a:lstStyle/>
                    <a:p>
                      <a:r>
                        <a:rPr lang="en-US" sz="1400" b="1" dirty="0"/>
                        <a:t>2. Problem analysis:</a:t>
                      </a:r>
                      <a:r>
                        <a:rPr lang="en-US" sz="1400" dirty="0"/>
                        <a:t> Identify, formulate, review research literature, and analyze complex engineering problems reaching substantiated conclusions using first principles of mathematics, natural sciences, and engineering sciences.</a:t>
                      </a:r>
                    </a:p>
                  </a:txBody>
                  <a:tcPr marL="68580" marR="68580" marT="34292" marB="34292">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1357638">
                <a:tc>
                  <a:txBody>
                    <a:bodyPr/>
                    <a:lstStyle/>
                    <a:p>
                      <a:r>
                        <a:rPr lang="en-US" sz="1400" b="1" dirty="0"/>
                        <a:t>3. Design/development of solutions:</a:t>
                      </a:r>
                      <a:r>
                        <a:rPr lang="en-US" sz="1400" dirty="0"/>
                        <a:t> Design solutions for complex engineering problems and design system components or processes that meet the specified needs with appropriate consideration for the public health and safety, and the cultural, societal, and environmental considerations.</a:t>
                      </a:r>
                    </a:p>
                  </a:txBody>
                  <a:tcPr marL="68580" marR="68580" marT="34292" marB="34292">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1044338">
                <a:tc>
                  <a:txBody>
                    <a:bodyPr/>
                    <a:lstStyle/>
                    <a:p>
                      <a:r>
                        <a:rPr lang="en-US" sz="1400" b="1" dirty="0"/>
                        <a:t>4. Conduct investigations of complex problems: </a:t>
                      </a:r>
                      <a:r>
                        <a:rPr lang="en-US" sz="1400" dirty="0"/>
                        <a:t>Use research-based knowledge and research methods including design of experiments, analysis and interpretation of data, and synthesis of the information to provide valid conclusions.</a:t>
                      </a:r>
                    </a:p>
                  </a:txBody>
                  <a:tcPr marL="68580" marR="68580" marT="34292" marB="34292">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bl>
          </a:graphicData>
        </a:graphic>
      </p:graphicFrame>
      <p:sp>
        <p:nvSpPr>
          <p:cNvPr id="9" name="Title 1">
            <a:extLst>
              <a:ext uri="{FF2B5EF4-FFF2-40B4-BE49-F238E27FC236}">
                <a16:creationId xmlns:a16="http://schemas.microsoft.com/office/drawing/2014/main" id="{B504CE5E-D8D4-4BF1-BB79-36BA9D45C15F}"/>
              </a:ext>
            </a:extLst>
          </p:cNvPr>
          <p:cNvSpPr txBox="1">
            <a:spLocks/>
          </p:cNvSpPr>
          <p:nvPr/>
        </p:nvSpPr>
        <p:spPr>
          <a:xfrm>
            <a:off x="3181350" y="0"/>
            <a:ext cx="7486650" cy="62865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550" b="1" dirty="0">
                <a:latin typeface="Times New Roman" panose="02020603050405020304" pitchFamily="18" charset="0"/>
                <a:cs typeface="Times New Roman" panose="02020603050405020304" pitchFamily="18" charset="0"/>
              </a:rPr>
              <a:t>Program Outcomes (POs)</a:t>
            </a:r>
          </a:p>
        </p:txBody>
      </p:sp>
      <p:pic>
        <p:nvPicPr>
          <p:cNvPr id="2" name="Picture 1">
            <a:extLst>
              <a:ext uri="{FF2B5EF4-FFF2-40B4-BE49-F238E27FC236}">
                <a16:creationId xmlns:a16="http://schemas.microsoft.com/office/drawing/2014/main" id="{29D9764D-CD85-7FDF-13E2-2E77241F84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16273"/>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881629D-5076-399C-CEE7-821F69C3BC03}"/>
              </a:ext>
            </a:extLst>
          </p:cNvPr>
          <p:cNvSpPr>
            <a:spLocks noGrp="1"/>
          </p:cNvSpPr>
          <p:nvPr>
            <p:ph type="dt" sz="quarter" idx="10"/>
          </p:nvPr>
        </p:nvSpPr>
        <p:spPr/>
        <p:txBody>
          <a:bodyPr/>
          <a:lstStyle/>
          <a:p>
            <a:pPr>
              <a:defRPr/>
            </a:pPr>
            <a:fld id="{1E7272EC-CDD9-4E71-9CD4-E08E948AD594}" type="datetime1">
              <a:rPr lang="en-US"/>
              <a:pPr>
                <a:defRPr/>
              </a:pPr>
              <a:t>3/27/24</a:t>
            </a:fld>
            <a:endParaRPr lang="en-US"/>
          </a:p>
        </p:txBody>
      </p:sp>
      <p:sp>
        <p:nvSpPr>
          <p:cNvPr id="5" name="Footer Placeholder 4">
            <a:extLst>
              <a:ext uri="{FF2B5EF4-FFF2-40B4-BE49-F238E27FC236}">
                <a16:creationId xmlns:a16="http://schemas.microsoft.com/office/drawing/2014/main" id="{E6FF1411-4A0F-CB62-42B0-3510AD5DEFFF}"/>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54628" name="Slide Number Placeholder 5">
            <a:extLst>
              <a:ext uri="{FF2B5EF4-FFF2-40B4-BE49-F238E27FC236}">
                <a16:creationId xmlns:a16="http://schemas.microsoft.com/office/drawing/2014/main" id="{C540EEC1-4182-36E4-B57F-E9AD3A02C26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FD037FE-A833-A142-A7BB-D0EA10D6A667}" type="slidenum">
              <a:rPr lang="en-US" altLang="en-US" sz="1200">
                <a:solidFill>
                  <a:srgbClr val="898989"/>
                </a:solidFill>
              </a:rPr>
              <a:pPr>
                <a:spcBef>
                  <a:spcPct val="0"/>
                </a:spcBef>
                <a:buFontTx/>
                <a:buNone/>
              </a:pPr>
              <a:t>90</a:t>
            </a:fld>
            <a:endParaRPr lang="en-US" altLang="en-US" sz="1200">
              <a:solidFill>
                <a:srgbClr val="898989"/>
              </a:solidFill>
            </a:endParaRPr>
          </a:p>
        </p:txBody>
      </p:sp>
      <p:sp>
        <p:nvSpPr>
          <p:cNvPr id="7" name="Title 1">
            <a:extLst>
              <a:ext uri="{FF2B5EF4-FFF2-40B4-BE49-F238E27FC236}">
                <a16:creationId xmlns:a16="http://schemas.microsoft.com/office/drawing/2014/main" id="{B61D7ABF-EBB5-B47B-AFE7-5CEE37827A7F}"/>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Forth Normal Form (4NF)</a:t>
            </a:r>
          </a:p>
        </p:txBody>
      </p:sp>
      <p:pic>
        <p:nvPicPr>
          <p:cNvPr id="154630" name="Picture 2" descr="E:\NIET\Project\xLogo11.png.pagespeed.ic.pydHLuCQEZ.png">
            <a:extLst>
              <a:ext uri="{FF2B5EF4-FFF2-40B4-BE49-F238E27FC236}">
                <a16:creationId xmlns:a16="http://schemas.microsoft.com/office/drawing/2014/main" id="{F2B900A6-E20E-050B-86AF-2AB0AA5CA9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11" name="Content Placeholder 2">
            <a:extLst>
              <a:ext uri="{FF2B5EF4-FFF2-40B4-BE49-F238E27FC236}">
                <a16:creationId xmlns:a16="http://schemas.microsoft.com/office/drawing/2014/main" id="{61DF73F8-4CEE-7B55-E3B4-A22A18D4B88E}"/>
              </a:ext>
            </a:extLst>
          </p:cNvPr>
          <p:cNvSpPr>
            <a:spLocks noGrp="1"/>
          </p:cNvSpPr>
          <p:nvPr>
            <p:ph idx="1"/>
          </p:nvPr>
        </p:nvSpPr>
        <p:spPr>
          <a:xfrm>
            <a:off x="2057400" y="914400"/>
            <a:ext cx="8229600" cy="5410200"/>
          </a:xfrm>
        </p:spPr>
        <p:txBody>
          <a:bodyPr>
            <a:normAutofit fontScale="92500"/>
          </a:bodyPr>
          <a:lstStyle/>
          <a:p>
            <a:pPr algn="just" eaLnBrk="1" hangingPunct="1">
              <a:buFont typeface="Arial" panose="020B0604020202020204" pitchFamily="34" charset="0"/>
              <a:buNone/>
              <a:defRPr/>
            </a:pPr>
            <a:r>
              <a:rPr lang="en-US" sz="2400" b="1" dirty="0"/>
              <a:t>The official qualification for 4NF are:</a:t>
            </a:r>
            <a:r>
              <a:rPr lang="en-US" sz="2400" dirty="0"/>
              <a:t>-</a:t>
            </a:r>
          </a:p>
          <a:p>
            <a:pPr marL="457200" indent="-457200" algn="just">
              <a:buFont typeface="Arial" panose="020B0604020202020204" pitchFamily="34" charset="0"/>
              <a:buAutoNum type="arabicPeriod"/>
              <a:defRPr/>
            </a:pPr>
            <a:r>
              <a:rPr lang="en-US" sz="2400" dirty="0"/>
              <a:t> A table is already in BCNF.</a:t>
            </a:r>
          </a:p>
          <a:p>
            <a:pPr marL="457200" indent="-457200" algn="just">
              <a:buFont typeface="Arial" panose="020B0604020202020204" pitchFamily="34" charset="0"/>
              <a:buAutoNum type="arabicPeriod"/>
              <a:defRPr/>
            </a:pPr>
            <a:r>
              <a:rPr lang="en-US" sz="2400" dirty="0"/>
              <a:t> A table contain no  multi-valued  functional dependency .</a:t>
            </a:r>
          </a:p>
          <a:p>
            <a:pPr marL="457200" indent="-457200" algn="just">
              <a:buNone/>
              <a:defRPr/>
            </a:pPr>
            <a:r>
              <a:rPr lang="en-US" sz="2400" b="1" dirty="0"/>
              <a:t>Example :- </a:t>
            </a:r>
            <a:r>
              <a:rPr lang="en-US" sz="2400" dirty="0"/>
              <a:t>Let us consider following relation  student:- </a:t>
            </a:r>
          </a:p>
          <a:p>
            <a:pPr marL="457200" indent="-457200" algn="just">
              <a:buNone/>
              <a:defRPr/>
            </a:pPr>
            <a:endParaRPr lang="en-US" sz="2400" dirty="0"/>
          </a:p>
          <a:p>
            <a:pPr marL="457200" indent="-457200" algn="just">
              <a:buNone/>
              <a:defRPr/>
            </a:pPr>
            <a:endParaRPr lang="en-US" sz="2400" dirty="0"/>
          </a:p>
          <a:p>
            <a:pPr marL="457200" indent="-457200" algn="just">
              <a:buNone/>
              <a:defRPr/>
            </a:pPr>
            <a:endParaRPr lang="en-US" sz="2400" dirty="0"/>
          </a:p>
          <a:p>
            <a:pPr marL="457200" indent="-457200" algn="just">
              <a:buNone/>
              <a:defRPr/>
            </a:pPr>
            <a:endParaRPr lang="en-US" sz="2400" dirty="0"/>
          </a:p>
          <a:p>
            <a:pPr marL="457200" indent="-457200" algn="just">
              <a:buNone/>
              <a:defRPr/>
            </a:pPr>
            <a:endParaRPr lang="en-US" sz="2400" dirty="0"/>
          </a:p>
          <a:p>
            <a:pPr marL="457200" indent="-457200" algn="just">
              <a:buNone/>
              <a:defRPr/>
            </a:pPr>
            <a:r>
              <a:rPr lang="en-US" sz="2400" b="1" dirty="0"/>
              <a:t>Key:- </a:t>
            </a:r>
            <a:r>
              <a:rPr lang="en-US" sz="2400" dirty="0"/>
              <a:t>{</a:t>
            </a:r>
            <a:r>
              <a:rPr lang="en-US" sz="2400" u="sng" dirty="0" err="1"/>
              <a:t>s_id</a:t>
            </a:r>
            <a:r>
              <a:rPr lang="en-US" sz="2400" dirty="0" err="1"/>
              <a:t>,</a:t>
            </a:r>
            <a:r>
              <a:rPr lang="en-US" sz="2400" u="sng" dirty="0" err="1"/>
              <a:t>course</a:t>
            </a:r>
            <a:r>
              <a:rPr lang="en-US" sz="2400" dirty="0" err="1"/>
              <a:t>,</a:t>
            </a:r>
            <a:r>
              <a:rPr lang="en-US" sz="2400" u="sng" dirty="0" err="1"/>
              <a:t>hobby</a:t>
            </a:r>
            <a:r>
              <a:rPr lang="en-US" sz="2400" dirty="0"/>
              <a:t>}</a:t>
            </a:r>
          </a:p>
          <a:p>
            <a:pPr marL="457200" indent="-457200" algn="just">
              <a:buNone/>
              <a:defRPr/>
            </a:pPr>
            <a:r>
              <a:rPr lang="en-US" sz="2400" b="1" dirty="0"/>
              <a:t>MVD</a:t>
            </a:r>
            <a:r>
              <a:rPr lang="en-US" sz="2400" dirty="0"/>
              <a:t>,  </a:t>
            </a:r>
            <a:r>
              <a:rPr lang="en-US" sz="2400" dirty="0" err="1"/>
              <a:t>s_id</a:t>
            </a:r>
            <a:r>
              <a:rPr lang="en-US" sz="2400" dirty="0"/>
              <a:t> →→ </a:t>
            </a:r>
            <a:r>
              <a:rPr lang="en-US" sz="2400" dirty="0" err="1"/>
              <a:t>course,hobby</a:t>
            </a:r>
            <a:endParaRPr lang="en-US" sz="2400" dirty="0"/>
          </a:p>
          <a:p>
            <a:pPr marL="457200" indent="-457200" algn="just">
              <a:buNone/>
              <a:defRPr/>
            </a:pPr>
            <a:r>
              <a:rPr lang="en-US" sz="2400" dirty="0"/>
              <a:t>To check relation is in 4NF or not.</a:t>
            </a:r>
          </a:p>
          <a:p>
            <a:pPr marL="457200" indent="-457200" algn="just">
              <a:buNone/>
              <a:defRPr/>
            </a:pPr>
            <a:endParaRPr lang="en-US" sz="2400" dirty="0"/>
          </a:p>
        </p:txBody>
      </p:sp>
      <p:pic>
        <p:nvPicPr>
          <p:cNvPr id="154632" name="Picture 11">
            <a:extLst>
              <a:ext uri="{FF2B5EF4-FFF2-40B4-BE49-F238E27FC236}">
                <a16:creationId xmlns:a16="http://schemas.microsoft.com/office/drawing/2014/main" id="{9E8BE216-85DF-737C-100D-6968FB68FC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667000"/>
            <a:ext cx="73914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633" name="Picture 8">
            <a:extLst>
              <a:ext uri="{FF2B5EF4-FFF2-40B4-BE49-F238E27FC236}">
                <a16:creationId xmlns:a16="http://schemas.microsoft.com/office/drawing/2014/main" id="{6BEF42D5-45A6-ABBF-9041-92063EC6A43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3911">
                                            <p:txEl>
                                              <p:pRg st="0" end="0"/>
                                            </p:txEl>
                                          </p:spTgt>
                                        </p:tgtEl>
                                        <p:attrNameLst>
                                          <p:attrName>style.visibility</p:attrName>
                                        </p:attrNameLst>
                                      </p:cBhvr>
                                      <p:to>
                                        <p:strVal val="visible"/>
                                      </p:to>
                                    </p:set>
                                    <p:anim calcmode="lin" valueType="num">
                                      <p:cBhvr additive="base">
                                        <p:cTn id="7" dur="500" fill="hold"/>
                                        <p:tgtEl>
                                          <p:spTgt spid="1239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39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3911">
                                            <p:txEl>
                                              <p:pRg st="1" end="1"/>
                                            </p:txEl>
                                          </p:spTgt>
                                        </p:tgtEl>
                                        <p:attrNameLst>
                                          <p:attrName>style.visibility</p:attrName>
                                        </p:attrNameLst>
                                      </p:cBhvr>
                                      <p:to>
                                        <p:strVal val="visible"/>
                                      </p:to>
                                    </p:set>
                                    <p:anim calcmode="lin" valueType="num">
                                      <p:cBhvr additive="base">
                                        <p:cTn id="13" dur="500" fill="hold"/>
                                        <p:tgtEl>
                                          <p:spTgt spid="1239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39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3911">
                                            <p:txEl>
                                              <p:pRg st="2" end="2"/>
                                            </p:txEl>
                                          </p:spTgt>
                                        </p:tgtEl>
                                        <p:attrNameLst>
                                          <p:attrName>style.visibility</p:attrName>
                                        </p:attrNameLst>
                                      </p:cBhvr>
                                      <p:to>
                                        <p:strVal val="visible"/>
                                      </p:to>
                                    </p:set>
                                    <p:anim calcmode="lin" valueType="num">
                                      <p:cBhvr additive="base">
                                        <p:cTn id="19" dur="500" fill="hold"/>
                                        <p:tgtEl>
                                          <p:spTgt spid="1239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39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3911">
                                            <p:txEl>
                                              <p:pRg st="3" end="3"/>
                                            </p:txEl>
                                          </p:spTgt>
                                        </p:tgtEl>
                                        <p:attrNameLst>
                                          <p:attrName>style.visibility</p:attrName>
                                        </p:attrNameLst>
                                      </p:cBhvr>
                                      <p:to>
                                        <p:strVal val="visible"/>
                                      </p:to>
                                    </p:set>
                                    <p:anim calcmode="lin" valueType="num">
                                      <p:cBhvr additive="base">
                                        <p:cTn id="25" dur="500" fill="hold"/>
                                        <p:tgtEl>
                                          <p:spTgt spid="1239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39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3911">
                                            <p:txEl>
                                              <p:pRg st="9" end="9"/>
                                            </p:txEl>
                                          </p:spTgt>
                                        </p:tgtEl>
                                        <p:attrNameLst>
                                          <p:attrName>style.visibility</p:attrName>
                                        </p:attrNameLst>
                                      </p:cBhvr>
                                      <p:to>
                                        <p:strVal val="visible"/>
                                      </p:to>
                                    </p:set>
                                    <p:anim calcmode="lin" valueType="num">
                                      <p:cBhvr additive="base">
                                        <p:cTn id="31" dur="500" fill="hold"/>
                                        <p:tgtEl>
                                          <p:spTgt spid="123911">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391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23911">
                                            <p:txEl>
                                              <p:pRg st="10" end="10"/>
                                            </p:txEl>
                                          </p:spTgt>
                                        </p:tgtEl>
                                        <p:attrNameLst>
                                          <p:attrName>style.visibility</p:attrName>
                                        </p:attrNameLst>
                                      </p:cBhvr>
                                      <p:to>
                                        <p:strVal val="visible"/>
                                      </p:to>
                                    </p:set>
                                    <p:anim calcmode="lin" valueType="num">
                                      <p:cBhvr additive="base">
                                        <p:cTn id="37" dur="500" fill="hold"/>
                                        <p:tgtEl>
                                          <p:spTgt spid="123911">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39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23911">
                                            <p:txEl>
                                              <p:pRg st="11" end="11"/>
                                            </p:txEl>
                                          </p:spTgt>
                                        </p:tgtEl>
                                        <p:attrNameLst>
                                          <p:attrName>style.visibility</p:attrName>
                                        </p:attrNameLst>
                                      </p:cBhvr>
                                      <p:to>
                                        <p:strVal val="visible"/>
                                      </p:to>
                                    </p:set>
                                    <p:anim calcmode="lin" valueType="num">
                                      <p:cBhvr additive="base">
                                        <p:cTn id="43" dur="500" fill="hold"/>
                                        <p:tgtEl>
                                          <p:spTgt spid="123911">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3911">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E6090E3-A0A9-F1EF-1F13-FAA0424A1716}"/>
              </a:ext>
            </a:extLst>
          </p:cNvPr>
          <p:cNvSpPr>
            <a:spLocks noGrp="1"/>
          </p:cNvSpPr>
          <p:nvPr>
            <p:ph type="dt" sz="quarter" idx="10"/>
          </p:nvPr>
        </p:nvSpPr>
        <p:spPr/>
        <p:txBody>
          <a:bodyPr/>
          <a:lstStyle/>
          <a:p>
            <a:pPr>
              <a:defRPr/>
            </a:pPr>
            <a:fld id="{9EC6A44A-A527-443C-A401-6FE1E5A36BC5}" type="datetime1">
              <a:rPr lang="en-US"/>
              <a:pPr>
                <a:defRPr/>
              </a:pPr>
              <a:t>3/27/24</a:t>
            </a:fld>
            <a:endParaRPr lang="en-US"/>
          </a:p>
        </p:txBody>
      </p:sp>
      <p:sp>
        <p:nvSpPr>
          <p:cNvPr id="5" name="Footer Placeholder 4">
            <a:extLst>
              <a:ext uri="{FF2B5EF4-FFF2-40B4-BE49-F238E27FC236}">
                <a16:creationId xmlns:a16="http://schemas.microsoft.com/office/drawing/2014/main" id="{EB978C33-2C59-7905-68BA-FE27F9DF56FA}"/>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55652" name="Slide Number Placeholder 5">
            <a:extLst>
              <a:ext uri="{FF2B5EF4-FFF2-40B4-BE49-F238E27FC236}">
                <a16:creationId xmlns:a16="http://schemas.microsoft.com/office/drawing/2014/main" id="{A18FB2AB-D75B-F64E-4AD8-CCD8BD30B38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B27ADFC-DF29-1049-8B87-71D00B185090}" type="slidenum">
              <a:rPr lang="en-US" altLang="en-US" sz="1200">
                <a:solidFill>
                  <a:srgbClr val="898989"/>
                </a:solidFill>
              </a:rPr>
              <a:pPr>
                <a:spcBef>
                  <a:spcPct val="0"/>
                </a:spcBef>
                <a:buFontTx/>
                <a:buNone/>
              </a:pPr>
              <a:t>91</a:t>
            </a:fld>
            <a:endParaRPr lang="en-US" altLang="en-US" sz="1200">
              <a:solidFill>
                <a:srgbClr val="898989"/>
              </a:solidFill>
            </a:endParaRPr>
          </a:p>
        </p:txBody>
      </p:sp>
      <p:sp>
        <p:nvSpPr>
          <p:cNvPr id="7" name="Title 1">
            <a:extLst>
              <a:ext uri="{FF2B5EF4-FFF2-40B4-BE49-F238E27FC236}">
                <a16:creationId xmlns:a16="http://schemas.microsoft.com/office/drawing/2014/main" id="{9A1EF9DB-37DD-42EB-3D8A-9A6A0C46A552}"/>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Example </a:t>
            </a:r>
          </a:p>
        </p:txBody>
      </p:sp>
      <p:pic>
        <p:nvPicPr>
          <p:cNvPr id="155654" name="Picture 2" descr="E:\NIET\Project\xLogo11.png.pagespeed.ic.pydHLuCQEZ.png">
            <a:extLst>
              <a:ext uri="{FF2B5EF4-FFF2-40B4-BE49-F238E27FC236}">
                <a16:creationId xmlns:a16="http://schemas.microsoft.com/office/drawing/2014/main" id="{0B1B4417-F80A-F6BE-0B64-59D1164C38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87" name="Content Placeholder 2">
            <a:extLst>
              <a:ext uri="{FF2B5EF4-FFF2-40B4-BE49-F238E27FC236}">
                <a16:creationId xmlns:a16="http://schemas.microsoft.com/office/drawing/2014/main" id="{8022698D-612F-0706-F9EA-3AF7EA87B6C0}"/>
              </a:ext>
            </a:extLst>
          </p:cNvPr>
          <p:cNvSpPr>
            <a:spLocks noGrp="1"/>
          </p:cNvSpPr>
          <p:nvPr>
            <p:ph idx="1"/>
          </p:nvPr>
        </p:nvSpPr>
        <p:spPr>
          <a:xfrm>
            <a:off x="2057400" y="914400"/>
            <a:ext cx="8229600" cy="5181600"/>
          </a:xfrm>
        </p:spPr>
        <p:txBody>
          <a:bodyPr>
            <a:normAutofit lnSpcReduction="10000"/>
          </a:bodyPr>
          <a:lstStyle/>
          <a:p>
            <a:pPr algn="just" eaLnBrk="1" hangingPunct="1">
              <a:buFont typeface="Arial" panose="020B0604020202020204" pitchFamily="34" charset="0"/>
              <a:buNone/>
            </a:pPr>
            <a:r>
              <a:rPr lang="en-US" altLang="en-US" sz="2400"/>
              <a:t>	</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r>
              <a:rPr lang="en-US" altLang="en-US" sz="2400"/>
              <a:t>	</a:t>
            </a:r>
          </a:p>
          <a:p>
            <a:pPr algn="just" eaLnBrk="1" hangingPunct="1">
              <a:buFont typeface="Arial" panose="020B0604020202020204" pitchFamily="34" charset="0"/>
              <a:buNone/>
            </a:pPr>
            <a:r>
              <a:rPr lang="en-US" altLang="en-US"/>
              <a:t>	</a:t>
            </a:r>
            <a:r>
              <a:rPr lang="en-US" altLang="en-US" sz="2200"/>
              <a:t>As you can see in the above table , student with s_id </a:t>
            </a:r>
            <a:r>
              <a:rPr lang="en-US" altLang="en-US" sz="2200" b="1"/>
              <a:t>1</a:t>
            </a:r>
            <a:r>
              <a:rPr lang="en-US" altLang="en-US" sz="2200"/>
              <a:t> has opted for two courses, </a:t>
            </a:r>
            <a:r>
              <a:rPr lang="en-US" altLang="en-US" sz="2200" b="1"/>
              <a:t>Science</a:t>
            </a:r>
            <a:r>
              <a:rPr lang="en-US" altLang="en-US" sz="2200"/>
              <a:t> and </a:t>
            </a:r>
            <a:r>
              <a:rPr lang="en-US" altLang="en-US" sz="2200" b="1"/>
              <a:t>Maths</a:t>
            </a:r>
            <a:r>
              <a:rPr lang="en-US" altLang="en-US" sz="2200"/>
              <a:t>, and has two hobbies, </a:t>
            </a:r>
            <a:r>
              <a:rPr lang="en-US" altLang="en-US" sz="2200" b="1"/>
              <a:t>Cricket</a:t>
            </a:r>
            <a:r>
              <a:rPr lang="en-US" altLang="en-US" sz="2200"/>
              <a:t> and </a:t>
            </a:r>
            <a:r>
              <a:rPr lang="en-US" altLang="en-US" sz="2200" b="1"/>
              <a:t>Hockey</a:t>
            </a:r>
            <a:r>
              <a:rPr lang="en-US" altLang="en-US" sz="2200"/>
              <a:t>.</a:t>
            </a:r>
          </a:p>
          <a:p>
            <a:pPr algn="just" eaLnBrk="1" hangingPunct="1">
              <a:buFont typeface="Arial" panose="020B0604020202020204" pitchFamily="34" charset="0"/>
              <a:buNone/>
            </a:pPr>
            <a:r>
              <a:rPr lang="en-US" altLang="en-US" sz="2200"/>
              <a:t>	You must be thinking what problem this can lead to, right?</a:t>
            </a:r>
          </a:p>
          <a:p>
            <a:pPr algn="just" eaLnBrk="1" hangingPunct="1">
              <a:buFont typeface="Arial" panose="020B0604020202020204" pitchFamily="34" charset="0"/>
              <a:buNone/>
            </a:pPr>
            <a:r>
              <a:rPr lang="en-US" altLang="en-US" sz="2200"/>
              <a:t>	</a:t>
            </a:r>
            <a:r>
              <a:rPr lang="en-US" altLang="en-US" sz="2200">
                <a:solidFill>
                  <a:srgbClr val="FF0000"/>
                </a:solidFill>
              </a:rPr>
              <a:t>Problem:- </a:t>
            </a:r>
            <a:r>
              <a:rPr lang="en-US" altLang="en-US" sz="2200"/>
              <a:t>Well the two records for student with s_id </a:t>
            </a:r>
            <a:r>
              <a:rPr lang="en-US" altLang="en-US" sz="2200" b="1"/>
              <a:t>1&amp; 2</a:t>
            </a:r>
            <a:r>
              <a:rPr lang="en-US" altLang="en-US" sz="2200"/>
              <a:t>, will give rise to two more records, because for one student, two hobbies exists, hence along with both the courses, these hobbies should be specified.</a:t>
            </a:r>
          </a:p>
        </p:txBody>
      </p:sp>
      <p:pic>
        <p:nvPicPr>
          <p:cNvPr id="122888" name="Picture 11">
            <a:extLst>
              <a:ext uri="{FF2B5EF4-FFF2-40B4-BE49-F238E27FC236}">
                <a16:creationId xmlns:a16="http://schemas.microsoft.com/office/drawing/2014/main" id="{CDFE6B16-4728-D989-D3A8-CD0367EAB1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143000"/>
            <a:ext cx="7620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5657" name="Picture 8">
            <a:extLst>
              <a:ext uri="{FF2B5EF4-FFF2-40B4-BE49-F238E27FC236}">
                <a16:creationId xmlns:a16="http://schemas.microsoft.com/office/drawing/2014/main" id="{CEC441DE-4A46-EA73-3C80-04533952AB6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2888"/>
                                        </p:tgtEl>
                                        <p:attrNameLst>
                                          <p:attrName>style.visibility</p:attrName>
                                        </p:attrNameLst>
                                      </p:cBhvr>
                                      <p:to>
                                        <p:strVal val="visible"/>
                                      </p:to>
                                    </p:set>
                                    <p:anim calcmode="lin" valueType="num">
                                      <p:cBhvr additive="base">
                                        <p:cTn id="7" dur="500" fill="hold"/>
                                        <p:tgtEl>
                                          <p:spTgt spid="122888"/>
                                        </p:tgtEl>
                                        <p:attrNameLst>
                                          <p:attrName>ppt_x</p:attrName>
                                        </p:attrNameLst>
                                      </p:cBhvr>
                                      <p:tavLst>
                                        <p:tav tm="0">
                                          <p:val>
                                            <p:strVal val="#ppt_x"/>
                                          </p:val>
                                        </p:tav>
                                        <p:tav tm="100000">
                                          <p:val>
                                            <p:strVal val="#ppt_x"/>
                                          </p:val>
                                        </p:tav>
                                      </p:tavLst>
                                    </p:anim>
                                    <p:anim calcmode="lin" valueType="num">
                                      <p:cBhvr additive="base">
                                        <p:cTn id="8" dur="500" fill="hold"/>
                                        <p:tgtEl>
                                          <p:spTgt spid="12288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2887">
                                            <p:txEl>
                                              <p:pRg st="5" end="5"/>
                                            </p:txEl>
                                          </p:spTgt>
                                        </p:tgtEl>
                                        <p:attrNameLst>
                                          <p:attrName>style.visibility</p:attrName>
                                        </p:attrNameLst>
                                      </p:cBhvr>
                                      <p:to>
                                        <p:strVal val="visible"/>
                                      </p:to>
                                    </p:set>
                                    <p:anim calcmode="lin" valueType="num">
                                      <p:cBhvr additive="base">
                                        <p:cTn id="13" dur="500" fill="hold"/>
                                        <p:tgtEl>
                                          <p:spTgt spid="122887">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8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2887">
                                            <p:txEl>
                                              <p:pRg st="6" end="6"/>
                                            </p:txEl>
                                          </p:spTgt>
                                        </p:tgtEl>
                                        <p:attrNameLst>
                                          <p:attrName>style.visibility</p:attrName>
                                        </p:attrNameLst>
                                      </p:cBhvr>
                                      <p:to>
                                        <p:strVal val="visible"/>
                                      </p:to>
                                    </p:set>
                                    <p:anim calcmode="lin" valueType="num">
                                      <p:cBhvr additive="base">
                                        <p:cTn id="19" dur="500" fill="hold"/>
                                        <p:tgtEl>
                                          <p:spTgt spid="122887">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88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2887">
                                            <p:txEl>
                                              <p:pRg st="7" end="7"/>
                                            </p:txEl>
                                          </p:spTgt>
                                        </p:tgtEl>
                                        <p:attrNameLst>
                                          <p:attrName>style.visibility</p:attrName>
                                        </p:attrNameLst>
                                      </p:cBhvr>
                                      <p:to>
                                        <p:strVal val="visible"/>
                                      </p:to>
                                    </p:set>
                                    <p:anim calcmode="lin" valueType="num">
                                      <p:cBhvr additive="base">
                                        <p:cTn id="25" dur="500" fill="hold"/>
                                        <p:tgtEl>
                                          <p:spTgt spid="122887">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88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5D1E8B8-E5ED-0883-6045-269969E17F80}"/>
              </a:ext>
            </a:extLst>
          </p:cNvPr>
          <p:cNvSpPr>
            <a:spLocks noGrp="1"/>
          </p:cNvSpPr>
          <p:nvPr>
            <p:ph type="dt" sz="quarter" idx="10"/>
          </p:nvPr>
        </p:nvSpPr>
        <p:spPr/>
        <p:txBody>
          <a:bodyPr/>
          <a:lstStyle/>
          <a:p>
            <a:pPr>
              <a:defRPr/>
            </a:pPr>
            <a:fld id="{90ECB668-8A27-485C-980F-1B0BC08E48C2}" type="datetime1">
              <a:rPr lang="en-US"/>
              <a:pPr>
                <a:defRPr/>
              </a:pPr>
              <a:t>3/27/24</a:t>
            </a:fld>
            <a:endParaRPr lang="en-US"/>
          </a:p>
        </p:txBody>
      </p:sp>
      <p:sp>
        <p:nvSpPr>
          <p:cNvPr id="5" name="Footer Placeholder 4">
            <a:extLst>
              <a:ext uri="{FF2B5EF4-FFF2-40B4-BE49-F238E27FC236}">
                <a16:creationId xmlns:a16="http://schemas.microsoft.com/office/drawing/2014/main" id="{C2D69743-A11B-2B93-5161-B840F246BCDE}"/>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56676" name="Slide Number Placeholder 5">
            <a:extLst>
              <a:ext uri="{FF2B5EF4-FFF2-40B4-BE49-F238E27FC236}">
                <a16:creationId xmlns:a16="http://schemas.microsoft.com/office/drawing/2014/main" id="{A549AF85-B742-140F-5F1D-FA59E602CA4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65B3DD4-E40F-5F44-AD3E-5D72D91FA180}" type="slidenum">
              <a:rPr lang="en-US" altLang="en-US" sz="1200">
                <a:solidFill>
                  <a:srgbClr val="898989"/>
                </a:solidFill>
              </a:rPr>
              <a:pPr>
                <a:spcBef>
                  <a:spcPct val="0"/>
                </a:spcBef>
                <a:buFontTx/>
                <a:buNone/>
              </a:pPr>
              <a:t>92</a:t>
            </a:fld>
            <a:endParaRPr lang="en-US" altLang="en-US" sz="1200">
              <a:solidFill>
                <a:srgbClr val="898989"/>
              </a:solidFill>
            </a:endParaRPr>
          </a:p>
        </p:txBody>
      </p:sp>
      <p:sp>
        <p:nvSpPr>
          <p:cNvPr id="7" name="Title 1">
            <a:extLst>
              <a:ext uri="{FF2B5EF4-FFF2-40B4-BE49-F238E27FC236}">
                <a16:creationId xmlns:a16="http://schemas.microsoft.com/office/drawing/2014/main" id="{E8B87D0C-803F-416D-BBF2-58D5CBBB5817}"/>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Continue</a:t>
            </a:r>
          </a:p>
        </p:txBody>
      </p:sp>
      <p:pic>
        <p:nvPicPr>
          <p:cNvPr id="156678" name="Picture 2" descr="E:\NIET\Project\xLogo11.png.pagespeed.ic.pydHLuCQEZ.png">
            <a:extLst>
              <a:ext uri="{FF2B5EF4-FFF2-40B4-BE49-F238E27FC236}">
                <a16:creationId xmlns:a16="http://schemas.microsoft.com/office/drawing/2014/main" id="{293EC694-44BE-4B15-35DD-E8BD897A2E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11" name="Content Placeholder 2">
            <a:extLst>
              <a:ext uri="{FF2B5EF4-FFF2-40B4-BE49-F238E27FC236}">
                <a16:creationId xmlns:a16="http://schemas.microsoft.com/office/drawing/2014/main" id="{08D2AE01-95B0-7D47-7B76-4F88D3BE8C6A}"/>
              </a:ext>
            </a:extLst>
          </p:cNvPr>
          <p:cNvSpPr>
            <a:spLocks noGrp="1"/>
          </p:cNvSpPr>
          <p:nvPr>
            <p:ph idx="1"/>
          </p:nvPr>
        </p:nvSpPr>
        <p:spPr>
          <a:xfrm>
            <a:off x="1676400" y="838200"/>
            <a:ext cx="8610600" cy="5029200"/>
          </a:xfrm>
        </p:spPr>
        <p:txBody>
          <a:bodyPr/>
          <a:lstStyle/>
          <a:p>
            <a:pPr algn="just" eaLnBrk="1" hangingPunct="1">
              <a:buFont typeface="Arial" panose="020B0604020202020204" pitchFamily="34" charset="0"/>
              <a:buNone/>
            </a:pPr>
            <a:r>
              <a:rPr lang="en-US" altLang="en-US" sz="2400"/>
              <a:t>	</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a:buFont typeface="Arial" panose="020B0604020202020204" pitchFamily="34" charset="0"/>
              <a:buNone/>
            </a:pPr>
            <a:r>
              <a:rPr lang="en-US" altLang="en-US" sz="2400"/>
              <a:t>	In the above table , there is no relationship between the columns course and hobby. They are independent of each other.</a:t>
            </a:r>
          </a:p>
          <a:p>
            <a:pPr algn="just">
              <a:buFont typeface="Arial" panose="020B0604020202020204" pitchFamily="34" charset="0"/>
              <a:buNone/>
            </a:pPr>
            <a:endParaRPr lang="en-US" altLang="en-US" sz="2400"/>
          </a:p>
          <a:p>
            <a:pPr algn="just">
              <a:buFont typeface="Arial" panose="020B0604020202020204" pitchFamily="34" charset="0"/>
              <a:buNone/>
            </a:pPr>
            <a:r>
              <a:rPr lang="en-US" altLang="en-US" sz="2400"/>
              <a:t>	So there is multi-value dependency, which leads to un-necessary repetition of data and other anomalies as well.</a:t>
            </a:r>
          </a:p>
          <a:p>
            <a:pPr algn="just" eaLnBrk="1" hangingPunct="1">
              <a:buFont typeface="Arial" panose="020B0604020202020204" pitchFamily="34" charset="0"/>
              <a:buNone/>
            </a:pPr>
            <a:endParaRPr lang="en-US" altLang="en-US" sz="2200"/>
          </a:p>
        </p:txBody>
      </p:sp>
      <p:pic>
        <p:nvPicPr>
          <p:cNvPr id="123912" name="Picture 9">
            <a:extLst>
              <a:ext uri="{FF2B5EF4-FFF2-40B4-BE49-F238E27FC236}">
                <a16:creationId xmlns:a16="http://schemas.microsoft.com/office/drawing/2014/main" id="{7F67C7B6-FD8C-4BE4-27A3-FFF6875BDA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066800"/>
            <a:ext cx="85344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6681" name="Picture 8">
            <a:extLst>
              <a:ext uri="{FF2B5EF4-FFF2-40B4-BE49-F238E27FC236}">
                <a16:creationId xmlns:a16="http://schemas.microsoft.com/office/drawing/2014/main" id="{6E424DE9-0E45-5CD3-7654-822E9B0C45D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3912"/>
                                        </p:tgtEl>
                                        <p:attrNameLst>
                                          <p:attrName>style.visibility</p:attrName>
                                        </p:attrNameLst>
                                      </p:cBhvr>
                                      <p:to>
                                        <p:strVal val="visible"/>
                                      </p:to>
                                    </p:set>
                                    <p:anim calcmode="lin" valueType="num">
                                      <p:cBhvr additive="base">
                                        <p:cTn id="7" dur="500" fill="hold"/>
                                        <p:tgtEl>
                                          <p:spTgt spid="123912"/>
                                        </p:tgtEl>
                                        <p:attrNameLst>
                                          <p:attrName>ppt_x</p:attrName>
                                        </p:attrNameLst>
                                      </p:cBhvr>
                                      <p:tavLst>
                                        <p:tav tm="0">
                                          <p:val>
                                            <p:strVal val="#ppt_x"/>
                                          </p:val>
                                        </p:tav>
                                        <p:tav tm="100000">
                                          <p:val>
                                            <p:strVal val="#ppt_x"/>
                                          </p:val>
                                        </p:tav>
                                      </p:tavLst>
                                    </p:anim>
                                    <p:anim calcmode="lin" valueType="num">
                                      <p:cBhvr additive="base">
                                        <p:cTn id="8" dur="500" fill="hold"/>
                                        <p:tgtEl>
                                          <p:spTgt spid="1239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3911">
                                            <p:txEl>
                                              <p:pRg st="5" end="5"/>
                                            </p:txEl>
                                          </p:spTgt>
                                        </p:tgtEl>
                                        <p:attrNameLst>
                                          <p:attrName>style.visibility</p:attrName>
                                        </p:attrNameLst>
                                      </p:cBhvr>
                                      <p:to>
                                        <p:strVal val="visible"/>
                                      </p:to>
                                    </p:set>
                                    <p:anim calcmode="lin" valueType="num">
                                      <p:cBhvr additive="base">
                                        <p:cTn id="13" dur="500" fill="hold"/>
                                        <p:tgtEl>
                                          <p:spTgt spid="123911">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39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3911">
                                            <p:txEl>
                                              <p:pRg st="7" end="7"/>
                                            </p:txEl>
                                          </p:spTgt>
                                        </p:tgtEl>
                                        <p:attrNameLst>
                                          <p:attrName>style.visibility</p:attrName>
                                        </p:attrNameLst>
                                      </p:cBhvr>
                                      <p:to>
                                        <p:strVal val="visible"/>
                                      </p:to>
                                    </p:set>
                                    <p:anim calcmode="lin" valueType="num">
                                      <p:cBhvr additive="base">
                                        <p:cTn id="19" dur="500" fill="hold"/>
                                        <p:tgtEl>
                                          <p:spTgt spid="123911">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39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6E36DDE-29F9-DBCA-5944-18D8F218F58D}"/>
              </a:ext>
            </a:extLst>
          </p:cNvPr>
          <p:cNvSpPr>
            <a:spLocks noGrp="1"/>
          </p:cNvSpPr>
          <p:nvPr>
            <p:ph type="dt" sz="quarter" idx="10"/>
          </p:nvPr>
        </p:nvSpPr>
        <p:spPr/>
        <p:txBody>
          <a:bodyPr/>
          <a:lstStyle/>
          <a:p>
            <a:pPr>
              <a:defRPr/>
            </a:pPr>
            <a:fld id="{CC8FA2E0-AA06-4D08-83AD-634C310656A7}" type="datetime1">
              <a:rPr lang="en-US"/>
              <a:pPr>
                <a:defRPr/>
              </a:pPr>
              <a:t>3/27/24</a:t>
            </a:fld>
            <a:endParaRPr lang="en-US"/>
          </a:p>
        </p:txBody>
      </p:sp>
      <p:sp>
        <p:nvSpPr>
          <p:cNvPr id="5" name="Footer Placeholder 4">
            <a:extLst>
              <a:ext uri="{FF2B5EF4-FFF2-40B4-BE49-F238E27FC236}">
                <a16:creationId xmlns:a16="http://schemas.microsoft.com/office/drawing/2014/main" id="{88C53F38-1A52-12C3-811E-CD1FF3B8B42D}"/>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57700" name="Slide Number Placeholder 5">
            <a:extLst>
              <a:ext uri="{FF2B5EF4-FFF2-40B4-BE49-F238E27FC236}">
                <a16:creationId xmlns:a16="http://schemas.microsoft.com/office/drawing/2014/main" id="{4F0F6DA2-45F3-1F13-4AEB-4C3D72C252B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3DCE692-30D0-FE4B-A61F-491A01D98696}" type="slidenum">
              <a:rPr lang="en-US" altLang="en-US" sz="1200">
                <a:solidFill>
                  <a:srgbClr val="898989"/>
                </a:solidFill>
              </a:rPr>
              <a:pPr>
                <a:spcBef>
                  <a:spcPct val="0"/>
                </a:spcBef>
                <a:buFontTx/>
                <a:buNone/>
              </a:pPr>
              <a:t>93</a:t>
            </a:fld>
            <a:endParaRPr lang="en-US" altLang="en-US" sz="1200">
              <a:solidFill>
                <a:srgbClr val="898989"/>
              </a:solidFill>
            </a:endParaRPr>
          </a:p>
        </p:txBody>
      </p:sp>
      <p:sp>
        <p:nvSpPr>
          <p:cNvPr id="7" name="Title 1">
            <a:extLst>
              <a:ext uri="{FF2B5EF4-FFF2-40B4-BE49-F238E27FC236}">
                <a16:creationId xmlns:a16="http://schemas.microsoft.com/office/drawing/2014/main" id="{F9EBB1C1-891C-5EBA-E6FD-E60E3714FFD9}"/>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effectLst>
                  <a:outerShdw blurRad="38100" dist="38100" dir="2700000" algn="tl">
                    <a:srgbClr val="000000">
                      <a:alpha val="43137"/>
                    </a:srgbClr>
                  </a:outerShdw>
                </a:effectLst>
              </a:rPr>
              <a:t>Solution</a:t>
            </a:r>
          </a:p>
        </p:txBody>
      </p:sp>
      <p:pic>
        <p:nvPicPr>
          <p:cNvPr id="157702" name="Picture 2" descr="E:\NIET\Project\xLogo11.png.pagespeed.ic.pydHLuCQEZ.png">
            <a:extLst>
              <a:ext uri="{FF2B5EF4-FFF2-40B4-BE49-F238E27FC236}">
                <a16:creationId xmlns:a16="http://schemas.microsoft.com/office/drawing/2014/main" id="{9BBF7708-C19F-E5C7-D9FC-6697E847D2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5" name="Content Placeholder 2">
            <a:extLst>
              <a:ext uri="{FF2B5EF4-FFF2-40B4-BE49-F238E27FC236}">
                <a16:creationId xmlns:a16="http://schemas.microsoft.com/office/drawing/2014/main" id="{0F614DC6-1127-892F-839A-F8CD883B4546}"/>
              </a:ext>
            </a:extLst>
          </p:cNvPr>
          <p:cNvSpPr>
            <a:spLocks noGrp="1"/>
          </p:cNvSpPr>
          <p:nvPr>
            <p:ph idx="1"/>
          </p:nvPr>
        </p:nvSpPr>
        <p:spPr>
          <a:xfrm>
            <a:off x="2057400" y="838200"/>
            <a:ext cx="8229600" cy="5386388"/>
          </a:xfrm>
        </p:spPr>
        <p:txBody>
          <a:bodyPr>
            <a:normAutofit lnSpcReduction="10000"/>
          </a:bodyPr>
          <a:lstStyle/>
          <a:p>
            <a:pPr algn="just" eaLnBrk="1" hangingPunct="1">
              <a:buFont typeface="Arial" panose="020B0604020202020204" pitchFamily="34" charset="0"/>
              <a:buNone/>
            </a:pPr>
            <a:r>
              <a:rPr lang="en-US" altLang="en-US" sz="2200" b="1">
                <a:solidFill>
                  <a:srgbClr val="FF0000"/>
                </a:solidFill>
              </a:rPr>
              <a:t>Solution:- </a:t>
            </a:r>
            <a:r>
              <a:rPr lang="en-US" altLang="en-US" sz="2200"/>
              <a:t>To make the above relation satisfy the 4th normal form, we can decompose the table into 2 tables.</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a:endParaRPr lang="en-US" altLang="en-US"/>
          </a:p>
          <a:p>
            <a:pPr algn="just"/>
            <a:endParaRPr lang="en-US" altLang="en-US"/>
          </a:p>
          <a:p>
            <a:pPr algn="just"/>
            <a:endParaRPr lang="en-US" altLang="en-US"/>
          </a:p>
          <a:p>
            <a:pPr algn="just"/>
            <a:endParaRPr lang="en-US" altLang="en-US"/>
          </a:p>
          <a:p>
            <a:pPr algn="just"/>
            <a:r>
              <a:rPr lang="en-US" altLang="en-US"/>
              <a:t>Now this relation satisfies the fourth normal form.</a:t>
            </a:r>
          </a:p>
        </p:txBody>
      </p:sp>
      <p:pic>
        <p:nvPicPr>
          <p:cNvPr id="124936" name="Picture 9">
            <a:extLst>
              <a:ext uri="{FF2B5EF4-FFF2-40B4-BE49-F238E27FC236}">
                <a16:creationId xmlns:a16="http://schemas.microsoft.com/office/drawing/2014/main" id="{E9B904A5-70B8-B83F-776D-3E576371D9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1" y="1676400"/>
            <a:ext cx="7534275"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37" name="Picture 10">
            <a:extLst>
              <a:ext uri="{FF2B5EF4-FFF2-40B4-BE49-F238E27FC236}">
                <a16:creationId xmlns:a16="http://schemas.microsoft.com/office/drawing/2014/main" id="{CB8D9BA6-33D2-B734-C2A5-B98C800218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375" y="3857625"/>
            <a:ext cx="8001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7706" name="Picture 9">
            <a:extLst>
              <a:ext uri="{FF2B5EF4-FFF2-40B4-BE49-F238E27FC236}">
                <a16:creationId xmlns:a16="http://schemas.microsoft.com/office/drawing/2014/main" id="{BF570AFB-FD31-7ACA-F5F6-1985D3445B0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4935">
                                            <p:txEl>
                                              <p:pRg st="0" end="0"/>
                                            </p:txEl>
                                          </p:spTgt>
                                        </p:tgtEl>
                                        <p:attrNameLst>
                                          <p:attrName>style.visibility</p:attrName>
                                        </p:attrNameLst>
                                      </p:cBhvr>
                                      <p:to>
                                        <p:strVal val="visible"/>
                                      </p:to>
                                    </p:set>
                                    <p:anim calcmode="lin" valueType="num">
                                      <p:cBhvr additive="base">
                                        <p:cTn id="7" dur="500" fill="hold"/>
                                        <p:tgtEl>
                                          <p:spTgt spid="1249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49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4936"/>
                                        </p:tgtEl>
                                        <p:attrNameLst>
                                          <p:attrName>style.visibility</p:attrName>
                                        </p:attrNameLst>
                                      </p:cBhvr>
                                      <p:to>
                                        <p:strVal val="visible"/>
                                      </p:to>
                                    </p:set>
                                    <p:anim calcmode="lin" valueType="num">
                                      <p:cBhvr additive="base">
                                        <p:cTn id="13" dur="500" fill="hold"/>
                                        <p:tgtEl>
                                          <p:spTgt spid="124936"/>
                                        </p:tgtEl>
                                        <p:attrNameLst>
                                          <p:attrName>ppt_x</p:attrName>
                                        </p:attrNameLst>
                                      </p:cBhvr>
                                      <p:tavLst>
                                        <p:tav tm="0">
                                          <p:val>
                                            <p:strVal val="#ppt_x"/>
                                          </p:val>
                                        </p:tav>
                                        <p:tav tm="100000">
                                          <p:val>
                                            <p:strVal val="#ppt_x"/>
                                          </p:val>
                                        </p:tav>
                                      </p:tavLst>
                                    </p:anim>
                                    <p:anim calcmode="lin" valueType="num">
                                      <p:cBhvr additive="base">
                                        <p:cTn id="14" dur="500" fill="hold"/>
                                        <p:tgtEl>
                                          <p:spTgt spid="12493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4937"/>
                                        </p:tgtEl>
                                        <p:attrNameLst>
                                          <p:attrName>style.visibility</p:attrName>
                                        </p:attrNameLst>
                                      </p:cBhvr>
                                      <p:to>
                                        <p:strVal val="visible"/>
                                      </p:to>
                                    </p:set>
                                    <p:anim calcmode="lin" valueType="num">
                                      <p:cBhvr additive="base">
                                        <p:cTn id="19" dur="500" fill="hold"/>
                                        <p:tgtEl>
                                          <p:spTgt spid="124937"/>
                                        </p:tgtEl>
                                        <p:attrNameLst>
                                          <p:attrName>ppt_x</p:attrName>
                                        </p:attrNameLst>
                                      </p:cBhvr>
                                      <p:tavLst>
                                        <p:tav tm="0">
                                          <p:val>
                                            <p:strVal val="#ppt_x"/>
                                          </p:val>
                                        </p:tav>
                                        <p:tav tm="100000">
                                          <p:val>
                                            <p:strVal val="#ppt_x"/>
                                          </p:val>
                                        </p:tav>
                                      </p:tavLst>
                                    </p:anim>
                                    <p:anim calcmode="lin" valueType="num">
                                      <p:cBhvr additive="base">
                                        <p:cTn id="20" dur="500" fill="hold"/>
                                        <p:tgtEl>
                                          <p:spTgt spid="12493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4935">
                                            <p:txEl>
                                              <p:pRg st="11" end="11"/>
                                            </p:txEl>
                                          </p:spTgt>
                                        </p:tgtEl>
                                        <p:attrNameLst>
                                          <p:attrName>style.visibility</p:attrName>
                                        </p:attrNameLst>
                                      </p:cBhvr>
                                      <p:to>
                                        <p:strVal val="visible"/>
                                      </p:to>
                                    </p:set>
                                    <p:anim calcmode="lin" valueType="num">
                                      <p:cBhvr additive="base">
                                        <p:cTn id="25" dur="500" fill="hold"/>
                                        <p:tgtEl>
                                          <p:spTgt spid="124935">
                                            <p:txEl>
                                              <p:pRg st="11" end="1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493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1DF9EA1-E195-2916-FAF5-8252BCFD368F}"/>
              </a:ext>
            </a:extLst>
          </p:cNvPr>
          <p:cNvSpPr>
            <a:spLocks noGrp="1"/>
          </p:cNvSpPr>
          <p:nvPr>
            <p:ph type="dt" sz="quarter" idx="10"/>
          </p:nvPr>
        </p:nvSpPr>
        <p:spPr/>
        <p:txBody>
          <a:bodyPr/>
          <a:lstStyle/>
          <a:p>
            <a:pPr>
              <a:defRPr/>
            </a:pPr>
            <a:fld id="{9529C198-643E-47CC-8315-3779023CFD29}" type="datetime1">
              <a:rPr lang="en-US"/>
              <a:pPr>
                <a:defRPr/>
              </a:pPr>
              <a:t>3/27/24</a:t>
            </a:fld>
            <a:endParaRPr lang="en-US"/>
          </a:p>
        </p:txBody>
      </p:sp>
      <p:sp>
        <p:nvSpPr>
          <p:cNvPr id="5" name="Footer Placeholder 4">
            <a:extLst>
              <a:ext uri="{FF2B5EF4-FFF2-40B4-BE49-F238E27FC236}">
                <a16:creationId xmlns:a16="http://schemas.microsoft.com/office/drawing/2014/main" id="{B1546680-96B2-67E5-55A1-C89F8EB55166}"/>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58724" name="Slide Number Placeholder 5">
            <a:extLst>
              <a:ext uri="{FF2B5EF4-FFF2-40B4-BE49-F238E27FC236}">
                <a16:creationId xmlns:a16="http://schemas.microsoft.com/office/drawing/2014/main" id="{A27934FB-8273-08F3-E4E6-D0C3F73BCA8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DA518D9-3F35-B143-BCEB-55492157207A}" type="slidenum">
              <a:rPr lang="en-US" altLang="en-US" sz="1200">
                <a:solidFill>
                  <a:srgbClr val="898989"/>
                </a:solidFill>
              </a:rPr>
              <a:pPr>
                <a:spcBef>
                  <a:spcPct val="0"/>
                </a:spcBef>
                <a:buFontTx/>
                <a:buNone/>
              </a:pPr>
              <a:t>94</a:t>
            </a:fld>
            <a:endParaRPr lang="en-US" altLang="en-US" sz="1200">
              <a:solidFill>
                <a:srgbClr val="898989"/>
              </a:solidFill>
            </a:endParaRPr>
          </a:p>
        </p:txBody>
      </p:sp>
      <p:sp>
        <p:nvSpPr>
          <p:cNvPr id="7" name="Title 1">
            <a:extLst>
              <a:ext uri="{FF2B5EF4-FFF2-40B4-BE49-F238E27FC236}">
                <a16:creationId xmlns:a16="http://schemas.microsoft.com/office/drawing/2014/main" id="{B6675556-4ABF-AA2D-D89E-309C3E4D8D77}"/>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6. Fifth Normal Form (5NF)</a:t>
            </a:r>
          </a:p>
        </p:txBody>
      </p:sp>
      <p:pic>
        <p:nvPicPr>
          <p:cNvPr id="158726" name="Picture 2" descr="E:\NIET\Project\xLogo11.png.pagespeed.ic.pydHLuCQEZ.png">
            <a:extLst>
              <a:ext uri="{FF2B5EF4-FFF2-40B4-BE49-F238E27FC236}">
                <a16:creationId xmlns:a16="http://schemas.microsoft.com/office/drawing/2014/main" id="{DFAD2AE9-DE7D-D767-E8B8-5844920273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31" name="Content Placeholder 2">
            <a:extLst>
              <a:ext uri="{FF2B5EF4-FFF2-40B4-BE49-F238E27FC236}">
                <a16:creationId xmlns:a16="http://schemas.microsoft.com/office/drawing/2014/main" id="{58D499F1-8455-184F-C307-6B8154343202}"/>
              </a:ext>
            </a:extLst>
          </p:cNvPr>
          <p:cNvSpPr>
            <a:spLocks noGrp="1"/>
          </p:cNvSpPr>
          <p:nvPr>
            <p:ph idx="1"/>
          </p:nvPr>
        </p:nvSpPr>
        <p:spPr>
          <a:xfrm>
            <a:off x="2057400" y="1143000"/>
            <a:ext cx="8229600" cy="4953000"/>
          </a:xfrm>
        </p:spPr>
        <p:txBody>
          <a:bodyPr>
            <a:normAutofit fontScale="92500"/>
          </a:bodyPr>
          <a:lstStyle/>
          <a:p>
            <a:pPr algn="just" eaLnBrk="1" hangingPunct="1">
              <a:buFont typeface="Arial" panose="020B0604020202020204" pitchFamily="34" charset="0"/>
              <a:buNone/>
              <a:defRPr/>
            </a:pPr>
            <a:r>
              <a:rPr lang="en-US" sz="2400" dirty="0"/>
              <a:t>	The 5NF (Fifth Normal Form) is also known as project-join normal form (PJNF). </a:t>
            </a:r>
          </a:p>
          <a:p>
            <a:pPr algn="just" eaLnBrk="1" hangingPunct="1">
              <a:buFont typeface="Arial" panose="020B0604020202020204" pitchFamily="34" charset="0"/>
              <a:buNone/>
              <a:defRPr/>
            </a:pPr>
            <a:r>
              <a:rPr lang="en-US" sz="2400" dirty="0"/>
              <a:t>	</a:t>
            </a:r>
            <a:r>
              <a:rPr lang="en-US" sz="2400" b="1" dirty="0">
                <a:solidFill>
                  <a:srgbClr val="00B050"/>
                </a:solidFill>
              </a:rPr>
              <a:t>A relation is in Fifth Normal Form (5NF), if </a:t>
            </a:r>
          </a:p>
          <a:p>
            <a:pPr marL="457200" indent="-457200" algn="just">
              <a:buFont typeface="+mj-lt"/>
              <a:buAutoNum type="arabicPeriod"/>
              <a:defRPr/>
            </a:pPr>
            <a:r>
              <a:rPr lang="en-US" sz="2400" dirty="0"/>
              <a:t>it is in 4NF, and</a:t>
            </a:r>
          </a:p>
          <a:p>
            <a:pPr marL="457200" indent="-457200" algn="just">
              <a:buFont typeface="+mj-lt"/>
              <a:buAutoNum type="arabicPeriod"/>
              <a:defRPr/>
            </a:pPr>
            <a:r>
              <a:rPr lang="en-US" sz="2400" dirty="0"/>
              <a:t> won’t have lossless decomposition into smaller tables.</a:t>
            </a:r>
            <a:endParaRPr lang="en-US" sz="2200" dirty="0"/>
          </a:p>
          <a:p>
            <a:pPr algn="just" eaLnBrk="1" hangingPunct="1">
              <a:buFont typeface="Arial" panose="020B0604020202020204" pitchFamily="34" charset="0"/>
              <a:buNone/>
              <a:defRPr/>
            </a:pPr>
            <a:r>
              <a:rPr lang="en-US" sz="2400" b="1" dirty="0">
                <a:solidFill>
                  <a:srgbClr val="FF0000"/>
                </a:solidFill>
              </a:rPr>
              <a:t>	Definition:- </a:t>
            </a:r>
            <a:r>
              <a:rPr lang="en-US" sz="2400" dirty="0"/>
              <a:t> A join dependency (JD), denoted by JD(R1, R2, … , </a:t>
            </a:r>
            <a:r>
              <a:rPr lang="en-US" sz="2400" dirty="0" err="1"/>
              <a:t>Rn</a:t>
            </a:r>
            <a:r>
              <a:rPr lang="en-US" sz="2400" dirty="0"/>
              <a:t>), specified on relation schema R, specifies a constraint on the states r of R. </a:t>
            </a:r>
          </a:p>
          <a:p>
            <a:pPr algn="just" eaLnBrk="1" hangingPunct="1">
              <a:buFont typeface="Arial" panose="020B0604020202020204" pitchFamily="34" charset="0"/>
              <a:buNone/>
              <a:defRPr/>
            </a:pPr>
            <a:r>
              <a:rPr lang="en-US" sz="2400" dirty="0"/>
              <a:t>	The constraint states that every legal state r of R should have a non-additive join decomposition into R1, R2, … , </a:t>
            </a:r>
            <a:r>
              <a:rPr lang="en-US" sz="2400" dirty="0" err="1"/>
              <a:t>Rn</a:t>
            </a:r>
            <a:r>
              <a:rPr lang="en-US" sz="2400" dirty="0"/>
              <a:t>.</a:t>
            </a:r>
          </a:p>
          <a:p>
            <a:pPr algn="just" eaLnBrk="1" hangingPunct="1">
              <a:buFont typeface="Arial" panose="020B0604020202020204" pitchFamily="34" charset="0"/>
              <a:buNone/>
              <a:defRPr/>
            </a:pPr>
            <a:r>
              <a:rPr lang="en-US" sz="2400" dirty="0"/>
              <a:t>	 Hence, for every such r we have * (πR1 (r), πR2 (r), … , πRn (r)) = r</a:t>
            </a:r>
          </a:p>
        </p:txBody>
      </p:sp>
      <p:pic>
        <p:nvPicPr>
          <p:cNvPr id="158728" name="Picture 7">
            <a:extLst>
              <a:ext uri="{FF2B5EF4-FFF2-40B4-BE49-F238E27FC236}">
                <a16:creationId xmlns:a16="http://schemas.microsoft.com/office/drawing/2014/main" id="{1CBD67FD-335C-A151-9753-9557024026A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9031">
                                            <p:txEl>
                                              <p:pRg st="0" end="0"/>
                                            </p:txEl>
                                          </p:spTgt>
                                        </p:tgtEl>
                                        <p:attrNameLst>
                                          <p:attrName>style.visibility</p:attrName>
                                        </p:attrNameLst>
                                      </p:cBhvr>
                                      <p:to>
                                        <p:strVal val="visible"/>
                                      </p:to>
                                    </p:set>
                                    <p:anim calcmode="lin" valueType="num">
                                      <p:cBhvr additive="base">
                                        <p:cTn id="7" dur="500" fill="hold"/>
                                        <p:tgtEl>
                                          <p:spTgt spid="1290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90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9031">
                                            <p:txEl>
                                              <p:pRg st="1" end="1"/>
                                            </p:txEl>
                                          </p:spTgt>
                                        </p:tgtEl>
                                        <p:attrNameLst>
                                          <p:attrName>style.visibility</p:attrName>
                                        </p:attrNameLst>
                                      </p:cBhvr>
                                      <p:to>
                                        <p:strVal val="visible"/>
                                      </p:to>
                                    </p:set>
                                    <p:anim calcmode="lin" valueType="num">
                                      <p:cBhvr additive="base">
                                        <p:cTn id="13" dur="500" fill="hold"/>
                                        <p:tgtEl>
                                          <p:spTgt spid="1290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903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9031">
                                            <p:txEl>
                                              <p:pRg st="2" end="2"/>
                                            </p:txEl>
                                          </p:spTgt>
                                        </p:tgtEl>
                                        <p:attrNameLst>
                                          <p:attrName>style.visibility</p:attrName>
                                        </p:attrNameLst>
                                      </p:cBhvr>
                                      <p:to>
                                        <p:strVal val="visible"/>
                                      </p:to>
                                    </p:set>
                                    <p:anim calcmode="lin" valueType="num">
                                      <p:cBhvr additive="base">
                                        <p:cTn id="17" dur="500" fill="hold"/>
                                        <p:tgtEl>
                                          <p:spTgt spid="12903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903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9031">
                                            <p:txEl>
                                              <p:pRg st="3" end="3"/>
                                            </p:txEl>
                                          </p:spTgt>
                                        </p:tgtEl>
                                        <p:attrNameLst>
                                          <p:attrName>style.visibility</p:attrName>
                                        </p:attrNameLst>
                                      </p:cBhvr>
                                      <p:to>
                                        <p:strVal val="visible"/>
                                      </p:to>
                                    </p:set>
                                    <p:anim calcmode="lin" valueType="num">
                                      <p:cBhvr additive="base">
                                        <p:cTn id="21" dur="500" fill="hold"/>
                                        <p:tgtEl>
                                          <p:spTgt spid="12903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90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29031">
                                            <p:txEl>
                                              <p:pRg st="4" end="4"/>
                                            </p:txEl>
                                          </p:spTgt>
                                        </p:tgtEl>
                                        <p:attrNameLst>
                                          <p:attrName>style.visibility</p:attrName>
                                        </p:attrNameLst>
                                      </p:cBhvr>
                                      <p:to>
                                        <p:strVal val="visible"/>
                                      </p:to>
                                    </p:set>
                                    <p:anim calcmode="lin" valueType="num">
                                      <p:cBhvr additive="base">
                                        <p:cTn id="27" dur="500" fill="hold"/>
                                        <p:tgtEl>
                                          <p:spTgt spid="12903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90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129031">
                                            <p:txEl>
                                              <p:pRg st="5" end="5"/>
                                            </p:txEl>
                                          </p:spTgt>
                                        </p:tgtEl>
                                        <p:attrNameLst>
                                          <p:attrName>style.visibility</p:attrName>
                                        </p:attrNameLst>
                                      </p:cBhvr>
                                      <p:to>
                                        <p:strVal val="visible"/>
                                      </p:to>
                                    </p:set>
                                    <p:anim calcmode="lin" valueType="num">
                                      <p:cBhvr additive="base">
                                        <p:cTn id="33" dur="500" fill="hold"/>
                                        <p:tgtEl>
                                          <p:spTgt spid="129031">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9031">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29031">
                                            <p:txEl>
                                              <p:pRg st="6" end="6"/>
                                            </p:txEl>
                                          </p:spTgt>
                                        </p:tgtEl>
                                        <p:attrNameLst>
                                          <p:attrName>style.visibility</p:attrName>
                                        </p:attrNameLst>
                                      </p:cBhvr>
                                      <p:to>
                                        <p:strVal val="visible"/>
                                      </p:to>
                                    </p:set>
                                    <p:anim calcmode="lin" valueType="num">
                                      <p:cBhvr additive="base">
                                        <p:cTn id="37" dur="500" fill="hold"/>
                                        <p:tgtEl>
                                          <p:spTgt spid="12903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903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128EE30-54AC-9F79-8F99-A5F137E615C0}"/>
              </a:ext>
            </a:extLst>
          </p:cNvPr>
          <p:cNvSpPr>
            <a:spLocks noGrp="1"/>
          </p:cNvSpPr>
          <p:nvPr>
            <p:ph type="dt" sz="quarter" idx="10"/>
          </p:nvPr>
        </p:nvSpPr>
        <p:spPr/>
        <p:txBody>
          <a:bodyPr/>
          <a:lstStyle/>
          <a:p>
            <a:pPr>
              <a:defRPr/>
            </a:pPr>
            <a:fld id="{768B61F1-80F1-4B40-A641-41274E869FBC}" type="datetime1">
              <a:rPr lang="en-US"/>
              <a:pPr>
                <a:defRPr/>
              </a:pPr>
              <a:t>3/27/24</a:t>
            </a:fld>
            <a:endParaRPr lang="en-US"/>
          </a:p>
        </p:txBody>
      </p:sp>
      <p:sp>
        <p:nvSpPr>
          <p:cNvPr id="5" name="Footer Placeholder 4">
            <a:extLst>
              <a:ext uri="{FF2B5EF4-FFF2-40B4-BE49-F238E27FC236}">
                <a16:creationId xmlns:a16="http://schemas.microsoft.com/office/drawing/2014/main" id="{D7397814-DE91-A79C-EB2A-4EA8EF8A85FF}"/>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59748" name="Slide Number Placeholder 5">
            <a:extLst>
              <a:ext uri="{FF2B5EF4-FFF2-40B4-BE49-F238E27FC236}">
                <a16:creationId xmlns:a16="http://schemas.microsoft.com/office/drawing/2014/main" id="{B377F91F-64D1-971D-85E5-78CDE29268C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62A1B16-2DC1-0E4E-A44D-565CE6B7B6DB}" type="slidenum">
              <a:rPr lang="en-US" altLang="en-US" sz="1200">
                <a:solidFill>
                  <a:srgbClr val="898989"/>
                </a:solidFill>
              </a:rPr>
              <a:pPr>
                <a:spcBef>
                  <a:spcPct val="0"/>
                </a:spcBef>
                <a:buFontTx/>
                <a:buNone/>
              </a:pPr>
              <a:t>95</a:t>
            </a:fld>
            <a:endParaRPr lang="en-US" altLang="en-US" sz="1200">
              <a:solidFill>
                <a:srgbClr val="898989"/>
              </a:solidFill>
            </a:endParaRPr>
          </a:p>
        </p:txBody>
      </p:sp>
      <p:sp>
        <p:nvSpPr>
          <p:cNvPr id="7" name="Title 1">
            <a:extLst>
              <a:ext uri="{FF2B5EF4-FFF2-40B4-BE49-F238E27FC236}">
                <a16:creationId xmlns:a16="http://schemas.microsoft.com/office/drawing/2014/main" id="{B93D6077-9DC5-920B-27F0-4ACE7ABB44D2}"/>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6. Fifth Normal Form (5NF)</a:t>
            </a:r>
          </a:p>
        </p:txBody>
      </p:sp>
      <p:pic>
        <p:nvPicPr>
          <p:cNvPr id="159750" name="Picture 2" descr="E:\NIET\Project\xLogo11.png.pagespeed.ic.pydHLuCQEZ.png">
            <a:extLst>
              <a:ext uri="{FF2B5EF4-FFF2-40B4-BE49-F238E27FC236}">
                <a16:creationId xmlns:a16="http://schemas.microsoft.com/office/drawing/2014/main" id="{14F632D7-D7C9-086A-61E8-6483C1BFFB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751" name="Content Placeholder 2">
            <a:extLst>
              <a:ext uri="{FF2B5EF4-FFF2-40B4-BE49-F238E27FC236}">
                <a16:creationId xmlns:a16="http://schemas.microsoft.com/office/drawing/2014/main" id="{7FE3A1B7-799B-E101-136A-F9C5EC971DBC}"/>
              </a:ext>
            </a:extLst>
          </p:cNvPr>
          <p:cNvSpPr>
            <a:spLocks noGrp="1"/>
          </p:cNvSpPr>
          <p:nvPr>
            <p:ph idx="1"/>
          </p:nvPr>
        </p:nvSpPr>
        <p:spPr>
          <a:xfrm>
            <a:off x="2057400" y="1143000"/>
            <a:ext cx="8229600" cy="5257800"/>
          </a:xfrm>
        </p:spPr>
        <p:txBody>
          <a:bodyPr/>
          <a:lstStyle/>
          <a:p>
            <a:pPr algn="just">
              <a:buFont typeface="Arial" panose="020B0604020202020204" pitchFamily="34" charset="0"/>
              <a:buNone/>
            </a:pPr>
            <a:r>
              <a:rPr lang="en-US" altLang="en-US" sz="2400"/>
              <a:t>	5NF is of little practical use to the </a:t>
            </a:r>
            <a:r>
              <a:rPr lang="en-US" altLang="en-US" sz="2400">
                <a:hlinkClick r:id="rId3"/>
              </a:rPr>
              <a:t>database</a:t>
            </a:r>
            <a:r>
              <a:rPr lang="en-US" altLang="en-US" sz="2400"/>
              <a:t> designer, but it is of interest from a theoretical point of view.</a:t>
            </a:r>
          </a:p>
          <a:p>
            <a:pPr algn="just">
              <a:buFont typeface="Arial" panose="020B0604020202020204" pitchFamily="34" charset="0"/>
              <a:buNone/>
            </a:pPr>
            <a:endParaRPr lang="en-US" altLang="en-US" sz="2400"/>
          </a:p>
          <a:p>
            <a:pPr algn="just">
              <a:buFont typeface="Arial" panose="020B0604020202020204" pitchFamily="34" charset="0"/>
              <a:buNone/>
            </a:pPr>
            <a:r>
              <a:rPr lang="en-US" altLang="en-US" sz="2400"/>
              <a:t>	In all of the further normal forms discussed so far, no loss decomposition was achieved by the decomposing of a single table into two separate tables.</a:t>
            </a:r>
          </a:p>
          <a:p>
            <a:pPr algn="just">
              <a:buFont typeface="Arial" panose="020B0604020202020204" pitchFamily="34" charset="0"/>
              <a:buNone/>
            </a:pPr>
            <a:endParaRPr lang="en-US" altLang="en-US" sz="2400"/>
          </a:p>
          <a:p>
            <a:pPr algn="just">
              <a:buFont typeface="Arial" panose="020B0604020202020204" pitchFamily="34" charset="0"/>
              <a:buNone/>
            </a:pPr>
            <a:r>
              <a:rPr lang="en-US" altLang="en-US" sz="2400"/>
              <a:t>	</a:t>
            </a:r>
            <a:r>
              <a:rPr lang="en-US" altLang="en-US" sz="2400" b="1"/>
              <a:t>Note :-</a:t>
            </a:r>
            <a:r>
              <a:rPr lang="en-US" altLang="en-US" sz="2400"/>
              <a:t> </a:t>
            </a:r>
            <a:r>
              <a:rPr lang="en-US" altLang="en-US" sz="2400">
                <a:solidFill>
                  <a:srgbClr val="C00000"/>
                </a:solidFill>
              </a:rPr>
              <a:t>In considering 5NF, consideration must be given to tables where this non-loss decomposition can only be achieved by decomposition into three or more separate tables.</a:t>
            </a:r>
            <a:endParaRPr lang="en-US" altLang="en-US" sz="2200">
              <a:solidFill>
                <a:srgbClr val="C00000"/>
              </a:solidFill>
            </a:endParaRPr>
          </a:p>
          <a:p>
            <a:pPr algn="just" eaLnBrk="1" hangingPunct="1">
              <a:buFont typeface="Arial" panose="020B0604020202020204" pitchFamily="34" charset="0"/>
              <a:buNone/>
            </a:pPr>
            <a:endParaRPr lang="en-US" altLang="en-US" sz="2200"/>
          </a:p>
        </p:txBody>
      </p:sp>
      <p:pic>
        <p:nvPicPr>
          <p:cNvPr id="159752" name="Picture 7">
            <a:extLst>
              <a:ext uri="{FF2B5EF4-FFF2-40B4-BE49-F238E27FC236}">
                <a16:creationId xmlns:a16="http://schemas.microsoft.com/office/drawing/2014/main" id="{AFF0EAAA-92DD-17D6-28A4-D5DED58BA2C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38EB8CD-9B8B-B68B-0A96-A3C3512491BB}"/>
              </a:ext>
            </a:extLst>
          </p:cNvPr>
          <p:cNvSpPr>
            <a:spLocks noGrp="1"/>
          </p:cNvSpPr>
          <p:nvPr>
            <p:ph type="dt" sz="quarter" idx="10"/>
          </p:nvPr>
        </p:nvSpPr>
        <p:spPr/>
        <p:txBody>
          <a:bodyPr/>
          <a:lstStyle/>
          <a:p>
            <a:pPr>
              <a:defRPr/>
            </a:pPr>
            <a:fld id="{45C9A81B-D79D-4FC3-9067-FDC82813ABC9}" type="datetime1">
              <a:rPr lang="en-US"/>
              <a:pPr>
                <a:defRPr/>
              </a:pPr>
              <a:t>3/27/24</a:t>
            </a:fld>
            <a:endParaRPr lang="en-US"/>
          </a:p>
        </p:txBody>
      </p:sp>
      <p:sp>
        <p:nvSpPr>
          <p:cNvPr id="5" name="Footer Placeholder 4">
            <a:extLst>
              <a:ext uri="{FF2B5EF4-FFF2-40B4-BE49-F238E27FC236}">
                <a16:creationId xmlns:a16="http://schemas.microsoft.com/office/drawing/2014/main" id="{5CB20B05-D7A2-9E2C-DBDB-E96A3E50A869}"/>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60772" name="Slide Number Placeholder 5">
            <a:extLst>
              <a:ext uri="{FF2B5EF4-FFF2-40B4-BE49-F238E27FC236}">
                <a16:creationId xmlns:a16="http://schemas.microsoft.com/office/drawing/2014/main" id="{366D8EDA-1979-FAC5-3E75-06F2F8D0A36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42B0EF5-7D60-FE4A-BB37-231377259300}" type="slidenum">
              <a:rPr lang="en-US" altLang="en-US" sz="1200">
                <a:solidFill>
                  <a:srgbClr val="898989"/>
                </a:solidFill>
              </a:rPr>
              <a:pPr>
                <a:spcBef>
                  <a:spcPct val="0"/>
                </a:spcBef>
                <a:buFontTx/>
                <a:buNone/>
              </a:pPr>
              <a:t>96</a:t>
            </a:fld>
            <a:endParaRPr lang="en-US" altLang="en-US" sz="1200">
              <a:solidFill>
                <a:srgbClr val="898989"/>
              </a:solidFill>
            </a:endParaRPr>
          </a:p>
        </p:txBody>
      </p:sp>
      <p:sp>
        <p:nvSpPr>
          <p:cNvPr id="7" name="Title 1">
            <a:extLst>
              <a:ext uri="{FF2B5EF4-FFF2-40B4-BE49-F238E27FC236}">
                <a16:creationId xmlns:a16="http://schemas.microsoft.com/office/drawing/2014/main" id="{AEC15E3C-DA10-4B55-5F66-D5005611673B}"/>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Example </a:t>
            </a:r>
          </a:p>
        </p:txBody>
      </p:sp>
      <p:pic>
        <p:nvPicPr>
          <p:cNvPr id="160774" name="Picture 2" descr="E:\NIET\Project\xLogo11.png.pagespeed.ic.pydHLuCQEZ.png">
            <a:extLst>
              <a:ext uri="{FF2B5EF4-FFF2-40B4-BE49-F238E27FC236}">
                <a16:creationId xmlns:a16="http://schemas.microsoft.com/office/drawing/2014/main" id="{953AEB36-ED01-9E71-C791-CD811EA726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79" name="Content Placeholder 2">
            <a:extLst>
              <a:ext uri="{FF2B5EF4-FFF2-40B4-BE49-F238E27FC236}">
                <a16:creationId xmlns:a16="http://schemas.microsoft.com/office/drawing/2014/main" id="{8276A4E1-BB69-1312-410F-DD51C2C25236}"/>
              </a:ext>
            </a:extLst>
          </p:cNvPr>
          <p:cNvSpPr>
            <a:spLocks noGrp="1"/>
          </p:cNvSpPr>
          <p:nvPr>
            <p:ph idx="1"/>
          </p:nvPr>
        </p:nvSpPr>
        <p:spPr>
          <a:xfrm>
            <a:off x="2024063" y="1071563"/>
            <a:ext cx="8229600" cy="5181600"/>
          </a:xfrm>
        </p:spPr>
        <p:txBody>
          <a:bodyPr>
            <a:normAutofit fontScale="92500" lnSpcReduction="10000"/>
          </a:bodyPr>
          <a:lstStyle/>
          <a:p>
            <a:pPr algn="just" eaLnBrk="1" hangingPunct="1">
              <a:buFont typeface="Arial" panose="020B0604020202020204" pitchFamily="34" charset="0"/>
              <a:buNone/>
              <a:defRPr/>
            </a:pPr>
            <a:r>
              <a:rPr lang="en-US" sz="2200" dirty="0"/>
              <a:t>	</a:t>
            </a:r>
          </a:p>
          <a:p>
            <a:pPr algn="just">
              <a:buFont typeface="Arial" panose="020B0604020202020204" pitchFamily="34" charset="0"/>
              <a:buNone/>
              <a:defRPr/>
            </a:pPr>
            <a:r>
              <a:rPr lang="en-US" sz="2200" dirty="0"/>
              <a:t>	</a:t>
            </a:r>
            <a:r>
              <a:rPr lang="en-US" sz="2400" dirty="0"/>
              <a:t>Let us consider the following relation person with attribute ((Agent, Company, Product _Name))</a:t>
            </a:r>
          </a:p>
          <a:p>
            <a:pPr algn="just" eaLnBrk="1" hangingPunct="1">
              <a:defRPr/>
            </a:pPr>
            <a:endParaRPr lang="en-US" sz="2200" dirty="0"/>
          </a:p>
          <a:p>
            <a:pPr algn="just" eaLnBrk="1" hangingPunct="1">
              <a:defRPr/>
            </a:pPr>
            <a:endParaRPr lang="en-US" sz="2200" dirty="0"/>
          </a:p>
          <a:p>
            <a:pPr algn="just" eaLnBrk="1" hangingPunct="1">
              <a:defRPr/>
            </a:pPr>
            <a:endParaRPr lang="en-US" sz="2200" dirty="0"/>
          </a:p>
          <a:p>
            <a:pPr algn="just" eaLnBrk="1" hangingPunct="1">
              <a:defRPr/>
            </a:pPr>
            <a:endParaRPr lang="en-US" sz="2200" dirty="0"/>
          </a:p>
          <a:p>
            <a:pPr algn="just" eaLnBrk="1" hangingPunct="1">
              <a:buFont typeface="Arial" panose="020B0604020202020204" pitchFamily="34" charset="0"/>
              <a:buNone/>
              <a:defRPr/>
            </a:pPr>
            <a:endParaRPr lang="en-US" sz="2200" b="1" dirty="0">
              <a:solidFill>
                <a:srgbClr val="FF0000"/>
              </a:solidFill>
            </a:endParaRPr>
          </a:p>
          <a:p>
            <a:pPr algn="just" eaLnBrk="1" hangingPunct="1">
              <a:buFont typeface="Arial" panose="020B0604020202020204" pitchFamily="34" charset="0"/>
              <a:buNone/>
              <a:defRPr/>
            </a:pPr>
            <a:r>
              <a:rPr lang="en-US" sz="2400" dirty="0"/>
              <a:t>	</a:t>
            </a:r>
            <a:r>
              <a:rPr lang="en-US" sz="2400" b="1" dirty="0"/>
              <a:t>The table is in 4NF </a:t>
            </a:r>
            <a:r>
              <a:rPr lang="en-US" sz="2400" dirty="0"/>
              <a:t>because it contains no multi-valued dependency. </a:t>
            </a:r>
          </a:p>
          <a:p>
            <a:pPr algn="just" eaLnBrk="1" hangingPunct="1">
              <a:buFont typeface="Arial" panose="020B0604020202020204" pitchFamily="34" charset="0"/>
              <a:buNone/>
              <a:defRPr/>
            </a:pPr>
            <a:r>
              <a:rPr lang="en-US" sz="2400" dirty="0"/>
              <a:t>	It does, however, contain an element of redundancy in that it records the fact that </a:t>
            </a:r>
            <a:r>
              <a:rPr lang="en-US" sz="2400" dirty="0" err="1"/>
              <a:t>Suneet</a:t>
            </a:r>
            <a:r>
              <a:rPr lang="en-US" sz="2400" dirty="0"/>
              <a:t> is an agent for ABC twice. But there is no way of eliminating this redundancy without losing </a:t>
            </a:r>
            <a:r>
              <a:rPr lang="en-US" sz="2400" dirty="0">
                <a:hlinkClick r:id="rId3"/>
              </a:rPr>
              <a:t>information</a:t>
            </a:r>
            <a:r>
              <a:rPr lang="en-US" sz="2400" dirty="0"/>
              <a:t>. </a:t>
            </a:r>
            <a:endParaRPr lang="en-US" sz="2200" dirty="0"/>
          </a:p>
        </p:txBody>
      </p:sp>
      <p:pic>
        <p:nvPicPr>
          <p:cNvPr id="131080" name="Picture 9">
            <a:extLst>
              <a:ext uri="{FF2B5EF4-FFF2-40B4-BE49-F238E27FC236}">
                <a16:creationId xmlns:a16="http://schemas.microsoft.com/office/drawing/2014/main" id="{724B5956-EF4A-6933-4555-FA9B8A34DA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1375" y="2357439"/>
            <a:ext cx="548640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777" name="Picture 8">
            <a:extLst>
              <a:ext uri="{FF2B5EF4-FFF2-40B4-BE49-F238E27FC236}">
                <a16:creationId xmlns:a16="http://schemas.microsoft.com/office/drawing/2014/main" id="{54A5FBE7-226B-4A01-99C2-AE5183D084F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1079">
                                            <p:txEl>
                                              <p:pRg st="0" end="0"/>
                                            </p:txEl>
                                          </p:spTgt>
                                        </p:tgtEl>
                                        <p:attrNameLst>
                                          <p:attrName>style.visibility</p:attrName>
                                        </p:attrNameLst>
                                      </p:cBhvr>
                                      <p:to>
                                        <p:strVal val="visible"/>
                                      </p:to>
                                    </p:set>
                                    <p:anim calcmode="lin" valueType="num">
                                      <p:cBhvr additive="base">
                                        <p:cTn id="7" dur="500" fill="hold"/>
                                        <p:tgtEl>
                                          <p:spTgt spid="1310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10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1079">
                                            <p:txEl>
                                              <p:pRg st="1" end="1"/>
                                            </p:txEl>
                                          </p:spTgt>
                                        </p:tgtEl>
                                        <p:attrNameLst>
                                          <p:attrName>style.visibility</p:attrName>
                                        </p:attrNameLst>
                                      </p:cBhvr>
                                      <p:to>
                                        <p:strVal val="visible"/>
                                      </p:to>
                                    </p:set>
                                    <p:anim calcmode="lin" valueType="num">
                                      <p:cBhvr additive="base">
                                        <p:cTn id="13" dur="500" fill="hold"/>
                                        <p:tgtEl>
                                          <p:spTgt spid="1310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10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1080"/>
                                        </p:tgtEl>
                                        <p:attrNameLst>
                                          <p:attrName>style.visibility</p:attrName>
                                        </p:attrNameLst>
                                      </p:cBhvr>
                                      <p:to>
                                        <p:strVal val="visible"/>
                                      </p:to>
                                    </p:set>
                                    <p:anim calcmode="lin" valueType="num">
                                      <p:cBhvr additive="base">
                                        <p:cTn id="19" dur="500" fill="hold"/>
                                        <p:tgtEl>
                                          <p:spTgt spid="131080"/>
                                        </p:tgtEl>
                                        <p:attrNameLst>
                                          <p:attrName>ppt_x</p:attrName>
                                        </p:attrNameLst>
                                      </p:cBhvr>
                                      <p:tavLst>
                                        <p:tav tm="0">
                                          <p:val>
                                            <p:strVal val="#ppt_x"/>
                                          </p:val>
                                        </p:tav>
                                        <p:tav tm="100000">
                                          <p:val>
                                            <p:strVal val="#ppt_x"/>
                                          </p:val>
                                        </p:tav>
                                      </p:tavLst>
                                    </p:anim>
                                    <p:anim calcmode="lin" valueType="num">
                                      <p:cBhvr additive="base">
                                        <p:cTn id="20" dur="500" fill="hold"/>
                                        <p:tgtEl>
                                          <p:spTgt spid="13108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1079">
                                            <p:txEl>
                                              <p:pRg st="7" end="7"/>
                                            </p:txEl>
                                          </p:spTgt>
                                        </p:tgtEl>
                                        <p:attrNameLst>
                                          <p:attrName>style.visibility</p:attrName>
                                        </p:attrNameLst>
                                      </p:cBhvr>
                                      <p:to>
                                        <p:strVal val="visible"/>
                                      </p:to>
                                    </p:set>
                                    <p:anim calcmode="lin" valueType="num">
                                      <p:cBhvr additive="base">
                                        <p:cTn id="23" dur="500" fill="hold"/>
                                        <p:tgtEl>
                                          <p:spTgt spid="131079">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107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31079">
                                            <p:txEl>
                                              <p:pRg st="8" end="8"/>
                                            </p:txEl>
                                          </p:spTgt>
                                        </p:tgtEl>
                                        <p:attrNameLst>
                                          <p:attrName>style.visibility</p:attrName>
                                        </p:attrNameLst>
                                      </p:cBhvr>
                                      <p:to>
                                        <p:strVal val="visible"/>
                                      </p:to>
                                    </p:set>
                                    <p:anim calcmode="lin" valueType="num">
                                      <p:cBhvr additive="base">
                                        <p:cTn id="29" dur="500" fill="hold"/>
                                        <p:tgtEl>
                                          <p:spTgt spid="131079">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107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3AD4C51-B115-FE0E-D40B-F3A8BCA357E5}"/>
              </a:ext>
            </a:extLst>
          </p:cNvPr>
          <p:cNvSpPr>
            <a:spLocks noGrp="1"/>
          </p:cNvSpPr>
          <p:nvPr>
            <p:ph type="dt" sz="quarter" idx="10"/>
          </p:nvPr>
        </p:nvSpPr>
        <p:spPr/>
        <p:txBody>
          <a:bodyPr/>
          <a:lstStyle/>
          <a:p>
            <a:pPr>
              <a:defRPr/>
            </a:pPr>
            <a:fld id="{A4F17182-DCD0-4669-84A6-8DA55BA51101}" type="datetime1">
              <a:rPr lang="en-US"/>
              <a:pPr>
                <a:defRPr/>
              </a:pPr>
              <a:t>3/27/24</a:t>
            </a:fld>
            <a:endParaRPr lang="en-US"/>
          </a:p>
        </p:txBody>
      </p:sp>
      <p:sp>
        <p:nvSpPr>
          <p:cNvPr id="5" name="Footer Placeholder 4">
            <a:extLst>
              <a:ext uri="{FF2B5EF4-FFF2-40B4-BE49-F238E27FC236}">
                <a16:creationId xmlns:a16="http://schemas.microsoft.com/office/drawing/2014/main" id="{9CF0774C-97CF-53CC-3F78-43B353FBBAB6}"/>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61796" name="Slide Number Placeholder 5">
            <a:extLst>
              <a:ext uri="{FF2B5EF4-FFF2-40B4-BE49-F238E27FC236}">
                <a16:creationId xmlns:a16="http://schemas.microsoft.com/office/drawing/2014/main" id="{588475E7-9F4E-358D-8042-AC0CE0843E4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9DBF055-7DBA-A447-B9E3-4CAE2B2FC686}" type="slidenum">
              <a:rPr lang="en-US" altLang="en-US" sz="1200">
                <a:solidFill>
                  <a:srgbClr val="898989"/>
                </a:solidFill>
              </a:rPr>
              <a:pPr>
                <a:spcBef>
                  <a:spcPct val="0"/>
                </a:spcBef>
                <a:buFontTx/>
                <a:buNone/>
              </a:pPr>
              <a:t>97</a:t>
            </a:fld>
            <a:endParaRPr lang="en-US" altLang="en-US" sz="1200">
              <a:solidFill>
                <a:srgbClr val="898989"/>
              </a:solidFill>
            </a:endParaRPr>
          </a:p>
        </p:txBody>
      </p:sp>
      <p:sp>
        <p:nvSpPr>
          <p:cNvPr id="7" name="Title 1">
            <a:extLst>
              <a:ext uri="{FF2B5EF4-FFF2-40B4-BE49-F238E27FC236}">
                <a16:creationId xmlns:a16="http://schemas.microsoft.com/office/drawing/2014/main" id="{EFDDF83A-F438-91E5-0E81-A653142C2ED1}"/>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Continue</a:t>
            </a:r>
          </a:p>
        </p:txBody>
      </p:sp>
      <p:pic>
        <p:nvPicPr>
          <p:cNvPr id="161798" name="Picture 2" descr="E:\NIET\Project\xLogo11.png.pagespeed.ic.pydHLuCQEZ.png">
            <a:extLst>
              <a:ext uri="{FF2B5EF4-FFF2-40B4-BE49-F238E27FC236}">
                <a16:creationId xmlns:a16="http://schemas.microsoft.com/office/drawing/2014/main" id="{B5AE3273-BFD9-8935-F524-BCAB129338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03" name="Content Placeholder 2">
            <a:extLst>
              <a:ext uri="{FF2B5EF4-FFF2-40B4-BE49-F238E27FC236}">
                <a16:creationId xmlns:a16="http://schemas.microsoft.com/office/drawing/2014/main" id="{0F727B82-A9F0-4F10-1014-95E2AB894837}"/>
              </a:ext>
            </a:extLst>
          </p:cNvPr>
          <p:cNvSpPr>
            <a:spLocks noGrp="1"/>
          </p:cNvSpPr>
          <p:nvPr>
            <p:ph idx="1"/>
          </p:nvPr>
        </p:nvSpPr>
        <p:spPr>
          <a:xfrm>
            <a:off x="2057400" y="1143000"/>
            <a:ext cx="8229600" cy="4724400"/>
          </a:xfrm>
        </p:spPr>
        <p:txBody>
          <a:bodyPr>
            <a:normAutofit lnSpcReduction="10000"/>
          </a:bodyPr>
          <a:lstStyle/>
          <a:p>
            <a:pPr algn="just" eaLnBrk="1" hangingPunct="1"/>
            <a:r>
              <a:rPr lang="en-US" altLang="en-US" sz="2400"/>
              <a:t>Suppose that the Relation Person  is decomposed into  two relation P1 and P2.</a:t>
            </a:r>
          </a:p>
          <a:p>
            <a:pPr algn="just" eaLnBrk="1" hangingPunct="1"/>
            <a:endParaRPr lang="en-US" altLang="en-US" sz="2400"/>
          </a:p>
          <a:p>
            <a:pPr algn="just" eaLnBrk="1" hangingPunct="1"/>
            <a:endParaRPr lang="en-US" altLang="en-US" sz="2400"/>
          </a:p>
          <a:p>
            <a:pPr algn="just" eaLnBrk="1" hangingPunct="1"/>
            <a:endParaRPr lang="en-US" altLang="en-US" sz="2400"/>
          </a:p>
          <a:p>
            <a:pPr algn="just" eaLnBrk="1" hangingPunct="1"/>
            <a:endParaRPr lang="en-US" altLang="en-US" sz="2400"/>
          </a:p>
          <a:p>
            <a:pPr algn="just" eaLnBrk="1" hangingPunct="1"/>
            <a:endParaRPr lang="en-US" altLang="en-US" sz="2400"/>
          </a:p>
          <a:p>
            <a:pPr algn="just" eaLnBrk="1" hangingPunct="1"/>
            <a:endParaRPr lang="en-US" altLang="en-US" sz="2400"/>
          </a:p>
          <a:p>
            <a:pPr algn="just" eaLnBrk="1" hangingPunct="1"/>
            <a:r>
              <a:rPr lang="en-US" altLang="en-US" sz="2400"/>
              <a:t>The redundancy has been eliminated, but the information about which companies make which products and which of these products they supply to which agents has been lost. </a:t>
            </a:r>
            <a:endParaRPr lang="en-US" altLang="en-US" sz="2200"/>
          </a:p>
        </p:txBody>
      </p:sp>
      <p:pic>
        <p:nvPicPr>
          <p:cNvPr id="132104" name="Picture 9">
            <a:extLst>
              <a:ext uri="{FF2B5EF4-FFF2-40B4-BE49-F238E27FC236}">
                <a16:creationId xmlns:a16="http://schemas.microsoft.com/office/drawing/2014/main" id="{988F7BDB-EE18-CED6-FD18-8ADFD34D0D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76" y="2071689"/>
            <a:ext cx="7452162" cy="248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801" name="Picture 8">
            <a:extLst>
              <a:ext uri="{FF2B5EF4-FFF2-40B4-BE49-F238E27FC236}">
                <a16:creationId xmlns:a16="http://schemas.microsoft.com/office/drawing/2014/main" id="{12B6A95F-1C70-6A09-7FF2-34A0564C5AE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2103">
                                            <p:txEl>
                                              <p:pRg st="0" end="0"/>
                                            </p:txEl>
                                          </p:spTgt>
                                        </p:tgtEl>
                                        <p:attrNameLst>
                                          <p:attrName>style.visibility</p:attrName>
                                        </p:attrNameLst>
                                      </p:cBhvr>
                                      <p:to>
                                        <p:strVal val="visible"/>
                                      </p:to>
                                    </p:set>
                                    <p:anim calcmode="lin" valueType="num">
                                      <p:cBhvr additive="base">
                                        <p:cTn id="7" dur="500" fill="hold"/>
                                        <p:tgtEl>
                                          <p:spTgt spid="1321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21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2104"/>
                                        </p:tgtEl>
                                        <p:attrNameLst>
                                          <p:attrName>style.visibility</p:attrName>
                                        </p:attrNameLst>
                                      </p:cBhvr>
                                      <p:to>
                                        <p:strVal val="visible"/>
                                      </p:to>
                                    </p:set>
                                    <p:anim calcmode="lin" valueType="num">
                                      <p:cBhvr additive="base">
                                        <p:cTn id="13" dur="500" fill="hold"/>
                                        <p:tgtEl>
                                          <p:spTgt spid="132104"/>
                                        </p:tgtEl>
                                        <p:attrNameLst>
                                          <p:attrName>ppt_x</p:attrName>
                                        </p:attrNameLst>
                                      </p:cBhvr>
                                      <p:tavLst>
                                        <p:tav tm="0">
                                          <p:val>
                                            <p:strVal val="#ppt_x"/>
                                          </p:val>
                                        </p:tav>
                                        <p:tav tm="100000">
                                          <p:val>
                                            <p:strVal val="#ppt_x"/>
                                          </p:val>
                                        </p:tav>
                                      </p:tavLst>
                                    </p:anim>
                                    <p:anim calcmode="lin" valueType="num">
                                      <p:cBhvr additive="base">
                                        <p:cTn id="14" dur="500" fill="hold"/>
                                        <p:tgtEl>
                                          <p:spTgt spid="13210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2103">
                                            <p:txEl>
                                              <p:pRg st="7" end="7"/>
                                            </p:txEl>
                                          </p:spTgt>
                                        </p:tgtEl>
                                        <p:attrNameLst>
                                          <p:attrName>style.visibility</p:attrName>
                                        </p:attrNameLst>
                                      </p:cBhvr>
                                      <p:to>
                                        <p:strVal val="visible"/>
                                      </p:to>
                                    </p:set>
                                    <p:anim calcmode="lin" valueType="num">
                                      <p:cBhvr additive="base">
                                        <p:cTn id="19" dur="500" fill="hold"/>
                                        <p:tgtEl>
                                          <p:spTgt spid="13210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210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D43C23-5507-E205-EFCD-CCDF27AADBC7}"/>
              </a:ext>
            </a:extLst>
          </p:cNvPr>
          <p:cNvSpPr>
            <a:spLocks noGrp="1"/>
          </p:cNvSpPr>
          <p:nvPr>
            <p:ph type="dt" sz="quarter" idx="10"/>
          </p:nvPr>
        </p:nvSpPr>
        <p:spPr/>
        <p:txBody>
          <a:bodyPr/>
          <a:lstStyle/>
          <a:p>
            <a:pPr>
              <a:defRPr/>
            </a:pPr>
            <a:fld id="{09789CBA-4187-45AC-BC58-9551861979D1}" type="datetime1">
              <a:rPr lang="en-US"/>
              <a:pPr>
                <a:defRPr/>
              </a:pPr>
              <a:t>3/27/24</a:t>
            </a:fld>
            <a:endParaRPr lang="en-US"/>
          </a:p>
        </p:txBody>
      </p:sp>
      <p:sp>
        <p:nvSpPr>
          <p:cNvPr id="5" name="Footer Placeholder 4">
            <a:extLst>
              <a:ext uri="{FF2B5EF4-FFF2-40B4-BE49-F238E27FC236}">
                <a16:creationId xmlns:a16="http://schemas.microsoft.com/office/drawing/2014/main" id="{88BB7382-5CA2-9F57-7B56-97833AFCA3ED}"/>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62820" name="Slide Number Placeholder 5">
            <a:extLst>
              <a:ext uri="{FF2B5EF4-FFF2-40B4-BE49-F238E27FC236}">
                <a16:creationId xmlns:a16="http://schemas.microsoft.com/office/drawing/2014/main" id="{99AB073F-F6EF-FA43-6515-736B2B53797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5703FD0-0393-9842-AEA1-A6A99633CEF2}" type="slidenum">
              <a:rPr lang="en-US" altLang="en-US" sz="1200">
                <a:solidFill>
                  <a:srgbClr val="898989"/>
                </a:solidFill>
              </a:rPr>
              <a:pPr>
                <a:spcBef>
                  <a:spcPct val="0"/>
                </a:spcBef>
                <a:buFontTx/>
                <a:buNone/>
              </a:pPr>
              <a:t>98</a:t>
            </a:fld>
            <a:endParaRPr lang="en-US" altLang="en-US" sz="1200">
              <a:solidFill>
                <a:srgbClr val="898989"/>
              </a:solidFill>
            </a:endParaRPr>
          </a:p>
        </p:txBody>
      </p:sp>
      <p:sp>
        <p:nvSpPr>
          <p:cNvPr id="7" name="Title 1">
            <a:extLst>
              <a:ext uri="{FF2B5EF4-FFF2-40B4-BE49-F238E27FC236}">
                <a16:creationId xmlns:a16="http://schemas.microsoft.com/office/drawing/2014/main" id="{5A5481D7-0A77-6D04-04D1-47599B0B644A}"/>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Continue..</a:t>
            </a:r>
          </a:p>
        </p:txBody>
      </p:sp>
      <p:pic>
        <p:nvPicPr>
          <p:cNvPr id="162822" name="Picture 2" descr="E:\NIET\Project\xLogo11.png.pagespeed.ic.pydHLuCQEZ.png">
            <a:extLst>
              <a:ext uri="{FF2B5EF4-FFF2-40B4-BE49-F238E27FC236}">
                <a16:creationId xmlns:a16="http://schemas.microsoft.com/office/drawing/2014/main" id="{AAC55BE7-6B16-B5B2-CE93-6558E1693B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7" name="Content Placeholder 2">
            <a:extLst>
              <a:ext uri="{FF2B5EF4-FFF2-40B4-BE49-F238E27FC236}">
                <a16:creationId xmlns:a16="http://schemas.microsoft.com/office/drawing/2014/main" id="{1D4882D9-53A9-DDFF-A498-4524E917B7F1}"/>
              </a:ext>
            </a:extLst>
          </p:cNvPr>
          <p:cNvSpPr>
            <a:spLocks noGrp="1"/>
          </p:cNvSpPr>
          <p:nvPr>
            <p:ph idx="1"/>
          </p:nvPr>
        </p:nvSpPr>
        <p:spPr>
          <a:xfrm>
            <a:off x="2057400" y="1143000"/>
            <a:ext cx="8229600" cy="5029200"/>
          </a:xfrm>
        </p:spPr>
        <p:txBody>
          <a:bodyPr>
            <a:normAutofit fontScale="77500" lnSpcReduction="20000"/>
          </a:bodyPr>
          <a:lstStyle/>
          <a:p>
            <a:pPr algn="just" eaLnBrk="1" hangingPunct="1">
              <a:buFont typeface="Arial" panose="020B0604020202020204" pitchFamily="34" charset="0"/>
              <a:buNone/>
              <a:defRPr/>
            </a:pPr>
            <a:r>
              <a:rPr lang="en-US" sz="2400" dirty="0"/>
              <a:t>The natural join of these projections over the ‘agent’ columns is:</a:t>
            </a:r>
          </a:p>
          <a:p>
            <a:pPr algn="just" eaLnBrk="1" hangingPunct="1">
              <a:buFont typeface="Arial" panose="020B0604020202020204" pitchFamily="34" charset="0"/>
              <a:buNone/>
              <a:defRPr/>
            </a:pPr>
            <a:endParaRPr lang="en-US" sz="2400" dirty="0"/>
          </a:p>
          <a:p>
            <a:pPr algn="just" eaLnBrk="1" hangingPunct="1">
              <a:buFont typeface="Arial" panose="020B0604020202020204" pitchFamily="34" charset="0"/>
              <a:buNone/>
              <a:defRPr/>
            </a:pPr>
            <a:endParaRPr lang="en-US" sz="2400" dirty="0"/>
          </a:p>
          <a:p>
            <a:pPr algn="just" eaLnBrk="1" hangingPunct="1">
              <a:buFont typeface="Arial" panose="020B0604020202020204" pitchFamily="34" charset="0"/>
              <a:buNone/>
              <a:defRPr/>
            </a:pPr>
            <a:endParaRPr lang="en-US" sz="2400" dirty="0"/>
          </a:p>
          <a:p>
            <a:pPr algn="just" eaLnBrk="1" hangingPunct="1">
              <a:buFont typeface="Arial" panose="020B0604020202020204" pitchFamily="34" charset="0"/>
              <a:buNone/>
              <a:defRPr/>
            </a:pPr>
            <a:endParaRPr lang="en-US" sz="2400" dirty="0"/>
          </a:p>
          <a:p>
            <a:pPr algn="just" eaLnBrk="1" hangingPunct="1">
              <a:buFont typeface="Arial" panose="020B0604020202020204" pitchFamily="34" charset="0"/>
              <a:buNone/>
              <a:defRPr/>
            </a:pPr>
            <a:endParaRPr lang="en-US" sz="2400" dirty="0"/>
          </a:p>
          <a:p>
            <a:pPr algn="just" eaLnBrk="1" hangingPunct="1">
              <a:buFont typeface="Arial" panose="020B0604020202020204" pitchFamily="34" charset="0"/>
              <a:buNone/>
              <a:defRPr/>
            </a:pPr>
            <a:endParaRPr lang="en-US" sz="2400" dirty="0"/>
          </a:p>
          <a:p>
            <a:pPr algn="just" eaLnBrk="1" hangingPunct="1">
              <a:buFont typeface="Arial" panose="020B0604020202020204" pitchFamily="34" charset="0"/>
              <a:buNone/>
              <a:defRPr/>
            </a:pPr>
            <a:endParaRPr lang="en-US" sz="2400" dirty="0"/>
          </a:p>
          <a:p>
            <a:pPr algn="just" eaLnBrk="1" hangingPunct="1">
              <a:buFont typeface="Arial" panose="020B0604020202020204" pitchFamily="34" charset="0"/>
              <a:buNone/>
              <a:defRPr/>
            </a:pPr>
            <a:endParaRPr lang="en-US" sz="2400" dirty="0"/>
          </a:p>
          <a:p>
            <a:pPr algn="just" eaLnBrk="1" hangingPunct="1">
              <a:buFont typeface="Arial" panose="020B0604020202020204" pitchFamily="34" charset="0"/>
              <a:buNone/>
              <a:defRPr/>
            </a:pPr>
            <a:r>
              <a:rPr lang="en-US" sz="2400" dirty="0"/>
              <a:t>	The table resulting from this join is spurious, since the asterisked row of the table contains incorrect information. </a:t>
            </a:r>
          </a:p>
          <a:p>
            <a:pPr algn="just" eaLnBrk="1" hangingPunct="1">
              <a:buFont typeface="Arial" panose="020B0604020202020204" pitchFamily="34" charset="0"/>
              <a:buNone/>
              <a:defRPr/>
            </a:pPr>
            <a:r>
              <a:rPr lang="en-US" sz="2400" b="1" dirty="0"/>
              <a:t>	Solution :- </a:t>
            </a:r>
            <a:r>
              <a:rPr lang="en-US" sz="2400" dirty="0"/>
              <a:t>When we decompose the relation such case common attribute must be a candidate key.</a:t>
            </a:r>
          </a:p>
          <a:p>
            <a:pPr algn="just" eaLnBrk="1" hangingPunct="1">
              <a:buFont typeface="Arial" panose="020B0604020202020204" pitchFamily="34" charset="0"/>
              <a:buNone/>
              <a:defRPr/>
            </a:pPr>
            <a:r>
              <a:rPr lang="en-US" sz="2400" dirty="0"/>
              <a:t>	</a:t>
            </a:r>
          </a:p>
          <a:p>
            <a:pPr algn="just" eaLnBrk="1" hangingPunct="1">
              <a:buFont typeface="Arial" panose="020B0604020202020204" pitchFamily="34" charset="0"/>
              <a:buNone/>
              <a:defRPr/>
            </a:pPr>
            <a:r>
              <a:rPr lang="en-US" sz="2400" dirty="0"/>
              <a:t>	</a:t>
            </a:r>
            <a:endParaRPr lang="en-US" sz="2200" dirty="0"/>
          </a:p>
        </p:txBody>
      </p:sp>
      <p:pic>
        <p:nvPicPr>
          <p:cNvPr id="162824" name="Picture 9">
            <a:extLst>
              <a:ext uri="{FF2B5EF4-FFF2-40B4-BE49-F238E27FC236}">
                <a16:creationId xmlns:a16="http://schemas.microsoft.com/office/drawing/2014/main" id="{93DFAE77-9456-5AD2-E8EE-A838B278B0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133601"/>
            <a:ext cx="7467600" cy="208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825" name="Picture 8">
            <a:extLst>
              <a:ext uri="{FF2B5EF4-FFF2-40B4-BE49-F238E27FC236}">
                <a16:creationId xmlns:a16="http://schemas.microsoft.com/office/drawing/2014/main" id="{3123B87F-E33F-CC49-3E83-8A6C2CEB2F3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2C3F70F-AD01-80CD-CA7A-9228A86C4406}"/>
              </a:ext>
            </a:extLst>
          </p:cNvPr>
          <p:cNvSpPr>
            <a:spLocks noGrp="1"/>
          </p:cNvSpPr>
          <p:nvPr>
            <p:ph type="dt" sz="quarter" idx="10"/>
          </p:nvPr>
        </p:nvSpPr>
        <p:spPr/>
        <p:txBody>
          <a:bodyPr/>
          <a:lstStyle/>
          <a:p>
            <a:pPr>
              <a:defRPr/>
            </a:pPr>
            <a:fld id="{30FB4336-8BE0-41EE-A4E0-6E65F4BC376D}" type="datetime1">
              <a:rPr lang="en-US"/>
              <a:pPr>
                <a:defRPr/>
              </a:pPr>
              <a:t>3/27/24</a:t>
            </a:fld>
            <a:endParaRPr lang="en-US"/>
          </a:p>
        </p:txBody>
      </p:sp>
      <p:sp>
        <p:nvSpPr>
          <p:cNvPr id="5" name="Footer Placeholder 4">
            <a:extLst>
              <a:ext uri="{FF2B5EF4-FFF2-40B4-BE49-F238E27FC236}">
                <a16:creationId xmlns:a16="http://schemas.microsoft.com/office/drawing/2014/main" id="{1D828A1C-7254-3FD0-4C4C-3EEE094E1DA3}"/>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163844" name="Slide Number Placeholder 5">
            <a:extLst>
              <a:ext uri="{FF2B5EF4-FFF2-40B4-BE49-F238E27FC236}">
                <a16:creationId xmlns:a16="http://schemas.microsoft.com/office/drawing/2014/main" id="{CE210873-BDB3-1D04-FDE1-80F043648AC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61DA8D2-7E47-8E40-8F84-911F3F041703}" type="slidenum">
              <a:rPr lang="en-US" altLang="en-US" sz="1200">
                <a:solidFill>
                  <a:srgbClr val="898989"/>
                </a:solidFill>
              </a:rPr>
              <a:pPr>
                <a:spcBef>
                  <a:spcPct val="0"/>
                </a:spcBef>
                <a:buFontTx/>
                <a:buNone/>
              </a:pPr>
              <a:t>99</a:t>
            </a:fld>
            <a:endParaRPr lang="en-US" altLang="en-US" sz="1200">
              <a:solidFill>
                <a:srgbClr val="898989"/>
              </a:solidFill>
            </a:endParaRPr>
          </a:p>
        </p:txBody>
      </p:sp>
      <p:sp>
        <p:nvSpPr>
          <p:cNvPr id="7" name="Title 1">
            <a:extLst>
              <a:ext uri="{FF2B5EF4-FFF2-40B4-BE49-F238E27FC236}">
                <a16:creationId xmlns:a16="http://schemas.microsoft.com/office/drawing/2014/main" id="{2E2BFED8-4E97-DDC3-3461-94AC357B0FE2}"/>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Cont……..</a:t>
            </a:r>
          </a:p>
        </p:txBody>
      </p:sp>
      <p:pic>
        <p:nvPicPr>
          <p:cNvPr id="163846" name="Picture 2" descr="E:\NIET\Project\xLogo11.png.pagespeed.ic.pydHLuCQEZ.png">
            <a:extLst>
              <a:ext uri="{FF2B5EF4-FFF2-40B4-BE49-F238E27FC236}">
                <a16:creationId xmlns:a16="http://schemas.microsoft.com/office/drawing/2014/main" id="{23DB4915-86F4-FA04-B1F3-1DDDEF543E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51" name="Content Placeholder 2">
            <a:extLst>
              <a:ext uri="{FF2B5EF4-FFF2-40B4-BE49-F238E27FC236}">
                <a16:creationId xmlns:a16="http://schemas.microsoft.com/office/drawing/2014/main" id="{1513E0D9-5404-8F1C-62ED-5AD5B3B2CDA9}"/>
              </a:ext>
            </a:extLst>
          </p:cNvPr>
          <p:cNvSpPr>
            <a:spLocks noGrp="1"/>
          </p:cNvSpPr>
          <p:nvPr>
            <p:ph idx="1"/>
          </p:nvPr>
        </p:nvSpPr>
        <p:spPr>
          <a:xfrm>
            <a:off x="1524000" y="1219200"/>
            <a:ext cx="8763000" cy="4724400"/>
          </a:xfrm>
        </p:spPr>
        <p:txBody>
          <a:bodyPr/>
          <a:lstStyle/>
          <a:p>
            <a:pPr algn="just" eaLnBrk="1" hangingPunct="1">
              <a:buFont typeface="Arial" panose="020B0604020202020204" pitchFamily="34" charset="0"/>
              <a:buNone/>
            </a:pPr>
            <a:r>
              <a:rPr lang="en-US" altLang="en-US" sz="2400"/>
              <a:t>	Now suppose that the original table were to be decomposed into three tables, the two projections, P1 (agent,company)and P2(agent,procduct) which have already shown, and the final, possible projection, P3 (company,product).											P3</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200"/>
          </a:p>
        </p:txBody>
      </p:sp>
      <p:pic>
        <p:nvPicPr>
          <p:cNvPr id="134152" name="Picture 9">
            <a:extLst>
              <a:ext uri="{FF2B5EF4-FFF2-40B4-BE49-F238E27FC236}">
                <a16:creationId xmlns:a16="http://schemas.microsoft.com/office/drawing/2014/main" id="{7C0BBE7B-FAD0-C381-318D-18EE307810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76" y="3048000"/>
            <a:ext cx="553402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Table 8">
            <a:extLst>
              <a:ext uri="{FF2B5EF4-FFF2-40B4-BE49-F238E27FC236}">
                <a16:creationId xmlns:a16="http://schemas.microsoft.com/office/drawing/2014/main" id="{14D656C2-025C-BC79-B6BB-088EE7B37618}"/>
              </a:ext>
            </a:extLst>
          </p:cNvPr>
          <p:cNvGraphicFramePr>
            <a:graphicFrameLocks noGrp="1"/>
          </p:cNvGraphicFramePr>
          <p:nvPr/>
        </p:nvGraphicFramePr>
        <p:xfrm>
          <a:off x="7696200" y="3200400"/>
          <a:ext cx="2757488" cy="2072640"/>
        </p:xfrm>
        <a:graphic>
          <a:graphicData uri="http://schemas.openxmlformats.org/drawingml/2006/table">
            <a:tbl>
              <a:tblPr firstRow="1" bandRow="1">
                <a:tableStyleId>{5C22544A-7EE6-4342-B048-85BDC9FD1C3A}</a:tableStyleId>
              </a:tblPr>
              <a:tblGrid>
                <a:gridCol w="1378744">
                  <a:extLst>
                    <a:ext uri="{9D8B030D-6E8A-4147-A177-3AD203B41FA5}">
                      <a16:colId xmlns:a16="http://schemas.microsoft.com/office/drawing/2014/main" val="20000"/>
                    </a:ext>
                  </a:extLst>
                </a:gridCol>
                <a:gridCol w="1378744">
                  <a:extLst>
                    <a:ext uri="{9D8B030D-6E8A-4147-A177-3AD203B41FA5}">
                      <a16:colId xmlns:a16="http://schemas.microsoft.com/office/drawing/2014/main" val="20001"/>
                    </a:ext>
                  </a:extLst>
                </a:gridCol>
              </a:tblGrid>
              <a:tr h="388620">
                <a:tc>
                  <a:txBody>
                    <a:bodyPr/>
                    <a:lstStyle/>
                    <a:p>
                      <a:r>
                        <a:rPr lang="en-US" sz="1400" dirty="0"/>
                        <a:t>Company</a:t>
                      </a:r>
                    </a:p>
                  </a:txBody>
                  <a:tcPr marL="91439" marR="91439"/>
                </a:tc>
                <a:tc>
                  <a:txBody>
                    <a:bodyPr/>
                    <a:lstStyle/>
                    <a:p>
                      <a:r>
                        <a:rPr lang="en-US" sz="1400" dirty="0" err="1"/>
                        <a:t>Product_name</a:t>
                      </a:r>
                      <a:endParaRPr lang="en-US" sz="1400" dirty="0"/>
                    </a:p>
                  </a:txBody>
                  <a:tcPr marL="91439" marR="91439"/>
                </a:tc>
                <a:extLst>
                  <a:ext uri="{0D108BD9-81ED-4DB2-BD59-A6C34878D82A}">
                    <a16:rowId xmlns:a16="http://schemas.microsoft.com/office/drawing/2014/main" val="10000"/>
                  </a:ext>
                </a:extLst>
              </a:tr>
              <a:tr h="388620">
                <a:tc>
                  <a:txBody>
                    <a:bodyPr/>
                    <a:lstStyle/>
                    <a:p>
                      <a:r>
                        <a:rPr lang="en-US" sz="1400" dirty="0"/>
                        <a:t>ABC</a:t>
                      </a:r>
                    </a:p>
                  </a:txBody>
                  <a:tcPr marL="91439" marR="91439"/>
                </a:tc>
                <a:tc>
                  <a:txBody>
                    <a:bodyPr/>
                    <a:lstStyle/>
                    <a:p>
                      <a:r>
                        <a:rPr lang="en-US" sz="1400" dirty="0"/>
                        <a:t>Nut</a:t>
                      </a:r>
                    </a:p>
                  </a:txBody>
                  <a:tcPr marL="91439" marR="91439"/>
                </a:tc>
                <a:extLst>
                  <a:ext uri="{0D108BD9-81ED-4DB2-BD59-A6C34878D82A}">
                    <a16:rowId xmlns:a16="http://schemas.microsoft.com/office/drawing/2014/main" val="10001"/>
                  </a:ext>
                </a:extLst>
              </a:tr>
              <a:tr h="388620">
                <a:tc>
                  <a:txBody>
                    <a:bodyPr/>
                    <a:lstStyle/>
                    <a:p>
                      <a:r>
                        <a:rPr lang="en-US" sz="1400" dirty="0"/>
                        <a:t>ABC</a:t>
                      </a:r>
                    </a:p>
                  </a:txBody>
                  <a:tcPr marL="91439" marR="91439"/>
                </a:tc>
                <a:tc>
                  <a:txBody>
                    <a:bodyPr/>
                    <a:lstStyle/>
                    <a:p>
                      <a:r>
                        <a:rPr lang="en-US" sz="1400" dirty="0" err="1"/>
                        <a:t>Scew</a:t>
                      </a:r>
                      <a:endParaRPr lang="en-US" sz="1400" dirty="0"/>
                    </a:p>
                  </a:txBody>
                  <a:tcPr marL="91439" marR="91439"/>
                </a:tc>
                <a:extLst>
                  <a:ext uri="{0D108BD9-81ED-4DB2-BD59-A6C34878D82A}">
                    <a16:rowId xmlns:a16="http://schemas.microsoft.com/office/drawing/2014/main" val="10002"/>
                  </a:ext>
                </a:extLst>
              </a:tr>
              <a:tr h="388620">
                <a:tc>
                  <a:txBody>
                    <a:bodyPr/>
                    <a:lstStyle/>
                    <a:p>
                      <a:r>
                        <a:rPr lang="en-US" sz="1400" dirty="0"/>
                        <a:t>CDE</a:t>
                      </a:r>
                    </a:p>
                  </a:txBody>
                  <a:tcPr marL="91439" marR="91439"/>
                </a:tc>
                <a:tc>
                  <a:txBody>
                    <a:bodyPr/>
                    <a:lstStyle/>
                    <a:p>
                      <a:r>
                        <a:rPr lang="en-US" sz="1400" dirty="0"/>
                        <a:t>Bolt</a:t>
                      </a:r>
                    </a:p>
                  </a:txBody>
                  <a:tcPr marL="91439" marR="91439"/>
                </a:tc>
                <a:extLst>
                  <a:ext uri="{0D108BD9-81ED-4DB2-BD59-A6C34878D82A}">
                    <a16:rowId xmlns:a16="http://schemas.microsoft.com/office/drawing/2014/main" val="10003"/>
                  </a:ext>
                </a:extLst>
              </a:tr>
              <a:tr h="388620">
                <a:tc>
                  <a:txBody>
                    <a:bodyPr/>
                    <a:lstStyle/>
                    <a:p>
                      <a:r>
                        <a:rPr lang="en-US" sz="1400" dirty="0"/>
                        <a:t>ABC</a:t>
                      </a:r>
                    </a:p>
                  </a:txBody>
                  <a:tcPr marL="91439" marR="91439"/>
                </a:tc>
                <a:tc>
                  <a:txBody>
                    <a:bodyPr/>
                    <a:lstStyle/>
                    <a:p>
                      <a:r>
                        <a:rPr lang="en-US" sz="1400" dirty="0"/>
                        <a:t>Bolt</a:t>
                      </a:r>
                    </a:p>
                  </a:txBody>
                  <a:tcPr marL="91439" marR="91439"/>
                </a:tc>
                <a:extLst>
                  <a:ext uri="{0D108BD9-81ED-4DB2-BD59-A6C34878D82A}">
                    <a16:rowId xmlns:a16="http://schemas.microsoft.com/office/drawing/2014/main" val="10004"/>
                  </a:ext>
                </a:extLst>
              </a:tr>
            </a:tbl>
          </a:graphicData>
        </a:graphic>
      </p:graphicFrame>
      <p:pic>
        <p:nvPicPr>
          <p:cNvPr id="163869" name="Picture 9">
            <a:extLst>
              <a:ext uri="{FF2B5EF4-FFF2-40B4-BE49-F238E27FC236}">
                <a16:creationId xmlns:a16="http://schemas.microsoft.com/office/drawing/2014/main" id="{E938ACC5-45FF-8F3F-7731-E5CC8B87F94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4151">
                                            <p:txEl>
                                              <p:pRg st="0" end="0"/>
                                            </p:txEl>
                                          </p:spTgt>
                                        </p:tgtEl>
                                        <p:attrNameLst>
                                          <p:attrName>style.visibility</p:attrName>
                                        </p:attrNameLst>
                                      </p:cBhvr>
                                      <p:to>
                                        <p:strVal val="visible"/>
                                      </p:to>
                                    </p:set>
                                    <p:anim calcmode="lin" valueType="num">
                                      <p:cBhvr additive="base">
                                        <p:cTn id="7" dur="500" fill="hold"/>
                                        <p:tgtEl>
                                          <p:spTgt spid="1341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41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4152"/>
                                        </p:tgtEl>
                                        <p:attrNameLst>
                                          <p:attrName>style.visibility</p:attrName>
                                        </p:attrNameLst>
                                      </p:cBhvr>
                                      <p:to>
                                        <p:strVal val="visible"/>
                                      </p:to>
                                    </p:set>
                                    <p:anim calcmode="lin" valueType="num">
                                      <p:cBhvr additive="base">
                                        <p:cTn id="13" dur="500" fill="hold"/>
                                        <p:tgtEl>
                                          <p:spTgt spid="134152"/>
                                        </p:tgtEl>
                                        <p:attrNameLst>
                                          <p:attrName>ppt_x</p:attrName>
                                        </p:attrNameLst>
                                      </p:cBhvr>
                                      <p:tavLst>
                                        <p:tav tm="0">
                                          <p:val>
                                            <p:strVal val="#ppt_x"/>
                                          </p:val>
                                        </p:tav>
                                        <p:tav tm="100000">
                                          <p:val>
                                            <p:strVal val="#ppt_x"/>
                                          </p:val>
                                        </p:tav>
                                      </p:tavLst>
                                    </p:anim>
                                    <p:anim calcmode="lin" valueType="num">
                                      <p:cBhvr additive="base">
                                        <p:cTn id="14" dur="500" fill="hold"/>
                                        <p:tgtEl>
                                          <p:spTgt spid="13415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4151">
                                            <p:txEl>
                                              <p:pRg st="0" end="0"/>
                                            </p:txEl>
                                          </p:spTgt>
                                        </p:tgtEl>
                                        <p:attrNameLst>
                                          <p:attrName>style.visibility</p:attrName>
                                        </p:attrNameLst>
                                      </p:cBhvr>
                                      <p:to>
                                        <p:strVal val="visible"/>
                                      </p:to>
                                    </p:set>
                                    <p:anim calcmode="lin" valueType="num">
                                      <p:cBhvr additive="base">
                                        <p:cTn id="19" dur="500" fill="hold"/>
                                        <p:tgtEl>
                                          <p:spTgt spid="134151">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41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Wood Type</Template>
  <TotalTime>1824</TotalTime>
  <Words>13624</Words>
  <Application>Microsoft Macintosh PowerPoint</Application>
  <PresentationFormat>Widescreen</PresentationFormat>
  <Paragraphs>1810</Paragraphs>
  <Slides>125</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125</vt:i4>
      </vt:variant>
    </vt:vector>
  </HeadingPairs>
  <TitlesOfParts>
    <vt:vector size="135" baseType="lpstr">
      <vt:lpstr>Aptos</vt:lpstr>
      <vt:lpstr>Arial</vt:lpstr>
      <vt:lpstr>Calibri</vt:lpstr>
      <vt:lpstr>Cambria</vt:lpstr>
      <vt:lpstr>Rockwell</vt:lpstr>
      <vt:lpstr>Rockwell Condensed</vt:lpstr>
      <vt:lpstr>Rockwell Extra Bold</vt:lpstr>
      <vt:lpstr>Times New Roman</vt:lpstr>
      <vt:lpstr>Wingdings</vt:lpstr>
      <vt:lpstr>Wood Type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Program Educational Objectives </vt:lpstr>
      <vt:lpstr>PowerPoint Presentation</vt:lpstr>
      <vt:lpstr>Result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Naina Pal</dc:creator>
  <cp:lastModifiedBy>Naina Pal</cp:lastModifiedBy>
  <cp:revision>29</cp:revision>
  <dcterms:created xsi:type="dcterms:W3CDTF">2024-03-12T08:23:57Z</dcterms:created>
  <dcterms:modified xsi:type="dcterms:W3CDTF">2024-03-27T07:02:47Z</dcterms:modified>
</cp:coreProperties>
</file>