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2"/>
  </p:notesMasterIdLst>
  <p:handoutMasterIdLst>
    <p:handoutMasterId r:id="rId113"/>
  </p:handoutMasterIdLst>
  <p:sldIdLst>
    <p:sldId id="257" r:id="rId2"/>
    <p:sldId id="491" r:id="rId3"/>
    <p:sldId id="258" r:id="rId4"/>
    <p:sldId id="493" r:id="rId5"/>
    <p:sldId id="259" r:id="rId6"/>
    <p:sldId id="260" r:id="rId7"/>
    <p:sldId id="489" r:id="rId8"/>
    <p:sldId id="598" r:id="rId9"/>
    <p:sldId id="599" r:id="rId10"/>
    <p:sldId id="447" r:id="rId11"/>
    <p:sldId id="449" r:id="rId12"/>
    <p:sldId id="451" r:id="rId13"/>
    <p:sldId id="453" r:id="rId14"/>
    <p:sldId id="586" r:id="rId15"/>
    <p:sldId id="585" r:id="rId16"/>
    <p:sldId id="587" r:id="rId17"/>
    <p:sldId id="589" r:id="rId18"/>
    <p:sldId id="454" r:id="rId19"/>
    <p:sldId id="499" r:id="rId20"/>
    <p:sldId id="561" r:id="rId21"/>
    <p:sldId id="562" r:id="rId22"/>
    <p:sldId id="563" r:id="rId23"/>
    <p:sldId id="590" r:id="rId24"/>
    <p:sldId id="591" r:id="rId25"/>
    <p:sldId id="592" r:id="rId26"/>
    <p:sldId id="593" r:id="rId27"/>
    <p:sldId id="594" r:id="rId28"/>
    <p:sldId id="595" r:id="rId29"/>
    <p:sldId id="596" r:id="rId30"/>
    <p:sldId id="500" r:id="rId31"/>
    <p:sldId id="501" r:id="rId32"/>
    <p:sldId id="541" r:id="rId33"/>
    <p:sldId id="597" r:id="rId34"/>
    <p:sldId id="542" r:id="rId35"/>
    <p:sldId id="458" r:id="rId36"/>
    <p:sldId id="503" r:id="rId37"/>
    <p:sldId id="545" r:id="rId38"/>
    <p:sldId id="504" r:id="rId39"/>
    <p:sldId id="506" r:id="rId40"/>
    <p:sldId id="564" r:id="rId41"/>
    <p:sldId id="565" r:id="rId42"/>
    <p:sldId id="566" r:id="rId43"/>
    <p:sldId id="507" r:id="rId44"/>
    <p:sldId id="601" r:id="rId45"/>
    <p:sldId id="602" r:id="rId46"/>
    <p:sldId id="603" r:id="rId47"/>
    <p:sldId id="508" r:id="rId48"/>
    <p:sldId id="509" r:id="rId49"/>
    <p:sldId id="463" r:id="rId50"/>
    <p:sldId id="512" r:id="rId51"/>
    <p:sldId id="511" r:id="rId52"/>
    <p:sldId id="514" r:id="rId53"/>
    <p:sldId id="515" r:id="rId54"/>
    <p:sldId id="516" r:id="rId55"/>
    <p:sldId id="567" r:id="rId56"/>
    <p:sldId id="568" r:id="rId57"/>
    <p:sldId id="569" r:id="rId58"/>
    <p:sldId id="517" r:id="rId59"/>
    <p:sldId id="546" r:id="rId60"/>
    <p:sldId id="518" r:id="rId61"/>
    <p:sldId id="519" r:id="rId62"/>
    <p:sldId id="547" r:id="rId63"/>
    <p:sldId id="548" r:id="rId64"/>
    <p:sldId id="520" r:id="rId65"/>
    <p:sldId id="521" r:id="rId66"/>
    <p:sldId id="522" r:id="rId67"/>
    <p:sldId id="570" r:id="rId68"/>
    <p:sldId id="571" r:id="rId69"/>
    <p:sldId id="572" r:id="rId70"/>
    <p:sldId id="549" r:id="rId71"/>
    <p:sldId id="523" r:id="rId72"/>
    <p:sldId id="524" r:id="rId73"/>
    <p:sldId id="553" r:id="rId74"/>
    <p:sldId id="525" r:id="rId75"/>
    <p:sldId id="526" r:id="rId76"/>
    <p:sldId id="527" r:id="rId77"/>
    <p:sldId id="528" r:id="rId78"/>
    <p:sldId id="573" r:id="rId79"/>
    <p:sldId id="574" r:id="rId80"/>
    <p:sldId id="575" r:id="rId81"/>
    <p:sldId id="529" r:id="rId82"/>
    <p:sldId id="531" r:id="rId83"/>
    <p:sldId id="550" r:id="rId84"/>
    <p:sldId id="579" r:id="rId85"/>
    <p:sldId id="577" r:id="rId86"/>
    <p:sldId id="580" r:id="rId87"/>
    <p:sldId id="533" r:id="rId88"/>
    <p:sldId id="534" r:id="rId89"/>
    <p:sldId id="551" r:id="rId90"/>
    <p:sldId id="535" r:id="rId91"/>
    <p:sldId id="536" r:id="rId92"/>
    <p:sldId id="537" r:id="rId93"/>
    <p:sldId id="552" r:id="rId94"/>
    <p:sldId id="538" r:id="rId95"/>
    <p:sldId id="539" r:id="rId96"/>
    <p:sldId id="560" r:id="rId97"/>
    <p:sldId id="556" r:id="rId98"/>
    <p:sldId id="557" r:id="rId99"/>
    <p:sldId id="558" r:id="rId100"/>
    <p:sldId id="559" r:id="rId101"/>
    <p:sldId id="581" r:id="rId102"/>
    <p:sldId id="584" r:id="rId103"/>
    <p:sldId id="582" r:id="rId104"/>
    <p:sldId id="494" r:id="rId105"/>
    <p:sldId id="437" r:id="rId106"/>
    <p:sldId id="439" r:id="rId107"/>
    <p:sldId id="441" r:id="rId108"/>
    <p:sldId id="442" r:id="rId109"/>
    <p:sldId id="444" r:id="rId110"/>
    <p:sldId id="510"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Verma" initials="AV" lastIdx="1" clrIdx="0">
    <p:extLst>
      <p:ext uri="{19B8F6BF-5375-455C-9EA6-DF929625EA0E}">
        <p15:presenceInfo xmlns:p15="http://schemas.microsoft.com/office/powerpoint/2012/main" userId="Archana Ver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68" d="100"/>
          <a:sy n="68" d="100"/>
        </p:scale>
        <p:origin x="34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3-22T20:21:03.247" idx="1">
    <p:pos x="607" y="139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AE178F-E9FC-397C-CE89-8510E4586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936C109-C82A-5762-A396-10C1281F8C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561ABD-A314-455A-839D-26426ED46B8D}" type="datetimeFigureOut">
              <a:rPr lang="en-IN" smtClean="0"/>
              <a:t>23-02-2024</a:t>
            </a:fld>
            <a:endParaRPr lang="en-IN"/>
          </a:p>
        </p:txBody>
      </p:sp>
      <p:sp>
        <p:nvSpPr>
          <p:cNvPr id="4" name="Footer Placeholder 3">
            <a:extLst>
              <a:ext uri="{FF2B5EF4-FFF2-40B4-BE49-F238E27FC236}">
                <a16:creationId xmlns:a16="http://schemas.microsoft.com/office/drawing/2014/main" id="{CC91E1E5-1E3B-078A-BC82-0FDDB29D44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 SHAINA Unit 1 DBMS</a:t>
            </a:r>
          </a:p>
        </p:txBody>
      </p:sp>
      <p:sp>
        <p:nvSpPr>
          <p:cNvPr id="5" name="Slide Number Placeholder 4">
            <a:extLst>
              <a:ext uri="{FF2B5EF4-FFF2-40B4-BE49-F238E27FC236}">
                <a16:creationId xmlns:a16="http://schemas.microsoft.com/office/drawing/2014/main" id="{5CAF5DB8-A55E-33B9-7E37-591E4DA5BF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EC593-8852-4DEE-8B25-AEDDFFBEC67C}" type="slidenum">
              <a:rPr lang="en-IN" smtClean="0"/>
              <a:t>‹#›</a:t>
            </a:fld>
            <a:endParaRPr lang="en-IN"/>
          </a:p>
        </p:txBody>
      </p:sp>
    </p:spTree>
    <p:extLst>
      <p:ext uri="{BB962C8B-B14F-4D97-AF65-F5344CB8AC3E}">
        <p14:creationId xmlns:p14="http://schemas.microsoft.com/office/powerpoint/2010/main" val="30296498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1B6C6-D656-4DC6-82E1-3F0E08F3CFE6}" type="datetimeFigureOut">
              <a:rPr lang="en-US" smtClean="0"/>
              <a:pPr/>
              <a:t>2/23/2024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SHAINA Unit 1 DBMS</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FF937-6814-49D1-A42F-8DB76D1C595A}"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g6zGd6ycktY&amp;list=PLo4R2IscWKdVqzh_QECsxCq7QB1CUpYfi&amp;index=1"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
        <p:nvSpPr>
          <p:cNvPr id="5" name="Footer Placeholder 4">
            <a:extLst>
              <a:ext uri="{FF2B5EF4-FFF2-40B4-BE49-F238E27FC236}">
                <a16:creationId xmlns:a16="http://schemas.microsoft.com/office/drawing/2014/main" id="{5B2286E1-83DA-44E6-713B-5C58B8B540BF}"/>
              </a:ext>
            </a:extLst>
          </p:cNvPr>
          <p:cNvSpPr>
            <a:spLocks noGrp="1"/>
          </p:cNvSpPr>
          <p:nvPr>
            <p:ph type="ftr" sz="quarter" idx="4"/>
          </p:nvPr>
        </p:nvSpPr>
        <p:spPr/>
        <p:txBody>
          <a:bodyPr/>
          <a:lstStyle/>
          <a:p>
            <a:r>
              <a:rPr lang="en-US"/>
              <a:t>Dr. SHAINA Unit 1 DBMS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CFF937-6814-49D1-A42F-8DB76D1C595A}" type="slidenum">
              <a:rPr lang="en-US" smtClean="0"/>
              <a:pPr/>
              <a:t>35</a:t>
            </a:fld>
            <a:endParaRPr lang="en-US" dirty="0"/>
          </a:p>
        </p:txBody>
      </p:sp>
      <p:sp>
        <p:nvSpPr>
          <p:cNvPr id="5" name="Footer Placeholder 4">
            <a:extLst>
              <a:ext uri="{FF2B5EF4-FFF2-40B4-BE49-F238E27FC236}">
                <a16:creationId xmlns:a16="http://schemas.microsoft.com/office/drawing/2014/main" id="{AF21522E-E85F-5F8A-D5D3-03A50C291CB0}"/>
              </a:ext>
            </a:extLst>
          </p:cNvPr>
          <p:cNvSpPr>
            <a:spLocks noGrp="1"/>
          </p:cNvSpPr>
          <p:nvPr>
            <p:ph type="ftr" sz="quarter" idx="4"/>
          </p:nvPr>
        </p:nvSpPr>
        <p:spPr/>
        <p:txBody>
          <a:bodyPr/>
          <a:lstStyle/>
          <a:p>
            <a:r>
              <a:rPr lang="en-US"/>
              <a:t>Dr. SHAINA Unit 1 DBMS</a:t>
            </a:r>
            <a:endParaRPr lang="en-US" dirty="0"/>
          </a:p>
        </p:txBody>
      </p:sp>
    </p:spTree>
    <p:extLst>
      <p:ext uri="{BB962C8B-B14F-4D97-AF65-F5344CB8AC3E}">
        <p14:creationId xmlns:p14="http://schemas.microsoft.com/office/powerpoint/2010/main" val="284803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https://www.youtube.com/watch?v=g6zGd6ycktY&amp;list=PLo4R2IscWKdVqzh_QECsxCq7QB1CUpYfi&amp;index=1</a:t>
            </a:r>
            <a:endParaRPr lang="en-US"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105</a:t>
            </a:fld>
            <a:endParaRPr lang="en-US" dirty="0"/>
          </a:p>
        </p:txBody>
      </p:sp>
      <p:sp>
        <p:nvSpPr>
          <p:cNvPr id="5" name="Footer Placeholder 4">
            <a:extLst>
              <a:ext uri="{FF2B5EF4-FFF2-40B4-BE49-F238E27FC236}">
                <a16:creationId xmlns:a16="http://schemas.microsoft.com/office/drawing/2014/main" id="{5311ECD2-672A-4BD1-54A3-0DE2F619EFA8}"/>
              </a:ext>
            </a:extLst>
          </p:cNvPr>
          <p:cNvSpPr>
            <a:spLocks noGrp="1"/>
          </p:cNvSpPr>
          <p:nvPr>
            <p:ph type="ftr" sz="quarter" idx="4"/>
          </p:nvPr>
        </p:nvSpPr>
        <p:spPr/>
        <p:txBody>
          <a:bodyPr/>
          <a:lstStyle/>
          <a:p>
            <a:r>
              <a:rPr lang="en-US"/>
              <a:t>Dr. SHAINA Unit 1 DBMS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223D7C-543E-4BCC-B7EB-D54BEA8A9C4F}" type="datetime1">
              <a:rPr lang="en-US" smtClean="0"/>
              <a:pPr/>
              <a:t>2/23/2024</a:t>
            </a:fld>
            <a:endParaRPr lang="en-US" dirty="0"/>
          </a:p>
        </p:txBody>
      </p:sp>
      <p:sp>
        <p:nvSpPr>
          <p:cNvPr id="5" name="Footer Placeholder 4"/>
          <p:cNvSpPr>
            <a:spLocks noGrp="1"/>
          </p:cNvSpPr>
          <p:nvPr>
            <p:ph type="ftr" sz="quarter" idx="11"/>
          </p:nvPr>
        </p:nvSpPr>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05442-8AA0-415D-A942-B22218E201FA}" type="datetime1">
              <a:rPr lang="en-US" smtClean="0"/>
              <a:pPr/>
              <a:t>2/23/2024</a:t>
            </a:fld>
            <a:endParaRPr lang="en-US" dirty="0"/>
          </a:p>
        </p:txBody>
      </p:sp>
      <p:sp>
        <p:nvSpPr>
          <p:cNvPr id="5" name="Footer Placeholder 4"/>
          <p:cNvSpPr>
            <a:spLocks noGrp="1"/>
          </p:cNvSpPr>
          <p:nvPr>
            <p:ph type="ftr" sz="quarter" idx="11"/>
          </p:nvPr>
        </p:nvSpPr>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251B8-93E9-4913-B389-298CA1E87ED6}" type="datetime1">
              <a:rPr lang="en-US" smtClean="0"/>
              <a:pPr/>
              <a:t>2/23/2024</a:t>
            </a:fld>
            <a:endParaRPr lang="en-US" dirty="0"/>
          </a:p>
        </p:txBody>
      </p:sp>
      <p:sp>
        <p:nvSpPr>
          <p:cNvPr id="5" name="Footer Placeholder 4"/>
          <p:cNvSpPr>
            <a:spLocks noGrp="1"/>
          </p:cNvSpPr>
          <p:nvPr>
            <p:ph type="ftr" sz="quarter" idx="11"/>
          </p:nvPr>
        </p:nvSpPr>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69DB2B-4DF1-45F2-826B-535E2F6BFF08}" type="datetime1">
              <a:rPr lang="en-US" smtClean="0"/>
              <a:pPr/>
              <a:t>2/23/2024</a:t>
            </a:fld>
            <a:endParaRPr lang="en-US" dirty="0"/>
          </a:p>
        </p:txBody>
      </p:sp>
      <p:sp>
        <p:nvSpPr>
          <p:cNvPr id="5" name="Footer Placeholder 4"/>
          <p:cNvSpPr>
            <a:spLocks noGrp="1"/>
          </p:cNvSpPr>
          <p:nvPr>
            <p:ph type="ftr" sz="quarter" idx="11"/>
          </p:nvPr>
        </p:nvSpPr>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DE56E-097E-4231-B80F-D78A8E53571E}" type="datetime1">
              <a:rPr lang="en-US" smtClean="0"/>
              <a:pPr/>
              <a:t>2/23/2024</a:t>
            </a:fld>
            <a:endParaRPr lang="en-US" dirty="0"/>
          </a:p>
        </p:txBody>
      </p:sp>
      <p:sp>
        <p:nvSpPr>
          <p:cNvPr id="5" name="Footer Placeholder 4"/>
          <p:cNvSpPr>
            <a:spLocks noGrp="1"/>
          </p:cNvSpPr>
          <p:nvPr>
            <p:ph type="ftr" sz="quarter" idx="11"/>
          </p:nvPr>
        </p:nvSpPr>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52D5A1-3B50-47ED-903E-641FFB57276A}" type="datetime1">
              <a:rPr lang="en-US" smtClean="0"/>
              <a:pPr/>
              <a:t>2/23/2024</a:t>
            </a:fld>
            <a:endParaRPr lang="en-US" dirty="0"/>
          </a:p>
        </p:txBody>
      </p:sp>
      <p:sp>
        <p:nvSpPr>
          <p:cNvPr id="6" name="Footer Placeholder 5"/>
          <p:cNvSpPr>
            <a:spLocks noGrp="1"/>
          </p:cNvSpPr>
          <p:nvPr>
            <p:ph type="ftr" sz="quarter" idx="11"/>
          </p:nvPr>
        </p:nvSpPr>
        <p:spPr/>
        <p:txBody>
          <a:bodyPr/>
          <a:lstStyle/>
          <a:p>
            <a:r>
              <a:rPr lang="en-US" dirty="0"/>
              <a:t>Dr. SHAINA      Database Management System         UNIT 1</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FFE843-E4E3-48E6-92A0-0D7E751C8D40}" type="datetime1">
              <a:rPr lang="en-US" smtClean="0"/>
              <a:pPr/>
              <a:t>2/23/2024</a:t>
            </a:fld>
            <a:endParaRPr lang="en-US" dirty="0"/>
          </a:p>
        </p:txBody>
      </p:sp>
      <p:sp>
        <p:nvSpPr>
          <p:cNvPr id="8" name="Footer Placeholder 7"/>
          <p:cNvSpPr>
            <a:spLocks noGrp="1"/>
          </p:cNvSpPr>
          <p:nvPr>
            <p:ph type="ftr" sz="quarter" idx="11"/>
          </p:nvPr>
        </p:nvSpPr>
        <p:spPr/>
        <p:txBody>
          <a:bodyPr/>
          <a:lstStyle/>
          <a:p>
            <a:r>
              <a:rPr lang="en-US" dirty="0"/>
              <a:t>Dr. SHAINA      Database Management System         UNIT 1</a:t>
            </a:r>
          </a:p>
        </p:txBody>
      </p:sp>
      <p:sp>
        <p:nvSpPr>
          <p:cNvPr id="9" name="Slide Number Placeholder 8"/>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E833DD-9116-4D32-9C92-DF489CACDFAC}" type="datetime1">
              <a:rPr lang="en-US" smtClean="0"/>
              <a:pPr/>
              <a:t>2/23/2024</a:t>
            </a:fld>
            <a:endParaRPr lang="en-US" dirty="0"/>
          </a:p>
        </p:txBody>
      </p:sp>
      <p:sp>
        <p:nvSpPr>
          <p:cNvPr id="4" name="Footer Placeholder 3"/>
          <p:cNvSpPr>
            <a:spLocks noGrp="1"/>
          </p:cNvSpPr>
          <p:nvPr>
            <p:ph type="ftr" sz="quarter" idx="11"/>
          </p:nvPr>
        </p:nvSpPr>
        <p:spPr/>
        <p:txBody>
          <a:bodyPr/>
          <a:lstStyle/>
          <a:p>
            <a:r>
              <a:rPr lang="en-US" dirty="0"/>
              <a:t>Dr. SHAINA      Database Management System         UNIT 1</a:t>
            </a:r>
          </a:p>
        </p:txBody>
      </p:sp>
      <p:sp>
        <p:nvSpPr>
          <p:cNvPr id="5" name="Slide Number Placeholder 4"/>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9652B-4BBA-48DA-B550-1ED71B3756D7}" type="datetime1">
              <a:rPr lang="en-US" smtClean="0"/>
              <a:pPr/>
              <a:t>2/23/2024</a:t>
            </a:fld>
            <a:endParaRPr lang="en-US" dirty="0"/>
          </a:p>
        </p:txBody>
      </p:sp>
      <p:sp>
        <p:nvSpPr>
          <p:cNvPr id="3" name="Footer Placeholder 2"/>
          <p:cNvSpPr>
            <a:spLocks noGrp="1"/>
          </p:cNvSpPr>
          <p:nvPr>
            <p:ph type="ftr" sz="quarter" idx="11"/>
          </p:nvPr>
        </p:nvSpPr>
        <p:spPr/>
        <p:txBody>
          <a:bodyPr/>
          <a:lstStyle/>
          <a:p>
            <a:r>
              <a:rPr lang="en-US" dirty="0"/>
              <a:t>Dr. SHAINA      Database Management System         UNIT 1</a:t>
            </a:r>
          </a:p>
        </p:txBody>
      </p:sp>
      <p:sp>
        <p:nvSpPr>
          <p:cNvPr id="4" name="Slide Number Placeholder 3"/>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5648-EDDC-4871-B076-9AB92A700385}" type="datetime1">
              <a:rPr lang="en-US" smtClean="0"/>
              <a:pPr/>
              <a:t>2/23/2024</a:t>
            </a:fld>
            <a:endParaRPr lang="en-US" dirty="0"/>
          </a:p>
        </p:txBody>
      </p:sp>
      <p:sp>
        <p:nvSpPr>
          <p:cNvPr id="6" name="Footer Placeholder 5"/>
          <p:cNvSpPr>
            <a:spLocks noGrp="1"/>
          </p:cNvSpPr>
          <p:nvPr>
            <p:ph type="ftr" sz="quarter" idx="11"/>
          </p:nvPr>
        </p:nvSpPr>
        <p:spPr/>
        <p:txBody>
          <a:bodyPr/>
          <a:lstStyle/>
          <a:p>
            <a:r>
              <a:rPr lang="en-US" dirty="0"/>
              <a:t>Dr. SHAINA      Database Management System         UNIT 1</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262A8-D1ED-4031-BC22-2175FC844DA7}" type="datetime1">
              <a:rPr lang="en-US" smtClean="0"/>
              <a:pPr/>
              <a:t>2/23/2024</a:t>
            </a:fld>
            <a:endParaRPr lang="en-US" dirty="0"/>
          </a:p>
        </p:txBody>
      </p:sp>
      <p:sp>
        <p:nvSpPr>
          <p:cNvPr id="6" name="Footer Placeholder 5"/>
          <p:cNvSpPr>
            <a:spLocks noGrp="1"/>
          </p:cNvSpPr>
          <p:nvPr>
            <p:ph type="ftr" sz="quarter" idx="11"/>
          </p:nvPr>
        </p:nvSpPr>
        <p:spPr/>
        <p:txBody>
          <a:bodyPr/>
          <a:lstStyle/>
          <a:p>
            <a:r>
              <a:rPr lang="en-US" dirty="0"/>
              <a:t>Dr. SHAINA      Database Management System         UNIT 1</a:t>
            </a:r>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16036-EAC5-42F7-8924-DCE09F04C2DE}" type="datetime1">
              <a:rPr lang="en-US" smtClean="0"/>
              <a:pPr/>
              <a:t>2/23/2024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 SHAINA      Database Management System         UNIT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9ED7C-125C-4F48-91B7-9528945E46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3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s://www.greatlearning.in/academy/learn-for-free/courses/database-management-systems-dbms" TargetMode="External"/><Relationship Id="rId3" Type="http://schemas.openxmlformats.org/officeDocument/2006/relationships/image" Target="../media/image1.png"/><Relationship Id="rId7" Type="http://schemas.openxmlformats.org/officeDocument/2006/relationships/hyperlink" Target="https://www.coursera.org/learn/database-manage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nptel.ac.in/noc/courses/noc18/SEM1/noc18-cs15/" TargetMode="External"/><Relationship Id="rId5" Type="http://schemas.openxmlformats.org/officeDocument/2006/relationships/hyperlink" Target="https://nptel.ac.in/courses/106/106/106106093/" TargetMode="External"/><Relationship Id="rId4" Type="http://schemas.openxmlformats.org/officeDocument/2006/relationships/hyperlink" Target="https://onlinecourses.nptel.ac.in/noc21_cs04/preview"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aktu.ac.in/pdf_old_q_paper/v-1068.pdf"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firstranker.com/fr.php/frdA290120A1619572/download-aktu-b-tech-5th-sem-2017-2018-ncs502-database-management-system-question-paper" TargetMode="External"/><Relationship Id="rId5" Type="http://schemas.openxmlformats.org/officeDocument/2006/relationships/hyperlink" Target="https://firstranker.com/fr.php/frdA290120A1619596/download-aktu-b-tech-5th-sem-2018-2019-rcs-501-data-base-management-system-question-paper" TargetMode="External"/><Relationship Id="rId4" Type="http://schemas.openxmlformats.org/officeDocument/2006/relationships/hyperlink" Target="https://www.aktuonline.com/papers/btech-cs-5-sem-database-management-system-ncs-502-2018-19.pdf"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file:///D:\PPT\_anchor_1','_com_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2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4.xml"/></Relationships>
</file>

<file path=ppt/slides/_rels/slide94.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8.xml"/></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t>Noida Institute of Engineering and Technology, Greater Noida7</a:t>
            </a:r>
          </a:p>
        </p:txBody>
      </p:sp>
      <p:sp>
        <p:nvSpPr>
          <p:cNvPr id="3" name="Subtitle 2"/>
          <p:cNvSpPr>
            <a:spLocks noGrp="1"/>
          </p:cNvSpPr>
          <p:nvPr>
            <p:ph type="subTitle" idx="1"/>
          </p:nvPr>
        </p:nvSpPr>
        <p:spPr>
          <a:xfrm>
            <a:off x="1447800" y="914400"/>
            <a:ext cx="6400800" cy="7620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 </a:t>
            </a:r>
            <a:r>
              <a:rPr lang="en-US" sz="2500" b="1" dirty="0">
                <a:solidFill>
                  <a:schemeClr val="tx1"/>
                </a:solidFill>
              </a:rPr>
              <a:t>Database Management System</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Dr. SHAINA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CSE(IOT)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4B8BB15-602B-4566-A6AE-FF923C132B95}" type="datetime1">
              <a:rPr lang="en-US" smtClean="0"/>
              <a:pPr/>
              <a:t>2/23/2024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01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477000"/>
            <a:ext cx="5791200" cy="244475"/>
          </a:xfrm>
        </p:spPr>
        <p:txBody>
          <a:bodyPr/>
          <a:lstStyle/>
          <a:p>
            <a:r>
              <a:rPr lang="en-US" dirty="0"/>
              <a:t>Dr. Shaina     Database Management System         UNIT 1</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Introduction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CSE</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lang="en-US" sz="2000" dirty="0">
                <a:solidFill>
                  <a:schemeClr val="tx1"/>
                </a:solidFill>
              </a:rPr>
              <a:t>4</a:t>
            </a:r>
            <a:r>
              <a:rPr kumimoji="0" lang="en-US" sz="2000" b="0" i="0" u="none" strike="noStrike" kern="1200" cap="none" spc="0" normalizeH="0" baseline="0" noProof="0" dirty="0">
                <a:ln>
                  <a:noFill/>
                </a:ln>
                <a:solidFill>
                  <a:schemeClr val="tx1"/>
                </a:solidFill>
                <a:effectLst/>
                <a:uLnTx/>
                <a:uFillTx/>
                <a:latin typeface="+mn-lt"/>
                <a:ea typeface="+mn-ea"/>
                <a:cs typeface="+mn-cs"/>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90599"/>
            <a:ext cx="8077200" cy="5229225"/>
          </a:xfrm>
        </p:spPr>
        <p:txBody>
          <a:bodyPr>
            <a:noAutofit/>
          </a:bodyPr>
          <a:lstStyle/>
          <a:p>
            <a:pPr marL="342900" indent="-342900" algn="just">
              <a:buFont typeface="Arial" panose="020B0604020202020204" pitchFamily="34" charset="0"/>
              <a:buChar char="•"/>
            </a:pPr>
            <a:r>
              <a:rPr lang="en-US" sz="2200" dirty="0">
                <a:solidFill>
                  <a:srgbClr val="222222"/>
                </a:solidFill>
                <a:cs typeface="Arial" panose="020B0604020202020204" pitchFamily="34" charset="0"/>
              </a:rPr>
              <a:t>A </a:t>
            </a:r>
            <a:r>
              <a:rPr lang="en-US" sz="2200" b="1" dirty="0">
                <a:solidFill>
                  <a:srgbClr val="222222"/>
                </a:solidFill>
                <a:cs typeface="Arial" panose="020B0604020202020204" pitchFamily="34" charset="0"/>
              </a:rPr>
              <a:t>Database </a:t>
            </a:r>
            <a:r>
              <a:rPr lang="en-US" sz="2200" dirty="0">
                <a:solidFill>
                  <a:srgbClr val="222222"/>
                </a:solidFill>
                <a:cs typeface="Arial" panose="020B0604020202020204" pitchFamily="34" charset="0"/>
              </a:rPr>
              <a:t>is a collection of related Data. </a:t>
            </a:r>
          </a:p>
          <a:p>
            <a:pPr algn="just"/>
            <a:endParaRPr lang="en-US" sz="2200" dirty="0">
              <a:solidFill>
                <a:srgbClr val="222222"/>
              </a:solidFill>
              <a:cs typeface="Arial" panose="020B0604020202020204" pitchFamily="34" charset="0"/>
            </a:endParaRPr>
          </a:p>
          <a:p>
            <a:pPr algn="just">
              <a:buFont typeface="Arial" pitchFamily="34" charset="0"/>
              <a:buChar char="•"/>
            </a:pPr>
            <a:r>
              <a:rPr lang="en-US" sz="2200" b="0" i="0" dirty="0">
                <a:solidFill>
                  <a:srgbClr val="222222"/>
                </a:solidFill>
                <a:effectLst/>
                <a:cs typeface="Arial" panose="020B0604020202020204" pitchFamily="34" charset="0"/>
              </a:rPr>
              <a:t> A Database Management System is a collection of programs that enables users to create and maintain a database. </a:t>
            </a:r>
          </a:p>
          <a:p>
            <a:pPr algn="just"/>
            <a:endParaRPr lang="en-US" sz="2200" b="0" i="0" dirty="0">
              <a:solidFill>
                <a:srgbClr val="222222"/>
              </a:solidFill>
              <a:effectLst/>
              <a:cs typeface="Arial" panose="020B0604020202020204" pitchFamily="34" charset="0"/>
            </a:endParaRPr>
          </a:p>
          <a:p>
            <a:pPr algn="just">
              <a:buFont typeface="Arial" pitchFamily="34" charset="0"/>
              <a:buChar char="•"/>
            </a:pPr>
            <a:r>
              <a:rPr lang="en-US" sz="2200" dirty="0">
                <a:solidFill>
                  <a:srgbClr val="222222"/>
                </a:solidFill>
                <a:cs typeface="Arial" panose="020B0604020202020204" pitchFamily="34" charset="0"/>
              </a:rPr>
              <a:t>A Data Model is a Collection of Concepts that can be used to describe the structure of a database. </a:t>
            </a:r>
          </a:p>
          <a:p>
            <a:pPr algn="just"/>
            <a:endParaRPr lang="en-US" sz="2200" dirty="0">
              <a:solidFill>
                <a:srgbClr val="222222"/>
              </a:solidFill>
              <a:cs typeface="Arial" panose="020B0604020202020204" pitchFamily="34" charset="0"/>
            </a:endParaRPr>
          </a:p>
          <a:p>
            <a:pPr algn="just">
              <a:buFont typeface="Arial" pitchFamily="34" charset="0"/>
              <a:buChar char="•"/>
            </a:pPr>
            <a:r>
              <a:rPr lang="en-US" sz="2200" b="0" i="0" dirty="0">
                <a:solidFill>
                  <a:srgbClr val="222222"/>
                </a:solidFill>
                <a:effectLst/>
                <a:cs typeface="Arial" panose="020B0604020202020204" pitchFamily="34" charset="0"/>
              </a:rPr>
              <a:t>By Structure of a Database We mean </a:t>
            </a:r>
          </a:p>
          <a:p>
            <a:pPr algn="just"/>
            <a:r>
              <a:rPr lang="en-US" sz="2200" dirty="0">
                <a:solidFill>
                  <a:srgbClr val="222222"/>
                </a:solidFill>
                <a:cs typeface="Arial" panose="020B0604020202020204" pitchFamily="34" charset="0"/>
              </a:rPr>
              <a:t>	-	Data Types </a:t>
            </a:r>
          </a:p>
          <a:p>
            <a:pPr algn="just"/>
            <a:r>
              <a:rPr lang="en-US" sz="2200" b="0" i="0" dirty="0">
                <a:solidFill>
                  <a:srgbClr val="222222"/>
                </a:solidFill>
                <a:effectLst/>
                <a:cs typeface="Arial" panose="020B0604020202020204" pitchFamily="34" charset="0"/>
              </a:rPr>
              <a:t>	-	Relationships</a:t>
            </a:r>
          </a:p>
          <a:p>
            <a:pPr algn="just"/>
            <a:r>
              <a:rPr lang="en-US" sz="2200" dirty="0">
                <a:solidFill>
                  <a:srgbClr val="222222"/>
                </a:solidFill>
                <a:cs typeface="Arial" panose="020B0604020202020204" pitchFamily="34" charset="0"/>
              </a:rPr>
              <a:t>	-	Constraints that hold on the data.</a:t>
            </a:r>
            <a:r>
              <a:rPr lang="en-US" sz="2200" b="0" i="0" dirty="0">
                <a:solidFill>
                  <a:srgbClr val="222222"/>
                </a:solidFill>
                <a:effectLst/>
                <a:cs typeface="Arial" panose="020B0604020202020204" pitchFamily="34" charset="0"/>
              </a:rPr>
              <a:t> </a:t>
            </a:r>
            <a:endParaRPr lang="en-US" sz="2200" dirty="0">
              <a:solidFill>
                <a:schemeClr val="tx1"/>
              </a:solidFill>
              <a:cs typeface="Arial" panose="020B0604020202020204" pitchFamily="34" charset="0"/>
            </a:endParaRPr>
          </a:p>
          <a:p>
            <a:pPr algn="just">
              <a:buFont typeface="Arial" pitchFamily="34" charset="0"/>
              <a:buChar char="•"/>
            </a:pPr>
            <a:endParaRPr lang="en-US" sz="2400" dirty="0">
              <a:solidFill>
                <a:schemeClr val="tx1"/>
              </a:solidFill>
              <a:cs typeface="Arial" panose="020B0604020202020204" pitchFamily="34" charset="0"/>
            </a:endParaRPr>
          </a:p>
          <a:p>
            <a:endParaRPr lang="en-US" sz="2400" dirty="0">
              <a:solidFill>
                <a:schemeClr val="tx1"/>
              </a:solidFill>
              <a:cs typeface="Arial" panose="020B0604020202020204" pitchFamily="34" charset="0"/>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Introduction to Database</a:t>
            </a: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404E285F-1DFE-4C46-9DE2-02CDA5865368}" type="datetime1">
              <a:rPr lang="en-US" smtClean="0"/>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10</a:t>
            </a:fld>
            <a:endParaRPr lang="en-US" dirty="0"/>
          </a:p>
        </p:txBody>
      </p:sp>
      <p:sp>
        <p:nvSpPr>
          <p:cNvPr id="8" name="Footer Placeholder 7"/>
          <p:cNvSpPr>
            <a:spLocks noGrp="1"/>
          </p:cNvSpPr>
          <p:nvPr>
            <p:ph type="ftr" sz="quarter" idx="11"/>
          </p:nvPr>
        </p:nvSpPr>
        <p:spPr>
          <a:xfrm>
            <a:off x="2133600" y="6356350"/>
            <a:ext cx="5410200" cy="501650"/>
          </a:xfrm>
        </p:spPr>
        <p:txBody>
          <a:bodyPr/>
          <a:lstStyle/>
          <a:p>
            <a:r>
              <a:rPr lang="en-US" dirty="0"/>
              <a:t>Dr. SHAINA Database Management System         UNIT 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723900" y="533400"/>
            <a:ext cx="8229600" cy="5387733"/>
          </a:xfrm>
        </p:spPr>
        <p:txBody>
          <a:bodyPr>
            <a:normAutofit fontScale="40000" lnSpcReduction="20000"/>
          </a:bodyPr>
          <a:lstStyle/>
          <a:p>
            <a:pPr marL="0" indent="0">
              <a:buNone/>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E1AB47A2-6A79-4EFC-8A91-8BC05656496B}"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100</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Aggregation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30" name="Rectangle 23">
            <a:extLst>
              <a:ext uri="{FF2B5EF4-FFF2-40B4-BE49-F238E27FC236}">
                <a16:creationId xmlns:a16="http://schemas.microsoft.com/office/drawing/2014/main" id="{1383019D-39DB-4250-A1AB-1BFF9AE776D2}"/>
              </a:ext>
            </a:extLst>
          </p:cNvPr>
          <p:cNvSpPr>
            <a:spLocks noChangeArrowheads="1"/>
          </p:cNvSpPr>
          <p:nvPr/>
        </p:nvSpPr>
        <p:spPr bwMode="auto">
          <a:xfrm>
            <a:off x="0" y="1628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35">
            <a:extLst>
              <a:ext uri="{FF2B5EF4-FFF2-40B4-BE49-F238E27FC236}">
                <a16:creationId xmlns:a16="http://schemas.microsoft.com/office/drawing/2014/main" id="{F9AD6AC9-5E9D-4063-BCEC-25C6649515CF}"/>
              </a:ext>
            </a:extLst>
          </p:cNvPr>
          <p:cNvSpPr>
            <a:spLocks noChangeArrowheads="1"/>
          </p:cNvSpPr>
          <p:nvPr/>
        </p:nvSpPr>
        <p:spPr bwMode="auto">
          <a:xfrm>
            <a:off x="0" y="20852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31D53D00-31EF-4378-AE7F-00EF7727B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458" y="2022988"/>
            <a:ext cx="5121084" cy="2812024"/>
          </a:xfrm>
          <a:prstGeom prst="rect">
            <a:avLst/>
          </a:prstGeom>
        </p:spPr>
      </p:pic>
    </p:spTree>
    <p:extLst>
      <p:ext uri="{BB962C8B-B14F-4D97-AF65-F5344CB8AC3E}">
        <p14:creationId xmlns:p14="http://schemas.microsoft.com/office/powerpoint/2010/main" val="9397397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78EECD-5BB1-408F-B193-55741007AFE3}"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one of the following is a </a:t>
            </a:r>
            <a:r>
              <a:rPr lang="en-US" sz="2200" dirty="0">
                <a:solidFill>
                  <a:srgbClr val="000000"/>
                </a:solidFill>
              </a:rPr>
              <a:t>property of aggregation</a:t>
            </a:r>
            <a:r>
              <a:rPr lang="en-US" sz="2200" b="0" i="0" dirty="0">
                <a:solidFill>
                  <a:srgbClr val="000000"/>
                </a:solidFill>
                <a:effectLst/>
              </a:rPr>
              <a:t>?</a:t>
            </a:r>
          </a:p>
          <a:p>
            <a:pPr lvl="2">
              <a:buFont typeface="+mj-lt"/>
              <a:buAutoNum type="arabicPeriod"/>
            </a:pPr>
            <a:r>
              <a:rPr lang="en-US" sz="2200" b="0" i="0" dirty="0">
                <a:solidFill>
                  <a:srgbClr val="000000"/>
                </a:solidFill>
                <a:effectLst/>
              </a:rPr>
              <a:t>It represents a relationship</a:t>
            </a:r>
          </a:p>
          <a:p>
            <a:pPr lvl="2">
              <a:buFont typeface="+mj-lt"/>
              <a:buAutoNum type="arabicPeriod"/>
            </a:pPr>
            <a:r>
              <a:rPr lang="en-US" sz="2200" b="0" i="0" dirty="0">
                <a:solidFill>
                  <a:srgbClr val="000000"/>
                </a:solidFill>
                <a:effectLst/>
              </a:rPr>
              <a:t>It is required to have relationship among relationship</a:t>
            </a:r>
          </a:p>
          <a:p>
            <a:pPr lvl="2">
              <a:buFont typeface="+mj-lt"/>
              <a:buAutoNum type="arabicPeriod"/>
            </a:pPr>
            <a:r>
              <a:rPr lang="en-US" sz="2200" b="0" i="0" dirty="0">
                <a:solidFill>
                  <a:srgbClr val="000000"/>
                </a:solidFill>
                <a:effectLst/>
              </a:rPr>
              <a:t>It is </a:t>
            </a:r>
            <a:r>
              <a:rPr lang="en-US" sz="2200" dirty="0">
                <a:solidFill>
                  <a:srgbClr val="000000"/>
                </a:solidFill>
              </a:rPr>
              <a:t>the opposite of specialization</a:t>
            </a:r>
            <a:endParaRPr lang="en-US" sz="2200" b="0" i="0" dirty="0">
              <a:solidFill>
                <a:srgbClr val="000000"/>
              </a:solidFill>
              <a:effectLst/>
            </a:endParaRPr>
          </a:p>
          <a:p>
            <a:pPr lvl="2">
              <a:buFont typeface="+mj-lt"/>
              <a:buAutoNum type="arabicPeriod"/>
            </a:pPr>
            <a:r>
              <a:rPr lang="en-US" sz="2200" dirty="0">
                <a:solidFill>
                  <a:srgbClr val="000000"/>
                </a:solidFill>
              </a:rPr>
              <a:t>none</a:t>
            </a:r>
            <a:r>
              <a:rPr lang="en-US" sz="2200" b="0" i="0" dirty="0">
                <a:solidFill>
                  <a:srgbClr val="000000"/>
                </a:solidFill>
                <a:effectLst/>
              </a:rPr>
              <a:t> of the above</a:t>
            </a:r>
          </a:p>
          <a:p>
            <a:pPr algn="l"/>
            <a:endParaRPr lang="en-US" sz="2200" b="0" i="0" dirty="0">
              <a:solidFill>
                <a:srgbClr val="000000"/>
              </a:solidFill>
              <a:effectLst/>
            </a:endParaRPr>
          </a:p>
          <a:p>
            <a:pPr algn="l"/>
            <a:r>
              <a:rPr lang="en-US" sz="2200" b="0" i="0" dirty="0">
                <a:solidFill>
                  <a:srgbClr val="000000"/>
                </a:solidFill>
                <a:effectLst/>
              </a:rPr>
              <a:t>Which </a:t>
            </a:r>
            <a:r>
              <a:rPr lang="en-US" sz="2200" dirty="0">
                <a:solidFill>
                  <a:srgbClr val="000000"/>
                </a:solidFill>
              </a:rPr>
              <a:t>of the following is true</a:t>
            </a:r>
            <a:endParaRPr lang="en-US" sz="2200" b="0" i="0" dirty="0">
              <a:solidFill>
                <a:srgbClr val="000000"/>
              </a:solidFill>
              <a:effectLst/>
            </a:endParaRPr>
          </a:p>
          <a:p>
            <a:pPr lvl="2">
              <a:buFont typeface="+mj-lt"/>
              <a:buAutoNum type="arabicPeriod"/>
            </a:pPr>
            <a:r>
              <a:rPr lang="en-US" sz="2200" b="0" i="0" dirty="0">
                <a:solidFill>
                  <a:srgbClr val="000000"/>
                </a:solidFill>
                <a:effectLst/>
              </a:rPr>
              <a:t>Specialization is used to buil</a:t>
            </a:r>
            <a:r>
              <a:rPr lang="en-US" sz="2200" dirty="0">
                <a:solidFill>
                  <a:srgbClr val="000000"/>
                </a:solidFill>
              </a:rPr>
              <a:t>d subclasses</a:t>
            </a:r>
            <a:endParaRPr lang="en-US" sz="2200" b="0" i="0" dirty="0">
              <a:solidFill>
                <a:srgbClr val="000000"/>
              </a:solidFill>
              <a:effectLst/>
            </a:endParaRPr>
          </a:p>
          <a:p>
            <a:pPr lvl="2">
              <a:buFont typeface="+mj-lt"/>
              <a:buAutoNum type="arabicPeriod"/>
            </a:pPr>
            <a:r>
              <a:rPr lang="en-US" sz="2200" b="0" i="0" dirty="0">
                <a:solidFill>
                  <a:srgbClr val="000000"/>
                </a:solidFill>
                <a:effectLst/>
              </a:rPr>
              <a:t>Ge</a:t>
            </a:r>
            <a:r>
              <a:rPr lang="en-US" sz="2200" dirty="0">
                <a:solidFill>
                  <a:srgbClr val="000000"/>
                </a:solidFill>
              </a:rPr>
              <a:t>neralization is to build subclasses</a:t>
            </a:r>
            <a:endParaRPr lang="en-US" sz="2200" b="0" i="0" dirty="0">
              <a:solidFill>
                <a:srgbClr val="000000"/>
              </a:solidFill>
              <a:effectLst/>
            </a:endParaRPr>
          </a:p>
          <a:p>
            <a:pPr lvl="2">
              <a:buFont typeface="+mj-lt"/>
              <a:buAutoNum type="arabicPeriod"/>
            </a:pPr>
            <a:r>
              <a:rPr lang="en-US" sz="2200" dirty="0">
                <a:solidFill>
                  <a:srgbClr val="000000"/>
                </a:solidFill>
              </a:rPr>
              <a:t>Generalization builds abstract classes</a:t>
            </a:r>
            <a:endParaRPr lang="en-US" sz="2200" b="0" i="0" dirty="0">
              <a:solidFill>
                <a:srgbClr val="000000"/>
              </a:solidFill>
              <a:effectLst/>
            </a:endParaRPr>
          </a:p>
          <a:p>
            <a:pPr lvl="2">
              <a:buFont typeface="+mj-lt"/>
              <a:buAutoNum type="arabicPeriod"/>
            </a:pPr>
            <a:r>
              <a:rPr lang="en-US" sz="2200" b="0" i="0" dirty="0">
                <a:solidFill>
                  <a:srgbClr val="000000"/>
                </a:solidFill>
                <a:effectLst/>
              </a:rPr>
              <a:t>None of the above</a:t>
            </a: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71532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9EDA27-20CB-4E17-B80B-725AA7636634}"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one of the following </a:t>
            </a:r>
            <a:r>
              <a:rPr lang="en-US" sz="2200" dirty="0">
                <a:solidFill>
                  <a:srgbClr val="000000"/>
                </a:solidFill>
              </a:rPr>
              <a:t>is used for Abstract Classes</a:t>
            </a:r>
            <a:r>
              <a:rPr lang="en-US" sz="2200" b="0" i="0" dirty="0">
                <a:solidFill>
                  <a:srgbClr val="000000"/>
                </a:solidFill>
                <a:effectLst/>
              </a:rPr>
              <a:t>?</a:t>
            </a:r>
          </a:p>
          <a:p>
            <a:pPr lvl="2">
              <a:buFont typeface="+mj-lt"/>
              <a:buAutoNum type="arabicPeriod"/>
            </a:pPr>
            <a:r>
              <a:rPr lang="en-US" sz="2200" dirty="0">
                <a:solidFill>
                  <a:srgbClr val="000000"/>
                </a:solidFill>
              </a:rPr>
              <a:t>Specialization</a:t>
            </a:r>
            <a:endParaRPr lang="en-US" sz="2200" b="0" i="0" dirty="0">
              <a:solidFill>
                <a:srgbClr val="000000"/>
              </a:solidFill>
              <a:effectLst/>
            </a:endParaRPr>
          </a:p>
          <a:p>
            <a:pPr lvl="2">
              <a:buFont typeface="+mj-lt"/>
              <a:buAutoNum type="arabicPeriod"/>
            </a:pPr>
            <a:r>
              <a:rPr lang="en-US" sz="2200" dirty="0">
                <a:solidFill>
                  <a:srgbClr val="000000"/>
                </a:solidFill>
              </a:rPr>
              <a:t>Generalization</a:t>
            </a:r>
            <a:endParaRPr lang="en-US" sz="2200" b="0" i="0" dirty="0">
              <a:solidFill>
                <a:srgbClr val="000000"/>
              </a:solidFill>
              <a:effectLst/>
            </a:endParaRPr>
          </a:p>
          <a:p>
            <a:pPr lvl="2">
              <a:buFont typeface="+mj-lt"/>
              <a:buAutoNum type="arabicPeriod"/>
            </a:pPr>
            <a:r>
              <a:rPr lang="en-US" sz="2200" dirty="0">
                <a:solidFill>
                  <a:srgbClr val="000000"/>
                </a:solidFill>
              </a:rPr>
              <a:t>Aggregation</a:t>
            </a:r>
            <a:endParaRPr lang="en-US" sz="2200" b="0" i="0" dirty="0">
              <a:solidFill>
                <a:srgbClr val="000000"/>
              </a:solidFill>
              <a:effectLst/>
            </a:endParaRPr>
          </a:p>
          <a:p>
            <a:pPr lvl="2">
              <a:buFont typeface="+mj-lt"/>
              <a:buAutoNum type="arabicPeriod"/>
            </a:pPr>
            <a:r>
              <a:rPr lang="en-US" sz="2200" dirty="0">
                <a:solidFill>
                  <a:srgbClr val="000000"/>
                </a:solidFill>
              </a:rPr>
              <a:t>none</a:t>
            </a:r>
            <a:r>
              <a:rPr lang="en-US" sz="2200" b="0" i="0" dirty="0">
                <a:solidFill>
                  <a:srgbClr val="000000"/>
                </a:solidFill>
                <a:effectLst/>
              </a:rPr>
              <a:t> of the above</a:t>
            </a:r>
          </a:p>
          <a:p>
            <a:pPr algn="l"/>
            <a:endParaRPr lang="en-US" sz="2200" b="0" i="0" dirty="0">
              <a:solidFill>
                <a:srgbClr val="000000"/>
              </a:solidFill>
              <a:effectLst/>
            </a:endParaRPr>
          </a:p>
          <a:p>
            <a:pPr algn="l"/>
            <a:r>
              <a:rPr lang="en-US" sz="2200" b="0" i="0" dirty="0">
                <a:solidFill>
                  <a:srgbClr val="000000"/>
                </a:solidFill>
                <a:effectLst/>
              </a:rPr>
              <a:t>Which </a:t>
            </a:r>
            <a:r>
              <a:rPr lang="en-US" sz="2200" dirty="0">
                <a:solidFill>
                  <a:srgbClr val="000000"/>
                </a:solidFill>
              </a:rPr>
              <a:t>of the following is true</a:t>
            </a:r>
            <a:endParaRPr lang="en-US" sz="2200" b="0" i="0" dirty="0">
              <a:solidFill>
                <a:srgbClr val="000000"/>
              </a:solidFill>
              <a:effectLst/>
            </a:endParaRPr>
          </a:p>
          <a:p>
            <a:pPr lvl="2">
              <a:buFont typeface="+mj-lt"/>
              <a:buAutoNum type="arabicPeriod"/>
            </a:pPr>
            <a:r>
              <a:rPr lang="en-US" sz="2200" b="0" i="0" dirty="0">
                <a:solidFill>
                  <a:srgbClr val="000000"/>
                </a:solidFill>
                <a:effectLst/>
              </a:rPr>
              <a:t>Specialization is used to buil</a:t>
            </a:r>
            <a:r>
              <a:rPr lang="en-US" sz="2200" dirty="0">
                <a:solidFill>
                  <a:srgbClr val="000000"/>
                </a:solidFill>
              </a:rPr>
              <a:t>d </a:t>
            </a:r>
            <a:r>
              <a:rPr lang="en-US" sz="2200" dirty="0" err="1">
                <a:solidFill>
                  <a:srgbClr val="000000"/>
                </a:solidFill>
              </a:rPr>
              <a:t>superclasses</a:t>
            </a:r>
            <a:endParaRPr lang="en-US" sz="2200" b="0" i="0" dirty="0">
              <a:solidFill>
                <a:srgbClr val="000000"/>
              </a:solidFill>
              <a:effectLst/>
            </a:endParaRPr>
          </a:p>
          <a:p>
            <a:pPr lvl="2">
              <a:buFont typeface="+mj-lt"/>
              <a:buAutoNum type="arabicPeriod"/>
            </a:pPr>
            <a:r>
              <a:rPr lang="en-US" sz="2200" b="0" i="0" dirty="0">
                <a:solidFill>
                  <a:srgbClr val="000000"/>
                </a:solidFill>
                <a:effectLst/>
              </a:rPr>
              <a:t>Ge</a:t>
            </a:r>
            <a:r>
              <a:rPr lang="en-US" sz="2200" dirty="0">
                <a:solidFill>
                  <a:srgbClr val="000000"/>
                </a:solidFill>
              </a:rPr>
              <a:t>neralization is to build </a:t>
            </a:r>
            <a:r>
              <a:rPr lang="en-US" sz="2200" dirty="0" err="1">
                <a:solidFill>
                  <a:srgbClr val="000000"/>
                </a:solidFill>
              </a:rPr>
              <a:t>superclasses</a:t>
            </a:r>
            <a:endParaRPr lang="en-US" sz="2200" b="0" i="0" dirty="0">
              <a:solidFill>
                <a:srgbClr val="000000"/>
              </a:solidFill>
              <a:effectLst/>
            </a:endParaRPr>
          </a:p>
          <a:p>
            <a:pPr lvl="2">
              <a:buFont typeface="+mj-lt"/>
              <a:buAutoNum type="arabicPeriod"/>
            </a:pPr>
            <a:r>
              <a:rPr lang="en-US" sz="2200" dirty="0">
                <a:solidFill>
                  <a:srgbClr val="000000"/>
                </a:solidFill>
              </a:rPr>
              <a:t>Specialization builds abstract classes</a:t>
            </a:r>
            <a:endParaRPr lang="en-US" sz="2200" b="0" i="0" dirty="0">
              <a:solidFill>
                <a:srgbClr val="000000"/>
              </a:solidFill>
              <a:effectLst/>
            </a:endParaRPr>
          </a:p>
          <a:p>
            <a:pPr lvl="2">
              <a:buFont typeface="+mj-lt"/>
              <a:buAutoNum type="arabicPeriod"/>
            </a:pPr>
            <a:r>
              <a:rPr lang="en-US" sz="2200" b="0" i="0" dirty="0">
                <a:solidFill>
                  <a:srgbClr val="000000"/>
                </a:solidFill>
                <a:effectLst/>
              </a:rPr>
              <a:t>None of the above</a:t>
            </a: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965571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B51C69-577C-4739-91F5-D694B338D70A}"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of the following </a:t>
            </a:r>
            <a:r>
              <a:rPr lang="en-US" sz="2200" dirty="0">
                <a:solidFill>
                  <a:srgbClr val="000000"/>
                </a:solidFill>
              </a:rPr>
              <a:t>represents </a:t>
            </a:r>
            <a:r>
              <a:rPr lang="en-US" sz="2200" b="0" i="0" dirty="0">
                <a:solidFill>
                  <a:srgbClr val="000000"/>
                </a:solidFill>
                <a:effectLst/>
              </a:rPr>
              <a:t> </a:t>
            </a:r>
            <a:r>
              <a:rPr lang="en-US" sz="2200" b="0" i="0" dirty="0" err="1">
                <a:solidFill>
                  <a:srgbClr val="000000"/>
                </a:solidFill>
                <a:effectLst/>
              </a:rPr>
              <a:t>disjointness</a:t>
            </a:r>
            <a:r>
              <a:rPr lang="en-US" sz="2200" b="0" i="0" dirty="0">
                <a:solidFill>
                  <a:srgbClr val="000000"/>
                </a:solidFill>
                <a:effectLst/>
              </a:rPr>
              <a:t>?</a:t>
            </a:r>
          </a:p>
          <a:p>
            <a:pPr lvl="2">
              <a:buFont typeface="+mj-lt"/>
              <a:buAutoNum type="arabicPeriod"/>
            </a:pPr>
            <a:r>
              <a:rPr lang="en-US" sz="2200" dirty="0">
                <a:solidFill>
                  <a:srgbClr val="000000"/>
                </a:solidFill>
              </a:rPr>
              <a:t> Only one subclass must be chosen </a:t>
            </a:r>
            <a:endParaRPr lang="en-US" sz="2200" b="0" i="0" dirty="0">
              <a:solidFill>
                <a:srgbClr val="000000"/>
              </a:solidFill>
              <a:effectLst/>
            </a:endParaRPr>
          </a:p>
          <a:p>
            <a:pPr lvl="2">
              <a:buFont typeface="+mj-lt"/>
              <a:buAutoNum type="arabicPeriod"/>
            </a:pPr>
            <a:r>
              <a:rPr lang="en-US" sz="2200" dirty="0">
                <a:solidFill>
                  <a:srgbClr val="000000"/>
                </a:solidFill>
              </a:rPr>
              <a:t>Only one superclass must be chosen</a:t>
            </a:r>
            <a:endParaRPr lang="en-US" sz="2200" b="0" i="0" dirty="0">
              <a:solidFill>
                <a:srgbClr val="000000"/>
              </a:solidFill>
              <a:effectLst/>
            </a:endParaRPr>
          </a:p>
          <a:p>
            <a:pPr lvl="2">
              <a:buFont typeface="+mj-lt"/>
              <a:buAutoNum type="arabicPeriod"/>
            </a:pPr>
            <a:r>
              <a:rPr lang="en-US" sz="2200" b="0" i="0" dirty="0">
                <a:solidFill>
                  <a:srgbClr val="000000"/>
                </a:solidFill>
                <a:effectLst/>
              </a:rPr>
              <a:t>Only one aggregate class must be chosen </a:t>
            </a:r>
          </a:p>
          <a:p>
            <a:pPr lvl="2">
              <a:buFont typeface="+mj-lt"/>
              <a:buAutoNum type="arabicPeriod"/>
            </a:pPr>
            <a:r>
              <a:rPr lang="en-US" sz="2200" b="0" i="0" dirty="0">
                <a:solidFill>
                  <a:srgbClr val="000000"/>
                </a:solidFill>
                <a:effectLst/>
              </a:rPr>
              <a:t>None of the above</a:t>
            </a:r>
          </a:p>
          <a:p>
            <a:pPr algn="l"/>
            <a:endParaRPr lang="en-US" sz="2200" b="0" i="0" dirty="0">
              <a:solidFill>
                <a:srgbClr val="000000"/>
              </a:solidFill>
              <a:effectLst/>
            </a:endParaRPr>
          </a:p>
          <a:p>
            <a:pPr algn="l"/>
            <a:r>
              <a:rPr lang="en-US" sz="2200" b="0" i="0" dirty="0">
                <a:solidFill>
                  <a:srgbClr val="000000"/>
                </a:solidFill>
                <a:effectLst/>
              </a:rPr>
              <a:t>When a disjoint is there then the following is true?</a:t>
            </a:r>
          </a:p>
          <a:p>
            <a:pPr lvl="2">
              <a:buFont typeface="+mj-lt"/>
              <a:buAutoNum type="arabicPeriod"/>
            </a:pPr>
            <a:r>
              <a:rPr lang="en-US" sz="2200" b="0" i="0" dirty="0">
                <a:solidFill>
                  <a:srgbClr val="000000"/>
                </a:solidFill>
                <a:effectLst/>
              </a:rPr>
              <a:t>The constraint should be total </a:t>
            </a:r>
          </a:p>
          <a:p>
            <a:pPr lvl="2">
              <a:buFont typeface="+mj-lt"/>
              <a:buAutoNum type="arabicPeriod"/>
            </a:pPr>
            <a:r>
              <a:rPr lang="en-US" sz="2200" b="0" i="0" dirty="0">
                <a:solidFill>
                  <a:srgbClr val="000000"/>
                </a:solidFill>
                <a:effectLst/>
              </a:rPr>
              <a:t>The constraint should be partial</a:t>
            </a:r>
          </a:p>
          <a:p>
            <a:pPr lvl="2">
              <a:buFont typeface="+mj-lt"/>
              <a:buAutoNum type="arabicPeriod"/>
            </a:pPr>
            <a:r>
              <a:rPr lang="en-US" sz="2200" b="0" i="0" dirty="0">
                <a:solidFill>
                  <a:srgbClr val="000000"/>
                </a:solidFill>
                <a:effectLst/>
              </a:rPr>
              <a:t>The constraint should be 1:</a:t>
            </a:r>
            <a:r>
              <a:rPr lang="en-US" sz="2200" dirty="0">
                <a:solidFill>
                  <a:srgbClr val="000000"/>
                </a:solidFill>
              </a:rPr>
              <a:t>N</a:t>
            </a:r>
            <a:endParaRPr lang="en-US" sz="2200" b="0" i="0" dirty="0">
              <a:solidFill>
                <a:srgbClr val="000000"/>
              </a:solidFill>
              <a:effectLst/>
            </a:endParaRPr>
          </a:p>
          <a:p>
            <a:pPr marL="914400" lvl="2" indent="0">
              <a:buNone/>
            </a:pPr>
            <a:r>
              <a:rPr lang="en-US" sz="2200" b="0" i="0" dirty="0">
                <a:solidFill>
                  <a:srgbClr val="000000"/>
                </a:solidFill>
                <a:effectLst/>
              </a:rPr>
              <a:t>4. </a:t>
            </a:r>
            <a:r>
              <a:rPr lang="en-US" sz="2200" dirty="0">
                <a:solidFill>
                  <a:srgbClr val="000000"/>
                </a:solidFill>
              </a:rPr>
              <a:t>The constraint should be N:M</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290394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930F31-E50F-4D46-95AE-E75B651B938E}"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dirty="0"/>
              <a:t>SUMMARY</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25" name="Content Placeholder 2"/>
          <p:cNvSpPr>
            <a:spLocks noGrp="1"/>
          </p:cNvSpPr>
          <p:nvPr>
            <p:ph idx="1"/>
          </p:nvPr>
        </p:nvSpPr>
        <p:spPr>
          <a:xfrm>
            <a:off x="357158" y="1142984"/>
            <a:ext cx="8229600" cy="4786346"/>
          </a:xfrm>
        </p:spPr>
        <p:txBody>
          <a:bodyPr>
            <a:normAutofit/>
          </a:bodyPr>
          <a:lstStyle/>
          <a:p>
            <a:pPr marL="0" indent="0" algn="just">
              <a:lnSpc>
                <a:spcPct val="120000"/>
              </a:lnSpc>
              <a:buNone/>
            </a:pPr>
            <a:endParaRPr lang="en-US" sz="2200" dirty="0">
              <a:latin typeface="Calibri (Body)"/>
            </a:endParaRPr>
          </a:p>
          <a:p>
            <a:pPr marL="0" indent="0" algn="just">
              <a:lnSpc>
                <a:spcPct val="120000"/>
              </a:lnSpc>
              <a:buNone/>
            </a:pPr>
            <a:r>
              <a:rPr lang="en-US" sz="2200" dirty="0">
                <a:latin typeface="Calibri (Body)"/>
              </a:rPr>
              <a:t>We have learnt the concepts of database systems, its advantages and its structure and how to draw the ER diagram. The relational model and how to reduce ER diagram into tables. The concept of Subclasses,  </a:t>
            </a:r>
            <a:r>
              <a:rPr lang="en-US" sz="2200" dirty="0" err="1">
                <a:latin typeface="Calibri (Body)"/>
              </a:rPr>
              <a:t>Superclasses</a:t>
            </a:r>
            <a:r>
              <a:rPr lang="en-US" sz="2200" dirty="0">
                <a:latin typeface="Calibri (Body)"/>
              </a:rPr>
              <a:t> and aggregation. </a:t>
            </a:r>
          </a:p>
          <a:p>
            <a:pPr marL="0" indent="0" algn="just">
              <a:lnSpc>
                <a:spcPct val="120000"/>
              </a:lnSpc>
              <a:buNone/>
            </a:pPr>
            <a:endParaRPr lang="en-US" sz="2200" dirty="0">
              <a:latin typeface="Calibri (Body)"/>
            </a:endParaRPr>
          </a:p>
          <a:p>
            <a:pPr marL="0" indent="0" algn="ctr">
              <a:lnSpc>
                <a:spcPct val="120000"/>
              </a:lnSpc>
              <a:buNone/>
            </a:pPr>
            <a:r>
              <a:rPr lang="en-US" sz="3600" b="1" dirty="0">
                <a:solidFill>
                  <a:srgbClr val="00B0F0"/>
                </a:solidFill>
                <a:latin typeface="Calibri (Body)"/>
              </a:rPr>
              <a:t>THANKS</a:t>
            </a:r>
          </a:p>
          <a:p>
            <a:pPr>
              <a:spcAft>
                <a:spcPts val="1200"/>
              </a:spcAft>
              <a:buNone/>
            </a:pPr>
            <a:endParaRPr lang="en-US" sz="2200" b="1"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 calcmode="lin" valueType="num">
                                      <p:cBhvr additive="base">
                                        <p:cTn id="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67733E-F170-4E5D-A9C9-D7A4D1BFF73D}"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r>
              <a:rPr lang="en-US" sz="2200" dirty="0">
                <a:hlinkClick r:id="rId4"/>
              </a:rPr>
              <a:t>https://onlinecourses.nptel.ac.in/noc21_cs04/preview</a:t>
            </a:r>
            <a:endParaRPr lang="en-US" sz="2200" dirty="0"/>
          </a:p>
          <a:p>
            <a:r>
              <a:rPr lang="en-US" sz="2200" dirty="0">
                <a:hlinkClick r:id="rId5"/>
              </a:rPr>
              <a:t>https://nptel.ac.in/courses/106/106/106106093/</a:t>
            </a:r>
            <a:endParaRPr lang="en-US" sz="2200" dirty="0"/>
          </a:p>
          <a:p>
            <a:r>
              <a:rPr lang="en-US" sz="2200" dirty="0">
                <a:hlinkClick r:id="rId6"/>
              </a:rPr>
              <a:t>https://nptel.ac.in/noc/courses/noc18/SEM1/noc18-cs15/</a:t>
            </a:r>
            <a:endParaRPr lang="en-US" sz="2200" dirty="0"/>
          </a:p>
          <a:p>
            <a:r>
              <a:rPr lang="en-US" sz="2200" dirty="0">
                <a:hlinkClick r:id="rId7"/>
              </a:rPr>
              <a:t>https://www.coursera.org/learn/database-management</a:t>
            </a:r>
            <a:endParaRPr lang="en-US" sz="2200" dirty="0"/>
          </a:p>
          <a:p>
            <a:r>
              <a:rPr lang="en-US" sz="2200" dirty="0">
                <a:hlinkClick r:id="rId8"/>
              </a:rPr>
              <a:t>https://www.greatlearning.in/academy/learn-for-free/courses/database-management-systems-dbms</a:t>
            </a:r>
            <a:endParaRPr lang="en-US" sz="2200" dirty="0"/>
          </a:p>
          <a:p>
            <a:endParaRPr lang="en-US" sz="22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64E6B2-EBB9-4DAD-B87B-01353332F3AE}" type="datetime1">
              <a:rPr lang="en-US" smtClean="0"/>
              <a:pPr/>
              <a:t>2/23/2024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600200"/>
            <a:ext cx="8458200" cy="5121275"/>
          </a:xfrm>
        </p:spPr>
        <p:txBody>
          <a:bodyPr/>
          <a:lstStyle/>
          <a:p>
            <a:pPr algn="just"/>
            <a:r>
              <a:rPr lang="en-US" sz="2200" dirty="0"/>
              <a:t>DBMS </a:t>
            </a:r>
            <a:r>
              <a:rPr lang="en-US" sz="2200" dirty="0">
                <a:solidFill>
                  <a:schemeClr val="tx1"/>
                </a:solidFill>
              </a:rPr>
              <a:t> basics Questions:- </a:t>
            </a:r>
          </a:p>
          <a:p>
            <a:pPr lvl="0" indent="688975" algn="just">
              <a:buFont typeface="Arial" pitchFamily="34" charset="0"/>
              <a:buChar char="•"/>
            </a:pPr>
            <a:r>
              <a:rPr lang="en-US" sz="2200" dirty="0"/>
              <a:t>Draw and ER diagram for a college Department.</a:t>
            </a:r>
            <a:endParaRPr lang="en-US" sz="2200" dirty="0">
              <a:solidFill>
                <a:schemeClr val="tx1"/>
              </a:solidFill>
            </a:endParaRPr>
          </a:p>
          <a:p>
            <a:pPr lvl="0" indent="688975" algn="just">
              <a:buFont typeface="Arial" pitchFamily="34" charset="0"/>
              <a:buChar char="•"/>
            </a:pPr>
            <a:r>
              <a:rPr lang="en-US" sz="2200" dirty="0"/>
              <a:t>What are the different types of users of a DBMS and</a:t>
            </a:r>
          </a:p>
          <a:p>
            <a:pPr lvl="0" indent="0" algn="just">
              <a:buNone/>
            </a:pPr>
            <a:r>
              <a:rPr lang="en-US" sz="2200" dirty="0"/>
              <a:t>          discuss their roles </a:t>
            </a:r>
            <a:endParaRPr lang="en-US" sz="2200" dirty="0">
              <a:solidFill>
                <a:schemeClr val="tx1"/>
              </a:solidFill>
            </a:endParaRPr>
          </a:p>
          <a:p>
            <a:pPr lvl="0" indent="688975" algn="just">
              <a:buFont typeface="Arial" pitchFamily="34" charset="0"/>
              <a:buChar char="•"/>
            </a:pPr>
            <a:r>
              <a:rPr lang="en-US" sz="2200" dirty="0">
                <a:solidFill>
                  <a:schemeClr val="tx1"/>
                </a:solidFill>
              </a:rPr>
              <a:t>What is an entity set, entity type, relationship set and</a:t>
            </a:r>
          </a:p>
          <a:p>
            <a:pPr lvl="0" indent="0" algn="just">
              <a:buNone/>
            </a:pPr>
            <a:r>
              <a:rPr lang="en-US" sz="2200" dirty="0"/>
              <a:t>          </a:t>
            </a:r>
            <a:r>
              <a:rPr lang="en-US" sz="2200" dirty="0">
                <a:solidFill>
                  <a:schemeClr val="tx1"/>
                </a:solidFill>
              </a:rPr>
              <a:t>relationship instance</a:t>
            </a:r>
          </a:p>
          <a:p>
            <a:pPr lvl="0" indent="688975" algn="just">
              <a:buFont typeface="Arial" pitchFamily="34" charset="0"/>
              <a:buChar char="•"/>
            </a:pPr>
            <a:r>
              <a:rPr lang="en-US" sz="2200" dirty="0">
                <a:solidFill>
                  <a:schemeClr val="tx1"/>
                </a:solidFill>
              </a:rPr>
              <a:t>What is weak entity type </a:t>
            </a:r>
          </a:p>
          <a:p>
            <a:pPr lvl="0" indent="688975" algn="just">
              <a:buFont typeface="Arial" pitchFamily="34" charset="0"/>
              <a:buChar char="•"/>
            </a:pPr>
            <a:r>
              <a:rPr lang="en-US" sz="2200" dirty="0">
                <a:solidFill>
                  <a:schemeClr val="tx1"/>
                </a:solidFill>
              </a:rPr>
              <a:t>What is a recursive relationship.</a:t>
            </a:r>
          </a:p>
          <a:p>
            <a:pPr lvl="0" indent="688975" algn="just">
              <a:buFont typeface="Arial" pitchFamily="34" charset="0"/>
              <a:buChar char="•"/>
            </a:pPr>
            <a:r>
              <a:rPr lang="en-US" sz="2200" dirty="0">
                <a:solidFill>
                  <a:schemeClr val="tx1"/>
                </a:solidFill>
              </a:rPr>
              <a:t>What is </a:t>
            </a:r>
            <a:r>
              <a:rPr lang="en-US" sz="2200" dirty="0"/>
              <a:t>D</a:t>
            </a:r>
            <a:r>
              <a:rPr lang="en-US" sz="2200" dirty="0">
                <a:solidFill>
                  <a:schemeClr val="tx1"/>
                </a:solidFill>
              </a:rPr>
              <a:t>ata Independence . Discuss its Type.</a:t>
            </a:r>
          </a:p>
          <a:p>
            <a:pPr lvl="0" indent="688975" algn="just">
              <a:buFont typeface="Arial" pitchFamily="34" charset="0"/>
              <a:buChar char="•"/>
            </a:pPr>
            <a:r>
              <a:rPr lang="en-US" sz="2200" dirty="0"/>
              <a:t>Discuss the different types of constraints in DBMS.</a:t>
            </a:r>
            <a:endParaRPr lang="en-US" sz="2200" dirty="0">
              <a:solidFill>
                <a:schemeClr val="tx1"/>
              </a:solidFill>
            </a:endParaRPr>
          </a:p>
          <a:p>
            <a:endParaRPr lang="en-US" sz="2400" dirty="0"/>
          </a:p>
          <a:p>
            <a:pPr marL="0" indent="0">
              <a:buNone/>
            </a:pPr>
            <a:endParaRPr lang="en-US"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228F4-FC25-4C27-8A73-6611C39B69BC}" type="datetime1">
              <a:rPr lang="en-US" smtClean="0"/>
              <a:pPr/>
              <a:t>2/23/2024</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r>
              <a:rPr lang="en-US" sz="2400" dirty="0">
                <a:hlinkClick r:id="rId3"/>
              </a:rPr>
              <a:t>https://aktu.ac.in/pdf_old_q_paper/v-1068.pdf</a:t>
            </a:r>
            <a:endParaRPr lang="en-US" sz="2400" dirty="0"/>
          </a:p>
          <a:p>
            <a:r>
              <a:rPr lang="en-US" sz="2400" dirty="0">
                <a:hlinkClick r:id="rId4"/>
              </a:rPr>
              <a:t>https://www.aktuonline.com/papers/btech-cs-5-sem-database-management-system-ncs-502-2018-19.pdf</a:t>
            </a:r>
            <a:endParaRPr lang="en-US" sz="2400" dirty="0"/>
          </a:p>
          <a:p>
            <a:r>
              <a:rPr lang="en-US" sz="2400" dirty="0">
                <a:hlinkClick r:id="rId5"/>
              </a:rPr>
              <a:t>https://firstranker.com/fr.php/frdA290120A1619596/download-aktu-b-tech-5th-sem-2018-2019-rcs-501-data-base-management-system-question-paper</a:t>
            </a:r>
            <a:endParaRPr lang="en-US" sz="2400" dirty="0"/>
          </a:p>
          <a:p>
            <a:r>
              <a:rPr lang="en-US" sz="2400" dirty="0">
                <a:hlinkClick r:id="rId6"/>
              </a:rPr>
              <a:t>https://firstranker.com/fr.php/frdA290120A1619572/download-aktu-b-tech-5th-sem-2017-2018-ncs502-database-management-system-question-paper</a:t>
            </a:r>
            <a:endParaRPr lang="en-US" sz="2400" dirty="0"/>
          </a:p>
          <a:p>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B1C21-04FF-4966-B7C0-9F4B6FE4ABBE}" type="datetime1">
              <a:rPr lang="en-US" smtClean="0"/>
              <a:pPr/>
              <a:t>2/23/2024</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600200"/>
            <a:ext cx="8534400" cy="4525963"/>
          </a:xfrm>
        </p:spPr>
        <p:txBody>
          <a:bodyPr>
            <a:normAutofit/>
          </a:bodyPr>
          <a:lstStyle/>
          <a:p>
            <a:pPr algn="just"/>
            <a:r>
              <a:rPr lang="en-US" sz="2200" dirty="0"/>
              <a:t>DBMS</a:t>
            </a:r>
            <a:r>
              <a:rPr lang="en-US" sz="2200" dirty="0">
                <a:solidFill>
                  <a:schemeClr val="tx1"/>
                </a:solidFill>
              </a:rPr>
              <a:t> basics Questions:- </a:t>
            </a:r>
          </a:p>
          <a:p>
            <a:pPr lvl="0" indent="688975" algn="just">
              <a:buFont typeface="Arial" pitchFamily="34" charset="0"/>
              <a:buChar char="•"/>
            </a:pPr>
            <a:r>
              <a:rPr lang="en-US" sz="2200" dirty="0"/>
              <a:t>What is the difference between a DBMS and </a:t>
            </a:r>
          </a:p>
          <a:p>
            <a:pPr lvl="0" indent="0" algn="just">
              <a:buNone/>
            </a:pPr>
            <a:r>
              <a:rPr lang="en-US" sz="2200" dirty="0"/>
              <a:t>          File Processing System</a:t>
            </a:r>
            <a:endParaRPr lang="en-US" sz="2200" dirty="0">
              <a:solidFill>
                <a:schemeClr val="tx1"/>
              </a:solidFill>
            </a:endParaRPr>
          </a:p>
          <a:p>
            <a:pPr lvl="0" indent="688975" algn="just">
              <a:buFont typeface="Arial" pitchFamily="34" charset="0"/>
              <a:buChar char="•"/>
            </a:pPr>
            <a:r>
              <a:rPr lang="en-US" sz="2200" dirty="0"/>
              <a:t>Describe the Concepts  of Specialization and Generalization </a:t>
            </a:r>
            <a:endParaRPr lang="en-US" sz="2200" dirty="0">
              <a:solidFill>
                <a:schemeClr val="tx1"/>
              </a:solidFill>
            </a:endParaRPr>
          </a:p>
          <a:p>
            <a:pPr lvl="0" indent="688975" algn="just">
              <a:buFont typeface="Arial" pitchFamily="34" charset="0"/>
              <a:buChar char="•"/>
            </a:pPr>
            <a:r>
              <a:rPr lang="en-US" sz="2200" dirty="0"/>
              <a:t>Draw an ER Diagram for a Hospital. The date and time of</a:t>
            </a:r>
          </a:p>
          <a:p>
            <a:pPr lvl="0" indent="0" algn="just">
              <a:buNone/>
            </a:pPr>
            <a:r>
              <a:rPr lang="en-US" sz="2200" dirty="0"/>
              <a:t>          the tests done are recorded</a:t>
            </a:r>
            <a:endParaRPr lang="en-US" sz="2200" dirty="0">
              <a:solidFill>
                <a:schemeClr val="tx1"/>
              </a:solidFill>
            </a:endParaRPr>
          </a:p>
          <a:p>
            <a:pPr lvl="0" indent="688975" algn="just">
              <a:buFont typeface="Arial" pitchFamily="34" charset="0"/>
              <a:buChar char="•"/>
            </a:pPr>
            <a:r>
              <a:rPr lang="en-US" sz="2200" dirty="0"/>
              <a:t>Discuss all the types of attributes. </a:t>
            </a:r>
            <a:endParaRPr lang="en-US" sz="2200" dirty="0">
              <a:solidFill>
                <a:schemeClr val="tx1"/>
              </a:solidFill>
            </a:endParaRPr>
          </a:p>
          <a:p>
            <a:pPr lvl="0" indent="688975" algn="just">
              <a:buFont typeface="Arial" pitchFamily="34" charset="0"/>
              <a:buChar char="•"/>
            </a:pPr>
            <a:r>
              <a:rPr lang="en-US" sz="2200" dirty="0">
                <a:solidFill>
                  <a:schemeClr val="tx1"/>
                </a:solidFill>
              </a:rPr>
              <a:t>What is a key, a primary key, candidate key and super key.</a:t>
            </a:r>
          </a:p>
          <a:p>
            <a:pPr lvl="0" indent="688975" algn="just">
              <a:buFont typeface="Arial" pitchFamily="34" charset="0"/>
              <a:buChar char="•"/>
            </a:pPr>
            <a:r>
              <a:rPr lang="en-US" sz="2200" dirty="0">
                <a:solidFill>
                  <a:schemeClr val="tx1"/>
                </a:solidFill>
              </a:rPr>
              <a:t>Discuss the </a:t>
            </a:r>
            <a:r>
              <a:rPr lang="en-US" sz="2200" dirty="0"/>
              <a:t>3 tier architecture of a DBMS.</a:t>
            </a:r>
            <a:endParaRPr lang="en-US" sz="2200" dirty="0">
              <a:solidFill>
                <a:schemeClr val="tx1"/>
              </a:solidFill>
            </a:endParaRPr>
          </a:p>
          <a:p>
            <a:pPr lvl="0" indent="688975" algn="just">
              <a:buFont typeface="Arial" pitchFamily="34" charset="0"/>
              <a:buChar char="•"/>
            </a:pPr>
            <a:endParaRPr lang="en-US" sz="2400" dirty="0">
              <a:solidFill>
                <a:schemeClr val="tx1"/>
              </a:solidFill>
            </a:endParaRPr>
          </a:p>
          <a:p>
            <a:pPr marL="0" indent="0" algn="just">
              <a:buNone/>
            </a:pPr>
            <a:endParaRPr lang="en-US" sz="2400" dirty="0"/>
          </a:p>
          <a:p>
            <a:pPr algn="just"/>
            <a:endParaRPr lang="en-US" sz="2400" dirty="0"/>
          </a:p>
          <a:p>
            <a:pPr algn="just"/>
            <a:endParaRPr lang="en-US"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427638-EFDF-48DD-A9F9-6AB9DB7DC35A}" type="datetime1">
              <a:rPr lang="en-US" smtClean="0"/>
              <a:pPr/>
              <a:t>2/23/2024</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600" y="1143001"/>
            <a:ext cx="8534400" cy="4730141"/>
          </a:xfrm>
          <a:prstGeom prst="rect">
            <a:avLst/>
          </a:prstGeom>
          <a:noFill/>
        </p:spPr>
        <p:txBody>
          <a:bodyPr wrap="square" lIns="91440" tIns="45720" rIns="91440" bIns="45720">
            <a:spAutoFit/>
          </a:bodyPr>
          <a:lstStyle/>
          <a:p>
            <a:pPr marL="12700" algn="just">
              <a:lnSpc>
                <a:spcPct val="100000"/>
              </a:lnSpc>
              <a:spcBef>
                <a:spcPts val="100"/>
              </a:spcBef>
            </a:pPr>
            <a:r>
              <a:rPr lang="en-US" sz="2200" b="1" spc="-5" dirty="0">
                <a:cs typeface="Calibri"/>
              </a:rPr>
              <a:t>TEXT</a:t>
            </a:r>
            <a:r>
              <a:rPr lang="en-US" sz="2200" b="1" spc="-10" dirty="0">
                <a:cs typeface="Calibri"/>
              </a:rPr>
              <a:t> BOOKS:</a:t>
            </a:r>
          </a:p>
          <a:p>
            <a:pPr marL="12700" algn="just">
              <a:lnSpc>
                <a:spcPct val="100000"/>
              </a:lnSpc>
              <a:spcBef>
                <a:spcPts val="100"/>
              </a:spcBef>
            </a:pPr>
            <a:endParaRPr lang="en-US" sz="2200" b="1" spc="-10" dirty="0">
              <a:effectLst/>
              <a:latin typeface="Times New Roman" panose="02020603050405020304" pitchFamily="18" charset="0"/>
              <a:ea typeface="Calibri" panose="020F0502020204030204" pitchFamily="34" charset="0"/>
              <a:cs typeface="Calibri"/>
            </a:endParaRPr>
          </a:p>
          <a:p>
            <a:pPr marL="12700" algn="just">
              <a:lnSpc>
                <a:spcPct val="100000"/>
              </a:lnSpc>
              <a:spcBef>
                <a:spcPts val="100"/>
              </a:spcBef>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200" dirty="0" err="1"/>
              <a:t>Elmasri</a:t>
            </a:r>
            <a:r>
              <a:rPr lang="en-US" sz="2200" dirty="0"/>
              <a:t>, </a:t>
            </a:r>
            <a:r>
              <a:rPr lang="en-US" sz="2200" dirty="0" err="1"/>
              <a:t>Navathe</a:t>
            </a:r>
            <a:r>
              <a:rPr lang="en-US" sz="2200" dirty="0"/>
              <a:t>, “ Fundamentals of Database Systems”, </a:t>
            </a:r>
            <a:r>
              <a:rPr lang="en-US" sz="2200" dirty="0" err="1"/>
              <a:t>Addision</a:t>
            </a:r>
            <a:r>
              <a:rPr lang="en-US" sz="2200" dirty="0"/>
              <a:t> Wesley</a:t>
            </a:r>
          </a:p>
          <a:p>
            <a:pPr marL="0" indent="0" algn="just">
              <a:lnSpc>
                <a:spcPct val="100000"/>
              </a:lnSpc>
              <a:spcBef>
                <a:spcPts val="100"/>
              </a:spcBef>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1533525" algn="l"/>
              </a:tabLs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200" dirty="0" err="1"/>
              <a:t>Korth</a:t>
            </a:r>
            <a:r>
              <a:rPr lang="en-IN" sz="2200" dirty="0"/>
              <a:t>, </a:t>
            </a:r>
            <a:r>
              <a:rPr lang="en-IN" sz="2200" dirty="0" err="1"/>
              <a:t>Silbertz</a:t>
            </a:r>
            <a:r>
              <a:rPr lang="en-IN" sz="2200" dirty="0"/>
              <a:t>, Sudarshan,” Database Concepts”, McGraw Hill</a:t>
            </a:r>
          </a:p>
          <a:p>
            <a:pPr marL="0" indent="0" algn="just">
              <a:lnSpc>
                <a:spcPct val="107000"/>
              </a:lnSpc>
              <a:spcAft>
                <a:spcPts val="800"/>
              </a:spcAft>
              <a:buNone/>
              <a:tabLst>
                <a:tab pos="1533525" algn="l"/>
              </a:tabLst>
            </a:pPr>
            <a:endParaRPr lang="en-IN" sz="2200" dirty="0"/>
          </a:p>
          <a:p>
            <a:pPr algn="just">
              <a:lnSpc>
                <a:spcPct val="107000"/>
              </a:lnSpc>
              <a:spcAft>
                <a:spcPts val="800"/>
              </a:spcAft>
              <a:tabLst>
                <a:tab pos="1533525" algn="l"/>
              </a:tabLst>
            </a:pPr>
            <a:r>
              <a:rPr lang="en-IN" sz="2200" dirty="0"/>
              <a:t>(3)Bipin C. Desai, “ An Introduction to Database Systems”, </a:t>
            </a:r>
            <a:r>
              <a:rPr lang="en-IN" sz="2200" dirty="0" err="1"/>
              <a:t>Gagotia</a:t>
            </a:r>
            <a:r>
              <a:rPr lang="en-IN" sz="2200" dirty="0"/>
              <a:t> Publications </a:t>
            </a:r>
          </a:p>
          <a:p>
            <a:pPr marL="0" indent="0" algn="just">
              <a:lnSpc>
                <a:spcPct val="107000"/>
              </a:lnSpc>
              <a:spcAft>
                <a:spcPts val="800"/>
              </a:spcAft>
              <a:buNone/>
              <a:tabLst>
                <a:tab pos="1533525" algn="l"/>
              </a:tabLst>
            </a:pPr>
            <a:endParaRPr lang="en-IN" sz="2200" dirty="0"/>
          </a:p>
          <a:p>
            <a:pPr algn="just">
              <a:lnSpc>
                <a:spcPct val="107000"/>
              </a:lnSpc>
              <a:spcAft>
                <a:spcPts val="800"/>
              </a:spcAft>
              <a:tabLst>
                <a:tab pos="1533525" algn="l"/>
              </a:tabLst>
            </a:pPr>
            <a:r>
              <a:rPr lang="en-IN" sz="2200" dirty="0"/>
              <a:t>(4)  Majumdar &amp; Bhattacharya, “Database Management System”, TMH </a:t>
            </a:r>
          </a:p>
        </p:txBody>
      </p:sp>
    </p:spTree>
    <p:extLst>
      <p:ext uri="{BB962C8B-B14F-4D97-AF65-F5344CB8AC3E}">
        <p14:creationId xmlns:p14="http://schemas.microsoft.com/office/powerpoint/2010/main" val="25552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066800"/>
            <a:ext cx="8458200" cy="4953000"/>
          </a:xfrm>
        </p:spPr>
        <p:txBody>
          <a:bodyPr>
            <a:noAutofit/>
          </a:bodyPr>
          <a:lstStyle/>
          <a:p>
            <a:pPr algn="just"/>
            <a:r>
              <a:rPr lang="en-US" sz="2200" b="1" dirty="0">
                <a:solidFill>
                  <a:srgbClr val="222222"/>
                </a:solidFill>
              </a:rPr>
              <a:t>DBA – Database Administrator</a:t>
            </a:r>
          </a:p>
          <a:p>
            <a:pPr marL="342900" indent="-342900" algn="just">
              <a:buFont typeface="Arial" panose="020B0604020202020204" pitchFamily="34" charset="0"/>
              <a:buChar char="•"/>
            </a:pPr>
            <a:r>
              <a:rPr lang="en-US" sz="2200" i="0" dirty="0">
                <a:solidFill>
                  <a:srgbClr val="222222"/>
                </a:solidFill>
                <a:effectLst/>
              </a:rPr>
              <a:t>Chief Administrator to oversee</a:t>
            </a:r>
            <a:r>
              <a:rPr lang="en-US" sz="2200" dirty="0">
                <a:solidFill>
                  <a:srgbClr val="222222"/>
                </a:solidFill>
              </a:rPr>
              <a:t> and arrange the resources </a:t>
            </a:r>
          </a:p>
          <a:p>
            <a:pPr marL="342900" indent="-342900" algn="just">
              <a:buFont typeface="Arial" panose="020B0604020202020204" pitchFamily="34" charset="0"/>
              <a:buChar char="•"/>
            </a:pPr>
            <a:r>
              <a:rPr lang="en-US" sz="2200" dirty="0">
                <a:solidFill>
                  <a:srgbClr val="222222"/>
                </a:solidFill>
              </a:rPr>
              <a:t>The primary resource is the database itself </a:t>
            </a:r>
          </a:p>
          <a:p>
            <a:pPr marL="342900" indent="-342900" algn="just">
              <a:buFont typeface="Arial" panose="020B0604020202020204" pitchFamily="34" charset="0"/>
              <a:buChar char="•"/>
            </a:pPr>
            <a:r>
              <a:rPr lang="en-US" sz="2200" i="0" dirty="0">
                <a:solidFill>
                  <a:srgbClr val="222222"/>
                </a:solidFill>
                <a:effectLst/>
              </a:rPr>
              <a:t>The secondary resource is DBMS and S/w</a:t>
            </a:r>
          </a:p>
          <a:p>
            <a:pPr algn="just"/>
            <a:endParaRPr lang="en-US" sz="2200" dirty="0">
              <a:solidFill>
                <a:srgbClr val="222222"/>
              </a:solidFill>
            </a:endParaRPr>
          </a:p>
          <a:p>
            <a:pPr algn="just"/>
            <a:r>
              <a:rPr lang="en-US" sz="2200" b="1" i="0" dirty="0">
                <a:solidFill>
                  <a:srgbClr val="222222"/>
                </a:solidFill>
                <a:effectLst/>
              </a:rPr>
              <a:t>Responsibilities </a:t>
            </a:r>
          </a:p>
          <a:p>
            <a:pPr marL="342900" indent="-342900" algn="just">
              <a:buFontTx/>
              <a:buChar char="-"/>
            </a:pPr>
            <a:r>
              <a:rPr lang="en-US" sz="2200" i="0" dirty="0">
                <a:solidFill>
                  <a:srgbClr val="222222"/>
                </a:solidFill>
                <a:effectLst/>
              </a:rPr>
              <a:t>Authorizing access to the database </a:t>
            </a:r>
          </a:p>
          <a:p>
            <a:pPr marL="342900" indent="-342900" algn="just">
              <a:buFontTx/>
              <a:buChar char="-"/>
            </a:pPr>
            <a:r>
              <a:rPr lang="en-US" sz="2200" dirty="0">
                <a:solidFill>
                  <a:srgbClr val="222222"/>
                </a:solidFill>
              </a:rPr>
              <a:t>Coordinating and Monitoring its Use </a:t>
            </a:r>
          </a:p>
          <a:p>
            <a:pPr marL="342900" indent="-342900" algn="just">
              <a:buFontTx/>
              <a:buChar char="-"/>
            </a:pPr>
            <a:r>
              <a:rPr lang="en-US" sz="2200" i="0" dirty="0" err="1">
                <a:solidFill>
                  <a:srgbClr val="222222"/>
                </a:solidFill>
                <a:effectLst/>
              </a:rPr>
              <a:t>Acquring</a:t>
            </a:r>
            <a:r>
              <a:rPr lang="en-US" sz="2200" i="0" dirty="0">
                <a:solidFill>
                  <a:srgbClr val="222222"/>
                </a:solidFill>
                <a:effectLst/>
              </a:rPr>
              <a:t> S/w and H/w as needed </a:t>
            </a:r>
          </a:p>
          <a:p>
            <a:pPr marL="342900" indent="-342900" algn="just">
              <a:buFontTx/>
              <a:buChar char="-"/>
            </a:pPr>
            <a:r>
              <a:rPr lang="en-US" sz="2200" dirty="0">
                <a:solidFill>
                  <a:srgbClr val="222222"/>
                </a:solidFill>
              </a:rPr>
              <a:t>Security </a:t>
            </a:r>
          </a:p>
          <a:p>
            <a:pPr marL="342900" indent="-342900" algn="just">
              <a:buFontTx/>
              <a:buChar char="-"/>
            </a:pPr>
            <a:r>
              <a:rPr lang="en-US" sz="2200" i="0" dirty="0">
                <a:solidFill>
                  <a:srgbClr val="222222"/>
                </a:solidFill>
                <a:effectLst/>
              </a:rPr>
              <a:t>Poor Response Time </a:t>
            </a:r>
          </a:p>
          <a:p>
            <a:pPr lvl="0" algn="just"/>
            <a:endParaRPr lang="en-US" sz="24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Users of </a:t>
            </a:r>
            <a:r>
              <a:rPr lang="en-US" sz="2400" dirty="0"/>
              <a:t>Database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2B308C9-9045-4C80-AD70-589C28F675F4}"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11</a:t>
            </a:fld>
            <a:endParaRPr lang="en-US" dirty="0"/>
          </a:p>
        </p:txBody>
      </p:sp>
      <p:sp>
        <p:nvSpPr>
          <p:cNvPr id="8" name="Footer Placeholder 7"/>
          <p:cNvSpPr>
            <a:spLocks noGrp="1"/>
          </p:cNvSpPr>
          <p:nvPr>
            <p:ph type="ftr" sz="quarter" idx="11"/>
          </p:nvPr>
        </p:nvSpPr>
        <p:spPr>
          <a:xfrm>
            <a:off x="2667000" y="6356350"/>
            <a:ext cx="4114800" cy="501650"/>
          </a:xfrm>
        </p:spPr>
        <p:txBody>
          <a:bodyPr/>
          <a:lstStyle/>
          <a:p>
            <a:r>
              <a:rPr lang="en-US" dirty="0"/>
              <a:t>Dr. SHAINA      Database Management System         UNIT 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0C3B2-F67E-48B3-A4FF-5ED0381BB29A}"/>
              </a:ext>
            </a:extLst>
          </p:cNvPr>
          <p:cNvSpPr>
            <a:spLocks noGrp="1"/>
          </p:cNvSpPr>
          <p:nvPr>
            <p:ph idx="1"/>
          </p:nvPr>
        </p:nvSpPr>
        <p:spPr>
          <a:xfrm>
            <a:off x="152400" y="685800"/>
            <a:ext cx="8839200" cy="5440363"/>
          </a:xfrm>
        </p:spPr>
        <p:txBody>
          <a:bodyPr>
            <a:normAutofit fontScale="32500" lnSpcReduction="20000"/>
          </a:bodyPr>
          <a:lstStyle/>
          <a:p>
            <a:pPr marL="0" indent="0" algn="just">
              <a:lnSpc>
                <a:spcPct val="107000"/>
              </a:lnSpc>
              <a:spcAft>
                <a:spcPts val="800"/>
              </a:spcAft>
              <a:buNone/>
              <a:tabLst>
                <a:tab pos="1533525" algn="l"/>
              </a:tabLst>
            </a:pPr>
            <a:endParaRPr lang="en-IN" sz="9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6800" b="1" spc="-5" dirty="0">
                <a:cs typeface="Calibri"/>
              </a:rPr>
              <a:t>REFERENCES:</a:t>
            </a:r>
          </a:p>
          <a:p>
            <a:pPr algn="just"/>
            <a:endParaRPr lang="en-US" sz="6800" b="1" spc="-5" dirty="0">
              <a:cs typeface="Calibri"/>
            </a:endParaRPr>
          </a:p>
          <a:p>
            <a:pPr algn="just"/>
            <a:r>
              <a:rPr lang="en-US" sz="6800" spc="-5" dirty="0">
                <a:cs typeface="Calibri"/>
              </a:rPr>
              <a:t>Archana Verma, Database Management Systems, Gyan Books</a:t>
            </a:r>
          </a:p>
          <a:p>
            <a:pPr algn="just"/>
            <a:endParaRPr lang="en-US" sz="6800" spc="-5" dirty="0">
              <a:cs typeface="Calibri"/>
            </a:endParaRPr>
          </a:p>
          <a:p>
            <a:pPr algn="just"/>
            <a:r>
              <a:rPr lang="en-IN" sz="6800" dirty="0"/>
              <a:t>R.P. Mahapatra, Database Management System, Khanna Publishing House</a:t>
            </a:r>
            <a:endParaRPr lang="en-US" sz="6800" dirty="0">
              <a:cs typeface="Calibri"/>
            </a:endParaRPr>
          </a:p>
          <a:p>
            <a:pPr algn="just"/>
            <a:endParaRPr lang="en-IN" sz="96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tabLst>
                <a:tab pos="1533525" algn="l"/>
              </a:tabLst>
            </a:pPr>
            <a:endParaRPr lang="en-IN" sz="9600" dirty="0">
              <a:latin typeface="Arial" panose="020B0604020202020204" pitchFamily="34" charset="0"/>
              <a:ea typeface="Calibri" panose="020F0502020204030204" pitchFamily="34" charset="0"/>
              <a:cs typeface="Arial" panose="020B0604020202020204" pitchFamily="34" charset="0"/>
            </a:endParaRPr>
          </a:p>
          <a:p>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lgn="ctr">
              <a:buNone/>
            </a:pPr>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IN" dirty="0"/>
          </a:p>
        </p:txBody>
      </p:sp>
      <p:sp>
        <p:nvSpPr>
          <p:cNvPr id="4" name="Date Placeholder 3">
            <a:extLst>
              <a:ext uri="{FF2B5EF4-FFF2-40B4-BE49-F238E27FC236}">
                <a16:creationId xmlns:a16="http://schemas.microsoft.com/office/drawing/2014/main" id="{D2BD973B-D30F-4401-BBB2-F2C56BFB23E9}"/>
              </a:ext>
            </a:extLst>
          </p:cNvPr>
          <p:cNvSpPr>
            <a:spLocks noGrp="1"/>
          </p:cNvSpPr>
          <p:nvPr>
            <p:ph type="dt" sz="half" idx="10"/>
          </p:nvPr>
        </p:nvSpPr>
        <p:spPr/>
        <p:txBody>
          <a:bodyPr/>
          <a:lstStyle/>
          <a:p>
            <a:fld id="{5E7F5E15-FFF9-49A3-B5C6-DD626C9A1E89}" type="datetime1">
              <a:rPr lang="en-US" smtClean="0"/>
              <a:pPr/>
              <a:t>2/23/2024</a:t>
            </a:fld>
            <a:endParaRPr lang="en-US" dirty="0"/>
          </a:p>
        </p:txBody>
      </p:sp>
      <p:sp>
        <p:nvSpPr>
          <p:cNvPr id="5" name="Footer Placeholder 4">
            <a:extLst>
              <a:ext uri="{FF2B5EF4-FFF2-40B4-BE49-F238E27FC236}">
                <a16:creationId xmlns:a16="http://schemas.microsoft.com/office/drawing/2014/main" id="{5DDFB30F-E86F-4F6D-9E6C-8B1F9FCC3A86}"/>
              </a:ext>
            </a:extLst>
          </p:cNvPr>
          <p:cNvSpPr>
            <a:spLocks noGrp="1"/>
          </p:cNvSpPr>
          <p:nvPr>
            <p:ph type="ftr" sz="quarter" idx="11"/>
          </p:nvPr>
        </p:nvSpPr>
        <p:spPr>
          <a:xfrm>
            <a:off x="3124200" y="6356350"/>
            <a:ext cx="3810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3A3D5D9F-75DA-49D8-94E4-2776FB4C03EC}"/>
              </a:ext>
            </a:extLst>
          </p:cNvPr>
          <p:cNvSpPr>
            <a:spLocks noGrp="1"/>
          </p:cNvSpPr>
          <p:nvPr>
            <p:ph type="sldNum" sz="quarter" idx="12"/>
          </p:nvPr>
        </p:nvSpPr>
        <p:spPr/>
        <p:txBody>
          <a:bodyPr/>
          <a:lstStyle/>
          <a:p>
            <a:fld id="{18F9ED7C-125C-4F48-91B7-9528945E4606}" type="slidenum">
              <a:rPr lang="en-US" smtClean="0"/>
              <a:pPr/>
              <a:t>110</a:t>
            </a:fld>
            <a:endParaRPr lang="en-US" dirty="0"/>
          </a:p>
        </p:txBody>
      </p:sp>
      <p:pic>
        <p:nvPicPr>
          <p:cNvPr id="8" name="Picture 2" descr="E:\NIET\Project\xLogo11.png.pagespeed.ic.pydHLuCQEZ.png">
            <a:extLst>
              <a:ext uri="{FF2B5EF4-FFF2-40B4-BE49-F238E27FC236}">
                <a16:creationId xmlns:a16="http://schemas.microsoft.com/office/drawing/2014/main" id="{AAC4A942-0E26-47B2-A411-BC1139838C8A}"/>
              </a:ext>
            </a:extLst>
          </p:cNvPr>
          <p:cNvPicPr>
            <a:picLocks noChangeAspect="1" noChangeArrowheads="1"/>
          </p:cNvPicPr>
          <p:nvPr/>
        </p:nvPicPr>
        <p:blipFill>
          <a:blip r:embed="rId2"/>
          <a:srcRect/>
          <a:stretch>
            <a:fillRect/>
          </a:stretch>
        </p:blipFill>
        <p:spPr bwMode="auto">
          <a:xfrm>
            <a:off x="-55880" y="-16270"/>
            <a:ext cx="1447800" cy="817163"/>
          </a:xfrm>
          <a:prstGeom prst="rect">
            <a:avLst/>
          </a:prstGeom>
          <a:noFill/>
        </p:spPr>
      </p:pic>
      <p:sp>
        <p:nvSpPr>
          <p:cNvPr id="10" name="Title 1">
            <a:extLst>
              <a:ext uri="{FF2B5EF4-FFF2-40B4-BE49-F238E27FC236}">
                <a16:creationId xmlns:a16="http://schemas.microsoft.com/office/drawing/2014/main" id="{58095173-A148-4DF6-BA8D-640CE361332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420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066800"/>
            <a:ext cx="8305800" cy="5257800"/>
          </a:xfrm>
        </p:spPr>
        <p:txBody>
          <a:bodyPr>
            <a:noAutofit/>
          </a:bodyPr>
          <a:lstStyle/>
          <a:p>
            <a:pPr algn="l"/>
            <a:r>
              <a:rPr lang="en-US" sz="2200" b="1" dirty="0">
                <a:solidFill>
                  <a:srgbClr val="222222"/>
                </a:solidFill>
              </a:rPr>
              <a:t>Database Designers: </a:t>
            </a:r>
            <a:r>
              <a:rPr lang="en-US" sz="2200" dirty="0">
                <a:solidFill>
                  <a:srgbClr val="222222"/>
                </a:solidFill>
              </a:rPr>
              <a:t>Responsible for Identifying the data  to be stored in the database and for choosing appropriate structures to represent and store this data. </a:t>
            </a:r>
          </a:p>
          <a:p>
            <a:pPr marL="342900" indent="-342900" algn="l">
              <a:buFontTx/>
              <a:buChar char="-"/>
            </a:pPr>
            <a:r>
              <a:rPr lang="en-US" sz="2200" dirty="0">
                <a:solidFill>
                  <a:srgbClr val="222222"/>
                </a:solidFill>
              </a:rPr>
              <a:t>The Database Designers find out the Requirements of the user and then make the appropriate design meeting those requirements. </a:t>
            </a:r>
          </a:p>
          <a:p>
            <a:pPr algn="l"/>
            <a:r>
              <a:rPr lang="en-US" sz="2200" b="1" dirty="0">
                <a:solidFill>
                  <a:srgbClr val="222222"/>
                </a:solidFill>
              </a:rPr>
              <a:t>End Users </a:t>
            </a:r>
            <a:r>
              <a:rPr lang="en-US" sz="2200" dirty="0">
                <a:solidFill>
                  <a:srgbClr val="222222"/>
                </a:solidFill>
              </a:rPr>
              <a:t>: They query, update and generate reports</a:t>
            </a:r>
          </a:p>
          <a:p>
            <a:pPr marL="342900" indent="-342900" algn="l">
              <a:buFontTx/>
              <a:buChar char="-"/>
            </a:pPr>
            <a:r>
              <a:rPr lang="en-US" sz="2200" dirty="0">
                <a:solidFill>
                  <a:srgbClr val="222222"/>
                </a:solidFill>
              </a:rPr>
              <a:t>Casual – Sophisticated DB Query Language, Managers</a:t>
            </a:r>
          </a:p>
          <a:p>
            <a:pPr marL="342900" indent="-342900" algn="l">
              <a:buFontTx/>
              <a:buChar char="-"/>
            </a:pPr>
            <a:r>
              <a:rPr lang="en-US" sz="2200" dirty="0">
                <a:solidFill>
                  <a:srgbClr val="222222"/>
                </a:solidFill>
              </a:rPr>
              <a:t>Naïve – Limited Queries: Bank tellers, Reservation Clerks </a:t>
            </a:r>
          </a:p>
          <a:p>
            <a:pPr marL="342900" indent="-342900" algn="l">
              <a:buFontTx/>
              <a:buChar char="-"/>
            </a:pPr>
            <a:r>
              <a:rPr lang="en-US" sz="2200" dirty="0">
                <a:solidFill>
                  <a:srgbClr val="222222"/>
                </a:solidFill>
              </a:rPr>
              <a:t>Sophisticated – Engineers , Scientists</a:t>
            </a:r>
          </a:p>
          <a:p>
            <a:pPr marL="342900" indent="-342900" algn="l">
              <a:buFontTx/>
              <a:buChar char="-"/>
            </a:pPr>
            <a:r>
              <a:rPr lang="en-US" sz="2200" dirty="0">
                <a:solidFill>
                  <a:srgbClr val="222222"/>
                </a:solidFill>
              </a:rPr>
              <a:t>Stand Alone – Personal Database, </a:t>
            </a:r>
            <a:r>
              <a:rPr lang="en-US" sz="2200" dirty="0" err="1">
                <a:solidFill>
                  <a:srgbClr val="222222"/>
                </a:solidFill>
              </a:rPr>
              <a:t>e.g</a:t>
            </a:r>
            <a:r>
              <a:rPr lang="en-US" sz="2200" dirty="0">
                <a:solidFill>
                  <a:srgbClr val="222222"/>
                </a:solidFill>
              </a:rPr>
              <a:t> Tax Package. </a:t>
            </a:r>
          </a:p>
          <a:p>
            <a:pPr algn="l"/>
            <a:endParaRPr lang="en-US" sz="2400" dirty="0">
              <a:solidFill>
                <a:schemeClr val="tx1"/>
              </a:solidFill>
            </a:endParaRPr>
          </a:p>
          <a:p>
            <a:pPr algn="l"/>
            <a:endParaRPr lang="en-US" sz="24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Users of Database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437BB76E-5E51-431B-B3BB-BF639E526249}"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12</a:t>
            </a:fld>
            <a:endParaRPr lang="en-US" dirty="0"/>
          </a:p>
        </p:txBody>
      </p:sp>
      <p:sp>
        <p:nvSpPr>
          <p:cNvPr id="8" name="Footer Placeholder 7"/>
          <p:cNvSpPr>
            <a:spLocks noGrp="1"/>
          </p:cNvSpPr>
          <p:nvPr>
            <p:ph type="ftr" sz="quarter" idx="11"/>
          </p:nvPr>
        </p:nvSpPr>
        <p:spPr>
          <a:xfrm>
            <a:off x="2286000" y="6356350"/>
            <a:ext cx="4800600" cy="501650"/>
          </a:xfrm>
        </p:spPr>
        <p:txBody>
          <a:bodyPr/>
          <a:lstStyle/>
          <a:p>
            <a:r>
              <a:rPr lang="en-US" dirty="0"/>
              <a:t>Dr. SHAINA      Database Management System         UNIT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763000" cy="5234386"/>
          </a:xfrm>
        </p:spPr>
        <p:txBody>
          <a:bodyPr>
            <a:noAutofit/>
          </a:bodyPr>
          <a:lstStyle/>
          <a:p>
            <a:pPr lvl="0" algn="l" fontAlgn="base"/>
            <a:r>
              <a:rPr lang="en-US" sz="2000" b="1" dirty="0">
                <a:solidFill>
                  <a:schemeClr val="tx1"/>
                </a:solidFill>
              </a:rPr>
              <a:t>Data redundancy and inconsistency –</a:t>
            </a:r>
            <a:r>
              <a:rPr lang="en-US" sz="2000" dirty="0">
                <a:solidFill>
                  <a:schemeClr val="tx1"/>
                </a:solidFill>
              </a:rPr>
              <a:t> </a:t>
            </a:r>
            <a:br>
              <a:rPr lang="en-US" sz="2000" dirty="0">
                <a:solidFill>
                  <a:schemeClr val="tx1"/>
                </a:solidFill>
              </a:rPr>
            </a:br>
            <a:r>
              <a:rPr lang="en-US" sz="2000" dirty="0">
                <a:solidFill>
                  <a:srgbClr val="000000"/>
                </a:solidFill>
              </a:rPr>
              <a:t> Duplication of Information in Files. Suppose Name and Age in one file and name and </a:t>
            </a:r>
            <a:r>
              <a:rPr lang="en-US" sz="2000" dirty="0" err="1">
                <a:solidFill>
                  <a:srgbClr val="000000"/>
                </a:solidFill>
              </a:rPr>
              <a:t>Rollno</a:t>
            </a:r>
            <a:r>
              <a:rPr lang="en-US" sz="2000" dirty="0">
                <a:solidFill>
                  <a:srgbClr val="000000"/>
                </a:solidFill>
              </a:rPr>
              <a:t> in another file. </a:t>
            </a:r>
          </a:p>
          <a:p>
            <a:pPr lvl="0" algn="l" fontAlgn="base"/>
            <a:r>
              <a:rPr lang="en-US" sz="2000" b="1" dirty="0">
                <a:solidFill>
                  <a:schemeClr val="tx1"/>
                </a:solidFill>
              </a:rPr>
              <a:t>Data sharing –</a:t>
            </a:r>
            <a:r>
              <a:rPr lang="en-US" sz="2000" dirty="0">
                <a:solidFill>
                  <a:schemeClr val="tx1"/>
                </a:solidFill>
              </a:rPr>
              <a:t> </a:t>
            </a:r>
            <a:br>
              <a:rPr lang="en-US" sz="2000" dirty="0">
                <a:solidFill>
                  <a:schemeClr val="tx1"/>
                </a:solidFill>
              </a:rPr>
            </a:br>
            <a:r>
              <a:rPr lang="en-US" sz="2000" dirty="0">
                <a:solidFill>
                  <a:schemeClr val="tx1"/>
                </a:solidFill>
              </a:rPr>
              <a:t>File system does not allow sharing of data or sharing is too complex. Whereas in DBMS, data can be shared easily due to centralized system.</a:t>
            </a:r>
          </a:p>
          <a:p>
            <a:pPr lvl="0" algn="l" fontAlgn="base"/>
            <a:r>
              <a:rPr lang="en-US" sz="2000" b="1" dirty="0">
                <a:solidFill>
                  <a:schemeClr val="tx1"/>
                </a:solidFill>
              </a:rPr>
              <a:t>Data concurrency –</a:t>
            </a:r>
            <a:r>
              <a:rPr lang="en-US" sz="2000" dirty="0">
                <a:solidFill>
                  <a:schemeClr val="tx1"/>
                </a:solidFill>
              </a:rPr>
              <a:t> </a:t>
            </a:r>
            <a:br>
              <a:rPr lang="en-US" sz="2000" dirty="0">
                <a:solidFill>
                  <a:schemeClr val="tx1"/>
                </a:solidFill>
              </a:rPr>
            </a:br>
            <a:r>
              <a:rPr lang="en-US" sz="2000" dirty="0">
                <a:solidFill>
                  <a:schemeClr val="tx1"/>
                </a:solidFill>
              </a:rPr>
              <a:t>Concurrent access to data means more than one user is accessing the same data at the same time. Anomalies occur when changes made by one user gets lost because of changes made by other user. File system does not provide any procedure to stop anomalies. Whereas DBMS provides a locking system to stop anomalies to occur.</a:t>
            </a:r>
          </a:p>
          <a:p>
            <a:pPr lvl="0" algn="l" fontAlgn="base"/>
            <a:r>
              <a:rPr lang="en-US" sz="2000" b="1" dirty="0">
                <a:solidFill>
                  <a:schemeClr val="tx1"/>
                </a:solidFill>
              </a:rPr>
              <a:t>Data searching –</a:t>
            </a:r>
            <a:r>
              <a:rPr lang="en-US" sz="2000" dirty="0">
                <a:solidFill>
                  <a:schemeClr val="tx1"/>
                </a:solidFill>
              </a:rPr>
              <a:t> </a:t>
            </a:r>
            <a:br>
              <a:rPr lang="en-US" sz="2000" dirty="0">
                <a:solidFill>
                  <a:schemeClr val="tx1"/>
                </a:solidFill>
              </a:rPr>
            </a:br>
            <a:r>
              <a:rPr lang="en-US" sz="2000" dirty="0">
                <a:solidFill>
                  <a:schemeClr val="tx1"/>
                </a:solidFill>
              </a:rPr>
              <a:t>For every search operation performed on file system, a different application program has to be written. While DBMS provides inbuilt searching operations. User only have to write a small query to retrieve data from database.</a:t>
            </a: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Database Systems vs File Systems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C77A97F-998B-4E95-A4AA-F5F04EF3A16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13</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Dr. SHAINA      Database Management System         UNIT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763000" cy="5234386"/>
          </a:xfrm>
        </p:spPr>
        <p:txBody>
          <a:bodyPr>
            <a:normAutofit fontScale="92500" lnSpcReduction="20000"/>
          </a:bodyPr>
          <a:lstStyle/>
          <a:p>
            <a:pPr lvl="0" algn="l" fontAlgn="base"/>
            <a:r>
              <a:rPr lang="en-US" sz="2400" b="1" dirty="0">
                <a:solidFill>
                  <a:schemeClr val="tx1"/>
                </a:solidFill>
              </a:rPr>
              <a:t>Data integrity –</a:t>
            </a:r>
            <a:r>
              <a:rPr lang="en-US" sz="2400" dirty="0">
                <a:solidFill>
                  <a:schemeClr val="tx1"/>
                </a:solidFill>
              </a:rPr>
              <a:t> </a:t>
            </a:r>
            <a:br>
              <a:rPr lang="en-US" sz="2400" dirty="0">
                <a:solidFill>
                  <a:schemeClr val="tx1"/>
                </a:solidFill>
              </a:rPr>
            </a:br>
            <a:r>
              <a:rPr lang="en-US" sz="2400" dirty="0">
                <a:solidFill>
                  <a:schemeClr val="tx1"/>
                </a:solidFill>
              </a:rPr>
              <a:t>There may be cases when some constraints need to be applied on the data before inserting it in database. The file system does not provide any procedure to check these constraints automatically. Whereas DBMS maintains data integrity by enforcing user defined constraints on data by itself.</a:t>
            </a:r>
          </a:p>
          <a:p>
            <a:pPr lvl="0" algn="l" fontAlgn="base"/>
            <a:r>
              <a:rPr lang="en-US" sz="2400" b="1" dirty="0">
                <a:solidFill>
                  <a:schemeClr val="tx1"/>
                </a:solidFill>
              </a:rPr>
              <a:t>System crashing –</a:t>
            </a:r>
            <a:r>
              <a:rPr lang="en-US" sz="2400" dirty="0">
                <a:solidFill>
                  <a:schemeClr val="tx1"/>
                </a:solidFill>
              </a:rPr>
              <a:t> </a:t>
            </a:r>
            <a:br>
              <a:rPr lang="en-US" sz="2400" dirty="0">
                <a:solidFill>
                  <a:schemeClr val="tx1"/>
                </a:solidFill>
              </a:rPr>
            </a:br>
            <a:r>
              <a:rPr lang="en-US" sz="2400" dirty="0">
                <a:solidFill>
                  <a:schemeClr val="tx1"/>
                </a:solidFill>
              </a:rPr>
              <a:t>In some cases, systems might have crashes due to various reasons. It is a bane in case of file systems because once the system crashes, there will be no recovery of the data that’s been lost. A DBMS will have the recovery manager which retrieves the data making it another advantage over file systems. </a:t>
            </a:r>
            <a:br>
              <a:rPr lang="en-US" sz="2400" dirty="0">
                <a:solidFill>
                  <a:schemeClr val="tx1"/>
                </a:solidFill>
              </a:rPr>
            </a:br>
            <a:r>
              <a:rPr lang="en-US" sz="2400" dirty="0">
                <a:solidFill>
                  <a:schemeClr val="tx1"/>
                </a:solidFill>
              </a:rPr>
              <a:t> </a:t>
            </a:r>
          </a:p>
          <a:p>
            <a:pPr lvl="0" algn="l" fontAlgn="base"/>
            <a:r>
              <a:rPr lang="en-US" sz="2400" b="1" dirty="0">
                <a:solidFill>
                  <a:schemeClr val="tx1"/>
                </a:solidFill>
              </a:rPr>
              <a:t>Data security –</a:t>
            </a:r>
            <a:r>
              <a:rPr lang="en-US" sz="2400" dirty="0">
                <a:solidFill>
                  <a:schemeClr val="tx1"/>
                </a:solidFill>
              </a:rPr>
              <a:t> </a:t>
            </a:r>
            <a:br>
              <a:rPr lang="en-US" sz="2400" dirty="0">
                <a:solidFill>
                  <a:schemeClr val="tx1"/>
                </a:solidFill>
              </a:rPr>
            </a:br>
            <a:r>
              <a:rPr lang="en-US" sz="2400" dirty="0">
                <a:solidFill>
                  <a:schemeClr val="tx1"/>
                </a:solidFill>
              </a:rPr>
              <a:t>A file system provides a password mechanism to protect the database but how longer can the password be protected? No one can guarantee that. This doesn’t happen in the case of DBMS. DBMS has specialized features that help provide shielding to its data. </a:t>
            </a: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Database Systems vs File Systems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C77A97F-998B-4E95-A4AA-F5F04EF3A16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14</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Dr. SHAINA      Database Management System         UNIT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763000" cy="5234386"/>
          </a:xfrm>
        </p:spPr>
        <p:txBody>
          <a:bodyPr>
            <a:normAutofit fontScale="85000" lnSpcReduction="10000"/>
          </a:bodyPr>
          <a:lstStyle/>
          <a:p>
            <a:pPr algn="l"/>
            <a:r>
              <a:rPr lang="en-US" sz="2400" dirty="0">
                <a:solidFill>
                  <a:schemeClr val="tx1"/>
                </a:solidFill>
              </a:rPr>
              <a:t>Traditionally, data was organized in file formats. DBMS was a new concept then, and all the research was done to make it overcome the deficiencies in traditional style of data management. A modern DBMS has the following characteristics −</a:t>
            </a:r>
          </a:p>
          <a:p>
            <a:pPr lvl="0" algn="l"/>
            <a:r>
              <a:rPr lang="en-US" sz="2400" b="1" dirty="0">
                <a:solidFill>
                  <a:schemeClr val="tx1"/>
                </a:solidFill>
              </a:rPr>
              <a:t>Real-world entity</a:t>
            </a:r>
            <a:r>
              <a:rPr lang="en-US" sz="2400" dirty="0">
                <a:solidFill>
                  <a:schemeClr val="tx1"/>
                </a:solidFill>
              </a:rPr>
              <a:t> − A modern DBMS is more realistic and uses real-world entities to design its architecture. It uses the behavior and attributes too. For example, a school database may use students as an entity and their age as an attribute.</a:t>
            </a:r>
          </a:p>
          <a:p>
            <a:pPr lvl="0" algn="l"/>
            <a:r>
              <a:rPr lang="en-US" sz="2400" b="1" dirty="0">
                <a:solidFill>
                  <a:schemeClr val="tx1"/>
                </a:solidFill>
              </a:rPr>
              <a:t>Relation-based tables</a:t>
            </a:r>
            <a:r>
              <a:rPr lang="en-US" sz="2400" dirty="0">
                <a:solidFill>
                  <a:schemeClr val="tx1"/>
                </a:solidFill>
              </a:rPr>
              <a:t> − DBMS allows entities and relations among them to form tables. A user can understand the architecture of a database just by looking at the table names.</a:t>
            </a:r>
          </a:p>
          <a:p>
            <a:pPr lvl="0" algn="l"/>
            <a:r>
              <a:rPr lang="en-US" sz="2400" b="1" dirty="0">
                <a:solidFill>
                  <a:schemeClr val="tx1"/>
                </a:solidFill>
              </a:rPr>
              <a:t>Isolation of data and application</a:t>
            </a:r>
            <a:r>
              <a:rPr lang="en-US" sz="2400" dirty="0">
                <a:solidFill>
                  <a:schemeClr val="tx1"/>
                </a:solidFill>
              </a:rPr>
              <a:t> − A database system is entirely different than its data. A database is an active entity, whereas data is said to be passive, on which the database works and organizes. DBMS also stores metadata, which is data about data, to ease its own process.</a:t>
            </a:r>
          </a:p>
          <a:p>
            <a:pPr lvl="0" algn="l"/>
            <a:r>
              <a:rPr lang="en-US" sz="2400" b="1" dirty="0">
                <a:solidFill>
                  <a:schemeClr val="tx1"/>
                </a:solidFill>
              </a:rPr>
              <a:t>Less redundancy</a:t>
            </a:r>
            <a:r>
              <a:rPr lang="en-US" sz="2400" dirty="0">
                <a:solidFill>
                  <a:schemeClr val="tx1"/>
                </a:solidFill>
              </a:rPr>
              <a:t> − DBMS follows the rules of normalization, which splits a relation when any of its attributes is having redundancy in values. Normalization is a mathematically rich and scientific process that reduces data redundancy.</a:t>
            </a: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Characteristics of Database Systems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C77A97F-998B-4E95-A4AA-F5F04EF3A16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15</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Dr. SHAINA      Database Management System         UNIT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763000" cy="5234386"/>
          </a:xfrm>
        </p:spPr>
        <p:txBody>
          <a:bodyPr>
            <a:noAutofit/>
          </a:bodyPr>
          <a:lstStyle/>
          <a:p>
            <a:pPr lvl="0" algn="l"/>
            <a:r>
              <a:rPr lang="en-US" sz="2000" b="1" dirty="0">
                <a:solidFill>
                  <a:schemeClr val="tx1"/>
                </a:solidFill>
              </a:rPr>
              <a:t>Consistency</a:t>
            </a:r>
            <a:r>
              <a:rPr lang="en-US" sz="2000" dirty="0">
                <a:solidFill>
                  <a:schemeClr val="tx1"/>
                </a:solidFill>
              </a:rPr>
              <a:t>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a:p>
            <a:pPr lvl="0" algn="l"/>
            <a:r>
              <a:rPr lang="en-US" sz="2000" b="1" dirty="0">
                <a:solidFill>
                  <a:schemeClr val="tx1"/>
                </a:solidFill>
              </a:rPr>
              <a:t>Query Language</a:t>
            </a:r>
            <a:r>
              <a:rPr lang="en-US" sz="2000" dirty="0">
                <a:solidFill>
                  <a:schemeClr val="tx1"/>
                </a:solidFill>
              </a:rPr>
              <a:t> − DBMS is equipped with query language, which makes it more efficient to retrieve and manipulate data. A user can apply as many and as different filtering options as required to retrieve a set of data. Traditionally it was not possible where file-processing system was used.</a:t>
            </a:r>
          </a:p>
          <a:p>
            <a:pPr lvl="0" algn="l"/>
            <a:r>
              <a:rPr lang="en-US" sz="2000" b="1" dirty="0">
                <a:solidFill>
                  <a:schemeClr val="tx1"/>
                </a:solidFill>
              </a:rPr>
              <a:t>ACID Properties</a:t>
            </a:r>
            <a:r>
              <a:rPr lang="en-US" sz="2000" dirty="0">
                <a:solidFill>
                  <a:schemeClr val="tx1"/>
                </a:solidFill>
              </a:rPr>
              <a:t> − DBMS follows the concepts of </a:t>
            </a:r>
            <a:r>
              <a:rPr lang="en-US" sz="2000" b="1" dirty="0">
                <a:solidFill>
                  <a:schemeClr val="tx1"/>
                </a:solidFill>
              </a:rPr>
              <a:t>A</a:t>
            </a:r>
            <a:r>
              <a:rPr lang="en-US" sz="2000" dirty="0">
                <a:solidFill>
                  <a:schemeClr val="tx1"/>
                </a:solidFill>
              </a:rPr>
              <a:t>tomicity, </a:t>
            </a:r>
            <a:r>
              <a:rPr lang="en-US" sz="2000" b="1" dirty="0">
                <a:solidFill>
                  <a:schemeClr val="tx1"/>
                </a:solidFill>
              </a:rPr>
              <a:t>C</a:t>
            </a:r>
            <a:r>
              <a:rPr lang="en-US" sz="2000" dirty="0">
                <a:solidFill>
                  <a:schemeClr val="tx1"/>
                </a:solidFill>
              </a:rPr>
              <a:t>onsistency, </a:t>
            </a:r>
            <a:r>
              <a:rPr lang="en-US" sz="2000" b="1" dirty="0">
                <a:solidFill>
                  <a:schemeClr val="tx1"/>
                </a:solidFill>
              </a:rPr>
              <a:t>I</a:t>
            </a:r>
            <a:r>
              <a:rPr lang="en-US" sz="2000" dirty="0">
                <a:solidFill>
                  <a:schemeClr val="tx1"/>
                </a:solidFill>
              </a:rPr>
              <a:t>solation, and </a:t>
            </a:r>
            <a:r>
              <a:rPr lang="en-US" sz="2000" b="1" dirty="0">
                <a:solidFill>
                  <a:schemeClr val="tx1"/>
                </a:solidFill>
              </a:rPr>
              <a:t>D</a:t>
            </a:r>
            <a:r>
              <a:rPr lang="en-US" sz="2000" dirty="0">
                <a:solidFill>
                  <a:schemeClr val="tx1"/>
                </a:solidFill>
              </a:rPr>
              <a:t>urability (normally shortened as ACID). These concepts are applied on transactions, which manipulate data in a database. ACID properties help the database stay healthy in multi-transactional environments and in case of failure.</a:t>
            </a:r>
          </a:p>
          <a:p>
            <a:pPr lvl="0" algn="l"/>
            <a:r>
              <a:rPr lang="en-US" sz="2000" b="1" dirty="0">
                <a:solidFill>
                  <a:schemeClr val="tx1"/>
                </a:solidFill>
              </a:rPr>
              <a:t>Multiuser and Concurrent Access</a:t>
            </a:r>
            <a:r>
              <a:rPr lang="en-US" sz="2000" dirty="0">
                <a:solidFill>
                  <a:schemeClr val="tx1"/>
                </a:solidFill>
              </a:rPr>
              <a:t> − DBMS supports multi-user environment and allows them to access and manipulate data in parallel. Though there are restrictions on transactions when users attempt to handle the same data item, but users are always unaware of them.</a:t>
            </a: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Characteristics of Database Systems</a:t>
            </a:r>
            <a:endParaRPr lang="en-US" sz="2400" dirty="0"/>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C77A97F-998B-4E95-A4AA-F5F04EF3A16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16</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Dr. SHAINA      Database Management System         UNIT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90600"/>
            <a:ext cx="8763000" cy="5234386"/>
          </a:xfrm>
        </p:spPr>
        <p:txBody>
          <a:bodyPr>
            <a:normAutofit/>
          </a:bodyPr>
          <a:lstStyle/>
          <a:p>
            <a:pPr lvl="0" algn="l"/>
            <a:r>
              <a:rPr lang="en-US" sz="2000" b="1" dirty="0">
                <a:solidFill>
                  <a:schemeClr val="tx1"/>
                </a:solidFill>
              </a:rPr>
              <a:t>Multiple views</a:t>
            </a:r>
            <a:r>
              <a:rPr lang="en-US" sz="2000" dirty="0">
                <a:solidFill>
                  <a:schemeClr val="tx1"/>
                </a:solidFill>
              </a:rPr>
              <a:t> − DBMS offers multiple views for different users. A user who is in the Sales department will have a different view of database than a person working in the Production department. This feature enables the users to have a concentrate view of the database according to their requirements.</a:t>
            </a:r>
          </a:p>
          <a:p>
            <a:pPr algn="l"/>
            <a:r>
              <a:rPr lang="en-US" sz="2000" b="1" dirty="0">
                <a:solidFill>
                  <a:schemeClr val="tx1"/>
                </a:solidFill>
              </a:rPr>
              <a:t>Security</a:t>
            </a:r>
            <a:r>
              <a:rPr lang="en-US" sz="2000" dirty="0">
                <a:solidFill>
                  <a:schemeClr val="tx1"/>
                </a:solidFill>
              </a:rPr>
              <a:t>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 Additionally, it can also be managed how much data of the Sales department should be displayed to the user. Since a DBMS is not saved on the disk as traditional file systems, it is very hard for miscreants to break the code.</a:t>
            </a:r>
            <a:endParaRPr lang="en-US" sz="2000" dirty="0">
              <a:solidFill>
                <a:schemeClr val="tx1"/>
              </a:solidFill>
              <a:latin typeface="Verdana" panose="020B0604030504040204" pitchFamily="34" charset="0"/>
            </a:endParaRPr>
          </a:p>
          <a:p>
            <a:pPr algn="l"/>
            <a:endParaRPr lang="en-US" sz="2000" dirty="0">
              <a:solidFill>
                <a:schemeClr val="tx1"/>
              </a:solidFill>
            </a:endParaRP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Characteristics of Database Systems</a:t>
            </a:r>
            <a:endParaRPr lang="en-US" sz="2400" dirty="0"/>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DC77A97F-998B-4E95-A4AA-F5F04EF3A16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17</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dirty="0"/>
              <a:t>Dr. SHAINA      Database Management System         UNIT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817163"/>
            <a:ext cx="8458200" cy="5126437"/>
          </a:xfrm>
        </p:spPr>
        <p:txBody>
          <a:bodyPr>
            <a:noAutofit/>
          </a:bodyPr>
          <a:lstStyle/>
          <a:p>
            <a:pPr algn="just"/>
            <a:r>
              <a:rPr lang="en-US" sz="2200" b="1" dirty="0">
                <a:solidFill>
                  <a:srgbClr val="222222"/>
                </a:solidFill>
              </a:rPr>
              <a:t>Categories of Data Models: </a:t>
            </a:r>
            <a:r>
              <a:rPr lang="en-US" sz="2200" dirty="0">
                <a:solidFill>
                  <a:srgbClr val="222222"/>
                </a:solidFill>
              </a:rPr>
              <a:t>The data models can be categorized according to the types of concepts they use to describe the database structure. </a:t>
            </a:r>
          </a:p>
          <a:p>
            <a:pPr algn="just"/>
            <a:r>
              <a:rPr lang="en-US" sz="2200" b="1" dirty="0">
                <a:solidFill>
                  <a:srgbClr val="222222"/>
                </a:solidFill>
              </a:rPr>
              <a:t>High Level or Conceptual: </a:t>
            </a:r>
            <a:r>
              <a:rPr lang="en-US" sz="2200" dirty="0">
                <a:solidFill>
                  <a:srgbClr val="222222"/>
                </a:solidFill>
              </a:rPr>
              <a:t>Provide Concepts that are close to the way many users perceive data. </a:t>
            </a:r>
          </a:p>
          <a:p>
            <a:pPr algn="just"/>
            <a:r>
              <a:rPr lang="en-US" sz="2200" b="1" dirty="0">
                <a:solidFill>
                  <a:srgbClr val="222222"/>
                </a:solidFill>
              </a:rPr>
              <a:t>Low Level or Physical: </a:t>
            </a:r>
            <a:r>
              <a:rPr lang="en-US" sz="2200" dirty="0">
                <a:solidFill>
                  <a:srgbClr val="222222"/>
                </a:solidFill>
              </a:rPr>
              <a:t>Provide Concepts that describe the details of how data is stored in the computer. </a:t>
            </a:r>
          </a:p>
          <a:p>
            <a:pPr algn="just"/>
            <a:r>
              <a:rPr lang="en-US" sz="2200" dirty="0">
                <a:solidFill>
                  <a:srgbClr val="222222"/>
                </a:solidFill>
              </a:rPr>
              <a:t>Conceptual Data Models use concepts such as entities, attributes and relationships. </a:t>
            </a:r>
          </a:p>
          <a:p>
            <a:pPr algn="just"/>
            <a:r>
              <a:rPr lang="en-US" sz="2200" b="1" dirty="0">
                <a:solidFill>
                  <a:srgbClr val="222222"/>
                </a:solidFill>
              </a:rPr>
              <a:t>Entity: </a:t>
            </a:r>
            <a:r>
              <a:rPr lang="en-US" sz="2200" dirty="0">
                <a:solidFill>
                  <a:srgbClr val="222222"/>
                </a:solidFill>
              </a:rPr>
              <a:t>Represents a real world object or concept such as employee or a project. </a:t>
            </a:r>
          </a:p>
          <a:p>
            <a:pPr algn="just"/>
            <a:r>
              <a:rPr lang="en-US" sz="2200" b="1" dirty="0">
                <a:solidFill>
                  <a:srgbClr val="222222"/>
                </a:solidFill>
              </a:rPr>
              <a:t>Attribute:</a:t>
            </a:r>
            <a:r>
              <a:rPr lang="en-US" sz="2200" dirty="0">
                <a:solidFill>
                  <a:srgbClr val="222222"/>
                </a:solidFill>
              </a:rPr>
              <a:t> Represents some property of interest that further describes an entity such as employee name or salary. </a:t>
            </a:r>
          </a:p>
          <a:p>
            <a:pPr algn="just"/>
            <a:endParaRPr lang="en-US" sz="2400" b="1"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 Models </a:t>
            </a: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111C83B2-CF58-4D27-8DD8-3ADED84EBCE2}"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18</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dirty="0"/>
              <a:t>Dr. SHAINA      Database Management System         UNIT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ED6A2-9FE7-41BA-9130-BF421CD44B3B}"/>
              </a:ext>
            </a:extLst>
          </p:cNvPr>
          <p:cNvSpPr>
            <a:spLocks noGrp="1"/>
          </p:cNvSpPr>
          <p:nvPr>
            <p:ph idx="1"/>
          </p:nvPr>
        </p:nvSpPr>
        <p:spPr>
          <a:xfrm>
            <a:off x="228600" y="685801"/>
            <a:ext cx="8763000" cy="5410200"/>
          </a:xfrm>
        </p:spPr>
        <p:txBody>
          <a:bodyPr>
            <a:noAutofit/>
          </a:bodyPr>
          <a:lstStyle/>
          <a:p>
            <a:pPr algn="just"/>
            <a:r>
              <a:rPr lang="en-US" sz="2200" b="0" i="0" dirty="0">
                <a:effectLst/>
              </a:rPr>
              <a:t>A </a:t>
            </a:r>
            <a:r>
              <a:rPr lang="en-US" sz="2200" b="1" i="0" dirty="0">
                <a:effectLst/>
              </a:rPr>
              <a:t>Relationship: </a:t>
            </a:r>
            <a:r>
              <a:rPr lang="en-US" sz="2200" b="0" i="0" dirty="0">
                <a:effectLst/>
              </a:rPr>
              <a:t>Among two or more entities represents an interaction among the entities. E.g. Works-on relationship between an employee and a project. </a:t>
            </a:r>
          </a:p>
          <a:p>
            <a:pPr algn="just"/>
            <a:r>
              <a:rPr lang="en-US" sz="2200" b="1" i="0" dirty="0">
                <a:effectLst/>
              </a:rPr>
              <a:t>Schemas, Instances and Database State</a:t>
            </a:r>
          </a:p>
          <a:p>
            <a:pPr algn="just"/>
            <a:r>
              <a:rPr lang="en-US" sz="2200" dirty="0"/>
              <a:t>In any Data Model, it is important to distinguish between the </a:t>
            </a:r>
          </a:p>
          <a:p>
            <a:pPr marL="0" indent="0" algn="just">
              <a:buNone/>
            </a:pPr>
            <a:r>
              <a:rPr lang="en-US" sz="2200" i="0" dirty="0">
                <a:effectLst/>
              </a:rPr>
              <a:t>    Description of the </a:t>
            </a:r>
            <a:r>
              <a:rPr lang="en-US" sz="2200" dirty="0"/>
              <a:t>d</a:t>
            </a:r>
            <a:r>
              <a:rPr lang="en-US" sz="2200" i="0" dirty="0">
                <a:effectLst/>
              </a:rPr>
              <a:t>atabase and the Database Itself. </a:t>
            </a:r>
          </a:p>
          <a:p>
            <a:pPr marL="0" indent="0" algn="just">
              <a:buNone/>
            </a:pPr>
            <a:r>
              <a:rPr lang="en-US" sz="2200" dirty="0"/>
              <a:t>The description of the database is called the </a:t>
            </a:r>
            <a:r>
              <a:rPr lang="en-US" sz="2200" b="1" dirty="0"/>
              <a:t>Database Schema, </a:t>
            </a:r>
            <a:r>
              <a:rPr lang="en-US" sz="2200" dirty="0"/>
              <a:t>which is specified during the database design and is not expected to change frequently. </a:t>
            </a:r>
            <a:endParaRPr lang="en-US" sz="2200" b="1" i="0" dirty="0">
              <a:effectLst/>
            </a:endParaRPr>
          </a:p>
          <a:p>
            <a:pPr marL="0" indent="0" algn="just">
              <a:buNone/>
            </a:pPr>
            <a:r>
              <a:rPr lang="en-US" sz="2200" i="0" dirty="0">
                <a:effectLst/>
              </a:rPr>
              <a:t>The data in the database at a particular moment in time is called the </a:t>
            </a:r>
            <a:r>
              <a:rPr lang="en-US" sz="2200" b="1" i="0" dirty="0">
                <a:effectLst/>
              </a:rPr>
              <a:t>Database State</a:t>
            </a:r>
            <a:r>
              <a:rPr lang="en-US" sz="2200" i="0" dirty="0">
                <a:effectLst/>
              </a:rPr>
              <a:t> or a snapshot.</a:t>
            </a:r>
          </a:p>
          <a:p>
            <a:pPr marL="0" indent="0" algn="just">
              <a:buNone/>
            </a:pPr>
            <a:r>
              <a:rPr lang="en-US" sz="2200" dirty="0"/>
              <a:t>It is also Called an </a:t>
            </a:r>
            <a:r>
              <a:rPr lang="en-US" sz="2200" b="1" dirty="0"/>
              <a:t>Instance</a:t>
            </a:r>
            <a:r>
              <a:rPr lang="en-US" sz="2200" i="0" dirty="0">
                <a:effectLst/>
              </a:rPr>
              <a:t> in the database.</a:t>
            </a:r>
            <a:endParaRPr lang="en-US" sz="2200" b="1" i="0" dirty="0">
              <a:effectLst/>
            </a:endParaRPr>
          </a:p>
        </p:txBody>
      </p:sp>
      <p:sp>
        <p:nvSpPr>
          <p:cNvPr id="4" name="Date Placeholder 3">
            <a:extLst>
              <a:ext uri="{FF2B5EF4-FFF2-40B4-BE49-F238E27FC236}">
                <a16:creationId xmlns:a16="http://schemas.microsoft.com/office/drawing/2014/main" id="{F5DB6756-AB57-4A93-B39D-D6177D9E5321}"/>
              </a:ext>
            </a:extLst>
          </p:cNvPr>
          <p:cNvSpPr>
            <a:spLocks noGrp="1"/>
          </p:cNvSpPr>
          <p:nvPr>
            <p:ph type="dt" sz="half" idx="10"/>
          </p:nvPr>
        </p:nvSpPr>
        <p:spPr/>
        <p:txBody>
          <a:bodyPr/>
          <a:lstStyle/>
          <a:p>
            <a:fld id="{C905B894-B19D-46DE-BD9B-66FA5140F318}" type="datetime1">
              <a:rPr lang="en-US" smtClean="0"/>
              <a:pPr/>
              <a:t>2/23/2024</a:t>
            </a:fld>
            <a:endParaRPr lang="en-US" dirty="0"/>
          </a:p>
        </p:txBody>
      </p:sp>
      <p:sp>
        <p:nvSpPr>
          <p:cNvPr id="5" name="Footer Placeholder 4">
            <a:extLst>
              <a:ext uri="{FF2B5EF4-FFF2-40B4-BE49-F238E27FC236}">
                <a16:creationId xmlns:a16="http://schemas.microsoft.com/office/drawing/2014/main" id="{DB28C9C2-25E3-4D1E-9338-266B7E265C41}"/>
              </a:ext>
            </a:extLst>
          </p:cNvPr>
          <p:cNvSpPr>
            <a:spLocks noGrp="1"/>
          </p:cNvSpPr>
          <p:nvPr>
            <p:ph type="ftr" sz="quarter" idx="11"/>
          </p:nvPr>
        </p:nvSpPr>
        <p:spPr>
          <a:xfrm>
            <a:off x="3124200" y="6356350"/>
            <a:ext cx="44196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351E3819-C023-40C0-A081-D85CA4646641}"/>
              </a:ext>
            </a:extLst>
          </p:cNvPr>
          <p:cNvSpPr>
            <a:spLocks noGrp="1"/>
          </p:cNvSpPr>
          <p:nvPr>
            <p:ph type="sldNum" sz="quarter" idx="12"/>
          </p:nvPr>
        </p:nvSpPr>
        <p:spPr/>
        <p:txBody>
          <a:bodyPr/>
          <a:lstStyle/>
          <a:p>
            <a:fld id="{18F9ED7C-125C-4F48-91B7-9528945E4606}" type="slidenum">
              <a:rPr lang="en-US" smtClean="0"/>
              <a:pPr/>
              <a:t>19</a:t>
            </a:fld>
            <a:endParaRPr lang="en-US" dirty="0"/>
          </a:p>
        </p:txBody>
      </p:sp>
      <p:sp>
        <p:nvSpPr>
          <p:cNvPr id="8" name="Title 1">
            <a:extLst>
              <a:ext uri="{FF2B5EF4-FFF2-40B4-BE49-F238E27FC236}">
                <a16:creationId xmlns:a16="http://schemas.microsoft.com/office/drawing/2014/main" id="{11BF22D4-556B-4EFE-AF9F-1FEE3C69C779}"/>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Data Models </a:t>
            </a:r>
          </a:p>
        </p:txBody>
      </p:sp>
      <p:pic>
        <p:nvPicPr>
          <p:cNvPr id="10" name="Picture 2" descr="E:\NIET\Project\xLogo11.png.pagespeed.ic.pydHLuCQEZ.png">
            <a:extLst>
              <a:ext uri="{FF2B5EF4-FFF2-40B4-BE49-F238E27FC236}">
                <a16:creationId xmlns:a16="http://schemas.microsoft.com/office/drawing/2014/main" id="{250B18CC-46D7-451F-810A-2CF158CEF27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8714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4495800"/>
          </a:xfrm>
        </p:spPr>
        <p:txBody>
          <a:bodyPr>
            <a:noAutofit/>
          </a:bodyPr>
          <a:lstStyle/>
          <a:p>
            <a:pPr algn="just"/>
            <a:r>
              <a:rPr lang="en-US" sz="2200" dirty="0"/>
              <a:t>Database System Vs File System </a:t>
            </a:r>
          </a:p>
          <a:p>
            <a:pPr algn="just"/>
            <a:r>
              <a:rPr lang="en-US" sz="2200" dirty="0"/>
              <a:t>Data Model Schema and Instances </a:t>
            </a:r>
          </a:p>
          <a:p>
            <a:pPr algn="just"/>
            <a:r>
              <a:rPr lang="en-US" sz="2200" dirty="0"/>
              <a:t>Data Independence and Database Languages</a:t>
            </a:r>
          </a:p>
          <a:p>
            <a:pPr algn="just"/>
            <a:r>
              <a:rPr lang="en-US" sz="2200" dirty="0"/>
              <a:t>Data Modeling using Entity Relationship Model</a:t>
            </a:r>
          </a:p>
          <a:p>
            <a:pPr algn="just"/>
            <a:r>
              <a:rPr lang="en-US" sz="2200" dirty="0"/>
              <a:t>Keys </a:t>
            </a:r>
          </a:p>
          <a:p>
            <a:pPr algn="just"/>
            <a:r>
              <a:rPr lang="en-US" sz="2200" dirty="0"/>
              <a:t>Specialization, Generalization and Aggregation </a:t>
            </a:r>
          </a:p>
          <a:p>
            <a:pPr algn="just"/>
            <a:r>
              <a:rPr lang="en-US" sz="2200" dirty="0"/>
              <a:t>Reduction of an ER diagram to Tables </a:t>
            </a:r>
          </a:p>
          <a:p>
            <a:pPr algn="just"/>
            <a:r>
              <a:rPr lang="en-US" sz="2200" dirty="0"/>
              <a:t>Extended ER Model. </a:t>
            </a:r>
          </a:p>
        </p:txBody>
      </p:sp>
      <p:sp>
        <p:nvSpPr>
          <p:cNvPr id="4" name="Date Placeholder 3"/>
          <p:cNvSpPr>
            <a:spLocks noGrp="1"/>
          </p:cNvSpPr>
          <p:nvPr>
            <p:ph type="dt" sz="half" idx="10"/>
          </p:nvPr>
        </p:nvSpPr>
        <p:spPr/>
        <p:txBody>
          <a:bodyPr/>
          <a:lstStyle/>
          <a:p>
            <a:fld id="{6D14B22B-CECC-4E77-921F-0E6A45F14737}" type="datetime1">
              <a:rPr lang="en-US" smtClean="0"/>
              <a:pPr/>
              <a:t>2/23/2024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ea typeface="+mn-ea"/>
                <a:cs typeface="+mn-cs"/>
              </a:rPr>
              <a:t>Content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a:t>Dr. Shaina     Database Management System         UNIT 1</a:t>
            </a:r>
          </a:p>
        </p:txBody>
      </p:sp>
    </p:spTree>
    <p:extLst>
      <p:ext uri="{BB962C8B-B14F-4D97-AF65-F5344CB8AC3E}">
        <p14:creationId xmlns:p14="http://schemas.microsoft.com/office/powerpoint/2010/main" val="4002428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440C97-F185-48AD-AFE6-688E4284DFCD}"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dirty="0">
                <a:solidFill>
                  <a:srgbClr val="000000"/>
                </a:solidFill>
              </a:rPr>
              <a:t>DBMS is a </a:t>
            </a:r>
            <a:r>
              <a:rPr lang="en-US" sz="2200" b="0" i="0" dirty="0">
                <a:solidFill>
                  <a:srgbClr val="000000"/>
                </a:solidFill>
                <a:effectLst/>
              </a:rPr>
              <a:t>?</a:t>
            </a:r>
          </a:p>
          <a:p>
            <a:pPr lvl="2">
              <a:buFont typeface="+mj-lt"/>
              <a:buAutoNum type="arabicPeriod"/>
            </a:pPr>
            <a:r>
              <a:rPr lang="en-US" sz="2200" dirty="0">
                <a:solidFill>
                  <a:srgbClr val="000000"/>
                </a:solidFill>
              </a:rPr>
              <a:t>System Software</a:t>
            </a:r>
            <a:endParaRPr lang="en-US" sz="2200" b="0" i="0" dirty="0">
              <a:solidFill>
                <a:srgbClr val="000000"/>
              </a:solidFill>
              <a:effectLst/>
            </a:endParaRPr>
          </a:p>
          <a:p>
            <a:pPr lvl="2">
              <a:buFont typeface="+mj-lt"/>
              <a:buAutoNum type="arabicPeriod"/>
            </a:pPr>
            <a:r>
              <a:rPr lang="en-US" sz="2200" dirty="0">
                <a:solidFill>
                  <a:srgbClr val="000000"/>
                </a:solidFill>
              </a:rPr>
              <a:t>Application Software</a:t>
            </a:r>
            <a:endParaRPr lang="en-US" sz="2200" b="0" i="0" dirty="0">
              <a:solidFill>
                <a:srgbClr val="000000"/>
              </a:solidFill>
              <a:effectLst/>
            </a:endParaRPr>
          </a:p>
          <a:p>
            <a:pPr lvl="2">
              <a:buFont typeface="+mj-lt"/>
              <a:buAutoNum type="arabicPeriod"/>
            </a:pPr>
            <a:r>
              <a:rPr lang="en-US" sz="2200" dirty="0">
                <a:solidFill>
                  <a:srgbClr val="000000"/>
                </a:solidFill>
              </a:rPr>
              <a:t> General Software</a:t>
            </a:r>
            <a:endParaRPr lang="en-US" sz="2200" b="0" i="0" dirty="0">
              <a:solidFill>
                <a:srgbClr val="000000"/>
              </a:solidFill>
              <a:effectLst/>
            </a:endParaRPr>
          </a:p>
          <a:p>
            <a:pPr lvl="2">
              <a:buFont typeface="+mj-lt"/>
              <a:buAutoNum type="arabicPeriod"/>
            </a:pPr>
            <a:r>
              <a:rPr lang="en-US" sz="2200" dirty="0">
                <a:solidFill>
                  <a:srgbClr val="000000"/>
                </a:solidFill>
              </a:rPr>
              <a:t>Both A and C</a:t>
            </a:r>
            <a:endParaRPr lang="en-US" sz="2200" b="0" i="0" dirty="0">
              <a:solidFill>
                <a:srgbClr val="000000"/>
              </a:solidFill>
              <a:effectLst/>
            </a:endParaRPr>
          </a:p>
          <a:p>
            <a:pPr algn="l"/>
            <a:endParaRPr lang="en-US" sz="2200" b="0" i="0" dirty="0">
              <a:solidFill>
                <a:srgbClr val="000000"/>
              </a:solidFill>
              <a:effectLst/>
            </a:endParaRPr>
          </a:p>
          <a:p>
            <a:pPr algn="l"/>
            <a:r>
              <a:rPr lang="en-US" sz="2200" b="0" i="0" dirty="0">
                <a:solidFill>
                  <a:srgbClr val="000000"/>
                </a:solidFill>
                <a:effectLst/>
              </a:rPr>
              <a:t>Which of the following command is the task of DBA</a:t>
            </a:r>
          </a:p>
          <a:p>
            <a:pPr lvl="2">
              <a:buFont typeface="+mj-lt"/>
              <a:buAutoNum type="arabicPeriod"/>
            </a:pPr>
            <a:r>
              <a:rPr lang="en-US" sz="2200" b="0" i="0" dirty="0">
                <a:solidFill>
                  <a:srgbClr val="000000"/>
                </a:solidFill>
                <a:effectLst/>
              </a:rPr>
              <a:t>Create Tables </a:t>
            </a:r>
          </a:p>
          <a:p>
            <a:pPr lvl="2">
              <a:buFont typeface="+mj-lt"/>
              <a:buAutoNum type="arabicPeriod"/>
            </a:pPr>
            <a:r>
              <a:rPr lang="en-US" sz="2200" dirty="0">
                <a:solidFill>
                  <a:srgbClr val="000000"/>
                </a:solidFill>
              </a:rPr>
              <a:t>Delete Tables </a:t>
            </a:r>
            <a:endParaRPr lang="en-US" sz="2200" b="0" i="0" dirty="0">
              <a:solidFill>
                <a:srgbClr val="000000"/>
              </a:solidFill>
              <a:effectLst/>
            </a:endParaRPr>
          </a:p>
          <a:p>
            <a:pPr lvl="2">
              <a:buFont typeface="+mj-lt"/>
              <a:buAutoNum type="arabicPeriod"/>
            </a:pPr>
            <a:r>
              <a:rPr lang="en-US" sz="2200" dirty="0">
                <a:solidFill>
                  <a:srgbClr val="000000"/>
                </a:solidFill>
              </a:rPr>
              <a:t>Performance monitoring</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964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FAEE0F-557E-46E8-90C5-27B3342F9BD6}"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dirty="0">
                <a:solidFill>
                  <a:srgbClr val="000000"/>
                </a:solidFill>
              </a:rPr>
              <a:t> Data Model are</a:t>
            </a:r>
            <a:r>
              <a:rPr lang="en-US" sz="2200" b="0" i="0" dirty="0">
                <a:solidFill>
                  <a:srgbClr val="000000"/>
                </a:solidFill>
                <a:effectLst/>
              </a:rPr>
              <a:t>?</a:t>
            </a:r>
          </a:p>
          <a:p>
            <a:pPr lvl="2">
              <a:buFont typeface="+mj-lt"/>
              <a:buAutoNum type="arabicPeriod"/>
            </a:pPr>
            <a:r>
              <a:rPr lang="en-US" sz="2200" b="0" i="0" dirty="0">
                <a:solidFill>
                  <a:srgbClr val="000000"/>
                </a:solidFill>
                <a:effectLst/>
              </a:rPr>
              <a:t>High Level </a:t>
            </a:r>
          </a:p>
          <a:p>
            <a:pPr lvl="2">
              <a:buFont typeface="+mj-lt"/>
              <a:buAutoNum type="arabicPeriod"/>
            </a:pPr>
            <a:r>
              <a:rPr lang="en-US" sz="2200" b="0" i="0" dirty="0">
                <a:solidFill>
                  <a:srgbClr val="000000"/>
                </a:solidFill>
                <a:effectLst/>
              </a:rPr>
              <a:t>Low Level </a:t>
            </a:r>
          </a:p>
          <a:p>
            <a:pPr lvl="2">
              <a:buFont typeface="+mj-lt"/>
              <a:buAutoNum type="arabicPeriod"/>
            </a:pPr>
            <a:r>
              <a:rPr lang="en-US" sz="2200" dirty="0">
                <a:solidFill>
                  <a:srgbClr val="000000"/>
                </a:solidFill>
              </a:rPr>
              <a:t> Medium level</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algn="l"/>
            <a:endParaRPr lang="en-US" sz="2200" b="0" i="0" dirty="0">
              <a:solidFill>
                <a:srgbClr val="000000"/>
              </a:solidFill>
              <a:effectLst/>
            </a:endParaRPr>
          </a:p>
          <a:p>
            <a:pPr algn="l"/>
            <a:r>
              <a:rPr lang="en-US" sz="2200" dirty="0">
                <a:solidFill>
                  <a:srgbClr val="000000"/>
                </a:solidFill>
              </a:rPr>
              <a:t>Database Schema is</a:t>
            </a:r>
            <a:endParaRPr lang="en-US" sz="2200" b="0" i="0" dirty="0">
              <a:solidFill>
                <a:srgbClr val="000000"/>
              </a:solidFill>
              <a:effectLst/>
            </a:endParaRPr>
          </a:p>
          <a:p>
            <a:pPr lvl="2">
              <a:buFont typeface="+mj-lt"/>
              <a:buAutoNum type="arabicPeriod"/>
            </a:pPr>
            <a:r>
              <a:rPr lang="en-US" sz="2200" dirty="0">
                <a:solidFill>
                  <a:srgbClr val="000000"/>
                </a:solidFill>
              </a:rPr>
              <a:t>Structure of database</a:t>
            </a:r>
            <a:r>
              <a:rPr lang="en-US" sz="2200" b="0" i="0" dirty="0">
                <a:solidFill>
                  <a:srgbClr val="000000"/>
                </a:solidFill>
                <a:effectLst/>
              </a:rPr>
              <a:t> </a:t>
            </a:r>
          </a:p>
          <a:p>
            <a:pPr lvl="2">
              <a:buFont typeface="+mj-lt"/>
              <a:buAutoNum type="arabicPeriod"/>
            </a:pPr>
            <a:r>
              <a:rPr lang="en-US" sz="2200" dirty="0">
                <a:solidFill>
                  <a:srgbClr val="000000"/>
                </a:solidFill>
              </a:rPr>
              <a:t>Describes </a:t>
            </a:r>
            <a:r>
              <a:rPr lang="en-US" sz="2200" dirty="0" err="1">
                <a:solidFill>
                  <a:srgbClr val="000000"/>
                </a:solidFill>
              </a:rPr>
              <a:t>Databse</a:t>
            </a:r>
            <a:r>
              <a:rPr lang="en-US" sz="2200" dirty="0">
                <a:solidFill>
                  <a:srgbClr val="000000"/>
                </a:solidFill>
              </a:rPr>
              <a:t> </a:t>
            </a:r>
            <a:endParaRPr lang="en-US" sz="2200" b="0" i="0" dirty="0">
              <a:solidFill>
                <a:srgbClr val="000000"/>
              </a:solidFill>
              <a:effectLst/>
            </a:endParaRPr>
          </a:p>
          <a:p>
            <a:pPr lvl="2">
              <a:buFont typeface="+mj-lt"/>
              <a:buAutoNum type="arabicPeriod"/>
            </a:pPr>
            <a:r>
              <a:rPr lang="en-US" sz="2200" dirty="0">
                <a:solidFill>
                  <a:srgbClr val="000000"/>
                </a:solidFill>
              </a:rPr>
              <a:t>Populates the Database</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8024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3AA2E5-5A90-41E8-8429-B9D106536DB4}"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dirty="0">
                <a:solidFill>
                  <a:srgbClr val="000000"/>
                </a:solidFill>
              </a:rPr>
              <a:t>Database Designers do the following </a:t>
            </a:r>
            <a:r>
              <a:rPr lang="en-US" sz="2200" b="0" i="0" dirty="0">
                <a:solidFill>
                  <a:srgbClr val="000000"/>
                </a:solidFill>
                <a:effectLst/>
              </a:rPr>
              <a:t>?</a:t>
            </a:r>
          </a:p>
          <a:p>
            <a:pPr lvl="2">
              <a:buFont typeface="+mj-lt"/>
              <a:buAutoNum type="arabicPeriod"/>
            </a:pPr>
            <a:r>
              <a:rPr lang="en-US" sz="2200" dirty="0">
                <a:solidFill>
                  <a:srgbClr val="000000"/>
                </a:solidFill>
              </a:rPr>
              <a:t>Gather requirements</a:t>
            </a:r>
            <a:endParaRPr lang="en-US" sz="2200" b="0" i="0" dirty="0">
              <a:solidFill>
                <a:srgbClr val="000000"/>
              </a:solidFill>
              <a:effectLst/>
            </a:endParaRPr>
          </a:p>
          <a:p>
            <a:pPr lvl="2">
              <a:buFont typeface="+mj-lt"/>
              <a:buAutoNum type="arabicPeriod"/>
            </a:pPr>
            <a:r>
              <a:rPr lang="en-US" sz="2200" b="0" i="0" dirty="0">
                <a:solidFill>
                  <a:srgbClr val="000000"/>
                </a:solidFill>
                <a:effectLst/>
              </a:rPr>
              <a:t>Build the schema</a:t>
            </a:r>
          </a:p>
          <a:p>
            <a:pPr lvl="2">
              <a:buFont typeface="+mj-lt"/>
              <a:buAutoNum type="arabicPeriod"/>
            </a:pPr>
            <a:r>
              <a:rPr lang="en-US" sz="2200" dirty="0">
                <a:solidFill>
                  <a:srgbClr val="000000"/>
                </a:solidFill>
              </a:rPr>
              <a:t> Provide passwords</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algn="l"/>
            <a:endParaRPr lang="en-US" sz="2200" b="0" i="0" dirty="0">
              <a:solidFill>
                <a:srgbClr val="000000"/>
              </a:solidFill>
              <a:effectLst/>
            </a:endParaRPr>
          </a:p>
          <a:p>
            <a:pPr algn="l"/>
            <a:r>
              <a:rPr lang="en-US" sz="2200" b="0" i="0" dirty="0">
                <a:solidFill>
                  <a:srgbClr val="000000"/>
                </a:solidFill>
                <a:effectLst/>
              </a:rPr>
              <a:t>What are the advantages of DBMS</a:t>
            </a:r>
          </a:p>
          <a:p>
            <a:pPr lvl="2">
              <a:buFont typeface="+mj-lt"/>
              <a:buAutoNum type="arabicPeriod"/>
            </a:pPr>
            <a:r>
              <a:rPr lang="en-US" sz="2200" b="0" i="0" dirty="0">
                <a:solidFill>
                  <a:srgbClr val="000000"/>
                </a:solidFill>
                <a:effectLst/>
              </a:rPr>
              <a:t>Create Tables </a:t>
            </a:r>
          </a:p>
          <a:p>
            <a:pPr lvl="2">
              <a:buFont typeface="+mj-lt"/>
              <a:buAutoNum type="arabicPeriod"/>
            </a:pPr>
            <a:r>
              <a:rPr lang="en-US" sz="2200" dirty="0">
                <a:solidFill>
                  <a:srgbClr val="000000"/>
                </a:solidFill>
              </a:rPr>
              <a:t> Removing Redundancy  </a:t>
            </a:r>
            <a:endParaRPr lang="en-US" sz="2200" b="0" i="0" dirty="0">
              <a:solidFill>
                <a:srgbClr val="000000"/>
              </a:solidFill>
              <a:effectLst/>
            </a:endParaRPr>
          </a:p>
          <a:p>
            <a:pPr lvl="2">
              <a:buFont typeface="+mj-lt"/>
              <a:buAutoNum type="arabicPeriod"/>
            </a:pPr>
            <a:r>
              <a:rPr lang="en-US" sz="2200" b="0" i="0" dirty="0">
                <a:solidFill>
                  <a:srgbClr val="000000"/>
                </a:solidFill>
                <a:effectLst/>
              </a:rPr>
              <a:t>Removing Inconsistency</a:t>
            </a:r>
          </a:p>
          <a:p>
            <a:pPr lvl="2">
              <a:buFont typeface="+mj-lt"/>
              <a:buAutoNum type="arabicPeriod"/>
            </a:pPr>
            <a:r>
              <a:rPr lang="en-US" sz="2200" dirty="0">
                <a:solidFill>
                  <a:srgbClr val="000000"/>
                </a:solidFill>
              </a:rPr>
              <a:t>Both B and C</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9603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a:bodyPr>
          <a:lstStyle/>
          <a:p>
            <a:pPr>
              <a:buNone/>
            </a:pPr>
            <a:r>
              <a:rPr lang="en-US" sz="2400" b="1" dirty="0"/>
              <a:t>DBMS Architecture</a:t>
            </a:r>
          </a:p>
          <a:p>
            <a:pPr lvl="0"/>
            <a:r>
              <a:rPr lang="en-US" sz="2400" dirty="0"/>
              <a:t>The DBMS design depends upon its architecture. The basic client/server architecture is used to deal with a large number of PCs, web servers, database servers and other components that are connected with networks.</a:t>
            </a:r>
          </a:p>
          <a:p>
            <a:pPr lvl="0"/>
            <a:r>
              <a:rPr lang="en-US" sz="2400" dirty="0"/>
              <a:t>The client/server architecture consists of many PCs and a workstation which are connected via the network.</a:t>
            </a:r>
          </a:p>
          <a:p>
            <a:pPr lvl="0"/>
            <a:r>
              <a:rPr lang="en-US" sz="2400" dirty="0"/>
              <a:t>DBMS architecture depends upon how users are connected to the database to get their request done.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23</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DBMS</a:t>
            </a:r>
            <a:r>
              <a:rPr kumimoji="0" lang="en-US" sz="2400" b="1" i="0" u="none" strike="noStrike" kern="1200" cap="none" spc="0" normalizeH="0" noProof="0" dirty="0">
                <a:ln>
                  <a:noFill/>
                </a:ln>
                <a:solidFill>
                  <a:schemeClr val="dk1"/>
                </a:solidFill>
                <a:effectLst/>
                <a:uLnTx/>
                <a:uFillTx/>
                <a:latin typeface="+mn-lt"/>
                <a:ea typeface="+mn-ea"/>
                <a:cs typeface="+mn-cs"/>
              </a:rPr>
              <a:t>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04348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a:bodyPr>
          <a:lstStyle/>
          <a:p>
            <a:r>
              <a:rPr lang="en-US" sz="2400" b="1" dirty="0"/>
              <a:t>Types of DBMS Architecture</a:t>
            </a:r>
          </a:p>
          <a:p>
            <a:pPr>
              <a:buNone/>
            </a:pPr>
            <a:br>
              <a:rPr lang="en-US" sz="2400" dirty="0"/>
            </a:br>
            <a:br>
              <a:rPr lang="en-US" sz="2400" dirty="0"/>
            </a:br>
            <a:endParaRPr lang="en-US" sz="24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24</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Database State</a:t>
            </a:r>
          </a:p>
        </p:txBody>
      </p:sp>
      <p:pic>
        <p:nvPicPr>
          <p:cNvPr id="9" name="Picture 8" descr="DBMS Architecture"/>
          <p:cNvPicPr/>
          <p:nvPr/>
        </p:nvPicPr>
        <p:blipFill>
          <a:blip r:embed="rId3"/>
          <a:srcRect/>
          <a:stretch>
            <a:fillRect/>
          </a:stretch>
        </p:blipFill>
        <p:spPr bwMode="auto">
          <a:xfrm>
            <a:off x="1981200" y="1447801"/>
            <a:ext cx="5638800" cy="4419600"/>
          </a:xfrm>
          <a:prstGeom prst="rect">
            <a:avLst/>
          </a:prstGeom>
          <a:noFill/>
          <a:ln w="9525">
            <a:noFill/>
            <a:miter lim="800000"/>
            <a:headEnd/>
            <a:tailEnd/>
          </a:ln>
        </p:spPr>
      </p:pic>
    </p:spTree>
    <p:extLst>
      <p:ext uri="{BB962C8B-B14F-4D97-AF65-F5344CB8AC3E}">
        <p14:creationId xmlns:p14="http://schemas.microsoft.com/office/powerpoint/2010/main" val="1504348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lnSpcReduction="10000"/>
          </a:bodyPr>
          <a:lstStyle/>
          <a:p>
            <a:pPr>
              <a:buNone/>
            </a:pPr>
            <a:r>
              <a:rPr lang="en-US" sz="2400" b="1" dirty="0"/>
              <a:t>1-Tier Architecture</a:t>
            </a:r>
          </a:p>
          <a:p>
            <a:pPr lvl="0"/>
            <a:r>
              <a:rPr lang="en-US" sz="2400" dirty="0"/>
              <a:t>In this architecture, the database is directly available to the user. It means the user can directly sit on the DBMS and uses it.</a:t>
            </a:r>
          </a:p>
          <a:p>
            <a:pPr lvl="0">
              <a:buNone/>
            </a:pPr>
            <a:endParaRPr lang="en-US" sz="2400" dirty="0"/>
          </a:p>
          <a:p>
            <a:pPr lvl="0"/>
            <a:r>
              <a:rPr lang="en-US" sz="2400" dirty="0"/>
              <a:t>Any changes done here will directly be done on the database itself. It doesn't provide a handy tool for end users.</a:t>
            </a:r>
          </a:p>
          <a:p>
            <a:pPr lvl="0">
              <a:buNone/>
            </a:pPr>
            <a:endParaRPr lang="en-US" sz="2400" dirty="0"/>
          </a:p>
          <a:p>
            <a:pPr lvl="0"/>
            <a:r>
              <a:rPr lang="en-US" sz="2400" dirty="0"/>
              <a:t>The 1-Tier architecture is used for development of the local application, where programmers can directly communicate with the database for the quick response.</a:t>
            </a:r>
          </a:p>
          <a:p>
            <a:pPr>
              <a:buNone/>
            </a:pPr>
            <a:endParaRPr lang="en-US" sz="2400" b="1" dirty="0"/>
          </a:p>
          <a:p>
            <a:pPr>
              <a:buNone/>
            </a:pPr>
            <a:br>
              <a:rPr lang="en-US" sz="2400" dirty="0"/>
            </a:br>
            <a:br>
              <a:rPr lang="en-US" sz="2400" dirty="0"/>
            </a:br>
            <a:endParaRPr lang="en-US" sz="24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25</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1-</a:t>
            </a:r>
            <a:r>
              <a:rPr kumimoji="0" lang="en-US" sz="2400" b="1" i="0" u="none" strike="noStrike" kern="1200" cap="none" spc="0" normalizeH="0" baseline="0" noProof="0" dirty="0">
                <a:ln>
                  <a:noFill/>
                </a:ln>
                <a:solidFill>
                  <a:schemeClr val="dk1"/>
                </a:solidFill>
                <a:effectLst/>
                <a:uLnTx/>
                <a:uFillTx/>
                <a:latin typeface="+mn-lt"/>
                <a:ea typeface="+mn-ea"/>
                <a:cs typeface="+mn-cs"/>
              </a:rPr>
              <a:t>Tier Architecture</a:t>
            </a:r>
          </a:p>
        </p:txBody>
      </p:sp>
    </p:spTree>
    <p:extLst>
      <p:ext uri="{BB962C8B-B14F-4D97-AF65-F5344CB8AC3E}">
        <p14:creationId xmlns:p14="http://schemas.microsoft.com/office/powerpoint/2010/main" val="150434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a:bodyPr>
          <a:lstStyle/>
          <a:p>
            <a:pPr>
              <a:buNone/>
            </a:pPr>
            <a:r>
              <a:rPr lang="en-US" sz="2400" b="1" dirty="0"/>
              <a:t>2-Tier Architecture</a:t>
            </a:r>
          </a:p>
          <a:p>
            <a:pPr lvl="0"/>
            <a:r>
              <a:rPr lang="en-US" sz="2400" dirty="0"/>
              <a:t>The 2-Tier architecture is same as basic client-server. In the two-tier architecture, applications on the client end can directly communicate with the database at the server side. For this interaction, API's like: </a:t>
            </a:r>
            <a:r>
              <a:rPr lang="en-US" sz="2400" b="1" dirty="0"/>
              <a:t>ODBC</a:t>
            </a:r>
            <a:r>
              <a:rPr lang="en-US" sz="2400" dirty="0"/>
              <a:t>, </a:t>
            </a:r>
            <a:r>
              <a:rPr lang="en-US" sz="2400" b="1" dirty="0"/>
              <a:t>JDBC</a:t>
            </a:r>
            <a:r>
              <a:rPr lang="en-US" sz="2400" dirty="0"/>
              <a:t> are used.</a:t>
            </a:r>
          </a:p>
          <a:p>
            <a:pPr lvl="0"/>
            <a:r>
              <a:rPr lang="en-US" sz="2400" dirty="0"/>
              <a:t>The user interfaces and application programs are run on the client-side.</a:t>
            </a:r>
          </a:p>
          <a:p>
            <a:pPr lvl="0"/>
            <a:r>
              <a:rPr lang="en-US" sz="2400" dirty="0"/>
              <a:t>The server side is responsible to provide the functionalities like: query processing and transaction management.</a:t>
            </a:r>
          </a:p>
          <a:p>
            <a:pPr lvl="0"/>
            <a:r>
              <a:rPr lang="en-US" sz="2400" dirty="0"/>
              <a:t>To communicate with the DBMS, client-side application establishes a connection with the server side.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26</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2-Tier</a:t>
            </a:r>
            <a:r>
              <a:rPr kumimoji="0" lang="en-US" sz="2400" b="1" i="0" u="none" strike="noStrike" kern="1200" cap="none" spc="0" normalizeH="0" noProof="0" dirty="0">
                <a:ln>
                  <a:noFill/>
                </a:ln>
                <a:solidFill>
                  <a:schemeClr val="dk1"/>
                </a:solidFill>
                <a:effectLst/>
                <a:uLnTx/>
                <a:uFillTx/>
                <a:latin typeface="+mn-lt"/>
                <a:ea typeface="+mn-ea"/>
                <a:cs typeface="+mn-cs"/>
              </a:rPr>
              <a:t>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04348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27</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2-Tier</a:t>
            </a:r>
            <a:r>
              <a:rPr kumimoji="0" lang="en-US" sz="2400" b="1" i="0" u="none" strike="noStrike" kern="1200" cap="none" spc="0" normalizeH="0" noProof="0" dirty="0">
                <a:ln>
                  <a:noFill/>
                </a:ln>
                <a:solidFill>
                  <a:schemeClr val="dk1"/>
                </a:solidFill>
                <a:effectLst/>
                <a:uLnTx/>
                <a:uFillTx/>
                <a:latin typeface="+mn-lt"/>
                <a:ea typeface="+mn-ea"/>
                <a:cs typeface="+mn-cs"/>
              </a:rPr>
              <a:t>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9" name="Content Placeholder 8" descr="DBMS Architecture"/>
          <p:cNvPicPr>
            <a:picLocks noGrp="1"/>
          </p:cNvPicPr>
          <p:nvPr>
            <p:ph idx="1"/>
          </p:nvPr>
        </p:nvPicPr>
        <p:blipFill>
          <a:blip r:embed="rId3"/>
          <a:srcRect/>
          <a:stretch>
            <a:fillRect/>
          </a:stretch>
        </p:blipFill>
        <p:spPr bwMode="auto">
          <a:xfrm>
            <a:off x="1219200" y="1667669"/>
            <a:ext cx="5272087" cy="4275931"/>
          </a:xfrm>
          <a:prstGeom prst="rect">
            <a:avLst/>
          </a:prstGeom>
          <a:noFill/>
          <a:ln w="9525">
            <a:noFill/>
            <a:miter lim="800000"/>
            <a:headEnd/>
            <a:tailEnd/>
          </a:ln>
        </p:spPr>
      </p:pic>
    </p:spTree>
    <p:extLst>
      <p:ext uri="{BB962C8B-B14F-4D97-AF65-F5344CB8AC3E}">
        <p14:creationId xmlns:p14="http://schemas.microsoft.com/office/powerpoint/2010/main" val="150434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a:bodyPr>
          <a:lstStyle/>
          <a:p>
            <a:pPr>
              <a:buNone/>
            </a:pPr>
            <a:r>
              <a:rPr lang="en-US" sz="2400" b="1" dirty="0"/>
              <a:t>3-Tier Architecture</a:t>
            </a:r>
          </a:p>
          <a:p>
            <a:pPr lvl="0"/>
            <a:r>
              <a:rPr lang="en-US" sz="2400" dirty="0"/>
              <a:t>The 3-Tier architecture contains another layer between the client and server. In this architecture, client can't directly communicate with the server.</a:t>
            </a:r>
          </a:p>
          <a:p>
            <a:pPr lvl="0"/>
            <a:r>
              <a:rPr lang="en-US" sz="2400" dirty="0"/>
              <a:t>The application on the client-end interacts with an application server which further communicates with the database system.</a:t>
            </a:r>
          </a:p>
          <a:p>
            <a:pPr lvl="0"/>
            <a:r>
              <a:rPr lang="en-US" sz="2400" dirty="0"/>
              <a:t>End user has no idea about the existence of the database beyond the application server. The database also has no idea about any other user beyond the application.</a:t>
            </a:r>
          </a:p>
          <a:p>
            <a:pPr lvl="0"/>
            <a:r>
              <a:rPr lang="en-US" sz="2400" dirty="0"/>
              <a:t>The 3-Tier architecture is used in case of large web application.</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28</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3- tier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04348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29</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3- tier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DBMS Architecture"/>
          <p:cNvPicPr/>
          <p:nvPr/>
        </p:nvPicPr>
        <p:blipFill>
          <a:blip r:embed="rId3"/>
          <a:srcRect/>
          <a:stretch>
            <a:fillRect/>
          </a:stretch>
        </p:blipFill>
        <p:spPr bwMode="auto">
          <a:xfrm>
            <a:off x="2057400" y="914400"/>
            <a:ext cx="5638800" cy="4876799"/>
          </a:xfrm>
          <a:prstGeom prst="rect">
            <a:avLst/>
          </a:prstGeom>
          <a:noFill/>
          <a:ln w="9525">
            <a:noFill/>
            <a:miter lim="800000"/>
            <a:headEnd/>
            <a:tailEnd/>
          </a:ln>
        </p:spPr>
      </p:pic>
    </p:spTree>
    <p:extLst>
      <p:ext uri="{BB962C8B-B14F-4D97-AF65-F5344CB8AC3E}">
        <p14:creationId xmlns:p14="http://schemas.microsoft.com/office/powerpoint/2010/main" val="150434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4876800"/>
          </a:xfrm>
        </p:spPr>
        <p:txBody>
          <a:bodyPr>
            <a:noAutofit/>
          </a:bodyPr>
          <a:lstStyle/>
          <a:p>
            <a:pPr algn="just"/>
            <a:r>
              <a:rPr lang="en-US" sz="2200" dirty="0"/>
              <a:t>To learn features of a database system and its application and compare various types of data models. </a:t>
            </a:r>
          </a:p>
          <a:p>
            <a:pPr algn="just"/>
            <a:r>
              <a:rPr lang="en-US" sz="2200" dirty="0"/>
              <a:t>To construct an ER Model for a given problem and transform it into a relation database schema.</a:t>
            </a:r>
          </a:p>
          <a:p>
            <a:pPr algn="just"/>
            <a:r>
              <a:rPr lang="en-US" sz="2200" dirty="0"/>
              <a:t>To formulate solution to a query problem using SQL Commands, relational algebra, tuple calculus and domain calculus. </a:t>
            </a:r>
          </a:p>
          <a:p>
            <a:pPr algn="just"/>
            <a:r>
              <a:rPr lang="en-US" sz="2200" dirty="0"/>
              <a:t>To learn the need of normalization and normalize a given relation to the desired normal form. </a:t>
            </a:r>
          </a:p>
          <a:p>
            <a:pPr algn="just"/>
            <a:r>
              <a:rPr lang="en-US" sz="2200" dirty="0"/>
              <a:t>To learn different approaches of transaction processing and concurrency control. </a:t>
            </a:r>
          </a:p>
          <a:p>
            <a:pPr algn="just">
              <a:buNone/>
            </a:pPr>
            <a:r>
              <a:rPr lang="en-US" sz="2200" dirty="0"/>
              <a:t> </a:t>
            </a:r>
          </a:p>
        </p:txBody>
      </p:sp>
      <p:sp>
        <p:nvSpPr>
          <p:cNvPr id="4" name="Date Placeholder 3"/>
          <p:cNvSpPr>
            <a:spLocks noGrp="1"/>
          </p:cNvSpPr>
          <p:nvPr>
            <p:ph type="dt" sz="half" idx="10"/>
          </p:nvPr>
        </p:nvSpPr>
        <p:spPr/>
        <p:txBody>
          <a:bodyPr/>
          <a:lstStyle/>
          <a:p>
            <a:fld id="{434C97BB-BF86-408F-90B5-6F2483DCD43B}" type="datetime1">
              <a:rPr lang="en-US" smtClean="0"/>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ea typeface="+mn-ea"/>
                <a:cs typeface="+mn-cs"/>
              </a:rPr>
              <a:t>Course</a:t>
            </a:r>
            <a:r>
              <a:rPr kumimoji="0" lang="en-US" sz="3000" b="0" i="0" u="none" strike="noStrike" kern="1200" cap="none" spc="0" normalizeH="0" noProof="0" dirty="0">
                <a:ln>
                  <a:noFill/>
                </a:ln>
                <a:solidFill>
                  <a:schemeClr val="dk1"/>
                </a:solidFill>
                <a:effectLst/>
                <a:uLnTx/>
                <a:uFillTx/>
                <a:ea typeface="+mn-ea"/>
                <a:cs typeface="+mn-cs"/>
              </a:rPr>
              <a:t> Objective</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228600" y="685800"/>
            <a:ext cx="8763000" cy="5440364"/>
          </a:xfrm>
        </p:spPr>
        <p:txBody>
          <a:bodyPr>
            <a:normAutofit/>
          </a:bodyPr>
          <a:lstStyle/>
          <a:p>
            <a:pPr marL="0" indent="0" algn="just">
              <a:buNone/>
            </a:pPr>
            <a:endParaRPr lang="en-US" sz="2400" b="0" i="0" dirty="0">
              <a:effectLst/>
            </a:endParaRPr>
          </a:p>
          <a:p>
            <a:pPr marL="0" indent="0" algn="just">
              <a:buNone/>
            </a:pPr>
            <a:r>
              <a:rPr lang="en-US" sz="2200" b="0" i="0" dirty="0">
                <a:effectLst/>
              </a:rPr>
              <a:t>Each Schema has its own set of records or set of Instances. When we add or delete a record from a database, the instance changes or we change the state of the database to another state. </a:t>
            </a:r>
          </a:p>
          <a:p>
            <a:pPr marL="0" indent="0" algn="just">
              <a:buNone/>
            </a:pPr>
            <a:endParaRPr lang="en-US" sz="2200" b="0" i="0" dirty="0">
              <a:effectLst/>
            </a:endParaRPr>
          </a:p>
          <a:p>
            <a:pPr marL="0" indent="0" algn="just">
              <a:buNone/>
            </a:pPr>
            <a:r>
              <a:rPr lang="en-US" sz="2200" dirty="0"/>
              <a:t>The DBMS stores the descriptions of the schema constructs and constructs are also called the meta-data in the DBMS catalog so that DBMS software can refer to the schema whenever it needs to. </a:t>
            </a:r>
          </a:p>
          <a:p>
            <a:pPr marL="0" indent="0" algn="just">
              <a:buNone/>
            </a:pPr>
            <a:endParaRPr lang="en-US" sz="2200" dirty="0"/>
          </a:p>
          <a:p>
            <a:pPr marL="0" indent="0" algn="just">
              <a:buNone/>
            </a:pPr>
            <a:r>
              <a:rPr lang="en-US" sz="2200" dirty="0"/>
              <a:t>The Schema is called </a:t>
            </a:r>
            <a:r>
              <a:rPr lang="en-US" sz="2200" b="1" dirty="0"/>
              <a:t>Intension </a:t>
            </a:r>
            <a:r>
              <a:rPr lang="en-US" sz="2200" dirty="0"/>
              <a:t>and the data inside it is called </a:t>
            </a:r>
            <a:r>
              <a:rPr lang="en-US" sz="2200" b="1" dirty="0"/>
              <a:t>Extension</a:t>
            </a:r>
          </a:p>
          <a:p>
            <a:pPr marL="0" indent="0" algn="just">
              <a:buNone/>
            </a:pPr>
            <a:endParaRPr lang="en-US" sz="2400" b="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DC2425D-CDFA-4FD1-8A8E-F4FD8712500E}" type="datetime1">
              <a:rPr lang="en-US" smtClean="0"/>
              <a:pPr/>
              <a:t>2/23/2024</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30</a:t>
            </a:fld>
            <a:endParaRPr lang="en-US" dirty="0"/>
          </a:p>
        </p:txBody>
      </p:sp>
      <p:pic>
        <p:nvPicPr>
          <p:cNvPr id="8" name="Picture 2" descr="E:\NIET\Project\xLogo11.png.pagespeed.ic.pydHLuCQEZ.png">
            <a:extLst>
              <a:ext uri="{FF2B5EF4-FFF2-40B4-BE49-F238E27FC236}">
                <a16:creationId xmlns:a16="http://schemas.microsoft.com/office/drawing/2014/main" id="{88D47869-8DCD-4A00-9FD9-6D940606820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Database State</a:t>
            </a:r>
          </a:p>
        </p:txBody>
      </p:sp>
    </p:spTree>
    <p:extLst>
      <p:ext uri="{BB962C8B-B14F-4D97-AF65-F5344CB8AC3E}">
        <p14:creationId xmlns:p14="http://schemas.microsoft.com/office/powerpoint/2010/main" val="1504348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45175-539A-4C62-9445-C5A7D399E89C}"/>
              </a:ext>
            </a:extLst>
          </p:cNvPr>
          <p:cNvSpPr>
            <a:spLocks noGrp="1"/>
          </p:cNvSpPr>
          <p:nvPr>
            <p:ph idx="1"/>
          </p:nvPr>
        </p:nvSpPr>
        <p:spPr>
          <a:xfrm>
            <a:off x="152400" y="685798"/>
            <a:ext cx="8915400" cy="5440365"/>
          </a:xfrm>
        </p:spPr>
        <p:txBody>
          <a:bodyPr>
            <a:normAutofit/>
          </a:bodyPr>
          <a:lstStyle/>
          <a:p>
            <a:pPr>
              <a:buNone/>
            </a:pPr>
            <a:r>
              <a:rPr lang="en-US" sz="2400" b="1" dirty="0"/>
              <a:t>Types of Schema</a:t>
            </a:r>
          </a:p>
          <a:p>
            <a:pPr>
              <a:buNone/>
            </a:pPr>
            <a:r>
              <a:rPr lang="en-US" sz="2400" dirty="0"/>
              <a:t>The different types of schemas are as follows −</a:t>
            </a:r>
          </a:p>
          <a:p>
            <a:pPr lvl="0"/>
            <a:r>
              <a:rPr lang="en-US" sz="2400" b="1" dirty="0"/>
              <a:t>Physical schema</a:t>
            </a:r>
            <a:r>
              <a:rPr lang="en-US" sz="2400" dirty="0"/>
              <a:t> − It is a database design at the physical level. It is hidden below the logical schema and can be changed easily without affecting the application programs.</a:t>
            </a:r>
          </a:p>
          <a:p>
            <a:pPr lvl="0"/>
            <a:r>
              <a:rPr lang="en-US" sz="2400" b="1" dirty="0"/>
              <a:t>Logical schema</a:t>
            </a:r>
            <a:r>
              <a:rPr lang="en-US" sz="2400" dirty="0"/>
              <a:t> − It is a database design at the logical level. Programmers construct applications using logical schema.</a:t>
            </a:r>
          </a:p>
          <a:p>
            <a:pPr lvl="0"/>
            <a:r>
              <a:rPr lang="en-US" sz="2400" b="1" dirty="0"/>
              <a:t>External</a:t>
            </a:r>
            <a:r>
              <a:rPr lang="en-US" sz="2400" dirty="0"/>
              <a:t> − It is schema at view level. It is the highest level of a schema which defines the views for end users.</a:t>
            </a:r>
          </a:p>
          <a:p>
            <a:pPr>
              <a:buNone/>
            </a:pPr>
            <a:r>
              <a:rPr lang="en-US" sz="2400" dirty="0"/>
              <a:t>	Generally the Database Management System (DBMS) assists one physical schema, one logical schema and several sub or external schemas.</a:t>
            </a:r>
          </a:p>
        </p:txBody>
      </p:sp>
      <p:sp>
        <p:nvSpPr>
          <p:cNvPr id="4" name="Date Placeholder 3">
            <a:extLst>
              <a:ext uri="{FF2B5EF4-FFF2-40B4-BE49-F238E27FC236}">
                <a16:creationId xmlns:a16="http://schemas.microsoft.com/office/drawing/2014/main" id="{C2CD3C37-D8D5-4EBD-B0DF-25B597FB5379}"/>
              </a:ext>
            </a:extLst>
          </p:cNvPr>
          <p:cNvSpPr>
            <a:spLocks noGrp="1"/>
          </p:cNvSpPr>
          <p:nvPr>
            <p:ph type="dt" sz="half" idx="10"/>
          </p:nvPr>
        </p:nvSpPr>
        <p:spPr/>
        <p:txBody>
          <a:bodyPr/>
          <a:lstStyle/>
          <a:p>
            <a:fld id="{D9B255A9-3005-492D-B1D6-3FA4D3FD31A4}" type="datetime1">
              <a:rPr lang="en-US" smtClean="0"/>
              <a:pPr/>
              <a:t>2/23/2024</a:t>
            </a:fld>
            <a:endParaRPr lang="en-US" dirty="0"/>
          </a:p>
        </p:txBody>
      </p:sp>
      <p:sp>
        <p:nvSpPr>
          <p:cNvPr id="5" name="Footer Placeholder 4">
            <a:extLst>
              <a:ext uri="{FF2B5EF4-FFF2-40B4-BE49-F238E27FC236}">
                <a16:creationId xmlns:a16="http://schemas.microsoft.com/office/drawing/2014/main" id="{9FF3F0F0-3518-41B9-9157-910B5FFC6433}"/>
              </a:ext>
            </a:extLst>
          </p:cNvPr>
          <p:cNvSpPr>
            <a:spLocks noGrp="1"/>
          </p:cNvSpPr>
          <p:nvPr>
            <p:ph type="ftr" sz="quarter" idx="11"/>
          </p:nvPr>
        </p:nvSpPr>
        <p:spPr>
          <a:xfrm>
            <a:off x="3124200" y="6356350"/>
            <a:ext cx="46482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DCE4B56F-5C95-427F-951E-5F1ECE8837C3}"/>
              </a:ext>
            </a:extLst>
          </p:cNvPr>
          <p:cNvSpPr>
            <a:spLocks noGrp="1"/>
          </p:cNvSpPr>
          <p:nvPr>
            <p:ph type="sldNum" sz="quarter" idx="12"/>
          </p:nvPr>
        </p:nvSpPr>
        <p:spPr/>
        <p:txBody>
          <a:bodyPr/>
          <a:lstStyle/>
          <a:p>
            <a:fld id="{18F9ED7C-125C-4F48-91B7-9528945E4606}" type="slidenum">
              <a:rPr lang="en-US" smtClean="0"/>
              <a:pPr/>
              <a:t>31</a:t>
            </a:fld>
            <a:endParaRPr lang="en-US" dirty="0"/>
          </a:p>
        </p:txBody>
      </p:sp>
      <p:pic>
        <p:nvPicPr>
          <p:cNvPr id="8" name="Picture 2" descr="E:\NIET\Project\xLogo11.png.pagespeed.ic.pydHLuCQEZ.png">
            <a:extLst>
              <a:ext uri="{FF2B5EF4-FFF2-40B4-BE49-F238E27FC236}">
                <a16:creationId xmlns:a16="http://schemas.microsoft.com/office/drawing/2014/main" id="{CCFCD0CB-0652-451E-98AD-21358C48571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C12B23C3-79EA-49ED-8460-8E5DDD20A9A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The Three Schema </a:t>
            </a:r>
            <a:r>
              <a:rPr lang="en-US" sz="2400" b="1" dirty="0"/>
              <a:t>Architecture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63420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baseline="0" dirty="0"/>
              <a:t>The </a:t>
            </a:r>
            <a:r>
              <a:rPr lang="en-US" sz="2400" b="1" dirty="0"/>
              <a:t>Three Schema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C024DB37-2F2D-4F76-AF0A-E569E55926AA}"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32</a:t>
            </a:fld>
            <a:endParaRPr lang="en-US" dirty="0"/>
          </a:p>
        </p:txBody>
      </p:sp>
      <p:sp>
        <p:nvSpPr>
          <p:cNvPr id="8" name="Footer Placeholder 7"/>
          <p:cNvSpPr>
            <a:spLocks noGrp="1"/>
          </p:cNvSpPr>
          <p:nvPr>
            <p:ph type="ftr" sz="quarter" idx="11"/>
          </p:nvPr>
        </p:nvSpPr>
        <p:spPr>
          <a:xfrm>
            <a:off x="2362200" y="6400800"/>
            <a:ext cx="4495800" cy="228601"/>
          </a:xfrm>
        </p:spPr>
        <p:txBody>
          <a:bodyPr/>
          <a:lstStyle/>
          <a:p>
            <a:r>
              <a:rPr lang="en-US" dirty="0"/>
              <a:t>Dr. SHAINA      Database Management System         UNIT 1</a:t>
            </a:r>
          </a:p>
        </p:txBody>
      </p:sp>
      <p:pic>
        <p:nvPicPr>
          <p:cNvPr id="1026" name="Picture 2" descr="DBMS Three schema Architecture - javatpoint">
            <a:extLst>
              <a:ext uri="{FF2B5EF4-FFF2-40B4-BE49-F238E27FC236}">
                <a16:creationId xmlns:a16="http://schemas.microsoft.com/office/drawing/2014/main" id="{6E1DACB1-E53D-496B-BF07-8574D007E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7763"/>
            <a:ext cx="594360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972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ED6A2-9FE7-41BA-9130-BF421CD44B3B}"/>
              </a:ext>
            </a:extLst>
          </p:cNvPr>
          <p:cNvSpPr>
            <a:spLocks noGrp="1"/>
          </p:cNvSpPr>
          <p:nvPr>
            <p:ph idx="1"/>
          </p:nvPr>
        </p:nvSpPr>
        <p:spPr>
          <a:xfrm>
            <a:off x="228600" y="685801"/>
            <a:ext cx="8763000" cy="5410200"/>
          </a:xfrm>
        </p:spPr>
        <p:txBody>
          <a:bodyPr>
            <a:noAutofit/>
          </a:bodyPr>
          <a:lstStyle/>
          <a:p>
            <a:pPr algn="just"/>
            <a:endParaRPr lang="en-US" sz="2400" b="0" i="0" dirty="0">
              <a:effectLst/>
              <a:latin typeface="Roboto"/>
            </a:endParaRPr>
          </a:p>
          <a:p>
            <a:pPr algn="just"/>
            <a:endParaRPr lang="en-US" sz="2400" b="0" i="0" dirty="0">
              <a:effectLst/>
              <a:latin typeface="Roboto"/>
            </a:endParaRPr>
          </a:p>
        </p:txBody>
      </p:sp>
      <p:sp>
        <p:nvSpPr>
          <p:cNvPr id="4" name="Date Placeholder 3">
            <a:extLst>
              <a:ext uri="{FF2B5EF4-FFF2-40B4-BE49-F238E27FC236}">
                <a16:creationId xmlns:a16="http://schemas.microsoft.com/office/drawing/2014/main" id="{F5DB6756-AB57-4A93-B39D-D6177D9E5321}"/>
              </a:ext>
            </a:extLst>
          </p:cNvPr>
          <p:cNvSpPr>
            <a:spLocks noGrp="1"/>
          </p:cNvSpPr>
          <p:nvPr>
            <p:ph type="dt" sz="half" idx="10"/>
          </p:nvPr>
        </p:nvSpPr>
        <p:spPr/>
        <p:txBody>
          <a:bodyPr/>
          <a:lstStyle/>
          <a:p>
            <a:fld id="{16BDEDF6-F85E-48B3-85AC-56136E4F08BA}" type="datetime1">
              <a:rPr lang="en-US" smtClean="0"/>
              <a:pPr/>
              <a:t>2/23/2024</a:t>
            </a:fld>
            <a:endParaRPr lang="en-US" dirty="0"/>
          </a:p>
        </p:txBody>
      </p:sp>
      <p:sp>
        <p:nvSpPr>
          <p:cNvPr id="5" name="Footer Placeholder 4">
            <a:extLst>
              <a:ext uri="{FF2B5EF4-FFF2-40B4-BE49-F238E27FC236}">
                <a16:creationId xmlns:a16="http://schemas.microsoft.com/office/drawing/2014/main" id="{DB28C9C2-25E3-4D1E-9338-266B7E265C41}"/>
              </a:ext>
            </a:extLst>
          </p:cNvPr>
          <p:cNvSpPr>
            <a:spLocks noGrp="1"/>
          </p:cNvSpPr>
          <p:nvPr>
            <p:ph type="ftr" sz="quarter" idx="11"/>
          </p:nvPr>
        </p:nvSpPr>
        <p:spPr>
          <a:xfrm>
            <a:off x="3124200" y="6356350"/>
            <a:ext cx="44196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351E3819-C023-40C0-A081-D85CA4646641}"/>
              </a:ext>
            </a:extLst>
          </p:cNvPr>
          <p:cNvSpPr>
            <a:spLocks noGrp="1"/>
          </p:cNvSpPr>
          <p:nvPr>
            <p:ph type="sldNum" sz="quarter" idx="12"/>
          </p:nvPr>
        </p:nvSpPr>
        <p:spPr/>
        <p:txBody>
          <a:bodyPr/>
          <a:lstStyle/>
          <a:p>
            <a:fld id="{18F9ED7C-125C-4F48-91B7-9528945E4606}" type="slidenum">
              <a:rPr lang="en-US" smtClean="0"/>
              <a:pPr/>
              <a:t>33</a:t>
            </a:fld>
            <a:endParaRPr lang="en-US" dirty="0"/>
          </a:p>
        </p:txBody>
      </p:sp>
      <p:sp>
        <p:nvSpPr>
          <p:cNvPr id="8" name="Title 1">
            <a:extLst>
              <a:ext uri="{FF2B5EF4-FFF2-40B4-BE49-F238E27FC236}">
                <a16:creationId xmlns:a16="http://schemas.microsoft.com/office/drawing/2014/main" id="{11BF22D4-556B-4EFE-AF9F-1FEE3C69C779}"/>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Database Schema </a:t>
            </a:r>
          </a:p>
        </p:txBody>
      </p:sp>
      <p:pic>
        <p:nvPicPr>
          <p:cNvPr id="10" name="Picture 2" descr="E:\NIET\Project\xLogo11.png.pagespeed.ic.pydHLuCQEZ.png">
            <a:extLst>
              <a:ext uri="{FF2B5EF4-FFF2-40B4-BE49-F238E27FC236}">
                <a16:creationId xmlns:a16="http://schemas.microsoft.com/office/drawing/2014/main" id="{250B18CC-46D7-451F-810A-2CF158CEF27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7" name="Table 8">
            <a:extLst>
              <a:ext uri="{FF2B5EF4-FFF2-40B4-BE49-F238E27FC236}">
                <a16:creationId xmlns:a16="http://schemas.microsoft.com/office/drawing/2014/main" id="{9952B48E-001D-4703-85E0-5EFF55D6C5A3}"/>
              </a:ext>
            </a:extLst>
          </p:cNvPr>
          <p:cNvGraphicFramePr>
            <a:graphicFrameLocks noGrp="1"/>
          </p:cNvGraphicFramePr>
          <p:nvPr>
            <p:extLst>
              <p:ext uri="{D42A27DB-BD31-4B8C-83A1-F6EECF244321}">
                <p14:modId xmlns:p14="http://schemas.microsoft.com/office/powerpoint/2010/main" val="2023553224"/>
              </p:ext>
            </p:extLst>
          </p:nvPr>
        </p:nvGraphicFramePr>
        <p:xfrm>
          <a:off x="1551214" y="1600200"/>
          <a:ext cx="4630738" cy="370840"/>
        </p:xfrm>
        <a:graphic>
          <a:graphicData uri="http://schemas.openxmlformats.org/drawingml/2006/table">
            <a:tbl>
              <a:tblPr firstRow="1" bandRow="1">
                <a:tableStyleId>{5C22544A-7EE6-4342-B048-85BDC9FD1C3A}</a:tableStyleId>
              </a:tblPr>
              <a:tblGrid>
                <a:gridCol w="851218">
                  <a:extLst>
                    <a:ext uri="{9D8B030D-6E8A-4147-A177-3AD203B41FA5}">
                      <a16:colId xmlns:a16="http://schemas.microsoft.com/office/drawing/2014/main" val="60208819"/>
                    </a:ext>
                  </a:extLst>
                </a:gridCol>
                <a:gridCol w="1636168">
                  <a:extLst>
                    <a:ext uri="{9D8B030D-6E8A-4147-A177-3AD203B41FA5}">
                      <a16:colId xmlns:a16="http://schemas.microsoft.com/office/drawing/2014/main" val="1151474222"/>
                    </a:ext>
                  </a:extLst>
                </a:gridCol>
                <a:gridCol w="883512">
                  <a:extLst>
                    <a:ext uri="{9D8B030D-6E8A-4147-A177-3AD203B41FA5}">
                      <a16:colId xmlns:a16="http://schemas.microsoft.com/office/drawing/2014/main" val="1828639915"/>
                    </a:ext>
                  </a:extLst>
                </a:gridCol>
                <a:gridCol w="1259840">
                  <a:extLst>
                    <a:ext uri="{9D8B030D-6E8A-4147-A177-3AD203B41FA5}">
                      <a16:colId xmlns:a16="http://schemas.microsoft.com/office/drawing/2014/main" val="2134274631"/>
                    </a:ext>
                  </a:extLst>
                </a:gridCol>
              </a:tblGrid>
              <a:tr h="370840">
                <a:tc>
                  <a:txBody>
                    <a:bodyPr/>
                    <a:lstStyle/>
                    <a:p>
                      <a:r>
                        <a:rPr lang="en-IN" dirty="0"/>
                        <a:t>Name </a:t>
                      </a:r>
                    </a:p>
                  </a:txBody>
                  <a:tcPr/>
                </a:tc>
                <a:tc>
                  <a:txBody>
                    <a:bodyPr/>
                    <a:lstStyle/>
                    <a:p>
                      <a:r>
                        <a:rPr lang="en-IN" dirty="0" err="1"/>
                        <a:t>Student_no</a:t>
                      </a:r>
                      <a:endParaRPr lang="en-IN" dirty="0"/>
                    </a:p>
                  </a:txBody>
                  <a:tcPr/>
                </a:tc>
                <a:tc>
                  <a:txBody>
                    <a:bodyPr/>
                    <a:lstStyle/>
                    <a:p>
                      <a:r>
                        <a:rPr lang="en-IN" baseline="0" dirty="0">
                          <a:solidFill>
                            <a:schemeClr val="bg2"/>
                          </a:solidFill>
                        </a:rPr>
                        <a:t>Class</a:t>
                      </a:r>
                    </a:p>
                  </a:txBody>
                  <a:tcPr/>
                </a:tc>
                <a:tc>
                  <a:txBody>
                    <a:bodyPr/>
                    <a:lstStyle/>
                    <a:p>
                      <a:r>
                        <a:rPr lang="en-IN" baseline="0" dirty="0">
                          <a:solidFill>
                            <a:schemeClr val="bg2"/>
                          </a:solidFill>
                        </a:rPr>
                        <a:t>major</a:t>
                      </a:r>
                    </a:p>
                  </a:txBody>
                  <a:tcPr/>
                </a:tc>
                <a:extLst>
                  <a:ext uri="{0D108BD9-81ED-4DB2-BD59-A6C34878D82A}">
                    <a16:rowId xmlns:a16="http://schemas.microsoft.com/office/drawing/2014/main" val="978394660"/>
                  </a:ext>
                </a:extLst>
              </a:tr>
            </a:tbl>
          </a:graphicData>
        </a:graphic>
      </p:graphicFrame>
      <p:sp>
        <p:nvSpPr>
          <p:cNvPr id="9" name="TextBox 8">
            <a:extLst>
              <a:ext uri="{FF2B5EF4-FFF2-40B4-BE49-F238E27FC236}">
                <a16:creationId xmlns:a16="http://schemas.microsoft.com/office/drawing/2014/main" id="{035D2370-31A9-4352-92EA-4EC51BE79642}"/>
              </a:ext>
            </a:extLst>
          </p:cNvPr>
          <p:cNvSpPr txBox="1"/>
          <p:nvPr/>
        </p:nvSpPr>
        <p:spPr>
          <a:xfrm>
            <a:off x="1551214" y="1089026"/>
            <a:ext cx="3706586" cy="369332"/>
          </a:xfrm>
          <a:prstGeom prst="rect">
            <a:avLst/>
          </a:prstGeom>
          <a:noFill/>
        </p:spPr>
        <p:txBody>
          <a:bodyPr wrap="square" rtlCol="0">
            <a:spAutoFit/>
          </a:bodyPr>
          <a:lstStyle/>
          <a:p>
            <a:r>
              <a:rPr lang="en-IN" dirty="0"/>
              <a:t>STUDENT</a:t>
            </a:r>
          </a:p>
        </p:txBody>
      </p:sp>
      <p:graphicFrame>
        <p:nvGraphicFramePr>
          <p:cNvPr id="12" name="Table 12">
            <a:extLst>
              <a:ext uri="{FF2B5EF4-FFF2-40B4-BE49-F238E27FC236}">
                <a16:creationId xmlns:a16="http://schemas.microsoft.com/office/drawing/2014/main" id="{25043AA8-BDFC-4ECF-B78B-1B7CA897B445}"/>
              </a:ext>
            </a:extLst>
          </p:cNvPr>
          <p:cNvGraphicFramePr>
            <a:graphicFrameLocks noGrp="1"/>
          </p:cNvGraphicFramePr>
          <p:nvPr>
            <p:extLst>
              <p:ext uri="{D42A27DB-BD31-4B8C-83A1-F6EECF244321}">
                <p14:modId xmlns:p14="http://schemas.microsoft.com/office/powerpoint/2010/main" val="1120441714"/>
              </p:ext>
            </p:extLst>
          </p:nvPr>
        </p:nvGraphicFramePr>
        <p:xfrm>
          <a:off x="914400" y="3528060"/>
          <a:ext cx="6436179" cy="3657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997117625"/>
                    </a:ext>
                  </a:extLst>
                </a:gridCol>
                <a:gridCol w="1302455">
                  <a:extLst>
                    <a:ext uri="{9D8B030D-6E8A-4147-A177-3AD203B41FA5}">
                      <a16:colId xmlns:a16="http://schemas.microsoft.com/office/drawing/2014/main" val="3099884867"/>
                    </a:ext>
                  </a:extLst>
                </a:gridCol>
                <a:gridCol w="1728662">
                  <a:extLst>
                    <a:ext uri="{9D8B030D-6E8A-4147-A177-3AD203B41FA5}">
                      <a16:colId xmlns:a16="http://schemas.microsoft.com/office/drawing/2014/main" val="2003941071"/>
                    </a:ext>
                  </a:extLst>
                </a:gridCol>
                <a:gridCol w="1728662">
                  <a:extLst>
                    <a:ext uri="{9D8B030D-6E8A-4147-A177-3AD203B41FA5}">
                      <a16:colId xmlns:a16="http://schemas.microsoft.com/office/drawing/2014/main" val="1104588565"/>
                    </a:ext>
                  </a:extLst>
                </a:gridCol>
              </a:tblGrid>
              <a:tr h="0">
                <a:tc>
                  <a:txBody>
                    <a:bodyPr/>
                    <a:lstStyle/>
                    <a:p>
                      <a:r>
                        <a:rPr lang="en-IN" dirty="0" err="1"/>
                        <a:t>Course_Name</a:t>
                      </a:r>
                      <a:endParaRPr lang="en-IN" dirty="0"/>
                    </a:p>
                  </a:txBody>
                  <a:tcPr/>
                </a:tc>
                <a:tc>
                  <a:txBody>
                    <a:bodyPr/>
                    <a:lstStyle/>
                    <a:p>
                      <a:r>
                        <a:rPr lang="en-IN" dirty="0" err="1"/>
                        <a:t>Course_no</a:t>
                      </a:r>
                      <a:endParaRPr lang="en-IN" dirty="0"/>
                    </a:p>
                  </a:txBody>
                  <a:tcPr/>
                </a:tc>
                <a:tc>
                  <a:txBody>
                    <a:bodyPr/>
                    <a:lstStyle/>
                    <a:p>
                      <a:r>
                        <a:rPr lang="en-IN" dirty="0" err="1"/>
                        <a:t>Credit_Hours</a:t>
                      </a:r>
                      <a:endParaRPr lang="en-IN" dirty="0"/>
                    </a:p>
                  </a:txBody>
                  <a:tcPr/>
                </a:tc>
                <a:tc>
                  <a:txBody>
                    <a:bodyPr/>
                    <a:lstStyle/>
                    <a:p>
                      <a:r>
                        <a:rPr lang="en-IN" dirty="0"/>
                        <a:t>Department</a:t>
                      </a:r>
                    </a:p>
                  </a:txBody>
                  <a:tcPr/>
                </a:tc>
                <a:extLst>
                  <a:ext uri="{0D108BD9-81ED-4DB2-BD59-A6C34878D82A}">
                    <a16:rowId xmlns:a16="http://schemas.microsoft.com/office/drawing/2014/main" val="1828253252"/>
                  </a:ext>
                </a:extLst>
              </a:tr>
            </a:tbl>
          </a:graphicData>
        </a:graphic>
      </p:graphicFrame>
      <p:sp>
        <p:nvSpPr>
          <p:cNvPr id="16" name="TextBox 15">
            <a:extLst>
              <a:ext uri="{FF2B5EF4-FFF2-40B4-BE49-F238E27FC236}">
                <a16:creationId xmlns:a16="http://schemas.microsoft.com/office/drawing/2014/main" id="{3BD4AEE5-9B29-4874-A245-1EE6D751D686}"/>
              </a:ext>
            </a:extLst>
          </p:cNvPr>
          <p:cNvSpPr txBox="1"/>
          <p:nvPr/>
        </p:nvSpPr>
        <p:spPr>
          <a:xfrm>
            <a:off x="1537607" y="2898867"/>
            <a:ext cx="3581400" cy="369332"/>
          </a:xfrm>
          <a:prstGeom prst="rect">
            <a:avLst/>
          </a:prstGeom>
          <a:noFill/>
        </p:spPr>
        <p:txBody>
          <a:bodyPr wrap="square" rtlCol="0">
            <a:spAutoFit/>
          </a:bodyPr>
          <a:lstStyle/>
          <a:p>
            <a:r>
              <a:rPr lang="en-IN" dirty="0"/>
              <a:t>COURSE</a:t>
            </a:r>
          </a:p>
        </p:txBody>
      </p:sp>
    </p:spTree>
    <p:extLst>
      <p:ext uri="{BB962C8B-B14F-4D97-AF65-F5344CB8AC3E}">
        <p14:creationId xmlns:p14="http://schemas.microsoft.com/office/powerpoint/2010/main" val="85764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676400"/>
            <a:ext cx="8458200" cy="4419600"/>
          </a:xfrm>
        </p:spPr>
        <p:txBody>
          <a:bodyPr>
            <a:noAutofit/>
          </a:bodyPr>
          <a:lstStyle/>
          <a:p>
            <a:pPr algn="just"/>
            <a:endParaRPr lang="en-US" sz="24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baseline="0" dirty="0"/>
              <a:t>The </a:t>
            </a:r>
            <a:r>
              <a:rPr lang="en-US" sz="2400" b="1" dirty="0"/>
              <a:t>Three Schema Architecture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C36365B4-46DE-47FE-8680-468FD9EB6C60}"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34</a:t>
            </a:fld>
            <a:endParaRPr lang="en-US" dirty="0"/>
          </a:p>
        </p:txBody>
      </p:sp>
      <p:sp>
        <p:nvSpPr>
          <p:cNvPr id="8" name="Footer Placeholder 7"/>
          <p:cNvSpPr>
            <a:spLocks noGrp="1"/>
          </p:cNvSpPr>
          <p:nvPr>
            <p:ph type="ftr" sz="quarter" idx="11"/>
          </p:nvPr>
        </p:nvSpPr>
        <p:spPr>
          <a:xfrm>
            <a:off x="2362200" y="6400800"/>
            <a:ext cx="4495800" cy="228601"/>
          </a:xfrm>
        </p:spPr>
        <p:txBody>
          <a:bodyPr/>
          <a:lstStyle/>
          <a:p>
            <a:r>
              <a:rPr lang="en-US" dirty="0"/>
              <a:t>Dr. SHAINA      Database Management System         UNIT 1</a:t>
            </a:r>
          </a:p>
        </p:txBody>
      </p:sp>
      <p:pic>
        <p:nvPicPr>
          <p:cNvPr id="2050" name="Picture 2">
            <a:extLst>
              <a:ext uri="{FF2B5EF4-FFF2-40B4-BE49-F238E27FC236}">
                <a16:creationId xmlns:a16="http://schemas.microsoft.com/office/drawing/2014/main" id="{55C5E7C6-92B8-4B3C-9CBD-742764F0D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1365"/>
            <a:ext cx="9144000" cy="541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67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19200"/>
            <a:ext cx="8458200" cy="4876800"/>
          </a:xfrm>
        </p:spPr>
        <p:txBody>
          <a:bodyPr>
            <a:noAutofit/>
          </a:bodyPr>
          <a:lstStyle/>
          <a:p>
            <a:pPr algn="just"/>
            <a:r>
              <a:rPr lang="en-US" sz="2200" dirty="0">
                <a:solidFill>
                  <a:schemeClr val="tx1"/>
                </a:solidFill>
              </a:rPr>
              <a:t>The</a:t>
            </a:r>
            <a:r>
              <a:rPr lang="en-US" sz="2200" b="1" dirty="0">
                <a:solidFill>
                  <a:schemeClr val="tx1"/>
                </a:solidFill>
              </a:rPr>
              <a:t> External or View Level:  </a:t>
            </a:r>
            <a:r>
              <a:rPr lang="en-US" sz="2200" dirty="0">
                <a:solidFill>
                  <a:schemeClr val="tx1"/>
                </a:solidFill>
              </a:rPr>
              <a:t>includes a number of external schemas or user views. Each external schema describes the part of the database that a user group is interested in and hides the rest of the database from that user group. </a:t>
            </a:r>
          </a:p>
          <a:p>
            <a:pPr algn="just"/>
            <a:endParaRPr lang="en-US" sz="2200" dirty="0">
              <a:solidFill>
                <a:schemeClr val="tx1"/>
              </a:solidFill>
            </a:endParaRPr>
          </a:p>
          <a:p>
            <a:pPr algn="just"/>
            <a:r>
              <a:rPr lang="en-US" sz="2200" b="1" dirty="0">
                <a:solidFill>
                  <a:schemeClr val="tx1"/>
                </a:solidFill>
              </a:rPr>
              <a:t>Data Independence: </a:t>
            </a:r>
            <a:r>
              <a:rPr lang="en-US" sz="2200" dirty="0">
                <a:solidFill>
                  <a:schemeClr val="tx1"/>
                </a:solidFill>
              </a:rPr>
              <a:t>Defined as the capacity to change the schema at one level of the database system without having to change the schema at the next higher level. </a:t>
            </a:r>
          </a:p>
          <a:p>
            <a:pPr algn="just"/>
            <a:endParaRPr lang="en-US" sz="2200" dirty="0">
              <a:solidFill>
                <a:schemeClr val="tx1"/>
              </a:solidFill>
            </a:endParaRPr>
          </a:p>
          <a:p>
            <a:pPr algn="just"/>
            <a:r>
              <a:rPr lang="en-US" sz="2200" b="1" dirty="0">
                <a:solidFill>
                  <a:schemeClr val="tx1"/>
                </a:solidFill>
              </a:rPr>
              <a:t>Logical Data Independence: </a:t>
            </a:r>
            <a:r>
              <a:rPr lang="en-US" sz="2200" dirty="0">
                <a:solidFill>
                  <a:schemeClr val="tx1"/>
                </a:solidFill>
              </a:rPr>
              <a:t>is the capacity to change the conceptual schema without having to change the external schema or application programs. </a:t>
            </a:r>
            <a:endParaRPr lang="en-US" sz="2200" b="1"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baseline="0" dirty="0"/>
              <a:t>Data Independence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0E6419F9-ABD8-42F0-931B-729C1C1389AD}"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35</a:t>
            </a:fld>
            <a:endParaRPr lang="en-US" dirty="0"/>
          </a:p>
        </p:txBody>
      </p:sp>
      <p:sp>
        <p:nvSpPr>
          <p:cNvPr id="8" name="Footer Placeholder 7"/>
          <p:cNvSpPr>
            <a:spLocks noGrp="1"/>
          </p:cNvSpPr>
          <p:nvPr>
            <p:ph type="ftr" sz="quarter" idx="11"/>
          </p:nvPr>
        </p:nvSpPr>
        <p:spPr>
          <a:xfrm>
            <a:off x="2362200" y="6400800"/>
            <a:ext cx="4495800" cy="228601"/>
          </a:xfrm>
        </p:spPr>
        <p:txBody>
          <a:bodyPr/>
          <a:lstStyle/>
          <a:p>
            <a:r>
              <a:rPr lang="en-US" dirty="0"/>
              <a:t>Dr. SHAINA      Database Management System         UNIT 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86183-B777-49D9-AAEA-CAC295C79854}"/>
              </a:ext>
            </a:extLst>
          </p:cNvPr>
          <p:cNvSpPr>
            <a:spLocks noGrp="1"/>
          </p:cNvSpPr>
          <p:nvPr>
            <p:ph idx="1"/>
          </p:nvPr>
        </p:nvSpPr>
        <p:spPr>
          <a:xfrm>
            <a:off x="228600" y="685800"/>
            <a:ext cx="8763000" cy="5440363"/>
          </a:xfrm>
        </p:spPr>
        <p:txBody>
          <a:bodyPr>
            <a:normAutofit/>
          </a:bodyPr>
          <a:lstStyle/>
          <a:p>
            <a:pPr algn="just">
              <a:buFont typeface="Arial" panose="020B0604020202020204" pitchFamily="34" charset="0"/>
              <a:buChar char="•"/>
            </a:pPr>
            <a:r>
              <a:rPr lang="en-US" sz="2200" dirty="0">
                <a:solidFill>
                  <a:srgbClr val="222222"/>
                </a:solidFill>
              </a:rPr>
              <a:t>Now the view remains the same even if the conceptual schema undergoes a logical reorganization. </a:t>
            </a:r>
          </a:p>
          <a:p>
            <a:pPr marL="0" indent="0" algn="just">
              <a:buNone/>
            </a:pPr>
            <a:endParaRPr lang="en-US" sz="2200" b="0" i="0" dirty="0">
              <a:solidFill>
                <a:srgbClr val="222222"/>
              </a:solidFill>
              <a:effectLst/>
            </a:endParaRPr>
          </a:p>
          <a:p>
            <a:r>
              <a:rPr lang="en-IN" sz="2200" b="1" dirty="0"/>
              <a:t>Physical Data Independence: </a:t>
            </a:r>
            <a:r>
              <a:rPr lang="en-IN" sz="2200" dirty="0"/>
              <a:t>is the capacity to change the internal schema without having to change the conceptual schemas. Here physical files have to be reorganized to improve performance and access paths may need to be changed. </a:t>
            </a:r>
          </a:p>
          <a:p>
            <a:endParaRPr lang="en-IN" sz="2200" b="1" dirty="0"/>
          </a:p>
          <a:p>
            <a:r>
              <a:rPr lang="en-IN" sz="2200" b="1" dirty="0"/>
              <a:t>Database Languages and Interfaces: </a:t>
            </a:r>
          </a:p>
          <a:p>
            <a:endParaRPr lang="en-IN" sz="2200" b="1" dirty="0"/>
          </a:p>
          <a:p>
            <a:r>
              <a:rPr lang="en-IN" sz="2200" b="1" dirty="0"/>
              <a:t>Data Definition Language (DDL): </a:t>
            </a:r>
            <a:r>
              <a:rPr lang="en-IN" sz="2200" dirty="0"/>
              <a:t>this is used by the DBA and the database designers to define both schemas. </a:t>
            </a:r>
            <a:endParaRPr lang="en-IN" sz="2200" b="1" dirty="0"/>
          </a:p>
        </p:txBody>
      </p:sp>
      <p:sp>
        <p:nvSpPr>
          <p:cNvPr id="4" name="Date Placeholder 3">
            <a:extLst>
              <a:ext uri="{FF2B5EF4-FFF2-40B4-BE49-F238E27FC236}">
                <a16:creationId xmlns:a16="http://schemas.microsoft.com/office/drawing/2014/main" id="{2FB9A7B1-919F-4365-9EF7-FA43868CD346}"/>
              </a:ext>
            </a:extLst>
          </p:cNvPr>
          <p:cNvSpPr>
            <a:spLocks noGrp="1"/>
          </p:cNvSpPr>
          <p:nvPr>
            <p:ph type="dt" sz="half" idx="10"/>
          </p:nvPr>
        </p:nvSpPr>
        <p:spPr/>
        <p:txBody>
          <a:bodyPr/>
          <a:lstStyle/>
          <a:p>
            <a:fld id="{8BDCFA44-B3AC-45BA-A8A0-E3DAC98A4FE5}" type="datetime1">
              <a:rPr lang="en-US" smtClean="0"/>
              <a:pPr/>
              <a:t>2/23/2024</a:t>
            </a:fld>
            <a:endParaRPr lang="en-US" dirty="0"/>
          </a:p>
        </p:txBody>
      </p:sp>
      <p:sp>
        <p:nvSpPr>
          <p:cNvPr id="5" name="Footer Placeholder 4">
            <a:extLst>
              <a:ext uri="{FF2B5EF4-FFF2-40B4-BE49-F238E27FC236}">
                <a16:creationId xmlns:a16="http://schemas.microsoft.com/office/drawing/2014/main" id="{10B0F459-832B-497C-AAFF-EF01D910A67E}"/>
              </a:ext>
            </a:extLst>
          </p:cNvPr>
          <p:cNvSpPr>
            <a:spLocks noGrp="1"/>
          </p:cNvSpPr>
          <p:nvPr>
            <p:ph type="ftr" sz="quarter" idx="11"/>
          </p:nvPr>
        </p:nvSpPr>
        <p:spPr>
          <a:xfrm>
            <a:off x="3124200" y="6356350"/>
            <a:ext cx="4953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401EA8D6-F008-496E-9CEA-FAE4FDED5FA0}"/>
              </a:ext>
            </a:extLst>
          </p:cNvPr>
          <p:cNvSpPr>
            <a:spLocks noGrp="1"/>
          </p:cNvSpPr>
          <p:nvPr>
            <p:ph type="sldNum" sz="quarter" idx="12"/>
          </p:nvPr>
        </p:nvSpPr>
        <p:spPr/>
        <p:txBody>
          <a:bodyPr/>
          <a:lstStyle/>
          <a:p>
            <a:fld id="{18F9ED7C-125C-4F48-91B7-9528945E4606}" type="slidenum">
              <a:rPr lang="en-US" smtClean="0"/>
              <a:pPr/>
              <a:t>36</a:t>
            </a:fld>
            <a:endParaRPr lang="en-US" dirty="0"/>
          </a:p>
        </p:txBody>
      </p:sp>
      <p:pic>
        <p:nvPicPr>
          <p:cNvPr id="8" name="Picture 2" descr="E:\NIET\Project\xLogo11.png.pagespeed.ic.pydHLuCQEZ.png">
            <a:extLst>
              <a:ext uri="{FF2B5EF4-FFF2-40B4-BE49-F238E27FC236}">
                <a16:creationId xmlns:a16="http://schemas.microsoft.com/office/drawing/2014/main" id="{9A986C2E-DF4D-43A8-93DE-0F5D4D7720A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0689BD4-70A0-42E0-9310-8F378EEFDEE5}"/>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 Independence</a:t>
            </a:r>
          </a:p>
        </p:txBody>
      </p:sp>
    </p:spTree>
    <p:extLst>
      <p:ext uri="{BB962C8B-B14F-4D97-AF65-F5344CB8AC3E}">
        <p14:creationId xmlns:p14="http://schemas.microsoft.com/office/powerpoint/2010/main" val="238303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1990C27-BFBA-48E2-8BD0-E9E2228EB0F0}"/>
              </a:ext>
            </a:extLst>
          </p:cNvPr>
          <p:cNvGraphicFramePr>
            <a:graphicFrameLocks noGrp="1"/>
          </p:cNvGraphicFramePr>
          <p:nvPr>
            <p:ph idx="1"/>
            <p:extLst>
              <p:ext uri="{D42A27DB-BD31-4B8C-83A1-F6EECF244321}">
                <p14:modId xmlns:p14="http://schemas.microsoft.com/office/powerpoint/2010/main" val="242081842"/>
              </p:ext>
            </p:extLst>
          </p:nvPr>
        </p:nvGraphicFramePr>
        <p:xfrm>
          <a:off x="1447800" y="1066800"/>
          <a:ext cx="5948680" cy="857250"/>
        </p:xfrm>
        <a:graphic>
          <a:graphicData uri="http://schemas.openxmlformats.org/drawingml/2006/table">
            <a:tbl>
              <a:tblPr firstRow="1" firstCol="1" bandRow="1">
                <a:tableStyleId>{5C22544A-7EE6-4342-B048-85BDC9FD1C3A}</a:tableStyleId>
              </a:tblPr>
              <a:tblGrid>
                <a:gridCol w="1654810">
                  <a:extLst>
                    <a:ext uri="{9D8B030D-6E8A-4147-A177-3AD203B41FA5}">
                      <a16:colId xmlns:a16="http://schemas.microsoft.com/office/drawing/2014/main" val="3338461883"/>
                    </a:ext>
                  </a:extLst>
                </a:gridCol>
                <a:gridCol w="1431290">
                  <a:extLst>
                    <a:ext uri="{9D8B030D-6E8A-4147-A177-3AD203B41FA5}">
                      <a16:colId xmlns:a16="http://schemas.microsoft.com/office/drawing/2014/main" val="2440199662"/>
                    </a:ext>
                  </a:extLst>
                </a:gridCol>
                <a:gridCol w="1431290">
                  <a:extLst>
                    <a:ext uri="{9D8B030D-6E8A-4147-A177-3AD203B41FA5}">
                      <a16:colId xmlns:a16="http://schemas.microsoft.com/office/drawing/2014/main" val="1074983554"/>
                    </a:ext>
                  </a:extLst>
                </a:gridCol>
                <a:gridCol w="1431290">
                  <a:extLst>
                    <a:ext uri="{9D8B030D-6E8A-4147-A177-3AD203B41FA5}">
                      <a16:colId xmlns:a16="http://schemas.microsoft.com/office/drawing/2014/main" val="306965091"/>
                    </a:ext>
                  </a:extLst>
                </a:gridCol>
              </a:tblGrid>
              <a:tr h="0">
                <a:tc rowSpan="2">
                  <a:txBody>
                    <a:bodyPr/>
                    <a:lstStyle/>
                    <a:p>
                      <a:pPr>
                        <a:lnSpc>
                          <a:spcPct val="107000"/>
                        </a:lnSpc>
                        <a:spcAft>
                          <a:spcPts val="800"/>
                        </a:spcAft>
                      </a:pPr>
                      <a:r>
                        <a:rPr lang="en-IN" sz="1100" dirty="0">
                          <a:effectLst/>
                        </a:rPr>
                        <a:t>Student Name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gridSpan="3">
                  <a:txBody>
                    <a:bodyPr/>
                    <a:lstStyle/>
                    <a:p>
                      <a:pPr>
                        <a:lnSpc>
                          <a:spcPct val="107000"/>
                        </a:lnSpc>
                        <a:spcAft>
                          <a:spcPts val="800"/>
                        </a:spcAft>
                      </a:pPr>
                      <a:r>
                        <a:rPr lang="en-IN" sz="1100">
                          <a:effectLst/>
                        </a:rPr>
                        <a:t>                                                Student Transcript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52194019"/>
                  </a:ext>
                </a:extLst>
              </a:tr>
              <a:tr h="0">
                <a:tc vMerge="1">
                  <a:txBody>
                    <a:bodyPr/>
                    <a:lstStyle/>
                    <a:p>
                      <a:endParaRPr lang="en-IN"/>
                    </a:p>
                  </a:txBody>
                  <a:tcPr/>
                </a:tc>
                <a:tc>
                  <a:txBody>
                    <a:bodyPr/>
                    <a:lstStyle/>
                    <a:p>
                      <a:pPr>
                        <a:lnSpc>
                          <a:spcPct val="107000"/>
                        </a:lnSpc>
                        <a:spcAft>
                          <a:spcPts val="800"/>
                        </a:spcAft>
                      </a:pPr>
                      <a:r>
                        <a:rPr lang="en-IN" sz="1100">
                          <a:effectLst/>
                        </a:rPr>
                        <a:t>Course_Number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Grade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Section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36189233"/>
                  </a:ext>
                </a:extLst>
              </a:tr>
              <a:tr h="0">
                <a:tc>
                  <a:txBody>
                    <a:bodyPr/>
                    <a:lstStyle/>
                    <a:p>
                      <a:pPr>
                        <a:lnSpc>
                          <a:spcPct val="107000"/>
                        </a:lnSpc>
                        <a:spcAft>
                          <a:spcPts val="800"/>
                        </a:spcAft>
                      </a:pPr>
                      <a:r>
                        <a:rPr lang="en-IN" sz="1100" dirty="0">
                          <a:effectLst/>
                        </a:rPr>
                        <a:t>Smith</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CS1310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91149556"/>
                  </a:ext>
                </a:extLst>
              </a:tr>
              <a:tr h="0">
                <a:tc>
                  <a:txBody>
                    <a:bodyPr/>
                    <a:lstStyle/>
                    <a:p>
                      <a:pPr>
                        <a:lnSpc>
                          <a:spcPct val="107000"/>
                        </a:lnSpc>
                        <a:spcAft>
                          <a:spcPts val="800"/>
                        </a:spcAft>
                      </a:pPr>
                      <a:r>
                        <a:rPr lang="en-IN" sz="1100" dirty="0">
                          <a:effectLst/>
                        </a:rPr>
                        <a:t>Brown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CS1340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36956277"/>
                  </a:ext>
                </a:extLst>
              </a:tr>
              <a:tr h="0">
                <a:tc>
                  <a:txBody>
                    <a:bodyPr/>
                    <a:lstStyle/>
                    <a:p>
                      <a:pPr>
                        <a:lnSpc>
                          <a:spcPct val="107000"/>
                        </a:lnSpc>
                        <a:spcAft>
                          <a:spcPts val="800"/>
                        </a:spcAft>
                      </a:pPr>
                      <a:r>
                        <a:rPr lang="en-IN" sz="1100" dirty="0">
                          <a:effectLst/>
                        </a:rPr>
                        <a:t>Brown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CS3320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B</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112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50951147"/>
                  </a:ext>
                </a:extLst>
              </a:tr>
            </a:tbl>
          </a:graphicData>
        </a:graphic>
      </p:graphicFrame>
      <p:sp>
        <p:nvSpPr>
          <p:cNvPr id="4" name="Date Placeholder 3">
            <a:extLst>
              <a:ext uri="{FF2B5EF4-FFF2-40B4-BE49-F238E27FC236}">
                <a16:creationId xmlns:a16="http://schemas.microsoft.com/office/drawing/2014/main" id="{2FB9A7B1-919F-4365-9EF7-FA43868CD346}"/>
              </a:ext>
            </a:extLst>
          </p:cNvPr>
          <p:cNvSpPr>
            <a:spLocks noGrp="1"/>
          </p:cNvSpPr>
          <p:nvPr>
            <p:ph type="dt" sz="half" idx="10"/>
          </p:nvPr>
        </p:nvSpPr>
        <p:spPr/>
        <p:txBody>
          <a:bodyPr/>
          <a:lstStyle/>
          <a:p>
            <a:fld id="{2DD646DA-0513-44AC-AA1A-B2A7E9A38A50}" type="datetime1">
              <a:rPr lang="en-US" smtClean="0"/>
              <a:pPr/>
              <a:t>2/23/2024</a:t>
            </a:fld>
            <a:endParaRPr lang="en-US" dirty="0"/>
          </a:p>
        </p:txBody>
      </p:sp>
      <p:sp>
        <p:nvSpPr>
          <p:cNvPr id="5" name="Footer Placeholder 4">
            <a:extLst>
              <a:ext uri="{FF2B5EF4-FFF2-40B4-BE49-F238E27FC236}">
                <a16:creationId xmlns:a16="http://schemas.microsoft.com/office/drawing/2014/main" id="{10B0F459-832B-497C-AAFF-EF01D910A67E}"/>
              </a:ext>
            </a:extLst>
          </p:cNvPr>
          <p:cNvSpPr>
            <a:spLocks noGrp="1"/>
          </p:cNvSpPr>
          <p:nvPr>
            <p:ph type="ftr" sz="quarter" idx="11"/>
          </p:nvPr>
        </p:nvSpPr>
        <p:spPr>
          <a:xfrm>
            <a:off x="3124200" y="6356350"/>
            <a:ext cx="4953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401EA8D6-F008-496E-9CEA-FAE4FDED5FA0}"/>
              </a:ext>
            </a:extLst>
          </p:cNvPr>
          <p:cNvSpPr>
            <a:spLocks noGrp="1"/>
          </p:cNvSpPr>
          <p:nvPr>
            <p:ph type="sldNum" sz="quarter" idx="12"/>
          </p:nvPr>
        </p:nvSpPr>
        <p:spPr/>
        <p:txBody>
          <a:bodyPr/>
          <a:lstStyle/>
          <a:p>
            <a:fld id="{18F9ED7C-125C-4F48-91B7-9528945E4606}" type="slidenum">
              <a:rPr lang="en-US" smtClean="0"/>
              <a:pPr/>
              <a:t>37</a:t>
            </a:fld>
            <a:endParaRPr lang="en-US" dirty="0"/>
          </a:p>
        </p:txBody>
      </p:sp>
      <p:pic>
        <p:nvPicPr>
          <p:cNvPr id="8" name="Picture 2" descr="E:\NIET\Project\xLogo11.png.pagespeed.ic.pydHLuCQEZ.png">
            <a:extLst>
              <a:ext uri="{FF2B5EF4-FFF2-40B4-BE49-F238E27FC236}">
                <a16:creationId xmlns:a16="http://schemas.microsoft.com/office/drawing/2014/main" id="{9A986C2E-DF4D-43A8-93DE-0F5D4D7720A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0689BD4-70A0-42E0-9310-8F378EEFDEE5}"/>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Logical Data Independence</a:t>
            </a:r>
          </a:p>
        </p:txBody>
      </p:sp>
      <p:graphicFrame>
        <p:nvGraphicFramePr>
          <p:cNvPr id="7" name="Table 6">
            <a:extLst>
              <a:ext uri="{FF2B5EF4-FFF2-40B4-BE49-F238E27FC236}">
                <a16:creationId xmlns:a16="http://schemas.microsoft.com/office/drawing/2014/main" id="{68C80E32-3A07-40B8-A5F5-631B9EDF52BD}"/>
              </a:ext>
            </a:extLst>
          </p:cNvPr>
          <p:cNvGraphicFramePr>
            <a:graphicFrameLocks noGrp="1"/>
          </p:cNvGraphicFramePr>
          <p:nvPr>
            <p:extLst>
              <p:ext uri="{D42A27DB-BD31-4B8C-83A1-F6EECF244321}">
                <p14:modId xmlns:p14="http://schemas.microsoft.com/office/powerpoint/2010/main" val="3467470596"/>
              </p:ext>
            </p:extLst>
          </p:nvPr>
        </p:nvGraphicFramePr>
        <p:xfrm>
          <a:off x="1447800" y="2318657"/>
          <a:ext cx="1600200" cy="957944"/>
        </p:xfrm>
        <a:graphic>
          <a:graphicData uri="http://schemas.openxmlformats.org/drawingml/2006/table">
            <a:tbl>
              <a:tblPr firstRow="1" firstCol="1" bandRow="1">
                <a:tableStyleId>{5C22544A-7EE6-4342-B048-85BDC9FD1C3A}</a:tableStyleId>
              </a:tblPr>
              <a:tblGrid>
                <a:gridCol w="751196">
                  <a:extLst>
                    <a:ext uri="{9D8B030D-6E8A-4147-A177-3AD203B41FA5}">
                      <a16:colId xmlns:a16="http://schemas.microsoft.com/office/drawing/2014/main" val="2560393954"/>
                    </a:ext>
                  </a:extLst>
                </a:gridCol>
                <a:gridCol w="849004">
                  <a:extLst>
                    <a:ext uri="{9D8B030D-6E8A-4147-A177-3AD203B41FA5}">
                      <a16:colId xmlns:a16="http://schemas.microsoft.com/office/drawing/2014/main" val="108651402"/>
                    </a:ext>
                  </a:extLst>
                </a:gridCol>
              </a:tblGrid>
              <a:tr h="239486">
                <a:tc>
                  <a:txBody>
                    <a:bodyPr/>
                    <a:lstStyle/>
                    <a:p>
                      <a:pPr>
                        <a:lnSpc>
                          <a:spcPct val="107000"/>
                        </a:lnSpc>
                        <a:spcAft>
                          <a:spcPts val="800"/>
                        </a:spcAft>
                      </a:pPr>
                      <a:r>
                        <a:rPr lang="en-IN" sz="1100">
                          <a:effectLst/>
                        </a:rPr>
                        <a:t>Sec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Course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1657794"/>
                  </a:ext>
                </a:extLst>
              </a:tr>
              <a:tr h="239486">
                <a:tc>
                  <a:txBody>
                    <a:bodyPr/>
                    <a:lstStyle/>
                    <a:p>
                      <a:pPr>
                        <a:lnSpc>
                          <a:spcPct val="107000"/>
                        </a:lnSpc>
                        <a:spcAft>
                          <a:spcPts val="800"/>
                        </a:spcAft>
                      </a:pPr>
                      <a:r>
                        <a:rPr lang="en-IN" sz="1100">
                          <a:effectLst/>
                        </a:rPr>
                        <a:t>112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CS3320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25775652"/>
                  </a:ext>
                </a:extLst>
              </a:tr>
              <a:tr h="239486">
                <a:tc>
                  <a:txBody>
                    <a:bodyPr/>
                    <a:lstStyle/>
                    <a:p>
                      <a:pPr>
                        <a:lnSpc>
                          <a:spcPct val="107000"/>
                        </a:lnSpc>
                        <a:spcAft>
                          <a:spcPts val="800"/>
                        </a:spcAft>
                      </a:pPr>
                      <a:r>
                        <a:rPr lang="en-IN" sz="1100">
                          <a:effectLst/>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CS1310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69758953"/>
                  </a:ext>
                </a:extLst>
              </a:tr>
              <a:tr h="239486">
                <a:tc>
                  <a:txBody>
                    <a:bodyPr/>
                    <a:lstStyle/>
                    <a:p>
                      <a:pPr>
                        <a:lnSpc>
                          <a:spcPct val="107000"/>
                        </a:lnSpc>
                        <a:spcAft>
                          <a:spcPts val="800"/>
                        </a:spcAft>
                      </a:pPr>
                      <a:r>
                        <a:rPr lang="en-IN" sz="1100">
                          <a:effectLst/>
                        </a:rPr>
                        <a:t>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CS1340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73869360"/>
                  </a:ext>
                </a:extLst>
              </a:tr>
            </a:tbl>
          </a:graphicData>
        </a:graphic>
      </p:graphicFrame>
      <p:graphicFrame>
        <p:nvGraphicFramePr>
          <p:cNvPr id="9" name="Table 8">
            <a:extLst>
              <a:ext uri="{FF2B5EF4-FFF2-40B4-BE49-F238E27FC236}">
                <a16:creationId xmlns:a16="http://schemas.microsoft.com/office/drawing/2014/main" id="{70967540-13B2-4088-B97C-F5262ECAA912}"/>
              </a:ext>
            </a:extLst>
          </p:cNvPr>
          <p:cNvGraphicFramePr>
            <a:graphicFrameLocks noGrp="1"/>
          </p:cNvGraphicFramePr>
          <p:nvPr>
            <p:extLst>
              <p:ext uri="{D42A27DB-BD31-4B8C-83A1-F6EECF244321}">
                <p14:modId xmlns:p14="http://schemas.microsoft.com/office/powerpoint/2010/main" val="1941922689"/>
              </p:ext>
            </p:extLst>
          </p:nvPr>
        </p:nvGraphicFramePr>
        <p:xfrm>
          <a:off x="3276601" y="2305051"/>
          <a:ext cx="1981200" cy="971550"/>
        </p:xfrm>
        <a:graphic>
          <a:graphicData uri="http://schemas.openxmlformats.org/drawingml/2006/table">
            <a:tbl>
              <a:tblPr firstRow="1" firstCol="1" bandRow="1">
                <a:tableStyleId>{5C22544A-7EE6-4342-B048-85BDC9FD1C3A}</a:tableStyleId>
              </a:tblPr>
              <a:tblGrid>
                <a:gridCol w="1024524">
                  <a:extLst>
                    <a:ext uri="{9D8B030D-6E8A-4147-A177-3AD203B41FA5}">
                      <a16:colId xmlns:a16="http://schemas.microsoft.com/office/drawing/2014/main" val="2082158562"/>
                    </a:ext>
                  </a:extLst>
                </a:gridCol>
                <a:gridCol w="956676">
                  <a:extLst>
                    <a:ext uri="{9D8B030D-6E8A-4147-A177-3AD203B41FA5}">
                      <a16:colId xmlns:a16="http://schemas.microsoft.com/office/drawing/2014/main" val="829180402"/>
                    </a:ext>
                  </a:extLst>
                </a:gridCol>
              </a:tblGrid>
              <a:tr h="491352">
                <a:tc>
                  <a:txBody>
                    <a:bodyPr/>
                    <a:lstStyle/>
                    <a:p>
                      <a:pPr>
                        <a:lnSpc>
                          <a:spcPct val="107000"/>
                        </a:lnSpc>
                        <a:spcAft>
                          <a:spcPts val="800"/>
                        </a:spcAft>
                      </a:pPr>
                      <a:r>
                        <a:rPr lang="en-IN" sz="1500" dirty="0">
                          <a:effectLst/>
                        </a:rPr>
                        <a:t>Student Name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500">
                          <a:effectLst/>
                        </a:rPr>
                        <a:t>Student number </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65027203"/>
                  </a:ext>
                </a:extLst>
              </a:tr>
              <a:tr h="240099">
                <a:tc>
                  <a:txBody>
                    <a:bodyPr/>
                    <a:lstStyle/>
                    <a:p>
                      <a:pPr>
                        <a:lnSpc>
                          <a:spcPct val="107000"/>
                        </a:lnSpc>
                        <a:spcAft>
                          <a:spcPts val="800"/>
                        </a:spcAft>
                      </a:pPr>
                      <a:r>
                        <a:rPr lang="en-IN" sz="1500">
                          <a:effectLst/>
                        </a:rPr>
                        <a:t>Smith</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500">
                          <a:effectLst/>
                        </a:rPr>
                        <a:t>8</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66914947"/>
                  </a:ext>
                </a:extLst>
              </a:tr>
              <a:tr h="240099">
                <a:tc>
                  <a:txBody>
                    <a:bodyPr/>
                    <a:lstStyle/>
                    <a:p>
                      <a:pPr>
                        <a:lnSpc>
                          <a:spcPct val="107000"/>
                        </a:lnSpc>
                        <a:spcAft>
                          <a:spcPts val="800"/>
                        </a:spcAft>
                      </a:pPr>
                      <a:r>
                        <a:rPr lang="en-IN" sz="1500">
                          <a:effectLst/>
                        </a:rPr>
                        <a:t>Brown</a:t>
                      </a:r>
                      <a:endParaRPr lang="en-IN" sz="15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500" dirty="0">
                          <a:effectLst/>
                        </a:rPr>
                        <a:t>17</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86990714"/>
                  </a:ext>
                </a:extLst>
              </a:tr>
            </a:tbl>
          </a:graphicData>
        </a:graphic>
      </p:graphicFrame>
      <p:graphicFrame>
        <p:nvGraphicFramePr>
          <p:cNvPr id="13" name="Table 12">
            <a:extLst>
              <a:ext uri="{FF2B5EF4-FFF2-40B4-BE49-F238E27FC236}">
                <a16:creationId xmlns:a16="http://schemas.microsoft.com/office/drawing/2014/main" id="{D2D8EFF1-DE96-4AC2-87F0-A8786B1CEB22}"/>
              </a:ext>
            </a:extLst>
          </p:cNvPr>
          <p:cNvGraphicFramePr>
            <a:graphicFrameLocks noGrp="1"/>
          </p:cNvGraphicFramePr>
          <p:nvPr>
            <p:extLst>
              <p:ext uri="{D42A27DB-BD31-4B8C-83A1-F6EECF244321}">
                <p14:modId xmlns:p14="http://schemas.microsoft.com/office/powerpoint/2010/main" val="2743717945"/>
              </p:ext>
            </p:extLst>
          </p:nvPr>
        </p:nvGraphicFramePr>
        <p:xfrm>
          <a:off x="3157851" y="3430587"/>
          <a:ext cx="2828298" cy="865188"/>
        </p:xfrm>
        <a:graphic>
          <a:graphicData uri="http://schemas.openxmlformats.org/drawingml/2006/table">
            <a:tbl>
              <a:tblPr firstRow="1" firstCol="1" bandRow="1">
                <a:tableStyleId>{5C22544A-7EE6-4342-B048-85BDC9FD1C3A}</a:tableStyleId>
              </a:tblPr>
              <a:tblGrid>
                <a:gridCol w="759130">
                  <a:extLst>
                    <a:ext uri="{9D8B030D-6E8A-4147-A177-3AD203B41FA5}">
                      <a16:colId xmlns:a16="http://schemas.microsoft.com/office/drawing/2014/main" val="3352448572"/>
                    </a:ext>
                  </a:extLst>
                </a:gridCol>
                <a:gridCol w="1088753">
                  <a:extLst>
                    <a:ext uri="{9D8B030D-6E8A-4147-A177-3AD203B41FA5}">
                      <a16:colId xmlns:a16="http://schemas.microsoft.com/office/drawing/2014/main" val="3880326132"/>
                    </a:ext>
                  </a:extLst>
                </a:gridCol>
                <a:gridCol w="980415">
                  <a:extLst>
                    <a:ext uri="{9D8B030D-6E8A-4147-A177-3AD203B41FA5}">
                      <a16:colId xmlns:a16="http://schemas.microsoft.com/office/drawing/2014/main" val="3451590750"/>
                    </a:ext>
                  </a:extLst>
                </a:gridCol>
              </a:tblGrid>
              <a:tr h="0">
                <a:tc>
                  <a:txBody>
                    <a:bodyPr/>
                    <a:lstStyle/>
                    <a:p>
                      <a:pPr>
                        <a:lnSpc>
                          <a:spcPct val="107000"/>
                        </a:lnSpc>
                        <a:spcAft>
                          <a:spcPts val="800"/>
                        </a:spcAft>
                      </a:pPr>
                      <a:r>
                        <a:rPr lang="en-IN" sz="1100" dirty="0" err="1">
                          <a:effectLst/>
                        </a:rPr>
                        <a:t>Student_No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dirty="0">
                          <a:effectLst/>
                        </a:rPr>
                        <a:t>Section Id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dirty="0">
                          <a:effectLst/>
                        </a:rPr>
                        <a:t>Grade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extLst>
                  <a:ext uri="{0D108BD9-81ED-4DB2-BD59-A6C34878D82A}">
                    <a16:rowId xmlns:a16="http://schemas.microsoft.com/office/drawing/2014/main" val="2810187481"/>
                  </a:ext>
                </a:extLst>
              </a:tr>
              <a:tr h="0">
                <a:tc>
                  <a:txBody>
                    <a:bodyPr/>
                    <a:lstStyle/>
                    <a:p>
                      <a:pPr>
                        <a:lnSpc>
                          <a:spcPct val="107000"/>
                        </a:lnSpc>
                        <a:spcAft>
                          <a:spcPts val="800"/>
                        </a:spcAft>
                      </a:pPr>
                      <a:r>
                        <a:rPr lang="en-IN" sz="1100" dirty="0">
                          <a:effectLst/>
                        </a:rPr>
                        <a:t>17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a:effectLst/>
                        </a:rPr>
                        <a:t>112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a:effectLst/>
                        </a:rPr>
                        <a:t>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extLst>
                  <a:ext uri="{0D108BD9-81ED-4DB2-BD59-A6C34878D82A}">
                    <a16:rowId xmlns:a16="http://schemas.microsoft.com/office/drawing/2014/main" val="3190339067"/>
                  </a:ext>
                </a:extLst>
              </a:tr>
              <a:tr h="0">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a:effectLst/>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a:effectLst/>
                        </a:rPr>
                        <a:t>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extLst>
                  <a:ext uri="{0D108BD9-81ED-4DB2-BD59-A6C34878D82A}">
                    <a16:rowId xmlns:a16="http://schemas.microsoft.com/office/drawing/2014/main" val="3859349254"/>
                  </a:ext>
                </a:extLst>
              </a:tr>
              <a:tr h="0">
                <a:tc>
                  <a:txBody>
                    <a:bodyPr/>
                    <a:lstStyle/>
                    <a:p>
                      <a:pPr>
                        <a:lnSpc>
                          <a:spcPct val="107000"/>
                        </a:lnSpc>
                        <a:spcAft>
                          <a:spcPts val="800"/>
                        </a:spcAft>
                      </a:pPr>
                      <a:r>
                        <a:rPr lang="en-IN" sz="1100">
                          <a:effectLst/>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a:effectLst/>
                        </a:rPr>
                        <a:t>92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tc>
                  <a:txBody>
                    <a:bodyPr/>
                    <a:lstStyle/>
                    <a:p>
                      <a:pPr>
                        <a:lnSpc>
                          <a:spcPct val="107000"/>
                        </a:lnSpc>
                        <a:spcAft>
                          <a:spcPts val="800"/>
                        </a:spcAft>
                      </a:pPr>
                      <a:r>
                        <a:rPr lang="en-IN" sz="1100" dirty="0">
                          <a:effectLst/>
                        </a:rPr>
                        <a:t>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82982" marR="82982" marT="0" marB="0"/>
                </a:tc>
                <a:extLst>
                  <a:ext uri="{0D108BD9-81ED-4DB2-BD59-A6C34878D82A}">
                    <a16:rowId xmlns:a16="http://schemas.microsoft.com/office/drawing/2014/main" val="2662972602"/>
                  </a:ext>
                </a:extLst>
              </a:tr>
            </a:tbl>
          </a:graphicData>
        </a:graphic>
      </p:graphicFrame>
      <p:sp>
        <p:nvSpPr>
          <p:cNvPr id="14" name="Rectangle 1">
            <a:extLst>
              <a:ext uri="{FF2B5EF4-FFF2-40B4-BE49-F238E27FC236}">
                <a16:creationId xmlns:a16="http://schemas.microsoft.com/office/drawing/2014/main" id="{CA3D764B-E912-4E95-B99C-DCC4BD0455E9}"/>
              </a:ext>
            </a:extLst>
          </p:cNvPr>
          <p:cNvSpPr>
            <a:spLocks noChangeArrowheads="1"/>
          </p:cNvSpPr>
          <p:nvPr/>
        </p:nvSpPr>
        <p:spPr bwMode="auto">
          <a:xfrm>
            <a:off x="3403600" y="3430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5" name="Table 14">
            <a:extLst>
              <a:ext uri="{FF2B5EF4-FFF2-40B4-BE49-F238E27FC236}">
                <a16:creationId xmlns:a16="http://schemas.microsoft.com/office/drawing/2014/main" id="{B64ABD54-0084-4577-A49F-949BB38D7700}"/>
              </a:ext>
            </a:extLst>
          </p:cNvPr>
          <p:cNvGraphicFramePr>
            <a:graphicFrameLocks noGrp="1"/>
          </p:cNvGraphicFramePr>
          <p:nvPr>
            <p:extLst>
              <p:ext uri="{D42A27DB-BD31-4B8C-83A1-F6EECF244321}">
                <p14:modId xmlns:p14="http://schemas.microsoft.com/office/powerpoint/2010/main" val="286723871"/>
              </p:ext>
            </p:extLst>
          </p:nvPr>
        </p:nvGraphicFramePr>
        <p:xfrm>
          <a:off x="1709420" y="4953000"/>
          <a:ext cx="5725160" cy="685800"/>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1248336885"/>
                    </a:ext>
                  </a:extLst>
                </a:gridCol>
                <a:gridCol w="1144905">
                  <a:extLst>
                    <a:ext uri="{9D8B030D-6E8A-4147-A177-3AD203B41FA5}">
                      <a16:colId xmlns:a16="http://schemas.microsoft.com/office/drawing/2014/main" val="1656715911"/>
                    </a:ext>
                  </a:extLst>
                </a:gridCol>
                <a:gridCol w="1144905">
                  <a:extLst>
                    <a:ext uri="{9D8B030D-6E8A-4147-A177-3AD203B41FA5}">
                      <a16:colId xmlns:a16="http://schemas.microsoft.com/office/drawing/2014/main" val="4044609935"/>
                    </a:ext>
                  </a:extLst>
                </a:gridCol>
                <a:gridCol w="1144905">
                  <a:extLst>
                    <a:ext uri="{9D8B030D-6E8A-4147-A177-3AD203B41FA5}">
                      <a16:colId xmlns:a16="http://schemas.microsoft.com/office/drawing/2014/main" val="1243118717"/>
                    </a:ext>
                  </a:extLst>
                </a:gridCol>
                <a:gridCol w="1145540">
                  <a:extLst>
                    <a:ext uri="{9D8B030D-6E8A-4147-A177-3AD203B41FA5}">
                      <a16:colId xmlns:a16="http://schemas.microsoft.com/office/drawing/2014/main" val="1357723215"/>
                    </a:ext>
                  </a:extLst>
                </a:gridCol>
              </a:tblGrid>
              <a:tr h="0">
                <a:tc>
                  <a:txBody>
                    <a:bodyPr/>
                    <a:lstStyle/>
                    <a:p>
                      <a:pPr>
                        <a:lnSpc>
                          <a:spcPct val="107000"/>
                        </a:lnSpc>
                        <a:spcAft>
                          <a:spcPts val="800"/>
                        </a:spcAft>
                      </a:pPr>
                      <a:r>
                        <a:rPr lang="en-IN" sz="1100">
                          <a:effectLst/>
                        </a:rPr>
                        <a:t>Student_no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Student_Name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Section_Id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Course_on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Grade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24970543"/>
                  </a:ext>
                </a:extLst>
              </a:tr>
              <a:tr h="0">
                <a:tc>
                  <a:txBody>
                    <a:bodyPr/>
                    <a:lstStyle/>
                    <a:p>
                      <a:pPr>
                        <a:lnSpc>
                          <a:spcPct val="107000"/>
                        </a:lnSpc>
                        <a:spcAft>
                          <a:spcPts val="800"/>
                        </a:spcAft>
                      </a:pPr>
                      <a:r>
                        <a:rPr lang="en-IN" sz="1100">
                          <a:effectLst/>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Brown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112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CS3320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B</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77498744"/>
                  </a:ext>
                </a:extLst>
              </a:tr>
              <a:tr h="0">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Smith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119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CS1310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63816234"/>
                  </a:ext>
                </a:extLst>
              </a:tr>
              <a:tr h="0">
                <a:tc>
                  <a:txBody>
                    <a:bodyPr/>
                    <a:lstStyle/>
                    <a:p>
                      <a:pPr>
                        <a:lnSpc>
                          <a:spcPct val="107000"/>
                        </a:lnSpc>
                        <a:spcAft>
                          <a:spcPts val="800"/>
                        </a:spcAft>
                      </a:pPr>
                      <a:r>
                        <a:rPr lang="en-IN" sz="1100">
                          <a:effectLst/>
                        </a:rPr>
                        <a:t>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Brown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95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CS1340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42668419"/>
                  </a:ext>
                </a:extLst>
              </a:tr>
            </a:tbl>
          </a:graphicData>
        </a:graphic>
      </p:graphicFrame>
    </p:spTree>
    <p:extLst>
      <p:ext uri="{BB962C8B-B14F-4D97-AF65-F5344CB8AC3E}">
        <p14:creationId xmlns:p14="http://schemas.microsoft.com/office/powerpoint/2010/main" val="1589980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4D3C516-AEA2-4152-946D-97DC2305610B}"/>
              </a:ext>
            </a:extLst>
          </p:cNvPr>
          <p:cNvSpPr>
            <a:spLocks noGrp="1"/>
          </p:cNvSpPr>
          <p:nvPr>
            <p:ph type="dt" sz="half" idx="10"/>
          </p:nvPr>
        </p:nvSpPr>
        <p:spPr/>
        <p:txBody>
          <a:bodyPr/>
          <a:lstStyle/>
          <a:p>
            <a:fld id="{38D2FEF9-9AD6-4732-95FB-FBB0B0FE1F48}" type="datetime1">
              <a:rPr lang="en-US" smtClean="0"/>
              <a:pPr/>
              <a:t>2/23/2024</a:t>
            </a:fld>
            <a:endParaRPr lang="en-US" dirty="0"/>
          </a:p>
        </p:txBody>
      </p:sp>
      <p:sp>
        <p:nvSpPr>
          <p:cNvPr id="5" name="Footer Placeholder 4">
            <a:extLst>
              <a:ext uri="{FF2B5EF4-FFF2-40B4-BE49-F238E27FC236}">
                <a16:creationId xmlns:a16="http://schemas.microsoft.com/office/drawing/2014/main" id="{EA21730C-45C8-46A3-9EF8-31332F6CC72E}"/>
              </a:ext>
            </a:extLst>
          </p:cNvPr>
          <p:cNvSpPr>
            <a:spLocks noGrp="1"/>
          </p:cNvSpPr>
          <p:nvPr>
            <p:ph type="ftr" sz="quarter" idx="11"/>
          </p:nvPr>
        </p:nvSpPr>
        <p:spPr>
          <a:xfrm>
            <a:off x="3124200" y="6356350"/>
            <a:ext cx="5105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941DB1A5-100B-43B9-9F95-D3AAB3CDEDD9}"/>
              </a:ext>
            </a:extLst>
          </p:cNvPr>
          <p:cNvSpPr>
            <a:spLocks noGrp="1"/>
          </p:cNvSpPr>
          <p:nvPr>
            <p:ph type="sldNum" sz="quarter" idx="12"/>
          </p:nvPr>
        </p:nvSpPr>
        <p:spPr/>
        <p:txBody>
          <a:bodyPr/>
          <a:lstStyle/>
          <a:p>
            <a:fld id="{18F9ED7C-125C-4F48-91B7-9528945E4606}" type="slidenum">
              <a:rPr lang="en-US" smtClean="0"/>
              <a:pPr/>
              <a:t>38</a:t>
            </a:fld>
            <a:endParaRPr lang="en-US" dirty="0"/>
          </a:p>
        </p:txBody>
      </p:sp>
      <p:pic>
        <p:nvPicPr>
          <p:cNvPr id="8" name="Picture 2" descr="E:\NIET\Project\xLogo11.png.pagespeed.ic.pydHLuCQEZ.png">
            <a:extLst>
              <a:ext uri="{FF2B5EF4-FFF2-40B4-BE49-F238E27FC236}">
                <a16:creationId xmlns:a16="http://schemas.microsoft.com/office/drawing/2014/main" id="{4E5B354D-3D25-4785-A356-C9ED0D958CC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6109F2B4-40FA-4A6B-8118-EB6B37D9D31C}"/>
              </a:ext>
            </a:extLst>
          </p:cNvPr>
          <p:cNvSpPr txBox="1">
            <a:spLocks/>
          </p:cNvSpPr>
          <p:nvPr/>
        </p:nvSpPr>
        <p:spPr>
          <a:xfrm>
            <a:off x="12573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p>
          <a:p>
            <a:pPr algn="ctr">
              <a:spcBef>
                <a:spcPct val="0"/>
              </a:spcBef>
              <a:defRPr/>
            </a:pPr>
            <a:r>
              <a:rPr lang="en-IN" sz="2400" b="1" dirty="0"/>
              <a:t>Database Languages and Interfaces: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id="{D38C1ACA-ADD1-4D55-B7E1-8A1330B1DF0A}"/>
              </a:ext>
            </a:extLst>
          </p:cNvPr>
          <p:cNvSpPr>
            <a:spLocks noGrp="1"/>
          </p:cNvSpPr>
          <p:nvPr>
            <p:ph idx="1"/>
          </p:nvPr>
        </p:nvSpPr>
        <p:spPr>
          <a:xfrm>
            <a:off x="228600" y="990600"/>
            <a:ext cx="8458200" cy="5135563"/>
          </a:xfrm>
        </p:spPr>
        <p:txBody>
          <a:bodyPr>
            <a:normAutofit/>
          </a:bodyPr>
          <a:lstStyle/>
          <a:p>
            <a:r>
              <a:rPr lang="en-US" sz="2200" dirty="0"/>
              <a:t>DDL is used to specify the Conceptual Schema </a:t>
            </a:r>
          </a:p>
          <a:p>
            <a:pPr marL="0" indent="0">
              <a:buNone/>
            </a:pPr>
            <a:endParaRPr lang="en-US" sz="2200" dirty="0"/>
          </a:p>
          <a:p>
            <a:r>
              <a:rPr lang="en-US" sz="2200" dirty="0"/>
              <a:t>SDL ( Storage Definition Language) is used to specify the internal schema.</a:t>
            </a:r>
          </a:p>
          <a:p>
            <a:endParaRPr lang="en-US" sz="2200" dirty="0"/>
          </a:p>
          <a:p>
            <a:r>
              <a:rPr lang="en-US" sz="2200" dirty="0"/>
              <a:t>VDL ( View Definition Language) is used to specify the user views. </a:t>
            </a:r>
          </a:p>
          <a:p>
            <a:pPr marL="0" indent="0">
              <a:buNone/>
            </a:pPr>
            <a:endParaRPr lang="en-US" sz="2200" dirty="0"/>
          </a:p>
          <a:p>
            <a:r>
              <a:rPr lang="en-US" sz="2200" dirty="0"/>
              <a:t>DML ( Data Manipulation Language): Once the database schemas are compiled and the database is populated with data,  users must have some means to manipulate the database. </a:t>
            </a:r>
          </a:p>
          <a:p>
            <a:pPr marL="0" indent="0">
              <a:buNone/>
            </a:pPr>
            <a:r>
              <a:rPr lang="en-US" sz="2200" dirty="0"/>
              <a:t>    - Typical manipulations include Retrieval , Insertion, Deletion </a:t>
            </a:r>
          </a:p>
          <a:p>
            <a:pPr marL="0" indent="0">
              <a:buNone/>
            </a:pPr>
            <a:r>
              <a:rPr lang="en-US" sz="2200" dirty="0"/>
              <a:t>       and Modification of the data. </a:t>
            </a:r>
          </a:p>
          <a:p>
            <a:endParaRPr lang="en-IN" dirty="0"/>
          </a:p>
        </p:txBody>
      </p:sp>
    </p:spTree>
    <p:extLst>
      <p:ext uri="{BB962C8B-B14F-4D97-AF65-F5344CB8AC3E}">
        <p14:creationId xmlns:p14="http://schemas.microsoft.com/office/powerpoint/2010/main" val="2204558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63488-0DAA-4979-ABE4-423FF2402D6B}"/>
              </a:ext>
            </a:extLst>
          </p:cNvPr>
          <p:cNvSpPr>
            <a:spLocks noGrp="1"/>
          </p:cNvSpPr>
          <p:nvPr>
            <p:ph idx="1"/>
          </p:nvPr>
        </p:nvSpPr>
        <p:spPr>
          <a:xfrm>
            <a:off x="114300" y="685800"/>
            <a:ext cx="8915400" cy="5440363"/>
          </a:xfrm>
        </p:spPr>
        <p:txBody>
          <a:bodyPr>
            <a:noAutofit/>
          </a:bodyPr>
          <a:lstStyle/>
          <a:p>
            <a:pPr algn="just"/>
            <a:r>
              <a:rPr lang="en-US" sz="2200" b="0" i="0" dirty="0">
                <a:solidFill>
                  <a:srgbClr val="222222"/>
                </a:solidFill>
                <a:effectLst/>
              </a:rPr>
              <a:t>A </a:t>
            </a:r>
            <a:r>
              <a:rPr lang="en-US" sz="2200" b="1" dirty="0">
                <a:solidFill>
                  <a:srgbClr val="222222"/>
                </a:solidFill>
              </a:rPr>
              <a:t>High Level or Non Procedural DML: </a:t>
            </a:r>
            <a:r>
              <a:rPr lang="en-US" sz="2200" dirty="0">
                <a:solidFill>
                  <a:srgbClr val="222222"/>
                </a:solidFill>
              </a:rPr>
              <a:t>Can be used on its own to specify complex database operations in a </a:t>
            </a:r>
            <a:r>
              <a:rPr lang="en-US" sz="2200" dirty="0" err="1">
                <a:solidFill>
                  <a:srgbClr val="222222"/>
                </a:solidFill>
              </a:rPr>
              <a:t>consise</a:t>
            </a:r>
            <a:r>
              <a:rPr lang="en-US" sz="2200" dirty="0">
                <a:solidFill>
                  <a:srgbClr val="222222"/>
                </a:solidFill>
              </a:rPr>
              <a:t> manner. E.g. SQL. </a:t>
            </a:r>
          </a:p>
          <a:p>
            <a:pPr marL="0" indent="0" algn="just">
              <a:buNone/>
            </a:pPr>
            <a:endParaRPr lang="en-US" sz="2200" dirty="0">
              <a:solidFill>
                <a:srgbClr val="222222"/>
              </a:solidFill>
            </a:endParaRPr>
          </a:p>
          <a:p>
            <a:pPr algn="just"/>
            <a:r>
              <a:rPr lang="en-US" sz="2200" b="0" i="0" dirty="0">
                <a:solidFill>
                  <a:srgbClr val="222222"/>
                </a:solidFill>
                <a:effectLst/>
              </a:rPr>
              <a:t>A </a:t>
            </a:r>
            <a:r>
              <a:rPr lang="en-US" sz="2200" b="1" i="0" dirty="0">
                <a:solidFill>
                  <a:srgbClr val="222222"/>
                </a:solidFill>
                <a:effectLst/>
              </a:rPr>
              <a:t>Low Level or Procedural DML</a:t>
            </a:r>
            <a:r>
              <a:rPr lang="en-US" sz="2200" b="0" i="0" dirty="0">
                <a:solidFill>
                  <a:srgbClr val="222222"/>
                </a:solidFill>
                <a:effectLst/>
              </a:rPr>
              <a:t>: must be embedded in a general purpose programming language. This type of DML typically retrieves individual records or objects from the database and processes </a:t>
            </a:r>
            <a:r>
              <a:rPr lang="en-US" sz="2200" dirty="0">
                <a:solidFill>
                  <a:srgbClr val="222222"/>
                </a:solidFill>
              </a:rPr>
              <a:t>each separately. </a:t>
            </a:r>
          </a:p>
          <a:p>
            <a:pPr algn="just"/>
            <a:endParaRPr lang="en-US" sz="2200" b="0" i="0" dirty="0">
              <a:solidFill>
                <a:srgbClr val="222222"/>
              </a:solidFill>
              <a:effectLst/>
            </a:endParaRPr>
          </a:p>
          <a:p>
            <a:pPr algn="just"/>
            <a:r>
              <a:rPr lang="en-US" sz="2200" dirty="0">
                <a:solidFill>
                  <a:srgbClr val="222222"/>
                </a:solidFill>
              </a:rPr>
              <a:t>DML commands are embedded in a general purpose programming language, that language is called the host language and the DML is called the data sublanguage. </a:t>
            </a:r>
          </a:p>
          <a:p>
            <a:pPr algn="just"/>
            <a:r>
              <a:rPr lang="en-US" sz="2200" b="0" i="0" dirty="0">
                <a:solidFill>
                  <a:srgbClr val="222222"/>
                </a:solidFill>
                <a:effectLst/>
              </a:rPr>
              <a:t>A high level DML used in a stand alone interactive manner is called a query language. </a:t>
            </a:r>
          </a:p>
          <a:p>
            <a:pPr algn="just"/>
            <a:r>
              <a:rPr lang="en-US" sz="2200" b="0" i="0" dirty="0">
                <a:solidFill>
                  <a:srgbClr val="222222"/>
                </a:solidFill>
                <a:effectLst/>
              </a:rPr>
              <a:t>Example SQL is one which uses DML, VDL and DDL. </a:t>
            </a:r>
          </a:p>
        </p:txBody>
      </p:sp>
      <p:sp>
        <p:nvSpPr>
          <p:cNvPr id="4" name="Date Placeholder 3">
            <a:extLst>
              <a:ext uri="{FF2B5EF4-FFF2-40B4-BE49-F238E27FC236}">
                <a16:creationId xmlns:a16="http://schemas.microsoft.com/office/drawing/2014/main" id="{69271C66-7E7D-4ED7-A993-ED66F1CDCD31}"/>
              </a:ext>
            </a:extLst>
          </p:cNvPr>
          <p:cNvSpPr>
            <a:spLocks noGrp="1"/>
          </p:cNvSpPr>
          <p:nvPr>
            <p:ph type="dt" sz="half" idx="10"/>
          </p:nvPr>
        </p:nvSpPr>
        <p:spPr/>
        <p:txBody>
          <a:bodyPr/>
          <a:lstStyle/>
          <a:p>
            <a:fld id="{7E2ECC3C-7981-4FAE-B03C-913F527961D1}" type="datetime1">
              <a:rPr lang="en-US" smtClean="0"/>
              <a:pPr/>
              <a:t>2/23/2024</a:t>
            </a:fld>
            <a:endParaRPr lang="en-US" dirty="0"/>
          </a:p>
        </p:txBody>
      </p:sp>
      <p:sp>
        <p:nvSpPr>
          <p:cNvPr id="5" name="Footer Placeholder 4">
            <a:extLst>
              <a:ext uri="{FF2B5EF4-FFF2-40B4-BE49-F238E27FC236}">
                <a16:creationId xmlns:a16="http://schemas.microsoft.com/office/drawing/2014/main" id="{745D795C-304E-4626-8FD1-B63AA23F277E}"/>
              </a:ext>
            </a:extLst>
          </p:cNvPr>
          <p:cNvSpPr>
            <a:spLocks noGrp="1"/>
          </p:cNvSpPr>
          <p:nvPr>
            <p:ph type="ftr" sz="quarter" idx="11"/>
          </p:nvPr>
        </p:nvSpPr>
        <p:spPr>
          <a:xfrm>
            <a:off x="3124200" y="6356350"/>
            <a:ext cx="4724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58395C7F-0FCD-4F87-8977-4F7F8A1EAE97}"/>
              </a:ext>
            </a:extLst>
          </p:cNvPr>
          <p:cNvSpPr>
            <a:spLocks noGrp="1"/>
          </p:cNvSpPr>
          <p:nvPr>
            <p:ph type="sldNum" sz="quarter" idx="12"/>
          </p:nvPr>
        </p:nvSpPr>
        <p:spPr/>
        <p:txBody>
          <a:bodyPr/>
          <a:lstStyle/>
          <a:p>
            <a:fld id="{18F9ED7C-125C-4F48-91B7-9528945E4606}" type="slidenum">
              <a:rPr lang="en-US" smtClean="0"/>
              <a:pPr/>
              <a:t>39</a:t>
            </a:fld>
            <a:endParaRPr lang="en-US" dirty="0"/>
          </a:p>
        </p:txBody>
      </p:sp>
      <p:pic>
        <p:nvPicPr>
          <p:cNvPr id="8" name="Picture 2" descr="E:\NIET\Project\xLogo11.png.pagespeed.ic.pydHLuCQEZ.png">
            <a:extLst>
              <a:ext uri="{FF2B5EF4-FFF2-40B4-BE49-F238E27FC236}">
                <a16:creationId xmlns:a16="http://schemas.microsoft.com/office/drawing/2014/main" id="{7829A963-5B12-4960-9545-79D84D425D1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F0200BCD-BFEB-4E75-BA02-6BC042A7EFD0}"/>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 Manipulation Language</a:t>
            </a:r>
          </a:p>
        </p:txBody>
      </p:sp>
    </p:spTree>
    <p:extLst>
      <p:ext uri="{BB962C8B-B14F-4D97-AF65-F5344CB8AC3E}">
        <p14:creationId xmlns:p14="http://schemas.microsoft.com/office/powerpoint/2010/main" val="367772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able to</a:t>
            </a:r>
          </a:p>
        </p:txBody>
      </p:sp>
      <p:sp>
        <p:nvSpPr>
          <p:cNvPr id="4" name="Date Placeholder 3"/>
          <p:cNvSpPr>
            <a:spLocks noGrp="1"/>
          </p:cNvSpPr>
          <p:nvPr>
            <p:ph type="dt" sz="half" idx="10"/>
          </p:nvPr>
        </p:nvSpPr>
        <p:spPr/>
        <p:txBody>
          <a:bodyPr/>
          <a:lstStyle/>
          <a:p>
            <a:fld id="{E2DEB9FF-7A52-43AD-A868-34396FE3E955}"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extLst>
              <p:ext uri="{D42A27DB-BD31-4B8C-83A1-F6EECF244321}">
                <p14:modId xmlns:p14="http://schemas.microsoft.com/office/powerpoint/2010/main" val="3943750363"/>
              </p:ext>
            </p:extLst>
          </p:nvPr>
        </p:nvGraphicFramePr>
        <p:xfrm>
          <a:off x="500034" y="1571612"/>
          <a:ext cx="8286808" cy="3017448"/>
        </p:xfrm>
        <a:graphic>
          <a:graphicData uri="http://schemas.openxmlformats.org/drawingml/2006/table">
            <a:tbl>
              <a:tblPr firstRow="1" bandRow="1">
                <a:tableStyleId>{5C22544A-7EE6-4342-B048-85BDC9FD1C3A}</a:tableStyleId>
              </a:tblPr>
              <a:tblGrid>
                <a:gridCol w="1328766">
                  <a:extLst>
                    <a:ext uri="{9D8B030D-6E8A-4147-A177-3AD203B41FA5}">
                      <a16:colId xmlns:a16="http://schemas.microsoft.com/office/drawing/2014/main" val="20000"/>
                    </a:ext>
                  </a:extLst>
                </a:gridCol>
                <a:gridCol w="6958042">
                  <a:extLst>
                    <a:ext uri="{9D8B030D-6E8A-4147-A177-3AD203B41FA5}">
                      <a16:colId xmlns:a16="http://schemas.microsoft.com/office/drawing/2014/main" val="20001"/>
                    </a:ext>
                  </a:extLst>
                </a:gridCol>
              </a:tblGrid>
              <a:tr h="642942">
                <a:tc>
                  <a:txBody>
                    <a:bodyPr/>
                    <a:lstStyle/>
                    <a:p>
                      <a:pPr algn="ctr"/>
                      <a:r>
                        <a:rPr lang="en-IN" sz="2000" b="1" kern="1200" dirty="0">
                          <a:solidFill>
                            <a:schemeClr val="lt1"/>
                          </a:solidFill>
                          <a:latin typeface="+mn-lt"/>
                          <a:ea typeface="+mn-ea"/>
                          <a:cs typeface="+mn-cs"/>
                        </a:rPr>
                        <a:t>COURSE OUTCOME NO</a:t>
                      </a:r>
                      <a:endParaRPr lang="en-IN" sz="2000" b="1" dirty="0">
                        <a:latin typeface="+mn-lt"/>
                      </a:endParaRPr>
                    </a:p>
                  </a:txBody>
                  <a:tcPr/>
                </a:tc>
                <a:tc>
                  <a:txBody>
                    <a:bodyPr/>
                    <a:lstStyle/>
                    <a:p>
                      <a:pPr marL="0" algn="ctr" defTabSz="914400" rtl="0" eaLnBrk="1" latinLnBrk="0" hangingPunct="1"/>
                      <a:r>
                        <a:rPr lang="en-IN" sz="20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591033">
                <a:tc>
                  <a:txBody>
                    <a:bodyPr/>
                    <a:lstStyle/>
                    <a:p>
                      <a:pPr algn="ctr"/>
                      <a:r>
                        <a:rPr lang="en-US" sz="2000" b="1" dirty="0">
                          <a:solidFill>
                            <a:srgbClr val="FF0000"/>
                          </a:solidFill>
                          <a:latin typeface="+mn-lt"/>
                        </a:rPr>
                        <a:t>CO1</a:t>
                      </a:r>
                      <a:endParaRPr lang="en-IN" sz="2000" b="1" dirty="0">
                        <a:solidFill>
                          <a:srgbClr val="FF0000"/>
                        </a:solidFill>
                        <a:latin typeface="+mn-lt"/>
                      </a:endParaRPr>
                    </a:p>
                  </a:txBody>
                  <a:tcPr/>
                </a:tc>
                <a:tc>
                  <a:txBody>
                    <a:bodyPr/>
                    <a:lstStyle/>
                    <a:p>
                      <a:pPr marL="0" lvl="0" indent="0" algn="just">
                        <a:buFont typeface="+mj-lt"/>
                        <a:buNone/>
                      </a:pPr>
                      <a:r>
                        <a:rPr lang="en-US" sz="1800" b="1" kern="1200" dirty="0">
                          <a:solidFill>
                            <a:schemeClr val="dk1"/>
                          </a:solidFill>
                          <a:effectLst/>
                          <a:latin typeface="+mn-lt"/>
                          <a:ea typeface="+mn-ea"/>
                          <a:cs typeface="+mn-cs"/>
                        </a:rPr>
                        <a:t>Describe the features of a database system and its application and compare various types of data models. </a:t>
                      </a:r>
                      <a:endParaRPr lang="en-US" sz="2000" b="1" dirty="0">
                        <a:solidFill>
                          <a:srgbClr val="FF0000"/>
                        </a:solidFill>
                      </a:endParaRPr>
                    </a:p>
                  </a:txBody>
                  <a:tcPr/>
                </a:tc>
                <a:extLst>
                  <a:ext uri="{0D108BD9-81ED-4DB2-BD59-A6C34878D82A}">
                    <a16:rowId xmlns:a16="http://schemas.microsoft.com/office/drawing/2014/main" val="10001"/>
                  </a:ext>
                </a:extLst>
              </a:tr>
              <a:tr h="759134">
                <a:tc>
                  <a:txBody>
                    <a:bodyPr/>
                    <a:lstStyle/>
                    <a:p>
                      <a:pPr algn="ctr"/>
                      <a:r>
                        <a:rPr lang="en-US" sz="2000" b="1" dirty="0">
                          <a:latin typeface="+mn-lt"/>
                        </a:rPr>
                        <a:t>CO2</a:t>
                      </a:r>
                      <a:endParaRPr lang="en-IN" sz="2000" b="1" dirty="0">
                        <a:latin typeface="+mn-lt"/>
                      </a:endParaRPr>
                    </a:p>
                  </a:txBody>
                  <a:tcPr/>
                </a:tc>
                <a:tc>
                  <a:txBody>
                    <a:bodyPr/>
                    <a:lstStyle/>
                    <a:p>
                      <a:pPr marL="27305" marR="0" lvl="0" indent="-274320" algn="just" defTabSz="914400" rtl="0" eaLnBrk="1" fontAlgn="auto" latinLnBrk="0" hangingPunct="1">
                        <a:lnSpc>
                          <a:spcPct val="115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Construct an ER Model for a given problem and transform it into a relation database schema. </a:t>
                      </a:r>
                      <a:endParaRPr lang="en-IN" sz="2000" b="0" kern="1200" dirty="0">
                        <a:solidFill>
                          <a:srgbClr val="000000"/>
                        </a:solidFill>
                        <a:latin typeface="+mn-lt"/>
                        <a:ea typeface="Times New Roman"/>
                      </a:endParaRPr>
                    </a:p>
                  </a:txBody>
                  <a:tcPr marL="68580" marR="68580" marT="0" marB="0"/>
                </a:tc>
                <a:extLst>
                  <a:ext uri="{0D108BD9-81ED-4DB2-BD59-A6C34878D82A}">
                    <a16:rowId xmlns:a16="http://schemas.microsoft.com/office/drawing/2014/main" val="10002"/>
                  </a:ext>
                </a:extLst>
              </a:tr>
              <a:tr h="591033">
                <a:tc>
                  <a:txBody>
                    <a:bodyPr/>
                    <a:lstStyle/>
                    <a:p>
                      <a:pPr algn="ctr"/>
                      <a:r>
                        <a:rPr lang="en-US" sz="2000" b="1" dirty="0">
                          <a:latin typeface="+mn-lt"/>
                        </a:rPr>
                        <a:t>CO3</a:t>
                      </a:r>
                      <a:endParaRPr lang="en-IN" sz="2000" b="1" dirty="0">
                        <a:latin typeface="+mn-lt"/>
                      </a:endParaRPr>
                    </a:p>
                  </a:txBody>
                  <a:tcPr/>
                </a:tc>
                <a:tc>
                  <a:txBody>
                    <a:bodyPr/>
                    <a:lstStyle/>
                    <a:p>
                      <a:pPr marL="27305" marR="0" lvl="0" indent="-274320" algn="just" defTabSz="914400" rtl="0" eaLnBrk="1" fontAlgn="auto" latinLnBrk="0" hangingPunct="1">
                        <a:lnSpc>
                          <a:spcPct val="115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Formulate solution to a query problem using SQL Commands, relational Algebra, tuple calculus and domain calculus. </a:t>
                      </a:r>
                      <a:endParaRPr lang="en-IN" sz="2000" b="0" kern="1200" dirty="0">
                        <a:solidFill>
                          <a:srgbClr val="000000"/>
                        </a:solidFill>
                        <a:latin typeface="+mn-lt"/>
                        <a:ea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11" name="Footer Placeholder 12"/>
          <p:cNvSpPr>
            <a:spLocks noGrp="1"/>
          </p:cNvSpPr>
          <p:nvPr>
            <p:ph type="ftr" sz="quarter" idx="11"/>
          </p:nvPr>
        </p:nvSpPr>
        <p:spPr>
          <a:xfrm>
            <a:off x="2286000" y="6416675"/>
            <a:ext cx="5029200" cy="365125"/>
          </a:xfrm>
        </p:spPr>
        <p:txBody>
          <a:bodyPr/>
          <a:lstStyle/>
          <a:p>
            <a:r>
              <a:rPr lang="en-US" dirty="0"/>
              <a:t>Dr. SHAINA      Database Management System         UNIT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F2BCD9-FCA9-4FE8-9582-FD4CC07BAA7B}"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fontScale="92500"/>
          </a:bodyPr>
          <a:lstStyle/>
          <a:p>
            <a:pPr algn="l"/>
            <a:r>
              <a:rPr lang="en-US" sz="2200" b="0" i="0" dirty="0">
                <a:solidFill>
                  <a:srgbClr val="000000"/>
                </a:solidFill>
                <a:effectLst/>
              </a:rPr>
              <a:t>Which one of the following is a type of Data Manipulation Command?</a:t>
            </a:r>
          </a:p>
          <a:p>
            <a:pPr lvl="2">
              <a:buFont typeface="+mj-lt"/>
              <a:buAutoNum type="arabicPeriod"/>
            </a:pPr>
            <a:r>
              <a:rPr lang="en-US" sz="2200" b="0" i="0" dirty="0">
                <a:solidFill>
                  <a:srgbClr val="000000"/>
                </a:solidFill>
                <a:effectLst/>
              </a:rPr>
              <a:t>Create</a:t>
            </a:r>
          </a:p>
          <a:p>
            <a:pPr lvl="2">
              <a:buFont typeface="+mj-lt"/>
              <a:buAutoNum type="arabicPeriod"/>
            </a:pPr>
            <a:r>
              <a:rPr lang="en-US" sz="2200" b="0" i="0" dirty="0">
                <a:solidFill>
                  <a:srgbClr val="000000"/>
                </a:solidFill>
                <a:effectLst/>
              </a:rPr>
              <a:t>Alter</a:t>
            </a:r>
          </a:p>
          <a:p>
            <a:pPr lvl="2">
              <a:buFont typeface="+mj-lt"/>
              <a:buAutoNum type="arabicPeriod"/>
            </a:pPr>
            <a:r>
              <a:rPr lang="en-US" sz="2200" b="0" i="0" dirty="0">
                <a:solidFill>
                  <a:srgbClr val="000000"/>
                </a:solidFill>
                <a:effectLst/>
              </a:rPr>
              <a:t>Delete</a:t>
            </a:r>
          </a:p>
          <a:p>
            <a:pPr lvl="2">
              <a:buFont typeface="+mj-lt"/>
              <a:buAutoNum type="arabicPeriod"/>
            </a:pPr>
            <a:r>
              <a:rPr lang="en-US" sz="2200" b="0" i="0" dirty="0">
                <a:solidFill>
                  <a:srgbClr val="000000"/>
                </a:solidFill>
                <a:effectLst/>
              </a:rPr>
              <a:t>All of the above</a:t>
            </a:r>
          </a:p>
          <a:p>
            <a:pPr algn="l"/>
            <a:endParaRPr lang="en-US" sz="2200" b="0" i="0" dirty="0">
              <a:solidFill>
                <a:srgbClr val="000000"/>
              </a:solidFill>
              <a:effectLst/>
            </a:endParaRPr>
          </a:p>
          <a:p>
            <a:pPr algn="l"/>
            <a:r>
              <a:rPr lang="en-US" sz="2200" b="0" i="0" dirty="0">
                <a:solidFill>
                  <a:srgbClr val="000000"/>
                </a:solidFill>
                <a:effectLst/>
              </a:rPr>
              <a:t>Which of the following command is a type of Data Definition language command?</a:t>
            </a:r>
          </a:p>
          <a:p>
            <a:pPr lvl="2">
              <a:buFont typeface="+mj-lt"/>
              <a:buAutoNum type="arabicPeriod"/>
            </a:pPr>
            <a:r>
              <a:rPr lang="en-US" sz="2200" b="0" i="0" dirty="0">
                <a:solidFill>
                  <a:srgbClr val="000000"/>
                </a:solidFill>
                <a:effectLst/>
              </a:rPr>
              <a:t>Create</a:t>
            </a:r>
          </a:p>
          <a:p>
            <a:pPr lvl="2">
              <a:buFont typeface="+mj-lt"/>
              <a:buAutoNum type="arabicPeriod"/>
            </a:pPr>
            <a:r>
              <a:rPr lang="en-US" sz="2200" b="0" i="0" dirty="0">
                <a:solidFill>
                  <a:srgbClr val="000000"/>
                </a:solidFill>
                <a:effectLst/>
              </a:rPr>
              <a:t>Update</a:t>
            </a:r>
          </a:p>
          <a:p>
            <a:pPr lvl="2">
              <a:buFont typeface="+mj-lt"/>
              <a:buAutoNum type="arabicPeriod"/>
            </a:pPr>
            <a:r>
              <a:rPr lang="en-US" sz="2200" b="0" i="0" dirty="0">
                <a:solidFill>
                  <a:srgbClr val="000000"/>
                </a:solidFill>
                <a:effectLst/>
              </a:rPr>
              <a:t>Delete</a:t>
            </a:r>
          </a:p>
          <a:p>
            <a:pPr lvl="2">
              <a:buFont typeface="+mj-lt"/>
              <a:buAutoNum type="arabicPeriod"/>
            </a:pPr>
            <a:r>
              <a:rPr lang="en-US" sz="2200" b="0" i="0" dirty="0">
                <a:solidFill>
                  <a:srgbClr val="000000"/>
                </a:solidFill>
                <a:effectLst/>
              </a:rPr>
              <a:t>Merge</a:t>
            </a: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3973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FC15C0-38FD-44D2-8CEB-C902A97D26C8}"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600" y="990600"/>
            <a:ext cx="8610600" cy="5234386"/>
          </a:xfrm>
        </p:spPr>
        <p:txBody>
          <a:bodyPr>
            <a:normAutofit/>
          </a:bodyPr>
          <a:lstStyle/>
          <a:p>
            <a:r>
              <a:rPr lang="en-US" sz="2200" b="0" i="0" dirty="0">
                <a:solidFill>
                  <a:srgbClr val="3A3A3A"/>
                </a:solidFill>
                <a:effectLst/>
              </a:rPr>
              <a:t>To remove a relation from an SQL database, we use the ______ command.</a:t>
            </a:r>
            <a:br>
              <a:rPr lang="en-US" sz="2200" dirty="0"/>
            </a:br>
            <a:r>
              <a:rPr lang="en-US" sz="2200" dirty="0">
                <a:solidFill>
                  <a:srgbClr val="3A3A3A"/>
                </a:solidFill>
              </a:rPr>
              <a:t>	1)</a:t>
            </a:r>
            <a:r>
              <a:rPr lang="en-US" sz="2200" b="0" i="0" dirty="0">
                <a:solidFill>
                  <a:srgbClr val="3A3A3A"/>
                </a:solidFill>
                <a:effectLst/>
              </a:rPr>
              <a:t>Delete</a:t>
            </a:r>
            <a:br>
              <a:rPr lang="en-US" sz="2200" dirty="0"/>
            </a:br>
            <a:r>
              <a:rPr lang="en-US" sz="2200" dirty="0">
                <a:solidFill>
                  <a:srgbClr val="3A3A3A"/>
                </a:solidFill>
              </a:rPr>
              <a:t>	2)</a:t>
            </a:r>
            <a:r>
              <a:rPr lang="en-US" sz="2200" b="0" i="0" dirty="0">
                <a:solidFill>
                  <a:srgbClr val="3A3A3A"/>
                </a:solidFill>
                <a:effectLst/>
              </a:rPr>
              <a:t>Purge</a:t>
            </a:r>
            <a:br>
              <a:rPr lang="en-US" sz="2200" dirty="0"/>
            </a:br>
            <a:r>
              <a:rPr lang="en-US" sz="2200" dirty="0">
                <a:solidFill>
                  <a:srgbClr val="3A3A3A"/>
                </a:solidFill>
              </a:rPr>
              <a:t>	3)</a:t>
            </a:r>
            <a:r>
              <a:rPr lang="en-US" sz="2200" b="0" i="0" dirty="0">
                <a:solidFill>
                  <a:srgbClr val="3A3A3A"/>
                </a:solidFill>
                <a:effectLst/>
              </a:rPr>
              <a:t>Remove</a:t>
            </a:r>
            <a:br>
              <a:rPr lang="en-US" sz="2200" dirty="0"/>
            </a:br>
            <a:r>
              <a:rPr lang="en-US" sz="2200" dirty="0"/>
              <a:t>        </a:t>
            </a:r>
            <a:r>
              <a:rPr lang="en-US" sz="2200" dirty="0">
                <a:solidFill>
                  <a:srgbClr val="3A3A3A"/>
                </a:solidFill>
              </a:rPr>
              <a:t>4)</a:t>
            </a:r>
            <a:r>
              <a:rPr lang="en-US" sz="2200" b="0" i="0" dirty="0">
                <a:solidFill>
                  <a:srgbClr val="3A3A3A"/>
                </a:solidFill>
                <a:effectLst/>
              </a:rPr>
              <a:t>Drop table</a:t>
            </a:r>
          </a:p>
          <a:p>
            <a:endParaRPr lang="en-US" sz="2200" dirty="0">
              <a:solidFill>
                <a:srgbClr val="FF0000"/>
              </a:solidFill>
            </a:endParaRPr>
          </a:p>
          <a:p>
            <a:r>
              <a:rPr lang="en-US" sz="2200" dirty="0"/>
              <a:t>Insert into Student values(‘</a:t>
            </a:r>
            <a:r>
              <a:rPr lang="en-US" sz="2200" dirty="0" err="1"/>
              <a:t>abc</a:t>
            </a:r>
            <a:r>
              <a:rPr lang="en-US" sz="2200" dirty="0"/>
              <a:t>’, 10, 20)</a:t>
            </a:r>
          </a:p>
          <a:p>
            <a:pPr marL="0" indent="0">
              <a:buNone/>
            </a:pPr>
            <a:r>
              <a:rPr lang="en-US" sz="2200" i="0" dirty="0">
                <a:solidFill>
                  <a:srgbClr val="3A3A3A"/>
                </a:solidFill>
                <a:effectLst/>
              </a:rPr>
              <a:t>	What type of statement is this?</a:t>
            </a:r>
            <a:br>
              <a:rPr lang="en-US" sz="2200" dirty="0"/>
            </a:br>
            <a:r>
              <a:rPr lang="en-US" sz="2200" dirty="0"/>
              <a:t>	</a:t>
            </a:r>
            <a:r>
              <a:rPr lang="en-US" sz="2200" i="0" dirty="0">
                <a:solidFill>
                  <a:srgbClr val="3A3A3A"/>
                </a:solidFill>
                <a:effectLst/>
              </a:rPr>
              <a:t>a) Query</a:t>
            </a:r>
            <a:br>
              <a:rPr lang="en-US" sz="2200" dirty="0"/>
            </a:br>
            <a:r>
              <a:rPr lang="en-US" sz="2200" dirty="0"/>
              <a:t>	</a:t>
            </a:r>
            <a:r>
              <a:rPr lang="en-US" sz="2200" i="0" dirty="0">
                <a:solidFill>
                  <a:srgbClr val="3A3A3A"/>
                </a:solidFill>
                <a:effectLst/>
              </a:rPr>
              <a:t>b) DML</a:t>
            </a:r>
            <a:br>
              <a:rPr lang="en-US" sz="2200" dirty="0"/>
            </a:br>
            <a:r>
              <a:rPr lang="en-US" sz="2200" dirty="0"/>
              <a:t>	</a:t>
            </a:r>
            <a:r>
              <a:rPr lang="en-US" sz="2200" i="0" dirty="0">
                <a:solidFill>
                  <a:srgbClr val="3A3A3A"/>
                </a:solidFill>
                <a:effectLst/>
              </a:rPr>
              <a:t>c) Relational</a:t>
            </a:r>
            <a:br>
              <a:rPr lang="en-US" sz="2200" dirty="0"/>
            </a:br>
            <a:r>
              <a:rPr lang="en-US" sz="2200" dirty="0"/>
              <a:t>	</a:t>
            </a:r>
            <a:r>
              <a:rPr lang="en-US" sz="2200" i="0" dirty="0">
                <a:solidFill>
                  <a:srgbClr val="3A3A3A"/>
                </a:solidFill>
                <a:effectLst/>
              </a:rPr>
              <a:t>d) DDL</a:t>
            </a:r>
            <a:endParaRPr lang="en-US" sz="2200" dirty="0"/>
          </a:p>
        </p:txBody>
      </p:sp>
    </p:spTree>
    <p:extLst>
      <p:ext uri="{BB962C8B-B14F-4D97-AF65-F5344CB8AC3E}">
        <p14:creationId xmlns:p14="http://schemas.microsoft.com/office/powerpoint/2010/main" val="697460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627B12-CB9D-4F3E-8074-1937B3E68573}"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066800"/>
            <a:ext cx="8229600" cy="5059363"/>
          </a:xfrm>
        </p:spPr>
        <p:txBody>
          <a:bodyPr>
            <a:normAutofit/>
          </a:bodyPr>
          <a:lstStyle/>
          <a:p>
            <a:pPr algn="l">
              <a:buFont typeface="Arial" panose="020B0604020202020204" pitchFamily="34" charset="0"/>
              <a:buChar char="•"/>
            </a:pPr>
            <a:r>
              <a:rPr lang="en-US" sz="2200" b="0" i="0" dirty="0">
                <a:solidFill>
                  <a:srgbClr val="333333"/>
                </a:solidFill>
                <a:effectLst/>
              </a:rPr>
              <a:t>The basic data type char(n) is a _____ length character string and varchar(n) is _____ length character.</a:t>
            </a:r>
          </a:p>
          <a:p>
            <a:pPr marL="0" indent="0" algn="l">
              <a:buNone/>
            </a:pPr>
            <a:r>
              <a:rPr lang="en-US" sz="2200" u="none" strike="noStrike" dirty="0">
                <a:solidFill>
                  <a:srgbClr val="333333"/>
                </a:solidFill>
              </a:rPr>
              <a:t>	</a:t>
            </a:r>
            <a:r>
              <a:rPr lang="en-US" sz="2200" b="1" i="0" u="none" strike="noStrike" dirty="0">
                <a:solidFill>
                  <a:srgbClr val="045482"/>
                </a:solidFill>
                <a:effectLst/>
              </a:rPr>
              <a:t>A.</a:t>
            </a:r>
            <a:r>
              <a:rPr lang="en-US" sz="2200" b="0" i="0" u="none" strike="noStrike" dirty="0">
                <a:solidFill>
                  <a:srgbClr val="045482"/>
                </a:solidFill>
                <a:effectLst/>
              </a:rPr>
              <a:t> </a:t>
            </a:r>
            <a:r>
              <a:rPr lang="en-US" sz="2200" b="0" i="0" u="none" strike="noStrike" dirty="0">
                <a:effectLst/>
              </a:rPr>
              <a:t>Fixed, equal</a:t>
            </a:r>
            <a:endParaRPr lang="en-US" sz="2200" b="0" i="0" dirty="0">
              <a:effectLst/>
            </a:endParaRPr>
          </a:p>
          <a:p>
            <a:pPr marL="0" indent="0" algn="l">
              <a:buNone/>
            </a:pPr>
            <a:r>
              <a:rPr lang="en-US" sz="2200" b="1" i="0" u="none" strike="noStrike" dirty="0">
                <a:effectLst/>
              </a:rPr>
              <a:t>	B.</a:t>
            </a:r>
            <a:r>
              <a:rPr lang="en-US" sz="2200" b="0" i="0" u="none" strike="noStrike" dirty="0">
                <a:effectLst/>
              </a:rPr>
              <a:t> Equal, variable</a:t>
            </a:r>
            <a:endParaRPr lang="en-US" sz="2200" b="0" i="0" dirty="0">
              <a:effectLst/>
            </a:endParaRPr>
          </a:p>
          <a:p>
            <a:pPr marL="0" indent="0" algn="l">
              <a:buNone/>
            </a:pPr>
            <a:r>
              <a:rPr lang="en-US" sz="2200" b="1" i="0" u="none" strike="noStrike" dirty="0">
                <a:effectLst/>
              </a:rPr>
              <a:t>	C.</a:t>
            </a:r>
            <a:r>
              <a:rPr lang="en-US" sz="2200" b="0" i="0" u="none" strike="noStrike" dirty="0">
                <a:effectLst/>
              </a:rPr>
              <a:t> Fixed, variable</a:t>
            </a:r>
            <a:endParaRPr lang="en-US" sz="2200" b="0" i="0" dirty="0">
              <a:effectLst/>
            </a:endParaRPr>
          </a:p>
          <a:p>
            <a:pPr marL="0" indent="0" algn="l">
              <a:buNone/>
            </a:pPr>
            <a:r>
              <a:rPr lang="en-US" sz="2200" b="1" i="0" u="none" strike="noStrike" dirty="0">
                <a:effectLst/>
              </a:rPr>
              <a:t>	D.</a:t>
            </a:r>
            <a:r>
              <a:rPr lang="en-US" sz="2200" b="0" i="0" u="none" strike="noStrike" dirty="0">
                <a:effectLst/>
              </a:rPr>
              <a:t> Variable, equal</a:t>
            </a:r>
          </a:p>
          <a:p>
            <a:pPr marL="0" indent="0" algn="l">
              <a:buNone/>
            </a:pPr>
            <a:endParaRPr lang="en-US" sz="2200" dirty="0"/>
          </a:p>
          <a:p>
            <a:pPr algn="l">
              <a:buFont typeface="Arial" panose="020B0604020202020204" pitchFamily="34" charset="0"/>
              <a:buChar char="•"/>
            </a:pPr>
            <a:r>
              <a:rPr lang="en-US" sz="2200" b="0" i="0" dirty="0">
                <a:solidFill>
                  <a:srgbClr val="333333"/>
                </a:solidFill>
                <a:effectLst/>
              </a:rPr>
              <a:t>Select * from employee What type of statement is this?</a:t>
            </a:r>
          </a:p>
          <a:p>
            <a:pPr marL="0" indent="0" algn="l">
              <a:buNone/>
            </a:pPr>
            <a:r>
              <a:rPr lang="en-US" sz="2200" u="none" strike="noStrike" dirty="0">
                <a:solidFill>
                  <a:srgbClr val="333333"/>
                </a:solidFill>
              </a:rPr>
              <a:t>	</a:t>
            </a:r>
            <a:r>
              <a:rPr lang="en-US" sz="2200" b="1" i="0" u="none" strike="noStrike" dirty="0">
                <a:effectLst/>
              </a:rPr>
              <a:t>A.</a:t>
            </a:r>
            <a:r>
              <a:rPr lang="en-US" sz="2200" b="0" i="0" u="none" strike="noStrike" dirty="0">
                <a:effectLst/>
              </a:rPr>
              <a:t> DML</a:t>
            </a:r>
            <a:endParaRPr lang="en-US" sz="2200" b="0" i="0" dirty="0">
              <a:effectLst/>
            </a:endParaRPr>
          </a:p>
          <a:p>
            <a:pPr marL="0" indent="0" algn="l">
              <a:buNone/>
            </a:pPr>
            <a:r>
              <a:rPr lang="en-US" sz="2200" b="1" i="0" u="none" strike="noStrike" dirty="0">
                <a:effectLst/>
              </a:rPr>
              <a:t>	B.</a:t>
            </a:r>
            <a:r>
              <a:rPr lang="en-US" sz="2200" b="0" i="0" u="none" strike="noStrike" dirty="0">
                <a:effectLst/>
              </a:rPr>
              <a:t> DDL</a:t>
            </a:r>
            <a:endParaRPr lang="en-US" sz="2200" b="0" i="0" dirty="0">
              <a:effectLst/>
            </a:endParaRPr>
          </a:p>
          <a:p>
            <a:pPr marL="0" indent="0" algn="l">
              <a:buNone/>
            </a:pPr>
            <a:r>
              <a:rPr lang="en-US" sz="2200" b="1" i="0" u="none" strike="noStrike" dirty="0">
                <a:effectLst/>
              </a:rPr>
              <a:t>	C.</a:t>
            </a:r>
            <a:r>
              <a:rPr lang="en-US" sz="2200" b="0" i="0" u="none" strike="noStrike" dirty="0">
                <a:effectLst/>
              </a:rPr>
              <a:t> View</a:t>
            </a:r>
            <a:endParaRPr lang="en-US" sz="2200" b="0" i="0" dirty="0">
              <a:effectLst/>
            </a:endParaRPr>
          </a:p>
          <a:p>
            <a:pPr marL="0" indent="0" algn="l">
              <a:buNone/>
            </a:pPr>
            <a:r>
              <a:rPr lang="en-US" sz="2200" b="1" i="0" u="none" strike="noStrike" dirty="0">
                <a:effectLst/>
              </a:rPr>
              <a:t>	D.</a:t>
            </a:r>
            <a:r>
              <a:rPr lang="en-US" sz="2200" b="0" i="0" u="none" strike="noStrike" dirty="0">
                <a:effectLst/>
              </a:rPr>
              <a:t> Integrity constraint</a:t>
            </a:r>
            <a:endParaRPr lang="en-US" sz="2200" b="0" i="0" dirty="0">
              <a:effectLst/>
            </a:endParaRPr>
          </a:p>
          <a:p>
            <a:pPr marL="0" indent="0">
              <a:buNone/>
            </a:pPr>
            <a:endParaRPr lang="en-US" sz="2000" b="0" i="0" dirty="0">
              <a:effectLst/>
              <a:latin typeface="Arial sans"/>
            </a:endParaRPr>
          </a:p>
        </p:txBody>
      </p:sp>
    </p:spTree>
    <p:extLst>
      <p:ext uri="{BB962C8B-B14F-4D97-AF65-F5344CB8AC3E}">
        <p14:creationId xmlns:p14="http://schemas.microsoft.com/office/powerpoint/2010/main" val="356473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0938D-3AD7-431F-859A-233529984EDB}"/>
              </a:ext>
            </a:extLst>
          </p:cNvPr>
          <p:cNvSpPr>
            <a:spLocks noGrp="1"/>
          </p:cNvSpPr>
          <p:nvPr>
            <p:ph idx="1"/>
          </p:nvPr>
        </p:nvSpPr>
        <p:spPr>
          <a:xfrm>
            <a:off x="152400" y="990600"/>
            <a:ext cx="8915400" cy="5135563"/>
          </a:xfrm>
        </p:spPr>
        <p:txBody>
          <a:bodyPr>
            <a:normAutofit fontScale="92500" lnSpcReduction="10000"/>
          </a:bodyPr>
          <a:lstStyle/>
          <a:p>
            <a:pPr algn="just"/>
            <a:r>
              <a:rPr lang="en-US" sz="2800" dirty="0">
                <a:solidFill>
                  <a:srgbClr val="000000"/>
                </a:solidFill>
                <a:latin typeface="Arial" panose="020B0604020202020204" pitchFamily="34" charset="0"/>
              </a:rPr>
              <a:t>DBA Staff      Casual User         Application Programs</a:t>
            </a:r>
            <a:endParaRPr lang="en-US" sz="2800" b="0" i="0" dirty="0">
              <a:effectLst/>
              <a:latin typeface="Arial" panose="020B0604020202020204" pitchFamily="34" charset="0"/>
            </a:endParaRPr>
          </a:p>
          <a:p>
            <a:pPr marL="0" indent="0">
              <a:buNone/>
            </a:pPr>
            <a:r>
              <a:rPr lang="en-IN" b="1" i="0" dirty="0">
                <a:solidFill>
                  <a:srgbClr val="25265E"/>
                </a:solidFill>
                <a:effectLst/>
                <a:latin typeface="euclid_circular_a"/>
              </a:rPr>
              <a:t>DDL St 		</a:t>
            </a:r>
          </a:p>
          <a:p>
            <a:pPr marL="0" indent="0">
              <a:buNone/>
            </a:pPr>
            <a:r>
              <a:rPr lang="en-IN" b="1" dirty="0">
                <a:solidFill>
                  <a:srgbClr val="25265E"/>
                </a:solidFill>
                <a:latin typeface="euclid_circular_a"/>
              </a:rPr>
              <a:t>			Interactive Query	Application </a:t>
            </a:r>
          </a:p>
          <a:p>
            <a:pPr marL="0" indent="0">
              <a:buNone/>
            </a:pPr>
            <a:r>
              <a:rPr lang="en-IN" b="1" i="0" dirty="0">
                <a:solidFill>
                  <a:srgbClr val="25265E"/>
                </a:solidFill>
                <a:effectLst/>
                <a:latin typeface="euclid_circular_a"/>
              </a:rPr>
              <a:t>DDL Compiler </a:t>
            </a:r>
            <a:r>
              <a:rPr lang="en-IN" b="1" dirty="0">
                <a:solidFill>
                  <a:srgbClr val="25265E"/>
                </a:solidFill>
                <a:latin typeface="euclid_circular_a"/>
              </a:rPr>
              <a:t>    Query Compiler               </a:t>
            </a:r>
            <a:r>
              <a:rPr lang="en-IN" b="1" i="0" dirty="0">
                <a:solidFill>
                  <a:srgbClr val="25265E"/>
                </a:solidFill>
                <a:effectLst/>
                <a:latin typeface="euclid_circular_a"/>
              </a:rPr>
              <a:t>Programs 			</a:t>
            </a:r>
          </a:p>
          <a:p>
            <a:pPr marL="3657600" lvl="8" indent="0">
              <a:buNone/>
            </a:pPr>
            <a:r>
              <a:rPr lang="en-IN" b="1" dirty="0">
                <a:solidFill>
                  <a:srgbClr val="25265E"/>
                </a:solidFill>
                <a:latin typeface="euclid_circular_a"/>
              </a:rPr>
              <a:t>	System </a:t>
            </a:r>
            <a:r>
              <a:rPr lang="en-IN" b="1" dirty="0" err="1">
                <a:solidFill>
                  <a:srgbClr val="25265E"/>
                </a:solidFill>
                <a:latin typeface="euclid_circular_a"/>
              </a:rPr>
              <a:t>Catalog</a:t>
            </a:r>
            <a:r>
              <a:rPr lang="en-IN" b="1" dirty="0">
                <a:solidFill>
                  <a:srgbClr val="25265E"/>
                </a:solidFill>
                <a:latin typeface="euclid_circular_a"/>
              </a:rPr>
              <a:t>        </a:t>
            </a:r>
            <a:r>
              <a:rPr lang="en-IN" sz="2000" b="1" dirty="0">
                <a:solidFill>
                  <a:srgbClr val="25265E"/>
                </a:solidFill>
                <a:latin typeface="euclid_circular_a"/>
              </a:rPr>
              <a:t>Pre Compiler</a:t>
            </a:r>
            <a:r>
              <a:rPr lang="en-IN" b="1" dirty="0">
                <a:solidFill>
                  <a:srgbClr val="25265E"/>
                </a:solidFill>
                <a:latin typeface="euclid_circular_a"/>
              </a:rPr>
              <a:t> 		Data Dictionary</a:t>
            </a:r>
            <a:endParaRPr lang="en-IN" sz="2600" b="1" i="0" dirty="0">
              <a:solidFill>
                <a:srgbClr val="25265E"/>
              </a:solidFill>
              <a:effectLst/>
              <a:latin typeface="euclid_circular_a"/>
            </a:endParaRPr>
          </a:p>
          <a:p>
            <a:pPr marL="0" indent="0">
              <a:buNone/>
            </a:pPr>
            <a:r>
              <a:rPr lang="en-IN" b="1" dirty="0">
                <a:solidFill>
                  <a:srgbClr val="25265E"/>
                </a:solidFill>
                <a:latin typeface="euclid_circular_a"/>
              </a:rPr>
              <a:t>				D		  </a:t>
            </a:r>
            <a:r>
              <a:rPr lang="en-IN" sz="3000" b="1" dirty="0">
                <a:solidFill>
                  <a:srgbClr val="25265E"/>
                </a:solidFill>
                <a:latin typeface="euclid_circular_a"/>
              </a:rPr>
              <a:t>DML Statements</a:t>
            </a:r>
            <a:endParaRPr lang="en-IN" sz="3000" b="1" i="0" dirty="0">
              <a:solidFill>
                <a:srgbClr val="25265E"/>
              </a:solidFill>
              <a:effectLst/>
              <a:latin typeface="euclid_circular_a"/>
            </a:endParaRPr>
          </a:p>
          <a:p>
            <a:pPr marL="0" indent="0">
              <a:buNone/>
            </a:pPr>
            <a:r>
              <a:rPr lang="en-IN" dirty="0"/>
              <a:t>			</a:t>
            </a:r>
            <a:r>
              <a:rPr lang="en-IN" sz="1800" dirty="0"/>
              <a:t>Runtime Database Processor</a:t>
            </a:r>
            <a:r>
              <a:rPr lang="en-IN" dirty="0"/>
              <a:t>	  </a:t>
            </a:r>
            <a:r>
              <a:rPr lang="en-IN" b="1" dirty="0">
                <a:solidFill>
                  <a:schemeClr val="tx2"/>
                </a:solidFill>
              </a:rPr>
              <a:t>DML Compiler</a:t>
            </a:r>
            <a:r>
              <a:rPr lang="en-IN" dirty="0">
                <a:solidFill>
                  <a:schemeClr val="tx2"/>
                </a:solidFill>
              </a:rPr>
              <a:t> </a:t>
            </a:r>
            <a:r>
              <a:rPr lang="en-IN" dirty="0"/>
              <a:t>	</a:t>
            </a:r>
          </a:p>
          <a:p>
            <a:pPr marL="0" indent="0">
              <a:buNone/>
            </a:pPr>
            <a:r>
              <a:rPr lang="en-IN" dirty="0">
                <a:solidFill>
                  <a:schemeClr val="tx2"/>
                </a:solidFill>
              </a:rPr>
              <a:t>                         </a:t>
            </a:r>
          </a:p>
          <a:p>
            <a:pPr marL="0" indent="0">
              <a:buNone/>
            </a:pPr>
            <a:r>
              <a:rPr lang="en-IN" dirty="0">
                <a:solidFill>
                  <a:schemeClr val="tx2"/>
                </a:solidFill>
              </a:rPr>
              <a:t>			Stored Database</a:t>
            </a:r>
          </a:p>
        </p:txBody>
      </p:sp>
      <p:sp>
        <p:nvSpPr>
          <p:cNvPr id="4" name="Date Placeholder 3">
            <a:extLst>
              <a:ext uri="{FF2B5EF4-FFF2-40B4-BE49-F238E27FC236}">
                <a16:creationId xmlns:a16="http://schemas.microsoft.com/office/drawing/2014/main" id="{50B7411A-6472-4712-8456-DA0510C18F21}"/>
              </a:ext>
            </a:extLst>
          </p:cNvPr>
          <p:cNvSpPr>
            <a:spLocks noGrp="1"/>
          </p:cNvSpPr>
          <p:nvPr>
            <p:ph type="dt" sz="half" idx="10"/>
          </p:nvPr>
        </p:nvSpPr>
        <p:spPr/>
        <p:txBody>
          <a:bodyPr/>
          <a:lstStyle/>
          <a:p>
            <a:fld id="{166D7F16-01B2-429B-8D3B-3BF197B89680}" type="datetime1">
              <a:rPr lang="en-US" smtClean="0"/>
              <a:pPr/>
              <a:t>2/23/2024</a:t>
            </a:fld>
            <a:endParaRPr lang="en-US" dirty="0"/>
          </a:p>
        </p:txBody>
      </p:sp>
      <p:sp>
        <p:nvSpPr>
          <p:cNvPr id="5" name="Footer Placeholder 4">
            <a:extLst>
              <a:ext uri="{FF2B5EF4-FFF2-40B4-BE49-F238E27FC236}">
                <a16:creationId xmlns:a16="http://schemas.microsoft.com/office/drawing/2014/main" id="{1AE65DBE-6C46-463B-ADE3-614658A8446C}"/>
              </a:ext>
            </a:extLst>
          </p:cNvPr>
          <p:cNvSpPr>
            <a:spLocks noGrp="1"/>
          </p:cNvSpPr>
          <p:nvPr>
            <p:ph type="ftr" sz="quarter" idx="11"/>
          </p:nvPr>
        </p:nvSpPr>
        <p:spPr>
          <a:xfrm>
            <a:off x="3124200" y="6356350"/>
            <a:ext cx="4461588"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2E11095C-55CD-4DA2-A35D-3F20D8310F88}"/>
              </a:ext>
            </a:extLst>
          </p:cNvPr>
          <p:cNvSpPr>
            <a:spLocks noGrp="1"/>
          </p:cNvSpPr>
          <p:nvPr>
            <p:ph type="sldNum" sz="quarter" idx="12"/>
          </p:nvPr>
        </p:nvSpPr>
        <p:spPr/>
        <p:txBody>
          <a:bodyPr/>
          <a:lstStyle/>
          <a:p>
            <a:fld id="{18F9ED7C-125C-4F48-91B7-9528945E4606}" type="slidenum">
              <a:rPr lang="en-US" smtClean="0"/>
              <a:pPr/>
              <a:t>43</a:t>
            </a:fld>
            <a:endParaRPr lang="en-US" dirty="0"/>
          </a:p>
        </p:txBody>
      </p:sp>
      <p:pic>
        <p:nvPicPr>
          <p:cNvPr id="8" name="Picture 2" descr="E:\NIET\Project\xLogo11.png.pagespeed.ic.pydHLuCQEZ.png">
            <a:extLst>
              <a:ext uri="{FF2B5EF4-FFF2-40B4-BE49-F238E27FC236}">
                <a16:creationId xmlns:a16="http://schemas.microsoft.com/office/drawing/2014/main" id="{44609D44-05FA-4129-88C8-3A0641A2957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148D34CA-A9D1-4085-B2A1-980275689928}"/>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Overall Database Structure </a:t>
            </a:r>
          </a:p>
        </p:txBody>
      </p:sp>
      <p:cxnSp>
        <p:nvCxnSpPr>
          <p:cNvPr id="7" name="Straight Arrow Connector 6">
            <a:extLst>
              <a:ext uri="{FF2B5EF4-FFF2-40B4-BE49-F238E27FC236}">
                <a16:creationId xmlns:a16="http://schemas.microsoft.com/office/drawing/2014/main" id="{D3670FF5-511D-4EF0-9C65-B81EF68A5016}"/>
              </a:ext>
            </a:extLst>
          </p:cNvPr>
          <p:cNvCxnSpPr/>
          <p:nvPr/>
        </p:nvCxnSpPr>
        <p:spPr>
          <a:xfrm>
            <a:off x="914400" y="1447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A5FE7E-B45F-4968-B37B-CB8C0474B3E9}"/>
              </a:ext>
            </a:extLst>
          </p:cNvPr>
          <p:cNvCxnSpPr/>
          <p:nvPr/>
        </p:nvCxnSpPr>
        <p:spPr>
          <a:xfrm>
            <a:off x="3733800" y="1324947"/>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21AC9FB-B8F8-4ACD-8B19-C93995588C6A}"/>
              </a:ext>
            </a:extLst>
          </p:cNvPr>
          <p:cNvCxnSpPr/>
          <p:nvPr/>
        </p:nvCxnSpPr>
        <p:spPr>
          <a:xfrm>
            <a:off x="7585788" y="151466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ADA2DE-E9F9-4B98-8BDC-8F7BB8BEABC7}"/>
              </a:ext>
            </a:extLst>
          </p:cNvPr>
          <p:cNvCxnSpPr/>
          <p:nvPr/>
        </p:nvCxnSpPr>
        <p:spPr>
          <a:xfrm>
            <a:off x="990600" y="2743200"/>
            <a:ext cx="17106"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2E4CD7-F00D-44E1-B31D-677F61BAE4DE}"/>
              </a:ext>
            </a:extLst>
          </p:cNvPr>
          <p:cNvCxnSpPr/>
          <p:nvPr/>
        </p:nvCxnSpPr>
        <p:spPr>
          <a:xfrm>
            <a:off x="1600200" y="42672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5A12A0-616C-459F-9C34-360884CC02E0}"/>
              </a:ext>
            </a:extLst>
          </p:cNvPr>
          <p:cNvCxnSpPr/>
          <p:nvPr/>
        </p:nvCxnSpPr>
        <p:spPr>
          <a:xfrm>
            <a:off x="914400" y="189489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CE5C09-4282-4935-AEEC-F93616468E40}"/>
              </a:ext>
            </a:extLst>
          </p:cNvPr>
          <p:cNvCxnSpPr>
            <a:cxnSpLocks/>
          </p:cNvCxnSpPr>
          <p:nvPr/>
        </p:nvCxnSpPr>
        <p:spPr>
          <a:xfrm>
            <a:off x="2819400" y="3429000"/>
            <a:ext cx="7776" cy="6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E40617-C2CF-4FE7-9DD2-D35A59CF2690}"/>
              </a:ext>
            </a:extLst>
          </p:cNvPr>
          <p:cNvCxnSpPr>
            <a:cxnSpLocks/>
          </p:cNvCxnSpPr>
          <p:nvPr/>
        </p:nvCxnSpPr>
        <p:spPr>
          <a:xfrm>
            <a:off x="4191000" y="2400300"/>
            <a:ext cx="0" cy="18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D285A20-2463-4A64-B868-2E1F334BCBFC}"/>
              </a:ext>
            </a:extLst>
          </p:cNvPr>
          <p:cNvCxnSpPr>
            <a:cxnSpLocks/>
          </p:cNvCxnSpPr>
          <p:nvPr/>
        </p:nvCxnSpPr>
        <p:spPr>
          <a:xfrm>
            <a:off x="7599784" y="2948781"/>
            <a:ext cx="0" cy="25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Magnetic Disk 29">
            <a:extLst>
              <a:ext uri="{FF2B5EF4-FFF2-40B4-BE49-F238E27FC236}">
                <a16:creationId xmlns:a16="http://schemas.microsoft.com/office/drawing/2014/main" id="{A49E9BB6-A10F-43D0-9BA5-D60F4C6C8EC4}"/>
              </a:ext>
            </a:extLst>
          </p:cNvPr>
          <p:cNvSpPr/>
          <p:nvPr/>
        </p:nvSpPr>
        <p:spPr>
          <a:xfrm>
            <a:off x="3352809" y="3733800"/>
            <a:ext cx="1447791"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4" name="Straight Arrow Connector 33">
            <a:extLst>
              <a:ext uri="{FF2B5EF4-FFF2-40B4-BE49-F238E27FC236}">
                <a16:creationId xmlns:a16="http://schemas.microsoft.com/office/drawing/2014/main" id="{85B356A6-6F5B-4D12-A0A7-6A1AC1CE9522}"/>
              </a:ext>
            </a:extLst>
          </p:cNvPr>
          <p:cNvCxnSpPr/>
          <p:nvPr/>
        </p:nvCxnSpPr>
        <p:spPr>
          <a:xfrm>
            <a:off x="4173894" y="3071327"/>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1E5BB49-8599-4405-93C6-1A965434F3B1}"/>
              </a:ext>
            </a:extLst>
          </p:cNvPr>
          <p:cNvCxnSpPr>
            <a:cxnSpLocks/>
          </p:cNvCxnSpPr>
          <p:nvPr/>
        </p:nvCxnSpPr>
        <p:spPr>
          <a:xfrm>
            <a:off x="1143000" y="2948781"/>
            <a:ext cx="0" cy="1318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A10A47-BDDC-42C9-861D-51FE00A7F29A}"/>
              </a:ext>
            </a:extLst>
          </p:cNvPr>
          <p:cNvCxnSpPr/>
          <p:nvPr/>
        </p:nvCxnSpPr>
        <p:spPr>
          <a:xfrm>
            <a:off x="1143000" y="4267200"/>
            <a:ext cx="182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AF90823-9EF6-41B2-AD2E-51BC408B44D8}"/>
              </a:ext>
            </a:extLst>
          </p:cNvPr>
          <p:cNvCxnSpPr>
            <a:cxnSpLocks/>
          </p:cNvCxnSpPr>
          <p:nvPr/>
        </p:nvCxnSpPr>
        <p:spPr>
          <a:xfrm flipH="1" flipV="1">
            <a:off x="4800600" y="41910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3E73983-FC25-4679-8B65-ECD584982CEF}"/>
              </a:ext>
            </a:extLst>
          </p:cNvPr>
          <p:cNvCxnSpPr/>
          <p:nvPr/>
        </p:nvCxnSpPr>
        <p:spPr>
          <a:xfrm>
            <a:off x="4201886" y="4953000"/>
            <a:ext cx="0" cy="49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6AFE3E-B8CE-4E4E-8E74-B3B50CF66804}"/>
              </a:ext>
            </a:extLst>
          </p:cNvPr>
          <p:cNvCxnSpPr/>
          <p:nvPr/>
        </p:nvCxnSpPr>
        <p:spPr>
          <a:xfrm>
            <a:off x="7162800" y="3733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7EF9E9-0C79-492B-BF3D-02E8FA799599}"/>
              </a:ext>
            </a:extLst>
          </p:cNvPr>
          <p:cNvCxnSpPr/>
          <p:nvPr/>
        </p:nvCxnSpPr>
        <p:spPr>
          <a:xfrm>
            <a:off x="7162800" y="43434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5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0938D-3AD7-431F-859A-233529984EDB}"/>
              </a:ext>
            </a:extLst>
          </p:cNvPr>
          <p:cNvSpPr>
            <a:spLocks noGrp="1"/>
          </p:cNvSpPr>
          <p:nvPr>
            <p:ph idx="1"/>
          </p:nvPr>
        </p:nvSpPr>
        <p:spPr>
          <a:xfrm>
            <a:off x="152400" y="990600"/>
            <a:ext cx="8915400" cy="5135563"/>
          </a:xfrm>
        </p:spPr>
        <p:txBody>
          <a:bodyPr>
            <a:normAutofit fontScale="62500" lnSpcReduction="20000"/>
          </a:bodyPr>
          <a:lstStyle/>
          <a:p>
            <a:pPr fontAlgn="base">
              <a:buNone/>
            </a:pPr>
            <a:r>
              <a:rPr lang="en-US" b="1" dirty="0"/>
              <a:t>1. </a:t>
            </a:r>
            <a:r>
              <a:rPr lang="en-US" b="1" u="sng" dirty="0"/>
              <a:t>Query Processor :</a:t>
            </a:r>
            <a:r>
              <a:rPr lang="en-US" dirty="0"/>
              <a:t> </a:t>
            </a:r>
            <a:br>
              <a:rPr lang="en-US" dirty="0"/>
            </a:br>
            <a:r>
              <a:rPr lang="en-US" dirty="0"/>
              <a:t>It interprets the requests (queries) received from end user via an application program into instructions. It also executes the user request which is received from the DML compiler. </a:t>
            </a:r>
            <a:br>
              <a:rPr lang="en-US" dirty="0"/>
            </a:br>
            <a:r>
              <a:rPr lang="en-US" dirty="0"/>
              <a:t>Query Processor contains the following components – </a:t>
            </a:r>
          </a:p>
          <a:p>
            <a:pPr lvl="0" fontAlgn="base"/>
            <a:r>
              <a:rPr lang="en-US" b="1" dirty="0"/>
              <a:t>DML Compiler –</a:t>
            </a:r>
            <a:r>
              <a:rPr lang="en-US" dirty="0"/>
              <a:t> </a:t>
            </a:r>
            <a:br>
              <a:rPr lang="en-US" dirty="0"/>
            </a:br>
            <a:r>
              <a:rPr lang="en-US" dirty="0"/>
              <a:t>It processes the DML statements into low level instruction (machine language), so that they can be executed. </a:t>
            </a:r>
            <a:br>
              <a:rPr lang="en-US" dirty="0"/>
            </a:br>
            <a:r>
              <a:rPr lang="en-US" dirty="0"/>
              <a:t> </a:t>
            </a:r>
          </a:p>
          <a:p>
            <a:pPr lvl="0" fontAlgn="base"/>
            <a:r>
              <a:rPr lang="en-US" b="1" dirty="0"/>
              <a:t>DDL Interpreter –</a:t>
            </a:r>
            <a:r>
              <a:rPr lang="en-US" dirty="0"/>
              <a:t> </a:t>
            </a:r>
            <a:br>
              <a:rPr lang="en-US" dirty="0"/>
            </a:br>
            <a:r>
              <a:rPr lang="en-US" dirty="0"/>
              <a:t>It processes the DDL statements into a set of table containing meta data (data about data). </a:t>
            </a:r>
            <a:br>
              <a:rPr lang="en-US" dirty="0"/>
            </a:br>
            <a:r>
              <a:rPr lang="en-US" dirty="0"/>
              <a:t> </a:t>
            </a:r>
          </a:p>
          <a:p>
            <a:pPr lvl="0" fontAlgn="base"/>
            <a:r>
              <a:rPr lang="en-US" b="1" dirty="0"/>
              <a:t>Embedded DML Pre-compiler –</a:t>
            </a:r>
            <a:r>
              <a:rPr lang="en-US" dirty="0"/>
              <a:t> </a:t>
            </a:r>
            <a:br>
              <a:rPr lang="en-US" dirty="0"/>
            </a:br>
            <a:r>
              <a:rPr lang="en-US" dirty="0"/>
              <a:t>It  processes DML statements embedded in an application program into procedural calls. </a:t>
            </a:r>
            <a:br>
              <a:rPr lang="en-US" dirty="0"/>
            </a:br>
            <a:r>
              <a:rPr lang="en-US" dirty="0"/>
              <a:t> </a:t>
            </a:r>
          </a:p>
          <a:p>
            <a:pPr lvl="0" fontAlgn="base"/>
            <a:r>
              <a:rPr lang="en-US" b="1" dirty="0"/>
              <a:t>Query Optimizer –</a:t>
            </a:r>
            <a:r>
              <a:rPr lang="en-US" dirty="0"/>
              <a:t> </a:t>
            </a:r>
            <a:br>
              <a:rPr lang="en-US" dirty="0"/>
            </a:br>
            <a:r>
              <a:rPr lang="en-US" dirty="0"/>
              <a:t>It executes the instruction generated by DML Compiler.</a:t>
            </a:r>
          </a:p>
          <a:p>
            <a:pPr algn="just"/>
            <a:endParaRPr lang="en-IN" dirty="0">
              <a:solidFill>
                <a:schemeClr val="tx2"/>
              </a:solidFill>
            </a:endParaRPr>
          </a:p>
        </p:txBody>
      </p:sp>
      <p:sp>
        <p:nvSpPr>
          <p:cNvPr id="4" name="Date Placeholder 3">
            <a:extLst>
              <a:ext uri="{FF2B5EF4-FFF2-40B4-BE49-F238E27FC236}">
                <a16:creationId xmlns:a16="http://schemas.microsoft.com/office/drawing/2014/main" id="{50B7411A-6472-4712-8456-DA0510C18F21}"/>
              </a:ext>
            </a:extLst>
          </p:cNvPr>
          <p:cNvSpPr>
            <a:spLocks noGrp="1"/>
          </p:cNvSpPr>
          <p:nvPr>
            <p:ph type="dt" sz="half" idx="10"/>
          </p:nvPr>
        </p:nvSpPr>
        <p:spPr/>
        <p:txBody>
          <a:bodyPr/>
          <a:lstStyle/>
          <a:p>
            <a:fld id="{166D7F16-01B2-429B-8D3B-3BF197B89680}" type="datetime1">
              <a:rPr lang="en-US" smtClean="0"/>
              <a:pPr/>
              <a:t>2/23/2024</a:t>
            </a:fld>
            <a:endParaRPr lang="en-US" dirty="0"/>
          </a:p>
        </p:txBody>
      </p:sp>
      <p:sp>
        <p:nvSpPr>
          <p:cNvPr id="5" name="Footer Placeholder 4">
            <a:extLst>
              <a:ext uri="{FF2B5EF4-FFF2-40B4-BE49-F238E27FC236}">
                <a16:creationId xmlns:a16="http://schemas.microsoft.com/office/drawing/2014/main" id="{1AE65DBE-6C46-463B-ADE3-614658A8446C}"/>
              </a:ext>
            </a:extLst>
          </p:cNvPr>
          <p:cNvSpPr>
            <a:spLocks noGrp="1"/>
          </p:cNvSpPr>
          <p:nvPr>
            <p:ph type="ftr" sz="quarter" idx="11"/>
          </p:nvPr>
        </p:nvSpPr>
        <p:spPr>
          <a:xfrm>
            <a:off x="3124200" y="6356350"/>
            <a:ext cx="4461588"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2E11095C-55CD-4DA2-A35D-3F20D8310F88}"/>
              </a:ext>
            </a:extLst>
          </p:cNvPr>
          <p:cNvSpPr>
            <a:spLocks noGrp="1"/>
          </p:cNvSpPr>
          <p:nvPr>
            <p:ph type="sldNum" sz="quarter" idx="12"/>
          </p:nvPr>
        </p:nvSpPr>
        <p:spPr/>
        <p:txBody>
          <a:bodyPr/>
          <a:lstStyle/>
          <a:p>
            <a:fld id="{18F9ED7C-125C-4F48-91B7-9528945E4606}" type="slidenum">
              <a:rPr lang="en-US" smtClean="0"/>
              <a:pPr/>
              <a:t>44</a:t>
            </a:fld>
            <a:endParaRPr lang="en-US" dirty="0"/>
          </a:p>
        </p:txBody>
      </p:sp>
      <p:pic>
        <p:nvPicPr>
          <p:cNvPr id="8" name="Picture 2" descr="E:\NIET\Project\xLogo11.png.pagespeed.ic.pydHLuCQEZ.png">
            <a:extLst>
              <a:ext uri="{FF2B5EF4-FFF2-40B4-BE49-F238E27FC236}">
                <a16:creationId xmlns:a16="http://schemas.microsoft.com/office/drawing/2014/main" id="{44609D44-05FA-4129-88C8-3A0641A2957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148D34CA-A9D1-4085-B2A1-980275689928}"/>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Overall Database Structure </a:t>
            </a:r>
          </a:p>
        </p:txBody>
      </p:sp>
      <p:cxnSp>
        <p:nvCxnSpPr>
          <p:cNvPr id="15" name="Straight Arrow Connector 14">
            <a:extLst>
              <a:ext uri="{FF2B5EF4-FFF2-40B4-BE49-F238E27FC236}">
                <a16:creationId xmlns:a16="http://schemas.microsoft.com/office/drawing/2014/main" id="{EEADA2DE-E9F9-4B98-8BDC-8F7BB8BEABC7}"/>
              </a:ext>
            </a:extLst>
          </p:cNvPr>
          <p:cNvCxnSpPr/>
          <p:nvPr/>
        </p:nvCxnSpPr>
        <p:spPr>
          <a:xfrm>
            <a:off x="990600" y="2743200"/>
            <a:ext cx="17106"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2E4CD7-F00D-44E1-B31D-677F61BAE4DE}"/>
              </a:ext>
            </a:extLst>
          </p:cNvPr>
          <p:cNvCxnSpPr/>
          <p:nvPr/>
        </p:nvCxnSpPr>
        <p:spPr>
          <a:xfrm>
            <a:off x="1600200" y="42672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5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0938D-3AD7-431F-859A-233529984EDB}"/>
              </a:ext>
            </a:extLst>
          </p:cNvPr>
          <p:cNvSpPr>
            <a:spLocks noGrp="1"/>
          </p:cNvSpPr>
          <p:nvPr>
            <p:ph idx="1"/>
          </p:nvPr>
        </p:nvSpPr>
        <p:spPr>
          <a:xfrm>
            <a:off x="152400" y="990600"/>
            <a:ext cx="8915400" cy="5135563"/>
          </a:xfrm>
        </p:spPr>
        <p:txBody>
          <a:bodyPr>
            <a:normAutofit fontScale="47500" lnSpcReduction="20000"/>
          </a:bodyPr>
          <a:lstStyle/>
          <a:p>
            <a:pPr fontAlgn="base">
              <a:buNone/>
            </a:pPr>
            <a:r>
              <a:rPr lang="en-US" b="1" dirty="0"/>
              <a:t>2. </a:t>
            </a:r>
            <a:r>
              <a:rPr lang="en-US" b="1" u="sng" dirty="0"/>
              <a:t>Storage Manager</a:t>
            </a:r>
            <a:r>
              <a:rPr lang="en-US" b="1" dirty="0"/>
              <a:t> :</a:t>
            </a:r>
            <a:r>
              <a:rPr lang="en-US" dirty="0"/>
              <a:t> </a:t>
            </a:r>
            <a:br>
              <a:rPr lang="en-US" dirty="0"/>
            </a:br>
            <a:r>
              <a:rPr lang="en-US" dirty="0"/>
              <a:t>Storage Manager is a program that provides an interface between the data stored in the database and the queries received. It is also known as Database Control System. It maintains the consistency and integrity of the database by applying the constraints and executes the </a:t>
            </a:r>
            <a:r>
              <a:rPr lang="en-US" u="sng" dirty="0"/>
              <a:t>DCL</a:t>
            </a:r>
            <a:r>
              <a:rPr lang="en-US" dirty="0"/>
              <a:t> statements. It is responsible for updating, storing, deleting, and retrieving data in the database. </a:t>
            </a:r>
            <a:br>
              <a:rPr lang="en-US" dirty="0"/>
            </a:br>
            <a:r>
              <a:rPr lang="en-US" dirty="0"/>
              <a:t>It contains the following components – </a:t>
            </a:r>
          </a:p>
          <a:p>
            <a:pPr lvl="0" fontAlgn="base"/>
            <a:r>
              <a:rPr lang="en-US" b="1" dirty="0"/>
              <a:t>Authorization Manager –</a:t>
            </a:r>
            <a:r>
              <a:rPr lang="en-US" dirty="0"/>
              <a:t> </a:t>
            </a:r>
            <a:br>
              <a:rPr lang="en-US" dirty="0"/>
            </a:br>
            <a:r>
              <a:rPr lang="en-US" dirty="0"/>
              <a:t>It ensures role-based access control, </a:t>
            </a:r>
            <a:r>
              <a:rPr lang="en-US" dirty="0" err="1"/>
              <a:t>i.e</a:t>
            </a:r>
            <a:r>
              <a:rPr lang="en-US" dirty="0"/>
              <a:t>,. checks whether the particular person is privileged to perform the requested operation or not. </a:t>
            </a:r>
            <a:br>
              <a:rPr lang="en-US" dirty="0"/>
            </a:br>
            <a:r>
              <a:rPr lang="en-US" dirty="0"/>
              <a:t> </a:t>
            </a:r>
          </a:p>
          <a:p>
            <a:pPr lvl="0" fontAlgn="base"/>
            <a:r>
              <a:rPr lang="en-US" b="1" dirty="0"/>
              <a:t>Integrity Manager –</a:t>
            </a:r>
            <a:r>
              <a:rPr lang="en-US" dirty="0"/>
              <a:t> </a:t>
            </a:r>
            <a:br>
              <a:rPr lang="en-US" dirty="0"/>
            </a:br>
            <a:r>
              <a:rPr lang="en-US" dirty="0"/>
              <a:t>It checks the integrity constraints when the database is modified. </a:t>
            </a:r>
            <a:br>
              <a:rPr lang="en-US" dirty="0"/>
            </a:br>
            <a:r>
              <a:rPr lang="en-US" dirty="0"/>
              <a:t> </a:t>
            </a:r>
          </a:p>
          <a:p>
            <a:pPr lvl="0" fontAlgn="base"/>
            <a:r>
              <a:rPr lang="en-US" b="1" dirty="0"/>
              <a:t>Transaction Manager –</a:t>
            </a:r>
            <a:r>
              <a:rPr lang="en-US" dirty="0"/>
              <a:t> </a:t>
            </a:r>
            <a:br>
              <a:rPr lang="en-US" dirty="0"/>
            </a:br>
            <a:r>
              <a:rPr lang="en-US" dirty="0"/>
              <a:t>It controls concurrent access by performing the operations in a scheduled way that it receives the transaction. Thus, it ensures that the database remains in the consistent state before and after the execution of a transaction. </a:t>
            </a:r>
            <a:br>
              <a:rPr lang="en-US" dirty="0"/>
            </a:br>
            <a:r>
              <a:rPr lang="en-US" dirty="0"/>
              <a:t> </a:t>
            </a:r>
          </a:p>
          <a:p>
            <a:pPr lvl="0" fontAlgn="base"/>
            <a:r>
              <a:rPr lang="en-US" b="1" dirty="0"/>
              <a:t>File Manager –</a:t>
            </a:r>
            <a:r>
              <a:rPr lang="en-US" dirty="0"/>
              <a:t> </a:t>
            </a:r>
            <a:br>
              <a:rPr lang="en-US" dirty="0"/>
            </a:br>
            <a:r>
              <a:rPr lang="en-US" dirty="0"/>
              <a:t>It manages the file space and the data structure used to represent information in the database. </a:t>
            </a:r>
            <a:br>
              <a:rPr lang="en-US" dirty="0"/>
            </a:br>
            <a:r>
              <a:rPr lang="en-US" dirty="0"/>
              <a:t> </a:t>
            </a:r>
          </a:p>
          <a:p>
            <a:r>
              <a:rPr lang="en-US" b="1" dirty="0"/>
              <a:t>Buffer Manager –</a:t>
            </a:r>
            <a:r>
              <a:rPr lang="en-US" dirty="0"/>
              <a:t> </a:t>
            </a:r>
            <a:br>
              <a:rPr lang="en-US" dirty="0"/>
            </a:br>
            <a:r>
              <a:rPr lang="en-US" dirty="0"/>
              <a:t>It is responsible for cache memory and the transfer of data between the secondary storage and main memory. </a:t>
            </a:r>
            <a:br>
              <a:rPr lang="en-US" dirty="0"/>
            </a:br>
            <a:endParaRPr lang="en-IN" dirty="0">
              <a:solidFill>
                <a:schemeClr val="tx2"/>
              </a:solidFill>
            </a:endParaRPr>
          </a:p>
        </p:txBody>
      </p:sp>
      <p:sp>
        <p:nvSpPr>
          <p:cNvPr id="4" name="Date Placeholder 3">
            <a:extLst>
              <a:ext uri="{FF2B5EF4-FFF2-40B4-BE49-F238E27FC236}">
                <a16:creationId xmlns:a16="http://schemas.microsoft.com/office/drawing/2014/main" id="{50B7411A-6472-4712-8456-DA0510C18F21}"/>
              </a:ext>
            </a:extLst>
          </p:cNvPr>
          <p:cNvSpPr>
            <a:spLocks noGrp="1"/>
          </p:cNvSpPr>
          <p:nvPr>
            <p:ph type="dt" sz="half" idx="10"/>
          </p:nvPr>
        </p:nvSpPr>
        <p:spPr/>
        <p:txBody>
          <a:bodyPr/>
          <a:lstStyle/>
          <a:p>
            <a:fld id="{166D7F16-01B2-429B-8D3B-3BF197B89680}" type="datetime1">
              <a:rPr lang="en-US" smtClean="0"/>
              <a:pPr/>
              <a:t>2/23/2024</a:t>
            </a:fld>
            <a:endParaRPr lang="en-US" dirty="0"/>
          </a:p>
        </p:txBody>
      </p:sp>
      <p:sp>
        <p:nvSpPr>
          <p:cNvPr id="5" name="Footer Placeholder 4">
            <a:extLst>
              <a:ext uri="{FF2B5EF4-FFF2-40B4-BE49-F238E27FC236}">
                <a16:creationId xmlns:a16="http://schemas.microsoft.com/office/drawing/2014/main" id="{1AE65DBE-6C46-463B-ADE3-614658A8446C}"/>
              </a:ext>
            </a:extLst>
          </p:cNvPr>
          <p:cNvSpPr>
            <a:spLocks noGrp="1"/>
          </p:cNvSpPr>
          <p:nvPr>
            <p:ph type="ftr" sz="quarter" idx="11"/>
          </p:nvPr>
        </p:nvSpPr>
        <p:spPr>
          <a:xfrm>
            <a:off x="3124200" y="6356350"/>
            <a:ext cx="4461588"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2E11095C-55CD-4DA2-A35D-3F20D8310F88}"/>
              </a:ext>
            </a:extLst>
          </p:cNvPr>
          <p:cNvSpPr>
            <a:spLocks noGrp="1"/>
          </p:cNvSpPr>
          <p:nvPr>
            <p:ph type="sldNum" sz="quarter" idx="12"/>
          </p:nvPr>
        </p:nvSpPr>
        <p:spPr/>
        <p:txBody>
          <a:bodyPr/>
          <a:lstStyle/>
          <a:p>
            <a:fld id="{18F9ED7C-125C-4F48-91B7-9528945E4606}" type="slidenum">
              <a:rPr lang="en-US" smtClean="0"/>
              <a:pPr/>
              <a:t>45</a:t>
            </a:fld>
            <a:endParaRPr lang="en-US" dirty="0"/>
          </a:p>
        </p:txBody>
      </p:sp>
      <p:pic>
        <p:nvPicPr>
          <p:cNvPr id="8" name="Picture 2" descr="E:\NIET\Project\xLogo11.png.pagespeed.ic.pydHLuCQEZ.png">
            <a:extLst>
              <a:ext uri="{FF2B5EF4-FFF2-40B4-BE49-F238E27FC236}">
                <a16:creationId xmlns:a16="http://schemas.microsoft.com/office/drawing/2014/main" id="{44609D44-05FA-4129-88C8-3A0641A2957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148D34CA-A9D1-4085-B2A1-980275689928}"/>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Overall Database Structure </a:t>
            </a:r>
          </a:p>
        </p:txBody>
      </p:sp>
      <p:cxnSp>
        <p:nvCxnSpPr>
          <p:cNvPr id="7" name="Straight Arrow Connector 6">
            <a:extLst>
              <a:ext uri="{FF2B5EF4-FFF2-40B4-BE49-F238E27FC236}">
                <a16:creationId xmlns:a16="http://schemas.microsoft.com/office/drawing/2014/main" id="{D3670FF5-511D-4EF0-9C65-B81EF68A5016}"/>
              </a:ext>
            </a:extLst>
          </p:cNvPr>
          <p:cNvCxnSpPr/>
          <p:nvPr/>
        </p:nvCxnSpPr>
        <p:spPr>
          <a:xfrm>
            <a:off x="914400" y="1447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ADA2DE-E9F9-4B98-8BDC-8F7BB8BEABC7}"/>
              </a:ext>
            </a:extLst>
          </p:cNvPr>
          <p:cNvCxnSpPr/>
          <p:nvPr/>
        </p:nvCxnSpPr>
        <p:spPr>
          <a:xfrm>
            <a:off x="990600" y="2743200"/>
            <a:ext cx="17106"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2E4CD7-F00D-44E1-B31D-677F61BAE4DE}"/>
              </a:ext>
            </a:extLst>
          </p:cNvPr>
          <p:cNvCxnSpPr/>
          <p:nvPr/>
        </p:nvCxnSpPr>
        <p:spPr>
          <a:xfrm>
            <a:off x="1600200" y="42672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CE5C09-4282-4935-AEEC-F93616468E40}"/>
              </a:ext>
            </a:extLst>
          </p:cNvPr>
          <p:cNvCxnSpPr>
            <a:cxnSpLocks/>
          </p:cNvCxnSpPr>
          <p:nvPr/>
        </p:nvCxnSpPr>
        <p:spPr>
          <a:xfrm>
            <a:off x="2819400" y="3429000"/>
            <a:ext cx="7776" cy="6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E40617-C2CF-4FE7-9DD2-D35A59CF2690}"/>
              </a:ext>
            </a:extLst>
          </p:cNvPr>
          <p:cNvCxnSpPr>
            <a:cxnSpLocks/>
          </p:cNvCxnSpPr>
          <p:nvPr/>
        </p:nvCxnSpPr>
        <p:spPr>
          <a:xfrm>
            <a:off x="4191000" y="2400300"/>
            <a:ext cx="0" cy="18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54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0938D-3AD7-431F-859A-233529984EDB}"/>
              </a:ext>
            </a:extLst>
          </p:cNvPr>
          <p:cNvSpPr>
            <a:spLocks noGrp="1"/>
          </p:cNvSpPr>
          <p:nvPr>
            <p:ph idx="1"/>
          </p:nvPr>
        </p:nvSpPr>
        <p:spPr>
          <a:xfrm>
            <a:off x="152400" y="990600"/>
            <a:ext cx="8915400" cy="5135563"/>
          </a:xfrm>
        </p:spPr>
        <p:txBody>
          <a:bodyPr>
            <a:normAutofit fontScale="92500" lnSpcReduction="10000"/>
          </a:bodyPr>
          <a:lstStyle/>
          <a:p>
            <a:pPr fontAlgn="base">
              <a:buNone/>
            </a:pPr>
            <a:r>
              <a:rPr lang="en-US" b="1" dirty="0"/>
              <a:t>3. </a:t>
            </a:r>
            <a:r>
              <a:rPr lang="en-US" b="1" u="sng" dirty="0"/>
              <a:t>Disk Storage:</a:t>
            </a:r>
            <a:r>
              <a:rPr lang="en-US" dirty="0"/>
              <a:t> It contains the following components – </a:t>
            </a:r>
          </a:p>
          <a:p>
            <a:pPr lvl="0" fontAlgn="base"/>
            <a:r>
              <a:rPr lang="en-US" b="1" dirty="0"/>
              <a:t>Data Files –</a:t>
            </a:r>
            <a:r>
              <a:rPr lang="en-US" dirty="0"/>
              <a:t> </a:t>
            </a:r>
            <a:br>
              <a:rPr lang="en-US" dirty="0"/>
            </a:br>
            <a:r>
              <a:rPr lang="en-US" dirty="0"/>
              <a:t>It stores the data. </a:t>
            </a:r>
            <a:br>
              <a:rPr lang="en-US" dirty="0"/>
            </a:br>
            <a:r>
              <a:rPr lang="en-US" dirty="0"/>
              <a:t> </a:t>
            </a:r>
          </a:p>
          <a:p>
            <a:pPr lvl="0" fontAlgn="base"/>
            <a:r>
              <a:rPr lang="en-US" b="1" dirty="0"/>
              <a:t>Data Dictionary –</a:t>
            </a:r>
            <a:r>
              <a:rPr lang="en-US" dirty="0"/>
              <a:t> </a:t>
            </a:r>
            <a:br>
              <a:rPr lang="en-US" dirty="0"/>
            </a:br>
            <a:r>
              <a:rPr lang="en-US" dirty="0"/>
              <a:t>It contains the information about the structure of any database object. It is the repository of information that governs the metadata. </a:t>
            </a:r>
            <a:br>
              <a:rPr lang="en-US" dirty="0"/>
            </a:br>
            <a:r>
              <a:rPr lang="en-US" dirty="0"/>
              <a:t> </a:t>
            </a:r>
          </a:p>
          <a:p>
            <a:pPr lvl="0" fontAlgn="base"/>
            <a:r>
              <a:rPr lang="en-US" b="1" dirty="0"/>
              <a:t>Indices –</a:t>
            </a:r>
            <a:r>
              <a:rPr lang="en-US" dirty="0"/>
              <a:t> </a:t>
            </a:r>
            <a:br>
              <a:rPr lang="en-US" dirty="0"/>
            </a:br>
            <a:r>
              <a:rPr lang="en-US" dirty="0"/>
              <a:t>It provides faster retrieval of data item.</a:t>
            </a:r>
          </a:p>
          <a:p>
            <a:pPr algn="just"/>
            <a:endParaRPr lang="en-IN" dirty="0">
              <a:solidFill>
                <a:schemeClr val="tx2"/>
              </a:solidFill>
            </a:endParaRPr>
          </a:p>
        </p:txBody>
      </p:sp>
      <p:sp>
        <p:nvSpPr>
          <p:cNvPr id="4" name="Date Placeholder 3">
            <a:extLst>
              <a:ext uri="{FF2B5EF4-FFF2-40B4-BE49-F238E27FC236}">
                <a16:creationId xmlns:a16="http://schemas.microsoft.com/office/drawing/2014/main" id="{50B7411A-6472-4712-8456-DA0510C18F21}"/>
              </a:ext>
            </a:extLst>
          </p:cNvPr>
          <p:cNvSpPr>
            <a:spLocks noGrp="1"/>
          </p:cNvSpPr>
          <p:nvPr>
            <p:ph type="dt" sz="half" idx="10"/>
          </p:nvPr>
        </p:nvSpPr>
        <p:spPr/>
        <p:txBody>
          <a:bodyPr/>
          <a:lstStyle/>
          <a:p>
            <a:fld id="{166D7F16-01B2-429B-8D3B-3BF197B89680}" type="datetime1">
              <a:rPr lang="en-US" smtClean="0"/>
              <a:pPr/>
              <a:t>2/23/2024</a:t>
            </a:fld>
            <a:endParaRPr lang="en-US" dirty="0"/>
          </a:p>
        </p:txBody>
      </p:sp>
      <p:sp>
        <p:nvSpPr>
          <p:cNvPr id="5" name="Footer Placeholder 4">
            <a:extLst>
              <a:ext uri="{FF2B5EF4-FFF2-40B4-BE49-F238E27FC236}">
                <a16:creationId xmlns:a16="http://schemas.microsoft.com/office/drawing/2014/main" id="{1AE65DBE-6C46-463B-ADE3-614658A8446C}"/>
              </a:ext>
            </a:extLst>
          </p:cNvPr>
          <p:cNvSpPr>
            <a:spLocks noGrp="1"/>
          </p:cNvSpPr>
          <p:nvPr>
            <p:ph type="ftr" sz="quarter" idx="11"/>
          </p:nvPr>
        </p:nvSpPr>
        <p:spPr>
          <a:xfrm>
            <a:off x="3124200" y="6356350"/>
            <a:ext cx="4461588"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2E11095C-55CD-4DA2-A35D-3F20D8310F88}"/>
              </a:ext>
            </a:extLst>
          </p:cNvPr>
          <p:cNvSpPr>
            <a:spLocks noGrp="1"/>
          </p:cNvSpPr>
          <p:nvPr>
            <p:ph type="sldNum" sz="quarter" idx="12"/>
          </p:nvPr>
        </p:nvSpPr>
        <p:spPr/>
        <p:txBody>
          <a:bodyPr/>
          <a:lstStyle/>
          <a:p>
            <a:fld id="{18F9ED7C-125C-4F48-91B7-9528945E4606}" type="slidenum">
              <a:rPr lang="en-US" smtClean="0"/>
              <a:pPr/>
              <a:t>46</a:t>
            </a:fld>
            <a:endParaRPr lang="en-US" dirty="0"/>
          </a:p>
        </p:txBody>
      </p:sp>
      <p:pic>
        <p:nvPicPr>
          <p:cNvPr id="8" name="Picture 2" descr="E:\NIET\Project\xLogo11.png.pagespeed.ic.pydHLuCQEZ.png">
            <a:extLst>
              <a:ext uri="{FF2B5EF4-FFF2-40B4-BE49-F238E27FC236}">
                <a16:creationId xmlns:a16="http://schemas.microsoft.com/office/drawing/2014/main" id="{44609D44-05FA-4129-88C8-3A0641A2957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148D34CA-A9D1-4085-B2A1-980275689928}"/>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Overall Database Structure </a:t>
            </a:r>
          </a:p>
        </p:txBody>
      </p:sp>
      <p:cxnSp>
        <p:nvCxnSpPr>
          <p:cNvPr id="17" name="Straight Arrow Connector 16">
            <a:extLst>
              <a:ext uri="{FF2B5EF4-FFF2-40B4-BE49-F238E27FC236}">
                <a16:creationId xmlns:a16="http://schemas.microsoft.com/office/drawing/2014/main" id="{0E2E4CD7-F00D-44E1-B31D-677F61BAE4DE}"/>
              </a:ext>
            </a:extLst>
          </p:cNvPr>
          <p:cNvCxnSpPr/>
          <p:nvPr/>
        </p:nvCxnSpPr>
        <p:spPr>
          <a:xfrm>
            <a:off x="1600200" y="42672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6CE5C09-4282-4935-AEEC-F93616468E40}"/>
              </a:ext>
            </a:extLst>
          </p:cNvPr>
          <p:cNvCxnSpPr>
            <a:cxnSpLocks/>
          </p:cNvCxnSpPr>
          <p:nvPr/>
        </p:nvCxnSpPr>
        <p:spPr>
          <a:xfrm>
            <a:off x="2819400" y="3429000"/>
            <a:ext cx="7776" cy="6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85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79B60-97BA-46BA-87F3-6674172D96AB}"/>
              </a:ext>
            </a:extLst>
          </p:cNvPr>
          <p:cNvSpPr>
            <a:spLocks noGrp="1"/>
          </p:cNvSpPr>
          <p:nvPr>
            <p:ph idx="1"/>
          </p:nvPr>
        </p:nvSpPr>
        <p:spPr>
          <a:xfrm>
            <a:off x="228600" y="817163"/>
            <a:ext cx="8763000" cy="5309000"/>
          </a:xfrm>
        </p:spPr>
        <p:txBody>
          <a:bodyPr>
            <a:noAutofit/>
          </a:bodyPr>
          <a:lstStyle/>
          <a:p>
            <a:pPr marL="0" indent="0">
              <a:buNone/>
            </a:pPr>
            <a:r>
              <a:rPr lang="en-US" sz="2200" b="1" dirty="0"/>
              <a:t>ER Model</a:t>
            </a:r>
            <a:r>
              <a:rPr lang="en-US" sz="2200" dirty="0"/>
              <a:t> :  This is a high level conceptual model used for the conceptual design. </a:t>
            </a:r>
          </a:p>
          <a:p>
            <a:pPr marL="0" indent="0">
              <a:buNone/>
            </a:pPr>
            <a:endParaRPr lang="en-US" sz="2200" dirty="0"/>
          </a:p>
          <a:p>
            <a:pPr marL="0" indent="0">
              <a:buNone/>
            </a:pPr>
            <a:r>
              <a:rPr lang="en-IN" sz="2200" b="1" dirty="0"/>
              <a:t>Example Database in Company: </a:t>
            </a:r>
          </a:p>
          <a:p>
            <a:pPr marL="457200" indent="-457200">
              <a:buAutoNum type="arabicParenR"/>
            </a:pPr>
            <a:r>
              <a:rPr lang="en-IN" sz="2200" dirty="0"/>
              <a:t>The company is organized into departments. Each department has a unique name, a unique number and a particular employee who manages the department. </a:t>
            </a:r>
          </a:p>
          <a:p>
            <a:pPr marL="457200" indent="-457200">
              <a:buAutoNum type="arabicParenR"/>
            </a:pPr>
            <a:r>
              <a:rPr lang="en-IN" sz="2200" dirty="0"/>
              <a:t>A start-date when employee began managing the department and the department has several locations. </a:t>
            </a:r>
          </a:p>
          <a:p>
            <a:pPr marL="457200" indent="-457200">
              <a:buAutoNum type="arabicParenR"/>
            </a:pPr>
            <a:r>
              <a:rPr lang="en-IN" sz="2200" dirty="0"/>
              <a:t>A department controls a number of projects, each of which has a unique name, a unique number and a single location. </a:t>
            </a:r>
          </a:p>
        </p:txBody>
      </p:sp>
      <p:sp>
        <p:nvSpPr>
          <p:cNvPr id="4" name="Date Placeholder 3">
            <a:extLst>
              <a:ext uri="{FF2B5EF4-FFF2-40B4-BE49-F238E27FC236}">
                <a16:creationId xmlns:a16="http://schemas.microsoft.com/office/drawing/2014/main" id="{4D6E0211-0D45-4787-BDFD-3F207AC0200A}"/>
              </a:ext>
            </a:extLst>
          </p:cNvPr>
          <p:cNvSpPr>
            <a:spLocks noGrp="1"/>
          </p:cNvSpPr>
          <p:nvPr>
            <p:ph type="dt" sz="half" idx="10"/>
          </p:nvPr>
        </p:nvSpPr>
        <p:spPr/>
        <p:txBody>
          <a:bodyPr/>
          <a:lstStyle/>
          <a:p>
            <a:fld id="{13FE6AA6-9F37-411D-9CD1-F61A6141AF04}" type="datetime1">
              <a:rPr lang="en-US" smtClean="0"/>
              <a:pPr/>
              <a:t>2/23/2024</a:t>
            </a:fld>
            <a:endParaRPr lang="en-US" dirty="0"/>
          </a:p>
        </p:txBody>
      </p:sp>
      <p:sp>
        <p:nvSpPr>
          <p:cNvPr id="5" name="Footer Placeholder 4">
            <a:extLst>
              <a:ext uri="{FF2B5EF4-FFF2-40B4-BE49-F238E27FC236}">
                <a16:creationId xmlns:a16="http://schemas.microsoft.com/office/drawing/2014/main" id="{A4A232FE-722E-49D4-BCA7-33036FF09A57}"/>
              </a:ext>
            </a:extLst>
          </p:cNvPr>
          <p:cNvSpPr>
            <a:spLocks noGrp="1"/>
          </p:cNvSpPr>
          <p:nvPr>
            <p:ph type="ftr" sz="quarter" idx="11"/>
          </p:nvPr>
        </p:nvSpPr>
        <p:spPr>
          <a:xfrm>
            <a:off x="3124200" y="6356350"/>
            <a:ext cx="4724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4A250656-E35B-4645-AC4B-070D82AD7A27}"/>
              </a:ext>
            </a:extLst>
          </p:cNvPr>
          <p:cNvSpPr>
            <a:spLocks noGrp="1"/>
          </p:cNvSpPr>
          <p:nvPr>
            <p:ph type="sldNum" sz="quarter" idx="12"/>
          </p:nvPr>
        </p:nvSpPr>
        <p:spPr/>
        <p:txBody>
          <a:bodyPr/>
          <a:lstStyle/>
          <a:p>
            <a:fld id="{18F9ED7C-125C-4F48-91B7-9528945E4606}" type="slidenum">
              <a:rPr lang="en-US" smtClean="0"/>
              <a:pPr/>
              <a:t>47</a:t>
            </a:fld>
            <a:endParaRPr lang="en-US" dirty="0"/>
          </a:p>
        </p:txBody>
      </p:sp>
      <p:pic>
        <p:nvPicPr>
          <p:cNvPr id="8" name="Picture 2" descr="E:\NIET\Project\xLogo11.png.pagespeed.ic.pydHLuCQEZ.png">
            <a:extLst>
              <a:ext uri="{FF2B5EF4-FFF2-40B4-BE49-F238E27FC236}">
                <a16:creationId xmlns:a16="http://schemas.microsoft.com/office/drawing/2014/main" id="{9CE5F4AF-7598-4443-8B02-252103B5B33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AA988BA3-7474-48A0-8241-C1BAAF152B57}"/>
              </a:ext>
            </a:extLst>
          </p:cNvPr>
          <p:cNvSpPr txBox="1">
            <a:spLocks/>
          </p:cNvSpPr>
          <p:nvPr/>
        </p:nvSpPr>
        <p:spPr>
          <a:xfrm>
            <a:off x="1234440" y="524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 Modeling Using the Entity Relationship Model</a:t>
            </a:r>
          </a:p>
        </p:txBody>
      </p:sp>
    </p:spTree>
    <p:extLst>
      <p:ext uri="{BB962C8B-B14F-4D97-AF65-F5344CB8AC3E}">
        <p14:creationId xmlns:p14="http://schemas.microsoft.com/office/powerpoint/2010/main" val="11404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E2D1D-B9F2-4BD0-8E02-EA938F79DC9A}"/>
              </a:ext>
            </a:extLst>
          </p:cNvPr>
          <p:cNvSpPr>
            <a:spLocks noGrp="1"/>
          </p:cNvSpPr>
          <p:nvPr>
            <p:ph idx="1"/>
          </p:nvPr>
        </p:nvSpPr>
        <p:spPr>
          <a:xfrm>
            <a:off x="228600" y="817164"/>
            <a:ext cx="8686800" cy="5309000"/>
          </a:xfrm>
        </p:spPr>
        <p:txBody>
          <a:bodyPr>
            <a:normAutofit/>
          </a:bodyPr>
          <a:lstStyle/>
          <a:p>
            <a:pPr marL="0" indent="0" algn="just">
              <a:buNone/>
            </a:pPr>
            <a:r>
              <a:rPr lang="en-US" sz="2400" dirty="0">
                <a:solidFill>
                  <a:srgbClr val="222222"/>
                </a:solidFill>
                <a:latin typeface="arial" panose="020B0604020202020204" pitchFamily="34" charset="0"/>
              </a:rPr>
              <a:t>4) </a:t>
            </a:r>
            <a:r>
              <a:rPr lang="en-US" sz="2200" dirty="0">
                <a:solidFill>
                  <a:srgbClr val="222222"/>
                </a:solidFill>
              </a:rPr>
              <a:t>Each Employees name, social security number, address, salary and birth-date is stored. </a:t>
            </a:r>
          </a:p>
          <a:p>
            <a:pPr marL="0" indent="0" algn="just">
              <a:buNone/>
            </a:pPr>
            <a:r>
              <a:rPr lang="en-US" sz="2200" dirty="0">
                <a:solidFill>
                  <a:srgbClr val="222222"/>
                </a:solidFill>
              </a:rPr>
              <a:t>5) An employee is assigned to the department but may work on several projects, which are not necessarily controlled by the same department. </a:t>
            </a:r>
          </a:p>
          <a:p>
            <a:pPr marL="0" indent="0" algn="just">
              <a:buNone/>
            </a:pPr>
            <a:r>
              <a:rPr lang="en-US" sz="2200" b="0" i="0" dirty="0">
                <a:solidFill>
                  <a:srgbClr val="222222"/>
                </a:solidFill>
                <a:effectLst/>
              </a:rPr>
              <a:t>6) A track is ke</a:t>
            </a:r>
            <a:r>
              <a:rPr lang="en-US" sz="2200" dirty="0">
                <a:solidFill>
                  <a:srgbClr val="222222"/>
                </a:solidFill>
              </a:rPr>
              <a:t>pt of the no of hours per week that all employee works on each project. </a:t>
            </a:r>
          </a:p>
          <a:p>
            <a:pPr marL="0" indent="0" algn="just">
              <a:buNone/>
            </a:pPr>
            <a:r>
              <a:rPr lang="en-US" sz="2200" b="0" i="0" dirty="0">
                <a:solidFill>
                  <a:srgbClr val="222222"/>
                </a:solidFill>
                <a:effectLst/>
              </a:rPr>
              <a:t>7) Track of the direct supervisor of each employee is also kept. </a:t>
            </a:r>
          </a:p>
          <a:p>
            <a:pPr marL="0" indent="0" algn="just">
              <a:buNone/>
            </a:pPr>
            <a:r>
              <a:rPr lang="en-US" sz="2200" dirty="0">
                <a:solidFill>
                  <a:srgbClr val="222222"/>
                </a:solidFill>
              </a:rPr>
              <a:t>8) The </a:t>
            </a:r>
            <a:r>
              <a:rPr lang="en-US" sz="2200" dirty="0" err="1">
                <a:solidFill>
                  <a:srgbClr val="222222"/>
                </a:solidFill>
              </a:rPr>
              <a:t>dependants</a:t>
            </a:r>
            <a:r>
              <a:rPr lang="en-US" sz="2200" dirty="0">
                <a:solidFill>
                  <a:srgbClr val="222222"/>
                </a:solidFill>
              </a:rPr>
              <a:t> of each employee for insurance purposes is also kept. </a:t>
            </a:r>
            <a:r>
              <a:rPr lang="en-US" sz="2200" dirty="0" err="1">
                <a:solidFill>
                  <a:srgbClr val="222222"/>
                </a:solidFill>
              </a:rPr>
              <a:t>Dependant’s</a:t>
            </a:r>
            <a:r>
              <a:rPr lang="en-US" sz="2200" dirty="0">
                <a:solidFill>
                  <a:srgbClr val="222222"/>
                </a:solidFill>
              </a:rPr>
              <a:t> first name, birth-date and relationship to the employee is also kept. </a:t>
            </a:r>
          </a:p>
          <a:p>
            <a:pPr marL="0" indent="0" algn="just">
              <a:buNone/>
            </a:pPr>
            <a:r>
              <a:rPr lang="en-US" sz="2200" dirty="0">
                <a:solidFill>
                  <a:srgbClr val="222222"/>
                </a:solidFill>
              </a:rPr>
              <a:t> </a:t>
            </a:r>
            <a:endParaRPr lang="en-US" sz="2200" b="0" i="0" dirty="0">
              <a:solidFill>
                <a:srgbClr val="222222"/>
              </a:solidFill>
              <a:effectLst/>
            </a:endParaRPr>
          </a:p>
          <a:p>
            <a:pPr marL="0" indent="0" algn="just">
              <a:buNone/>
            </a:pPr>
            <a:endParaRPr lang="en-IN" sz="2400" dirty="0"/>
          </a:p>
        </p:txBody>
      </p:sp>
      <p:sp>
        <p:nvSpPr>
          <p:cNvPr id="4" name="Date Placeholder 3">
            <a:extLst>
              <a:ext uri="{FF2B5EF4-FFF2-40B4-BE49-F238E27FC236}">
                <a16:creationId xmlns:a16="http://schemas.microsoft.com/office/drawing/2014/main" id="{5589540A-8FC9-4517-9891-20F4B796DCA0}"/>
              </a:ext>
            </a:extLst>
          </p:cNvPr>
          <p:cNvSpPr>
            <a:spLocks noGrp="1"/>
          </p:cNvSpPr>
          <p:nvPr>
            <p:ph type="dt" sz="half" idx="10"/>
          </p:nvPr>
        </p:nvSpPr>
        <p:spPr/>
        <p:txBody>
          <a:bodyPr/>
          <a:lstStyle/>
          <a:p>
            <a:fld id="{481865C7-2D1A-45FF-8116-E06CCB1F6160}" type="datetime1">
              <a:rPr lang="en-US" smtClean="0"/>
              <a:pPr/>
              <a:t>2/23/2024</a:t>
            </a:fld>
            <a:endParaRPr lang="en-US" dirty="0"/>
          </a:p>
        </p:txBody>
      </p:sp>
      <p:sp>
        <p:nvSpPr>
          <p:cNvPr id="5" name="Footer Placeholder 4">
            <a:extLst>
              <a:ext uri="{FF2B5EF4-FFF2-40B4-BE49-F238E27FC236}">
                <a16:creationId xmlns:a16="http://schemas.microsoft.com/office/drawing/2014/main" id="{EDBEED75-B79A-4F8A-B8F6-FCEBD77CA2B7}"/>
              </a:ext>
            </a:extLst>
          </p:cNvPr>
          <p:cNvSpPr>
            <a:spLocks noGrp="1"/>
          </p:cNvSpPr>
          <p:nvPr>
            <p:ph type="ftr" sz="quarter" idx="11"/>
          </p:nvPr>
        </p:nvSpPr>
        <p:spPr>
          <a:xfrm>
            <a:off x="3124200" y="6356350"/>
            <a:ext cx="4724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F2DD3581-8A51-4C0F-B668-DEC0BF15F49E}"/>
              </a:ext>
            </a:extLst>
          </p:cNvPr>
          <p:cNvSpPr>
            <a:spLocks noGrp="1"/>
          </p:cNvSpPr>
          <p:nvPr>
            <p:ph type="sldNum" sz="quarter" idx="12"/>
          </p:nvPr>
        </p:nvSpPr>
        <p:spPr/>
        <p:txBody>
          <a:bodyPr/>
          <a:lstStyle/>
          <a:p>
            <a:fld id="{18F9ED7C-125C-4F48-91B7-9528945E4606}" type="slidenum">
              <a:rPr lang="en-US" smtClean="0"/>
              <a:pPr/>
              <a:t>48</a:t>
            </a:fld>
            <a:endParaRPr lang="en-US" dirty="0"/>
          </a:p>
        </p:txBody>
      </p:sp>
      <p:pic>
        <p:nvPicPr>
          <p:cNvPr id="8" name="Picture 2" descr="E:\NIET\Project\xLogo11.png.pagespeed.ic.pydHLuCQEZ.png">
            <a:extLst>
              <a:ext uri="{FF2B5EF4-FFF2-40B4-BE49-F238E27FC236}">
                <a16:creationId xmlns:a16="http://schemas.microsoft.com/office/drawing/2014/main" id="{4779C546-490C-4521-ADF2-D6EE37709ADC}"/>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E5DDCFCF-B7DE-48A2-992E-A9E2A9B5E17A}"/>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Data Modeling Using the Entity Relationship Model</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79896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93363"/>
            <a:ext cx="8686800" cy="5202637"/>
          </a:xfrm>
        </p:spPr>
        <p:txBody>
          <a:bodyPr>
            <a:normAutofit/>
          </a:bodyPr>
          <a:lstStyle/>
          <a:p>
            <a:pPr algn="just"/>
            <a:r>
              <a:rPr lang="en-US" sz="2200" dirty="0">
                <a:solidFill>
                  <a:srgbClr val="222222"/>
                </a:solidFill>
              </a:rPr>
              <a:t>An </a:t>
            </a:r>
            <a:r>
              <a:rPr lang="en-US" sz="2200" b="1" dirty="0">
                <a:solidFill>
                  <a:srgbClr val="222222"/>
                </a:solidFill>
              </a:rPr>
              <a:t>Entity </a:t>
            </a:r>
            <a:r>
              <a:rPr lang="en-US" sz="2200" dirty="0">
                <a:solidFill>
                  <a:srgbClr val="222222"/>
                </a:solidFill>
              </a:rPr>
              <a:t>is a thing in the real world with independent existence. An entity may be an object with a physical existence. A particular person, car, house or employee.</a:t>
            </a:r>
          </a:p>
          <a:p>
            <a:pPr algn="just"/>
            <a:endParaRPr lang="en-US" sz="2200" b="1" i="0" dirty="0">
              <a:solidFill>
                <a:srgbClr val="222222"/>
              </a:solidFill>
              <a:effectLst/>
            </a:endParaRPr>
          </a:p>
          <a:p>
            <a:pPr algn="just"/>
            <a:r>
              <a:rPr lang="en-US" sz="2200" i="0" dirty="0">
                <a:solidFill>
                  <a:srgbClr val="222222"/>
                </a:solidFill>
                <a:effectLst/>
              </a:rPr>
              <a:t>Each entity has attributes – the particular properties that describe it. </a:t>
            </a:r>
            <a:r>
              <a:rPr lang="en-US" sz="2200" dirty="0">
                <a:solidFill>
                  <a:srgbClr val="222222"/>
                </a:solidFill>
              </a:rPr>
              <a:t>Each entity will have value for each of its attributes. </a:t>
            </a:r>
            <a:endParaRPr lang="en-US" sz="2200" i="0" dirty="0">
              <a:solidFill>
                <a:srgbClr val="222222"/>
              </a:solidFill>
              <a:effectLst/>
            </a:endParaRPr>
          </a:p>
          <a:p>
            <a:pPr algn="just"/>
            <a:endParaRPr lang="en-US" sz="2200" dirty="0">
              <a:solidFill>
                <a:srgbClr val="222222"/>
              </a:solidFill>
            </a:endParaRPr>
          </a:p>
          <a:p>
            <a:pPr algn="just"/>
            <a:r>
              <a:rPr lang="en-US" sz="2200" dirty="0">
                <a:solidFill>
                  <a:srgbClr val="222222"/>
                </a:solidFill>
              </a:rPr>
              <a:t>Like    Name </a:t>
            </a:r>
          </a:p>
          <a:p>
            <a:pPr algn="just"/>
            <a:r>
              <a:rPr lang="en-US" sz="2200" b="0" i="0" dirty="0">
                <a:solidFill>
                  <a:srgbClr val="222222"/>
                </a:solidFill>
                <a:effectLst/>
              </a:rPr>
              <a:t>           Address</a:t>
            </a:r>
          </a:p>
          <a:p>
            <a:pPr algn="just"/>
            <a:r>
              <a:rPr lang="en-US" sz="2200" dirty="0">
                <a:solidFill>
                  <a:srgbClr val="222222"/>
                </a:solidFill>
              </a:rPr>
              <a:t>           Age</a:t>
            </a:r>
          </a:p>
          <a:p>
            <a:pPr algn="just"/>
            <a:r>
              <a:rPr lang="en-US" sz="2200" b="0" i="0" dirty="0">
                <a:solidFill>
                  <a:srgbClr val="222222"/>
                </a:solidFill>
                <a:effectLst/>
              </a:rPr>
              <a:t>           Phone </a:t>
            </a:r>
          </a:p>
          <a:p>
            <a:pPr algn="just"/>
            <a:endParaRPr lang="en-US" sz="2400" b="0" i="0" dirty="0">
              <a:solidFill>
                <a:srgbClr val="222222"/>
              </a:solidFill>
              <a:effectLst/>
              <a:latin typeface="arial" panose="020B0604020202020204" pitchFamily="34" charset="0"/>
            </a:endParaRPr>
          </a:p>
          <a:p>
            <a:pPr algn="just"/>
            <a:endParaRPr lang="en-US" sz="2400" dirty="0">
              <a:solidFill>
                <a:schemeClr val="tx1"/>
              </a:solidFill>
            </a:endParaRPr>
          </a:p>
        </p:txBody>
      </p:sp>
      <p:sp>
        <p:nvSpPr>
          <p:cNvPr id="4" name="Title 1"/>
          <p:cNvSpPr txBox="1">
            <a:spLocks/>
          </p:cNvSpPr>
          <p:nvPr/>
        </p:nvSpPr>
        <p:spPr>
          <a:xfrm>
            <a:off x="1295400" y="390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Entities and Attributes</a:t>
            </a: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p:cNvSpPr>
            <a:spLocks noGrp="1"/>
          </p:cNvSpPr>
          <p:nvPr>
            <p:ph type="dt" sz="half" idx="10"/>
          </p:nvPr>
        </p:nvSpPr>
        <p:spPr/>
        <p:txBody>
          <a:bodyPr/>
          <a:lstStyle/>
          <a:p>
            <a:fld id="{B08D2977-5C33-4B69-948B-9DFC35094698}"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49</a:t>
            </a:fld>
            <a:endParaRPr lang="en-US" dirty="0"/>
          </a:p>
        </p:txBody>
      </p:sp>
      <p:sp>
        <p:nvSpPr>
          <p:cNvPr id="8" name="Footer Placeholder 7"/>
          <p:cNvSpPr>
            <a:spLocks noGrp="1"/>
          </p:cNvSpPr>
          <p:nvPr>
            <p:ph type="ftr" sz="quarter" idx="11"/>
          </p:nvPr>
        </p:nvSpPr>
        <p:spPr>
          <a:xfrm>
            <a:off x="2438400" y="6280150"/>
            <a:ext cx="4419600" cy="501650"/>
          </a:xfrm>
        </p:spPr>
        <p:txBody>
          <a:bodyPr/>
          <a:lstStyle/>
          <a:p>
            <a:r>
              <a:rPr lang="en-US" dirty="0"/>
              <a:t>Dr. SHAINA      Database Management System         UNIT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able to</a:t>
            </a:r>
          </a:p>
        </p:txBody>
      </p:sp>
      <p:sp>
        <p:nvSpPr>
          <p:cNvPr id="4" name="Date Placeholder 3"/>
          <p:cNvSpPr>
            <a:spLocks noGrp="1"/>
          </p:cNvSpPr>
          <p:nvPr>
            <p:ph type="dt" sz="half" idx="10"/>
          </p:nvPr>
        </p:nvSpPr>
        <p:spPr/>
        <p:txBody>
          <a:bodyPr/>
          <a:lstStyle/>
          <a:p>
            <a:fld id="{0A3D5555-BA94-4B30-98A8-5DDB0493205B}"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extLst>
              <p:ext uri="{D42A27DB-BD31-4B8C-83A1-F6EECF244321}">
                <p14:modId xmlns:p14="http://schemas.microsoft.com/office/powerpoint/2010/main" val="2059100101"/>
              </p:ext>
            </p:extLst>
          </p:nvPr>
        </p:nvGraphicFramePr>
        <p:xfrm>
          <a:off x="657196" y="1702213"/>
          <a:ext cx="8286808" cy="2954816"/>
        </p:xfrm>
        <a:graphic>
          <a:graphicData uri="http://schemas.openxmlformats.org/drawingml/2006/table">
            <a:tbl>
              <a:tblPr firstRow="1" bandRow="1">
                <a:tableStyleId>{5C22544A-7EE6-4342-B048-85BDC9FD1C3A}</a:tableStyleId>
              </a:tblPr>
              <a:tblGrid>
                <a:gridCol w="1404966">
                  <a:extLst>
                    <a:ext uri="{9D8B030D-6E8A-4147-A177-3AD203B41FA5}">
                      <a16:colId xmlns:a16="http://schemas.microsoft.com/office/drawing/2014/main" val="20000"/>
                    </a:ext>
                  </a:extLst>
                </a:gridCol>
                <a:gridCol w="6881842">
                  <a:extLst>
                    <a:ext uri="{9D8B030D-6E8A-4147-A177-3AD203B41FA5}">
                      <a16:colId xmlns:a16="http://schemas.microsoft.com/office/drawing/2014/main" val="20001"/>
                    </a:ext>
                  </a:extLst>
                </a:gridCol>
              </a:tblGrid>
              <a:tr h="801920">
                <a:tc>
                  <a:txBody>
                    <a:bodyPr/>
                    <a:lstStyle/>
                    <a:p>
                      <a:pPr algn="ctr"/>
                      <a:r>
                        <a:rPr lang="en-IN" sz="2000" b="1" kern="1200" dirty="0">
                          <a:solidFill>
                            <a:schemeClr val="lt1"/>
                          </a:solidFill>
                          <a:latin typeface="+mn-lt"/>
                          <a:ea typeface="+mn-ea"/>
                          <a:cs typeface="+mn-cs"/>
                        </a:rPr>
                        <a:t>COURSE OUTCOME NO</a:t>
                      </a:r>
                      <a:endParaRPr lang="en-IN" sz="2000" b="1" dirty="0">
                        <a:latin typeface="+mn-lt"/>
                      </a:endParaRPr>
                    </a:p>
                  </a:txBody>
                  <a:tcPr/>
                </a:tc>
                <a:tc>
                  <a:txBody>
                    <a:bodyPr/>
                    <a:lstStyle/>
                    <a:p>
                      <a:pPr marL="0" algn="ctr" defTabSz="914400" rtl="0" eaLnBrk="1" latinLnBrk="0" hangingPunct="1"/>
                      <a:r>
                        <a:rPr lang="en-IN" sz="2000" b="1" kern="1200" dirty="0">
                          <a:solidFill>
                            <a:schemeClr val="lt1"/>
                          </a:solidFill>
                          <a:latin typeface="+mn-lt"/>
                          <a:ea typeface="+mn-ea"/>
                          <a:cs typeface="+mn-cs"/>
                        </a:rPr>
                        <a:t>COURSE OUTCOMES</a:t>
                      </a:r>
                    </a:p>
                  </a:txBody>
                  <a:tcPr/>
                </a:tc>
                <a:extLst>
                  <a:ext uri="{0D108BD9-81ED-4DB2-BD59-A6C34878D82A}">
                    <a16:rowId xmlns:a16="http://schemas.microsoft.com/office/drawing/2014/main" val="10000"/>
                  </a:ext>
                </a:extLst>
              </a:tr>
              <a:tr h="656116">
                <a:tc>
                  <a:txBody>
                    <a:bodyPr/>
                    <a:lstStyle/>
                    <a:p>
                      <a:pPr algn="ctr"/>
                      <a:r>
                        <a:rPr lang="en-US" sz="2000" b="1" dirty="0">
                          <a:latin typeface="+mn-lt"/>
                        </a:rPr>
                        <a:t>CO4</a:t>
                      </a:r>
                      <a:endParaRPr lang="en-IN" sz="2000" b="1" dirty="0">
                        <a:latin typeface="+mn-lt"/>
                      </a:endParaRPr>
                    </a:p>
                  </a:txBody>
                  <a:tcPr/>
                </a:tc>
                <a:tc>
                  <a:txBody>
                    <a:bodyPr/>
                    <a:lstStyle/>
                    <a:p>
                      <a:r>
                        <a:rPr lang="en-US" sz="1800" b="0" kern="1200" dirty="0">
                          <a:solidFill>
                            <a:schemeClr val="dk1"/>
                          </a:solidFill>
                          <a:effectLst/>
                          <a:latin typeface="+mn-lt"/>
                          <a:ea typeface="+mn-ea"/>
                          <a:cs typeface="+mn-cs"/>
                        </a:rPr>
                        <a:t>Explain the need of normalization and normalize a given relation to the desired normal form. </a:t>
                      </a:r>
                      <a:endParaRPr lang="en-IN" sz="2000" b="0" kern="1200" dirty="0">
                        <a:solidFill>
                          <a:srgbClr val="000000"/>
                        </a:solidFill>
                        <a:latin typeface="+mn-lt"/>
                        <a:ea typeface="Times New Roman"/>
                      </a:endParaRPr>
                    </a:p>
                  </a:txBody>
                  <a:tcPr marL="68580" marR="68580" marT="0" marB="0"/>
                </a:tc>
                <a:extLst>
                  <a:ext uri="{0D108BD9-81ED-4DB2-BD59-A6C34878D82A}">
                    <a16:rowId xmlns:a16="http://schemas.microsoft.com/office/drawing/2014/main" val="10001"/>
                  </a:ext>
                </a:extLst>
              </a:tr>
              <a:tr h="488240">
                <a:tc>
                  <a:txBody>
                    <a:bodyPr/>
                    <a:lstStyle/>
                    <a:p>
                      <a:pPr algn="ctr"/>
                      <a:r>
                        <a:rPr lang="en-US" sz="2000" b="1" dirty="0">
                          <a:latin typeface="+mn-lt"/>
                        </a:rPr>
                        <a:t>CO5</a:t>
                      </a:r>
                      <a:endParaRPr lang="en-IN" sz="2000" b="1" dirty="0">
                        <a:latin typeface="+mn-lt"/>
                      </a:endParaRPr>
                    </a:p>
                  </a:txBody>
                  <a:tcPr/>
                </a:tc>
                <a:tc>
                  <a:txBody>
                    <a:bodyPr/>
                    <a:lstStyle/>
                    <a:p>
                      <a:pPr marL="27305" marR="0" lvl="0" indent="-274320" algn="just" defTabSz="914400" rtl="0" eaLnBrk="1" fontAlgn="auto" latinLnBrk="0" hangingPunct="1">
                        <a:lnSpc>
                          <a:spcPct val="115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Explain different approaches of transaction processing and concurrency control, NOSQL. </a:t>
                      </a:r>
                      <a:endParaRPr lang="en-IN" sz="2000" b="0" kern="1200" dirty="0">
                        <a:solidFill>
                          <a:srgbClr val="000000"/>
                        </a:solidFill>
                        <a:latin typeface="+mn-lt"/>
                        <a:ea typeface="Times New Roman"/>
                      </a:endParaRPr>
                    </a:p>
                  </a:txBody>
                  <a:tcPr marL="68580" marR="68580" marT="0" marB="0"/>
                </a:tc>
                <a:extLst>
                  <a:ext uri="{0D108BD9-81ED-4DB2-BD59-A6C34878D82A}">
                    <a16:rowId xmlns:a16="http://schemas.microsoft.com/office/drawing/2014/main" val="10002"/>
                  </a:ext>
                </a:extLst>
              </a:tr>
              <a:tr h="542511">
                <a:tc>
                  <a:txBody>
                    <a:bodyPr/>
                    <a:lstStyle/>
                    <a:p>
                      <a:pPr algn="ctr"/>
                      <a:endParaRPr lang="en-IN" sz="2000" b="1" dirty="0">
                        <a:latin typeface="+mn-lt"/>
                      </a:endParaRPr>
                    </a:p>
                  </a:txBody>
                  <a:tcPr/>
                </a:tc>
                <a:tc>
                  <a:txBody>
                    <a:bodyPr/>
                    <a:lstStyle/>
                    <a:p>
                      <a:pPr marL="27305" marR="0" lvl="0" indent="-274320" algn="just" defTabSz="914400" rtl="0" eaLnBrk="1" fontAlgn="auto" latinLnBrk="0" hangingPunct="1">
                        <a:lnSpc>
                          <a:spcPct val="115000"/>
                        </a:lnSpc>
                        <a:spcBef>
                          <a:spcPts val="0"/>
                        </a:spcBef>
                        <a:spcAft>
                          <a:spcPts val="0"/>
                        </a:spcAft>
                        <a:buClrTx/>
                        <a:buSzTx/>
                        <a:buFontTx/>
                        <a:buNone/>
                        <a:tabLst/>
                        <a:defRPr/>
                      </a:pPr>
                      <a:endParaRPr lang="en-US" sz="2000" dirty="0"/>
                    </a:p>
                    <a:p>
                      <a:pPr marL="27305" indent="-274320" algn="just">
                        <a:lnSpc>
                          <a:spcPct val="115000"/>
                        </a:lnSpc>
                        <a:spcAft>
                          <a:spcPts val="0"/>
                        </a:spcAft>
                      </a:pPr>
                      <a:endParaRPr lang="en-IN" sz="2000" b="0" kern="1200" dirty="0">
                        <a:solidFill>
                          <a:srgbClr val="000000"/>
                        </a:solidFill>
                        <a:latin typeface="+mn-lt"/>
                        <a:ea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11" name="Footer Placeholder 12"/>
          <p:cNvSpPr>
            <a:spLocks noGrp="1"/>
          </p:cNvSpPr>
          <p:nvPr>
            <p:ph type="ftr" sz="quarter" idx="11"/>
          </p:nvPr>
        </p:nvSpPr>
        <p:spPr>
          <a:xfrm>
            <a:off x="2286000" y="6416675"/>
            <a:ext cx="5029200" cy="365125"/>
          </a:xfrm>
        </p:spPr>
        <p:txBody>
          <a:bodyPr/>
          <a:lstStyle/>
          <a:p>
            <a:r>
              <a:rPr lang="en-US" dirty="0"/>
              <a:t>Dr. SHAINA      Database Management System         UNIT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93363"/>
            <a:ext cx="8686800" cy="5202637"/>
          </a:xfrm>
        </p:spPr>
        <p:txBody>
          <a:bodyPr>
            <a:normAutofit lnSpcReduction="10000"/>
          </a:bodyPr>
          <a:lstStyle/>
          <a:p>
            <a:pPr algn="just"/>
            <a:r>
              <a:rPr lang="en-US" sz="2200" b="1" i="0" dirty="0">
                <a:solidFill>
                  <a:srgbClr val="222222"/>
                </a:solidFill>
                <a:effectLst/>
              </a:rPr>
              <a:t>Composite Attributes : </a:t>
            </a:r>
            <a:r>
              <a:rPr lang="en-US" sz="2200" dirty="0">
                <a:solidFill>
                  <a:srgbClr val="222222"/>
                </a:solidFill>
              </a:rPr>
              <a:t>Can be divided into smaller subparts which represents more basic attributes with independent meanings. </a:t>
            </a:r>
          </a:p>
          <a:p>
            <a:pPr algn="just"/>
            <a:endParaRPr lang="en-US" sz="2200" dirty="0">
              <a:solidFill>
                <a:srgbClr val="222222"/>
              </a:solidFill>
            </a:endParaRPr>
          </a:p>
          <a:p>
            <a:pPr algn="just"/>
            <a:r>
              <a:rPr lang="en-US" sz="2200" i="0" dirty="0">
                <a:solidFill>
                  <a:srgbClr val="222222"/>
                </a:solidFill>
                <a:effectLst/>
              </a:rPr>
              <a:t>E.g. Address is a composite attribute, it can be subdivided into Street, Address, City, State and Zip. </a:t>
            </a:r>
            <a:r>
              <a:rPr lang="en-US" sz="2200" dirty="0">
                <a:solidFill>
                  <a:srgbClr val="222222"/>
                </a:solidFill>
              </a:rPr>
              <a:t>w</a:t>
            </a:r>
            <a:r>
              <a:rPr lang="en-US" sz="2200" i="0" dirty="0">
                <a:solidFill>
                  <a:srgbClr val="222222"/>
                </a:solidFill>
                <a:effectLst/>
              </a:rPr>
              <a:t>ith values “2311 </a:t>
            </a:r>
            <a:r>
              <a:rPr lang="en-US" sz="2200" i="0" dirty="0" err="1">
                <a:solidFill>
                  <a:srgbClr val="222222"/>
                </a:solidFill>
                <a:effectLst/>
              </a:rPr>
              <a:t>Janak</a:t>
            </a:r>
            <a:r>
              <a:rPr lang="en-US" sz="2200" i="0" dirty="0">
                <a:solidFill>
                  <a:srgbClr val="222222"/>
                </a:solidFill>
                <a:effectLst/>
              </a:rPr>
              <a:t> </a:t>
            </a:r>
            <a:r>
              <a:rPr lang="en-US" sz="2200" i="0" dirty="0" err="1">
                <a:solidFill>
                  <a:srgbClr val="222222"/>
                </a:solidFill>
                <a:effectLst/>
              </a:rPr>
              <a:t>Puri</a:t>
            </a:r>
            <a:r>
              <a:rPr lang="en-US" sz="2200" i="0" dirty="0">
                <a:solidFill>
                  <a:srgbClr val="222222"/>
                </a:solidFill>
                <a:effectLst/>
              </a:rPr>
              <a:t>, Delhi, Delhi 110021”. </a:t>
            </a:r>
          </a:p>
          <a:p>
            <a:pPr algn="just"/>
            <a:endParaRPr lang="en-US" sz="2200" i="0" dirty="0">
              <a:solidFill>
                <a:srgbClr val="222222"/>
              </a:solidFill>
              <a:effectLst/>
            </a:endParaRPr>
          </a:p>
          <a:p>
            <a:pPr algn="just"/>
            <a:r>
              <a:rPr lang="en-US" sz="2200" dirty="0">
                <a:solidFill>
                  <a:srgbClr val="222222"/>
                </a:solidFill>
              </a:rPr>
              <a:t>Attributes that are not divisible are called </a:t>
            </a:r>
            <a:r>
              <a:rPr lang="en-US" sz="2200" b="1" dirty="0">
                <a:solidFill>
                  <a:srgbClr val="222222"/>
                </a:solidFill>
              </a:rPr>
              <a:t>Atomic Attributes </a:t>
            </a:r>
            <a:r>
              <a:rPr lang="en-US" sz="2200" dirty="0">
                <a:solidFill>
                  <a:srgbClr val="222222"/>
                </a:solidFill>
              </a:rPr>
              <a:t>or simple attributes e.g. Number, Department Number.</a:t>
            </a:r>
          </a:p>
          <a:p>
            <a:pPr algn="just"/>
            <a:endParaRPr lang="en-US" sz="2400" i="0" dirty="0">
              <a:solidFill>
                <a:srgbClr val="222222"/>
              </a:solidFill>
              <a:effectLst/>
              <a:latin typeface="arial" panose="020B0604020202020204" pitchFamily="34" charset="0"/>
            </a:endParaRPr>
          </a:p>
          <a:p>
            <a:pPr marL="0" indent="0" algn="l">
              <a:buNone/>
            </a:pPr>
            <a:r>
              <a:rPr lang="en-US" sz="2400" dirty="0">
                <a:solidFill>
                  <a:schemeClr val="tx1"/>
                </a:solidFill>
              </a:rPr>
              <a:t>Single Value : Most attributes have a single value for a particular entity, such attributes are called Single-Valued. </a:t>
            </a:r>
          </a:p>
          <a:p>
            <a:pPr marL="0" indent="0" algn="l">
              <a:buNone/>
            </a:pPr>
            <a:endParaRPr lang="en-US" sz="2400" dirty="0">
              <a:solidFill>
                <a:schemeClr val="tx1"/>
              </a:solidFill>
            </a:endParaRPr>
          </a:p>
          <a:p>
            <a:pPr marL="0" indent="0" algn="l">
              <a:buNone/>
            </a:pPr>
            <a:r>
              <a:rPr lang="en-US" sz="2400" dirty="0">
                <a:solidFill>
                  <a:schemeClr val="tx1"/>
                </a:solidFill>
              </a:rPr>
              <a:t>Age is a single value attribute of a person.</a:t>
            </a:r>
          </a:p>
          <a:p>
            <a:pPr algn="just"/>
            <a:endParaRPr lang="en-US" sz="2400" i="0" dirty="0">
              <a:solidFill>
                <a:srgbClr val="222222"/>
              </a:solidFill>
              <a:effectLst/>
              <a:latin typeface="arial" panose="020B0604020202020204" pitchFamily="34" charset="0"/>
            </a:endParaRPr>
          </a:p>
          <a:p>
            <a:pPr algn="just"/>
            <a:endParaRPr lang="en-US" sz="2400" i="0" dirty="0">
              <a:solidFill>
                <a:srgbClr val="222222"/>
              </a:solidFill>
              <a:effectLst/>
              <a:latin typeface="arial" panose="020B0604020202020204" pitchFamily="34" charset="0"/>
            </a:endParaRPr>
          </a:p>
          <a:p>
            <a:pPr algn="just"/>
            <a:endParaRPr lang="en-US" sz="2400" b="0" i="0" dirty="0">
              <a:solidFill>
                <a:srgbClr val="222222"/>
              </a:solidFill>
              <a:effectLst/>
              <a:latin typeface="arial" panose="020B0604020202020204" pitchFamily="34" charset="0"/>
            </a:endParaRPr>
          </a:p>
          <a:p>
            <a:pPr algn="just"/>
            <a:endParaRPr lang="en-US" sz="2400" dirty="0">
              <a:solidFill>
                <a:schemeClr val="tx1"/>
              </a:solidFill>
            </a:endParaRPr>
          </a:p>
        </p:txBody>
      </p:sp>
      <p:sp>
        <p:nvSpPr>
          <p:cNvPr id="4" name="Title 1"/>
          <p:cNvSpPr txBox="1">
            <a:spLocks/>
          </p:cNvSpPr>
          <p:nvPr/>
        </p:nvSpPr>
        <p:spPr>
          <a:xfrm>
            <a:off x="1295400" y="297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 Attributes</a:t>
            </a: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6" name="Date Placeholder 5"/>
          <p:cNvSpPr>
            <a:spLocks noGrp="1"/>
          </p:cNvSpPr>
          <p:nvPr>
            <p:ph type="dt" sz="half" idx="10"/>
          </p:nvPr>
        </p:nvSpPr>
        <p:spPr/>
        <p:txBody>
          <a:bodyPr/>
          <a:lstStyle/>
          <a:p>
            <a:fld id="{542436D8-1D8F-45CB-8890-C706461B417D}" type="datetime1">
              <a:rPr lang="en-US" smtClean="0"/>
              <a:pPr/>
              <a:t>2/23/2024</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50</a:t>
            </a:fld>
            <a:endParaRPr lang="en-US" dirty="0"/>
          </a:p>
        </p:txBody>
      </p:sp>
      <p:sp>
        <p:nvSpPr>
          <p:cNvPr id="8" name="Footer Placeholder 7"/>
          <p:cNvSpPr>
            <a:spLocks noGrp="1"/>
          </p:cNvSpPr>
          <p:nvPr>
            <p:ph type="ftr" sz="quarter" idx="11"/>
          </p:nvPr>
        </p:nvSpPr>
        <p:spPr>
          <a:xfrm>
            <a:off x="2438400" y="6280150"/>
            <a:ext cx="4419600" cy="501650"/>
          </a:xfrm>
        </p:spPr>
        <p:txBody>
          <a:bodyPr/>
          <a:lstStyle/>
          <a:p>
            <a:r>
              <a:rPr lang="en-US" dirty="0"/>
              <a:t>Dr. SHAINA      Database Management System         UNIT 1</a:t>
            </a:r>
          </a:p>
        </p:txBody>
      </p:sp>
    </p:spTree>
    <p:extLst>
      <p:ext uri="{BB962C8B-B14F-4D97-AF65-F5344CB8AC3E}">
        <p14:creationId xmlns:p14="http://schemas.microsoft.com/office/powerpoint/2010/main" val="2946982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46928"/>
            <a:ext cx="8229600" cy="5310980"/>
          </a:xfrm>
        </p:spPr>
        <p:txBody>
          <a:bodyPr>
            <a:normAutofit/>
          </a:bodyPr>
          <a:lstStyle/>
          <a:p>
            <a:pPr marL="0" indent="0">
              <a:buNone/>
            </a:pPr>
            <a:r>
              <a:rPr lang="en-US" b="1" dirty="0"/>
              <a:t> </a:t>
            </a:r>
            <a:endParaRPr lang="en-US" sz="2200" dirty="0"/>
          </a:p>
          <a:p>
            <a:r>
              <a:rPr lang="en-US" sz="2200" dirty="0"/>
              <a:t>In some cases an attribute can have a set of values for the same entity. For example a College Degree attribute for a person. Example a person may have more than one college degree, such attributes are called </a:t>
            </a:r>
            <a:r>
              <a:rPr lang="en-US" sz="2200" b="1" dirty="0"/>
              <a:t>multivalued. </a:t>
            </a:r>
          </a:p>
          <a:p>
            <a:endParaRPr lang="en-US" sz="2200" b="1" dirty="0"/>
          </a:p>
          <a:p>
            <a:r>
              <a:rPr lang="en-US" sz="2200" b="1" dirty="0"/>
              <a:t>Stored Vs Derived: </a:t>
            </a:r>
            <a:r>
              <a:rPr lang="en-US" sz="2200" dirty="0"/>
              <a:t>In some cases two or more attribute values are related. For Example, the </a:t>
            </a:r>
            <a:r>
              <a:rPr lang="en-US" sz="2200" b="1" dirty="0"/>
              <a:t>Age</a:t>
            </a:r>
            <a:r>
              <a:rPr lang="en-US" sz="2200" dirty="0"/>
              <a:t> and </a:t>
            </a:r>
            <a:r>
              <a:rPr lang="en-US" sz="2200" b="1" dirty="0"/>
              <a:t>Birth-Date </a:t>
            </a:r>
            <a:r>
              <a:rPr lang="en-US" sz="2200" dirty="0"/>
              <a:t>attributes of a person. For a particular person entity, the value of age can be determined from the current (today’s) date</a:t>
            </a:r>
          </a:p>
          <a:p>
            <a:pPr marL="0" indent="0">
              <a:buNone/>
            </a:pPr>
            <a:r>
              <a:rPr lang="en-US" sz="2200" dirty="0"/>
              <a:t>     and the value of that person’s Birth Date. </a:t>
            </a:r>
          </a:p>
          <a:p>
            <a:pPr marL="0" indent="0">
              <a:buNone/>
            </a:pPr>
            <a:r>
              <a:rPr lang="en-US" sz="2200" dirty="0"/>
              <a:t>   </a:t>
            </a:r>
          </a:p>
          <a:p>
            <a:pPr marL="0" indent="0">
              <a:buNone/>
            </a:pPr>
            <a:r>
              <a:rPr lang="en-US" sz="2400" dirty="0"/>
              <a:t> </a:t>
            </a:r>
            <a:r>
              <a:rPr lang="en-US" sz="2400" b="1" dirty="0"/>
              <a:t>   </a:t>
            </a:r>
          </a:p>
          <a:p>
            <a:pPr marL="0" indent="0">
              <a:buNone/>
            </a:pPr>
            <a:endParaRPr lang="en-US" sz="2200" b="1" dirty="0"/>
          </a:p>
          <a:p>
            <a:pPr marL="0" indent="0">
              <a:buNone/>
            </a:pP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23153FE7-9C20-4F56-8DD1-372492A90375}"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50292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51</a:t>
            </a:fld>
            <a:endParaRPr lang="en-US" dirty="0"/>
          </a:p>
        </p:txBody>
      </p:sp>
      <p:pic>
        <p:nvPicPr>
          <p:cNvPr id="7" name="Picture 2" descr="E:\NIET\Project\xLogo11.png.pagespeed.ic.pydHLuCQEZ.png">
            <a:extLst>
              <a:ext uri="{FF2B5EF4-FFF2-40B4-BE49-F238E27FC236}">
                <a16:creationId xmlns:a16="http://schemas.microsoft.com/office/drawing/2014/main" id="{B15C5C1D-688F-491E-8AF9-C4F252412C0A}"/>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72676B7C-E200-4BD9-AE43-2F9BC8C7A09D}"/>
              </a:ext>
            </a:extLst>
          </p:cNvPr>
          <p:cNvSpPr txBox="1">
            <a:spLocks/>
          </p:cNvSpPr>
          <p:nvPr/>
        </p:nvSpPr>
        <p:spPr>
          <a:xfrm>
            <a:off x="1295400" y="297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Attributes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829151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lnSpcReduction="10000"/>
          </a:bodyPr>
          <a:lstStyle/>
          <a:p>
            <a:endParaRPr lang="en-US" sz="2200" b="1" dirty="0"/>
          </a:p>
          <a:p>
            <a:pPr marL="0" indent="0">
              <a:buNone/>
            </a:pPr>
            <a:r>
              <a:rPr lang="en-US" sz="2000" dirty="0"/>
              <a:t>     The </a:t>
            </a:r>
            <a:r>
              <a:rPr lang="en-US" sz="2000" b="1" dirty="0"/>
              <a:t>Age </a:t>
            </a:r>
            <a:r>
              <a:rPr lang="en-US" sz="2000" dirty="0"/>
              <a:t> attribute is therefore </a:t>
            </a:r>
            <a:r>
              <a:rPr lang="en-US" sz="2000" b="1" dirty="0"/>
              <a:t>Derived </a:t>
            </a:r>
            <a:r>
              <a:rPr lang="en-US" sz="2000" dirty="0"/>
              <a:t>and </a:t>
            </a:r>
          </a:p>
          <a:p>
            <a:pPr marL="0" indent="0">
              <a:buNone/>
            </a:pPr>
            <a:endParaRPr lang="en-US" sz="2000" dirty="0"/>
          </a:p>
          <a:p>
            <a:pPr marL="0" indent="0">
              <a:buNone/>
            </a:pPr>
            <a:r>
              <a:rPr lang="en-US" sz="2000" dirty="0"/>
              <a:t>     The</a:t>
            </a:r>
            <a:r>
              <a:rPr lang="en-US" sz="2000" b="1" dirty="0"/>
              <a:t> Birth-Date </a:t>
            </a:r>
            <a:r>
              <a:rPr lang="en-US" sz="2000" dirty="0"/>
              <a:t>attribute is </a:t>
            </a:r>
            <a:r>
              <a:rPr lang="en-US" sz="2000" b="1" dirty="0"/>
              <a:t>Stored. </a:t>
            </a:r>
            <a:endParaRPr lang="en-US" sz="2200" b="1" dirty="0"/>
          </a:p>
          <a:p>
            <a:endParaRPr lang="en-US" sz="2200" b="1" dirty="0"/>
          </a:p>
          <a:p>
            <a:r>
              <a:rPr lang="en-US" sz="2200" b="1" dirty="0"/>
              <a:t>NULL Values: </a:t>
            </a:r>
            <a:r>
              <a:rPr lang="en-US" sz="2200" dirty="0"/>
              <a:t>In some cases a particular entity may not have an applicable value for an attribute. </a:t>
            </a:r>
            <a:r>
              <a:rPr lang="en-US" sz="2200" dirty="0" err="1"/>
              <a:t>E.g</a:t>
            </a:r>
            <a:r>
              <a:rPr lang="en-US" sz="2200" dirty="0"/>
              <a:t> </a:t>
            </a:r>
            <a:r>
              <a:rPr lang="en-US" sz="2200" b="1" dirty="0"/>
              <a:t>College Degree  </a:t>
            </a:r>
            <a:r>
              <a:rPr lang="en-US" sz="2200" dirty="0"/>
              <a:t>is only meant for people having a college degree. The ones that do not have it will store null values into it.</a:t>
            </a:r>
          </a:p>
          <a:p>
            <a:pPr marL="0" indent="0">
              <a:buNone/>
            </a:pPr>
            <a:endParaRPr lang="en-US" sz="2200" dirty="0"/>
          </a:p>
          <a:p>
            <a:r>
              <a:rPr lang="en-US" sz="2200" b="1" dirty="0"/>
              <a:t>Complex Attributes: </a:t>
            </a:r>
            <a:r>
              <a:rPr lang="en-US" sz="2200" dirty="0"/>
              <a:t>Combination of composite and multivalued attributes. </a:t>
            </a:r>
            <a:endParaRPr lang="en-US" sz="2200" b="1" dirty="0"/>
          </a:p>
          <a:p>
            <a:pPr marL="0" indent="0">
              <a:buNone/>
            </a:pPr>
            <a:r>
              <a:rPr lang="en-US" sz="2200"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220A8E6E-BE22-4EAF-904D-6E594F1326E2}"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52</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5331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Attributes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075458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92500" lnSpcReduction="10000"/>
          </a:bodyPr>
          <a:lstStyle/>
          <a:p>
            <a:r>
              <a:rPr lang="en-US" sz="2200" b="1" dirty="0"/>
              <a:t>Entity Types: </a:t>
            </a:r>
            <a:r>
              <a:rPr lang="en-US" sz="2200" dirty="0"/>
              <a:t>A database usually contains groups of entities that are similar. For example, a company employing hundreds of employees may want to store similar information concerning each of the employees. This is Entity type called Employee. </a:t>
            </a:r>
          </a:p>
          <a:p>
            <a:endParaRPr lang="en-US" sz="2200" dirty="0"/>
          </a:p>
          <a:p>
            <a:r>
              <a:rPr lang="en-US" sz="2200" b="1" dirty="0"/>
              <a:t>Entity Sets: </a:t>
            </a:r>
            <a:r>
              <a:rPr lang="en-US" sz="2200" dirty="0"/>
              <a:t>The collection of all entities of a particular entity type in the database at any point in time is called an entity set. </a:t>
            </a:r>
          </a:p>
          <a:p>
            <a:endParaRPr lang="en-US" sz="2400" dirty="0"/>
          </a:p>
          <a:p>
            <a:r>
              <a:rPr lang="en-US" sz="2400" dirty="0"/>
              <a:t>An </a:t>
            </a:r>
            <a:r>
              <a:rPr lang="en-US" sz="2400" b="1" dirty="0"/>
              <a:t>Entity Type </a:t>
            </a:r>
            <a:r>
              <a:rPr lang="en-US" sz="2400" dirty="0"/>
              <a:t>usually has an attribute whose values are distinct for each individual entity in the collection. Such an attribute is called a </a:t>
            </a:r>
            <a:r>
              <a:rPr lang="en-US" sz="2400" b="1" dirty="0"/>
              <a:t>Key Attribute </a:t>
            </a:r>
            <a:r>
              <a:rPr lang="en-US" sz="2400" dirty="0"/>
              <a:t>and its values can be used to identify each entity uniquely. </a:t>
            </a:r>
          </a:p>
          <a:p>
            <a:endParaRPr lang="en-US" sz="2200" b="1" dirty="0"/>
          </a:p>
          <a:p>
            <a:pPr marL="0" indent="0">
              <a:buNone/>
            </a:pPr>
            <a:r>
              <a:rPr lang="en-US" sz="2200"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84A5D769-3FD3-4702-96DA-236EB9D67633}"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53</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5331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Entity Types, Entity Sets, Keys and Value Sets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96374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a:bodyPr>
          <a:lstStyle/>
          <a:p>
            <a:pPr marL="0" indent="0">
              <a:buNone/>
            </a:pPr>
            <a:endParaRPr lang="en-US" sz="2600" dirty="0"/>
          </a:p>
          <a:p>
            <a:r>
              <a:rPr lang="en-US" sz="2200" dirty="0"/>
              <a:t>E.g. the Social Security Number of an employee. </a:t>
            </a:r>
          </a:p>
          <a:p>
            <a:pPr marL="0" indent="0">
              <a:buNone/>
            </a:pPr>
            <a:endParaRPr lang="en-US" sz="2200" dirty="0"/>
          </a:p>
          <a:p>
            <a:r>
              <a:rPr lang="en-US" sz="2200" b="1" dirty="0"/>
              <a:t>Value Sets ( Domains ) of Attributes: </a:t>
            </a:r>
            <a:r>
              <a:rPr lang="en-US" sz="2200" dirty="0"/>
              <a:t>Each simple attribute of an entity type is associated with a value set    ( or domain of values ) which specifies the set of values that may be assigned to that attribute for each individual entity. E.g. the age of employee can be between 16 – 70. So the value set for that attribute can be between 16 -70.    </a:t>
            </a:r>
            <a:endParaRPr lang="en-US" sz="2200" b="1" dirty="0"/>
          </a:p>
          <a:p>
            <a:pPr marL="0" indent="0">
              <a:buNone/>
            </a:pPr>
            <a:r>
              <a:rPr lang="en-US" sz="2200"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98B1EC64-541D-4BEF-AE75-E9EE6C46AC9D}"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8006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54</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5331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Key Attribute of an Entity Type</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513575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A7B4B0-389E-4833-B6BF-0753166D459E}"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one of the following is </a:t>
            </a:r>
            <a:r>
              <a:rPr lang="en-US" sz="2200" dirty="0">
                <a:solidFill>
                  <a:srgbClr val="000000"/>
                </a:solidFill>
              </a:rPr>
              <a:t>not </a:t>
            </a:r>
            <a:r>
              <a:rPr lang="en-US" sz="2200" b="0" i="0" dirty="0">
                <a:solidFill>
                  <a:srgbClr val="000000"/>
                </a:solidFill>
                <a:effectLst/>
              </a:rPr>
              <a:t>an attribute type?</a:t>
            </a:r>
          </a:p>
          <a:p>
            <a:pPr lvl="2">
              <a:buFont typeface="+mj-lt"/>
              <a:buAutoNum type="arabicPeriod"/>
            </a:pPr>
            <a:r>
              <a:rPr lang="en-US" sz="2200" b="0" i="0" dirty="0">
                <a:solidFill>
                  <a:srgbClr val="000000"/>
                </a:solidFill>
                <a:effectLst/>
              </a:rPr>
              <a:t>Complex</a:t>
            </a:r>
          </a:p>
          <a:p>
            <a:pPr lvl="2">
              <a:buFont typeface="+mj-lt"/>
              <a:buAutoNum type="arabicPeriod"/>
            </a:pPr>
            <a:r>
              <a:rPr lang="en-US" sz="2200" dirty="0">
                <a:solidFill>
                  <a:srgbClr val="000000"/>
                </a:solidFill>
              </a:rPr>
              <a:t>composite</a:t>
            </a:r>
            <a:endParaRPr lang="en-US" sz="2200" b="0" i="0" dirty="0">
              <a:solidFill>
                <a:srgbClr val="000000"/>
              </a:solidFill>
              <a:effectLst/>
            </a:endParaRPr>
          </a:p>
          <a:p>
            <a:pPr lvl="2">
              <a:buFont typeface="+mj-lt"/>
              <a:buAutoNum type="arabicPeriod"/>
            </a:pPr>
            <a:r>
              <a:rPr lang="en-US" sz="2200" b="0" i="0" dirty="0">
                <a:solidFill>
                  <a:srgbClr val="000000"/>
                </a:solidFill>
                <a:effectLst/>
              </a:rPr>
              <a:t>multivalued</a:t>
            </a:r>
          </a:p>
          <a:p>
            <a:pPr lvl="2">
              <a:buFont typeface="+mj-lt"/>
              <a:buAutoNum type="arabicPeriod"/>
            </a:pPr>
            <a:r>
              <a:rPr lang="en-US" sz="2200" dirty="0">
                <a:solidFill>
                  <a:srgbClr val="000000"/>
                </a:solidFill>
              </a:rPr>
              <a:t>none</a:t>
            </a:r>
            <a:r>
              <a:rPr lang="en-US" sz="2200" b="0" i="0" dirty="0">
                <a:solidFill>
                  <a:srgbClr val="000000"/>
                </a:solidFill>
                <a:effectLst/>
              </a:rPr>
              <a:t> of the above</a:t>
            </a:r>
          </a:p>
          <a:p>
            <a:pPr algn="l"/>
            <a:endParaRPr lang="en-US" sz="2200" b="0" i="0" dirty="0">
              <a:solidFill>
                <a:srgbClr val="000000"/>
              </a:solidFill>
              <a:effectLst/>
            </a:endParaRPr>
          </a:p>
          <a:p>
            <a:pPr algn="l"/>
            <a:r>
              <a:rPr lang="en-US" sz="2200" b="0" i="0" dirty="0">
                <a:solidFill>
                  <a:srgbClr val="000000"/>
                </a:solidFill>
                <a:effectLst/>
              </a:rPr>
              <a:t>Which of the following </a:t>
            </a:r>
            <a:r>
              <a:rPr lang="en-US" sz="2200" dirty="0">
                <a:solidFill>
                  <a:srgbClr val="000000"/>
                </a:solidFill>
              </a:rPr>
              <a:t>denotes a row in a relation</a:t>
            </a:r>
            <a:r>
              <a:rPr lang="en-US" sz="2200" b="0" i="0" dirty="0">
                <a:solidFill>
                  <a:srgbClr val="000000"/>
                </a:solidFill>
                <a:effectLst/>
              </a:rPr>
              <a:t>?</a:t>
            </a:r>
          </a:p>
          <a:p>
            <a:pPr lvl="2">
              <a:buFont typeface="+mj-lt"/>
              <a:buAutoNum type="arabicPeriod"/>
            </a:pPr>
            <a:r>
              <a:rPr lang="en-US" sz="2200" b="0" i="0" dirty="0">
                <a:solidFill>
                  <a:srgbClr val="000000"/>
                </a:solidFill>
                <a:effectLst/>
              </a:rPr>
              <a:t>Entity</a:t>
            </a:r>
          </a:p>
          <a:p>
            <a:pPr lvl="2">
              <a:buFont typeface="+mj-lt"/>
              <a:buAutoNum type="arabicPeriod"/>
            </a:pPr>
            <a:r>
              <a:rPr lang="en-US" sz="2200" dirty="0">
                <a:solidFill>
                  <a:srgbClr val="000000"/>
                </a:solidFill>
              </a:rPr>
              <a:t>Entity Type</a:t>
            </a:r>
            <a:endParaRPr lang="en-US" sz="2200" b="0" i="0" dirty="0">
              <a:solidFill>
                <a:srgbClr val="000000"/>
              </a:solidFill>
              <a:effectLst/>
            </a:endParaRPr>
          </a:p>
          <a:p>
            <a:pPr lvl="2">
              <a:buFont typeface="+mj-lt"/>
              <a:buAutoNum type="arabicPeriod"/>
            </a:pPr>
            <a:r>
              <a:rPr lang="en-US" sz="2200" dirty="0">
                <a:solidFill>
                  <a:srgbClr val="000000"/>
                </a:solidFill>
              </a:rPr>
              <a:t>Entity Set </a:t>
            </a:r>
            <a:endParaRPr lang="en-US" sz="2200" b="0" i="0" dirty="0">
              <a:solidFill>
                <a:srgbClr val="000000"/>
              </a:solidFill>
              <a:effectLst/>
            </a:endParaRPr>
          </a:p>
          <a:p>
            <a:pPr lvl="2">
              <a:buFont typeface="+mj-lt"/>
              <a:buAutoNum type="arabicPeriod"/>
            </a:pPr>
            <a:r>
              <a:rPr lang="en-US" sz="2200" dirty="0">
                <a:solidFill>
                  <a:srgbClr val="000000"/>
                </a:solidFill>
              </a:rPr>
              <a:t>None of the above</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56744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0F1D8A-72CB-47A9-BAA3-0EAB5E6C9FF3}"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600" y="990600"/>
            <a:ext cx="8610600" cy="5234386"/>
          </a:xfrm>
        </p:spPr>
        <p:txBody>
          <a:bodyPr>
            <a:normAutofit/>
          </a:bodyPr>
          <a:lstStyle/>
          <a:p>
            <a:r>
              <a:rPr lang="en-US" sz="2200" dirty="0">
                <a:solidFill>
                  <a:srgbClr val="3A3A3A"/>
                </a:solidFill>
              </a:rPr>
              <a:t>Which of the following is the property of a key ?</a:t>
            </a:r>
            <a:br>
              <a:rPr lang="en-US" sz="2200" dirty="0"/>
            </a:br>
            <a:r>
              <a:rPr lang="en-US" sz="2200" dirty="0">
                <a:solidFill>
                  <a:srgbClr val="3A3A3A"/>
                </a:solidFill>
              </a:rPr>
              <a:t>	1)Unique </a:t>
            </a:r>
            <a:br>
              <a:rPr lang="en-US" sz="2200" dirty="0"/>
            </a:br>
            <a:r>
              <a:rPr lang="en-US" sz="2200" dirty="0">
                <a:solidFill>
                  <a:srgbClr val="3A3A3A"/>
                </a:solidFill>
              </a:rPr>
              <a:t>	2)Not Null</a:t>
            </a:r>
            <a:br>
              <a:rPr lang="en-US" sz="2200" dirty="0"/>
            </a:br>
            <a:r>
              <a:rPr lang="en-US" sz="2200" dirty="0">
                <a:solidFill>
                  <a:srgbClr val="3A3A3A"/>
                </a:solidFill>
              </a:rPr>
              <a:t>	3)Inconsistent</a:t>
            </a:r>
            <a:br>
              <a:rPr lang="en-US" sz="2200" dirty="0"/>
            </a:br>
            <a:r>
              <a:rPr lang="en-US" sz="2200" dirty="0"/>
              <a:t>        </a:t>
            </a:r>
            <a:r>
              <a:rPr lang="en-US" sz="2200" dirty="0">
                <a:solidFill>
                  <a:srgbClr val="3A3A3A"/>
                </a:solidFill>
              </a:rPr>
              <a:t>4)both A and B </a:t>
            </a:r>
            <a:endParaRPr lang="en-US" sz="2200" b="0" i="0" dirty="0">
              <a:solidFill>
                <a:srgbClr val="3A3A3A"/>
              </a:solidFill>
              <a:effectLst/>
            </a:endParaRPr>
          </a:p>
          <a:p>
            <a:endParaRPr lang="en-US" sz="2200" dirty="0">
              <a:solidFill>
                <a:srgbClr val="FF0000"/>
              </a:solidFill>
            </a:endParaRPr>
          </a:p>
          <a:p>
            <a:r>
              <a:rPr lang="en-US" sz="2200" dirty="0"/>
              <a:t>Which one is the property of a domain</a:t>
            </a:r>
          </a:p>
          <a:p>
            <a:pPr marL="0" indent="0">
              <a:buNone/>
            </a:pPr>
            <a:r>
              <a:rPr lang="en-US" sz="2200" i="0" dirty="0">
                <a:solidFill>
                  <a:srgbClr val="3A3A3A"/>
                </a:solidFill>
                <a:effectLst/>
              </a:rPr>
              <a:t>	</a:t>
            </a:r>
            <a:br>
              <a:rPr lang="en-US" sz="2200" dirty="0"/>
            </a:br>
            <a:r>
              <a:rPr lang="en-US" sz="2200" dirty="0"/>
              <a:t>	</a:t>
            </a:r>
            <a:r>
              <a:rPr lang="en-US" sz="2200" i="0" dirty="0">
                <a:solidFill>
                  <a:srgbClr val="3A3A3A"/>
                </a:solidFill>
                <a:effectLst/>
              </a:rPr>
              <a:t>a) A</a:t>
            </a:r>
            <a:r>
              <a:rPr lang="en-US" sz="2200" dirty="0">
                <a:solidFill>
                  <a:srgbClr val="3A3A3A"/>
                </a:solidFill>
              </a:rPr>
              <a:t>lphanumeric</a:t>
            </a:r>
            <a:br>
              <a:rPr lang="en-US" sz="2200" dirty="0"/>
            </a:br>
            <a:r>
              <a:rPr lang="en-US" sz="2200" dirty="0"/>
              <a:t>	</a:t>
            </a:r>
            <a:r>
              <a:rPr lang="en-US" sz="2200" i="0" dirty="0">
                <a:solidFill>
                  <a:srgbClr val="3A3A3A"/>
                </a:solidFill>
                <a:effectLst/>
              </a:rPr>
              <a:t>b) Integers</a:t>
            </a:r>
            <a:br>
              <a:rPr lang="en-US" sz="2200" dirty="0"/>
            </a:br>
            <a:r>
              <a:rPr lang="en-US" sz="2200" dirty="0"/>
              <a:t>	</a:t>
            </a:r>
            <a:r>
              <a:rPr lang="en-US" sz="2200" i="0" dirty="0">
                <a:solidFill>
                  <a:srgbClr val="3A3A3A"/>
                </a:solidFill>
                <a:effectLst/>
              </a:rPr>
              <a:t>c) </a:t>
            </a:r>
            <a:r>
              <a:rPr lang="en-US" sz="2200" dirty="0">
                <a:solidFill>
                  <a:srgbClr val="3A3A3A"/>
                </a:solidFill>
              </a:rPr>
              <a:t>The set of values</a:t>
            </a:r>
            <a:br>
              <a:rPr lang="en-US" sz="2200" dirty="0"/>
            </a:br>
            <a:r>
              <a:rPr lang="en-US" sz="2200" dirty="0"/>
              <a:t>	</a:t>
            </a:r>
            <a:r>
              <a:rPr lang="en-US" sz="2200" i="0" dirty="0">
                <a:solidFill>
                  <a:srgbClr val="3A3A3A"/>
                </a:solidFill>
                <a:effectLst/>
              </a:rPr>
              <a:t>d) </a:t>
            </a:r>
            <a:r>
              <a:rPr lang="en-US" sz="2200" dirty="0">
                <a:solidFill>
                  <a:srgbClr val="3A3A3A"/>
                </a:solidFill>
              </a:rPr>
              <a:t>Both B and C</a:t>
            </a:r>
            <a:endParaRPr lang="en-US" sz="2200" dirty="0"/>
          </a:p>
        </p:txBody>
      </p:sp>
    </p:spTree>
    <p:extLst>
      <p:ext uri="{BB962C8B-B14F-4D97-AF65-F5344CB8AC3E}">
        <p14:creationId xmlns:p14="http://schemas.microsoft.com/office/powerpoint/2010/main" val="121819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13A084-F5DD-425D-B644-32E3D2E7C4D3}"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066800"/>
            <a:ext cx="8229600" cy="5059363"/>
          </a:xfrm>
        </p:spPr>
        <p:txBody>
          <a:bodyPr>
            <a:normAutofit/>
          </a:bodyPr>
          <a:lstStyle/>
          <a:p>
            <a:pPr algn="l">
              <a:buFont typeface="Arial" panose="020B0604020202020204" pitchFamily="34" charset="0"/>
              <a:buChar char="•"/>
            </a:pPr>
            <a:r>
              <a:rPr lang="en-US" sz="2200" b="0" i="0" dirty="0">
                <a:solidFill>
                  <a:srgbClr val="333333"/>
                </a:solidFill>
                <a:effectLst/>
              </a:rPr>
              <a:t>The </a:t>
            </a:r>
            <a:r>
              <a:rPr lang="en-US" sz="2200" dirty="0">
                <a:solidFill>
                  <a:srgbClr val="333333"/>
                </a:solidFill>
              </a:rPr>
              <a:t>Derived attribute</a:t>
            </a:r>
            <a:endParaRPr lang="en-US" sz="2200" b="0" i="0" dirty="0">
              <a:solidFill>
                <a:srgbClr val="333333"/>
              </a:solidFill>
              <a:effectLst/>
            </a:endParaRPr>
          </a:p>
          <a:p>
            <a:pPr marL="0" indent="0" algn="l">
              <a:buNone/>
            </a:pPr>
            <a:r>
              <a:rPr lang="en-US" sz="2200" u="none" strike="noStrike" dirty="0">
                <a:solidFill>
                  <a:srgbClr val="333333"/>
                </a:solidFill>
              </a:rPr>
              <a:t>	</a:t>
            </a:r>
            <a:r>
              <a:rPr lang="en-US" sz="2200" b="1" i="0" u="none" strike="noStrike" dirty="0">
                <a:solidFill>
                  <a:srgbClr val="045482"/>
                </a:solidFill>
                <a:effectLst/>
              </a:rPr>
              <a:t>A.</a:t>
            </a:r>
            <a:r>
              <a:rPr lang="en-US" sz="2200" b="0" i="0" u="none" strike="noStrike" dirty="0">
                <a:solidFill>
                  <a:srgbClr val="045482"/>
                </a:solidFill>
                <a:effectLst/>
              </a:rPr>
              <a:t> </a:t>
            </a:r>
            <a:r>
              <a:rPr lang="en-US" sz="2200" dirty="0">
                <a:solidFill>
                  <a:srgbClr val="045482"/>
                </a:solidFill>
              </a:rPr>
              <a:t>need not be stored</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must be stored</a:t>
            </a:r>
            <a:endParaRPr lang="en-US" sz="2200" b="0" i="0" dirty="0">
              <a:effectLst/>
            </a:endParaRPr>
          </a:p>
          <a:p>
            <a:pPr marL="0" indent="0" algn="l">
              <a:buNone/>
            </a:pPr>
            <a:r>
              <a:rPr lang="en-US" sz="2200" b="1" i="0" u="none" strike="noStrike" dirty="0">
                <a:effectLst/>
              </a:rPr>
              <a:t>	C.</a:t>
            </a:r>
            <a:r>
              <a:rPr lang="en-US" sz="2200" b="0" i="0" u="none" strike="noStrike" dirty="0">
                <a:effectLst/>
              </a:rPr>
              <a:t> </a:t>
            </a:r>
            <a:r>
              <a:rPr lang="en-US" sz="2200" dirty="0"/>
              <a:t>may or </a:t>
            </a:r>
            <a:r>
              <a:rPr lang="en-US" sz="2200" dirty="0" err="1"/>
              <a:t>maynot</a:t>
            </a:r>
            <a:r>
              <a:rPr lang="en-US" sz="2200" dirty="0"/>
              <a:t> be stored</a:t>
            </a:r>
            <a:endParaRPr lang="en-US" sz="2200" b="0" i="0" dirty="0">
              <a:effectLst/>
            </a:endParaRPr>
          </a:p>
          <a:p>
            <a:pPr marL="0" indent="0" algn="l">
              <a:buNone/>
            </a:pPr>
            <a:r>
              <a:rPr lang="en-US" sz="2200" b="1" i="0" u="none" strike="noStrike" dirty="0">
                <a:effectLst/>
              </a:rPr>
              <a:t>	D.</a:t>
            </a:r>
            <a:r>
              <a:rPr lang="en-US" sz="2200" b="0" i="0" u="none" strike="noStrike" dirty="0">
                <a:effectLst/>
              </a:rPr>
              <a:t> none</a:t>
            </a:r>
            <a:r>
              <a:rPr lang="en-US" sz="2200" dirty="0"/>
              <a:t> of the above</a:t>
            </a:r>
            <a:endParaRPr lang="en-US" sz="2200" b="0" i="0" u="none" strike="noStrike" dirty="0">
              <a:effectLst/>
            </a:endParaRPr>
          </a:p>
          <a:p>
            <a:pPr marL="0" indent="0" algn="l">
              <a:buNone/>
            </a:pPr>
            <a:endParaRPr lang="en-US" sz="2200" dirty="0"/>
          </a:p>
          <a:p>
            <a:pPr algn="l">
              <a:buFont typeface="Arial" panose="020B0604020202020204" pitchFamily="34" charset="0"/>
              <a:buChar char="•"/>
            </a:pPr>
            <a:r>
              <a:rPr lang="en-US" sz="2200" dirty="0">
                <a:solidFill>
                  <a:srgbClr val="333333"/>
                </a:solidFill>
              </a:rPr>
              <a:t>Which one of the following can be broken down </a:t>
            </a:r>
            <a:endParaRPr lang="en-US" sz="2200" b="0" i="0" dirty="0">
              <a:solidFill>
                <a:srgbClr val="333333"/>
              </a:solidFill>
              <a:effectLst/>
            </a:endParaRPr>
          </a:p>
          <a:p>
            <a:pPr marL="0" indent="0" algn="l">
              <a:buNone/>
            </a:pPr>
            <a:r>
              <a:rPr lang="en-US" sz="2200" u="none" strike="noStrike" dirty="0">
                <a:solidFill>
                  <a:srgbClr val="333333"/>
                </a:solidFill>
              </a:rPr>
              <a:t>	</a:t>
            </a:r>
            <a:r>
              <a:rPr lang="en-US" sz="2200" b="1" i="0" u="none" strike="noStrike" dirty="0">
                <a:effectLst/>
              </a:rPr>
              <a:t>A.</a:t>
            </a:r>
            <a:r>
              <a:rPr lang="en-US" sz="2200" b="0" i="0" u="none" strike="noStrike" dirty="0">
                <a:effectLst/>
              </a:rPr>
              <a:t> </a:t>
            </a:r>
            <a:r>
              <a:rPr lang="en-US" sz="2200" dirty="0"/>
              <a:t>Composite attribute</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multivalued attribute</a:t>
            </a:r>
            <a:endParaRPr lang="en-US" sz="2200" b="0" i="0" dirty="0">
              <a:effectLst/>
            </a:endParaRPr>
          </a:p>
          <a:p>
            <a:pPr marL="0" indent="0" algn="l">
              <a:buNone/>
            </a:pPr>
            <a:r>
              <a:rPr lang="en-US" sz="2200" b="1" i="0" u="none" strike="noStrike" dirty="0">
                <a:effectLst/>
              </a:rPr>
              <a:t>	C.</a:t>
            </a:r>
            <a:r>
              <a:rPr lang="en-US" sz="2200" b="0" i="0" u="none" strike="noStrike" dirty="0">
                <a:effectLst/>
              </a:rPr>
              <a:t> </a:t>
            </a:r>
            <a:r>
              <a:rPr lang="en-US" sz="2200" dirty="0"/>
              <a:t>complex attribute</a:t>
            </a:r>
            <a:endParaRPr lang="en-US" sz="2200" b="0" i="0" dirty="0">
              <a:effectLst/>
            </a:endParaRPr>
          </a:p>
          <a:p>
            <a:pPr marL="0" indent="0" algn="l">
              <a:buNone/>
            </a:pPr>
            <a:r>
              <a:rPr lang="en-US" sz="2200" b="1" i="0" u="none" strike="noStrike" dirty="0">
                <a:effectLst/>
              </a:rPr>
              <a:t>	D.</a:t>
            </a:r>
            <a:r>
              <a:rPr lang="en-US" sz="2200" b="0" i="0" u="none" strike="noStrike" dirty="0">
                <a:effectLst/>
              </a:rPr>
              <a:t> both A and C</a:t>
            </a:r>
            <a:endParaRPr lang="en-US" sz="2200" b="0" i="0" dirty="0">
              <a:effectLst/>
            </a:endParaRPr>
          </a:p>
          <a:p>
            <a:pPr marL="0" indent="0">
              <a:buNone/>
            </a:pPr>
            <a:endParaRPr lang="en-US" sz="2000" b="0" i="0" dirty="0">
              <a:effectLst/>
              <a:latin typeface="Arial sans"/>
            </a:endParaRPr>
          </a:p>
        </p:txBody>
      </p:sp>
    </p:spTree>
    <p:extLst>
      <p:ext uri="{BB962C8B-B14F-4D97-AF65-F5344CB8AC3E}">
        <p14:creationId xmlns:p14="http://schemas.microsoft.com/office/powerpoint/2010/main" val="3338844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a:bodyPr>
          <a:lstStyle/>
          <a:p>
            <a:r>
              <a:rPr lang="en-US" sz="2200" dirty="0"/>
              <a:t>Entity Type Department with attributes, Name</a:t>
            </a:r>
          </a:p>
          <a:p>
            <a:pPr marL="0" indent="0">
              <a:buNone/>
            </a:pPr>
            <a:r>
              <a:rPr lang="en-US" sz="2200" dirty="0"/>
              <a:t>     Number, Location, Manager and Manager Start Date,  </a:t>
            </a:r>
          </a:p>
          <a:p>
            <a:pPr marL="0" indent="0">
              <a:buNone/>
            </a:pPr>
            <a:r>
              <a:rPr lang="en-US" sz="2200" dirty="0"/>
              <a:t>     Locations is a multivalued attribute. </a:t>
            </a:r>
          </a:p>
          <a:p>
            <a:r>
              <a:rPr lang="en-US" sz="2200" dirty="0"/>
              <a:t>Entity Type Project with attribute Name, Number, Location and Controlling Department. </a:t>
            </a:r>
          </a:p>
          <a:p>
            <a:r>
              <a:rPr lang="en-US" sz="2200" dirty="0"/>
              <a:t>Entity Type Employee with attributes Name, SSN, Address, Salary, Birth-Date, Department, and Supervisor. Both Name and Address are Composite Attributes. </a:t>
            </a:r>
          </a:p>
          <a:p>
            <a:r>
              <a:rPr lang="en-US" sz="2200" dirty="0"/>
              <a:t>Entity Type Works-On is a Multivalued, Composite attribute of Employee   </a:t>
            </a:r>
          </a:p>
          <a:p>
            <a:r>
              <a:rPr lang="en-US" sz="2200" dirty="0"/>
              <a:t>Entity Type </a:t>
            </a:r>
            <a:r>
              <a:rPr lang="en-US" sz="2200" dirty="0" err="1"/>
              <a:t>Dependant</a:t>
            </a:r>
            <a:r>
              <a:rPr lang="en-US" sz="2200" dirty="0"/>
              <a:t> with attributes Employee, </a:t>
            </a:r>
            <a:r>
              <a:rPr lang="en-US" sz="2200" dirty="0" err="1"/>
              <a:t>Dependant</a:t>
            </a:r>
            <a:r>
              <a:rPr lang="en-US" sz="2200" dirty="0"/>
              <a:t> Name, Birth-Date and Relationship.</a:t>
            </a:r>
            <a:r>
              <a:rPr lang="en-US" sz="2200" b="1" dirty="0"/>
              <a:t>    </a:t>
            </a:r>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BE305B95-F096-40A4-8668-B6FEC7292ACF}"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6482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58</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5331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Conceptual Design of the Company Database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906729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616226" y="932256"/>
            <a:ext cx="8229600" cy="5299669"/>
          </a:xfrm>
        </p:spPr>
        <p:txBody>
          <a:bodyPr>
            <a:normAutofit/>
          </a:bodyPr>
          <a:lstStyle/>
          <a:p>
            <a:r>
              <a:rPr lang="en-US" b="1" dirty="0"/>
              <a:t>  </a:t>
            </a:r>
          </a:p>
          <a:p>
            <a:endParaRPr lang="en-US" b="1" dirty="0"/>
          </a:p>
          <a:p>
            <a:r>
              <a:rPr lang="en-US" sz="1800" b="1" dirty="0"/>
              <a:t>  </a:t>
            </a:r>
          </a:p>
          <a:p>
            <a:pPr marL="0" indent="0">
              <a:buNone/>
            </a:pPr>
            <a:endParaRPr lang="en-US" sz="1800" b="1" dirty="0"/>
          </a:p>
          <a:p>
            <a:pPr marL="0" algn="l" rtl="0" eaLnBrk="1" fontAlgn="t" latinLnBrk="0" hangingPunct="1">
              <a:lnSpc>
                <a:spcPct val="107000"/>
              </a:lnSpc>
              <a:spcBef>
                <a:spcPts val="0"/>
              </a:spcBef>
              <a:spcAft>
                <a:spcPts val="800"/>
              </a:spcAft>
            </a:pPr>
            <a:r>
              <a:rPr lang="en-IN" sz="1800" b="1" i="0" u="none" strike="noStrike" kern="1200" dirty="0">
                <a:solidFill>
                  <a:srgbClr val="FFFFFF"/>
                </a:solidFill>
                <a:effectLst/>
                <a:latin typeface="Calibri" panose="020F0502020204030204" pitchFamily="34" charset="0"/>
              </a:rPr>
              <a:t>DNAME</a:t>
            </a:r>
            <a:endParaRPr lang="en-IN" sz="1800" b="0" i="0" u="none" strike="noStrike" dirty="0">
              <a:effectLst/>
              <a:latin typeface="Arial" panose="020B0604020202020204" pitchFamily="34" charset="0"/>
            </a:endParaRPr>
          </a:p>
          <a:p>
            <a:pPr marL="0" fontAlgn="t">
              <a:lnSpc>
                <a:spcPct val="107000"/>
              </a:lnSpc>
              <a:spcBef>
                <a:spcPts val="0"/>
              </a:spcBef>
              <a:spcAft>
                <a:spcPts val="800"/>
              </a:spcAft>
            </a:pPr>
            <a:r>
              <a:rPr lang="en-US" altLang="en-US" sz="1800" dirty="0">
                <a:latin typeface="Calibri" panose="020F0502020204030204" pitchFamily="34" charset="0"/>
                <a:ea typeface="Calibri" panose="020F0502020204030204" pitchFamily="34" charset="0"/>
                <a:cs typeface="Mangal" panose="02040503050203030202" pitchFamily="18" charset="0"/>
              </a:rPr>
              <a:t>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MPLOYEE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algn="l" rtl="0" eaLnBrk="1" fontAlgn="t" latinLnBrk="0" hangingPunct="1">
              <a:lnSpc>
                <a:spcPct val="107000"/>
              </a:lnSpc>
              <a:spcBef>
                <a:spcPts val="0"/>
              </a:spcBef>
              <a:spcAft>
                <a:spcPts val="800"/>
              </a:spcAft>
            </a:pPr>
            <a:r>
              <a:rPr lang="en-IN" sz="1800" b="1" i="0" u="none" strike="noStrike" kern="1200" dirty="0">
                <a:solidFill>
                  <a:srgbClr val="FFFFFF"/>
                </a:solidFill>
                <a:effectLst/>
                <a:latin typeface="Calibri" panose="020F0502020204030204" pitchFamily="34" charset="0"/>
              </a:rPr>
              <a:t>MBER</a:t>
            </a:r>
            <a:endParaRPr lang="en-IN" sz="1800" b="0" i="0" u="none" strike="noStrike" dirty="0">
              <a:effectLst/>
              <a:latin typeface="Arial" panose="020B0604020202020204" pitchFamily="34" charset="0"/>
            </a:endParaRPr>
          </a:p>
          <a:p>
            <a:pPr marL="0" algn="l" rtl="0" eaLnBrk="1" fontAlgn="t" latinLnBrk="0" hangingPunct="1">
              <a:lnSpc>
                <a:spcPct val="107000"/>
              </a:lnSpc>
              <a:spcBef>
                <a:spcPts val="0"/>
              </a:spcBef>
              <a:spcAft>
                <a:spcPts val="800"/>
              </a:spcAft>
            </a:pPr>
            <a:r>
              <a:rPr lang="en-IN" sz="1800" b="1" i="0" u="none" strike="noStrike" kern="1200" dirty="0">
                <a:solidFill>
                  <a:srgbClr val="FFFFFF"/>
                </a:solidFill>
                <a:effectLst/>
                <a:latin typeface="Calibri" panose="020F0502020204030204" pitchFamily="34" charset="0"/>
              </a:rPr>
              <a:t>LOCATION </a:t>
            </a:r>
            <a:endParaRPr lang="en-IN" sz="1800" b="0" i="0" u="none" strike="noStrike" dirty="0">
              <a:effectLst/>
              <a:latin typeface="Arial" panose="020B0604020202020204" pitchFamily="34" charset="0"/>
            </a:endParaRPr>
          </a:p>
          <a:p>
            <a:pPr marL="0" algn="l" rtl="0" eaLnBrk="1" fontAlgn="t" latinLnBrk="0" hangingPunct="1">
              <a:lnSpc>
                <a:spcPct val="107000"/>
              </a:lnSpc>
              <a:spcBef>
                <a:spcPts val="0"/>
              </a:spcBef>
              <a:spcAft>
                <a:spcPts val="800"/>
              </a:spcAf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WORKS_ON </a:t>
            </a:r>
            <a:r>
              <a:rPr lang="en-IN" sz="1800" b="1" i="0" u="none" strike="noStrike" kern="1200" dirty="0">
                <a:solidFill>
                  <a:srgbClr val="FFFFFF"/>
                </a:solidFill>
                <a:effectLst/>
                <a:latin typeface="Calibri" panose="020F0502020204030204" pitchFamily="34" charset="0"/>
              </a:rPr>
              <a:t>R</a:t>
            </a:r>
            <a:endParaRPr lang="en-IN" sz="1800" b="0" i="0" u="none" strike="noStrike" dirty="0">
              <a:effectLst/>
              <a:latin typeface="Arial" panose="020B0604020202020204" pitchFamily="34" charset="0"/>
            </a:endParaRPr>
          </a:p>
          <a:p>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r>
              <a:rPr lang="en-US" altLang="en-US" sz="1800" dirty="0">
                <a:latin typeface="Calibri" panose="020F0502020204030204" pitchFamily="34" charset="0"/>
                <a:ea typeface="Calibri" panose="020F0502020204030204" pitchFamily="34" charset="0"/>
                <a:cs typeface="Mangal" panose="02040503050203030202" pitchFamily="18"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DEPENDENT</a:t>
            </a:r>
            <a:endParaRPr lang="en-US" sz="1800" b="1"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37CF4026-66A1-4F37-B93C-A2B60AFDF896}"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6482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59</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5331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Conceptual Design of the Company Database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9" name="Rectangle 1">
            <a:extLst>
              <a:ext uri="{FF2B5EF4-FFF2-40B4-BE49-F238E27FC236}">
                <a16:creationId xmlns:a16="http://schemas.microsoft.com/office/drawing/2014/main" id="{B023931D-85E8-4D55-9C95-8B852FF85E1A}"/>
              </a:ext>
            </a:extLst>
          </p:cNvPr>
          <p:cNvSpPr>
            <a:spLocks noChangeArrowheads="1"/>
          </p:cNvSpPr>
          <p:nvPr/>
        </p:nvSpPr>
        <p:spPr bwMode="auto">
          <a:xfrm>
            <a:off x="990600" y="967516"/>
            <a:ext cx="1295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DEPARTMENT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FD1F68EB-5D26-4282-A544-AFDD2FED30E4}"/>
              </a:ext>
            </a:extLst>
          </p:cNvPr>
          <p:cNvGraphicFramePr>
            <a:graphicFrameLocks noGrp="1"/>
          </p:cNvGraphicFramePr>
          <p:nvPr>
            <p:extLst>
              <p:ext uri="{D42A27DB-BD31-4B8C-83A1-F6EECF244321}">
                <p14:modId xmlns:p14="http://schemas.microsoft.com/office/powerpoint/2010/main" val="1816697084"/>
              </p:ext>
            </p:extLst>
          </p:nvPr>
        </p:nvGraphicFramePr>
        <p:xfrm>
          <a:off x="1066800" y="1295400"/>
          <a:ext cx="4075113" cy="538287"/>
        </p:xfrm>
        <a:graphic>
          <a:graphicData uri="http://schemas.openxmlformats.org/drawingml/2006/table">
            <a:tbl>
              <a:tblPr firstRow="1" firstCol="1" bandRow="1">
                <a:tableStyleId>{5C22544A-7EE6-4342-B048-85BDC9FD1C3A}</a:tableStyleId>
              </a:tblPr>
              <a:tblGrid>
                <a:gridCol w="707925">
                  <a:extLst>
                    <a:ext uri="{9D8B030D-6E8A-4147-A177-3AD203B41FA5}">
                      <a16:colId xmlns:a16="http://schemas.microsoft.com/office/drawing/2014/main" val="597900863"/>
                    </a:ext>
                  </a:extLst>
                </a:gridCol>
                <a:gridCol w="889138">
                  <a:extLst>
                    <a:ext uri="{9D8B030D-6E8A-4147-A177-3AD203B41FA5}">
                      <a16:colId xmlns:a16="http://schemas.microsoft.com/office/drawing/2014/main" val="1193744049"/>
                    </a:ext>
                  </a:extLst>
                </a:gridCol>
                <a:gridCol w="816716">
                  <a:extLst>
                    <a:ext uri="{9D8B030D-6E8A-4147-A177-3AD203B41FA5}">
                      <a16:colId xmlns:a16="http://schemas.microsoft.com/office/drawing/2014/main" val="252347562"/>
                    </a:ext>
                  </a:extLst>
                </a:gridCol>
                <a:gridCol w="782855">
                  <a:extLst>
                    <a:ext uri="{9D8B030D-6E8A-4147-A177-3AD203B41FA5}">
                      <a16:colId xmlns:a16="http://schemas.microsoft.com/office/drawing/2014/main" val="3034779144"/>
                    </a:ext>
                  </a:extLst>
                </a:gridCol>
                <a:gridCol w="878479">
                  <a:extLst>
                    <a:ext uri="{9D8B030D-6E8A-4147-A177-3AD203B41FA5}">
                      <a16:colId xmlns:a16="http://schemas.microsoft.com/office/drawing/2014/main" val="3925172353"/>
                    </a:ext>
                  </a:extLst>
                </a:gridCol>
              </a:tblGrid>
              <a:tr h="361585">
                <a:tc>
                  <a:txBody>
                    <a:bodyPr/>
                    <a:lstStyle/>
                    <a:p>
                      <a:pPr>
                        <a:lnSpc>
                          <a:spcPct val="107000"/>
                        </a:lnSpc>
                        <a:spcAft>
                          <a:spcPts val="800"/>
                        </a:spcAft>
                      </a:pPr>
                      <a:r>
                        <a:rPr lang="en-IN" sz="1100">
                          <a:effectLst/>
                        </a:rPr>
                        <a:t>DNAME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DNUMBER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LOCATION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MANAGER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MANAGER_ST_DATE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70347495"/>
                  </a:ext>
                </a:extLst>
              </a:tr>
              <a:tr h="176702">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9314233"/>
                  </a:ext>
                </a:extLst>
              </a:tr>
            </a:tbl>
          </a:graphicData>
        </a:graphic>
      </p:graphicFrame>
      <p:graphicFrame>
        <p:nvGraphicFramePr>
          <p:cNvPr id="11" name="Table 10">
            <a:extLst>
              <a:ext uri="{FF2B5EF4-FFF2-40B4-BE49-F238E27FC236}">
                <a16:creationId xmlns:a16="http://schemas.microsoft.com/office/drawing/2014/main" id="{AFB713B2-1E6D-4330-9786-38BABAB7DB08}"/>
              </a:ext>
            </a:extLst>
          </p:cNvPr>
          <p:cNvGraphicFramePr>
            <a:graphicFrameLocks noGrp="1"/>
          </p:cNvGraphicFramePr>
          <p:nvPr>
            <p:extLst>
              <p:ext uri="{D42A27DB-BD31-4B8C-83A1-F6EECF244321}">
                <p14:modId xmlns:p14="http://schemas.microsoft.com/office/powerpoint/2010/main" val="2671911326"/>
              </p:ext>
            </p:extLst>
          </p:nvPr>
        </p:nvGraphicFramePr>
        <p:xfrm>
          <a:off x="1066799" y="2463068"/>
          <a:ext cx="3902764" cy="377488"/>
        </p:xfrm>
        <a:graphic>
          <a:graphicData uri="http://schemas.openxmlformats.org/drawingml/2006/table">
            <a:tbl>
              <a:tblPr firstRow="1" firstCol="1" bandRow="1">
                <a:tableStyleId>{5C22544A-7EE6-4342-B048-85BDC9FD1C3A}</a:tableStyleId>
              </a:tblPr>
              <a:tblGrid>
                <a:gridCol w="809830">
                  <a:extLst>
                    <a:ext uri="{9D8B030D-6E8A-4147-A177-3AD203B41FA5}">
                      <a16:colId xmlns:a16="http://schemas.microsoft.com/office/drawing/2014/main" val="1069422968"/>
                    </a:ext>
                  </a:extLst>
                </a:gridCol>
                <a:gridCol w="845420">
                  <a:extLst>
                    <a:ext uri="{9D8B030D-6E8A-4147-A177-3AD203B41FA5}">
                      <a16:colId xmlns:a16="http://schemas.microsoft.com/office/drawing/2014/main" val="3875858490"/>
                    </a:ext>
                  </a:extLst>
                </a:gridCol>
                <a:gridCol w="845420">
                  <a:extLst>
                    <a:ext uri="{9D8B030D-6E8A-4147-A177-3AD203B41FA5}">
                      <a16:colId xmlns:a16="http://schemas.microsoft.com/office/drawing/2014/main" val="2880617850"/>
                    </a:ext>
                  </a:extLst>
                </a:gridCol>
                <a:gridCol w="1402094">
                  <a:extLst>
                    <a:ext uri="{9D8B030D-6E8A-4147-A177-3AD203B41FA5}">
                      <a16:colId xmlns:a16="http://schemas.microsoft.com/office/drawing/2014/main" val="1570255155"/>
                    </a:ext>
                  </a:extLst>
                </a:gridCol>
              </a:tblGrid>
              <a:tr h="377488">
                <a:tc>
                  <a:txBody>
                    <a:bodyPr/>
                    <a:lstStyle/>
                    <a:p>
                      <a:pPr>
                        <a:lnSpc>
                          <a:spcPct val="107000"/>
                        </a:lnSpc>
                        <a:spcAft>
                          <a:spcPts val="800"/>
                        </a:spcAft>
                      </a:pPr>
                      <a:r>
                        <a:rPr lang="en-IN" sz="1100" dirty="0">
                          <a:effectLst/>
                        </a:rPr>
                        <a:t>PNAME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PNUMBER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LOCATION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CONTROLLING_DEPT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36643394"/>
                  </a:ext>
                </a:extLst>
              </a:tr>
            </a:tbl>
          </a:graphicData>
        </a:graphic>
      </p:graphicFrame>
      <p:sp>
        <p:nvSpPr>
          <p:cNvPr id="12" name="Rectangle 2">
            <a:extLst>
              <a:ext uri="{FF2B5EF4-FFF2-40B4-BE49-F238E27FC236}">
                <a16:creationId xmlns:a16="http://schemas.microsoft.com/office/drawing/2014/main" id="{B49B9D03-1642-41F0-B745-835D08BA291E}"/>
              </a:ext>
            </a:extLst>
          </p:cNvPr>
          <p:cNvSpPr>
            <a:spLocks noChangeArrowheads="1"/>
          </p:cNvSpPr>
          <p:nvPr/>
        </p:nvSpPr>
        <p:spPr bwMode="auto">
          <a:xfrm>
            <a:off x="979998" y="1994816"/>
            <a:ext cx="94000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PROJECT</a:t>
            </a:r>
            <a:r>
              <a:rPr lang="en-US" altLang="en-US" sz="800" dirty="0" bmk="">
                <a:latin typeface="Calibri" panose="020F0502020204030204" pitchFamily="34" charset="0"/>
                <a:ea typeface="Calibri" panose="020F0502020204030204" pitchFamily="34" charset="0"/>
                <a:cs typeface="Mangal" panose="02040503050203030202" pitchFamily="18" charset="0"/>
                <a:hlinkMouseOver r:id="rId3"/>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B8B035D3-58FC-4A4D-8D3F-DA3493D67493}"/>
              </a:ext>
            </a:extLst>
          </p:cNvPr>
          <p:cNvGraphicFramePr>
            <a:graphicFrameLocks noGrp="1"/>
          </p:cNvGraphicFramePr>
          <p:nvPr>
            <p:extLst>
              <p:ext uri="{D42A27DB-BD31-4B8C-83A1-F6EECF244321}">
                <p14:modId xmlns:p14="http://schemas.microsoft.com/office/powerpoint/2010/main" val="2668157238"/>
              </p:ext>
            </p:extLst>
          </p:nvPr>
        </p:nvGraphicFramePr>
        <p:xfrm>
          <a:off x="1066482" y="3505200"/>
          <a:ext cx="5725160" cy="350838"/>
        </p:xfrm>
        <a:graphic>
          <a:graphicData uri="http://schemas.openxmlformats.org/drawingml/2006/table">
            <a:tbl>
              <a:tblPr firstRow="1" firstCol="1" bandRow="1">
                <a:tableStyleId>{5C22544A-7EE6-4342-B048-85BDC9FD1C3A}</a:tableStyleId>
              </a:tblPr>
              <a:tblGrid>
                <a:gridCol w="762318">
                  <a:extLst>
                    <a:ext uri="{9D8B030D-6E8A-4147-A177-3AD203B41FA5}">
                      <a16:colId xmlns:a16="http://schemas.microsoft.com/office/drawing/2014/main" val="2632272513"/>
                    </a:ext>
                  </a:extLst>
                </a:gridCol>
                <a:gridCol w="873442">
                  <a:extLst>
                    <a:ext uri="{9D8B030D-6E8A-4147-A177-3AD203B41FA5}">
                      <a16:colId xmlns:a16="http://schemas.microsoft.com/office/drawing/2014/main" val="924380106"/>
                    </a:ext>
                  </a:extLst>
                </a:gridCol>
                <a:gridCol w="817880">
                  <a:extLst>
                    <a:ext uri="{9D8B030D-6E8A-4147-A177-3AD203B41FA5}">
                      <a16:colId xmlns:a16="http://schemas.microsoft.com/office/drawing/2014/main" val="3010625566"/>
                    </a:ext>
                  </a:extLst>
                </a:gridCol>
                <a:gridCol w="817880">
                  <a:extLst>
                    <a:ext uri="{9D8B030D-6E8A-4147-A177-3AD203B41FA5}">
                      <a16:colId xmlns:a16="http://schemas.microsoft.com/office/drawing/2014/main" val="4036935331"/>
                    </a:ext>
                  </a:extLst>
                </a:gridCol>
                <a:gridCol w="817880">
                  <a:extLst>
                    <a:ext uri="{9D8B030D-6E8A-4147-A177-3AD203B41FA5}">
                      <a16:colId xmlns:a16="http://schemas.microsoft.com/office/drawing/2014/main" val="3432241985"/>
                    </a:ext>
                  </a:extLst>
                </a:gridCol>
                <a:gridCol w="817880">
                  <a:extLst>
                    <a:ext uri="{9D8B030D-6E8A-4147-A177-3AD203B41FA5}">
                      <a16:colId xmlns:a16="http://schemas.microsoft.com/office/drawing/2014/main" val="2407689995"/>
                    </a:ext>
                  </a:extLst>
                </a:gridCol>
                <a:gridCol w="817880">
                  <a:extLst>
                    <a:ext uri="{9D8B030D-6E8A-4147-A177-3AD203B41FA5}">
                      <a16:colId xmlns:a16="http://schemas.microsoft.com/office/drawing/2014/main" val="291592806"/>
                    </a:ext>
                  </a:extLst>
                </a:gridCol>
              </a:tblGrid>
              <a:tr h="0">
                <a:tc>
                  <a:txBody>
                    <a:bodyPr/>
                    <a:lstStyle/>
                    <a:p>
                      <a:pPr>
                        <a:lnSpc>
                          <a:spcPct val="107000"/>
                        </a:lnSpc>
                        <a:spcAft>
                          <a:spcPts val="800"/>
                        </a:spcAft>
                      </a:pPr>
                      <a:r>
                        <a:rPr lang="en-IN" sz="110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SSN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SALARY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BIRTH_DATE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DNO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SUPERVISOR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21704716"/>
                  </a:ext>
                </a:extLst>
              </a:tr>
            </a:tbl>
          </a:graphicData>
        </a:graphic>
      </p:graphicFrame>
      <p:sp>
        <p:nvSpPr>
          <p:cNvPr id="16" name="Rectangle 5">
            <a:extLst>
              <a:ext uri="{FF2B5EF4-FFF2-40B4-BE49-F238E27FC236}">
                <a16:creationId xmlns:a16="http://schemas.microsoft.com/office/drawing/2014/main" id="{A5224C15-E073-43C8-9010-4E0F278B0FD9}"/>
              </a:ext>
            </a:extLst>
          </p:cNvPr>
          <p:cNvSpPr>
            <a:spLocks noChangeArrowheads="1"/>
          </p:cNvSpPr>
          <p:nvPr/>
        </p:nvSpPr>
        <p:spPr bwMode="auto">
          <a:xfrm>
            <a:off x="1066800" y="35491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06664392-CCDA-4B6B-BC55-C294DCAB1F15}"/>
              </a:ext>
            </a:extLst>
          </p:cNvPr>
          <p:cNvGraphicFramePr>
            <a:graphicFrameLocks noGrp="1"/>
          </p:cNvGraphicFramePr>
          <p:nvPr>
            <p:extLst>
              <p:ext uri="{D42A27DB-BD31-4B8C-83A1-F6EECF244321}">
                <p14:modId xmlns:p14="http://schemas.microsoft.com/office/powerpoint/2010/main" val="3623101095"/>
              </p:ext>
            </p:extLst>
          </p:nvPr>
        </p:nvGraphicFramePr>
        <p:xfrm>
          <a:off x="1066482" y="4582652"/>
          <a:ext cx="4293870" cy="431135"/>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4022816519"/>
                    </a:ext>
                  </a:extLst>
                </a:gridCol>
                <a:gridCol w="1431290">
                  <a:extLst>
                    <a:ext uri="{9D8B030D-6E8A-4147-A177-3AD203B41FA5}">
                      <a16:colId xmlns:a16="http://schemas.microsoft.com/office/drawing/2014/main" val="3755167091"/>
                    </a:ext>
                  </a:extLst>
                </a:gridCol>
                <a:gridCol w="1431290">
                  <a:extLst>
                    <a:ext uri="{9D8B030D-6E8A-4147-A177-3AD203B41FA5}">
                      <a16:colId xmlns:a16="http://schemas.microsoft.com/office/drawing/2014/main" val="2551239814"/>
                    </a:ext>
                  </a:extLst>
                </a:gridCol>
              </a:tblGrid>
              <a:tr h="431135">
                <a:tc>
                  <a:txBody>
                    <a:bodyPr/>
                    <a:lstStyle/>
                    <a:p>
                      <a:pPr>
                        <a:lnSpc>
                          <a:spcPct val="107000"/>
                        </a:lnSpc>
                        <a:spcAft>
                          <a:spcPts val="800"/>
                        </a:spcAft>
                      </a:pPr>
                      <a:r>
                        <a:rPr lang="en-IN" sz="1100" dirty="0">
                          <a:effectLst/>
                        </a:rPr>
                        <a:t>ESSN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PNO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HOURS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37364538"/>
                  </a:ext>
                </a:extLst>
              </a:tr>
            </a:tbl>
          </a:graphicData>
        </a:graphic>
      </p:graphicFrame>
      <p:sp>
        <p:nvSpPr>
          <p:cNvPr id="18" name="Rectangle 6">
            <a:extLst>
              <a:ext uri="{FF2B5EF4-FFF2-40B4-BE49-F238E27FC236}">
                <a16:creationId xmlns:a16="http://schemas.microsoft.com/office/drawing/2014/main" id="{F15379BA-7282-473C-8CE1-8FDBEE57D071}"/>
              </a:ext>
            </a:extLst>
          </p:cNvPr>
          <p:cNvSpPr>
            <a:spLocks noChangeArrowheads="1"/>
          </p:cNvSpPr>
          <p:nvPr/>
        </p:nvSpPr>
        <p:spPr bwMode="auto">
          <a:xfrm>
            <a:off x="1252166" y="460297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9CF12AA1-77FC-41ED-A281-49C3F88BF3F1}"/>
              </a:ext>
            </a:extLst>
          </p:cNvPr>
          <p:cNvGraphicFramePr>
            <a:graphicFrameLocks noGrp="1"/>
          </p:cNvGraphicFramePr>
          <p:nvPr>
            <p:extLst>
              <p:ext uri="{D42A27DB-BD31-4B8C-83A1-F6EECF244321}">
                <p14:modId xmlns:p14="http://schemas.microsoft.com/office/powerpoint/2010/main" val="2359429265"/>
              </p:ext>
            </p:extLst>
          </p:nvPr>
        </p:nvGraphicFramePr>
        <p:xfrm>
          <a:off x="1143000" y="5486400"/>
          <a:ext cx="3930015" cy="384630"/>
        </p:xfrm>
        <a:graphic>
          <a:graphicData uri="http://schemas.openxmlformats.org/drawingml/2006/table">
            <a:tbl>
              <a:tblPr firstRow="1" firstCol="1" bandRow="1">
                <a:tableStyleId>{5C22544A-7EE6-4342-B048-85BDC9FD1C3A}</a:tableStyleId>
              </a:tblPr>
              <a:tblGrid>
                <a:gridCol w="689610">
                  <a:extLst>
                    <a:ext uri="{9D8B030D-6E8A-4147-A177-3AD203B41FA5}">
                      <a16:colId xmlns:a16="http://schemas.microsoft.com/office/drawing/2014/main" val="4110489911"/>
                    </a:ext>
                  </a:extLst>
                </a:gridCol>
                <a:gridCol w="899795">
                  <a:extLst>
                    <a:ext uri="{9D8B030D-6E8A-4147-A177-3AD203B41FA5}">
                      <a16:colId xmlns:a16="http://schemas.microsoft.com/office/drawing/2014/main" val="2299592203"/>
                    </a:ext>
                  </a:extLst>
                </a:gridCol>
                <a:gridCol w="990600">
                  <a:extLst>
                    <a:ext uri="{9D8B030D-6E8A-4147-A177-3AD203B41FA5}">
                      <a16:colId xmlns:a16="http://schemas.microsoft.com/office/drawing/2014/main" val="4046348647"/>
                    </a:ext>
                  </a:extLst>
                </a:gridCol>
                <a:gridCol w="1350010">
                  <a:extLst>
                    <a:ext uri="{9D8B030D-6E8A-4147-A177-3AD203B41FA5}">
                      <a16:colId xmlns:a16="http://schemas.microsoft.com/office/drawing/2014/main" val="4231883051"/>
                    </a:ext>
                  </a:extLst>
                </a:gridCol>
              </a:tblGrid>
              <a:tr h="384630">
                <a:tc>
                  <a:txBody>
                    <a:bodyPr/>
                    <a:lstStyle/>
                    <a:p>
                      <a:pPr>
                        <a:lnSpc>
                          <a:spcPct val="107000"/>
                        </a:lnSpc>
                        <a:spcAft>
                          <a:spcPts val="800"/>
                        </a:spcAft>
                      </a:pPr>
                      <a:r>
                        <a:rPr lang="en-IN" sz="1100" dirty="0">
                          <a:effectLst/>
                        </a:rPr>
                        <a:t>ESSN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a:effectLst/>
                        </a:rPr>
                        <a:t>DEP_NAME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BIRTH_DATE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rPr>
                        <a:t>RELATIONSHIP</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977953"/>
                  </a:ext>
                </a:extLst>
              </a:tr>
            </a:tbl>
          </a:graphicData>
        </a:graphic>
      </p:graphicFrame>
      <p:sp>
        <p:nvSpPr>
          <p:cNvPr id="20" name="Rectangle 7">
            <a:extLst>
              <a:ext uri="{FF2B5EF4-FFF2-40B4-BE49-F238E27FC236}">
                <a16:creationId xmlns:a16="http://schemas.microsoft.com/office/drawing/2014/main" id="{1387157E-78AC-4399-90F3-9FC8D916147C}"/>
              </a:ext>
            </a:extLst>
          </p:cNvPr>
          <p:cNvSpPr>
            <a:spLocks noChangeArrowheads="1"/>
          </p:cNvSpPr>
          <p:nvPr/>
        </p:nvSpPr>
        <p:spPr bwMode="auto">
          <a:xfrm>
            <a:off x="2209483" y="5987486"/>
            <a:ext cx="2535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07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573646-A6A9-4734-B175-A5ECE452FBB7}"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248400"/>
            <a:ext cx="5029200" cy="365125"/>
          </a:xfrm>
        </p:spPr>
        <p:txBody>
          <a:bodyPr/>
          <a:lstStyle/>
          <a:p>
            <a:r>
              <a:rPr lang="en-US" dirty="0"/>
              <a:t>Dr. SHAINA      Database Management System         UNIT 1</a:t>
            </a:r>
          </a:p>
        </p:txBody>
      </p:sp>
      <p:graphicFrame>
        <p:nvGraphicFramePr>
          <p:cNvPr id="10" name="Table 9"/>
          <p:cNvGraphicFramePr>
            <a:graphicFrameLocks noGrp="1"/>
          </p:cNvGraphicFramePr>
          <p:nvPr>
            <p:extLst>
              <p:ext uri="{D42A27DB-BD31-4B8C-83A1-F6EECF244321}">
                <p14:modId xmlns:p14="http://schemas.microsoft.com/office/powerpoint/2010/main" val="1584017178"/>
              </p:ext>
            </p:extLst>
          </p:nvPr>
        </p:nvGraphicFramePr>
        <p:xfrm>
          <a:off x="500038" y="1219199"/>
          <a:ext cx="8358241" cy="3711892"/>
        </p:xfrm>
        <a:graphic>
          <a:graphicData uri="http://schemas.openxmlformats.org/drawingml/2006/table">
            <a:tbl>
              <a:tblPr>
                <a:tableStyleId>{775DCB02-9BB8-47FD-8907-85C794F793BA}</a:tableStyleId>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982048">
                <a:tc>
                  <a:txBody>
                    <a:bodyPr/>
                    <a:lstStyle/>
                    <a:p>
                      <a:pPr algn="l" fontAlgn="b"/>
                      <a:r>
                        <a:rPr lang="en-IN" sz="1800" b="1" u="none" strike="noStrike" dirty="0"/>
                        <a:t>PO No          </a:t>
                      </a:r>
                    </a:p>
                    <a:p>
                      <a:pPr algn="l" fontAlgn="b"/>
                      <a:r>
                        <a:rPr lang="en-IN" sz="1800" b="1" u="none" strike="noStrike" dirty="0"/>
                        <a:t>CO No</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PO1</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PO2</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PO3</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PO4</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PO5</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PO6</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PO7</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PO8</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PO9</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PO10</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PO11</a:t>
                      </a:r>
                      <a:endParaRPr lang="en-IN" sz="1800" b="1" i="0" u="none" strike="noStrike" dirty="0">
                        <a:solidFill>
                          <a:srgbClr val="000000"/>
                        </a:solidFill>
                        <a:latin typeface="Calibri (Body)"/>
                      </a:endParaRPr>
                    </a:p>
                  </a:txBody>
                  <a:tcPr marL="0" marR="0" marT="0" marB="0" anchor="ctr"/>
                </a:tc>
                <a:tc>
                  <a:txBody>
                    <a:bodyPr/>
                    <a:lstStyle/>
                    <a:p>
                      <a:pPr algn="ctr" fontAlgn="ctr"/>
                      <a:r>
                        <a:rPr lang="en-IN" sz="1800" b="1" u="none" strike="noStrike" dirty="0"/>
                        <a:t>PO12</a:t>
                      </a:r>
                      <a:endParaRPr lang="en-IN" sz="1800" b="1" i="0" u="none" strike="noStrike" dirty="0">
                        <a:solidFill>
                          <a:srgbClr val="000000"/>
                        </a:solidFill>
                        <a:latin typeface="Calibri (Body)"/>
                      </a:endParaRPr>
                    </a:p>
                  </a:txBody>
                  <a:tcPr marL="0" marR="0" marT="0" marB="0" anchor="ctr"/>
                </a:tc>
                <a:extLst>
                  <a:ext uri="{0D108BD9-81ED-4DB2-BD59-A6C34878D82A}">
                    <a16:rowId xmlns:a16="http://schemas.microsoft.com/office/drawing/2014/main" val="10000"/>
                  </a:ext>
                </a:extLst>
              </a:tr>
              <a:tr h="526097">
                <a:tc>
                  <a:txBody>
                    <a:bodyPr/>
                    <a:lstStyle/>
                    <a:p>
                      <a:pPr algn="ctr" fontAlgn="b"/>
                      <a:r>
                        <a:rPr lang="en-IN" sz="1800" b="1" u="none" strike="noStrike" dirty="0"/>
                        <a:t>CO1</a:t>
                      </a:r>
                      <a:endParaRPr lang="en-IN" sz="1800" b="1" i="0" u="none" strike="noStrike" dirty="0">
                        <a:solidFill>
                          <a:srgbClr val="000000"/>
                        </a:solidFill>
                        <a:latin typeface="Calibri (Body)"/>
                      </a:endParaRPr>
                    </a:p>
                  </a:txBody>
                  <a:tcPr marL="0" marR="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extLst>
                  <a:ext uri="{0D108BD9-81ED-4DB2-BD59-A6C34878D82A}">
                    <a16:rowId xmlns:a16="http://schemas.microsoft.com/office/drawing/2014/main" val="10001"/>
                  </a:ext>
                </a:extLst>
              </a:tr>
              <a:tr h="625456">
                <a:tc>
                  <a:txBody>
                    <a:bodyPr/>
                    <a:lstStyle/>
                    <a:p>
                      <a:pPr algn="ctr" fontAlgn="b"/>
                      <a:r>
                        <a:rPr lang="en-IN" sz="1800" b="1" u="none" strike="noStrike" dirty="0"/>
                        <a:t>CO2</a:t>
                      </a:r>
                      <a:endParaRPr lang="en-IN" sz="1800" b="1" i="0" u="none" strike="noStrike" dirty="0">
                        <a:solidFill>
                          <a:srgbClr val="000000"/>
                        </a:solidFill>
                        <a:latin typeface="Calibri (Body)"/>
                      </a:endParaRPr>
                    </a:p>
                  </a:txBody>
                  <a:tcPr marL="0" marR="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extLst>
                  <a:ext uri="{0D108BD9-81ED-4DB2-BD59-A6C34878D82A}">
                    <a16:rowId xmlns:a16="http://schemas.microsoft.com/office/drawing/2014/main" val="10002"/>
                  </a:ext>
                </a:extLst>
              </a:tr>
              <a:tr h="526097">
                <a:tc>
                  <a:txBody>
                    <a:bodyPr/>
                    <a:lstStyle/>
                    <a:p>
                      <a:pPr algn="ctr" fontAlgn="b"/>
                      <a:r>
                        <a:rPr lang="en-IN" sz="1800" b="1" u="none" strike="noStrike" dirty="0"/>
                        <a:t>CO3</a:t>
                      </a:r>
                      <a:endParaRPr lang="en-IN" sz="1800" b="1" i="0" u="none" strike="noStrike" dirty="0">
                        <a:solidFill>
                          <a:srgbClr val="000000"/>
                        </a:solidFill>
                        <a:latin typeface="Calibri (Body)"/>
                      </a:endParaRPr>
                    </a:p>
                  </a:txBody>
                  <a:tcPr marL="0" marR="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extLst>
                  <a:ext uri="{0D108BD9-81ED-4DB2-BD59-A6C34878D82A}">
                    <a16:rowId xmlns:a16="http://schemas.microsoft.com/office/drawing/2014/main" val="10003"/>
                  </a:ext>
                </a:extLst>
              </a:tr>
              <a:tr h="526097">
                <a:tc>
                  <a:txBody>
                    <a:bodyPr/>
                    <a:lstStyle/>
                    <a:p>
                      <a:pPr algn="ctr" fontAlgn="b"/>
                      <a:r>
                        <a:rPr lang="en-IN" sz="1800" b="1" u="none" strike="noStrike" dirty="0"/>
                        <a:t>CO4</a:t>
                      </a:r>
                      <a:endParaRPr lang="en-IN" sz="1800" b="1" i="0" u="none" strike="noStrike" dirty="0">
                        <a:solidFill>
                          <a:srgbClr val="000000"/>
                        </a:solidFill>
                        <a:latin typeface="Calibri (Body)"/>
                      </a:endParaRPr>
                    </a:p>
                  </a:txBody>
                  <a:tcPr marL="0" marR="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a:effectLst/>
                          <a:latin typeface="Calibri" panose="020F0502020204030204" pitchFamily="34" charset="0"/>
                          <a:ea typeface="Calibri" panose="020F0502020204030204" pitchFamily="34" charset="0"/>
                          <a:cs typeface="Mangal" panose="02040503050203030202" pitchFamily="18" charset="0"/>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extLst>
                  <a:ext uri="{0D108BD9-81ED-4DB2-BD59-A6C34878D82A}">
                    <a16:rowId xmlns:a16="http://schemas.microsoft.com/office/drawing/2014/main" val="10004"/>
                  </a:ext>
                </a:extLst>
              </a:tr>
              <a:tr h="526097">
                <a:tc>
                  <a:txBody>
                    <a:bodyPr/>
                    <a:lstStyle/>
                    <a:p>
                      <a:pPr algn="ctr" fontAlgn="b"/>
                      <a:r>
                        <a:rPr lang="en-IN" sz="1800" b="1" u="none" strike="noStrike" dirty="0"/>
                        <a:t>CO5</a:t>
                      </a:r>
                      <a:endParaRPr lang="en-IN" sz="1800" b="1" i="0" u="none" strike="noStrike" dirty="0">
                        <a:solidFill>
                          <a:srgbClr val="000000"/>
                        </a:solidFill>
                        <a:latin typeface="Calibri (Body)"/>
                      </a:endParaRPr>
                    </a:p>
                  </a:txBody>
                  <a:tcPr marL="0" marR="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tc>
                  <a:txBody>
                    <a:bodyPr/>
                    <a:lstStyle/>
                    <a:p>
                      <a:pPr>
                        <a:lnSpc>
                          <a:spcPct val="115000"/>
                        </a:lnSpc>
                        <a:spcAft>
                          <a:spcPts val="1000"/>
                        </a:spcAft>
                      </a:pPr>
                      <a:r>
                        <a:rPr lang="en-US" sz="9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tc>
                <a:extLst>
                  <a:ext uri="{0D108BD9-81ED-4DB2-BD59-A6C34878D82A}">
                    <a16:rowId xmlns:a16="http://schemas.microsoft.com/office/drawing/2014/main" val="10005"/>
                  </a:ext>
                </a:extLst>
              </a:tr>
            </a:tbl>
          </a:graphicData>
        </a:graphic>
      </p:graphicFrame>
      <p:sp>
        <p:nvSpPr>
          <p:cNvPr id="11" name="TextBox 10"/>
          <p:cNvSpPr txBox="1"/>
          <p:nvPr/>
        </p:nvSpPr>
        <p:spPr>
          <a:xfrm>
            <a:off x="609600" y="5562600"/>
            <a:ext cx="4724400" cy="646331"/>
          </a:xfrm>
          <a:prstGeom prst="rect">
            <a:avLst/>
          </a:prstGeom>
          <a:noFill/>
        </p:spPr>
        <p:txBody>
          <a:bodyPr wrap="square" rtlCol="0">
            <a:spAutoFit/>
          </a:bodyPr>
          <a:lstStyle/>
          <a:p>
            <a:r>
              <a:rPr lang="en-US" dirty="0"/>
              <a:t>3: STRONG		2: MEDIUM</a:t>
            </a:r>
          </a:p>
          <a:p>
            <a:r>
              <a:rPr lang="en-US" dirty="0"/>
              <a:t>1: WEAK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r>
              <a:rPr lang="en-US" sz="8800" dirty="0"/>
              <a:t>A relationship is many a times implicit. Whenever an attribute of one entity type refers to another entity type, some relationship exists. </a:t>
            </a:r>
          </a:p>
          <a:p>
            <a:endParaRPr lang="en-US" sz="8800" dirty="0"/>
          </a:p>
          <a:p>
            <a:r>
              <a:rPr lang="en-US" sz="8800" dirty="0" err="1"/>
              <a:t>E.g</a:t>
            </a:r>
            <a:r>
              <a:rPr lang="en-US" sz="8800" dirty="0"/>
              <a:t> Manager of Department refers to an Employee who manages the Department. </a:t>
            </a:r>
          </a:p>
          <a:p>
            <a:endParaRPr lang="en-US" sz="8800" dirty="0"/>
          </a:p>
          <a:p>
            <a:pPr marL="0" indent="0">
              <a:buNone/>
            </a:pPr>
            <a:r>
              <a:rPr lang="en-US" sz="8800" dirty="0"/>
              <a:t>	- The attribute department of employee refers   </a:t>
            </a:r>
          </a:p>
          <a:p>
            <a:pPr marL="0" indent="0">
              <a:buNone/>
            </a:pPr>
            <a:r>
              <a:rPr lang="en-US" sz="8800" dirty="0"/>
              <a:t>               to the department for which the employee   </a:t>
            </a:r>
          </a:p>
          <a:p>
            <a:pPr marL="0" indent="0">
              <a:buNone/>
            </a:pPr>
            <a:r>
              <a:rPr lang="en-US" sz="8800" dirty="0"/>
              <a:t>               work. </a:t>
            </a:r>
          </a:p>
          <a:p>
            <a:pPr marL="0" indent="0">
              <a:buNone/>
            </a:pPr>
            <a:r>
              <a:rPr lang="en-US" sz="8800" dirty="0"/>
              <a:t>	- In ER-Model, these references should not be</a:t>
            </a:r>
          </a:p>
          <a:p>
            <a:pPr marL="0" indent="0">
              <a:buNone/>
            </a:pPr>
            <a:r>
              <a:rPr lang="en-US" sz="8800" dirty="0"/>
              <a:t>             represented as attributes but as relationships. </a:t>
            </a:r>
          </a:p>
          <a:p>
            <a:pPr marL="0" indent="0">
              <a:buNone/>
            </a:pPr>
            <a:r>
              <a:rPr lang="en-US" sz="8800" dirty="0"/>
              <a:t>	- Each of the individual entities e</a:t>
            </a:r>
            <a:r>
              <a:rPr lang="en-US" sz="8800" baseline="-25000" dirty="0"/>
              <a:t>1 </a:t>
            </a:r>
            <a:r>
              <a:rPr lang="en-US" sz="8800" dirty="0"/>
              <a:t>e</a:t>
            </a:r>
            <a:r>
              <a:rPr lang="en-US" sz="8800" baseline="-25000" dirty="0"/>
              <a:t>2 </a:t>
            </a:r>
            <a:r>
              <a:rPr lang="en-US" sz="8800" dirty="0"/>
              <a:t>e</a:t>
            </a:r>
            <a:r>
              <a:rPr lang="en-US" sz="8800" baseline="-25000" dirty="0"/>
              <a:t>3…..</a:t>
            </a:r>
            <a:r>
              <a:rPr lang="en-US" sz="8800" dirty="0"/>
              <a:t> </a:t>
            </a:r>
            <a:r>
              <a:rPr lang="en-US" sz="8800" dirty="0" err="1"/>
              <a:t>e</a:t>
            </a:r>
            <a:r>
              <a:rPr lang="en-US" sz="8800" baseline="-25000" dirty="0" err="1"/>
              <a:t>n</a:t>
            </a:r>
            <a:r>
              <a:rPr lang="en-US" sz="8800" baseline="-25000" dirty="0"/>
              <a:t>. </a:t>
            </a:r>
          </a:p>
          <a:p>
            <a:pPr marL="0" indent="0">
              <a:buNone/>
            </a:pPr>
            <a:r>
              <a:rPr lang="en-US" sz="8800" baseline="-25000" dirty="0"/>
              <a:t>                       </a:t>
            </a:r>
            <a:r>
              <a:rPr lang="en-US" sz="8800" dirty="0"/>
              <a:t>is said to participate in the relationship  </a:t>
            </a:r>
          </a:p>
          <a:p>
            <a:pPr marL="0" indent="0">
              <a:buNone/>
            </a:pPr>
            <a:r>
              <a:rPr lang="en-US" sz="8800" dirty="0"/>
              <a:t>               instance. </a:t>
            </a:r>
          </a:p>
          <a:p>
            <a:pPr marL="0" indent="0">
              <a:buNone/>
            </a:pPr>
            <a:endParaRPr lang="en-US" sz="11200" u="sng"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032B7B7A-57DD-4A48-A933-319FBCD8D1CC}"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724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60</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Relationship, Relationship Types, Roles and Structural Constraints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320181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endParaRPr lang="en-US" sz="11200" dirty="0"/>
          </a:p>
          <a:p>
            <a:pPr>
              <a:buFontTx/>
              <a:buChar char="-"/>
            </a:pPr>
            <a:r>
              <a:rPr lang="en-US" sz="8800" dirty="0"/>
              <a:t>Degree of a relationship type is the number of participating entity types.  </a:t>
            </a:r>
          </a:p>
          <a:p>
            <a:pPr marL="0" indent="0">
              <a:buNone/>
            </a:pPr>
            <a:endParaRPr lang="en-US" sz="8800" dirty="0"/>
          </a:p>
          <a:p>
            <a:pPr marL="0" indent="0">
              <a:buNone/>
            </a:pPr>
            <a:r>
              <a:rPr lang="en-US" sz="8800" dirty="0"/>
              <a:t>   - </a:t>
            </a:r>
            <a:r>
              <a:rPr lang="en-US" sz="8800" dirty="0" err="1"/>
              <a:t>works_on</a:t>
            </a:r>
            <a:r>
              <a:rPr lang="en-US" sz="8800" dirty="0"/>
              <a:t> relationship is of degree 2</a:t>
            </a:r>
          </a:p>
          <a:p>
            <a:pPr marL="0" indent="0">
              <a:buNone/>
            </a:pPr>
            <a:r>
              <a:rPr lang="en-US" sz="8800" dirty="0"/>
              <a:t>   - two degree relationship is called binary</a:t>
            </a:r>
          </a:p>
          <a:p>
            <a:pPr marL="0" indent="0">
              <a:buNone/>
            </a:pPr>
            <a:r>
              <a:rPr lang="en-US" sz="8800" dirty="0"/>
              <a:t>   - supply relationship is of degree 3 </a:t>
            </a:r>
          </a:p>
          <a:p>
            <a:pPr marL="0" indent="0">
              <a:buNone/>
            </a:pPr>
            <a:r>
              <a:rPr lang="en-US" sz="8800" dirty="0"/>
              <a:t>   - three degree is called ternary. </a:t>
            </a:r>
          </a:p>
          <a:p>
            <a:pPr marL="0" indent="0">
              <a:buNone/>
            </a:pPr>
            <a:endParaRPr lang="en-US" sz="8800" dirty="0"/>
          </a:p>
          <a:p>
            <a:pPr marL="0" indent="0">
              <a:buNone/>
            </a:pPr>
            <a:r>
              <a:rPr lang="en-US" sz="8800" dirty="0"/>
              <a:t>   </a:t>
            </a:r>
            <a:r>
              <a:rPr lang="en-US" sz="8800" b="1" dirty="0"/>
              <a:t>Relationship as Attributes</a:t>
            </a:r>
            <a:r>
              <a:rPr lang="en-US" sz="8800" dirty="0"/>
              <a:t>:</a:t>
            </a:r>
          </a:p>
          <a:p>
            <a:pPr marL="0" indent="0">
              <a:buNone/>
            </a:pPr>
            <a:r>
              <a:rPr lang="en-US" sz="8800" dirty="0"/>
              <a:t>   In the </a:t>
            </a:r>
            <a:r>
              <a:rPr lang="en-US" sz="8800" dirty="0" err="1"/>
              <a:t>works_on</a:t>
            </a:r>
            <a:r>
              <a:rPr lang="en-US" sz="8800" dirty="0"/>
              <a:t> relationship we can put the name of</a:t>
            </a:r>
          </a:p>
          <a:p>
            <a:pPr marL="0" indent="0">
              <a:buNone/>
            </a:pPr>
            <a:r>
              <a:rPr lang="en-US" sz="8800" dirty="0"/>
              <a:t>   the department in the employee table.</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14F00CF8-AE89-4908-8B40-C28F56389729}"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61</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Relationship, Relationship Types, Roles and Structural Constraints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183324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4C7AD7E1-1F0D-4EDE-9474-7E1D1E76A596}"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62</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Relationship Type and Relationship Instance</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10242" name="Picture 2" descr="Lightbox">
            <a:extLst>
              <a:ext uri="{FF2B5EF4-FFF2-40B4-BE49-F238E27FC236}">
                <a16:creationId xmlns:a16="http://schemas.microsoft.com/office/drawing/2014/main" id="{212214EB-9591-4417-AEF8-BF97534DB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1595438"/>
            <a:ext cx="730567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23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B8A963D0-9E09-42DE-904F-32576217AC7F}"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63</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Relationship Type and Relationship Instance</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11268" name="Picture 4">
            <a:extLst>
              <a:ext uri="{FF2B5EF4-FFF2-40B4-BE49-F238E27FC236}">
                <a16:creationId xmlns:a16="http://schemas.microsoft.com/office/drawing/2014/main" id="{AD6BC6AF-75BB-43CB-B747-2CDB270BC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29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pPr marL="0" indent="0">
              <a:buNone/>
            </a:pPr>
            <a:endParaRPr lang="en-US" sz="11200" dirty="0"/>
          </a:p>
          <a:p>
            <a:pPr marL="0" indent="0">
              <a:buNone/>
            </a:pPr>
            <a:endParaRPr lang="en-US" sz="11200" dirty="0"/>
          </a:p>
          <a:p>
            <a:pPr marL="0" indent="0">
              <a:buNone/>
            </a:pPr>
            <a:r>
              <a:rPr lang="en-US" sz="11200" dirty="0"/>
              <a:t>   </a:t>
            </a:r>
            <a:r>
              <a:rPr lang="en-US" sz="8800" b="1" dirty="0"/>
              <a:t>Relationship as Attributes</a:t>
            </a:r>
            <a:r>
              <a:rPr lang="en-US" sz="8800" dirty="0"/>
              <a:t>:</a:t>
            </a:r>
          </a:p>
          <a:p>
            <a:pPr marL="0" indent="0">
              <a:buNone/>
            </a:pPr>
            <a:endParaRPr lang="en-US" sz="8800" dirty="0"/>
          </a:p>
          <a:p>
            <a:pPr marL="0" indent="0">
              <a:buNone/>
            </a:pPr>
            <a:r>
              <a:rPr lang="en-US" sz="8800" dirty="0"/>
              <a:t>   In the </a:t>
            </a:r>
            <a:r>
              <a:rPr lang="en-US" sz="8800" dirty="0" err="1"/>
              <a:t>works_on</a:t>
            </a:r>
            <a:r>
              <a:rPr lang="en-US" sz="8800" dirty="0"/>
              <a:t> relationship we can put the name of</a:t>
            </a:r>
          </a:p>
          <a:p>
            <a:pPr marL="0" indent="0">
              <a:buNone/>
            </a:pPr>
            <a:r>
              <a:rPr lang="en-US" sz="8800" dirty="0"/>
              <a:t>   the department in the employee table. And that will</a:t>
            </a:r>
          </a:p>
          <a:p>
            <a:pPr marL="0" indent="0">
              <a:buNone/>
            </a:pPr>
            <a:r>
              <a:rPr lang="en-US" sz="8800" dirty="0"/>
              <a:t>   represent the </a:t>
            </a:r>
            <a:r>
              <a:rPr lang="en-US" sz="8800" dirty="0" err="1"/>
              <a:t>departmentin</a:t>
            </a:r>
            <a:r>
              <a:rPr lang="en-US" sz="8800" dirty="0"/>
              <a:t> which that employee is</a:t>
            </a:r>
          </a:p>
          <a:p>
            <a:pPr marL="0" indent="0">
              <a:buNone/>
            </a:pPr>
            <a:r>
              <a:rPr lang="en-US" sz="8800" dirty="0"/>
              <a:t>   working. </a:t>
            </a:r>
          </a:p>
          <a:p>
            <a:pPr marL="0" indent="0">
              <a:buNone/>
            </a:pPr>
            <a:endParaRPr lang="en-US" sz="8800" dirty="0"/>
          </a:p>
          <a:p>
            <a:pPr marL="0" indent="0">
              <a:buNone/>
            </a:pPr>
            <a:r>
              <a:rPr lang="en-US" sz="8800" dirty="0"/>
              <a:t>   we put manager in department table and  that </a:t>
            </a:r>
          </a:p>
          <a:p>
            <a:pPr marL="0" indent="0">
              <a:buNone/>
            </a:pPr>
            <a:r>
              <a:rPr lang="en-US" sz="8800" dirty="0"/>
              <a:t>   represents the manager who manages the</a:t>
            </a:r>
          </a:p>
          <a:p>
            <a:pPr marL="0" indent="0">
              <a:buNone/>
            </a:pPr>
            <a:r>
              <a:rPr lang="en-US" sz="8800" dirty="0"/>
              <a:t>   department.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E5A4E483-B28A-4394-AC31-AC6D72274830}"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6482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64</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Relationship as Attributes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781033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26494"/>
            <a:ext cx="8229600" cy="5299669"/>
          </a:xfrm>
        </p:spPr>
        <p:txBody>
          <a:bodyPr>
            <a:normAutofit fontScale="25000" lnSpcReduction="20000"/>
          </a:bodyPr>
          <a:lstStyle/>
          <a:p>
            <a:pPr marL="0" indent="0">
              <a:buNone/>
            </a:pPr>
            <a:endParaRPr lang="en-US" sz="11200" dirty="0"/>
          </a:p>
          <a:p>
            <a:pPr marL="0" indent="0">
              <a:buNone/>
            </a:pPr>
            <a:r>
              <a:rPr lang="en-US" sz="11200" dirty="0"/>
              <a:t>   </a:t>
            </a:r>
            <a:r>
              <a:rPr lang="en-US" sz="8800" b="1" dirty="0"/>
              <a:t>Roles:</a:t>
            </a:r>
            <a:endParaRPr lang="en-US" sz="8800" dirty="0"/>
          </a:p>
          <a:p>
            <a:pPr marL="0" indent="0">
              <a:buNone/>
            </a:pPr>
            <a:r>
              <a:rPr lang="en-US" sz="8800" dirty="0"/>
              <a:t>    Each entity type that participates in a relationship</a:t>
            </a:r>
          </a:p>
          <a:p>
            <a:pPr marL="0" indent="0">
              <a:buNone/>
            </a:pPr>
            <a:r>
              <a:rPr lang="en-US" sz="8800" dirty="0"/>
              <a:t>    type plays a particular role in a relationship. </a:t>
            </a:r>
          </a:p>
          <a:p>
            <a:pPr marL="0" indent="0">
              <a:buNone/>
            </a:pPr>
            <a:r>
              <a:rPr lang="en-US" sz="8800" dirty="0"/>
              <a:t>    In </a:t>
            </a:r>
            <a:r>
              <a:rPr lang="en-US" sz="8800" dirty="0" err="1"/>
              <a:t>works_on</a:t>
            </a:r>
            <a:r>
              <a:rPr lang="en-US" sz="8800" dirty="0"/>
              <a:t> relationship, the employee plays the</a:t>
            </a:r>
          </a:p>
          <a:p>
            <a:pPr marL="0" indent="0">
              <a:buNone/>
            </a:pPr>
            <a:r>
              <a:rPr lang="en-US" sz="8800" dirty="0"/>
              <a:t>    role of a worker or employee and the department</a:t>
            </a:r>
          </a:p>
          <a:p>
            <a:pPr marL="0" indent="0">
              <a:buNone/>
            </a:pPr>
            <a:r>
              <a:rPr lang="en-US" sz="8800" dirty="0"/>
              <a:t>    plays the role of department. </a:t>
            </a:r>
          </a:p>
          <a:p>
            <a:pPr marL="0" indent="0">
              <a:buNone/>
            </a:pPr>
            <a:endParaRPr lang="en-US" sz="8800" dirty="0"/>
          </a:p>
          <a:p>
            <a:pPr marL="0" indent="0">
              <a:buNone/>
            </a:pPr>
            <a:r>
              <a:rPr lang="en-US" sz="8800" dirty="0"/>
              <a:t>    In some cases, the same entity type participates in</a:t>
            </a:r>
          </a:p>
          <a:p>
            <a:pPr marL="0" indent="0">
              <a:buNone/>
            </a:pPr>
            <a:r>
              <a:rPr lang="en-US" sz="8800" dirty="0"/>
              <a:t>    more than once in a relationship type in different</a:t>
            </a:r>
          </a:p>
          <a:p>
            <a:pPr marL="0" indent="0">
              <a:buNone/>
            </a:pPr>
            <a:r>
              <a:rPr lang="en-US" sz="8800" dirty="0"/>
              <a:t>    roles. These are called recursive relationship. </a:t>
            </a:r>
          </a:p>
          <a:p>
            <a:pPr marL="0" indent="0">
              <a:buNone/>
            </a:pPr>
            <a:r>
              <a:rPr lang="en-US" sz="8800" dirty="0"/>
              <a:t>   </a:t>
            </a: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C2157619-260A-4FD3-B71C-19E1BC5A10A5}"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7244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65</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Roles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276894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72531"/>
            <a:ext cx="8229600" cy="5299669"/>
          </a:xfrm>
        </p:spPr>
        <p:txBody>
          <a:bodyPr>
            <a:normAutofit fontScale="25000" lnSpcReduction="20000"/>
          </a:bodyPr>
          <a:lstStyle/>
          <a:p>
            <a:pPr marL="0" indent="0">
              <a:buNone/>
            </a:pPr>
            <a:endParaRPr lang="en-US" sz="11200" dirty="0"/>
          </a:p>
          <a:p>
            <a:pPr marL="0" indent="0">
              <a:buNone/>
            </a:pPr>
            <a:r>
              <a:rPr lang="en-US" sz="11200" dirty="0"/>
              <a:t>   </a:t>
            </a:r>
            <a:r>
              <a:rPr lang="en-US" sz="8800" dirty="0"/>
              <a:t>The supervisor relationship type relates an employee</a:t>
            </a:r>
          </a:p>
          <a:p>
            <a:pPr marL="0" indent="0">
              <a:buNone/>
            </a:pPr>
            <a:r>
              <a:rPr lang="en-US" sz="8800" dirty="0"/>
              <a:t>   to a supervisor, where both employee and supervisor</a:t>
            </a:r>
          </a:p>
          <a:p>
            <a:pPr marL="0" indent="0">
              <a:buNone/>
            </a:pPr>
            <a:r>
              <a:rPr lang="en-US" sz="8800" dirty="0"/>
              <a:t>   entities are members of the same employee entity</a:t>
            </a:r>
          </a:p>
          <a:p>
            <a:pPr marL="0" indent="0">
              <a:buNone/>
            </a:pPr>
            <a:r>
              <a:rPr lang="en-US" sz="8800" dirty="0"/>
              <a:t>   type. </a:t>
            </a:r>
          </a:p>
          <a:p>
            <a:pPr marL="0" indent="0">
              <a:buNone/>
            </a:pPr>
            <a:endParaRPr lang="en-US" sz="8800" dirty="0"/>
          </a:p>
          <a:p>
            <a:pPr marL="0" indent="0">
              <a:buNone/>
            </a:pPr>
            <a:r>
              <a:rPr lang="en-US" sz="8800" dirty="0"/>
              <a:t>   The employee entity type participates twice in</a:t>
            </a:r>
          </a:p>
          <a:p>
            <a:pPr marL="0" indent="0">
              <a:buNone/>
            </a:pPr>
            <a:r>
              <a:rPr lang="en-US" sz="8800" dirty="0"/>
              <a:t>   supervision. Once in the role of supervisor and once</a:t>
            </a:r>
          </a:p>
          <a:p>
            <a:pPr marL="0" indent="0">
              <a:buNone/>
            </a:pPr>
            <a:r>
              <a:rPr lang="en-US" sz="8800" dirty="0"/>
              <a:t>   In the role of supervisee. </a:t>
            </a:r>
          </a:p>
          <a:p>
            <a:pPr marL="0" indent="0">
              <a:buNone/>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744EEDB6-CBE8-46E8-83F6-8EA260779EDC}"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66</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Roles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8324508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0435C2-5EF3-49CD-8A54-F46F0F50C957}"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a:t>
            </a:r>
            <a:r>
              <a:rPr lang="en-US" sz="2200" dirty="0">
                <a:solidFill>
                  <a:srgbClr val="000000"/>
                </a:solidFill>
              </a:rPr>
              <a:t>of the following describes a relationship</a:t>
            </a:r>
            <a:r>
              <a:rPr lang="en-US" sz="2200" b="0" i="0" dirty="0">
                <a:solidFill>
                  <a:srgbClr val="000000"/>
                </a:solidFill>
                <a:effectLst/>
              </a:rPr>
              <a:t>?</a:t>
            </a:r>
          </a:p>
          <a:p>
            <a:pPr lvl="2">
              <a:buFont typeface="+mj-lt"/>
              <a:buAutoNum type="arabicPeriod"/>
            </a:pPr>
            <a:r>
              <a:rPr lang="en-US" sz="2200" dirty="0">
                <a:solidFill>
                  <a:srgbClr val="000000"/>
                </a:solidFill>
              </a:rPr>
              <a:t>Relationship type</a:t>
            </a:r>
            <a:endParaRPr lang="en-US" sz="2200" b="0" i="0" dirty="0">
              <a:solidFill>
                <a:srgbClr val="000000"/>
              </a:solidFill>
              <a:effectLst/>
            </a:endParaRPr>
          </a:p>
          <a:p>
            <a:pPr lvl="2">
              <a:buFont typeface="+mj-lt"/>
              <a:buAutoNum type="arabicPeriod"/>
            </a:pPr>
            <a:r>
              <a:rPr lang="en-US" sz="2200" dirty="0">
                <a:solidFill>
                  <a:srgbClr val="000000"/>
                </a:solidFill>
              </a:rPr>
              <a:t>Relationship Set </a:t>
            </a:r>
            <a:endParaRPr lang="en-US" sz="2200" b="0" i="0" dirty="0">
              <a:solidFill>
                <a:srgbClr val="000000"/>
              </a:solidFill>
              <a:effectLst/>
            </a:endParaRPr>
          </a:p>
          <a:p>
            <a:pPr lvl="2">
              <a:buFont typeface="+mj-lt"/>
              <a:buAutoNum type="arabicPeriod"/>
            </a:pPr>
            <a:r>
              <a:rPr lang="en-US" sz="2200" dirty="0">
                <a:solidFill>
                  <a:srgbClr val="000000"/>
                </a:solidFill>
              </a:rPr>
              <a:t>Relationship Instance</a:t>
            </a:r>
            <a:endParaRPr lang="en-US" sz="2200" b="0" i="0" dirty="0">
              <a:solidFill>
                <a:srgbClr val="000000"/>
              </a:solidFill>
              <a:effectLst/>
            </a:endParaRPr>
          </a:p>
          <a:p>
            <a:pPr lvl="2">
              <a:buFont typeface="+mj-lt"/>
              <a:buAutoNum type="arabicPeriod"/>
            </a:pPr>
            <a:r>
              <a:rPr lang="en-US" sz="2200" dirty="0">
                <a:solidFill>
                  <a:srgbClr val="000000"/>
                </a:solidFill>
              </a:rPr>
              <a:t>none</a:t>
            </a:r>
            <a:r>
              <a:rPr lang="en-US" sz="2200" b="0" i="0" dirty="0">
                <a:solidFill>
                  <a:srgbClr val="000000"/>
                </a:solidFill>
                <a:effectLst/>
              </a:rPr>
              <a:t> of the above</a:t>
            </a:r>
          </a:p>
          <a:p>
            <a:pPr algn="l"/>
            <a:endParaRPr lang="en-US" sz="2200" b="0" i="0" dirty="0">
              <a:solidFill>
                <a:srgbClr val="000000"/>
              </a:solidFill>
              <a:effectLst/>
            </a:endParaRPr>
          </a:p>
          <a:p>
            <a:pPr algn="l"/>
            <a:r>
              <a:rPr lang="en-US" sz="2200" b="0" i="0" dirty="0">
                <a:solidFill>
                  <a:srgbClr val="000000"/>
                </a:solidFill>
                <a:effectLst/>
              </a:rPr>
              <a:t>What does relationship instance mean?</a:t>
            </a:r>
          </a:p>
          <a:p>
            <a:pPr lvl="2">
              <a:buFont typeface="+mj-lt"/>
              <a:buAutoNum type="arabicPeriod"/>
            </a:pPr>
            <a:r>
              <a:rPr lang="en-US" sz="2200" dirty="0">
                <a:solidFill>
                  <a:srgbClr val="000000"/>
                </a:solidFill>
              </a:rPr>
              <a:t>Joining entities from different entity type</a:t>
            </a:r>
            <a:endParaRPr lang="en-US" sz="2200" b="0" i="0" dirty="0">
              <a:solidFill>
                <a:srgbClr val="000000"/>
              </a:solidFill>
              <a:effectLst/>
            </a:endParaRPr>
          </a:p>
          <a:p>
            <a:pPr lvl="2">
              <a:buFont typeface="+mj-lt"/>
              <a:buAutoNum type="arabicPeriod"/>
            </a:pPr>
            <a:r>
              <a:rPr lang="en-US" sz="2200" dirty="0">
                <a:solidFill>
                  <a:srgbClr val="000000"/>
                </a:solidFill>
              </a:rPr>
              <a:t>Joining two entity types</a:t>
            </a:r>
            <a:endParaRPr lang="en-US" sz="2200" b="0" i="0" dirty="0">
              <a:solidFill>
                <a:srgbClr val="000000"/>
              </a:solidFill>
              <a:effectLst/>
            </a:endParaRPr>
          </a:p>
          <a:p>
            <a:pPr lvl="2">
              <a:buFont typeface="+mj-lt"/>
              <a:buAutoNum type="arabicPeriod"/>
            </a:pPr>
            <a:r>
              <a:rPr lang="en-US" sz="2200" dirty="0">
                <a:solidFill>
                  <a:srgbClr val="000000"/>
                </a:solidFill>
              </a:rPr>
              <a:t>Joining two instances of an entity</a:t>
            </a:r>
            <a:endParaRPr lang="en-US" sz="2200" b="0" i="0" dirty="0">
              <a:solidFill>
                <a:srgbClr val="000000"/>
              </a:solidFill>
              <a:effectLst/>
            </a:endParaRPr>
          </a:p>
          <a:p>
            <a:pPr lvl="2">
              <a:buFont typeface="+mj-lt"/>
              <a:buAutoNum type="arabicPeriod"/>
            </a:pPr>
            <a:r>
              <a:rPr lang="en-US" sz="2200" dirty="0">
                <a:solidFill>
                  <a:srgbClr val="000000"/>
                </a:solidFill>
              </a:rPr>
              <a:t>None of the above</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618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D1D342-9C80-49E3-B33C-4B27A3156353}"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600" y="990600"/>
            <a:ext cx="8610600" cy="5234386"/>
          </a:xfrm>
        </p:spPr>
        <p:txBody>
          <a:bodyPr>
            <a:normAutofit/>
          </a:bodyPr>
          <a:lstStyle/>
          <a:p>
            <a:r>
              <a:rPr lang="en-US" sz="2200" dirty="0">
                <a:solidFill>
                  <a:srgbClr val="3A3A3A"/>
                </a:solidFill>
              </a:rPr>
              <a:t>What is relationship as an attribute</a:t>
            </a:r>
            <a:br>
              <a:rPr lang="en-US" sz="2200" dirty="0"/>
            </a:br>
            <a:r>
              <a:rPr lang="en-US" sz="2200" dirty="0">
                <a:solidFill>
                  <a:srgbClr val="3A3A3A"/>
                </a:solidFill>
              </a:rPr>
              <a:t>	1)A relationship type</a:t>
            </a:r>
            <a:br>
              <a:rPr lang="en-US" sz="2200" dirty="0"/>
            </a:br>
            <a:r>
              <a:rPr lang="en-US" sz="2200" dirty="0">
                <a:solidFill>
                  <a:srgbClr val="3A3A3A"/>
                </a:solidFill>
              </a:rPr>
              <a:t>	2)A relationship Instance</a:t>
            </a:r>
            <a:br>
              <a:rPr lang="en-US" sz="2200" dirty="0"/>
            </a:br>
            <a:r>
              <a:rPr lang="en-US" sz="2200" dirty="0">
                <a:solidFill>
                  <a:srgbClr val="3A3A3A"/>
                </a:solidFill>
              </a:rPr>
              <a:t>	3)An attribute of a relationship type</a:t>
            </a:r>
            <a:br>
              <a:rPr lang="en-US" sz="2200" dirty="0"/>
            </a:br>
            <a:r>
              <a:rPr lang="en-US" sz="2200" dirty="0"/>
              <a:t>         </a:t>
            </a:r>
            <a:r>
              <a:rPr lang="en-US" sz="2200" dirty="0">
                <a:solidFill>
                  <a:srgbClr val="3A3A3A"/>
                </a:solidFill>
              </a:rPr>
              <a:t>4)none of the above </a:t>
            </a:r>
            <a:endParaRPr lang="en-US" sz="2200" b="0" i="0" dirty="0">
              <a:solidFill>
                <a:srgbClr val="3A3A3A"/>
              </a:solidFill>
              <a:effectLst/>
            </a:endParaRPr>
          </a:p>
          <a:p>
            <a:endParaRPr lang="en-US" sz="2200" dirty="0">
              <a:solidFill>
                <a:srgbClr val="FF0000"/>
              </a:solidFill>
            </a:endParaRPr>
          </a:p>
          <a:p>
            <a:r>
              <a:rPr lang="en-US" sz="2200" dirty="0"/>
              <a:t>What is a role </a:t>
            </a:r>
          </a:p>
          <a:p>
            <a:pPr marL="0" indent="0">
              <a:buNone/>
            </a:pPr>
            <a:r>
              <a:rPr lang="en-US" sz="2200" i="0" dirty="0">
                <a:solidFill>
                  <a:srgbClr val="3A3A3A"/>
                </a:solidFill>
                <a:effectLst/>
              </a:rPr>
              <a:t>	</a:t>
            </a:r>
            <a:br>
              <a:rPr lang="en-US" sz="2200" dirty="0"/>
            </a:br>
            <a:r>
              <a:rPr lang="en-US" sz="2200" dirty="0"/>
              <a:t>	</a:t>
            </a:r>
            <a:r>
              <a:rPr lang="en-US" sz="2200" i="0" dirty="0">
                <a:solidFill>
                  <a:srgbClr val="3A3A3A"/>
                </a:solidFill>
                <a:effectLst/>
              </a:rPr>
              <a:t>a) </a:t>
            </a:r>
            <a:r>
              <a:rPr lang="en-US" sz="2200" dirty="0">
                <a:solidFill>
                  <a:srgbClr val="3A3A3A"/>
                </a:solidFill>
              </a:rPr>
              <a:t>A relationship </a:t>
            </a:r>
            <a:br>
              <a:rPr lang="en-US" sz="2200" dirty="0"/>
            </a:br>
            <a:r>
              <a:rPr lang="en-US" sz="2200" dirty="0"/>
              <a:t>	</a:t>
            </a:r>
            <a:r>
              <a:rPr lang="en-US" sz="2200" i="0" dirty="0">
                <a:solidFill>
                  <a:srgbClr val="3A3A3A"/>
                </a:solidFill>
                <a:effectLst/>
              </a:rPr>
              <a:t>b) </a:t>
            </a:r>
            <a:r>
              <a:rPr lang="en-US" sz="2200" dirty="0">
                <a:solidFill>
                  <a:srgbClr val="3A3A3A"/>
                </a:solidFill>
              </a:rPr>
              <a:t>An entity</a:t>
            </a:r>
            <a:br>
              <a:rPr lang="en-US" sz="2200" dirty="0"/>
            </a:br>
            <a:r>
              <a:rPr lang="en-US" sz="2200" dirty="0"/>
              <a:t>	</a:t>
            </a:r>
            <a:r>
              <a:rPr lang="en-US" sz="2200" i="0" dirty="0">
                <a:solidFill>
                  <a:srgbClr val="3A3A3A"/>
                </a:solidFill>
                <a:effectLst/>
              </a:rPr>
              <a:t>c) </a:t>
            </a:r>
            <a:r>
              <a:rPr lang="en-US" sz="2200" dirty="0">
                <a:solidFill>
                  <a:srgbClr val="3A3A3A"/>
                </a:solidFill>
              </a:rPr>
              <a:t>an attribute</a:t>
            </a:r>
            <a:br>
              <a:rPr lang="en-US" sz="2200" dirty="0"/>
            </a:br>
            <a:r>
              <a:rPr lang="en-US" sz="2200" dirty="0"/>
              <a:t>	</a:t>
            </a:r>
            <a:r>
              <a:rPr lang="en-US" sz="2200" i="0" dirty="0">
                <a:solidFill>
                  <a:srgbClr val="3A3A3A"/>
                </a:solidFill>
                <a:effectLst/>
              </a:rPr>
              <a:t>d) </a:t>
            </a:r>
            <a:r>
              <a:rPr lang="en-US" sz="2200" dirty="0">
                <a:solidFill>
                  <a:srgbClr val="3A3A3A"/>
                </a:solidFill>
              </a:rPr>
              <a:t>none of the above</a:t>
            </a:r>
            <a:endParaRPr lang="en-US" sz="2200" dirty="0"/>
          </a:p>
        </p:txBody>
      </p:sp>
    </p:spTree>
    <p:extLst>
      <p:ext uri="{BB962C8B-B14F-4D97-AF65-F5344CB8AC3E}">
        <p14:creationId xmlns:p14="http://schemas.microsoft.com/office/powerpoint/2010/main" val="2422162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0EF9D2-BAB0-45D8-A402-88846F490B61}"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066800"/>
            <a:ext cx="8229600" cy="5059363"/>
          </a:xfrm>
        </p:spPr>
        <p:txBody>
          <a:bodyPr>
            <a:normAutofit/>
          </a:bodyPr>
          <a:lstStyle/>
          <a:p>
            <a:pPr algn="l">
              <a:buFont typeface="Arial" panose="020B0604020202020204" pitchFamily="34" charset="0"/>
              <a:buChar char="•"/>
            </a:pPr>
            <a:r>
              <a:rPr lang="en-US" sz="2200" dirty="0">
                <a:solidFill>
                  <a:srgbClr val="333333"/>
                </a:solidFill>
              </a:rPr>
              <a:t>Relationship can be represented as </a:t>
            </a:r>
            <a:endParaRPr lang="en-US" sz="2200" b="0" i="0" dirty="0">
              <a:solidFill>
                <a:srgbClr val="333333"/>
              </a:solidFill>
              <a:effectLst/>
            </a:endParaRPr>
          </a:p>
          <a:p>
            <a:pPr marL="0" indent="0" algn="l">
              <a:buNone/>
            </a:pPr>
            <a:r>
              <a:rPr lang="en-US" sz="2200" u="none" strike="noStrike" dirty="0">
                <a:solidFill>
                  <a:srgbClr val="333333"/>
                </a:solidFill>
              </a:rPr>
              <a:t>	</a:t>
            </a:r>
            <a:r>
              <a:rPr lang="en-US" sz="2200" b="1" i="0" u="none" strike="noStrike" dirty="0">
                <a:solidFill>
                  <a:srgbClr val="045482"/>
                </a:solidFill>
                <a:effectLst/>
              </a:rPr>
              <a:t>A.</a:t>
            </a:r>
            <a:r>
              <a:rPr lang="en-US" sz="2200" b="0" i="0" u="none" strike="noStrike" dirty="0">
                <a:solidFill>
                  <a:srgbClr val="045482"/>
                </a:solidFill>
                <a:effectLst/>
              </a:rPr>
              <a:t> </a:t>
            </a:r>
            <a:r>
              <a:rPr lang="en-US" sz="2200" dirty="0">
                <a:solidFill>
                  <a:srgbClr val="045482"/>
                </a:solidFill>
              </a:rPr>
              <a:t>Attributes</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Values</a:t>
            </a:r>
            <a:endParaRPr lang="en-US" sz="2200" b="0" i="0" dirty="0">
              <a:effectLst/>
            </a:endParaRPr>
          </a:p>
          <a:p>
            <a:pPr marL="0" indent="0" algn="l">
              <a:buNone/>
            </a:pPr>
            <a:r>
              <a:rPr lang="en-US" sz="2200" b="1" i="0" u="none" strike="noStrike" dirty="0">
                <a:effectLst/>
              </a:rPr>
              <a:t>	C.</a:t>
            </a:r>
            <a:r>
              <a:rPr lang="en-US" sz="2200" b="0" i="0" u="none" strike="noStrike" dirty="0">
                <a:effectLst/>
              </a:rPr>
              <a:t> </a:t>
            </a:r>
            <a:r>
              <a:rPr lang="en-US" sz="2200" dirty="0"/>
              <a:t>entities</a:t>
            </a:r>
            <a:endParaRPr lang="en-US" sz="2200" b="0" i="0" dirty="0">
              <a:effectLst/>
            </a:endParaRPr>
          </a:p>
          <a:p>
            <a:pPr marL="0" indent="0" algn="l">
              <a:buNone/>
            </a:pPr>
            <a:r>
              <a:rPr lang="en-US" sz="2200" b="1" i="0" u="none" strike="noStrike" dirty="0">
                <a:effectLst/>
              </a:rPr>
              <a:t>	D.</a:t>
            </a:r>
            <a:r>
              <a:rPr lang="en-US" sz="2200" b="0" i="0" u="none" strike="noStrike" dirty="0">
                <a:effectLst/>
              </a:rPr>
              <a:t> </a:t>
            </a:r>
            <a:r>
              <a:rPr lang="en-US" sz="2200" dirty="0"/>
              <a:t>records</a:t>
            </a:r>
            <a:endParaRPr lang="en-US" sz="2200" b="0" i="0" u="none" strike="noStrike" dirty="0">
              <a:effectLst/>
            </a:endParaRPr>
          </a:p>
          <a:p>
            <a:pPr marL="0" indent="0" algn="l">
              <a:buNone/>
            </a:pPr>
            <a:endParaRPr lang="en-US" sz="2200" dirty="0"/>
          </a:p>
          <a:p>
            <a:pPr algn="l">
              <a:buFont typeface="Arial" panose="020B0604020202020204" pitchFamily="34" charset="0"/>
              <a:buChar char="•"/>
            </a:pPr>
            <a:r>
              <a:rPr lang="en-US" sz="2200" dirty="0">
                <a:solidFill>
                  <a:srgbClr val="333333"/>
                </a:solidFill>
              </a:rPr>
              <a:t>What is a recursive relationship</a:t>
            </a:r>
            <a:r>
              <a:rPr lang="en-US" sz="2200" b="0" i="0" dirty="0">
                <a:solidFill>
                  <a:srgbClr val="333333"/>
                </a:solidFill>
                <a:effectLst/>
              </a:rPr>
              <a:t>?</a:t>
            </a:r>
          </a:p>
          <a:p>
            <a:pPr marL="0" indent="0" algn="l">
              <a:buNone/>
            </a:pPr>
            <a:r>
              <a:rPr lang="en-US" sz="2200" u="none" strike="noStrike" dirty="0">
                <a:solidFill>
                  <a:srgbClr val="333333"/>
                </a:solidFill>
              </a:rPr>
              <a:t>	</a:t>
            </a:r>
            <a:r>
              <a:rPr lang="en-US" sz="2200" b="1" i="0" u="none" strike="noStrike" dirty="0">
                <a:effectLst/>
              </a:rPr>
              <a:t>A.</a:t>
            </a:r>
            <a:r>
              <a:rPr lang="en-US" sz="2200" b="0" i="0" u="none" strike="noStrike" dirty="0">
                <a:effectLst/>
              </a:rPr>
              <a:t> </a:t>
            </a:r>
            <a:r>
              <a:rPr lang="en-US" sz="2200" dirty="0"/>
              <a:t>A relationship with degree 2</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A relationship with degree 3</a:t>
            </a:r>
            <a:endParaRPr lang="en-US" sz="2200" b="0" i="0" dirty="0">
              <a:effectLst/>
            </a:endParaRPr>
          </a:p>
          <a:p>
            <a:pPr marL="0" indent="0" algn="l">
              <a:buNone/>
            </a:pPr>
            <a:r>
              <a:rPr lang="en-US" sz="2200" b="1" i="0" u="none" strike="noStrike" dirty="0">
                <a:effectLst/>
              </a:rPr>
              <a:t>	C.</a:t>
            </a:r>
            <a:r>
              <a:rPr lang="en-US" sz="2200" b="0" i="0" u="none" strike="noStrike" dirty="0">
                <a:effectLst/>
              </a:rPr>
              <a:t> </a:t>
            </a:r>
            <a:r>
              <a:rPr lang="en-US" sz="2200" dirty="0"/>
              <a:t>A relationship with only one entity type</a:t>
            </a:r>
            <a:endParaRPr lang="en-US" sz="2200" b="0" i="0" dirty="0">
              <a:effectLst/>
            </a:endParaRPr>
          </a:p>
          <a:p>
            <a:pPr marL="0" indent="0" algn="l">
              <a:buNone/>
            </a:pPr>
            <a:r>
              <a:rPr lang="en-US" sz="2200" b="1" i="0" u="none" strike="noStrike" dirty="0">
                <a:effectLst/>
              </a:rPr>
              <a:t>	D.</a:t>
            </a:r>
            <a:r>
              <a:rPr lang="en-US" sz="2200" b="0" i="0" u="none" strike="noStrike" dirty="0">
                <a:effectLst/>
              </a:rPr>
              <a:t> </a:t>
            </a:r>
            <a:r>
              <a:rPr lang="en-US" sz="2200" dirty="0"/>
              <a:t>None of the above </a:t>
            </a:r>
            <a:endParaRPr lang="en-US" sz="2200" b="0" i="0" dirty="0">
              <a:effectLst/>
            </a:endParaRPr>
          </a:p>
          <a:p>
            <a:pPr marL="0" indent="0">
              <a:buNone/>
            </a:pPr>
            <a:endParaRPr lang="en-US" sz="2000" b="0" i="0" dirty="0">
              <a:effectLst/>
              <a:latin typeface="Arial sans"/>
            </a:endParaRPr>
          </a:p>
        </p:txBody>
      </p:sp>
    </p:spTree>
    <p:extLst>
      <p:ext uri="{BB962C8B-B14F-4D97-AF65-F5344CB8AC3E}">
        <p14:creationId xmlns:p14="http://schemas.microsoft.com/office/powerpoint/2010/main" val="99979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200" dirty="0"/>
              <a:t>To introduce the concepts of database and to learn the concepts of ER Model. </a:t>
            </a:r>
          </a:p>
          <a:p>
            <a:pPr>
              <a:buNone/>
            </a:pPr>
            <a:endParaRPr lang="en-US" sz="2400" dirty="0"/>
          </a:p>
          <a:p>
            <a:pPr algn="just">
              <a:buNone/>
            </a:pPr>
            <a:r>
              <a:rPr lang="en-US" sz="2200" dirty="0"/>
              <a:t> </a:t>
            </a:r>
          </a:p>
        </p:txBody>
      </p:sp>
      <p:sp>
        <p:nvSpPr>
          <p:cNvPr id="4" name="Date Placeholder 3"/>
          <p:cNvSpPr>
            <a:spLocks noGrp="1"/>
          </p:cNvSpPr>
          <p:nvPr>
            <p:ph type="dt" sz="half" idx="10"/>
          </p:nvPr>
        </p:nvSpPr>
        <p:spPr/>
        <p:txBody>
          <a:bodyPr/>
          <a:lstStyle/>
          <a:p>
            <a:fld id="{107C47EF-52BB-4350-8FDC-ABA912C4EBBE}"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ea typeface="+mn-ea"/>
                <a:cs typeface="+mn-cs"/>
              </a:rPr>
              <a:t>Unit </a:t>
            </a:r>
            <a:r>
              <a:rPr kumimoji="0" lang="en-US" sz="3000" b="0" i="0" u="none" strike="noStrike" kern="1200" cap="none" spc="0" normalizeH="0" noProof="0" dirty="0">
                <a:ln>
                  <a:noFill/>
                </a:ln>
                <a:solidFill>
                  <a:schemeClr val="dk1"/>
                </a:solidFill>
                <a:effectLst/>
                <a:uLnTx/>
                <a:uFillTx/>
                <a:ea typeface="+mn-ea"/>
                <a:cs typeface="+mn-cs"/>
              </a:rPr>
              <a:t>Objective</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a:t>Dr. SHAINA      Database Management System         UNIT 1</a:t>
            </a:r>
          </a:p>
        </p:txBody>
      </p:sp>
    </p:spTree>
    <p:extLst>
      <p:ext uri="{BB962C8B-B14F-4D97-AF65-F5344CB8AC3E}">
        <p14:creationId xmlns:p14="http://schemas.microsoft.com/office/powerpoint/2010/main" val="93770420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199" y="-2686076"/>
            <a:ext cx="12006197" cy="8812240"/>
          </a:xfrm>
        </p:spPr>
        <p:txBody>
          <a:bodyPr>
            <a:normAutofit fontScale="32500" lnSpcReduction="20000"/>
          </a:bodyPr>
          <a:lstStyle/>
          <a:p>
            <a:pPr marL="0" indent="0">
              <a:buNone/>
            </a:pPr>
            <a:endParaRPr lang="en-US" sz="11200" dirty="0"/>
          </a:p>
          <a:p>
            <a:pPr marL="0" indent="0">
              <a:buNone/>
            </a:pPr>
            <a:r>
              <a:rPr lang="en-US" sz="11200" dirty="0"/>
              <a:t>   </a:t>
            </a:r>
          </a:p>
          <a:p>
            <a:pPr marL="0" indent="0">
              <a:buNone/>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68C58BF6-A449-4578-9C7C-44FEEA2E844C}"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4958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70</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Roles ( Recursive Relationships)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12290" name="Picture 2" descr="CS 2451 Database Systems: Entity-Relationship (ER) Model">
            <a:extLst>
              <a:ext uri="{FF2B5EF4-FFF2-40B4-BE49-F238E27FC236}">
                <a16:creationId xmlns:a16="http://schemas.microsoft.com/office/drawing/2014/main" id="{A31F373E-C2ED-4BBC-AB3B-838DD07E1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65532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320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299669"/>
          </a:xfrm>
        </p:spPr>
        <p:txBody>
          <a:bodyPr>
            <a:normAutofit fontScale="25000" lnSpcReduction="20000"/>
          </a:bodyPr>
          <a:lstStyle/>
          <a:p>
            <a:pPr marL="0" indent="0">
              <a:buNone/>
            </a:pPr>
            <a:r>
              <a:rPr lang="en-US" sz="11200" dirty="0"/>
              <a:t>   </a:t>
            </a:r>
            <a:r>
              <a:rPr lang="en-US" sz="8800" dirty="0"/>
              <a:t>Relationship types usually have certain constraints</a:t>
            </a:r>
          </a:p>
          <a:p>
            <a:pPr marL="0" indent="0">
              <a:buNone/>
            </a:pPr>
            <a:r>
              <a:rPr lang="en-US" sz="8800" dirty="0"/>
              <a:t>   that limit the possible combinations of entities </a:t>
            </a:r>
          </a:p>
          <a:p>
            <a:pPr marL="0" indent="0">
              <a:buNone/>
            </a:pPr>
            <a:r>
              <a:rPr lang="en-US" sz="8800" dirty="0"/>
              <a:t>   that may participate in the corresponding relationship</a:t>
            </a:r>
          </a:p>
          <a:p>
            <a:pPr marL="0" indent="0">
              <a:buNone/>
            </a:pPr>
            <a:r>
              <a:rPr lang="en-US" sz="8800" dirty="0"/>
              <a:t>   set.   </a:t>
            </a:r>
          </a:p>
          <a:p>
            <a:pPr marL="0" indent="0">
              <a:buNone/>
            </a:pPr>
            <a:endParaRPr lang="en-US" sz="8800" dirty="0"/>
          </a:p>
          <a:p>
            <a:pPr marL="0" indent="0">
              <a:buNone/>
            </a:pPr>
            <a:r>
              <a:rPr lang="en-US" sz="8800" dirty="0"/>
              <a:t>   e.g. if a company has a rule that each employee must</a:t>
            </a:r>
          </a:p>
          <a:p>
            <a:pPr marL="0" indent="0">
              <a:buNone/>
            </a:pPr>
            <a:r>
              <a:rPr lang="en-US" sz="8800" dirty="0"/>
              <a:t>   work for exactly one department, then we would like</a:t>
            </a:r>
          </a:p>
          <a:p>
            <a:pPr marL="0" indent="0">
              <a:buNone/>
            </a:pPr>
            <a:r>
              <a:rPr lang="en-US" sz="8800" dirty="0"/>
              <a:t>   to describe this constraint in the schema. </a:t>
            </a:r>
          </a:p>
          <a:p>
            <a:pPr marL="0" indent="0">
              <a:buNone/>
            </a:pPr>
            <a:endParaRPr lang="en-US" sz="8800" dirty="0"/>
          </a:p>
          <a:p>
            <a:pPr marL="0" indent="0">
              <a:buNone/>
            </a:pPr>
            <a:r>
              <a:rPr lang="en-US" sz="8800" dirty="0"/>
              <a:t>There are 2 main types of constraints:</a:t>
            </a:r>
          </a:p>
          <a:p>
            <a:pPr marL="1371600" indent="-1371600">
              <a:buAutoNum type="arabicParenR"/>
            </a:pPr>
            <a:r>
              <a:rPr lang="en-US" sz="8800" dirty="0"/>
              <a:t>Cardinality Ratio</a:t>
            </a:r>
          </a:p>
          <a:p>
            <a:pPr marL="1371600" indent="-1371600">
              <a:buAutoNum type="arabicParenR"/>
            </a:pPr>
            <a:r>
              <a:rPr lang="en-US" sz="8800" dirty="0"/>
              <a:t>Participation</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00175532-522D-40DF-B0AF-373C325F7A0F}"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71</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933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7816822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299669"/>
          </a:xfrm>
        </p:spPr>
        <p:txBody>
          <a:bodyPr>
            <a:normAutofit fontScale="25000" lnSpcReduction="20000"/>
          </a:bodyPr>
          <a:lstStyle/>
          <a:p>
            <a:pPr marL="0" indent="0">
              <a:buNone/>
            </a:pPr>
            <a:r>
              <a:rPr lang="en-US" sz="11200" dirty="0"/>
              <a:t>  </a:t>
            </a:r>
            <a:r>
              <a:rPr lang="en-US" sz="8800" b="1" dirty="0"/>
              <a:t>Cardinality Ratio :  </a:t>
            </a:r>
            <a:r>
              <a:rPr lang="en-US" sz="8800" dirty="0"/>
              <a:t>The cardinality ratio for a binary</a:t>
            </a:r>
          </a:p>
          <a:p>
            <a:pPr marL="0" indent="0">
              <a:buNone/>
            </a:pPr>
            <a:r>
              <a:rPr lang="en-US" sz="8800" dirty="0"/>
              <a:t>   relationship specifies the number of relationship</a:t>
            </a:r>
          </a:p>
          <a:p>
            <a:pPr marL="0" indent="0">
              <a:buNone/>
            </a:pPr>
            <a:r>
              <a:rPr lang="en-US" sz="8800" dirty="0"/>
              <a:t>   instances that an entity can participate in. </a:t>
            </a:r>
          </a:p>
          <a:p>
            <a:pPr marL="0" indent="0">
              <a:buNone/>
            </a:pPr>
            <a:r>
              <a:rPr lang="en-US" sz="8800" dirty="0"/>
              <a:t>  </a:t>
            </a:r>
          </a:p>
          <a:p>
            <a:pPr marL="0" indent="0">
              <a:buNone/>
            </a:pPr>
            <a:r>
              <a:rPr lang="en-US" sz="8800" dirty="0"/>
              <a:t>   E.g. In </a:t>
            </a:r>
            <a:r>
              <a:rPr lang="en-US" sz="8800" dirty="0" err="1"/>
              <a:t>works_for</a:t>
            </a:r>
            <a:r>
              <a:rPr lang="en-US" sz="8800" dirty="0"/>
              <a:t> relationship type , Department :</a:t>
            </a:r>
          </a:p>
          <a:p>
            <a:pPr marL="0" indent="0">
              <a:buNone/>
            </a:pPr>
            <a:r>
              <a:rPr lang="en-US" sz="8800" dirty="0"/>
              <a:t>          Employee is of cardinality ratio 1:N</a:t>
            </a:r>
          </a:p>
          <a:p>
            <a:pPr marL="0" indent="0">
              <a:buNone/>
            </a:pPr>
            <a:endParaRPr lang="en-US" sz="8800" dirty="0"/>
          </a:p>
          <a:p>
            <a:pPr marL="0" indent="0">
              <a:buNone/>
            </a:pPr>
            <a:r>
              <a:rPr lang="en-US" sz="8800" dirty="0"/>
              <a:t>   Meaning that each department can employee many employees, </a:t>
            </a:r>
          </a:p>
          <a:p>
            <a:pPr marL="0" indent="0">
              <a:buNone/>
            </a:pPr>
            <a:r>
              <a:rPr lang="en-US" sz="8800" dirty="0"/>
              <a:t>   But an employee </a:t>
            </a:r>
            <a:r>
              <a:rPr lang="en-US" sz="8800" dirty="0" err="1"/>
              <a:t>works_for</a:t>
            </a:r>
            <a:r>
              <a:rPr lang="en-US" sz="8800" dirty="0"/>
              <a:t> only one department. </a:t>
            </a:r>
          </a:p>
          <a:p>
            <a:pPr marL="0" indent="0">
              <a:buNone/>
            </a:pPr>
            <a:endParaRPr lang="en-US" sz="8800" dirty="0"/>
          </a:p>
          <a:p>
            <a:pPr marL="0" indent="0">
              <a:buNone/>
            </a:pPr>
            <a:r>
              <a:rPr lang="en-US" sz="8800" dirty="0"/>
              <a:t>   The possible binary relationship types can have the cardinality ratios</a:t>
            </a:r>
          </a:p>
          <a:p>
            <a:pPr marL="0" indent="0">
              <a:buNone/>
            </a:pPr>
            <a:r>
              <a:rPr lang="en-US" sz="8800" dirty="0"/>
              <a:t>   as 1:1 , 1:N, M:N.</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AAF30DDF-2974-4C12-A80E-AE5FCE454396}"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72</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19200" y="-34269"/>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4471898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299669"/>
          </a:xfrm>
        </p:spPr>
        <p:txBody>
          <a:bodyPr>
            <a:normAutofit fontScale="25000" lnSpcReduction="20000"/>
          </a:bodyPr>
          <a:lstStyle/>
          <a:p>
            <a:pPr marL="0" indent="0">
              <a:buNone/>
            </a:pPr>
            <a:r>
              <a:rPr lang="en-US" sz="11200" dirty="0"/>
              <a:t>   </a:t>
            </a:r>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0364B236-7D21-4D4E-9C28-B148B107C505}"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73</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166327" y="-34269"/>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Cardinality Ratio 1:N</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2052" name="Picture 4">
            <a:extLst>
              <a:ext uri="{FF2B5EF4-FFF2-40B4-BE49-F238E27FC236}">
                <a16:creationId xmlns:a16="http://schemas.microsoft.com/office/drawing/2014/main" id="{39E2B6C0-A928-443A-A9A2-F3BD60AF4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5088"/>
            <a:ext cx="9144000"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605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299669"/>
          </a:xfrm>
        </p:spPr>
        <p:txBody>
          <a:bodyPr>
            <a:normAutofit fontScale="25000" lnSpcReduction="20000"/>
          </a:bodyPr>
          <a:lstStyle/>
          <a:p>
            <a:pPr marL="0" indent="0">
              <a:buNone/>
            </a:pPr>
            <a:r>
              <a:rPr lang="en-US" sz="11200" dirty="0"/>
              <a:t>   </a:t>
            </a:r>
            <a:r>
              <a:rPr lang="en-US" sz="8800" dirty="0"/>
              <a:t>Example of 1:1 relationship is Manages which relates</a:t>
            </a:r>
          </a:p>
          <a:p>
            <a:pPr marL="0" indent="0">
              <a:buNone/>
            </a:pPr>
            <a:r>
              <a:rPr lang="en-US" sz="8800" dirty="0"/>
              <a:t>   a department entity to the employee who manages</a:t>
            </a:r>
          </a:p>
          <a:p>
            <a:pPr marL="0" indent="0">
              <a:buNone/>
            </a:pPr>
            <a:r>
              <a:rPr lang="en-US" sz="8800" dirty="0"/>
              <a:t>   the department. </a:t>
            </a:r>
          </a:p>
          <a:p>
            <a:pPr marL="0" indent="0">
              <a:buNone/>
            </a:pPr>
            <a:endParaRPr lang="en-US" sz="8800" dirty="0"/>
          </a:p>
          <a:p>
            <a:pPr marL="0" indent="0">
              <a:buNone/>
            </a:pPr>
            <a:r>
              <a:rPr lang="en-US" sz="8800" dirty="0"/>
              <a:t>   	i.e. an employee can manage only one</a:t>
            </a:r>
          </a:p>
          <a:p>
            <a:pPr marL="0" indent="0">
              <a:buNone/>
            </a:pPr>
            <a:r>
              <a:rPr lang="en-US" sz="8800" dirty="0"/>
              <a:t>           department and the department can have </a:t>
            </a:r>
          </a:p>
          <a:p>
            <a:pPr marL="0" indent="0">
              <a:buNone/>
            </a:pPr>
            <a:r>
              <a:rPr lang="en-US" sz="8800" dirty="0"/>
              <a:t>           only one manager.  </a:t>
            </a:r>
          </a:p>
          <a:p>
            <a:pPr marL="0" indent="0">
              <a:buNone/>
            </a:pPr>
            <a:endParaRPr lang="en-US" sz="8800" dirty="0"/>
          </a:p>
          <a:p>
            <a:pPr marL="0" indent="0">
              <a:buNone/>
            </a:pPr>
            <a:r>
              <a:rPr lang="en-US" sz="8800" dirty="0"/>
              <a:t>  Example of M:N relationship is </a:t>
            </a:r>
            <a:r>
              <a:rPr lang="en-US" sz="8800" dirty="0" err="1"/>
              <a:t>works_on</a:t>
            </a:r>
            <a:r>
              <a:rPr lang="en-US" sz="8800" dirty="0"/>
              <a:t>. An</a:t>
            </a:r>
          </a:p>
          <a:p>
            <a:pPr marL="0" indent="0">
              <a:buNone/>
            </a:pPr>
            <a:r>
              <a:rPr lang="en-US" sz="8800" dirty="0"/>
              <a:t>  employee can </a:t>
            </a:r>
            <a:r>
              <a:rPr lang="en-US" sz="8800" dirty="0" err="1"/>
              <a:t>work_on</a:t>
            </a:r>
            <a:r>
              <a:rPr lang="en-US" sz="8800" dirty="0"/>
              <a:t> many projects and a project</a:t>
            </a:r>
          </a:p>
          <a:p>
            <a:pPr marL="0" indent="0">
              <a:buNone/>
            </a:pPr>
            <a:r>
              <a:rPr lang="en-US" sz="8800" dirty="0"/>
              <a:t>  can have several employees. </a:t>
            </a:r>
          </a:p>
          <a:p>
            <a:pPr marL="0" indent="0">
              <a:buNone/>
            </a:pPr>
            <a:r>
              <a:rPr lang="en-US" sz="88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49BB8917-F599-479B-9A6C-4770F2DB4E4A}"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74</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773446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9600" b="1" dirty="0"/>
              <a:t> </a:t>
            </a:r>
            <a:r>
              <a:rPr lang="en-US" sz="8800" b="1" dirty="0"/>
              <a:t>Participation: </a:t>
            </a:r>
            <a:r>
              <a:rPr lang="en-US" sz="8800" dirty="0"/>
              <a:t>The participation constraint specifies</a:t>
            </a:r>
          </a:p>
          <a:p>
            <a:pPr marL="0" indent="0">
              <a:buNone/>
            </a:pPr>
            <a:r>
              <a:rPr lang="en-US" sz="8800" dirty="0"/>
              <a:t>   weather the existence of an entity depends  on its </a:t>
            </a:r>
          </a:p>
          <a:p>
            <a:pPr marL="0" indent="0">
              <a:buNone/>
            </a:pPr>
            <a:r>
              <a:rPr lang="en-US" sz="8800" dirty="0"/>
              <a:t>   being related to another entity in the relationship</a:t>
            </a:r>
          </a:p>
          <a:p>
            <a:pPr marL="0" indent="0">
              <a:buNone/>
            </a:pPr>
            <a:r>
              <a:rPr lang="en-US" sz="8800" dirty="0"/>
              <a:t>   type. </a:t>
            </a:r>
          </a:p>
          <a:p>
            <a:pPr marL="0" indent="0">
              <a:buNone/>
            </a:pPr>
            <a:endParaRPr lang="en-US" sz="8800" b="1" dirty="0"/>
          </a:p>
          <a:p>
            <a:pPr marL="0" indent="0">
              <a:buNone/>
            </a:pPr>
            <a:r>
              <a:rPr lang="en-US" sz="8800" b="1" dirty="0"/>
              <a:t>   </a:t>
            </a:r>
            <a:r>
              <a:rPr lang="en-US" sz="8800" dirty="0"/>
              <a:t>There are two types of participation constraint :</a:t>
            </a:r>
          </a:p>
          <a:p>
            <a:pPr marL="0" indent="0">
              <a:buNone/>
            </a:pPr>
            <a:r>
              <a:rPr lang="en-US" sz="8800" dirty="0"/>
              <a:t>   1) Total</a:t>
            </a:r>
          </a:p>
          <a:p>
            <a:pPr marL="0" indent="0">
              <a:buNone/>
            </a:pPr>
            <a:r>
              <a:rPr lang="en-US" sz="8800" dirty="0"/>
              <a:t>   2) Partial</a:t>
            </a:r>
          </a:p>
          <a:p>
            <a:pPr marL="0" indent="0">
              <a:buNone/>
            </a:pPr>
            <a:endParaRPr lang="en-US" sz="8800" dirty="0"/>
          </a:p>
          <a:p>
            <a:pPr marL="0" indent="0">
              <a:buNone/>
            </a:pPr>
            <a:r>
              <a:rPr lang="en-US" sz="8800" dirty="0"/>
              <a:t>   If a  company policy states that every employee must</a:t>
            </a:r>
          </a:p>
          <a:p>
            <a:pPr marL="0" indent="0">
              <a:buNone/>
            </a:pPr>
            <a:r>
              <a:rPr lang="en-US" sz="8800" dirty="0"/>
              <a:t>   work for a department, then an employee entity can</a:t>
            </a:r>
          </a:p>
          <a:p>
            <a:pPr marL="0" indent="0">
              <a:buNone/>
            </a:pPr>
            <a:r>
              <a:rPr lang="en-US" sz="8800" dirty="0"/>
              <a:t>   exist only if it participates in a </a:t>
            </a:r>
            <a:r>
              <a:rPr lang="en-US" sz="8800" dirty="0" err="1"/>
              <a:t>works_for</a:t>
            </a:r>
            <a:r>
              <a:rPr lang="en-US" sz="8800" dirty="0"/>
              <a:t> relationship  </a:t>
            </a:r>
          </a:p>
          <a:p>
            <a:pPr marL="0" indent="0">
              <a:buNone/>
            </a:pPr>
            <a:r>
              <a:rPr lang="en-US" sz="8800" dirty="0"/>
              <a:t>   instance. </a:t>
            </a:r>
          </a:p>
          <a:p>
            <a:pPr marL="0" indent="0">
              <a:buNone/>
            </a:pPr>
            <a:r>
              <a:rPr lang="en-US" sz="88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DE50D220-3E5B-4529-B8D0-3EFB7005B68D}"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75</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59572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dirty="0"/>
              <a:t>Thus the participation of employee in a </a:t>
            </a:r>
            <a:r>
              <a:rPr lang="en-US" sz="8800" dirty="0" err="1"/>
              <a:t>works_for</a:t>
            </a:r>
            <a:r>
              <a:rPr lang="en-US" sz="8800" dirty="0"/>
              <a:t> is </a:t>
            </a:r>
          </a:p>
          <a:p>
            <a:pPr marL="0" indent="0">
              <a:buNone/>
            </a:pPr>
            <a:r>
              <a:rPr lang="en-US" sz="8800" dirty="0"/>
              <a:t>    called total participation. </a:t>
            </a:r>
          </a:p>
          <a:p>
            <a:pPr marL="0" indent="0">
              <a:buNone/>
            </a:pPr>
            <a:endParaRPr lang="en-US" sz="8800" dirty="0"/>
          </a:p>
          <a:p>
            <a:pPr marL="0" indent="0">
              <a:buNone/>
            </a:pPr>
            <a:r>
              <a:rPr lang="en-US" sz="8800" dirty="0"/>
              <a:t>   we do not expect every employee to manage a</a:t>
            </a:r>
          </a:p>
          <a:p>
            <a:pPr marL="0" indent="0">
              <a:buNone/>
            </a:pPr>
            <a:r>
              <a:rPr lang="en-US" sz="8800" dirty="0"/>
              <a:t>   department. So the participation of employee in</a:t>
            </a:r>
          </a:p>
          <a:p>
            <a:pPr marL="0" indent="0">
              <a:buNone/>
            </a:pPr>
            <a:r>
              <a:rPr lang="en-US" sz="8800" dirty="0"/>
              <a:t>   manages is partial. </a:t>
            </a:r>
          </a:p>
          <a:p>
            <a:pPr marL="0" indent="0">
              <a:buNone/>
            </a:pPr>
            <a:endParaRPr lang="en-US" sz="8800" dirty="0"/>
          </a:p>
          <a:p>
            <a:pPr marL="0" indent="0">
              <a:buNone/>
            </a:pPr>
            <a:r>
              <a:rPr lang="en-US" sz="8800" b="1" dirty="0"/>
              <a:t>  Attributes of relationship type: </a:t>
            </a:r>
          </a:p>
          <a:p>
            <a:pPr marL="0" indent="0">
              <a:buNone/>
            </a:pPr>
            <a:endParaRPr lang="en-US" sz="8800" b="1" dirty="0"/>
          </a:p>
          <a:p>
            <a:pPr marL="0" indent="0">
              <a:buNone/>
            </a:pPr>
            <a:r>
              <a:rPr lang="en-US" sz="8800" dirty="0"/>
              <a:t> Example to record the number of hours per week that</a:t>
            </a:r>
          </a:p>
          <a:p>
            <a:pPr marL="0" indent="0">
              <a:buNone/>
            </a:pPr>
            <a:r>
              <a:rPr lang="en-US" sz="8800" dirty="0"/>
              <a:t> an employee work on a  particular project. We can</a:t>
            </a:r>
          </a:p>
          <a:p>
            <a:pPr marL="0" indent="0">
              <a:buNone/>
            </a:pPr>
            <a:r>
              <a:rPr lang="en-US" sz="8800" dirty="0"/>
              <a:t> include an attribute hours for the </a:t>
            </a:r>
            <a:r>
              <a:rPr lang="en-US" sz="8800" dirty="0" err="1"/>
              <a:t>works_on</a:t>
            </a:r>
            <a:endParaRPr lang="en-US" sz="8800" dirty="0"/>
          </a:p>
          <a:p>
            <a:pPr marL="0" indent="0">
              <a:buNone/>
            </a:pPr>
            <a:r>
              <a:rPr lang="en-US" sz="8800" dirty="0"/>
              <a:t> relationship type. </a:t>
            </a:r>
          </a:p>
          <a:p>
            <a:pPr marL="0" indent="0">
              <a:buNone/>
            </a:pPr>
            <a:r>
              <a:rPr lang="en-US" sz="88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67C39DE9-C6C8-484E-9228-FE83518DBE72}"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76</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660465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endParaRPr lang="en-US" sz="11200" dirty="0"/>
          </a:p>
          <a:p>
            <a:pPr marL="0" indent="0">
              <a:buNone/>
            </a:pPr>
            <a:r>
              <a:rPr lang="en-US" sz="11200" dirty="0"/>
              <a:t>  </a:t>
            </a:r>
            <a:r>
              <a:rPr lang="en-US" sz="8800" dirty="0"/>
              <a:t>To include the data on which the manager started</a:t>
            </a:r>
          </a:p>
          <a:p>
            <a:pPr marL="0" indent="0">
              <a:buNone/>
            </a:pPr>
            <a:r>
              <a:rPr lang="en-US" sz="8800" dirty="0"/>
              <a:t>  managing a department is an attribute of </a:t>
            </a:r>
            <a:r>
              <a:rPr lang="en-US" sz="8800" dirty="0" err="1"/>
              <a:t>start_date</a:t>
            </a:r>
            <a:endParaRPr lang="en-US" sz="8800" dirty="0"/>
          </a:p>
          <a:p>
            <a:pPr marL="0" indent="0">
              <a:buNone/>
            </a:pPr>
            <a:r>
              <a:rPr lang="en-US" sz="8800" dirty="0"/>
              <a:t>  on the manages relationship. </a:t>
            </a:r>
          </a:p>
          <a:p>
            <a:pPr marL="0" indent="0">
              <a:buNone/>
            </a:pPr>
            <a:endParaRPr lang="en-US" sz="8800" dirty="0"/>
          </a:p>
          <a:p>
            <a:pPr marL="0" indent="0">
              <a:buNone/>
            </a:pPr>
            <a:r>
              <a:rPr lang="en-US" sz="8800" dirty="0"/>
              <a:t>  Notice that the attributes of 1:1 or 1:N relationship</a:t>
            </a:r>
          </a:p>
          <a:p>
            <a:pPr marL="0" indent="0">
              <a:buNone/>
            </a:pPr>
            <a:r>
              <a:rPr lang="en-US" sz="8800" dirty="0"/>
              <a:t>  types can be migrated to one of the participating</a:t>
            </a:r>
          </a:p>
          <a:p>
            <a:pPr marL="0" indent="0">
              <a:buNone/>
            </a:pPr>
            <a:r>
              <a:rPr lang="en-US" sz="8800" dirty="0"/>
              <a:t>  entity types. </a:t>
            </a:r>
          </a:p>
          <a:p>
            <a:pPr marL="0" indent="0">
              <a:buNone/>
            </a:pPr>
            <a:endParaRPr lang="en-US" sz="8800" dirty="0"/>
          </a:p>
          <a:p>
            <a:pPr marL="0" indent="0">
              <a:buNone/>
            </a:pPr>
            <a:r>
              <a:rPr lang="en-US" sz="8800" dirty="0"/>
              <a:t>  </a:t>
            </a:r>
            <a:r>
              <a:rPr lang="en-US" sz="8800" dirty="0" err="1"/>
              <a:t>e.g.start_date</a:t>
            </a:r>
            <a:r>
              <a:rPr lang="en-US" sz="8800" dirty="0"/>
              <a:t> attribute for manages relationship can</a:t>
            </a:r>
          </a:p>
          <a:p>
            <a:pPr marL="0" indent="0">
              <a:buNone/>
            </a:pPr>
            <a:r>
              <a:rPr lang="en-US" sz="8800" dirty="0"/>
              <a:t>  be an attribute of either employee or department. </a:t>
            </a:r>
          </a:p>
          <a:p>
            <a:pPr marL="0" indent="0">
              <a:buNone/>
            </a:pPr>
            <a:r>
              <a:rPr lang="en-US" sz="8800" dirty="0"/>
              <a:t>  for 1:N relationship the attribute should go to the Nth </a:t>
            </a:r>
          </a:p>
          <a:p>
            <a:pPr marL="0" indent="0">
              <a:buNone/>
            </a:pPr>
            <a:r>
              <a:rPr lang="en-US" sz="8800" dirty="0"/>
              <a:t>  Side. </a:t>
            </a:r>
          </a:p>
          <a:p>
            <a:pPr marL="0" indent="0">
              <a:buNone/>
            </a:pPr>
            <a:r>
              <a:rPr lang="en-US" sz="88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7B4ECA76-EAF2-4334-888F-5F3BABE21372}"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77</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728128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9B346A-E9BC-4067-B14C-06F631E75A0F}"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one of the following is a </a:t>
            </a:r>
            <a:r>
              <a:rPr lang="en-US" sz="2200" dirty="0">
                <a:solidFill>
                  <a:srgbClr val="000000"/>
                </a:solidFill>
              </a:rPr>
              <a:t>type of relationship constraint</a:t>
            </a:r>
            <a:r>
              <a:rPr lang="en-US" sz="2200" b="0" i="0" dirty="0">
                <a:solidFill>
                  <a:srgbClr val="000000"/>
                </a:solidFill>
                <a:effectLst/>
              </a:rPr>
              <a:t>?</a:t>
            </a:r>
          </a:p>
          <a:p>
            <a:pPr lvl="2">
              <a:buFont typeface="+mj-lt"/>
              <a:buAutoNum type="arabicPeriod"/>
            </a:pPr>
            <a:r>
              <a:rPr lang="en-US" sz="2200" dirty="0">
                <a:solidFill>
                  <a:srgbClr val="000000"/>
                </a:solidFill>
              </a:rPr>
              <a:t>1:1</a:t>
            </a:r>
            <a:endParaRPr lang="en-US" sz="2200" b="0" i="0" dirty="0">
              <a:solidFill>
                <a:srgbClr val="000000"/>
              </a:solidFill>
              <a:effectLst/>
            </a:endParaRPr>
          </a:p>
          <a:p>
            <a:pPr lvl="2">
              <a:buFont typeface="+mj-lt"/>
              <a:buAutoNum type="arabicPeriod"/>
            </a:pPr>
            <a:r>
              <a:rPr lang="en-US" sz="2200" dirty="0">
                <a:solidFill>
                  <a:srgbClr val="000000"/>
                </a:solidFill>
              </a:rPr>
              <a:t>1:N</a:t>
            </a:r>
            <a:endParaRPr lang="en-US" sz="2200" b="0" i="0" dirty="0">
              <a:solidFill>
                <a:srgbClr val="000000"/>
              </a:solidFill>
              <a:effectLst/>
            </a:endParaRPr>
          </a:p>
          <a:p>
            <a:pPr lvl="2">
              <a:buFont typeface="+mj-lt"/>
              <a:buAutoNum type="arabicPeriod"/>
            </a:pPr>
            <a:r>
              <a:rPr lang="en-US" sz="2200" dirty="0">
                <a:solidFill>
                  <a:srgbClr val="000000"/>
                </a:solidFill>
              </a:rPr>
              <a:t>M:N</a:t>
            </a:r>
            <a:endParaRPr lang="en-US" sz="2200" b="0" i="0" dirty="0">
              <a:solidFill>
                <a:srgbClr val="000000"/>
              </a:solidFill>
              <a:effectLst/>
            </a:endParaRPr>
          </a:p>
          <a:p>
            <a:pPr lvl="2">
              <a:buFont typeface="+mj-lt"/>
              <a:buAutoNum type="arabicPeriod"/>
            </a:pPr>
            <a:r>
              <a:rPr lang="en-US" sz="2200" b="0" i="0" dirty="0">
                <a:solidFill>
                  <a:srgbClr val="000000"/>
                </a:solidFill>
                <a:effectLst/>
              </a:rPr>
              <a:t>All of the above</a:t>
            </a:r>
          </a:p>
          <a:p>
            <a:pPr algn="l"/>
            <a:endParaRPr lang="en-US" sz="2200" b="0" i="0" dirty="0">
              <a:solidFill>
                <a:srgbClr val="000000"/>
              </a:solidFill>
              <a:effectLst/>
            </a:endParaRPr>
          </a:p>
          <a:p>
            <a:pPr algn="l"/>
            <a:r>
              <a:rPr lang="en-US" sz="2200" b="0" i="0" dirty="0">
                <a:solidFill>
                  <a:srgbClr val="000000"/>
                </a:solidFill>
                <a:effectLst/>
              </a:rPr>
              <a:t>Which of the following </a:t>
            </a:r>
            <a:r>
              <a:rPr lang="en-US" sz="2200" dirty="0">
                <a:solidFill>
                  <a:srgbClr val="000000"/>
                </a:solidFill>
              </a:rPr>
              <a:t>is a type of relationship constraint</a:t>
            </a:r>
            <a:r>
              <a:rPr lang="en-US" sz="2200" b="0" i="0" dirty="0">
                <a:solidFill>
                  <a:srgbClr val="000000"/>
                </a:solidFill>
                <a:effectLst/>
              </a:rPr>
              <a:t>?</a:t>
            </a:r>
          </a:p>
          <a:p>
            <a:pPr lvl="2">
              <a:buFont typeface="+mj-lt"/>
              <a:buAutoNum type="arabicPeriod"/>
            </a:pPr>
            <a:r>
              <a:rPr lang="en-US" sz="2200" dirty="0">
                <a:solidFill>
                  <a:srgbClr val="000000"/>
                </a:solidFill>
              </a:rPr>
              <a:t>Total </a:t>
            </a:r>
            <a:endParaRPr lang="en-US" sz="2200" b="0" i="0" dirty="0">
              <a:solidFill>
                <a:srgbClr val="000000"/>
              </a:solidFill>
              <a:effectLst/>
            </a:endParaRPr>
          </a:p>
          <a:p>
            <a:pPr lvl="2">
              <a:buFont typeface="+mj-lt"/>
              <a:buAutoNum type="arabicPeriod"/>
            </a:pPr>
            <a:r>
              <a:rPr lang="en-US" sz="2200" dirty="0">
                <a:solidFill>
                  <a:srgbClr val="000000"/>
                </a:solidFill>
              </a:rPr>
              <a:t>partial</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lvl="2">
              <a:buFont typeface="+mj-lt"/>
              <a:buAutoNum type="arabicPeriod"/>
            </a:pPr>
            <a:r>
              <a:rPr lang="en-US" sz="2200" dirty="0">
                <a:solidFill>
                  <a:srgbClr val="000000"/>
                </a:solidFill>
              </a:rPr>
              <a:t>None of the above</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684276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DFD136-10B6-4174-AAF1-3880884C8070}"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600" y="990600"/>
            <a:ext cx="8610600" cy="5234386"/>
          </a:xfrm>
        </p:spPr>
        <p:txBody>
          <a:bodyPr>
            <a:normAutofit/>
          </a:bodyPr>
          <a:lstStyle/>
          <a:p>
            <a:r>
              <a:rPr lang="en-US" sz="2200" dirty="0">
                <a:solidFill>
                  <a:srgbClr val="3A3A3A"/>
                </a:solidFill>
              </a:rPr>
              <a:t>Which of the following constraints leads to the creation of a new table </a:t>
            </a:r>
            <a:br>
              <a:rPr lang="en-US" sz="2200" dirty="0"/>
            </a:br>
            <a:r>
              <a:rPr lang="en-US" sz="2200" dirty="0">
                <a:solidFill>
                  <a:srgbClr val="3A3A3A"/>
                </a:solidFill>
              </a:rPr>
              <a:t>	1)1:1</a:t>
            </a:r>
            <a:br>
              <a:rPr lang="en-US" sz="2200" dirty="0"/>
            </a:br>
            <a:r>
              <a:rPr lang="en-US" sz="2200" dirty="0">
                <a:solidFill>
                  <a:srgbClr val="3A3A3A"/>
                </a:solidFill>
              </a:rPr>
              <a:t>	2)N:M</a:t>
            </a:r>
            <a:br>
              <a:rPr lang="en-US" sz="2200" dirty="0"/>
            </a:br>
            <a:r>
              <a:rPr lang="en-US" sz="2200" dirty="0">
                <a:solidFill>
                  <a:srgbClr val="3A3A3A"/>
                </a:solidFill>
              </a:rPr>
              <a:t>	3)1:N</a:t>
            </a:r>
            <a:br>
              <a:rPr lang="en-US" sz="2200" dirty="0"/>
            </a:br>
            <a:r>
              <a:rPr lang="en-US" sz="2200" dirty="0"/>
              <a:t>        </a:t>
            </a:r>
            <a:r>
              <a:rPr lang="en-US" sz="2200" dirty="0">
                <a:solidFill>
                  <a:srgbClr val="3A3A3A"/>
                </a:solidFill>
              </a:rPr>
              <a:t>4)total</a:t>
            </a:r>
            <a:endParaRPr lang="en-US" sz="2200" b="0" i="0" dirty="0">
              <a:solidFill>
                <a:srgbClr val="3A3A3A"/>
              </a:solidFill>
              <a:effectLst/>
            </a:endParaRPr>
          </a:p>
          <a:p>
            <a:endParaRPr lang="en-US" sz="2200" dirty="0">
              <a:solidFill>
                <a:srgbClr val="FF0000"/>
              </a:solidFill>
            </a:endParaRPr>
          </a:p>
          <a:p>
            <a:r>
              <a:rPr lang="en-US" sz="2200" dirty="0"/>
              <a:t>Which of the following constraints leads to putting Null Values</a:t>
            </a:r>
          </a:p>
          <a:p>
            <a:pPr marL="0" indent="0">
              <a:buNone/>
            </a:pPr>
            <a:r>
              <a:rPr lang="en-US" sz="2200" i="0" dirty="0">
                <a:solidFill>
                  <a:srgbClr val="3A3A3A"/>
                </a:solidFill>
                <a:effectLst/>
              </a:rPr>
              <a:t>	</a:t>
            </a:r>
            <a:br>
              <a:rPr lang="en-US" sz="2200" dirty="0"/>
            </a:br>
            <a:r>
              <a:rPr lang="en-US" sz="2200" dirty="0"/>
              <a:t>	</a:t>
            </a:r>
            <a:r>
              <a:rPr lang="en-US" sz="2200" i="0" dirty="0">
                <a:solidFill>
                  <a:srgbClr val="3A3A3A"/>
                </a:solidFill>
                <a:effectLst/>
              </a:rPr>
              <a:t>a) </a:t>
            </a:r>
            <a:r>
              <a:rPr lang="en-US" sz="2200" dirty="0">
                <a:solidFill>
                  <a:srgbClr val="3A3A3A"/>
                </a:solidFill>
              </a:rPr>
              <a:t>1:1</a:t>
            </a:r>
            <a:br>
              <a:rPr lang="en-US" sz="2200" dirty="0"/>
            </a:br>
            <a:r>
              <a:rPr lang="en-US" sz="2200" dirty="0"/>
              <a:t>	</a:t>
            </a:r>
            <a:r>
              <a:rPr lang="en-US" sz="2200" i="0" dirty="0">
                <a:solidFill>
                  <a:srgbClr val="3A3A3A"/>
                </a:solidFill>
                <a:effectLst/>
              </a:rPr>
              <a:t>b) </a:t>
            </a:r>
            <a:r>
              <a:rPr lang="en-US" sz="2200" dirty="0">
                <a:solidFill>
                  <a:srgbClr val="3A3A3A"/>
                </a:solidFill>
              </a:rPr>
              <a:t>1:N</a:t>
            </a:r>
            <a:br>
              <a:rPr lang="en-US" sz="2200" dirty="0"/>
            </a:br>
            <a:r>
              <a:rPr lang="en-US" sz="2200" dirty="0"/>
              <a:t>	</a:t>
            </a:r>
            <a:r>
              <a:rPr lang="en-US" sz="2200" i="0" dirty="0">
                <a:solidFill>
                  <a:srgbClr val="3A3A3A"/>
                </a:solidFill>
                <a:effectLst/>
              </a:rPr>
              <a:t>c) </a:t>
            </a:r>
            <a:r>
              <a:rPr lang="en-US" sz="2200" dirty="0">
                <a:solidFill>
                  <a:srgbClr val="3A3A3A"/>
                </a:solidFill>
              </a:rPr>
              <a:t>N:M</a:t>
            </a:r>
            <a:br>
              <a:rPr lang="en-US" sz="2200" dirty="0"/>
            </a:br>
            <a:r>
              <a:rPr lang="en-US" sz="2200" dirty="0"/>
              <a:t>	</a:t>
            </a:r>
            <a:r>
              <a:rPr lang="en-US" sz="2200" i="0" dirty="0">
                <a:solidFill>
                  <a:srgbClr val="3A3A3A"/>
                </a:solidFill>
                <a:effectLst/>
              </a:rPr>
              <a:t>d) </a:t>
            </a:r>
            <a:r>
              <a:rPr lang="en-US" sz="2200" dirty="0">
                <a:solidFill>
                  <a:srgbClr val="3A3A3A"/>
                </a:solidFill>
              </a:rPr>
              <a:t>Partial</a:t>
            </a:r>
            <a:endParaRPr lang="en-US" sz="2200" dirty="0"/>
          </a:p>
        </p:txBody>
      </p:sp>
    </p:spTree>
    <p:extLst>
      <p:ext uri="{BB962C8B-B14F-4D97-AF65-F5344CB8AC3E}">
        <p14:creationId xmlns:p14="http://schemas.microsoft.com/office/powerpoint/2010/main" val="103295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7C47EF-52BB-4350-8FDC-ABA912C4EBBE}"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Course content/Syllabus</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a:t>Dr. SHAINA      Database Management System         UNIT 1</a:t>
            </a:r>
          </a:p>
        </p:txBody>
      </p:sp>
      <p:sp>
        <p:nvSpPr>
          <p:cNvPr id="10" name="Content Placeholder 9"/>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srcRect/>
          <a:stretch>
            <a:fillRect/>
          </a:stretch>
        </p:blipFill>
        <p:spPr bwMode="auto">
          <a:xfrm>
            <a:off x="304800" y="762000"/>
            <a:ext cx="8305799" cy="5257800"/>
          </a:xfrm>
          <a:prstGeom prst="rect">
            <a:avLst/>
          </a:prstGeom>
          <a:noFill/>
          <a:ln w="9525">
            <a:noFill/>
            <a:miter lim="800000"/>
            <a:headEnd/>
            <a:tailEnd/>
          </a:ln>
          <a:effectLst/>
        </p:spPr>
      </p:pic>
    </p:spTree>
    <p:extLst>
      <p:ext uri="{BB962C8B-B14F-4D97-AF65-F5344CB8AC3E}">
        <p14:creationId xmlns:p14="http://schemas.microsoft.com/office/powerpoint/2010/main" val="93770420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523DE0-B57A-4530-8074-F01FD4E8F4F0}"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457200" y="1066800"/>
            <a:ext cx="8229600" cy="5059363"/>
          </a:xfrm>
        </p:spPr>
        <p:txBody>
          <a:bodyPr>
            <a:normAutofit/>
          </a:bodyPr>
          <a:lstStyle/>
          <a:p>
            <a:pPr algn="l">
              <a:buFont typeface="Arial" panose="020B0604020202020204" pitchFamily="34" charset="0"/>
              <a:buChar char="•"/>
            </a:pPr>
            <a:r>
              <a:rPr lang="en-US" sz="2200" dirty="0">
                <a:solidFill>
                  <a:srgbClr val="333333"/>
                </a:solidFill>
              </a:rPr>
              <a:t>Which of the following would lead to creation of a new table </a:t>
            </a:r>
            <a:endParaRPr lang="en-US" sz="2200" b="0" i="0" dirty="0">
              <a:solidFill>
                <a:srgbClr val="333333"/>
              </a:solidFill>
              <a:effectLst/>
            </a:endParaRPr>
          </a:p>
          <a:p>
            <a:pPr marL="0" indent="0" algn="l">
              <a:buNone/>
            </a:pPr>
            <a:r>
              <a:rPr lang="en-US" sz="2200" u="none" strike="noStrike" dirty="0">
                <a:solidFill>
                  <a:srgbClr val="333333"/>
                </a:solidFill>
              </a:rPr>
              <a:t>	</a:t>
            </a:r>
            <a:r>
              <a:rPr lang="en-US" sz="2200" b="1" i="0" u="none" strike="noStrike" dirty="0">
                <a:solidFill>
                  <a:srgbClr val="045482"/>
                </a:solidFill>
                <a:effectLst/>
              </a:rPr>
              <a:t>A.</a:t>
            </a:r>
            <a:r>
              <a:rPr lang="en-US" sz="2200" b="0" i="0" u="none" strike="noStrike" dirty="0">
                <a:solidFill>
                  <a:srgbClr val="045482"/>
                </a:solidFill>
                <a:effectLst/>
              </a:rPr>
              <a:t> </a:t>
            </a:r>
            <a:r>
              <a:rPr lang="en-US" sz="2200" dirty="0">
                <a:solidFill>
                  <a:srgbClr val="045482"/>
                </a:solidFill>
              </a:rPr>
              <a:t>1:N</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Relationship of degree two </a:t>
            </a:r>
            <a:endParaRPr lang="en-US" sz="2200" b="0" i="0" dirty="0">
              <a:effectLst/>
            </a:endParaRPr>
          </a:p>
          <a:p>
            <a:pPr marL="0" indent="0" algn="l">
              <a:buNone/>
            </a:pPr>
            <a:r>
              <a:rPr lang="en-US" sz="2200" b="1" i="0" u="none" strike="noStrike" dirty="0">
                <a:effectLst/>
              </a:rPr>
              <a:t>	C.</a:t>
            </a:r>
            <a:r>
              <a:rPr lang="en-US" sz="2200" b="0" i="0" u="none" strike="noStrike" dirty="0">
                <a:effectLst/>
              </a:rPr>
              <a:t> R</a:t>
            </a:r>
            <a:r>
              <a:rPr lang="en-US" sz="2200" dirty="0"/>
              <a:t>elationship of degree 3 </a:t>
            </a:r>
            <a:endParaRPr lang="en-US" sz="2200" b="0" i="0" dirty="0">
              <a:effectLst/>
            </a:endParaRPr>
          </a:p>
          <a:p>
            <a:pPr marL="0" indent="0" algn="l">
              <a:buNone/>
            </a:pPr>
            <a:r>
              <a:rPr lang="en-US" sz="2200" b="1" i="0" u="none" strike="noStrike" dirty="0">
                <a:effectLst/>
              </a:rPr>
              <a:t>	D.</a:t>
            </a:r>
            <a:r>
              <a:rPr lang="en-US" sz="2200" b="0" i="0" u="none" strike="noStrike" dirty="0">
                <a:effectLst/>
              </a:rPr>
              <a:t> </a:t>
            </a:r>
            <a:r>
              <a:rPr lang="en-US" sz="2200" dirty="0"/>
              <a:t>All</a:t>
            </a:r>
            <a:r>
              <a:rPr lang="en-US" sz="2200" b="0" i="0" u="none" strike="noStrike" dirty="0">
                <a:effectLst/>
              </a:rPr>
              <a:t> of the above</a:t>
            </a:r>
          </a:p>
          <a:p>
            <a:pPr marL="0" indent="0" algn="l">
              <a:buNone/>
            </a:pPr>
            <a:endParaRPr lang="en-US" sz="2200" dirty="0"/>
          </a:p>
          <a:p>
            <a:pPr algn="l">
              <a:buFont typeface="Arial" panose="020B0604020202020204" pitchFamily="34" charset="0"/>
              <a:buChar char="•"/>
            </a:pPr>
            <a:r>
              <a:rPr lang="en-US" sz="2200" dirty="0">
                <a:solidFill>
                  <a:srgbClr val="333333"/>
                </a:solidFill>
              </a:rPr>
              <a:t>A relationship type ____________</a:t>
            </a:r>
            <a:r>
              <a:rPr lang="en-US" sz="2200" b="0" i="0" dirty="0">
                <a:solidFill>
                  <a:srgbClr val="333333"/>
                </a:solidFill>
                <a:effectLst/>
              </a:rPr>
              <a:t>?</a:t>
            </a:r>
          </a:p>
          <a:p>
            <a:pPr marL="0" indent="0" algn="l">
              <a:buNone/>
            </a:pPr>
            <a:r>
              <a:rPr lang="en-US" sz="2200" u="none" strike="noStrike" dirty="0">
                <a:solidFill>
                  <a:srgbClr val="333333"/>
                </a:solidFill>
              </a:rPr>
              <a:t>	</a:t>
            </a:r>
            <a:r>
              <a:rPr lang="en-US" sz="2200" b="1" i="0" u="none" strike="noStrike" dirty="0">
                <a:effectLst/>
              </a:rPr>
              <a:t>A.</a:t>
            </a:r>
            <a:r>
              <a:rPr lang="en-US" sz="2200" b="0" i="0" u="none" strike="noStrike" dirty="0">
                <a:effectLst/>
              </a:rPr>
              <a:t> </a:t>
            </a:r>
            <a:r>
              <a:rPr lang="en-US" sz="2200" dirty="0"/>
              <a:t>May have Attributes</a:t>
            </a:r>
            <a:endParaRPr lang="en-US" sz="2200" b="0" i="0" dirty="0">
              <a:effectLst/>
            </a:endParaRPr>
          </a:p>
          <a:p>
            <a:pPr marL="0" indent="0" algn="l">
              <a:buNone/>
            </a:pPr>
            <a:r>
              <a:rPr lang="en-US" sz="2200" b="1" i="0" u="none" strike="noStrike" dirty="0">
                <a:effectLst/>
              </a:rPr>
              <a:t>	B.</a:t>
            </a:r>
            <a:r>
              <a:rPr lang="en-US" sz="2200" b="0" i="0" u="none" strike="noStrike" dirty="0">
                <a:effectLst/>
              </a:rPr>
              <a:t> </a:t>
            </a:r>
            <a:r>
              <a:rPr lang="en-US" sz="2200" dirty="0"/>
              <a:t>Must have attributes </a:t>
            </a:r>
            <a:endParaRPr lang="en-US" sz="2200" b="0" i="0" dirty="0">
              <a:effectLst/>
            </a:endParaRPr>
          </a:p>
          <a:p>
            <a:pPr marL="0" indent="0" algn="l">
              <a:buNone/>
            </a:pPr>
            <a:r>
              <a:rPr lang="en-US" sz="2200" b="1" i="0" u="none" strike="noStrike" dirty="0">
                <a:effectLst/>
              </a:rPr>
              <a:t>	C.</a:t>
            </a:r>
            <a:r>
              <a:rPr lang="en-US" sz="2200" b="0" i="0" u="none" strike="noStrike" dirty="0">
                <a:effectLst/>
              </a:rPr>
              <a:t> </a:t>
            </a:r>
            <a:r>
              <a:rPr lang="en-US" sz="2200" dirty="0"/>
              <a:t>Cannot have attributes</a:t>
            </a:r>
            <a:endParaRPr lang="en-US" sz="2200" b="0" i="0" dirty="0">
              <a:effectLst/>
            </a:endParaRPr>
          </a:p>
          <a:p>
            <a:pPr marL="0" indent="0" algn="l">
              <a:buNone/>
            </a:pPr>
            <a:r>
              <a:rPr lang="en-US" sz="2200" b="1" i="0" u="none" strike="noStrike" dirty="0">
                <a:effectLst/>
              </a:rPr>
              <a:t>	D.</a:t>
            </a:r>
            <a:r>
              <a:rPr lang="en-US" sz="2200" b="0" i="0" u="none" strike="noStrike" dirty="0">
                <a:effectLst/>
              </a:rPr>
              <a:t> </a:t>
            </a:r>
            <a:r>
              <a:rPr lang="en-US" sz="2200" dirty="0"/>
              <a:t>None of the above</a:t>
            </a:r>
            <a:endParaRPr lang="en-US" sz="2200" b="0" i="0" dirty="0">
              <a:effectLst/>
            </a:endParaRPr>
          </a:p>
          <a:p>
            <a:pPr marL="0" indent="0">
              <a:buNone/>
            </a:pPr>
            <a:endParaRPr lang="en-US" sz="2000" b="0" i="0" dirty="0">
              <a:effectLst/>
              <a:latin typeface="Arial sans"/>
            </a:endParaRPr>
          </a:p>
        </p:txBody>
      </p:sp>
    </p:spTree>
    <p:extLst>
      <p:ext uri="{BB962C8B-B14F-4D97-AF65-F5344CB8AC3E}">
        <p14:creationId xmlns:p14="http://schemas.microsoft.com/office/powerpoint/2010/main" val="1881783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endParaRPr lang="en-US" sz="11200" dirty="0"/>
          </a:p>
          <a:p>
            <a:pPr marL="0" indent="0">
              <a:buNone/>
            </a:pPr>
            <a:r>
              <a:rPr lang="en-US" sz="11200" dirty="0"/>
              <a:t>  </a:t>
            </a:r>
            <a:r>
              <a:rPr lang="en-US" sz="8800" dirty="0"/>
              <a:t>For M:N , the attribute should remain with the</a:t>
            </a:r>
          </a:p>
          <a:p>
            <a:pPr marL="0" indent="0">
              <a:buNone/>
            </a:pPr>
            <a:r>
              <a:rPr lang="en-US" sz="8800" dirty="0"/>
              <a:t>  relationship type. </a:t>
            </a:r>
          </a:p>
          <a:p>
            <a:pPr marL="0" indent="0">
              <a:buNone/>
            </a:pPr>
            <a:endParaRPr lang="en-US" sz="8800" dirty="0"/>
          </a:p>
          <a:p>
            <a:pPr marL="0" indent="0">
              <a:buNone/>
            </a:pPr>
            <a:r>
              <a:rPr lang="en-US" sz="8800" dirty="0"/>
              <a:t> Weak Entity Type: entities that do not have key</a:t>
            </a:r>
          </a:p>
          <a:p>
            <a:pPr marL="0" indent="0">
              <a:buNone/>
            </a:pPr>
            <a:r>
              <a:rPr lang="en-US" sz="8800" dirty="0"/>
              <a:t>                                  attributes of their own are called</a:t>
            </a:r>
          </a:p>
          <a:p>
            <a:pPr marL="0" indent="0">
              <a:buNone/>
            </a:pPr>
            <a:r>
              <a:rPr lang="en-US" sz="8800" dirty="0"/>
              <a:t>                                  weak entity types. </a:t>
            </a:r>
          </a:p>
          <a:p>
            <a:pPr marL="0" indent="0">
              <a:buNone/>
            </a:pPr>
            <a:r>
              <a:rPr lang="en-US" sz="8800" dirty="0"/>
              <a:t>	Weak Entity types have total participation, e.g. is</a:t>
            </a:r>
          </a:p>
          <a:p>
            <a:pPr marL="0" indent="0">
              <a:buNone/>
            </a:pPr>
            <a:r>
              <a:rPr lang="en-US" sz="8800" dirty="0"/>
              <a:t>           dependents of the employee. </a:t>
            </a:r>
          </a:p>
          <a:p>
            <a:pPr marL="0" indent="0">
              <a:buNone/>
            </a:pPr>
            <a:r>
              <a:rPr lang="en-US" sz="88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ED3B5335-E63D-4D05-A42C-C627353FC298}"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81</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Constraints on Relationship Types</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8533896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dirty="0"/>
              <a:t>1) Manages – 1:1 relationship between employee and</a:t>
            </a:r>
          </a:p>
          <a:p>
            <a:pPr marL="0" indent="0">
              <a:buNone/>
            </a:pPr>
            <a:r>
              <a:rPr lang="en-US" sz="8800" dirty="0"/>
              <a:t>                          department. Dept  is total. Employee</a:t>
            </a:r>
          </a:p>
          <a:p>
            <a:pPr marL="0" indent="0">
              <a:buNone/>
            </a:pPr>
            <a:r>
              <a:rPr lang="en-US" sz="8800" dirty="0"/>
              <a:t>                          part is partial.</a:t>
            </a:r>
          </a:p>
          <a:p>
            <a:pPr marL="0" indent="0">
              <a:buNone/>
            </a:pPr>
            <a:r>
              <a:rPr lang="en-US" sz="8800" dirty="0"/>
              <a:t> 2) </a:t>
            </a:r>
            <a:r>
              <a:rPr lang="en-US" sz="8800" dirty="0" err="1"/>
              <a:t>Works_for</a:t>
            </a:r>
            <a:r>
              <a:rPr lang="en-US" sz="8800" dirty="0"/>
              <a:t> – 1:N Department and Employee. </a:t>
            </a:r>
          </a:p>
          <a:p>
            <a:pPr marL="0" indent="0">
              <a:buNone/>
            </a:pPr>
            <a:r>
              <a:rPr lang="en-US" sz="8800" dirty="0"/>
              <a:t>		      participation is total for both. </a:t>
            </a:r>
          </a:p>
          <a:p>
            <a:pPr marL="0" indent="0">
              <a:buNone/>
            </a:pPr>
            <a:r>
              <a:rPr lang="en-US" sz="8800" dirty="0"/>
              <a:t>3) Controls – 1:N between Department and Project. </a:t>
            </a:r>
          </a:p>
          <a:p>
            <a:pPr marL="0" indent="0">
              <a:buNone/>
            </a:pPr>
            <a:r>
              <a:rPr lang="en-US" sz="8800" dirty="0"/>
              <a:t>                         Project – total</a:t>
            </a:r>
          </a:p>
          <a:p>
            <a:pPr marL="0" indent="0">
              <a:buNone/>
            </a:pPr>
            <a:r>
              <a:rPr lang="en-US" sz="8800" dirty="0"/>
              <a:t>                         Department – Partial</a:t>
            </a:r>
          </a:p>
          <a:p>
            <a:pPr marL="0" indent="0">
              <a:buNone/>
            </a:pPr>
            <a:r>
              <a:rPr lang="en-US" sz="8800" dirty="0"/>
              <a:t>4) Supervision – 1:N employee and employee</a:t>
            </a:r>
          </a:p>
          <a:p>
            <a:pPr marL="0" indent="0">
              <a:buNone/>
            </a:pPr>
            <a:r>
              <a:rPr lang="en-US" sz="8800" dirty="0"/>
              <a:t>                              both participation is partial. </a:t>
            </a:r>
          </a:p>
          <a:p>
            <a:pPr marL="0" indent="0">
              <a:buNone/>
            </a:pPr>
            <a:r>
              <a:rPr lang="en-US" sz="8800" dirty="0"/>
              <a:t>5) Works-on – M:N between employee and project. </a:t>
            </a:r>
          </a:p>
          <a:p>
            <a:pPr marL="0" indent="0">
              <a:buNone/>
            </a:pPr>
            <a:r>
              <a:rPr lang="en-US" sz="8800" dirty="0"/>
              <a:t>6) Dependents – 1:M relationship between employee</a:t>
            </a:r>
          </a:p>
          <a:p>
            <a:pPr marL="0" indent="0">
              <a:buNone/>
            </a:pPr>
            <a:r>
              <a:rPr lang="en-US" sz="8800" dirty="0"/>
              <a:t>                               and dependent. 		          </a:t>
            </a:r>
          </a:p>
          <a:p>
            <a:pPr marL="0" indent="0">
              <a:buNone/>
            </a:pPr>
            <a:r>
              <a:rPr lang="en-US" sz="8800" dirty="0"/>
              <a:t>		  Employee – Partial</a:t>
            </a:r>
          </a:p>
          <a:p>
            <a:pPr marL="0" indent="0">
              <a:buNone/>
            </a:pPr>
            <a:r>
              <a:rPr lang="en-US" sz="8800" dirty="0"/>
              <a:t>		  Dependent - Total  </a:t>
            </a:r>
          </a:p>
          <a:p>
            <a:pPr marL="0" indent="0">
              <a:buNone/>
            </a:pPr>
            <a:r>
              <a:rPr lang="en-US" sz="8800" dirty="0"/>
              <a:t>      </a:t>
            </a:r>
          </a:p>
          <a:p>
            <a:pPr marL="0" indent="0">
              <a:buNone/>
            </a:pPr>
            <a:endParaRPr lang="en-US" sz="8800" dirty="0"/>
          </a:p>
          <a:p>
            <a:pPr marL="0" indent="0">
              <a:buNone/>
            </a:pPr>
            <a:r>
              <a:rPr lang="en-US" sz="8800" dirty="0"/>
              <a:t>  </a:t>
            </a:r>
            <a:r>
              <a:rPr lang="en-US" sz="112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C61E8294-A183-414C-9F94-192306B6FD2E}"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82</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71402"/>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Redefine the Database</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724180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1516177"/>
            <a:ext cx="8229600" cy="4704326"/>
          </a:xfrm>
        </p:spPr>
        <p:txBody>
          <a:bodyPr>
            <a:normAutofit fontScale="25000" lnSpcReduction="20000"/>
          </a:bodyPr>
          <a:lstStyle/>
          <a:p>
            <a:pPr marL="0" indent="0">
              <a:buNone/>
            </a:pPr>
            <a:r>
              <a:rPr lang="en-US" sz="11200" b="1" dirty="0"/>
              <a:t>   </a:t>
            </a:r>
            <a:endParaRPr lang="en-US" sz="11200" dirty="0"/>
          </a:p>
          <a:p>
            <a:pPr marL="0" indent="0">
              <a:buNone/>
            </a:pPr>
            <a:r>
              <a:rPr lang="en-US" sz="11200" dirty="0"/>
              <a:t>  </a:t>
            </a:r>
          </a:p>
          <a:p>
            <a:pPr marL="0" indent="0">
              <a:buNone/>
            </a:pPr>
            <a:r>
              <a:rPr lang="en-US" sz="11200" dirty="0"/>
              <a:t>         </a:t>
            </a:r>
          </a:p>
          <a:p>
            <a:pPr marL="0" indent="0">
              <a:buNone/>
            </a:pPr>
            <a:r>
              <a:rPr lang="en-US" sz="11200" dirty="0"/>
              <a:t>                            </a:t>
            </a:r>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44B705DB-0753-4389-9436-4108D2B8D618}"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83</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71402"/>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u="sng" dirty="0">
              <a:solidFill>
                <a:srgbClr val="222222"/>
              </a:solidFill>
              <a:latin typeface="arial" panose="020B0604020202020204" pitchFamily="34" charset="0"/>
            </a:endParaRPr>
          </a:p>
          <a:p>
            <a:pPr algn="ctr">
              <a:spcBef>
                <a:spcPct val="0"/>
              </a:spcBef>
              <a:defRPr/>
            </a:pPr>
            <a:r>
              <a:rPr lang="en-US" sz="2400" b="1" dirty="0">
                <a:solidFill>
                  <a:srgbClr val="222222"/>
                </a:solidFill>
                <a:latin typeface="arial" panose="020B0604020202020204" pitchFamily="34" charset="0"/>
              </a:rPr>
              <a:t>Redefine the Database</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13314" name="Picture 2" descr="Basic ER Diagram of a COMPANY Database">
            <a:extLst>
              <a:ext uri="{FF2B5EF4-FFF2-40B4-BE49-F238E27FC236}">
                <a16:creationId xmlns:a16="http://schemas.microsoft.com/office/drawing/2014/main" id="{220405D3-F811-454B-9D13-BA0B21720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047" y="784972"/>
            <a:ext cx="6216333" cy="581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070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338C08-1097-42BB-8C42-AC21A00C177A}"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one of the following is a </a:t>
            </a:r>
            <a:r>
              <a:rPr lang="en-US" sz="2200" dirty="0">
                <a:solidFill>
                  <a:srgbClr val="000000"/>
                </a:solidFill>
              </a:rPr>
              <a:t>property of a weak entity type</a:t>
            </a:r>
            <a:r>
              <a:rPr lang="en-US" sz="2200" b="0" i="0" dirty="0">
                <a:solidFill>
                  <a:srgbClr val="000000"/>
                </a:solidFill>
                <a:effectLst/>
              </a:rPr>
              <a:t>?</a:t>
            </a:r>
          </a:p>
          <a:p>
            <a:pPr lvl="2">
              <a:buFont typeface="+mj-lt"/>
              <a:buAutoNum type="arabicPeriod"/>
            </a:pPr>
            <a:r>
              <a:rPr lang="en-US" sz="2200" dirty="0">
                <a:solidFill>
                  <a:srgbClr val="000000"/>
                </a:solidFill>
              </a:rPr>
              <a:t>Cannot have its own key</a:t>
            </a:r>
            <a:endParaRPr lang="en-US" sz="2200" b="0" i="0" dirty="0">
              <a:solidFill>
                <a:srgbClr val="000000"/>
              </a:solidFill>
              <a:effectLst/>
            </a:endParaRPr>
          </a:p>
          <a:p>
            <a:pPr lvl="2">
              <a:buFont typeface="+mj-lt"/>
              <a:buAutoNum type="arabicPeriod"/>
            </a:pPr>
            <a:r>
              <a:rPr lang="en-US" sz="2200" dirty="0">
                <a:solidFill>
                  <a:srgbClr val="000000"/>
                </a:solidFill>
              </a:rPr>
              <a:t>May or may not have its own key</a:t>
            </a:r>
            <a:endParaRPr lang="en-US" sz="2200" b="0" i="0" dirty="0">
              <a:solidFill>
                <a:srgbClr val="000000"/>
              </a:solidFill>
              <a:effectLst/>
            </a:endParaRPr>
          </a:p>
          <a:p>
            <a:pPr lvl="2">
              <a:buFont typeface="+mj-lt"/>
              <a:buAutoNum type="arabicPeriod"/>
            </a:pPr>
            <a:r>
              <a:rPr lang="en-US" sz="2200" dirty="0">
                <a:solidFill>
                  <a:srgbClr val="000000"/>
                </a:solidFill>
              </a:rPr>
              <a:t>Need not have a key</a:t>
            </a:r>
            <a:endParaRPr lang="en-US" sz="2200" b="0" i="0" dirty="0">
              <a:solidFill>
                <a:srgbClr val="000000"/>
              </a:solidFill>
              <a:effectLst/>
            </a:endParaRPr>
          </a:p>
          <a:p>
            <a:pPr lvl="2">
              <a:buFont typeface="+mj-lt"/>
              <a:buAutoNum type="arabicPeriod"/>
            </a:pPr>
            <a:r>
              <a:rPr lang="en-US" sz="2200" dirty="0">
                <a:solidFill>
                  <a:srgbClr val="000000"/>
                </a:solidFill>
              </a:rPr>
              <a:t>none</a:t>
            </a:r>
            <a:r>
              <a:rPr lang="en-US" sz="2200" b="0" i="0" dirty="0">
                <a:solidFill>
                  <a:srgbClr val="000000"/>
                </a:solidFill>
                <a:effectLst/>
              </a:rPr>
              <a:t> of the above</a:t>
            </a:r>
          </a:p>
          <a:p>
            <a:pPr algn="l"/>
            <a:endParaRPr lang="en-US" sz="2200" b="0" i="0" dirty="0">
              <a:solidFill>
                <a:srgbClr val="000000"/>
              </a:solidFill>
              <a:effectLst/>
            </a:endParaRPr>
          </a:p>
          <a:p>
            <a:pPr algn="l"/>
            <a:r>
              <a:rPr lang="en-US" sz="2200" b="0" i="0" dirty="0">
                <a:solidFill>
                  <a:srgbClr val="000000"/>
                </a:solidFill>
                <a:effectLst/>
              </a:rPr>
              <a:t>Which </a:t>
            </a:r>
            <a:r>
              <a:rPr lang="en-US" sz="2200" dirty="0">
                <a:solidFill>
                  <a:srgbClr val="000000"/>
                </a:solidFill>
              </a:rPr>
              <a:t>of the following is true</a:t>
            </a:r>
            <a:endParaRPr lang="en-US" sz="2200" b="0" i="0" dirty="0">
              <a:solidFill>
                <a:srgbClr val="000000"/>
              </a:solidFill>
              <a:effectLst/>
            </a:endParaRPr>
          </a:p>
          <a:p>
            <a:pPr lvl="2">
              <a:buFont typeface="+mj-lt"/>
              <a:buAutoNum type="arabicPeriod"/>
            </a:pPr>
            <a:r>
              <a:rPr lang="en-US" sz="2200" dirty="0">
                <a:solidFill>
                  <a:srgbClr val="000000"/>
                </a:solidFill>
              </a:rPr>
              <a:t>A weak entity must have partial constraint</a:t>
            </a:r>
            <a:endParaRPr lang="en-US" sz="2200" b="0" i="0" dirty="0">
              <a:solidFill>
                <a:srgbClr val="000000"/>
              </a:solidFill>
              <a:effectLst/>
            </a:endParaRPr>
          </a:p>
          <a:p>
            <a:pPr lvl="2">
              <a:buFont typeface="+mj-lt"/>
              <a:buAutoNum type="arabicPeriod"/>
            </a:pPr>
            <a:r>
              <a:rPr lang="en-US" sz="2200" dirty="0">
                <a:solidFill>
                  <a:srgbClr val="000000"/>
                </a:solidFill>
              </a:rPr>
              <a:t>A strong entity type must have total constraint</a:t>
            </a:r>
            <a:endParaRPr lang="en-US" sz="2200" b="0" i="0" dirty="0">
              <a:solidFill>
                <a:srgbClr val="000000"/>
              </a:solidFill>
              <a:effectLst/>
            </a:endParaRPr>
          </a:p>
          <a:p>
            <a:pPr lvl="2">
              <a:buFont typeface="+mj-lt"/>
              <a:buAutoNum type="arabicPeriod"/>
            </a:pPr>
            <a:r>
              <a:rPr lang="en-US" sz="2200" dirty="0">
                <a:solidFill>
                  <a:srgbClr val="000000"/>
                </a:solidFill>
              </a:rPr>
              <a:t>A weak entity type must have total constraint</a:t>
            </a:r>
            <a:endParaRPr lang="en-US" sz="2200" b="0" i="0" dirty="0">
              <a:solidFill>
                <a:srgbClr val="000000"/>
              </a:solidFill>
              <a:effectLst/>
            </a:endParaRPr>
          </a:p>
          <a:p>
            <a:pPr lvl="2">
              <a:buFont typeface="+mj-lt"/>
              <a:buAutoNum type="arabicPeriod"/>
            </a:pPr>
            <a:r>
              <a:rPr lang="en-US" sz="2200" dirty="0">
                <a:solidFill>
                  <a:srgbClr val="000000"/>
                </a:solidFill>
              </a:rPr>
              <a:t>A strong entity type must have partial constraint</a:t>
            </a:r>
            <a:endParaRPr lang="en-US" sz="2200" b="0" i="0" dirty="0">
              <a:solidFill>
                <a:srgbClr val="000000"/>
              </a:solidFill>
              <a:effectLst/>
            </a:endParaRP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203252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F1F00E-5292-4DC7-8DAB-B7B0A88750E9}"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of the following is the property of a strong entity type?</a:t>
            </a:r>
          </a:p>
          <a:p>
            <a:pPr lvl="2">
              <a:buFont typeface="+mj-lt"/>
              <a:buAutoNum type="arabicPeriod"/>
            </a:pPr>
            <a:r>
              <a:rPr lang="en-US" sz="2200" dirty="0">
                <a:solidFill>
                  <a:srgbClr val="000000"/>
                </a:solidFill>
              </a:rPr>
              <a:t>It must have a key </a:t>
            </a:r>
            <a:endParaRPr lang="en-US" sz="2200" b="0" i="0" dirty="0">
              <a:solidFill>
                <a:srgbClr val="000000"/>
              </a:solidFill>
              <a:effectLst/>
            </a:endParaRPr>
          </a:p>
          <a:p>
            <a:pPr lvl="2">
              <a:buFont typeface="+mj-lt"/>
              <a:buAutoNum type="arabicPeriod"/>
            </a:pPr>
            <a:r>
              <a:rPr lang="en-US" sz="2200" dirty="0">
                <a:solidFill>
                  <a:srgbClr val="000000"/>
                </a:solidFill>
              </a:rPr>
              <a:t>It may or may not have a key</a:t>
            </a:r>
            <a:endParaRPr lang="en-US" sz="2200" b="0" i="0" dirty="0">
              <a:solidFill>
                <a:srgbClr val="000000"/>
              </a:solidFill>
              <a:effectLst/>
            </a:endParaRPr>
          </a:p>
          <a:p>
            <a:pPr lvl="2">
              <a:buFont typeface="+mj-lt"/>
              <a:buAutoNum type="arabicPeriod"/>
            </a:pPr>
            <a:r>
              <a:rPr lang="en-US" sz="2200" dirty="0">
                <a:solidFill>
                  <a:srgbClr val="000000"/>
                </a:solidFill>
              </a:rPr>
              <a:t>It must have a weak entity type with it</a:t>
            </a:r>
            <a:endParaRPr lang="en-US" sz="2200" b="0" i="0" dirty="0">
              <a:solidFill>
                <a:srgbClr val="000000"/>
              </a:solidFill>
              <a:effectLst/>
            </a:endParaRPr>
          </a:p>
          <a:p>
            <a:pPr lvl="2">
              <a:buFont typeface="+mj-lt"/>
              <a:buAutoNum type="arabicPeriod"/>
            </a:pPr>
            <a:r>
              <a:rPr lang="en-US" sz="2200" dirty="0">
                <a:solidFill>
                  <a:srgbClr val="000000"/>
                </a:solidFill>
              </a:rPr>
              <a:t>Both A and C</a:t>
            </a:r>
            <a:endParaRPr lang="en-US" sz="2200" b="0" i="0" dirty="0">
              <a:solidFill>
                <a:srgbClr val="000000"/>
              </a:solidFill>
              <a:effectLst/>
            </a:endParaRPr>
          </a:p>
          <a:p>
            <a:pPr algn="l"/>
            <a:endParaRPr lang="en-US" sz="2200" b="0" i="0" dirty="0">
              <a:solidFill>
                <a:srgbClr val="000000"/>
              </a:solidFill>
              <a:effectLst/>
            </a:endParaRPr>
          </a:p>
          <a:p>
            <a:pPr algn="l"/>
            <a:r>
              <a:rPr lang="en-US" sz="2200" b="0" i="0" dirty="0">
                <a:solidFill>
                  <a:srgbClr val="000000"/>
                </a:solidFill>
                <a:effectLst/>
              </a:rPr>
              <a:t>Which of the following is true?</a:t>
            </a:r>
          </a:p>
          <a:p>
            <a:pPr lvl="2">
              <a:buFont typeface="+mj-lt"/>
              <a:buAutoNum type="arabicPeriod"/>
            </a:pPr>
            <a:r>
              <a:rPr lang="en-US" sz="2200" dirty="0">
                <a:solidFill>
                  <a:srgbClr val="000000"/>
                </a:solidFill>
              </a:rPr>
              <a:t>Recursive relationships must have a key</a:t>
            </a:r>
            <a:endParaRPr lang="en-US" sz="2200" b="0" i="0" dirty="0">
              <a:solidFill>
                <a:srgbClr val="000000"/>
              </a:solidFill>
              <a:effectLst/>
            </a:endParaRPr>
          </a:p>
          <a:p>
            <a:pPr lvl="2">
              <a:buFont typeface="+mj-lt"/>
              <a:buAutoNum type="arabicPeriod"/>
            </a:pPr>
            <a:r>
              <a:rPr lang="en-US" sz="2200" dirty="0">
                <a:solidFill>
                  <a:srgbClr val="000000"/>
                </a:solidFill>
              </a:rPr>
              <a:t>Recursive relationship have one entity type </a:t>
            </a:r>
            <a:endParaRPr lang="en-US" sz="2200" b="0" i="0" dirty="0">
              <a:solidFill>
                <a:srgbClr val="000000"/>
              </a:solidFill>
              <a:effectLst/>
            </a:endParaRPr>
          </a:p>
          <a:p>
            <a:pPr lvl="2">
              <a:buFont typeface="+mj-lt"/>
              <a:buAutoNum type="arabicPeriod"/>
            </a:pPr>
            <a:r>
              <a:rPr lang="en-US" sz="2200" dirty="0">
                <a:solidFill>
                  <a:srgbClr val="000000"/>
                </a:solidFill>
              </a:rPr>
              <a:t>Recursive relationship may have a key</a:t>
            </a:r>
            <a:endParaRPr lang="en-US" sz="2200" b="0" i="0" dirty="0">
              <a:solidFill>
                <a:srgbClr val="000000"/>
              </a:solidFill>
              <a:effectLst/>
            </a:endParaRPr>
          </a:p>
          <a:p>
            <a:pPr marL="914400" lvl="2" indent="0">
              <a:buNone/>
            </a:pPr>
            <a:r>
              <a:rPr lang="en-US" sz="2200" b="0" i="0" dirty="0">
                <a:solidFill>
                  <a:srgbClr val="000000"/>
                </a:solidFill>
                <a:effectLst/>
              </a:rPr>
              <a:t>4. None of the above</a:t>
            </a: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1761184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2E1BBF-7C85-42E0-80E2-EBF03BF12C38}" type="datetime1">
              <a:rPr lang="en-US" smtClean="0"/>
              <a:pPr/>
              <a:t>2/23/2024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SHAINA      Database Management System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p:txBody>
          <a:bodyPr>
            <a:normAutofit/>
          </a:bodyPr>
          <a:lstStyle/>
          <a:p>
            <a:pPr algn="l"/>
            <a:r>
              <a:rPr lang="en-US" sz="2200" b="0" i="0" dirty="0">
                <a:solidFill>
                  <a:srgbClr val="000000"/>
                </a:solidFill>
                <a:effectLst/>
              </a:rPr>
              <a:t>Which of the following is true?</a:t>
            </a:r>
          </a:p>
          <a:p>
            <a:pPr lvl="2">
              <a:buFont typeface="+mj-lt"/>
              <a:buAutoNum type="arabicPeriod"/>
            </a:pPr>
            <a:r>
              <a:rPr lang="en-US" sz="2200" b="0" i="0" dirty="0">
                <a:solidFill>
                  <a:srgbClr val="000000"/>
                </a:solidFill>
                <a:effectLst/>
              </a:rPr>
              <a:t>A 1:N relationship can be represented as an attribute</a:t>
            </a:r>
          </a:p>
          <a:p>
            <a:pPr lvl="2">
              <a:buFont typeface="+mj-lt"/>
              <a:buAutoNum type="arabicPeriod"/>
            </a:pPr>
            <a:r>
              <a:rPr lang="en-US" sz="2200" b="0" i="0" dirty="0">
                <a:solidFill>
                  <a:srgbClr val="000000"/>
                </a:solidFill>
                <a:effectLst/>
              </a:rPr>
              <a:t>A 1:1 relationship can be represented as</a:t>
            </a:r>
            <a:r>
              <a:rPr lang="en-US" sz="2200" dirty="0">
                <a:solidFill>
                  <a:srgbClr val="000000"/>
                </a:solidFill>
              </a:rPr>
              <a:t> an attribute</a:t>
            </a:r>
            <a:endParaRPr lang="en-US" sz="2200" b="0" i="0" dirty="0">
              <a:solidFill>
                <a:srgbClr val="000000"/>
              </a:solidFill>
              <a:effectLst/>
            </a:endParaRPr>
          </a:p>
          <a:p>
            <a:pPr lvl="2">
              <a:buFont typeface="+mj-lt"/>
              <a:buAutoNum type="arabicPeriod"/>
            </a:pPr>
            <a:r>
              <a:rPr lang="en-US" sz="2200" b="0" i="0" dirty="0">
                <a:solidFill>
                  <a:srgbClr val="000000"/>
                </a:solidFill>
                <a:effectLst/>
              </a:rPr>
              <a:t>A </a:t>
            </a:r>
            <a:r>
              <a:rPr lang="en-US" sz="2200" dirty="0">
                <a:solidFill>
                  <a:srgbClr val="000000"/>
                </a:solidFill>
              </a:rPr>
              <a:t>N:M relationship can be represented as an attribute</a:t>
            </a:r>
            <a:endParaRPr lang="en-US" sz="2200" b="0" i="0" dirty="0">
              <a:solidFill>
                <a:srgbClr val="000000"/>
              </a:solidFill>
              <a:effectLst/>
            </a:endParaRPr>
          </a:p>
          <a:p>
            <a:pPr lvl="2">
              <a:buFont typeface="+mj-lt"/>
              <a:buAutoNum type="arabicPeriod"/>
            </a:pPr>
            <a:r>
              <a:rPr lang="en-US" sz="2200" dirty="0">
                <a:solidFill>
                  <a:srgbClr val="000000"/>
                </a:solidFill>
              </a:rPr>
              <a:t>Both A and B</a:t>
            </a:r>
            <a:endParaRPr lang="en-US" sz="2200" b="0" i="0" dirty="0">
              <a:solidFill>
                <a:srgbClr val="000000"/>
              </a:solidFill>
              <a:effectLst/>
            </a:endParaRPr>
          </a:p>
          <a:p>
            <a:pPr algn="l"/>
            <a:endParaRPr lang="en-US" sz="2200" b="0" i="0" dirty="0">
              <a:solidFill>
                <a:srgbClr val="000000"/>
              </a:solidFill>
              <a:effectLst/>
            </a:endParaRPr>
          </a:p>
          <a:p>
            <a:pPr algn="l"/>
            <a:r>
              <a:rPr lang="en-US" sz="2200" b="0" i="0" dirty="0">
                <a:solidFill>
                  <a:srgbClr val="000000"/>
                </a:solidFill>
                <a:effectLst/>
              </a:rPr>
              <a:t>Which of the following is true?</a:t>
            </a:r>
          </a:p>
          <a:p>
            <a:pPr lvl="2">
              <a:buFont typeface="+mj-lt"/>
              <a:buAutoNum type="arabicPeriod"/>
            </a:pPr>
            <a:r>
              <a:rPr lang="en-US" sz="2200" b="0" i="0" dirty="0">
                <a:solidFill>
                  <a:srgbClr val="000000"/>
                </a:solidFill>
                <a:effectLst/>
              </a:rPr>
              <a:t>A total constraint can be represented as an attribute</a:t>
            </a:r>
          </a:p>
          <a:p>
            <a:pPr lvl="2">
              <a:buFont typeface="+mj-lt"/>
              <a:buAutoNum type="arabicPeriod"/>
            </a:pPr>
            <a:r>
              <a:rPr lang="en-US" sz="2200" b="0" i="0" dirty="0">
                <a:solidFill>
                  <a:srgbClr val="000000"/>
                </a:solidFill>
                <a:effectLst/>
              </a:rPr>
              <a:t>A partial constraint can be represented as an</a:t>
            </a:r>
            <a:r>
              <a:rPr lang="en-US" sz="2200" dirty="0">
                <a:solidFill>
                  <a:srgbClr val="000000"/>
                </a:solidFill>
              </a:rPr>
              <a:t> attribute </a:t>
            </a:r>
            <a:endParaRPr lang="en-US" sz="2200" b="0" i="0" dirty="0">
              <a:solidFill>
                <a:srgbClr val="000000"/>
              </a:solidFill>
              <a:effectLst/>
            </a:endParaRPr>
          </a:p>
          <a:p>
            <a:pPr lvl="2">
              <a:buFont typeface="+mj-lt"/>
              <a:buAutoNum type="arabicPeriod"/>
            </a:pPr>
            <a:r>
              <a:rPr lang="en-US" sz="2200" b="0" i="0" dirty="0">
                <a:solidFill>
                  <a:srgbClr val="000000"/>
                </a:solidFill>
                <a:effectLst/>
              </a:rPr>
              <a:t>Both A and B</a:t>
            </a:r>
          </a:p>
          <a:p>
            <a:pPr marL="914400" lvl="2" indent="0">
              <a:buNone/>
            </a:pPr>
            <a:r>
              <a:rPr lang="en-US" sz="2200" b="0" i="0" dirty="0">
                <a:solidFill>
                  <a:srgbClr val="000000"/>
                </a:solidFill>
                <a:effectLst/>
              </a:rPr>
              <a:t>4. None of the above</a:t>
            </a:r>
          </a:p>
          <a:p>
            <a:pPr marL="0" indent="0" algn="l">
              <a:buNone/>
            </a:pP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66904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8800" b="1" dirty="0"/>
              <a:t>Subclasses and </a:t>
            </a:r>
            <a:r>
              <a:rPr lang="en-US" sz="8800" b="1" dirty="0" err="1"/>
              <a:t>Superclasses</a:t>
            </a:r>
            <a:endParaRPr lang="en-US" sz="8800" b="1" dirty="0"/>
          </a:p>
          <a:p>
            <a:pPr marL="0" indent="0">
              <a:buNone/>
            </a:pPr>
            <a:endParaRPr lang="en-US" sz="8800" b="1" dirty="0"/>
          </a:p>
          <a:p>
            <a:pPr marL="0" indent="0">
              <a:buNone/>
            </a:pPr>
            <a:r>
              <a:rPr lang="en-US" sz="8800" dirty="0"/>
              <a:t> The entities that are members of the employee entity type may be   </a:t>
            </a:r>
          </a:p>
          <a:p>
            <a:pPr marL="0" indent="0">
              <a:buNone/>
            </a:pPr>
            <a:r>
              <a:rPr lang="en-US" sz="8800" dirty="0"/>
              <a:t>  grouped.  Further into Secretary, Engineer, </a:t>
            </a:r>
          </a:p>
          <a:p>
            <a:pPr marL="0" indent="0">
              <a:buNone/>
            </a:pPr>
            <a:r>
              <a:rPr lang="en-US" sz="8800" dirty="0"/>
              <a:t>  Manager, Technician, Salaried employee and Hourly employee. </a:t>
            </a:r>
          </a:p>
          <a:p>
            <a:pPr marL="0" indent="0">
              <a:buNone/>
            </a:pPr>
            <a:endParaRPr lang="en-US" sz="8800" b="1" dirty="0"/>
          </a:p>
          <a:p>
            <a:pPr marL="0" indent="0">
              <a:buNone/>
            </a:pPr>
            <a:r>
              <a:rPr lang="en-US" sz="8800" dirty="0"/>
              <a:t>  The set of entities in each of the latter groupings is a</a:t>
            </a:r>
          </a:p>
          <a:p>
            <a:pPr marL="0" indent="0">
              <a:buNone/>
            </a:pPr>
            <a:r>
              <a:rPr lang="en-US" sz="8800" dirty="0"/>
              <a:t>  subset of the entities</a:t>
            </a:r>
            <a:r>
              <a:rPr lang="en-US" sz="8800" b="1" dirty="0"/>
              <a:t> </a:t>
            </a:r>
            <a:r>
              <a:rPr lang="en-US" sz="8800" dirty="0"/>
              <a:t>that belong to the employee</a:t>
            </a:r>
          </a:p>
          <a:p>
            <a:pPr marL="0" indent="0">
              <a:buNone/>
            </a:pPr>
            <a:r>
              <a:rPr lang="en-US" sz="8800" dirty="0"/>
              <a:t>  entity set, meaning that every entity that is a member </a:t>
            </a:r>
          </a:p>
          <a:p>
            <a:pPr marL="0" indent="0">
              <a:buNone/>
            </a:pPr>
            <a:r>
              <a:rPr lang="en-US" sz="8800" dirty="0"/>
              <a:t>  of one of these subgroupings is also an employee. </a:t>
            </a:r>
          </a:p>
          <a:p>
            <a:pPr marL="0" indent="0">
              <a:buNone/>
            </a:pPr>
            <a:endParaRPr lang="en-US" sz="8800" dirty="0"/>
          </a:p>
          <a:p>
            <a:pPr marL="0" indent="0">
              <a:buNone/>
            </a:pPr>
            <a:r>
              <a:rPr lang="en-US" sz="8800" dirty="0"/>
              <a:t> We call each of these subgroupings a subclass of the</a:t>
            </a:r>
          </a:p>
          <a:p>
            <a:pPr marL="0" indent="0">
              <a:buNone/>
            </a:pPr>
            <a:r>
              <a:rPr lang="en-US" sz="8800" dirty="0"/>
              <a:t> employee entity type, and the employee entity type is</a:t>
            </a:r>
          </a:p>
          <a:p>
            <a:pPr marL="0" indent="0">
              <a:buNone/>
            </a:pPr>
            <a:r>
              <a:rPr lang="en-US" sz="8800" dirty="0"/>
              <a:t> called the superclass for each of these subclasses. </a:t>
            </a:r>
          </a:p>
          <a:p>
            <a:pPr marL="0" indent="0">
              <a:buNone/>
            </a:pPr>
            <a:endParaRPr lang="en-US" sz="8800" dirty="0"/>
          </a:p>
          <a:p>
            <a:pPr marL="0" indent="0">
              <a:buNone/>
            </a:pPr>
            <a:r>
              <a:rPr lang="en-US" sz="8800" dirty="0"/>
              <a:t> The relationship between the superclass and subclass</a:t>
            </a:r>
          </a:p>
          <a:p>
            <a:pPr marL="0" indent="0">
              <a:buNone/>
            </a:pPr>
            <a:r>
              <a:rPr lang="en-US" sz="8800" dirty="0"/>
              <a:t> is called a class/subclass relationship. </a:t>
            </a:r>
          </a:p>
          <a:p>
            <a:pPr marL="0" indent="0">
              <a:buNone/>
            </a:pPr>
            <a:r>
              <a:rPr lang="en-US" sz="88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2C945755-3FD7-42FD-8E3F-A80966B5B6D9}"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87</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2591334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b="1" dirty="0"/>
              <a:t>Specialization: </a:t>
            </a:r>
            <a:r>
              <a:rPr lang="en-US" sz="8800" dirty="0"/>
              <a:t>is the process of defining a set of</a:t>
            </a:r>
          </a:p>
          <a:p>
            <a:pPr marL="0" indent="0">
              <a:buNone/>
            </a:pPr>
            <a:r>
              <a:rPr lang="en-US" sz="8800" dirty="0"/>
              <a:t>  subclasses of an entity type. This entity type is called</a:t>
            </a:r>
          </a:p>
          <a:p>
            <a:pPr marL="0" indent="0">
              <a:buNone/>
            </a:pPr>
            <a:r>
              <a:rPr lang="en-US" sz="8800" dirty="0"/>
              <a:t>  the superclass of the specialization.  </a:t>
            </a:r>
          </a:p>
          <a:p>
            <a:pPr marL="0" indent="0">
              <a:buNone/>
            </a:pPr>
            <a:r>
              <a:rPr lang="en-US" sz="8800" dirty="0"/>
              <a:t> </a:t>
            </a:r>
          </a:p>
          <a:p>
            <a:pPr marL="0" indent="0">
              <a:buNone/>
            </a:pPr>
            <a:r>
              <a:rPr lang="en-US" sz="8800" dirty="0"/>
              <a:t>  The set of subclasses that form a specialization is</a:t>
            </a:r>
          </a:p>
          <a:p>
            <a:pPr marL="0" indent="0">
              <a:buNone/>
            </a:pPr>
            <a:r>
              <a:rPr lang="en-US" sz="8800" dirty="0"/>
              <a:t>  defined on the basis of some distinguishing</a:t>
            </a:r>
          </a:p>
          <a:p>
            <a:pPr marL="0" indent="0">
              <a:buNone/>
            </a:pPr>
            <a:r>
              <a:rPr lang="en-US" sz="8800" dirty="0"/>
              <a:t>  characteristics of the entities in the superclass.</a:t>
            </a:r>
          </a:p>
          <a:p>
            <a:pPr marL="0" indent="0">
              <a:buNone/>
            </a:pPr>
            <a:endParaRPr lang="en-US" sz="8800" dirty="0"/>
          </a:p>
          <a:p>
            <a:pPr marL="0" indent="0">
              <a:buNone/>
            </a:pPr>
            <a:r>
              <a:rPr lang="en-US" sz="8800" dirty="0"/>
              <a:t>  e.g. The set of subclasses {Secretary, Engineer,</a:t>
            </a:r>
          </a:p>
          <a:p>
            <a:pPr marL="0" indent="0">
              <a:buNone/>
            </a:pPr>
            <a:r>
              <a:rPr lang="en-US" sz="8800" dirty="0"/>
              <a:t>          Technician} is a specialization of the superclass</a:t>
            </a:r>
          </a:p>
          <a:p>
            <a:pPr marL="0" indent="0">
              <a:buNone/>
            </a:pPr>
            <a:r>
              <a:rPr lang="en-US" sz="8800" dirty="0"/>
              <a:t>           employee that distinguishes among employee</a:t>
            </a:r>
          </a:p>
          <a:p>
            <a:pPr marL="0" indent="0">
              <a:buNone/>
            </a:pPr>
            <a:r>
              <a:rPr lang="en-US" sz="8800" dirty="0"/>
              <a:t>           entities based on the job type of each entity.</a:t>
            </a:r>
          </a:p>
          <a:p>
            <a:pPr marL="0" indent="0">
              <a:buNone/>
            </a:pPr>
            <a:r>
              <a:rPr lang="en-US" sz="88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6E42D804-1906-4C3E-9F67-877C2E8200BD}"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88</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5744444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439792"/>
            <a:ext cx="9052560" cy="7668430"/>
          </a:xfrm>
        </p:spPr>
        <p:txBody>
          <a:bodyPr>
            <a:normAutofit fontScale="32500" lnSpcReduction="20000"/>
          </a:bodyPr>
          <a:lstStyle/>
          <a:p>
            <a:pPr marL="0" indent="0">
              <a:buNone/>
            </a:pPr>
            <a:r>
              <a:rPr lang="en-US" sz="11200" b="1" dirty="0"/>
              <a:t>  </a:t>
            </a:r>
            <a:endParaRPr lang="en-US" sz="11200" dirty="0"/>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003029DB-472D-47AA-BB62-005BA9710637}"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89</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14338" name="Picture 2">
            <a:extLst>
              <a:ext uri="{FF2B5EF4-FFF2-40B4-BE49-F238E27FC236}">
                <a16:creationId xmlns:a16="http://schemas.microsoft.com/office/drawing/2014/main" id="{EF7DC034-64EB-40B6-8A20-5F152CF47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1143000"/>
            <a:ext cx="54483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5.png">
            <a:extLst>
              <a:ext uri="{FF2B5EF4-FFF2-40B4-BE49-F238E27FC236}">
                <a16:creationId xmlns:a16="http://schemas.microsoft.com/office/drawing/2014/main" id="{BC346160-7166-48BD-88BB-4717C09DAB74}"/>
              </a:ext>
            </a:extLst>
          </p:cNvPr>
          <p:cNvPicPr/>
          <p:nvPr/>
        </p:nvPicPr>
        <p:blipFill>
          <a:blip r:embed="rId4" cstate="print"/>
          <a:stretch>
            <a:fillRect/>
          </a:stretch>
        </p:blipFill>
        <p:spPr>
          <a:xfrm>
            <a:off x="842328" y="1061085"/>
            <a:ext cx="7459345" cy="4735830"/>
          </a:xfrm>
          <a:prstGeom prst="rect">
            <a:avLst/>
          </a:prstGeom>
        </p:spPr>
      </p:pic>
    </p:spTree>
    <p:extLst>
      <p:ext uri="{BB962C8B-B14F-4D97-AF65-F5344CB8AC3E}">
        <p14:creationId xmlns:p14="http://schemas.microsoft.com/office/powerpoint/2010/main" val="244101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7C47EF-52BB-4350-8FDC-ABA912C4EBBE}" type="datetime1">
              <a:rPr lang="en-US" smtClean="0"/>
              <a:pPr/>
              <a:t>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Course content/Syllabus</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447800" cy="685800"/>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a:t>Dr. SHAINA      Database Management System         UNIT 1</a:t>
            </a:r>
          </a:p>
        </p:txBody>
      </p:sp>
      <p:pic>
        <p:nvPicPr>
          <p:cNvPr id="2050" name="Picture 2"/>
          <p:cNvPicPr>
            <a:picLocks noGrp="1" noChangeAspect="1" noChangeArrowheads="1"/>
          </p:cNvPicPr>
          <p:nvPr>
            <p:ph idx="1"/>
          </p:nvPr>
        </p:nvPicPr>
        <p:blipFill>
          <a:blip r:embed="rId3"/>
          <a:srcRect/>
          <a:stretch>
            <a:fillRect/>
          </a:stretch>
        </p:blipFill>
        <p:spPr bwMode="auto">
          <a:xfrm>
            <a:off x="381000" y="609600"/>
            <a:ext cx="8077200" cy="5105400"/>
          </a:xfrm>
          <a:prstGeom prst="rect">
            <a:avLst/>
          </a:prstGeom>
          <a:noFill/>
          <a:ln w="9525">
            <a:noFill/>
            <a:miter lim="800000"/>
            <a:headEnd/>
            <a:tailEnd/>
          </a:ln>
          <a:effectLst/>
        </p:spPr>
      </p:pic>
    </p:spTree>
    <p:extLst>
      <p:ext uri="{BB962C8B-B14F-4D97-AF65-F5344CB8AC3E}">
        <p14:creationId xmlns:p14="http://schemas.microsoft.com/office/powerpoint/2010/main" val="937704206"/>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dirty="0"/>
              <a:t>e.g. another specialization of the employee entity type</a:t>
            </a:r>
          </a:p>
          <a:p>
            <a:pPr marL="0" indent="0">
              <a:buNone/>
            </a:pPr>
            <a:r>
              <a:rPr lang="en-US" sz="8800" dirty="0"/>
              <a:t>          may yield the set of subclasses  </a:t>
            </a:r>
          </a:p>
          <a:p>
            <a:pPr marL="0" indent="0">
              <a:buNone/>
            </a:pPr>
            <a:r>
              <a:rPr lang="en-US" sz="8800" dirty="0"/>
              <a:t>          {</a:t>
            </a:r>
            <a:r>
              <a:rPr lang="en-US" sz="8800" dirty="0" err="1"/>
              <a:t>salaried_employee</a:t>
            </a:r>
            <a:r>
              <a:rPr lang="en-US" sz="8800" dirty="0"/>
              <a:t>, </a:t>
            </a:r>
            <a:r>
              <a:rPr lang="en-US" sz="8800" dirty="0" err="1"/>
              <a:t>hourly_employee</a:t>
            </a:r>
            <a:r>
              <a:rPr lang="en-US" sz="8800" dirty="0"/>
              <a:t>}. </a:t>
            </a:r>
          </a:p>
          <a:p>
            <a:pPr marL="0" indent="0">
              <a:buNone/>
            </a:pPr>
            <a:r>
              <a:rPr lang="en-US" sz="8800" dirty="0"/>
              <a:t>           This specialization distinguishes among</a:t>
            </a:r>
          </a:p>
          <a:p>
            <a:pPr marL="0" indent="0">
              <a:buNone/>
            </a:pPr>
            <a:r>
              <a:rPr lang="en-US" sz="8800" dirty="0"/>
              <a:t>           employees based on the method of pay.</a:t>
            </a:r>
          </a:p>
          <a:p>
            <a:pPr marL="0" indent="0">
              <a:buNone/>
            </a:pPr>
            <a:endParaRPr lang="en-US" sz="8800" dirty="0"/>
          </a:p>
          <a:p>
            <a:pPr marL="0" indent="0">
              <a:buNone/>
            </a:pPr>
            <a:r>
              <a:rPr lang="en-US" sz="8800" dirty="0"/>
              <a:t>The reasons for having specialization:</a:t>
            </a:r>
          </a:p>
          <a:p>
            <a:pPr marL="0" indent="0">
              <a:buNone/>
            </a:pPr>
            <a:r>
              <a:rPr lang="en-US" sz="8800" dirty="0"/>
              <a:t>1) Certain attributes may apply to some but not all</a:t>
            </a:r>
          </a:p>
          <a:p>
            <a:pPr marL="0" indent="0">
              <a:buNone/>
            </a:pPr>
            <a:r>
              <a:rPr lang="en-US" sz="8800" dirty="0"/>
              <a:t>     entities of the superclass. A subclass is defined in</a:t>
            </a:r>
          </a:p>
          <a:p>
            <a:pPr marL="0" indent="0">
              <a:buNone/>
            </a:pPr>
            <a:r>
              <a:rPr lang="en-US" sz="8800" dirty="0"/>
              <a:t>     order to group the entities to which these attributes  </a:t>
            </a:r>
          </a:p>
          <a:p>
            <a:pPr marL="0" indent="0">
              <a:buNone/>
            </a:pPr>
            <a:r>
              <a:rPr lang="en-US" sz="8800" dirty="0"/>
              <a:t>     apply.</a:t>
            </a:r>
          </a:p>
          <a:p>
            <a:pPr marL="0" indent="0">
              <a:buNone/>
            </a:pPr>
            <a:r>
              <a:rPr lang="en-US" sz="8800" dirty="0"/>
              <a:t>e.g. Secretary has attributes Typing Speed and Engineer</a:t>
            </a:r>
          </a:p>
          <a:p>
            <a:pPr marL="0" indent="0">
              <a:buNone/>
            </a:pPr>
            <a:r>
              <a:rPr lang="en-US" sz="8800" dirty="0"/>
              <a:t>        has attributes type of engineer. </a:t>
            </a:r>
          </a:p>
          <a:p>
            <a:pPr marL="0" indent="0">
              <a:buNone/>
            </a:pPr>
            <a:r>
              <a:rPr lang="en-US" sz="88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784C98E0-11D4-430F-BA64-4BBFC6C5514D}"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90</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9003081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11200" dirty="0"/>
              <a:t> </a:t>
            </a:r>
            <a:r>
              <a:rPr lang="en-US" sz="8800" dirty="0"/>
              <a:t>2) Some relationship types may be participated in only</a:t>
            </a:r>
          </a:p>
          <a:p>
            <a:pPr marL="0" indent="0">
              <a:buNone/>
            </a:pPr>
            <a:r>
              <a:rPr lang="en-US" sz="8800" dirty="0"/>
              <a:t>       by entities that are members of the subclass. E.g.</a:t>
            </a:r>
          </a:p>
          <a:p>
            <a:pPr marL="0" indent="0">
              <a:buNone/>
            </a:pPr>
            <a:r>
              <a:rPr lang="en-US" sz="8800" dirty="0"/>
              <a:t>       if only </a:t>
            </a:r>
            <a:r>
              <a:rPr lang="en-US" sz="8800" dirty="0" err="1"/>
              <a:t>hourly_employee</a:t>
            </a:r>
            <a:r>
              <a:rPr lang="en-US" sz="8800" dirty="0"/>
              <a:t> can belong to a trade</a:t>
            </a:r>
          </a:p>
          <a:p>
            <a:pPr marL="0" indent="0">
              <a:buNone/>
            </a:pPr>
            <a:r>
              <a:rPr lang="en-US" sz="8800" dirty="0"/>
              <a:t>       union. </a:t>
            </a:r>
          </a:p>
          <a:p>
            <a:pPr marL="0" indent="0">
              <a:buNone/>
            </a:pPr>
            <a:endParaRPr lang="en-US" sz="8800" dirty="0"/>
          </a:p>
          <a:p>
            <a:pPr marL="0" indent="0">
              <a:buNone/>
            </a:pPr>
            <a:r>
              <a:rPr lang="en-US" sz="8800" dirty="0"/>
              <a:t>       We  can represent that fact by creating the sub</a:t>
            </a:r>
          </a:p>
          <a:p>
            <a:pPr marL="0" indent="0">
              <a:buNone/>
            </a:pPr>
            <a:r>
              <a:rPr lang="en-US" sz="8800" dirty="0"/>
              <a:t>       class </a:t>
            </a:r>
            <a:r>
              <a:rPr lang="en-US" sz="8800" dirty="0" err="1"/>
              <a:t>hourly_employee</a:t>
            </a:r>
            <a:r>
              <a:rPr lang="en-US" sz="8800" dirty="0"/>
              <a:t> of employee and relating</a:t>
            </a:r>
          </a:p>
          <a:p>
            <a:pPr marL="0" indent="0">
              <a:buNone/>
            </a:pPr>
            <a:r>
              <a:rPr lang="en-US" sz="8800" dirty="0"/>
              <a:t>       the subclass to an entity type </a:t>
            </a:r>
            <a:r>
              <a:rPr lang="en-US" sz="8800" dirty="0" err="1"/>
              <a:t>trade_union</a:t>
            </a:r>
            <a:r>
              <a:rPr lang="en-US" sz="8800" dirty="0"/>
              <a:t> via the     </a:t>
            </a:r>
          </a:p>
          <a:p>
            <a:pPr marL="0" indent="0">
              <a:buNone/>
            </a:pPr>
            <a:r>
              <a:rPr lang="en-US" sz="8800" dirty="0"/>
              <a:t>       </a:t>
            </a:r>
            <a:r>
              <a:rPr lang="en-US" sz="8800" dirty="0" err="1"/>
              <a:t>belongs_to</a:t>
            </a:r>
            <a:r>
              <a:rPr lang="en-US" sz="8800" dirty="0"/>
              <a:t> relationship type. </a:t>
            </a:r>
          </a:p>
          <a:p>
            <a:pPr marL="0" indent="0">
              <a:buNone/>
            </a:pPr>
            <a:endParaRPr lang="en-US" sz="8800" dirty="0"/>
          </a:p>
          <a:p>
            <a:pPr marL="0" indent="0">
              <a:buNone/>
            </a:pPr>
            <a:r>
              <a:rPr lang="en-US" sz="8800" b="1" dirty="0" err="1"/>
              <a:t>Disjointness</a:t>
            </a:r>
            <a:r>
              <a:rPr lang="en-US" sz="8800" b="1" dirty="0"/>
              <a:t>: </a:t>
            </a:r>
            <a:r>
              <a:rPr lang="en-US" sz="8800" dirty="0"/>
              <a:t>The subclass of the specialization must be</a:t>
            </a:r>
          </a:p>
          <a:p>
            <a:pPr marL="0" indent="0">
              <a:buNone/>
            </a:pPr>
            <a:r>
              <a:rPr lang="en-US" sz="8800" dirty="0"/>
              <a:t>                        disjoint, i.e. an entity can be a member of</a:t>
            </a:r>
          </a:p>
          <a:p>
            <a:pPr marL="0" indent="0">
              <a:buNone/>
            </a:pPr>
            <a:r>
              <a:rPr lang="en-US" sz="8800" dirty="0"/>
              <a:t>                        at most one of the subclasses of the</a:t>
            </a:r>
          </a:p>
          <a:p>
            <a:pPr marL="0" indent="0">
              <a:buNone/>
            </a:pPr>
            <a:r>
              <a:rPr lang="en-US" sz="8800" dirty="0"/>
              <a:t>                        specialization. </a:t>
            </a:r>
          </a:p>
          <a:p>
            <a:pPr marL="0" indent="0">
              <a:buNone/>
            </a:pPr>
            <a:endParaRPr lang="en-US" sz="11200" b="1" dirty="0"/>
          </a:p>
          <a:p>
            <a:pPr marL="0" indent="0">
              <a:buNone/>
            </a:pPr>
            <a:r>
              <a:rPr lang="en-US" sz="112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BF817564-CCF9-453D-8800-9A32F5CF2610}"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91</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905358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dirty="0"/>
              <a:t>The disjoint is represented by the “d“ notation. </a:t>
            </a:r>
          </a:p>
          <a:p>
            <a:pPr marL="0" indent="0">
              <a:buNone/>
            </a:pPr>
            <a:endParaRPr lang="en-US" sz="8800" dirty="0"/>
          </a:p>
          <a:p>
            <a:pPr marL="0" indent="0">
              <a:buNone/>
            </a:pPr>
            <a:r>
              <a:rPr lang="en-US" sz="8800" b="1" dirty="0"/>
              <a:t> Generalization: </a:t>
            </a:r>
            <a:r>
              <a:rPr lang="en-US" sz="8800" dirty="0"/>
              <a:t>The reverse of specialization is</a:t>
            </a:r>
          </a:p>
          <a:p>
            <a:pPr marL="0" indent="0">
              <a:buNone/>
            </a:pPr>
            <a:r>
              <a:rPr lang="en-US" sz="8800" dirty="0"/>
              <a:t>                             generalization.</a:t>
            </a:r>
          </a:p>
          <a:p>
            <a:pPr marL="0" indent="0">
              <a:buNone/>
            </a:pPr>
            <a:endParaRPr lang="en-US" sz="8800" dirty="0"/>
          </a:p>
          <a:p>
            <a:pPr marL="0" indent="0">
              <a:buNone/>
            </a:pPr>
            <a:r>
              <a:rPr lang="en-US" sz="8800" dirty="0"/>
              <a:t>Consider Car and Truck, they can be generalized into</a:t>
            </a:r>
          </a:p>
          <a:p>
            <a:pPr marL="0" indent="0">
              <a:buNone/>
            </a:pPr>
            <a:r>
              <a:rPr lang="en-US" sz="8800" dirty="0"/>
              <a:t>the entity type Vehicle. Both Car and Truck are now</a:t>
            </a:r>
          </a:p>
          <a:p>
            <a:pPr marL="0" indent="0">
              <a:buNone/>
            </a:pPr>
            <a:r>
              <a:rPr lang="en-US" sz="8800" dirty="0"/>
              <a:t>subclasses of the generalized superclass vehicle. </a:t>
            </a:r>
          </a:p>
          <a:p>
            <a:pPr marL="0" indent="0">
              <a:buNone/>
            </a:pPr>
            <a:endParaRPr lang="en-US" sz="8800" dirty="0"/>
          </a:p>
          <a:p>
            <a:pPr marL="0" indent="0">
              <a:buNone/>
            </a:pPr>
            <a:r>
              <a:rPr lang="en-US" sz="8800" b="1" dirty="0"/>
              <a:t>Keys: </a:t>
            </a:r>
            <a:r>
              <a:rPr lang="en-US" sz="8800" dirty="0"/>
              <a:t>A </a:t>
            </a:r>
            <a:r>
              <a:rPr lang="en-US" sz="8800" dirty="0" err="1"/>
              <a:t>Superkey</a:t>
            </a:r>
            <a:r>
              <a:rPr lang="en-US" sz="8800" dirty="0"/>
              <a:t> of a relation schema R={A</a:t>
            </a:r>
            <a:r>
              <a:rPr lang="en-US" sz="8800" baseline="-25000" dirty="0"/>
              <a:t>1,</a:t>
            </a:r>
            <a:r>
              <a:rPr lang="en-US" sz="8800" dirty="0"/>
              <a:t>A</a:t>
            </a:r>
            <a:r>
              <a:rPr lang="en-US" sz="8800" baseline="-25000" dirty="0"/>
              <a:t>2, …..</a:t>
            </a:r>
            <a:r>
              <a:rPr lang="en-US" sz="8800" dirty="0"/>
              <a:t> A</a:t>
            </a:r>
            <a:r>
              <a:rPr lang="en-US" sz="8800" baseline="-25000" dirty="0"/>
              <a:t>n </a:t>
            </a:r>
            <a:r>
              <a:rPr lang="en-US" sz="8800" dirty="0"/>
              <a:t>}</a:t>
            </a:r>
          </a:p>
          <a:p>
            <a:pPr marL="0" indent="0">
              <a:buNone/>
            </a:pPr>
            <a:r>
              <a:rPr lang="en-US" sz="8800" dirty="0"/>
              <a:t>is a set of attributes with the property that no two tuples t</a:t>
            </a:r>
            <a:r>
              <a:rPr lang="en-US" sz="8800" baseline="-25000" dirty="0"/>
              <a:t>1 </a:t>
            </a:r>
            <a:r>
              <a:rPr lang="en-US" sz="8800" dirty="0"/>
              <a:t>and</a:t>
            </a:r>
            <a:r>
              <a:rPr lang="en-US" sz="8800" baseline="-25000" dirty="0"/>
              <a:t>  </a:t>
            </a:r>
            <a:r>
              <a:rPr lang="en-US" sz="8800" dirty="0"/>
              <a:t>t</a:t>
            </a:r>
            <a:r>
              <a:rPr lang="en-US" sz="8800" baseline="-25000" dirty="0"/>
              <a:t>2 </a:t>
            </a:r>
            <a:r>
              <a:rPr lang="en-US" sz="8800" dirty="0"/>
              <a:t>in any legal relation state r of R will have </a:t>
            </a:r>
          </a:p>
          <a:p>
            <a:pPr marL="0" indent="0">
              <a:buNone/>
            </a:pPr>
            <a:r>
              <a:rPr lang="en-US" sz="8800" dirty="0"/>
              <a:t>T</a:t>
            </a:r>
            <a:r>
              <a:rPr lang="en-US" sz="8800" baseline="-25000" dirty="0"/>
              <a:t>1 </a:t>
            </a:r>
            <a:r>
              <a:rPr lang="en-US" sz="8800" dirty="0"/>
              <a:t>[</a:t>
            </a:r>
            <a:r>
              <a:rPr lang="en-US" sz="8800" dirty="0" err="1"/>
              <a:t>sk</a:t>
            </a:r>
            <a:r>
              <a:rPr lang="en-US" sz="8800" dirty="0"/>
              <a:t>] = T</a:t>
            </a:r>
            <a:r>
              <a:rPr lang="en-US" sz="8800" baseline="-25000" dirty="0"/>
              <a:t>2 </a:t>
            </a:r>
            <a:r>
              <a:rPr lang="en-US" sz="8800" dirty="0"/>
              <a:t>[</a:t>
            </a:r>
            <a:r>
              <a:rPr lang="en-US" sz="8800" dirty="0" err="1"/>
              <a:t>sk</a:t>
            </a:r>
            <a:r>
              <a:rPr lang="en-US" sz="88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b="1" dirty="0"/>
          </a:p>
          <a:p>
            <a:pPr marL="0" indent="0">
              <a:buNone/>
            </a:pPr>
            <a:r>
              <a:rPr lang="en-US" sz="112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747064A8-298A-4DFD-9736-0A39E9AAB209}"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92</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4227753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11200" dirty="0"/>
              <a:t> </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b="1" dirty="0"/>
          </a:p>
          <a:p>
            <a:pPr marL="0" indent="0">
              <a:buNone/>
            </a:pPr>
            <a:r>
              <a:rPr lang="en-US" sz="112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36AD0B5C-FD8E-4DCB-B73F-0127D0D20A38}"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93</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Generalization</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pic>
        <p:nvPicPr>
          <p:cNvPr id="9" name="image7.png">
            <a:extLst>
              <a:ext uri="{FF2B5EF4-FFF2-40B4-BE49-F238E27FC236}">
                <a16:creationId xmlns:a16="http://schemas.microsoft.com/office/drawing/2014/main" id="{038C001C-B30C-4C92-A3FC-417871DF9ED1}"/>
              </a:ext>
            </a:extLst>
          </p:cNvPr>
          <p:cNvPicPr/>
          <p:nvPr/>
        </p:nvPicPr>
        <p:blipFill>
          <a:blip r:embed="rId3" cstate="print"/>
          <a:stretch>
            <a:fillRect/>
          </a:stretch>
        </p:blipFill>
        <p:spPr>
          <a:xfrm>
            <a:off x="987742" y="1032193"/>
            <a:ext cx="7168515" cy="4793615"/>
          </a:xfrm>
          <a:prstGeom prst="rect">
            <a:avLst/>
          </a:prstGeom>
        </p:spPr>
      </p:pic>
    </p:spTree>
    <p:extLst>
      <p:ext uri="{BB962C8B-B14F-4D97-AF65-F5344CB8AC3E}">
        <p14:creationId xmlns:p14="http://schemas.microsoft.com/office/powerpoint/2010/main" val="1212188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11200" dirty="0"/>
              <a:t> </a:t>
            </a:r>
            <a:r>
              <a:rPr lang="en-US" sz="8800" dirty="0"/>
              <a:t>A key k is a </a:t>
            </a:r>
            <a:r>
              <a:rPr lang="en-US" sz="8800" dirty="0" err="1"/>
              <a:t>superkey</a:t>
            </a:r>
            <a:r>
              <a:rPr lang="en-US" sz="8800" dirty="0"/>
              <a:t> with the additional property that</a:t>
            </a:r>
          </a:p>
          <a:p>
            <a:pPr marL="0" indent="0">
              <a:buNone/>
            </a:pPr>
            <a:r>
              <a:rPr lang="en-US" sz="8800" dirty="0"/>
              <a:t>  removal of any attribute from K will cause k not to be </a:t>
            </a:r>
          </a:p>
          <a:p>
            <a:pPr marL="0" indent="0">
              <a:buNone/>
            </a:pPr>
            <a:r>
              <a:rPr lang="en-US" sz="8800" dirty="0"/>
              <a:t>  a </a:t>
            </a:r>
            <a:r>
              <a:rPr lang="en-US" sz="8800" dirty="0" err="1"/>
              <a:t>superkey</a:t>
            </a:r>
            <a:r>
              <a:rPr lang="en-US" sz="8800" dirty="0"/>
              <a:t> anymore. </a:t>
            </a:r>
          </a:p>
          <a:p>
            <a:pPr marL="0" indent="0">
              <a:buNone/>
            </a:pPr>
            <a:endParaRPr lang="en-US" sz="8800" dirty="0"/>
          </a:p>
          <a:p>
            <a:pPr marL="0" indent="0">
              <a:buNone/>
            </a:pPr>
            <a:r>
              <a:rPr lang="en-US" sz="8800" dirty="0"/>
              <a:t>  The difference between a key and a </a:t>
            </a:r>
            <a:r>
              <a:rPr lang="en-US" sz="8800" dirty="0" err="1"/>
              <a:t>superkey</a:t>
            </a:r>
            <a:r>
              <a:rPr lang="en-US" sz="8800" dirty="0"/>
              <a:t> is that a</a:t>
            </a:r>
          </a:p>
          <a:p>
            <a:pPr marL="0" indent="0">
              <a:buNone/>
            </a:pPr>
            <a:r>
              <a:rPr lang="en-US" sz="8800" dirty="0"/>
              <a:t>  key has to be minimal. That is if we have a key k = { A</a:t>
            </a:r>
            <a:r>
              <a:rPr lang="en-US" sz="8800" baseline="-25000" dirty="0"/>
              <a:t>1, </a:t>
            </a:r>
          </a:p>
          <a:p>
            <a:pPr marL="0" indent="0">
              <a:buNone/>
            </a:pPr>
            <a:r>
              <a:rPr lang="en-US" sz="8800" dirty="0"/>
              <a:t>  A</a:t>
            </a:r>
            <a:r>
              <a:rPr lang="en-US" sz="8800" baseline="-25000" dirty="0"/>
              <a:t>2 , </a:t>
            </a:r>
            <a:r>
              <a:rPr lang="en-US" sz="8800" dirty="0"/>
              <a:t>A</a:t>
            </a:r>
            <a:r>
              <a:rPr lang="en-US" sz="8800" baseline="-25000" dirty="0"/>
              <a:t>3, ……..</a:t>
            </a:r>
            <a:r>
              <a:rPr lang="en-US" sz="8800" dirty="0"/>
              <a:t> A</a:t>
            </a:r>
            <a:r>
              <a:rPr lang="en-US" sz="8800" baseline="-25000" dirty="0"/>
              <a:t>n</a:t>
            </a:r>
            <a:r>
              <a:rPr lang="en-US" sz="8800" dirty="0"/>
              <a:t>} of R then K – {A</a:t>
            </a:r>
            <a:r>
              <a:rPr lang="en-US" sz="8800" baseline="-25000" dirty="0"/>
              <a:t>i</a:t>
            </a:r>
            <a:r>
              <a:rPr lang="en-US" sz="8800" dirty="0"/>
              <a:t>} is not a key of R for any </a:t>
            </a:r>
            <a:r>
              <a:rPr lang="en-US" sz="8800" dirty="0" err="1"/>
              <a:t>i</a:t>
            </a:r>
            <a:r>
              <a:rPr lang="en-US" sz="8800" dirty="0"/>
              <a:t>. </a:t>
            </a:r>
          </a:p>
          <a:p>
            <a:pPr marL="0" indent="0">
              <a:buNone/>
            </a:pPr>
            <a:r>
              <a:rPr lang="en-US" sz="8800" dirty="0"/>
              <a:t>  </a:t>
            </a:r>
          </a:p>
          <a:p>
            <a:pPr marL="0" indent="0">
              <a:buNone/>
            </a:pPr>
            <a:r>
              <a:rPr lang="en-US" sz="8800" dirty="0"/>
              <a:t>  SSN is a key for employee, whereas {SSN, </a:t>
            </a:r>
            <a:r>
              <a:rPr lang="en-US" sz="8800" dirty="0" err="1"/>
              <a:t>Ename</a:t>
            </a:r>
            <a:r>
              <a:rPr lang="en-US" sz="8800" dirty="0"/>
              <a:t>} {SSN,</a:t>
            </a:r>
          </a:p>
          <a:p>
            <a:pPr marL="0" indent="0">
              <a:buNone/>
            </a:pPr>
            <a:r>
              <a:rPr lang="en-US" sz="8800" dirty="0"/>
              <a:t>  </a:t>
            </a:r>
            <a:r>
              <a:rPr lang="en-US" sz="8800" dirty="0" err="1"/>
              <a:t>Ename</a:t>
            </a:r>
            <a:r>
              <a:rPr lang="en-US" sz="8800" dirty="0"/>
              <a:t>, </a:t>
            </a:r>
            <a:r>
              <a:rPr lang="en-US" sz="8800" dirty="0" err="1"/>
              <a:t>Bdate</a:t>
            </a:r>
            <a:r>
              <a:rPr lang="en-US" sz="8800" dirty="0"/>
              <a:t>} </a:t>
            </a:r>
            <a:r>
              <a:rPr lang="en-US" sz="8800" dirty="0" err="1"/>
              <a:t>etc</a:t>
            </a:r>
            <a:r>
              <a:rPr lang="en-US" sz="8800" dirty="0"/>
              <a:t> are all </a:t>
            </a:r>
            <a:r>
              <a:rPr lang="en-US" sz="8800" dirty="0" err="1"/>
              <a:t>superkeys</a:t>
            </a:r>
            <a:r>
              <a:rPr lang="en-US" sz="8800" dirty="0"/>
              <a:t>. </a:t>
            </a:r>
          </a:p>
          <a:p>
            <a:pPr marL="0" indent="0">
              <a:buNone/>
            </a:pPr>
            <a:endParaRPr lang="en-US" sz="8800" dirty="0"/>
          </a:p>
          <a:p>
            <a:pPr marL="0" indent="0">
              <a:buNone/>
            </a:pPr>
            <a:endParaRPr lang="en-US" sz="11200" dirty="0"/>
          </a:p>
          <a:p>
            <a:pPr marL="0" indent="0">
              <a:buNone/>
            </a:pPr>
            <a:endParaRPr lang="en-US" sz="11200" b="1" dirty="0"/>
          </a:p>
          <a:p>
            <a:pPr marL="0" indent="0">
              <a:buNone/>
            </a:pPr>
            <a:r>
              <a:rPr lang="en-US" sz="112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1D2B76DA-9C12-453F-80C7-B26CC2A2D1A2}"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94</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2365807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457200" y="832770"/>
            <a:ext cx="8229600" cy="5387733"/>
          </a:xfrm>
        </p:spPr>
        <p:txBody>
          <a:bodyPr>
            <a:normAutofit fontScale="25000" lnSpcReduction="20000"/>
          </a:bodyPr>
          <a:lstStyle/>
          <a:p>
            <a:pPr marL="0" indent="0">
              <a:buNone/>
            </a:pPr>
            <a:r>
              <a:rPr lang="en-US" sz="11200" b="1" dirty="0"/>
              <a:t> </a:t>
            </a:r>
            <a:r>
              <a:rPr lang="en-US" sz="8800" dirty="0"/>
              <a:t> A key k is a </a:t>
            </a:r>
            <a:r>
              <a:rPr lang="en-US" sz="8800" dirty="0" err="1"/>
              <a:t>superkey</a:t>
            </a:r>
            <a:r>
              <a:rPr lang="en-US" sz="8800" dirty="0"/>
              <a:t> with the additional property that</a:t>
            </a:r>
          </a:p>
          <a:p>
            <a:pPr marL="0" indent="0">
              <a:buNone/>
            </a:pPr>
            <a:r>
              <a:rPr lang="en-US" sz="8800" dirty="0"/>
              <a:t>  removal of any attribute from K will cause k not to be </a:t>
            </a:r>
          </a:p>
          <a:p>
            <a:pPr marL="0" indent="0">
              <a:buNone/>
            </a:pPr>
            <a:r>
              <a:rPr lang="en-US" sz="8800" dirty="0"/>
              <a:t>  a </a:t>
            </a:r>
            <a:r>
              <a:rPr lang="en-US" sz="8800" dirty="0" err="1"/>
              <a:t>superkey</a:t>
            </a:r>
            <a:r>
              <a:rPr lang="en-US" sz="8800" dirty="0"/>
              <a:t> anymore. </a:t>
            </a:r>
          </a:p>
          <a:p>
            <a:pPr marL="0" indent="0">
              <a:buNone/>
            </a:pPr>
            <a:endParaRPr lang="en-US" sz="8800" dirty="0"/>
          </a:p>
          <a:p>
            <a:pPr marL="0" indent="0">
              <a:buNone/>
            </a:pPr>
            <a:r>
              <a:rPr lang="en-US" sz="8800" dirty="0"/>
              <a:t>The difference between a key and a </a:t>
            </a:r>
            <a:r>
              <a:rPr lang="en-US" sz="8800" dirty="0" err="1"/>
              <a:t>superkey</a:t>
            </a:r>
            <a:r>
              <a:rPr lang="en-US" sz="8800" dirty="0"/>
              <a:t> is that a</a:t>
            </a:r>
          </a:p>
          <a:p>
            <a:pPr marL="0" indent="0">
              <a:buNone/>
            </a:pPr>
            <a:r>
              <a:rPr lang="en-US" sz="8800" dirty="0"/>
              <a:t> key has to be minimal. That is if we have a key k = { A</a:t>
            </a:r>
            <a:r>
              <a:rPr lang="en-US" sz="8800" baseline="-25000" dirty="0"/>
              <a:t>1, </a:t>
            </a:r>
          </a:p>
          <a:p>
            <a:pPr marL="0" indent="0">
              <a:buNone/>
            </a:pPr>
            <a:r>
              <a:rPr lang="en-US" sz="8800" dirty="0"/>
              <a:t>A</a:t>
            </a:r>
            <a:r>
              <a:rPr lang="en-US" sz="8800" baseline="-25000" dirty="0"/>
              <a:t>2 , </a:t>
            </a:r>
            <a:r>
              <a:rPr lang="en-US" sz="8800" dirty="0"/>
              <a:t>A</a:t>
            </a:r>
            <a:r>
              <a:rPr lang="en-US" sz="8800" baseline="-25000" dirty="0"/>
              <a:t>3, ……..</a:t>
            </a:r>
            <a:r>
              <a:rPr lang="en-US" sz="8800" dirty="0"/>
              <a:t> A</a:t>
            </a:r>
            <a:r>
              <a:rPr lang="en-US" sz="8800" baseline="-25000" dirty="0"/>
              <a:t>n</a:t>
            </a:r>
            <a:r>
              <a:rPr lang="en-US" sz="8800" dirty="0"/>
              <a:t>} of R then K – {A</a:t>
            </a:r>
            <a:r>
              <a:rPr lang="en-US" sz="8800" baseline="-25000" dirty="0"/>
              <a:t>i</a:t>
            </a:r>
            <a:r>
              <a:rPr lang="en-US" sz="8800" dirty="0"/>
              <a:t>} is not a key of R for any</a:t>
            </a:r>
          </a:p>
          <a:p>
            <a:pPr marL="0" indent="0">
              <a:buNone/>
            </a:pPr>
            <a:r>
              <a:rPr lang="en-US" sz="8800" dirty="0" err="1"/>
              <a:t>i</a:t>
            </a:r>
            <a:r>
              <a:rPr lang="en-US" sz="8800" dirty="0"/>
              <a:t>. </a:t>
            </a:r>
          </a:p>
          <a:p>
            <a:pPr marL="0" indent="0">
              <a:buNone/>
            </a:pPr>
            <a:r>
              <a:rPr lang="en-US" sz="8800" dirty="0"/>
              <a:t>  </a:t>
            </a:r>
          </a:p>
          <a:p>
            <a:pPr marL="0" indent="0">
              <a:buNone/>
            </a:pPr>
            <a:r>
              <a:rPr lang="en-US" sz="8800" dirty="0"/>
              <a:t>If a relational schema has more than one key, each is</a:t>
            </a:r>
          </a:p>
          <a:p>
            <a:pPr marL="0" indent="0">
              <a:buNone/>
            </a:pPr>
            <a:r>
              <a:rPr lang="en-US" sz="8800" dirty="0"/>
              <a:t>called a candidate key. One of the candidate keys is</a:t>
            </a:r>
          </a:p>
          <a:p>
            <a:pPr marL="0" indent="0">
              <a:buNone/>
            </a:pPr>
            <a:r>
              <a:rPr lang="en-US" sz="8800" dirty="0"/>
              <a:t>arbitrarily  designated to be the primary key and the</a:t>
            </a:r>
          </a:p>
          <a:p>
            <a:pPr marL="0" indent="0">
              <a:buNone/>
            </a:pPr>
            <a:r>
              <a:rPr lang="en-US" sz="8800" dirty="0"/>
              <a:t>others are called secondary keys. </a:t>
            </a:r>
          </a:p>
          <a:p>
            <a:pPr marL="0" indent="0">
              <a:buNone/>
            </a:pPr>
            <a:endParaRPr lang="en-US" sz="11200" dirty="0"/>
          </a:p>
          <a:p>
            <a:pPr marL="0" indent="0">
              <a:buNone/>
            </a:pPr>
            <a:endParaRPr lang="en-US" sz="11200" dirty="0"/>
          </a:p>
          <a:p>
            <a:pPr marL="0" indent="0">
              <a:buNone/>
            </a:pPr>
            <a:endParaRPr lang="en-US" sz="11200" b="1" dirty="0"/>
          </a:p>
          <a:p>
            <a:pPr marL="0" indent="0">
              <a:buNone/>
            </a:pPr>
            <a:r>
              <a:rPr lang="en-US" sz="11200" dirty="0"/>
              <a:t>  </a:t>
            </a:r>
          </a:p>
          <a:p>
            <a:pPr marL="0" indent="0">
              <a:buNone/>
            </a:pPr>
            <a:r>
              <a:rPr lang="en-US" sz="11200" dirty="0"/>
              <a:t>  </a:t>
            </a:r>
          </a:p>
          <a:p>
            <a:pPr marL="0" indent="0">
              <a:buNone/>
            </a:pPr>
            <a:endParaRPr lang="en-US" sz="11200" b="1" dirty="0"/>
          </a:p>
          <a:p>
            <a:pPr marL="0" indent="0">
              <a:buNone/>
            </a:pPr>
            <a:endParaRPr lang="en-US" sz="11200" dirty="0"/>
          </a:p>
          <a:p>
            <a:pPr marL="0" indent="0">
              <a:buNone/>
            </a:pPr>
            <a:endParaRPr lang="en-US" sz="11200" dirty="0"/>
          </a:p>
          <a:p>
            <a:pPr marL="0" indent="0">
              <a:buNone/>
            </a:pPr>
            <a:r>
              <a:rPr lang="en-US" sz="11200" dirty="0"/>
              <a:t>    </a:t>
            </a:r>
          </a:p>
          <a:p>
            <a:pPr marL="1371600" indent="-1371600">
              <a:buAutoNum type="arabicParenR"/>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0A69E719-7C16-4601-A0DC-C5AC8B3A2BD0}"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95</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u="sng"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Subclasses and </a:t>
            </a:r>
            <a:r>
              <a:rPr lang="en-US" sz="2400" b="1" dirty="0" err="1">
                <a:solidFill>
                  <a:srgbClr val="222222"/>
                </a:solidFill>
                <a:latin typeface="arial" panose="020B0604020202020204" pitchFamily="34" charset="0"/>
              </a:rPr>
              <a:t>Superclasses</a:t>
            </a:r>
            <a:endParaRPr lang="en-US" sz="2400" b="1" dirty="0">
              <a:solidFill>
                <a:srgbClr val="222222"/>
              </a:solidFill>
              <a:latin typeface="arial" panose="020B0604020202020204" pitchFamily="34" charset="0"/>
            </a:endParaRP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685556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723900" y="533400"/>
            <a:ext cx="8229600" cy="5387733"/>
          </a:xfrm>
        </p:spPr>
        <p:txBody>
          <a:bodyPr>
            <a:normAutofit fontScale="25000" lnSpcReduction="20000"/>
          </a:bodyPr>
          <a:lstStyle/>
          <a:p>
            <a:pPr marL="0" indent="0">
              <a:buNone/>
            </a:pPr>
            <a:endParaRPr lang="en-US" sz="11200" dirty="0"/>
          </a:p>
          <a:p>
            <a:endParaRPr lang="en-US" sz="9600" dirty="0">
              <a:ea typeface="Times New Roman" panose="02020603050405020304" pitchFamily="18" charset="0"/>
              <a:cs typeface="Arial" panose="020B0604020202020204" pitchFamily="34" charset="0"/>
            </a:endParaRPr>
          </a:p>
          <a:p>
            <a:r>
              <a:rPr lang="en-US" sz="8800" dirty="0">
                <a:ea typeface="Times New Roman" panose="02020603050405020304" pitchFamily="18" charset="0"/>
                <a:cs typeface="Arial" panose="020B0604020202020204" pitchFamily="34" charset="0"/>
              </a:rPr>
              <a:t>A</a:t>
            </a:r>
            <a:r>
              <a:rPr lang="en-US" sz="8800" dirty="0">
                <a:effectLst/>
                <a:ea typeface="Times New Roman" panose="02020603050405020304" pitchFamily="18" charset="0"/>
                <a:cs typeface="Arial" panose="020B0604020202020204" pitchFamily="34" charset="0"/>
              </a:rPr>
              <a:t>ggregation is used when we have to define relationship among relationships.</a:t>
            </a:r>
          </a:p>
          <a:p>
            <a:endParaRPr lang="en-US" sz="8800" dirty="0">
              <a:effectLst/>
              <a:ea typeface="Times New Roman" panose="02020603050405020304" pitchFamily="18" charset="0"/>
              <a:cs typeface="Arial" panose="020B0604020202020204" pitchFamily="34" charset="0"/>
            </a:endParaRPr>
          </a:p>
          <a:p>
            <a:r>
              <a:rPr lang="en-US" sz="8800" dirty="0">
                <a:ea typeface="Times New Roman" panose="02020603050405020304" pitchFamily="18" charset="0"/>
                <a:cs typeface="Arial" panose="020B0604020202020204" pitchFamily="34" charset="0"/>
              </a:rPr>
              <a:t>In an ER diagram we cannot simply have a relationship with another relationship</a:t>
            </a:r>
            <a:endParaRPr lang="en-US" sz="8800" dirty="0">
              <a:effectLst/>
              <a:ea typeface="Times New Roman" panose="02020603050405020304" pitchFamily="18" charset="0"/>
              <a:cs typeface="Arial" panose="020B0604020202020204" pitchFamily="34" charset="0"/>
            </a:endParaRPr>
          </a:p>
          <a:p>
            <a:pPr marL="0" indent="0">
              <a:buNone/>
            </a:pPr>
            <a:endParaRPr lang="en-US" sz="8800" b="1" dirty="0"/>
          </a:p>
          <a:p>
            <a:r>
              <a:rPr lang="en-US" sz="8800" dirty="0">
                <a:ea typeface="Times New Roman" panose="02020603050405020304" pitchFamily="18" charset="0"/>
                <a:cs typeface="Arial" panose="020B0604020202020204" pitchFamily="34" charset="0"/>
              </a:rPr>
              <a:t>W</a:t>
            </a:r>
            <a:r>
              <a:rPr lang="en-US" sz="8800" dirty="0">
                <a:effectLst/>
                <a:ea typeface="Times New Roman" panose="02020603050405020304" pitchFamily="18" charset="0"/>
                <a:cs typeface="Arial" panose="020B0604020202020204" pitchFamily="34" charset="0"/>
              </a:rPr>
              <a:t>e make an aggregate class first an then define a relationship with that aggregate class</a:t>
            </a:r>
          </a:p>
          <a:p>
            <a:endParaRPr lang="en-US" sz="8800" dirty="0">
              <a:cs typeface="Arial" panose="020B0604020202020204" pitchFamily="34" charset="0"/>
            </a:endParaRPr>
          </a:p>
          <a:p>
            <a:r>
              <a:rPr lang="en-US" sz="8800" dirty="0">
                <a:effectLst/>
                <a:ea typeface="Times New Roman" panose="02020603050405020304" pitchFamily="18" charset="0"/>
                <a:cs typeface="Arial" panose="020B0604020202020204" pitchFamily="34" charset="0"/>
              </a:rPr>
              <a:t>Our aggregate class is composed of 2 entity types with a relationship between them . </a:t>
            </a:r>
          </a:p>
          <a:p>
            <a:endParaRPr lang="en-US" sz="8800" dirty="0">
              <a:effectLst/>
              <a:ea typeface="Times New Roman" panose="02020603050405020304" pitchFamily="18" charset="0"/>
              <a:cs typeface="Arial" panose="020B0604020202020204" pitchFamily="34" charset="0"/>
            </a:endParaRPr>
          </a:p>
          <a:p>
            <a:r>
              <a:rPr lang="en-US" sz="8800" dirty="0">
                <a:ea typeface="Times New Roman" panose="02020603050405020304" pitchFamily="18" charset="0"/>
                <a:cs typeface="Arial" panose="020B0604020202020204" pitchFamily="34" charset="0"/>
              </a:rPr>
              <a:t>Now this aggregate class is to be related with another relationship to indicate a relationship with another relationship.</a:t>
            </a:r>
          </a:p>
          <a:p>
            <a:endParaRPr lang="en-US" sz="11200" dirty="0"/>
          </a:p>
          <a:p>
            <a:pPr marL="0" indent="0">
              <a:buNone/>
            </a:pPr>
            <a:r>
              <a:rPr lang="en-US" sz="11200" dirty="0"/>
              <a:t>    </a:t>
            </a:r>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C144DFDD-5D7C-4A33-8FF4-BD138ABEE0FA}"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96</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Aggregation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30" name="Rectangle 23">
            <a:extLst>
              <a:ext uri="{FF2B5EF4-FFF2-40B4-BE49-F238E27FC236}">
                <a16:creationId xmlns:a16="http://schemas.microsoft.com/office/drawing/2014/main" id="{1383019D-39DB-4250-A1AB-1BFF9AE776D2}"/>
              </a:ext>
            </a:extLst>
          </p:cNvPr>
          <p:cNvSpPr>
            <a:spLocks noChangeArrowheads="1"/>
          </p:cNvSpPr>
          <p:nvPr/>
        </p:nvSpPr>
        <p:spPr bwMode="auto">
          <a:xfrm>
            <a:off x="0" y="1628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35">
            <a:extLst>
              <a:ext uri="{FF2B5EF4-FFF2-40B4-BE49-F238E27FC236}">
                <a16:creationId xmlns:a16="http://schemas.microsoft.com/office/drawing/2014/main" id="{F9AD6AC9-5E9D-4063-BCEC-25C6649515CF}"/>
              </a:ext>
            </a:extLst>
          </p:cNvPr>
          <p:cNvSpPr>
            <a:spLocks noChangeArrowheads="1"/>
          </p:cNvSpPr>
          <p:nvPr/>
        </p:nvSpPr>
        <p:spPr bwMode="auto">
          <a:xfrm>
            <a:off x="0" y="20852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78138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1219200" y="1219207"/>
            <a:ext cx="7734300" cy="4701926"/>
          </a:xfrm>
        </p:spPr>
        <p:txBody>
          <a:bodyPr>
            <a:normAutofit/>
          </a:bodyPr>
          <a:lstStyle/>
          <a:p>
            <a:pPr marL="0" indent="0">
              <a:buNone/>
            </a:pPr>
            <a:endParaRPr lang="en-US" sz="11200" dirty="0"/>
          </a:p>
          <a:p>
            <a:pPr marL="0" indent="0">
              <a:buNone/>
            </a:pPr>
            <a:endParaRPr lang="en-US" sz="11200" dirty="0"/>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B5FB4B04-C431-4457-B31D-A1031DE4CD90}"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97</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Aggregation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31" name="Rectangle 35">
            <a:extLst>
              <a:ext uri="{FF2B5EF4-FFF2-40B4-BE49-F238E27FC236}">
                <a16:creationId xmlns:a16="http://schemas.microsoft.com/office/drawing/2014/main" id="{F9AD6AC9-5E9D-4063-BCEC-25C6649515CF}"/>
              </a:ext>
            </a:extLst>
          </p:cNvPr>
          <p:cNvSpPr>
            <a:spLocks noChangeArrowheads="1"/>
          </p:cNvSpPr>
          <p:nvPr/>
        </p:nvSpPr>
        <p:spPr bwMode="auto">
          <a:xfrm>
            <a:off x="0" y="20852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BC33C7B1-384F-45C6-8A45-3E14FDD7D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292" y="2269934"/>
            <a:ext cx="5182049" cy="1950889"/>
          </a:xfrm>
          <a:prstGeom prst="rect">
            <a:avLst/>
          </a:prstGeom>
        </p:spPr>
      </p:pic>
      <p:cxnSp>
        <p:nvCxnSpPr>
          <p:cNvPr id="11" name="Straight Connector 10">
            <a:extLst>
              <a:ext uri="{FF2B5EF4-FFF2-40B4-BE49-F238E27FC236}">
                <a16:creationId xmlns:a16="http://schemas.microsoft.com/office/drawing/2014/main" id="{E7BD4F25-34C8-442D-9FEE-9E49EC102A49}"/>
              </a:ext>
            </a:extLst>
          </p:cNvPr>
          <p:cNvCxnSpPr/>
          <p:nvPr/>
        </p:nvCxnSpPr>
        <p:spPr>
          <a:xfrm>
            <a:off x="2895600" y="3245378"/>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4CAD630-64DD-4597-BD79-EDF126E22235}"/>
              </a:ext>
            </a:extLst>
          </p:cNvPr>
          <p:cNvCxnSpPr>
            <a:cxnSpLocks/>
          </p:cNvCxnSpPr>
          <p:nvPr/>
        </p:nvCxnSpPr>
        <p:spPr>
          <a:xfrm>
            <a:off x="4343400" y="31242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2C0FB99-572D-4B6A-97E8-A6D4F807C446}"/>
              </a:ext>
            </a:extLst>
          </p:cNvPr>
          <p:cNvSpPr txBox="1"/>
          <p:nvPr/>
        </p:nvSpPr>
        <p:spPr>
          <a:xfrm>
            <a:off x="1371600" y="5164694"/>
            <a:ext cx="7086600" cy="584775"/>
          </a:xfrm>
          <a:prstGeom prst="rect">
            <a:avLst/>
          </a:prstGeom>
          <a:noFill/>
        </p:spPr>
        <p:txBody>
          <a:bodyPr wrap="square">
            <a:spAutoFit/>
          </a:bodyPr>
          <a:lstStyle/>
          <a:p>
            <a:r>
              <a:rPr lang="en-US" sz="2400" baseline="30000" dirty="0">
                <a:ea typeface="Times New Roman" panose="02020603050405020304" pitchFamily="18" charset="0"/>
              </a:rPr>
              <a:t>N</a:t>
            </a:r>
            <a:r>
              <a:rPr lang="en-US" sz="2400" baseline="30000" dirty="0">
                <a:effectLst/>
                <a:ea typeface="Times New Roman" panose="02020603050405020304" pitchFamily="18" charset="0"/>
              </a:rPr>
              <a:t>ow if this deal results in supplying a product. then there exists a relationship among a relationship as follows:</a:t>
            </a:r>
            <a:endParaRPr lang="en-IN" sz="2400" baseline="30000" dirty="0">
              <a:effectLst/>
              <a:ea typeface="Times New Roman" panose="02020603050405020304" pitchFamily="18" charset="0"/>
            </a:endParaRPr>
          </a:p>
        </p:txBody>
      </p:sp>
      <p:sp>
        <p:nvSpPr>
          <p:cNvPr id="2" name="TextBox 1">
            <a:extLst>
              <a:ext uri="{FF2B5EF4-FFF2-40B4-BE49-F238E27FC236}">
                <a16:creationId xmlns:a16="http://schemas.microsoft.com/office/drawing/2014/main" id="{E05946A3-6F99-46DA-AC72-A5302C991A47}"/>
              </a:ext>
            </a:extLst>
          </p:cNvPr>
          <p:cNvSpPr txBox="1"/>
          <p:nvPr/>
        </p:nvSpPr>
        <p:spPr>
          <a:xfrm>
            <a:off x="1371600" y="1365599"/>
            <a:ext cx="4495800" cy="646331"/>
          </a:xfrm>
          <a:prstGeom prst="rect">
            <a:avLst/>
          </a:prstGeom>
          <a:noFill/>
        </p:spPr>
        <p:txBody>
          <a:bodyPr wrap="square" rtlCol="0">
            <a:spAutoFit/>
          </a:bodyPr>
          <a:lstStyle/>
          <a:p>
            <a:r>
              <a:rPr lang="en-US" sz="1800" dirty="0">
                <a:ea typeface="Times New Roman" panose="02020603050405020304" pitchFamily="18" charset="0"/>
                <a:cs typeface="Arial" panose="020B0604020202020204" pitchFamily="34" charset="0"/>
              </a:rPr>
              <a:t>Let us take an example to explain this </a:t>
            </a:r>
          </a:p>
          <a:p>
            <a:endParaRPr lang="en-IN" dirty="0"/>
          </a:p>
        </p:txBody>
      </p:sp>
    </p:spTree>
    <p:extLst>
      <p:ext uri="{BB962C8B-B14F-4D97-AF65-F5344CB8AC3E}">
        <p14:creationId xmlns:p14="http://schemas.microsoft.com/office/powerpoint/2010/main" val="11689073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1143000" y="1295410"/>
            <a:ext cx="7810500" cy="4625723"/>
          </a:xfrm>
        </p:spPr>
        <p:txBody>
          <a:bodyPr>
            <a:normAutofit fontScale="32500" lnSpcReduction="20000"/>
          </a:bodyPr>
          <a:lstStyle/>
          <a:p>
            <a:pPr marL="0" indent="0">
              <a:buNone/>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84E6A3ED-1828-475B-850E-99E7052DC879}"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98</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Aggregation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30" name="Rectangle 23">
            <a:extLst>
              <a:ext uri="{FF2B5EF4-FFF2-40B4-BE49-F238E27FC236}">
                <a16:creationId xmlns:a16="http://schemas.microsoft.com/office/drawing/2014/main" id="{1383019D-39DB-4250-A1AB-1BFF9AE776D2}"/>
              </a:ext>
            </a:extLst>
          </p:cNvPr>
          <p:cNvSpPr>
            <a:spLocks noChangeArrowheads="1"/>
          </p:cNvSpPr>
          <p:nvPr/>
        </p:nvSpPr>
        <p:spPr bwMode="auto">
          <a:xfrm>
            <a:off x="0" y="1628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35">
            <a:extLst>
              <a:ext uri="{FF2B5EF4-FFF2-40B4-BE49-F238E27FC236}">
                <a16:creationId xmlns:a16="http://schemas.microsoft.com/office/drawing/2014/main" id="{F9AD6AC9-5E9D-4063-BCEC-25C6649515CF}"/>
              </a:ext>
            </a:extLst>
          </p:cNvPr>
          <p:cNvSpPr>
            <a:spLocks noChangeArrowheads="1"/>
          </p:cNvSpPr>
          <p:nvPr/>
        </p:nvSpPr>
        <p:spPr bwMode="auto">
          <a:xfrm>
            <a:off x="0" y="20852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1">
            <a:extLst>
              <a:ext uri="{FF2B5EF4-FFF2-40B4-BE49-F238E27FC236}">
                <a16:creationId xmlns:a16="http://schemas.microsoft.com/office/drawing/2014/main" id="{7058ADD2-AC0F-4CCE-A242-DEC9CFC741C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9" name="Group 1">
            <a:extLst>
              <a:ext uri="{FF2B5EF4-FFF2-40B4-BE49-F238E27FC236}">
                <a16:creationId xmlns:a16="http://schemas.microsoft.com/office/drawing/2014/main" id="{C4DD10F8-629B-4DFB-8472-531FBBDACC2D}"/>
              </a:ext>
            </a:extLst>
          </p:cNvPr>
          <p:cNvGrpSpPr>
            <a:grpSpLocks/>
          </p:cNvGrpSpPr>
          <p:nvPr/>
        </p:nvGrpSpPr>
        <p:grpSpPr bwMode="auto">
          <a:xfrm>
            <a:off x="1066800" y="1819221"/>
            <a:ext cx="6705600" cy="3000375"/>
            <a:chOff x="1935" y="2175"/>
            <a:chExt cx="7755" cy="4725"/>
          </a:xfrm>
        </p:grpSpPr>
        <p:sp>
          <p:nvSpPr>
            <p:cNvPr id="10" name="Rectangle 10">
              <a:extLst>
                <a:ext uri="{FF2B5EF4-FFF2-40B4-BE49-F238E27FC236}">
                  <a16:creationId xmlns:a16="http://schemas.microsoft.com/office/drawing/2014/main" id="{586C164B-09A0-4474-BC6D-632D7CDAA0C1}"/>
                </a:ext>
              </a:extLst>
            </p:cNvPr>
            <p:cNvSpPr>
              <a:spLocks noChangeArrowheads="1"/>
            </p:cNvSpPr>
            <p:nvPr/>
          </p:nvSpPr>
          <p:spPr bwMode="auto">
            <a:xfrm>
              <a:off x="1935" y="2362"/>
              <a:ext cx="2040" cy="5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MANUFACTURER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C32B9299-0969-473F-805A-F603149E65EE}"/>
                </a:ext>
              </a:extLst>
            </p:cNvPr>
            <p:cNvSpPr>
              <a:spLocks noChangeArrowheads="1"/>
            </p:cNvSpPr>
            <p:nvPr/>
          </p:nvSpPr>
          <p:spPr bwMode="auto">
            <a:xfrm>
              <a:off x="7635" y="2175"/>
              <a:ext cx="2055" cy="7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DISTRIBUTOR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8">
              <a:extLst>
                <a:ext uri="{FF2B5EF4-FFF2-40B4-BE49-F238E27FC236}">
                  <a16:creationId xmlns:a16="http://schemas.microsoft.com/office/drawing/2014/main" id="{97B7E481-4446-43B8-9C7F-FB0D38E5CFE4}"/>
                </a:ext>
              </a:extLst>
            </p:cNvPr>
            <p:cNvSpPr>
              <a:spLocks noChangeArrowheads="1"/>
            </p:cNvSpPr>
            <p:nvPr/>
          </p:nvSpPr>
          <p:spPr bwMode="auto">
            <a:xfrm>
              <a:off x="5505" y="2175"/>
              <a:ext cx="1530" cy="126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DEALS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7">
              <a:extLst>
                <a:ext uri="{FF2B5EF4-FFF2-40B4-BE49-F238E27FC236}">
                  <a16:creationId xmlns:a16="http://schemas.microsoft.com/office/drawing/2014/main" id="{6122D424-0DDF-404B-B8F7-6EED57A9940A}"/>
                </a:ext>
              </a:extLst>
            </p:cNvPr>
            <p:cNvSpPr>
              <a:spLocks noChangeArrowheads="1"/>
            </p:cNvSpPr>
            <p:nvPr/>
          </p:nvSpPr>
          <p:spPr bwMode="auto">
            <a:xfrm>
              <a:off x="5235" y="3915"/>
              <a:ext cx="1965" cy="168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SUPPLIES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4A2B91EB-2B7F-4D14-AE77-4132F7AEE43B}"/>
                </a:ext>
              </a:extLst>
            </p:cNvPr>
            <p:cNvSpPr>
              <a:spLocks noChangeArrowheads="1"/>
            </p:cNvSpPr>
            <p:nvPr/>
          </p:nvSpPr>
          <p:spPr bwMode="auto">
            <a:xfrm>
              <a:off x="5235" y="6435"/>
              <a:ext cx="2400" cy="4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PRODUCT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AutoShape 5">
              <a:extLst>
                <a:ext uri="{FF2B5EF4-FFF2-40B4-BE49-F238E27FC236}">
                  <a16:creationId xmlns:a16="http://schemas.microsoft.com/office/drawing/2014/main" id="{29410023-4BA9-4156-A3C8-F2235A0EF054}"/>
                </a:ext>
              </a:extLst>
            </p:cNvPr>
            <p:cNvSpPr>
              <a:spLocks noChangeShapeType="1"/>
            </p:cNvSpPr>
            <p:nvPr/>
          </p:nvSpPr>
          <p:spPr bwMode="auto">
            <a:xfrm>
              <a:off x="3975" y="2595"/>
              <a:ext cx="1665" cy="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4">
              <a:extLst>
                <a:ext uri="{FF2B5EF4-FFF2-40B4-BE49-F238E27FC236}">
                  <a16:creationId xmlns:a16="http://schemas.microsoft.com/office/drawing/2014/main" id="{AC2A4012-7420-4B2F-A17D-442CD3AE7F5B}"/>
                </a:ext>
              </a:extLst>
            </p:cNvPr>
            <p:cNvSpPr>
              <a:spLocks noChangeShapeType="1"/>
            </p:cNvSpPr>
            <p:nvPr/>
          </p:nvSpPr>
          <p:spPr bwMode="auto">
            <a:xfrm flipV="1">
              <a:off x="7035" y="2700"/>
              <a:ext cx="600" cy="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3">
              <a:extLst>
                <a:ext uri="{FF2B5EF4-FFF2-40B4-BE49-F238E27FC236}">
                  <a16:creationId xmlns:a16="http://schemas.microsoft.com/office/drawing/2014/main" id="{AFD5EB6B-702B-4725-A901-4B6A6DC85533}"/>
                </a:ext>
              </a:extLst>
            </p:cNvPr>
            <p:cNvSpPr>
              <a:spLocks noChangeShapeType="1"/>
            </p:cNvSpPr>
            <p:nvPr/>
          </p:nvSpPr>
          <p:spPr bwMode="auto">
            <a:xfrm>
              <a:off x="6300" y="3435"/>
              <a:ext cx="15" cy="4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2">
              <a:extLst>
                <a:ext uri="{FF2B5EF4-FFF2-40B4-BE49-F238E27FC236}">
                  <a16:creationId xmlns:a16="http://schemas.microsoft.com/office/drawing/2014/main" id="{23BE263B-B4E4-4DDC-B927-F9928A551FA8}"/>
                </a:ext>
              </a:extLst>
            </p:cNvPr>
            <p:cNvSpPr>
              <a:spLocks noChangeShapeType="1"/>
            </p:cNvSpPr>
            <p:nvPr/>
          </p:nvSpPr>
          <p:spPr bwMode="auto">
            <a:xfrm>
              <a:off x="6195" y="5595"/>
              <a:ext cx="0" cy="76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9" name="Rectangle 17">
            <a:extLst>
              <a:ext uri="{FF2B5EF4-FFF2-40B4-BE49-F238E27FC236}">
                <a16:creationId xmlns:a16="http://schemas.microsoft.com/office/drawing/2014/main" id="{A74698BC-CA34-4ED3-B9BE-0EC1882BE84F}"/>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TextBox 22">
            <a:extLst>
              <a:ext uri="{FF2B5EF4-FFF2-40B4-BE49-F238E27FC236}">
                <a16:creationId xmlns:a16="http://schemas.microsoft.com/office/drawing/2014/main" id="{C856FACA-3284-4356-BB13-31894B055FA1}"/>
              </a:ext>
            </a:extLst>
          </p:cNvPr>
          <p:cNvSpPr txBox="1"/>
          <p:nvPr/>
        </p:nvSpPr>
        <p:spPr>
          <a:xfrm>
            <a:off x="1143000" y="5100121"/>
            <a:ext cx="7086600" cy="769441"/>
          </a:xfrm>
          <a:prstGeom prst="rect">
            <a:avLst/>
          </a:prstGeom>
          <a:noFill/>
        </p:spPr>
        <p:txBody>
          <a:bodyPr wrap="square">
            <a:spAutoFit/>
          </a:bodyPr>
          <a:lstStyle/>
          <a:p>
            <a:r>
              <a:rPr lang="en-US" sz="2400" baseline="30000" dirty="0">
                <a:ea typeface="Times New Roman" panose="02020603050405020304" pitchFamily="18" charset="0"/>
              </a:rPr>
              <a:t>S</a:t>
            </a:r>
            <a:r>
              <a:rPr lang="en-US" sz="2400" baseline="30000" dirty="0">
                <a:effectLst/>
                <a:ea typeface="Times New Roman" panose="02020603050405020304" pitchFamily="18" charset="0"/>
              </a:rPr>
              <a:t>o this is not allowed in an er diagram to have a relationship with another relationship. </a:t>
            </a:r>
            <a:endParaRPr lang="en-IN" sz="2400" baseline="30000" dirty="0">
              <a:effectLst/>
              <a:ea typeface="Times New Roman" panose="02020603050405020304" pitchFamily="18" charset="0"/>
            </a:endParaRPr>
          </a:p>
          <a:p>
            <a:r>
              <a:rPr lang="en-US" sz="1800" baseline="30000" dirty="0">
                <a:effectLst/>
                <a:latin typeface="Times New Roman" panose="02020603050405020304" pitchFamily="18" charset="0"/>
                <a:ea typeface="Times New Roman" panose="02020603050405020304" pitchFamily="18" charset="0"/>
              </a:rPr>
              <a:t> </a:t>
            </a:r>
            <a:endParaRPr lang="en-IN" sz="2000" baseline="30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61448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FEC1D-C31F-4786-A398-A88DAD508263}"/>
              </a:ext>
            </a:extLst>
          </p:cNvPr>
          <p:cNvSpPr>
            <a:spLocks noGrp="1"/>
          </p:cNvSpPr>
          <p:nvPr>
            <p:ph idx="1"/>
          </p:nvPr>
        </p:nvSpPr>
        <p:spPr>
          <a:xfrm>
            <a:off x="723900" y="533400"/>
            <a:ext cx="8229600" cy="5387733"/>
          </a:xfrm>
        </p:spPr>
        <p:txBody>
          <a:bodyPr>
            <a:normAutofit fontScale="32500" lnSpcReduction="20000"/>
          </a:bodyPr>
          <a:lstStyle/>
          <a:p>
            <a:pPr marL="0" indent="0">
              <a:buNone/>
            </a:pPr>
            <a:endParaRPr lang="en-US" sz="11200" dirty="0"/>
          </a:p>
          <a:p>
            <a:pPr marL="0" indent="0">
              <a:buNone/>
            </a:pPr>
            <a:endParaRPr lang="en-US" sz="11200" dirty="0"/>
          </a:p>
          <a:p>
            <a:pPr marL="0" indent="0">
              <a:buNone/>
            </a:pPr>
            <a:r>
              <a:rPr lang="en-US" sz="11200" dirty="0"/>
              <a:t>  </a:t>
            </a:r>
          </a:p>
          <a:p>
            <a:pPr marL="0" indent="0">
              <a:buNone/>
            </a:pPr>
            <a:endParaRPr lang="en-US" sz="7000" dirty="0"/>
          </a:p>
          <a:p>
            <a:pPr marL="0" indent="0">
              <a:buNone/>
            </a:pPr>
            <a:endParaRPr lang="en-US" sz="51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b="1" dirty="0"/>
              <a:t>    </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8067E2C6-6A33-4B75-ADBA-E8118EDD9530}"/>
              </a:ext>
            </a:extLst>
          </p:cNvPr>
          <p:cNvSpPr>
            <a:spLocks noGrp="1"/>
          </p:cNvSpPr>
          <p:nvPr>
            <p:ph type="dt" sz="half" idx="10"/>
          </p:nvPr>
        </p:nvSpPr>
        <p:spPr/>
        <p:txBody>
          <a:bodyPr/>
          <a:lstStyle/>
          <a:p>
            <a:fld id="{38B0C441-8506-4003-B47E-263607423E6A}" type="datetime1">
              <a:rPr lang="en-US" smtClean="0"/>
              <a:pPr/>
              <a:t>2/23/2024</a:t>
            </a:fld>
            <a:endParaRPr lang="en-US" dirty="0"/>
          </a:p>
        </p:txBody>
      </p:sp>
      <p:sp>
        <p:nvSpPr>
          <p:cNvPr id="5" name="Footer Placeholder 4">
            <a:extLst>
              <a:ext uri="{FF2B5EF4-FFF2-40B4-BE49-F238E27FC236}">
                <a16:creationId xmlns:a16="http://schemas.microsoft.com/office/drawing/2014/main" id="{D8F444A8-89D9-46B1-B242-657AE781769F}"/>
              </a:ext>
            </a:extLst>
          </p:cNvPr>
          <p:cNvSpPr>
            <a:spLocks noGrp="1"/>
          </p:cNvSpPr>
          <p:nvPr>
            <p:ph type="ftr" sz="quarter" idx="11"/>
          </p:nvPr>
        </p:nvSpPr>
        <p:spPr>
          <a:xfrm>
            <a:off x="3124200" y="6356350"/>
            <a:ext cx="4572000" cy="365125"/>
          </a:xfrm>
        </p:spPr>
        <p:txBody>
          <a:bodyPr/>
          <a:lstStyle/>
          <a:p>
            <a:r>
              <a:rPr lang="en-US" dirty="0"/>
              <a:t>Dr. SHAINA      Database Management System         UNIT 1</a:t>
            </a:r>
          </a:p>
        </p:txBody>
      </p:sp>
      <p:sp>
        <p:nvSpPr>
          <p:cNvPr id="6" name="Slide Number Placeholder 5">
            <a:extLst>
              <a:ext uri="{FF2B5EF4-FFF2-40B4-BE49-F238E27FC236}">
                <a16:creationId xmlns:a16="http://schemas.microsoft.com/office/drawing/2014/main" id="{13E251F5-2879-49CA-A7D6-C6A89961C1CB}"/>
              </a:ext>
            </a:extLst>
          </p:cNvPr>
          <p:cNvSpPr>
            <a:spLocks noGrp="1"/>
          </p:cNvSpPr>
          <p:nvPr>
            <p:ph type="sldNum" sz="quarter" idx="12"/>
          </p:nvPr>
        </p:nvSpPr>
        <p:spPr/>
        <p:txBody>
          <a:bodyPr/>
          <a:lstStyle/>
          <a:p>
            <a:fld id="{18F9ED7C-125C-4F48-91B7-9528945E4606}" type="slidenum">
              <a:rPr lang="en-US" smtClean="0"/>
              <a:pPr/>
              <a:t>99</a:t>
            </a:fld>
            <a:endParaRPr lang="en-US" dirty="0"/>
          </a:p>
        </p:txBody>
      </p:sp>
      <p:pic>
        <p:nvPicPr>
          <p:cNvPr id="7" name="Picture 2" descr="E:\NIET\Project\xLogo11.png.pagespeed.ic.pydHLuCQEZ.png">
            <a:extLst>
              <a:ext uri="{FF2B5EF4-FFF2-40B4-BE49-F238E27FC236}">
                <a16:creationId xmlns:a16="http://schemas.microsoft.com/office/drawing/2014/main" id="{AD01E352-C571-44EE-86BA-620A0327DB98}"/>
              </a:ext>
            </a:extLst>
          </p:cNvPr>
          <p:cNvPicPr>
            <a:picLocks noChangeAspect="1" noChangeArrowheads="1"/>
          </p:cNvPicPr>
          <p:nvPr/>
        </p:nvPicPr>
        <p:blipFill>
          <a:blip r:embed="rId2"/>
          <a:srcRect/>
          <a:stretch>
            <a:fillRect/>
          </a:stretch>
        </p:blipFill>
        <p:spPr bwMode="auto">
          <a:xfrm>
            <a:off x="0" y="-9331"/>
            <a:ext cx="1447800" cy="817163"/>
          </a:xfrm>
          <a:prstGeom prst="rect">
            <a:avLst/>
          </a:prstGeom>
          <a:noFill/>
        </p:spPr>
      </p:pic>
      <p:sp>
        <p:nvSpPr>
          <p:cNvPr id="8" name="Title 1">
            <a:extLst>
              <a:ext uri="{FF2B5EF4-FFF2-40B4-BE49-F238E27FC236}">
                <a16:creationId xmlns:a16="http://schemas.microsoft.com/office/drawing/2014/main" id="{369FC03F-205A-428E-BF4E-8305320DBCDD}"/>
              </a:ext>
            </a:extLst>
          </p:cNvPr>
          <p:cNvSpPr txBox="1">
            <a:spLocks noGrp="1"/>
          </p:cNvSpPr>
          <p:nvPr>
            <p:ph type="title"/>
          </p:nvPr>
        </p:nvSpPr>
        <p:spPr>
          <a:xfrm>
            <a:off x="1295400" y="-50521"/>
            <a:ext cx="7543800" cy="7225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br>
              <a:rPr lang="en-US" sz="2400" b="1" dirty="0">
                <a:solidFill>
                  <a:srgbClr val="222222"/>
                </a:solidFill>
                <a:latin typeface="arial" panose="020B0604020202020204" pitchFamily="34" charset="0"/>
              </a:rPr>
            </a:br>
            <a:r>
              <a:rPr lang="en-US" sz="2400" b="1" dirty="0">
                <a:solidFill>
                  <a:srgbClr val="222222"/>
                </a:solidFill>
                <a:latin typeface="arial" panose="020B0604020202020204" pitchFamily="34" charset="0"/>
              </a:rPr>
              <a:t>Aggregation </a:t>
            </a:r>
          </a:p>
          <a:p>
            <a:pPr lvl="0" algn="ctr">
              <a:spcBef>
                <a:spcPct val="0"/>
              </a:spcBef>
              <a:defRPr/>
            </a:pPr>
            <a:endParaRPr kumimoji="0" lang="en-US" sz="2400" b="1" i="0" strike="noStrike" kern="1200" cap="none" spc="0" normalizeH="0" baseline="0" noProof="0" dirty="0">
              <a:ln>
                <a:noFill/>
              </a:ln>
              <a:solidFill>
                <a:schemeClr val="dk1"/>
              </a:solidFill>
              <a:effectLst/>
              <a:uLnTx/>
              <a:uFillTx/>
              <a:latin typeface="+mn-lt"/>
              <a:ea typeface="+mn-ea"/>
              <a:cs typeface="+mn-cs"/>
            </a:endParaRPr>
          </a:p>
        </p:txBody>
      </p:sp>
      <p:sp>
        <p:nvSpPr>
          <p:cNvPr id="30" name="Rectangle 23">
            <a:extLst>
              <a:ext uri="{FF2B5EF4-FFF2-40B4-BE49-F238E27FC236}">
                <a16:creationId xmlns:a16="http://schemas.microsoft.com/office/drawing/2014/main" id="{1383019D-39DB-4250-A1AB-1BFF9AE776D2}"/>
              </a:ext>
            </a:extLst>
          </p:cNvPr>
          <p:cNvSpPr>
            <a:spLocks noChangeArrowheads="1"/>
          </p:cNvSpPr>
          <p:nvPr/>
        </p:nvSpPr>
        <p:spPr bwMode="auto">
          <a:xfrm>
            <a:off x="0" y="1628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35">
            <a:extLst>
              <a:ext uri="{FF2B5EF4-FFF2-40B4-BE49-F238E27FC236}">
                <a16:creationId xmlns:a16="http://schemas.microsoft.com/office/drawing/2014/main" id="{F9AD6AC9-5E9D-4063-BCEC-25C6649515CF}"/>
              </a:ext>
            </a:extLst>
          </p:cNvPr>
          <p:cNvSpPr>
            <a:spLocks noChangeArrowheads="1"/>
          </p:cNvSpPr>
          <p:nvPr/>
        </p:nvSpPr>
        <p:spPr bwMode="auto">
          <a:xfrm>
            <a:off x="0" y="20852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2">
            <a:extLst>
              <a:ext uri="{FF2B5EF4-FFF2-40B4-BE49-F238E27FC236}">
                <a16:creationId xmlns:a16="http://schemas.microsoft.com/office/drawing/2014/main" id="{CC477094-BE16-45CA-A5BB-6536A1A730D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SO TO DO IT PROPERLY WE WILL HAVE TO MAKE AN AGGREGATE CLASS AND THEN THE RELATIONSHIP WILL EXIST BETWEEN THE AGGREGATE CLASS S FOLLOWS:</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9" name="Group 1">
            <a:extLst>
              <a:ext uri="{FF2B5EF4-FFF2-40B4-BE49-F238E27FC236}">
                <a16:creationId xmlns:a16="http://schemas.microsoft.com/office/drawing/2014/main" id="{6DA0A56B-6B91-4D01-86A1-146343E8F855}"/>
              </a:ext>
            </a:extLst>
          </p:cNvPr>
          <p:cNvGrpSpPr>
            <a:grpSpLocks/>
          </p:cNvGrpSpPr>
          <p:nvPr/>
        </p:nvGrpSpPr>
        <p:grpSpPr bwMode="auto">
          <a:xfrm>
            <a:off x="876300" y="858353"/>
            <a:ext cx="7543800" cy="2762250"/>
            <a:chOff x="1425" y="9990"/>
            <a:chExt cx="8430" cy="4350"/>
          </a:xfrm>
        </p:grpSpPr>
        <p:sp>
          <p:nvSpPr>
            <p:cNvPr id="10" name="Rectangle 11">
              <a:extLst>
                <a:ext uri="{FF2B5EF4-FFF2-40B4-BE49-F238E27FC236}">
                  <a16:creationId xmlns:a16="http://schemas.microsoft.com/office/drawing/2014/main" id="{D65F0BC8-4E59-4458-84AA-40A543138CA2}"/>
                </a:ext>
              </a:extLst>
            </p:cNvPr>
            <p:cNvSpPr>
              <a:spLocks noChangeArrowheads="1"/>
            </p:cNvSpPr>
            <p:nvPr/>
          </p:nvSpPr>
          <p:spPr bwMode="auto">
            <a:xfrm>
              <a:off x="1425" y="9990"/>
              <a:ext cx="8430" cy="1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0">
              <a:extLst>
                <a:ext uri="{FF2B5EF4-FFF2-40B4-BE49-F238E27FC236}">
                  <a16:creationId xmlns:a16="http://schemas.microsoft.com/office/drawing/2014/main" id="{30EA477E-5300-41F1-8098-84998C7829FA}"/>
                </a:ext>
              </a:extLst>
            </p:cNvPr>
            <p:cNvSpPr>
              <a:spLocks noChangeArrowheads="1"/>
            </p:cNvSpPr>
            <p:nvPr/>
          </p:nvSpPr>
          <p:spPr bwMode="auto">
            <a:xfrm>
              <a:off x="2040" y="10515"/>
              <a:ext cx="2040"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MANUFACTURER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9EC659D-E4D9-4E72-B98D-A1C4EBA49F0B}"/>
                </a:ext>
              </a:extLst>
            </p:cNvPr>
            <p:cNvSpPr>
              <a:spLocks noChangeArrowheads="1"/>
            </p:cNvSpPr>
            <p:nvPr/>
          </p:nvSpPr>
          <p:spPr bwMode="auto">
            <a:xfrm>
              <a:off x="6945" y="10425"/>
              <a:ext cx="2460" cy="5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DISTRIBUTOR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8">
              <a:extLst>
                <a:ext uri="{FF2B5EF4-FFF2-40B4-BE49-F238E27FC236}">
                  <a16:creationId xmlns:a16="http://schemas.microsoft.com/office/drawing/2014/main" id="{9B9E60AB-FCAC-4791-83B9-2700B18C9B5D}"/>
                </a:ext>
              </a:extLst>
            </p:cNvPr>
            <p:cNvSpPr>
              <a:spLocks noChangeArrowheads="1"/>
            </p:cNvSpPr>
            <p:nvPr/>
          </p:nvSpPr>
          <p:spPr bwMode="auto">
            <a:xfrm>
              <a:off x="4680" y="10275"/>
              <a:ext cx="1770" cy="105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DEALS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7">
              <a:extLst>
                <a:ext uri="{FF2B5EF4-FFF2-40B4-BE49-F238E27FC236}">
                  <a16:creationId xmlns:a16="http://schemas.microsoft.com/office/drawing/2014/main" id="{1B00032D-9E12-4977-B056-AB41B1B7796E}"/>
                </a:ext>
              </a:extLst>
            </p:cNvPr>
            <p:cNvSpPr>
              <a:spLocks noChangeArrowheads="1"/>
            </p:cNvSpPr>
            <p:nvPr/>
          </p:nvSpPr>
          <p:spPr bwMode="auto">
            <a:xfrm>
              <a:off x="4485" y="11910"/>
              <a:ext cx="1965" cy="14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SUPPLIES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5251D16A-304A-49BC-8E8E-AEBDFAD4C70F}"/>
                </a:ext>
              </a:extLst>
            </p:cNvPr>
            <p:cNvSpPr>
              <a:spLocks noChangeArrowheads="1"/>
            </p:cNvSpPr>
            <p:nvPr/>
          </p:nvSpPr>
          <p:spPr bwMode="auto">
            <a:xfrm>
              <a:off x="4410" y="13785"/>
              <a:ext cx="2235" cy="5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30000">
                  <a:ln>
                    <a:noFill/>
                  </a:ln>
                  <a:solidFill>
                    <a:schemeClr val="tx1"/>
                  </a:solidFill>
                  <a:effectLst/>
                  <a:latin typeface="Arial" panose="020B0604020202020204" pitchFamily="34" charset="0"/>
                  <a:ea typeface="Times New Roman" panose="02020603050405020304" pitchFamily="18" charset="0"/>
                </a:rPr>
                <a:t>PRODUCT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5">
              <a:extLst>
                <a:ext uri="{FF2B5EF4-FFF2-40B4-BE49-F238E27FC236}">
                  <a16:creationId xmlns:a16="http://schemas.microsoft.com/office/drawing/2014/main" id="{2368217A-4194-48DE-894F-EB29853CACB5}"/>
                </a:ext>
              </a:extLst>
            </p:cNvPr>
            <p:cNvSpPr>
              <a:spLocks noChangeShapeType="1"/>
            </p:cNvSpPr>
            <p:nvPr/>
          </p:nvSpPr>
          <p:spPr bwMode="auto">
            <a:xfrm>
              <a:off x="5505" y="11565"/>
              <a:ext cx="0" cy="3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4">
              <a:extLst>
                <a:ext uri="{FF2B5EF4-FFF2-40B4-BE49-F238E27FC236}">
                  <a16:creationId xmlns:a16="http://schemas.microsoft.com/office/drawing/2014/main" id="{5B65BADD-18B0-4E48-9390-535DF0C7C848}"/>
                </a:ext>
              </a:extLst>
            </p:cNvPr>
            <p:cNvSpPr>
              <a:spLocks noChangeShapeType="1"/>
            </p:cNvSpPr>
            <p:nvPr/>
          </p:nvSpPr>
          <p:spPr bwMode="auto">
            <a:xfrm>
              <a:off x="5505" y="13335"/>
              <a:ext cx="0" cy="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3">
              <a:extLst>
                <a:ext uri="{FF2B5EF4-FFF2-40B4-BE49-F238E27FC236}">
                  <a16:creationId xmlns:a16="http://schemas.microsoft.com/office/drawing/2014/main" id="{4FA7F1DC-42FC-4793-9528-0E1D4314CB87}"/>
                </a:ext>
              </a:extLst>
            </p:cNvPr>
            <p:cNvSpPr>
              <a:spLocks noChangeShapeType="1"/>
            </p:cNvSpPr>
            <p:nvPr/>
          </p:nvSpPr>
          <p:spPr bwMode="auto">
            <a:xfrm>
              <a:off x="4080" y="10770"/>
              <a:ext cx="6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
              <a:extLst>
                <a:ext uri="{FF2B5EF4-FFF2-40B4-BE49-F238E27FC236}">
                  <a16:creationId xmlns:a16="http://schemas.microsoft.com/office/drawing/2014/main" id="{DDC1D6AF-6B33-464B-962C-EF9ACDD123ED}"/>
                </a:ext>
              </a:extLst>
            </p:cNvPr>
            <p:cNvSpPr>
              <a:spLocks noChangeShapeType="1"/>
            </p:cNvSpPr>
            <p:nvPr/>
          </p:nvSpPr>
          <p:spPr bwMode="auto">
            <a:xfrm>
              <a:off x="6450" y="10770"/>
              <a:ext cx="49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0" name="Rectangle 18">
            <a:extLst>
              <a:ext uri="{FF2B5EF4-FFF2-40B4-BE49-F238E27FC236}">
                <a16:creationId xmlns:a16="http://schemas.microsoft.com/office/drawing/2014/main" id="{955B798F-3279-4865-8033-CB47C85AC587}"/>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TextBox 23">
            <a:extLst>
              <a:ext uri="{FF2B5EF4-FFF2-40B4-BE49-F238E27FC236}">
                <a16:creationId xmlns:a16="http://schemas.microsoft.com/office/drawing/2014/main" id="{DD3DB255-7DA1-4EF0-9F5C-E755FB7C55DA}"/>
              </a:ext>
            </a:extLst>
          </p:cNvPr>
          <p:cNvSpPr txBox="1"/>
          <p:nvPr/>
        </p:nvSpPr>
        <p:spPr>
          <a:xfrm>
            <a:off x="964025" y="3797580"/>
            <a:ext cx="7368350" cy="1569660"/>
          </a:xfrm>
          <a:prstGeom prst="rect">
            <a:avLst/>
          </a:prstGeom>
          <a:noFill/>
        </p:spPr>
        <p:txBody>
          <a:bodyPr wrap="square">
            <a:spAutoFit/>
          </a:bodyPr>
          <a:lstStyle/>
          <a:p>
            <a:pPr>
              <a:tabLst>
                <a:tab pos="876300" algn="l"/>
              </a:tabLst>
            </a:pPr>
            <a:r>
              <a:rPr lang="en-US" sz="2400" baseline="30000" dirty="0">
                <a:ea typeface="Times New Roman" panose="02020603050405020304" pitchFamily="18" charset="0"/>
              </a:rPr>
              <a:t>N</a:t>
            </a:r>
            <a:r>
              <a:rPr lang="en-US" sz="2400" baseline="30000" dirty="0">
                <a:effectLst/>
                <a:ea typeface="Times New Roman" panose="02020603050405020304" pitchFamily="18" charset="0"/>
              </a:rPr>
              <a:t>ow the aggregate class is higher level abstract object.</a:t>
            </a:r>
          </a:p>
          <a:p>
            <a:pPr>
              <a:tabLst>
                <a:tab pos="876300" algn="l"/>
              </a:tabLst>
            </a:pPr>
            <a:endParaRPr lang="en-US" sz="2400" baseline="30000" dirty="0">
              <a:effectLst/>
              <a:ea typeface="Times New Roman" panose="02020603050405020304" pitchFamily="18" charset="0"/>
            </a:endParaRPr>
          </a:p>
          <a:p>
            <a:pPr>
              <a:tabLst>
                <a:tab pos="876300" algn="l"/>
              </a:tabLst>
            </a:pPr>
            <a:r>
              <a:rPr lang="en-US" sz="2400" baseline="30000" dirty="0">
                <a:ea typeface="Times New Roman" panose="02020603050405020304" pitchFamily="18" charset="0"/>
              </a:rPr>
              <a:t>T</a:t>
            </a:r>
            <a:r>
              <a:rPr lang="en-US" sz="2400" baseline="30000" dirty="0">
                <a:effectLst/>
                <a:ea typeface="Times New Roman" panose="02020603050405020304" pitchFamily="18" charset="0"/>
              </a:rPr>
              <a:t>o make it into an extended entity relationship model (</a:t>
            </a:r>
            <a:r>
              <a:rPr lang="en-US" sz="2400" baseline="30000" dirty="0" err="1">
                <a:effectLst/>
                <a:ea typeface="Times New Roman" panose="02020603050405020304" pitchFamily="18" charset="0"/>
              </a:rPr>
              <a:t>eer</a:t>
            </a:r>
            <a:r>
              <a:rPr lang="en-US" sz="2400" baseline="30000" dirty="0">
                <a:effectLst/>
                <a:ea typeface="Times New Roman" panose="02020603050405020304" pitchFamily="18" charset="0"/>
              </a:rPr>
              <a:t> model) , </a:t>
            </a:r>
          </a:p>
          <a:p>
            <a:pPr>
              <a:tabLst>
                <a:tab pos="876300" algn="l"/>
              </a:tabLst>
            </a:pPr>
            <a:endParaRPr lang="en-US" sz="2400" baseline="30000" dirty="0">
              <a:effectLst/>
              <a:ea typeface="Times New Roman" panose="02020603050405020304" pitchFamily="18" charset="0"/>
            </a:endParaRPr>
          </a:p>
          <a:p>
            <a:pPr>
              <a:tabLst>
                <a:tab pos="876300" algn="l"/>
              </a:tabLst>
            </a:pPr>
            <a:r>
              <a:rPr lang="en-US" sz="2400" baseline="30000" dirty="0">
                <a:ea typeface="Times New Roman" panose="02020603050405020304" pitchFamily="18" charset="0"/>
              </a:rPr>
              <a:t>W</a:t>
            </a:r>
            <a:r>
              <a:rPr lang="en-US" sz="2400" baseline="30000" dirty="0">
                <a:effectLst/>
                <a:ea typeface="Times New Roman" panose="02020603050405020304" pitchFamily="18" charset="0"/>
              </a:rPr>
              <a:t>e will have to make the deals relationship a weak entity type which will be shown as follows:</a:t>
            </a:r>
            <a:endParaRPr lang="en-IN" sz="2400" baseline="30000" dirty="0">
              <a:effectLst/>
              <a:ea typeface="Times New Roman" panose="02020603050405020304" pitchFamily="18" charset="0"/>
            </a:endParaRPr>
          </a:p>
        </p:txBody>
      </p:sp>
    </p:spTree>
    <p:extLst>
      <p:ext uri="{BB962C8B-B14F-4D97-AF65-F5344CB8AC3E}">
        <p14:creationId xmlns:p14="http://schemas.microsoft.com/office/powerpoint/2010/main" val="3354175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10063</TotalTime>
  <Words>9506</Words>
  <Application>Microsoft Office PowerPoint</Application>
  <PresentationFormat>On-screen Show (4:3)</PresentationFormat>
  <Paragraphs>2189</Paragraphs>
  <Slides>110</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Aptos</vt:lpstr>
      <vt:lpstr>arial</vt:lpstr>
      <vt:lpstr>arial</vt:lpstr>
      <vt:lpstr>Arial sans</vt:lpstr>
      <vt:lpstr>Calibri</vt:lpstr>
      <vt:lpstr>Calibri (Body)</vt:lpstr>
      <vt:lpstr>euclid_circular_a</vt:lpstr>
      <vt:lpstr>Mangal</vt:lpstr>
      <vt:lpstr>Open Sans</vt:lpstr>
      <vt:lpstr>Roboto</vt:lpstr>
      <vt:lpstr>Times New Roman</vt:lpstr>
      <vt:lpstr>Verdana</vt:lpstr>
      <vt:lpstr>Verdana</vt:lpstr>
      <vt:lpstr>Office Theme</vt:lpstr>
      <vt:lpstr>Noida Institute of Engineering and Technology, Greater Noida7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Attributes </vt:lpstr>
      <vt:lpstr> Entity Types, Entity Sets, Keys and Value Sets </vt:lpstr>
      <vt:lpstr> Key Attribute of an Entity Type </vt:lpstr>
      <vt:lpstr>PowerPoint Presentation</vt:lpstr>
      <vt:lpstr>PowerPoint Presentation</vt:lpstr>
      <vt:lpstr>PowerPoint Presentation</vt:lpstr>
      <vt:lpstr> Conceptual Design of the Company Database  </vt:lpstr>
      <vt:lpstr> Conceptual Design of the Company Database  </vt:lpstr>
      <vt:lpstr> Relationship, Relationship Types, Roles and Structural Constraints </vt:lpstr>
      <vt:lpstr> Relationship, Relationship Types, Roles and Structural Constraints </vt:lpstr>
      <vt:lpstr> Relationship Type and Relationship Instance </vt:lpstr>
      <vt:lpstr> Relationship Type and Relationship Instance </vt:lpstr>
      <vt:lpstr> Relationship as Attributes </vt:lpstr>
      <vt:lpstr> Roles  </vt:lpstr>
      <vt:lpstr> Roles  </vt:lpstr>
      <vt:lpstr>PowerPoint Presentation</vt:lpstr>
      <vt:lpstr>PowerPoint Presentation</vt:lpstr>
      <vt:lpstr>PowerPoint Presentation</vt:lpstr>
      <vt:lpstr> Roles ( Recursive Relationships) </vt:lpstr>
      <vt:lpstr> Constraints on Relationship Types </vt:lpstr>
      <vt:lpstr> Constraints on Relationship Types </vt:lpstr>
      <vt:lpstr> Cardinality Ratio 1:N </vt:lpstr>
      <vt:lpstr> Constraints on Relationship Types </vt:lpstr>
      <vt:lpstr> Constraints on Relationship Types </vt:lpstr>
      <vt:lpstr> Constraints on Relationship Types </vt:lpstr>
      <vt:lpstr> Constraints on Relationship Types </vt:lpstr>
      <vt:lpstr>PowerPoint Presentation</vt:lpstr>
      <vt:lpstr>PowerPoint Presentation</vt:lpstr>
      <vt:lpstr>PowerPoint Presentation</vt:lpstr>
      <vt:lpstr> Constraints on Relationship Types </vt:lpstr>
      <vt:lpstr> Redefine the Database </vt:lpstr>
      <vt:lpstr> Redefine the Database </vt:lpstr>
      <vt:lpstr>PowerPoint Presentation</vt:lpstr>
      <vt:lpstr>PowerPoint Presentation</vt:lpstr>
      <vt:lpstr>PowerPoint Presentation</vt:lpstr>
      <vt:lpstr> Subclasses and Superclasses </vt:lpstr>
      <vt:lpstr> Subclasses and Superclasses </vt:lpstr>
      <vt:lpstr> Subclasses and Superclasses </vt:lpstr>
      <vt:lpstr> Subclasses and Superclasses </vt:lpstr>
      <vt:lpstr> Subclasses and Superclasses </vt:lpstr>
      <vt:lpstr> Subclasses and Superclasses </vt:lpstr>
      <vt:lpstr> Generalization </vt:lpstr>
      <vt:lpstr> Subclasses and Superclasses </vt:lpstr>
      <vt:lpstr> Subclasses and Superclasses </vt:lpstr>
      <vt:lpstr> Aggregation  </vt:lpstr>
      <vt:lpstr> Aggregation  </vt:lpstr>
      <vt:lpstr> Aggregation  </vt:lpstr>
      <vt:lpstr> Aggregation  </vt:lpstr>
      <vt:lpstr> Aggregation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admin</dc:creator>
  <cp:lastModifiedBy>HP</cp:lastModifiedBy>
  <cp:revision>558</cp:revision>
  <dcterms:created xsi:type="dcterms:W3CDTF">2020-05-10T15:15:19Z</dcterms:created>
  <dcterms:modified xsi:type="dcterms:W3CDTF">2024-02-23T05:43:56Z</dcterms:modified>
</cp:coreProperties>
</file>