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56"/>
  </p:notesMasterIdLst>
  <p:sldIdLst>
    <p:sldId id="516" r:id="rId2"/>
    <p:sldId id="561" r:id="rId3"/>
    <p:sldId id="495" r:id="rId4"/>
    <p:sldId id="496" r:id="rId5"/>
    <p:sldId id="497" r:id="rId6"/>
    <p:sldId id="498" r:id="rId7"/>
    <p:sldId id="800" r:id="rId8"/>
    <p:sldId id="500" r:id="rId9"/>
    <p:sldId id="511" r:id="rId10"/>
    <p:sldId id="600" r:id="rId11"/>
    <p:sldId id="501" r:id="rId12"/>
    <p:sldId id="502" r:id="rId13"/>
    <p:sldId id="503" r:id="rId14"/>
    <p:sldId id="748" r:id="rId15"/>
    <p:sldId id="505" r:id="rId16"/>
    <p:sldId id="784" r:id="rId17"/>
    <p:sldId id="509" r:id="rId18"/>
    <p:sldId id="809" r:id="rId19"/>
    <p:sldId id="782" r:id="rId20"/>
    <p:sldId id="783" r:id="rId21"/>
    <p:sldId id="510" r:id="rId22"/>
    <p:sldId id="277" r:id="rId23"/>
    <p:sldId id="512" r:id="rId24"/>
    <p:sldId id="515" r:id="rId25"/>
    <p:sldId id="257" r:id="rId26"/>
    <p:sldId id="258" r:id="rId27"/>
    <p:sldId id="334" r:id="rId28"/>
    <p:sldId id="280" r:id="rId29"/>
    <p:sldId id="357" r:id="rId30"/>
    <p:sldId id="358" r:id="rId31"/>
    <p:sldId id="284" r:id="rId32"/>
    <p:sldId id="355" r:id="rId33"/>
    <p:sldId id="356" r:id="rId34"/>
    <p:sldId id="287" r:id="rId35"/>
    <p:sldId id="417" r:id="rId36"/>
    <p:sldId id="288" r:id="rId37"/>
    <p:sldId id="418" r:id="rId38"/>
    <p:sldId id="517" r:id="rId39"/>
    <p:sldId id="421" r:id="rId40"/>
    <p:sldId id="419" r:id="rId41"/>
    <p:sldId id="363" r:id="rId42"/>
    <p:sldId id="364" r:id="rId43"/>
    <p:sldId id="365" r:id="rId44"/>
    <p:sldId id="367" r:id="rId45"/>
    <p:sldId id="371" r:id="rId46"/>
    <p:sldId id="372" r:id="rId47"/>
    <p:sldId id="373" r:id="rId48"/>
    <p:sldId id="375" r:id="rId49"/>
    <p:sldId id="599" r:id="rId50"/>
    <p:sldId id="519" r:id="rId51"/>
    <p:sldId id="377" r:id="rId52"/>
    <p:sldId id="386" r:id="rId53"/>
    <p:sldId id="379" r:id="rId54"/>
    <p:sldId id="380" r:id="rId55"/>
    <p:sldId id="381" r:id="rId56"/>
    <p:sldId id="382" r:id="rId57"/>
    <p:sldId id="387" r:id="rId58"/>
    <p:sldId id="410" r:id="rId59"/>
    <p:sldId id="415" r:id="rId60"/>
    <p:sldId id="416" r:id="rId61"/>
    <p:sldId id="411" r:id="rId62"/>
    <p:sldId id="413" r:id="rId63"/>
    <p:sldId id="422" r:id="rId64"/>
    <p:sldId id="428" r:id="rId65"/>
    <p:sldId id="425" r:id="rId66"/>
    <p:sldId id="389" r:id="rId67"/>
    <p:sldId id="429" r:id="rId68"/>
    <p:sldId id="437" r:id="rId69"/>
    <p:sldId id="431" r:id="rId70"/>
    <p:sldId id="432" r:id="rId71"/>
    <p:sldId id="433" r:id="rId72"/>
    <p:sldId id="443" r:id="rId73"/>
    <p:sldId id="444" r:id="rId74"/>
    <p:sldId id="445" r:id="rId75"/>
    <p:sldId id="440" r:id="rId76"/>
    <p:sldId id="446" r:id="rId77"/>
    <p:sldId id="458" r:id="rId78"/>
    <p:sldId id="447" r:id="rId79"/>
    <p:sldId id="448" r:id="rId80"/>
    <p:sldId id="449" r:id="rId81"/>
    <p:sldId id="450" r:id="rId82"/>
    <p:sldId id="457" r:id="rId83"/>
    <p:sldId id="451" r:id="rId84"/>
    <p:sldId id="452" r:id="rId85"/>
    <p:sldId id="453" r:id="rId86"/>
    <p:sldId id="521" r:id="rId87"/>
    <p:sldId id="462" r:id="rId88"/>
    <p:sldId id="463" r:id="rId89"/>
    <p:sldId id="464" r:id="rId90"/>
    <p:sldId id="465" r:id="rId91"/>
    <p:sldId id="466" r:id="rId92"/>
    <p:sldId id="467" r:id="rId93"/>
    <p:sldId id="468" r:id="rId94"/>
    <p:sldId id="469" r:id="rId95"/>
    <p:sldId id="470" r:id="rId96"/>
    <p:sldId id="523" r:id="rId97"/>
    <p:sldId id="471" r:id="rId98"/>
    <p:sldId id="472" r:id="rId99"/>
    <p:sldId id="473" r:id="rId100"/>
    <p:sldId id="524" r:id="rId101"/>
    <p:sldId id="474" r:id="rId102"/>
    <p:sldId id="475" r:id="rId103"/>
    <p:sldId id="476" r:id="rId104"/>
    <p:sldId id="527" r:id="rId105"/>
    <p:sldId id="478" r:id="rId106"/>
    <p:sldId id="479" r:id="rId107"/>
    <p:sldId id="480" r:id="rId108"/>
    <p:sldId id="481" r:id="rId109"/>
    <p:sldId id="482" r:id="rId110"/>
    <p:sldId id="483" r:id="rId111"/>
    <p:sldId id="484" r:id="rId112"/>
    <p:sldId id="485" r:id="rId113"/>
    <p:sldId id="486" r:id="rId114"/>
    <p:sldId id="487" r:id="rId115"/>
    <p:sldId id="488" r:id="rId116"/>
    <p:sldId id="489" r:id="rId117"/>
    <p:sldId id="542" r:id="rId118"/>
    <p:sldId id="543" r:id="rId119"/>
    <p:sldId id="576" r:id="rId120"/>
    <p:sldId id="577" r:id="rId121"/>
    <p:sldId id="578" r:id="rId122"/>
    <p:sldId id="579" r:id="rId123"/>
    <p:sldId id="580" r:id="rId124"/>
    <p:sldId id="582" r:id="rId125"/>
    <p:sldId id="544" r:id="rId126"/>
    <p:sldId id="545" r:id="rId127"/>
    <p:sldId id="546" r:id="rId128"/>
    <p:sldId id="547" r:id="rId129"/>
    <p:sldId id="548" r:id="rId130"/>
    <p:sldId id="549" r:id="rId131"/>
    <p:sldId id="550" r:id="rId132"/>
    <p:sldId id="551" r:id="rId133"/>
    <p:sldId id="552" r:id="rId134"/>
    <p:sldId id="553" r:id="rId135"/>
    <p:sldId id="583" r:id="rId136"/>
    <p:sldId id="554" r:id="rId137"/>
    <p:sldId id="555" r:id="rId138"/>
    <p:sldId id="532" r:id="rId139"/>
    <p:sldId id="585" r:id="rId140"/>
    <p:sldId id="584" r:id="rId141"/>
    <p:sldId id="586" r:id="rId142"/>
    <p:sldId id="565" r:id="rId143"/>
    <p:sldId id="596" r:id="rId144"/>
    <p:sldId id="597" r:id="rId145"/>
    <p:sldId id="598" r:id="rId146"/>
    <p:sldId id="566" r:id="rId147"/>
    <p:sldId id="567" r:id="rId148"/>
    <p:sldId id="568" r:id="rId149"/>
    <p:sldId id="570" r:id="rId150"/>
    <p:sldId id="571" r:id="rId151"/>
    <p:sldId id="572" r:id="rId152"/>
    <p:sldId id="573" r:id="rId153"/>
    <p:sldId id="574" r:id="rId154"/>
    <p:sldId id="575" r:id="rId1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75"/>
  </p:normalViewPr>
  <p:slideViewPr>
    <p:cSldViewPr snapToGrid="0">
      <p:cViewPr varScale="1">
        <p:scale>
          <a:sx n="55" d="100"/>
          <a:sy n="55" d="100"/>
        </p:scale>
        <p:origin x="200"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B027A-B47B-6845-AE31-5DCCB3707821}" type="datetimeFigureOut">
              <a:rPr lang="en-US" smtClean="0"/>
              <a:t>4/16/24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F8CAB-4516-C745-BF42-8F9E9DDF2205}" type="slidenum">
              <a:rPr lang="en-US" smtClean="0"/>
              <a:t>‹#›</a:t>
            </a:fld>
            <a:endParaRPr lang="en-US"/>
          </a:p>
        </p:txBody>
      </p:sp>
    </p:spTree>
    <p:extLst>
      <p:ext uri="{BB962C8B-B14F-4D97-AF65-F5344CB8AC3E}">
        <p14:creationId xmlns:p14="http://schemas.microsoft.com/office/powerpoint/2010/main" val="3522091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60F1D793-3E38-F53E-1AA3-D3483B1179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1315" name="Notes Placeholder 2">
            <a:extLst>
              <a:ext uri="{FF2B5EF4-FFF2-40B4-BE49-F238E27FC236}">
                <a16:creationId xmlns:a16="http://schemas.microsoft.com/office/drawing/2014/main" id="{6CB47832-86FC-A0B3-9C15-0247C7C4526E}"/>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1316" name="Slide Number Placeholder 3">
            <a:extLst>
              <a:ext uri="{FF2B5EF4-FFF2-40B4-BE49-F238E27FC236}">
                <a16:creationId xmlns:a16="http://schemas.microsoft.com/office/drawing/2014/main" id="{79CCEC5F-0C81-165C-51CF-332CD6156840}"/>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8B12AF-8CE0-435F-B1D0-2AAD38DA83D0}" type="slidenum">
              <a:rPr lang="en-US" altLang="en-US">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DF3B6F9-26CE-4CC0-AF38-70E386C59278}" type="slidenum">
              <a:rPr lang="en-US"/>
              <a:pPr/>
              <a:t>138</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86619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DF3B6F9-26CE-4CC0-AF38-70E386C59278}" type="slidenum">
              <a:rPr lang="en-US"/>
              <a:pPr/>
              <a:t>139</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866194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DF3B6F9-26CE-4CC0-AF38-70E386C59278}" type="slidenum">
              <a:rPr lang="en-US"/>
              <a:pPr/>
              <a:t>140</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866194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DF3B6F9-26CE-4CC0-AF38-70E386C59278}" type="slidenum">
              <a:rPr lang="en-US"/>
              <a:pPr/>
              <a:t>141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latin typeface="Times New Roman" pitchFamily="18" charset="0"/>
            </a:endParaRPr>
          </a:p>
        </p:txBody>
      </p:sp>
    </p:spTree>
    <p:extLst>
      <p:ext uri="{BB962C8B-B14F-4D97-AF65-F5344CB8AC3E}">
        <p14:creationId xmlns:p14="http://schemas.microsoft.com/office/powerpoint/2010/main" val="386619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4C9AA4F-7698-404E-A582-66FB0CC8DD15}" type="datetimeFigureOut">
              <a:rPr lang="en-US" smtClean="0"/>
              <a:t>4/16/24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4DD6E74-0895-0D4A-BF9D-015CB09F429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563585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4C9AA4F-7698-404E-A582-66FB0CC8DD15}"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D6E74-0895-0D4A-BF9D-015CB09F4295}" type="slidenum">
              <a:rPr lang="en-US" smtClean="0"/>
              <a:t>‹#›</a:t>
            </a:fld>
            <a:endParaRPr lang="en-US"/>
          </a:p>
        </p:txBody>
      </p:sp>
    </p:spTree>
    <p:extLst>
      <p:ext uri="{BB962C8B-B14F-4D97-AF65-F5344CB8AC3E}">
        <p14:creationId xmlns:p14="http://schemas.microsoft.com/office/powerpoint/2010/main" val="222007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4C9AA4F-7698-404E-A582-66FB0CC8DD15}"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D6E74-0895-0D4A-BF9D-015CB09F4295}" type="slidenum">
              <a:rPr lang="en-US" smtClean="0"/>
              <a:t>‹#›</a:t>
            </a:fld>
            <a:endParaRPr lang="en-US"/>
          </a:p>
        </p:txBody>
      </p:sp>
    </p:spTree>
    <p:extLst>
      <p:ext uri="{BB962C8B-B14F-4D97-AF65-F5344CB8AC3E}">
        <p14:creationId xmlns:p14="http://schemas.microsoft.com/office/powerpoint/2010/main" val="1443154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4C9AA4F-7698-404E-A582-66FB0CC8DD15}" type="datetimeFigureOut">
              <a:rPr lang="en-US" smtClean="0"/>
              <a:t>4/16/24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D6E74-0895-0D4A-BF9D-015CB09F4295}" type="slidenum">
              <a:rPr lang="en-US" smtClean="0"/>
              <a:t>‹#›</a:t>
            </a:fld>
            <a:endParaRPr lang="en-US"/>
          </a:p>
        </p:txBody>
      </p:sp>
    </p:spTree>
    <p:extLst>
      <p:ext uri="{BB962C8B-B14F-4D97-AF65-F5344CB8AC3E}">
        <p14:creationId xmlns:p14="http://schemas.microsoft.com/office/powerpoint/2010/main" val="50134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4C9AA4F-7698-404E-A582-66FB0CC8DD15}" type="datetimeFigureOut">
              <a:rPr lang="en-US" smtClean="0"/>
              <a:t>4/16/24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4DD6E74-0895-0D4A-BF9D-015CB09F429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567370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4C9AA4F-7698-404E-A582-66FB0CC8DD15}" type="datetimeFigureOut">
              <a:rPr lang="en-US" smtClean="0"/>
              <a:t>4/16/24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D6E74-0895-0D4A-BF9D-015CB09F4295}" type="slidenum">
              <a:rPr lang="en-US" smtClean="0"/>
              <a:t>‹#›</a:t>
            </a:fld>
            <a:endParaRPr lang="en-US"/>
          </a:p>
        </p:txBody>
      </p:sp>
    </p:spTree>
    <p:extLst>
      <p:ext uri="{BB962C8B-B14F-4D97-AF65-F5344CB8AC3E}">
        <p14:creationId xmlns:p14="http://schemas.microsoft.com/office/powerpoint/2010/main" val="358908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4C9AA4F-7698-404E-A582-66FB0CC8DD15}" type="datetimeFigureOut">
              <a:rPr lang="en-US" smtClean="0"/>
              <a:t>4/16/24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DD6E74-0895-0D4A-BF9D-015CB09F4295}" type="slidenum">
              <a:rPr lang="en-US" smtClean="0"/>
              <a:t>‹#›</a:t>
            </a:fld>
            <a:endParaRPr lang="en-US"/>
          </a:p>
        </p:txBody>
      </p:sp>
    </p:spTree>
    <p:extLst>
      <p:ext uri="{BB962C8B-B14F-4D97-AF65-F5344CB8AC3E}">
        <p14:creationId xmlns:p14="http://schemas.microsoft.com/office/powerpoint/2010/main" val="382471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4C9AA4F-7698-404E-A582-66FB0CC8DD15}" type="datetimeFigureOut">
              <a:rPr lang="en-US" smtClean="0"/>
              <a:t>4/16/24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DD6E74-0895-0D4A-BF9D-015CB09F4295}" type="slidenum">
              <a:rPr lang="en-US" smtClean="0"/>
              <a:t>‹#›</a:t>
            </a:fld>
            <a:endParaRPr lang="en-US"/>
          </a:p>
        </p:txBody>
      </p:sp>
    </p:spTree>
    <p:extLst>
      <p:ext uri="{BB962C8B-B14F-4D97-AF65-F5344CB8AC3E}">
        <p14:creationId xmlns:p14="http://schemas.microsoft.com/office/powerpoint/2010/main" val="44062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9AA4F-7698-404E-A582-66FB0CC8DD15}" type="datetimeFigureOut">
              <a:rPr lang="en-US" smtClean="0"/>
              <a:t>4/16/24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DD6E74-0895-0D4A-BF9D-015CB09F4295}" type="slidenum">
              <a:rPr lang="en-US" smtClean="0"/>
              <a:t>‹#›</a:t>
            </a:fld>
            <a:endParaRPr lang="en-US"/>
          </a:p>
        </p:txBody>
      </p:sp>
    </p:spTree>
    <p:extLst>
      <p:ext uri="{BB962C8B-B14F-4D97-AF65-F5344CB8AC3E}">
        <p14:creationId xmlns:p14="http://schemas.microsoft.com/office/powerpoint/2010/main" val="298647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4C9AA4F-7698-404E-A582-66FB0CC8DD15}" type="datetimeFigureOut">
              <a:rPr lang="en-US" smtClean="0"/>
              <a:t>4/16/24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4DD6E74-0895-0D4A-BF9D-015CB09F429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207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4C9AA4F-7698-404E-A582-66FB0CC8DD15}" type="datetimeFigureOut">
              <a:rPr lang="en-US" smtClean="0"/>
              <a:t>4/16/24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4DD6E74-0895-0D4A-BF9D-015CB09F429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7894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4C9AA4F-7698-404E-A582-66FB0CC8DD15}" type="datetimeFigureOut">
              <a:rPr lang="en-US" smtClean="0"/>
              <a:t>4/16/24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4DD6E74-0895-0D4A-BF9D-015CB09F429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662460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hyperlink" Target="https://www.youtube.com/watch?v=jm1NUBMpyVo" TargetMode="External"/><Relationship Id="rId2" Type="http://schemas.openxmlformats.org/officeDocument/2006/relationships/hyperlink" Target="http://www.infocobuild.com/education/audio-video-courses/computer-science/FundamentalsOfDatabaseSystems-IIT-Kanpur/lecture-42.html"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youtube.com/watch?v=yIqBwxokm40&amp;list=PLyvBGMFYV3auVdxQ1-88ivNFpmUEy-U3M&amp;index=35"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beginnersbook.com/2017/09/transaction-management-in-db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beginnersbook.com/2018/12/dbms-schedule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beginnersbook.com/2018/12/dbms-schedules/"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D93C-E74A-25E9-A003-7AC9F444C722}"/>
              </a:ext>
            </a:extLst>
          </p:cNvPr>
          <p:cNvSpPr>
            <a:spLocks noGrp="1"/>
          </p:cNvSpPr>
          <p:nvPr>
            <p:ph type="ctrTitle"/>
          </p:nvPr>
        </p:nvSpPr>
        <p:spPr/>
        <p:txBody>
          <a:bodyPr>
            <a:normAutofit fontScale="90000"/>
          </a:bodyPr>
          <a:lstStyle/>
          <a:p>
            <a:r>
              <a:rPr lang="en-US" dirty="0">
                <a:latin typeface="Aharoni" panose="020F0502020204030204" pitchFamily="34" charset="0"/>
                <a:cs typeface="Aharoni" panose="020F0502020204030204" pitchFamily="34" charset="0"/>
              </a:rPr>
              <a:t>DATA BASE MANAGEMENT SYSTEM</a:t>
            </a:r>
          </a:p>
        </p:txBody>
      </p:sp>
      <p:sp>
        <p:nvSpPr>
          <p:cNvPr id="3" name="Subtitle 2">
            <a:extLst>
              <a:ext uri="{FF2B5EF4-FFF2-40B4-BE49-F238E27FC236}">
                <a16:creationId xmlns:a16="http://schemas.microsoft.com/office/drawing/2014/main" id="{1E5663E6-B5B4-2C13-E7BA-18F85674289F}"/>
              </a:ext>
            </a:extLst>
          </p:cNvPr>
          <p:cNvSpPr>
            <a:spLocks noGrp="1"/>
          </p:cNvSpPr>
          <p:nvPr>
            <p:ph type="subTitle" idx="1"/>
          </p:nvPr>
        </p:nvSpPr>
        <p:spPr/>
        <p:txBody>
          <a:bodyPr>
            <a:normAutofit/>
          </a:bodyPr>
          <a:lstStyle/>
          <a:p>
            <a:r>
              <a:rPr lang="en-US" sz="4000" dirty="0">
                <a:latin typeface="ADLaM Display" panose="020F0502020204030204" pitchFamily="34" charset="0"/>
                <a:cs typeface="ADLaM Display" panose="020F0502020204030204" pitchFamily="34" charset="0"/>
              </a:rPr>
              <a:t>BY: DR. NAINA PAL</a:t>
            </a:r>
          </a:p>
          <a:p>
            <a:endParaRPr lang="en-US" dirty="0"/>
          </a:p>
        </p:txBody>
      </p:sp>
      <p:sp>
        <p:nvSpPr>
          <p:cNvPr id="4" name="TextBox 3">
            <a:extLst>
              <a:ext uri="{FF2B5EF4-FFF2-40B4-BE49-F238E27FC236}">
                <a16:creationId xmlns:a16="http://schemas.microsoft.com/office/drawing/2014/main" id="{2C3BE67A-C2EF-7D00-A149-81C6408AFC83}"/>
              </a:ext>
            </a:extLst>
          </p:cNvPr>
          <p:cNvSpPr txBox="1"/>
          <p:nvPr/>
        </p:nvSpPr>
        <p:spPr>
          <a:xfrm>
            <a:off x="671332" y="2407534"/>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15909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B5B9D69-7C32-4FD9-82A5-6D8CE1E2BEEE}"/>
              </a:ext>
            </a:extLst>
          </p:cNvPr>
          <p:cNvSpPr>
            <a:spLocks noGrp="1"/>
          </p:cNvSpPr>
          <p:nvPr>
            <p:ph type="dt" sz="quarter" idx="10"/>
          </p:nvPr>
        </p:nvSpPr>
        <p:spPr/>
        <p:txBody>
          <a:bodyPr/>
          <a:lstStyle/>
          <a:p>
            <a:pPr>
              <a:defRPr/>
            </a:pPr>
            <a:fld id="{2F031E85-0BB6-495E-B9B3-9931BC2F9084}" type="datetime1">
              <a:rPr lang="en-US" smtClean="0"/>
              <a:t>4/16/24</a:t>
            </a:fld>
            <a:endParaRPr lang="en-US"/>
          </a:p>
        </p:txBody>
      </p:sp>
      <p:sp>
        <p:nvSpPr>
          <p:cNvPr id="5" name="Footer Placeholder 4">
            <a:extLst>
              <a:ext uri="{FF2B5EF4-FFF2-40B4-BE49-F238E27FC236}">
                <a16:creationId xmlns:a16="http://schemas.microsoft.com/office/drawing/2014/main" id="{77A6F5D9-3B01-4D3E-9242-5D5DA780BA9F}"/>
              </a:ext>
            </a:extLst>
          </p:cNvPr>
          <p:cNvSpPr>
            <a:spLocks noGrp="1"/>
          </p:cNvSpPr>
          <p:nvPr>
            <p:ph type="ftr" sz="quarter" idx="11"/>
          </p:nvPr>
        </p:nvSpPr>
        <p:spPr>
          <a:xfrm>
            <a:off x="4648200" y="6356351"/>
            <a:ext cx="3962400" cy="365125"/>
          </a:xfrm>
        </p:spPr>
        <p:txBody>
          <a:bodyPr/>
          <a:lstStyle/>
          <a:p>
            <a:pPr>
              <a:defRPr/>
            </a:pPr>
            <a:r>
              <a:rPr lang="en-US"/>
              <a:t>Jyoti Rani        ACSAI-0402 and DBMS                Unit-4</a:t>
            </a:r>
            <a:endParaRPr lang="en-US" dirty="0"/>
          </a:p>
        </p:txBody>
      </p:sp>
      <p:sp>
        <p:nvSpPr>
          <p:cNvPr id="10244" name="Slide Number Placeholder 5">
            <a:extLst>
              <a:ext uri="{FF2B5EF4-FFF2-40B4-BE49-F238E27FC236}">
                <a16:creationId xmlns:a16="http://schemas.microsoft.com/office/drawing/2014/main" id="{0E9DDC26-6D8D-497E-99DD-B74B873DCA4A}"/>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1A401-AE79-4FCE-B7CA-B60E764232AB}" type="slidenum">
              <a:rPr lang="en-US" altLang="en-US">
                <a:solidFill>
                  <a:srgbClr val="898989"/>
                </a:solidFill>
                <a:latin typeface="Calibri" panose="020F0502020204030204" pitchFamily="34" charset="0"/>
              </a:rPr>
              <a:pPr/>
              <a:t>10</a:t>
            </a:fld>
            <a:endParaRPr lang="en-US" altLang="en-US">
              <a:solidFill>
                <a:srgbClr val="898989"/>
              </a:solidFill>
              <a:latin typeface="Calibri" panose="020F0502020204030204" pitchFamily="34" charset="0"/>
            </a:endParaRPr>
          </a:p>
        </p:txBody>
      </p:sp>
      <p:sp>
        <p:nvSpPr>
          <p:cNvPr id="10245" name="TextBox 6">
            <a:extLst>
              <a:ext uri="{FF2B5EF4-FFF2-40B4-BE49-F238E27FC236}">
                <a16:creationId xmlns:a16="http://schemas.microsoft.com/office/drawing/2014/main" id="{F9DEC453-A0DC-4F5F-A87E-067FC7F47637}"/>
              </a:ext>
            </a:extLst>
          </p:cNvPr>
          <p:cNvSpPr txBox="1">
            <a:spLocks noChangeArrowheads="1"/>
          </p:cNvSpPr>
          <p:nvPr/>
        </p:nvSpPr>
        <p:spPr bwMode="auto">
          <a:xfrm>
            <a:off x="2927216" y="1181444"/>
            <a:ext cx="3441968"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500" dirty="0"/>
              <a:t>Engineering Graduates will be able to:</a:t>
            </a:r>
          </a:p>
        </p:txBody>
      </p:sp>
      <p:graphicFrame>
        <p:nvGraphicFramePr>
          <p:cNvPr id="8" name="Content Placeholder 13">
            <a:extLst>
              <a:ext uri="{FF2B5EF4-FFF2-40B4-BE49-F238E27FC236}">
                <a16:creationId xmlns:a16="http://schemas.microsoft.com/office/drawing/2014/main" id="{881313D2-CD38-4434-A66B-347946E3D09C}"/>
              </a:ext>
            </a:extLst>
          </p:cNvPr>
          <p:cNvGraphicFramePr>
            <a:graphicFrameLocks noGrp="1"/>
          </p:cNvGraphicFramePr>
          <p:nvPr>
            <p:ph idx="1"/>
          </p:nvPr>
        </p:nvGraphicFramePr>
        <p:xfrm>
          <a:off x="2514600" y="1600201"/>
          <a:ext cx="7620000" cy="4490652"/>
        </p:xfrm>
        <a:graphic>
          <a:graphicData uri="http://schemas.openxmlformats.org/drawingml/2006/table">
            <a:tbl>
              <a:tblPr bandRow="1">
                <a:tableStyleId>{5C22544A-7EE6-4342-B048-85BDC9FD1C3A}</a:tableStyleId>
              </a:tblPr>
              <a:tblGrid>
                <a:gridCol w="7620000">
                  <a:extLst>
                    <a:ext uri="{9D8B030D-6E8A-4147-A177-3AD203B41FA5}">
                      <a16:colId xmlns:a16="http://schemas.microsoft.com/office/drawing/2014/main" val="20000"/>
                    </a:ext>
                  </a:extLst>
                </a:gridCol>
              </a:tblGrid>
              <a:tr h="1044338">
                <a:tc>
                  <a:txBody>
                    <a:bodyPr/>
                    <a:lstStyle/>
                    <a:p>
                      <a:r>
                        <a:rPr lang="en-US" sz="1400" b="1" dirty="0"/>
                        <a:t>1. Engineering knowledge: </a:t>
                      </a:r>
                      <a:r>
                        <a:rPr lang="en-US" sz="1400" dirty="0"/>
                        <a:t>Apply the knowledge of mathematics, science, engineering fundamentals, and an engineering specialization to the solution of complex engineering problems. </a:t>
                      </a:r>
                    </a:p>
                  </a:txBody>
                  <a:tcPr marL="68580" marR="68580" marT="34292" marB="3429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044338">
                <a:tc>
                  <a:txBody>
                    <a:bodyPr/>
                    <a:lstStyle/>
                    <a:p>
                      <a:r>
                        <a:rPr lang="en-US" sz="1400" b="1" dirty="0"/>
                        <a:t>2. Problem analysis:</a:t>
                      </a:r>
                      <a:r>
                        <a:rPr lang="en-US" sz="1400" dirty="0"/>
                        <a:t> Identify, formulate, review research literature, and analyze complex engineering problems reaching substantiated conclusions using first principles of mathematics, natural sciences, and engineering sciences.</a:t>
                      </a:r>
                    </a:p>
                  </a:txBody>
                  <a:tcPr marL="68580" marR="68580" marT="34292" marB="3429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357638">
                <a:tc>
                  <a:txBody>
                    <a:bodyPr/>
                    <a:lstStyle/>
                    <a:p>
                      <a:r>
                        <a:rPr lang="en-US" sz="1400" b="1" dirty="0"/>
                        <a:t>3. Design/development of solutions:</a:t>
                      </a:r>
                      <a:r>
                        <a:rPr lang="en-US" sz="1400" dirty="0"/>
                        <a:t> Design solutions for complex engineering problems and design system components or processes that meet the specified needs with appropriate consideration for the public health and safety, and the cultural, societal, and environmental considerations.</a:t>
                      </a:r>
                    </a:p>
                  </a:txBody>
                  <a:tcPr marL="68580" marR="68580" marT="34292" marB="3429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1044338">
                <a:tc>
                  <a:txBody>
                    <a:bodyPr/>
                    <a:lstStyle/>
                    <a:p>
                      <a:r>
                        <a:rPr lang="en-US" sz="1400" b="1" dirty="0"/>
                        <a:t>4. Conduct investigations of complex problems: </a:t>
                      </a:r>
                      <a:r>
                        <a:rPr lang="en-US" sz="1400" dirty="0"/>
                        <a:t>Use research-based knowledge and research methods including design of experiments, analysis and interpretation of data, and synthesis of the information to provide valid conclusions.</a:t>
                      </a:r>
                    </a:p>
                  </a:txBody>
                  <a:tcPr marL="68580" marR="68580" marT="34292" marB="3429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9" name="Title 1">
            <a:extLst>
              <a:ext uri="{FF2B5EF4-FFF2-40B4-BE49-F238E27FC236}">
                <a16:creationId xmlns:a16="http://schemas.microsoft.com/office/drawing/2014/main" id="{B504CE5E-D8D4-4BF1-BB79-36BA9D45C15F}"/>
              </a:ext>
            </a:extLst>
          </p:cNvPr>
          <p:cNvSpPr txBox="1">
            <a:spLocks/>
          </p:cNvSpPr>
          <p:nvPr/>
        </p:nvSpPr>
        <p:spPr>
          <a:xfrm>
            <a:off x="3181350" y="0"/>
            <a:ext cx="7486650" cy="6286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550" b="1" dirty="0">
                <a:latin typeface="Times New Roman" panose="02020603050405020304" pitchFamily="18" charset="0"/>
                <a:cs typeface="Times New Roman" panose="02020603050405020304" pitchFamily="18" charset="0"/>
              </a:rPr>
              <a:t>Program Outcomes (POs)</a:t>
            </a:r>
          </a:p>
        </p:txBody>
      </p:sp>
      <p:pic>
        <p:nvPicPr>
          <p:cNvPr id="2" name="Picture 1">
            <a:extLst>
              <a:ext uri="{FF2B5EF4-FFF2-40B4-BE49-F238E27FC236}">
                <a16:creationId xmlns:a16="http://schemas.microsoft.com/office/drawing/2014/main" id="{29D9764D-CD85-7FDF-13E2-2E77241F84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6273"/>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A09DC-FE0E-623E-CACB-6A978F9A95E8}"/>
              </a:ext>
            </a:extLst>
          </p:cNvPr>
          <p:cNvSpPr>
            <a:spLocks noGrp="1"/>
          </p:cNvSpPr>
          <p:nvPr>
            <p:ph type="dt" sz="quarter" idx="10"/>
          </p:nvPr>
        </p:nvSpPr>
        <p:spPr/>
        <p:txBody>
          <a:bodyPr/>
          <a:lstStyle/>
          <a:p>
            <a:pPr>
              <a:defRPr/>
            </a:pPr>
            <a:fld id="{CA0EA362-A6B1-4ACC-80E5-CE44C0776174}" type="datetime1">
              <a:rPr lang="en-US" smtClean="0"/>
              <a:t>4/16/24</a:t>
            </a:fld>
            <a:endParaRPr lang="en-US"/>
          </a:p>
        </p:txBody>
      </p:sp>
      <p:sp>
        <p:nvSpPr>
          <p:cNvPr id="103428" name="Slide Number Placeholder 3">
            <a:extLst>
              <a:ext uri="{FF2B5EF4-FFF2-40B4-BE49-F238E27FC236}">
                <a16:creationId xmlns:a16="http://schemas.microsoft.com/office/drawing/2014/main" id="{DC97AADB-979E-9A14-0C64-938219AA4B9F}"/>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5A9AA3D-60B2-40E4-8B40-8C72CC628D43}" type="slidenum">
              <a:rPr lang="en-US" altLang="en-US">
                <a:solidFill>
                  <a:srgbClr val="898989"/>
                </a:solidFill>
                <a:latin typeface="Calibri" panose="020F0502020204030204" pitchFamily="34" charset="0"/>
              </a:rPr>
              <a:pPr/>
              <a:t>100</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a16="http://schemas.microsoft.com/office/drawing/2014/main" id="{43AE1C59-6B51-14FC-18C4-61543100B29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effectLst>
                  <a:outerShdw blurRad="38100" dist="38100" dir="2700000" algn="tl">
                    <a:srgbClr val="C0C0C0"/>
                  </a:outerShdw>
                </a:effectLst>
              </a:rPr>
              <a:t>Topic- Checkpoints Objective</a:t>
            </a:r>
            <a:endParaRPr lang="en-US" sz="2400" b="1" dirty="0">
              <a:solidFill>
                <a:schemeClr val="tx1"/>
              </a:solidFill>
            </a:endParaRPr>
          </a:p>
        </p:txBody>
      </p:sp>
      <p:sp>
        <p:nvSpPr>
          <p:cNvPr id="103431" name="Rectangle 6">
            <a:extLst>
              <a:ext uri="{FF2B5EF4-FFF2-40B4-BE49-F238E27FC236}">
                <a16:creationId xmlns:a16="http://schemas.microsoft.com/office/drawing/2014/main" id="{2F27A7E8-BB59-E1C4-5B31-3F09FEC2A291}"/>
              </a:ext>
            </a:extLst>
          </p:cNvPr>
          <p:cNvSpPr>
            <a:spLocks noChangeArrowheads="1"/>
          </p:cNvSpPr>
          <p:nvPr/>
        </p:nvSpPr>
        <p:spPr bwMode="auto">
          <a:xfrm>
            <a:off x="2057400" y="1524001"/>
            <a:ext cx="8077200" cy="2678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Calibri" panose="020F0502020204030204" pitchFamily="34" charset="0"/>
              <a:buAutoNum type="arabicPeriod"/>
            </a:pPr>
            <a:r>
              <a:rPr lang="en-US" altLang="en-US" sz="2400"/>
              <a:t>Checkpoint is a mechanism where all the previous logs are removed from the system and stored permanently in a storage disk. </a:t>
            </a:r>
          </a:p>
          <a:p>
            <a:pPr algn="just">
              <a:buFont typeface="Calibri" panose="020F0502020204030204" pitchFamily="34" charset="0"/>
              <a:buAutoNum type="arabicPeriod"/>
            </a:pPr>
            <a:endParaRPr lang="en-US" altLang="en-US" sz="2400"/>
          </a:p>
          <a:p>
            <a:pPr algn="just">
              <a:buFont typeface="Calibri" panose="020F0502020204030204" pitchFamily="34" charset="0"/>
              <a:buAutoNum type="arabicPeriod"/>
            </a:pPr>
            <a:r>
              <a:rPr lang="en-US" altLang="en-US" sz="2400"/>
              <a:t>Checkpoint declares a point before which the DBMS was in consistent state, and all the transactions were committed.</a:t>
            </a:r>
          </a:p>
        </p:txBody>
      </p:sp>
      <p:pic>
        <p:nvPicPr>
          <p:cNvPr id="4" name="Picture 3">
            <a:extLst>
              <a:ext uri="{FF2B5EF4-FFF2-40B4-BE49-F238E27FC236}">
                <a16:creationId xmlns:a16="http://schemas.microsoft.com/office/drawing/2014/main" id="{9321CB7E-0CBA-7726-FB98-3E843B14F4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B4F6C52-46F7-9469-A775-CA48D451B60A}"/>
              </a:ext>
            </a:extLst>
          </p:cNvPr>
          <p:cNvSpPr>
            <a:spLocks noGrp="1"/>
          </p:cNvSpPr>
          <p:nvPr>
            <p:ph type="dt" sz="quarter" idx="10"/>
          </p:nvPr>
        </p:nvSpPr>
        <p:spPr/>
        <p:txBody>
          <a:bodyPr/>
          <a:lstStyle/>
          <a:p>
            <a:pPr>
              <a:defRPr/>
            </a:pPr>
            <a:fld id="{5432273E-9042-45C9-BE5F-EA8BA5D943E3}" type="datetime1">
              <a:rPr lang="en-US" smtClean="0"/>
              <a:t>4/16/24</a:t>
            </a:fld>
            <a:endParaRPr lang="en-US"/>
          </a:p>
        </p:txBody>
      </p:sp>
      <p:sp>
        <p:nvSpPr>
          <p:cNvPr id="5" name="Footer Placeholder 4">
            <a:extLst>
              <a:ext uri="{FF2B5EF4-FFF2-40B4-BE49-F238E27FC236}">
                <a16:creationId xmlns:a16="http://schemas.microsoft.com/office/drawing/2014/main" id="{93116358-6A27-0F0D-EF96-57807ED73B28}"/>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04452" name="Slide Number Placeholder 5">
            <a:extLst>
              <a:ext uri="{FF2B5EF4-FFF2-40B4-BE49-F238E27FC236}">
                <a16:creationId xmlns:a16="http://schemas.microsoft.com/office/drawing/2014/main" id="{BC406CEA-9F20-5C78-8F4E-E4D663AC7B84}"/>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3C081C-8C8F-4875-8096-89654BDC3993}" type="slidenum">
              <a:rPr lang="en-US" altLang="en-US">
                <a:solidFill>
                  <a:srgbClr val="898989"/>
                </a:solidFill>
                <a:latin typeface="Calibri" panose="020F0502020204030204" pitchFamily="34" charset="0"/>
              </a:rPr>
              <a:pPr/>
              <a:t>101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56BFFD18-F12D-472A-8DAB-CE1747A3953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Checkpoint</a:t>
            </a:r>
          </a:p>
        </p:txBody>
      </p:sp>
      <p:sp>
        <p:nvSpPr>
          <p:cNvPr id="104455" name="Content Placeholder 2">
            <a:extLst>
              <a:ext uri="{FF2B5EF4-FFF2-40B4-BE49-F238E27FC236}">
                <a16:creationId xmlns:a16="http://schemas.microsoft.com/office/drawing/2014/main" id="{A0B2370A-8F9E-C529-4614-C32A0D1F1097}"/>
              </a:ext>
            </a:extLst>
          </p:cNvPr>
          <p:cNvSpPr>
            <a:spLocks noGrp="1"/>
          </p:cNvSpPr>
          <p:nvPr>
            <p:ph idx="1"/>
          </p:nvPr>
        </p:nvSpPr>
        <p:spPr>
          <a:xfrm>
            <a:off x="1981200" y="925514"/>
            <a:ext cx="8229600" cy="5430837"/>
          </a:xfrm>
        </p:spPr>
        <p:txBody>
          <a:bodyPr>
            <a:normAutofit lnSpcReduction="10000"/>
          </a:bodyPr>
          <a:lstStyle/>
          <a:p>
            <a:pPr algn="just">
              <a:buFont typeface="Wingdings" panose="05000000000000000000" pitchFamily="2" charset="2"/>
              <a:buChar char="q"/>
            </a:pPr>
            <a:r>
              <a:rPr lang="en-US" altLang="en-US" b="1"/>
              <a:t>Problems in recovery procedure as discussed earlier : </a:t>
            </a:r>
          </a:p>
          <a:p>
            <a:pPr algn="just">
              <a:buFont typeface="Arial" panose="020B0604020202020204" pitchFamily="34" charset="0"/>
              <a:buNone/>
            </a:pPr>
            <a:r>
              <a:rPr lang="en-US" altLang="en-US"/>
              <a:t>	1. searching the entire log is time-consuming </a:t>
            </a:r>
          </a:p>
          <a:p>
            <a:pPr algn="just">
              <a:buFont typeface="Arial" panose="020B0604020202020204" pitchFamily="34" charset="0"/>
              <a:buNone/>
            </a:pPr>
            <a:r>
              <a:rPr lang="en-US" altLang="en-US"/>
              <a:t>	2. we might unnecessarily redo transactions which have already output their updates to the database.</a:t>
            </a:r>
          </a:p>
          <a:p>
            <a:pPr algn="just">
              <a:buFont typeface="Wingdings" panose="05000000000000000000" pitchFamily="2" charset="2"/>
              <a:buChar char="q"/>
            </a:pPr>
            <a:r>
              <a:rPr lang="en-US" altLang="en-US"/>
              <a:t>The checkpoint is like a bookmark. While the execution of the transaction, such checkpoints are marked, and the transaction is executed then using the steps of the transaction, the log files will be created.</a:t>
            </a:r>
          </a:p>
          <a:p>
            <a:pPr algn="just">
              <a:buFont typeface="Wingdings" panose="05000000000000000000" pitchFamily="2" charset="2"/>
              <a:buChar char="q"/>
            </a:pPr>
            <a:endParaRPr lang="en-US" altLang="en-US"/>
          </a:p>
          <a:p>
            <a:pPr algn="just">
              <a:buFont typeface="Wingdings" panose="05000000000000000000" pitchFamily="2" charset="2"/>
              <a:buChar char="q"/>
            </a:pPr>
            <a:r>
              <a:rPr lang="en-US" altLang="en-US"/>
              <a:t>When it reaches to the checkpoint, then the transaction will be updated into the database, and till that point, the entire log file will be removed from the file. Then the log file is updated with the new step of transaction till next checkpoint and so on.</a:t>
            </a:r>
          </a:p>
          <a:p>
            <a:pPr algn="just">
              <a:buFont typeface="Wingdings" panose="05000000000000000000" pitchFamily="2" charset="2"/>
              <a:buChar char="q"/>
            </a:pPr>
            <a:endParaRPr lang="en-US" altLang="en-US"/>
          </a:p>
          <a:p>
            <a:pPr algn="just">
              <a:buFont typeface="Wingdings" panose="05000000000000000000" pitchFamily="2" charset="2"/>
              <a:buChar char="q"/>
            </a:pPr>
            <a:r>
              <a:rPr lang="en-US" altLang="en-US"/>
              <a:t>The checkpoint is used to declare a point before which the DBMS was in the consistent state, and all transactions were committed.</a:t>
            </a:r>
          </a:p>
          <a:p>
            <a:pPr algn="just" eaLnBrk="1" hangingPunct="1">
              <a:buFont typeface="Arial" panose="020B0604020202020204" pitchFamily="34" charset="0"/>
              <a:buNone/>
            </a:pPr>
            <a:endParaRPr lang="en-US" altLang="en-US" sz="2200"/>
          </a:p>
        </p:txBody>
      </p:sp>
      <p:pic>
        <p:nvPicPr>
          <p:cNvPr id="2" name="Picture 1">
            <a:extLst>
              <a:ext uri="{FF2B5EF4-FFF2-40B4-BE49-F238E27FC236}">
                <a16:creationId xmlns:a16="http://schemas.microsoft.com/office/drawing/2014/main" id="{CAEFC116-7FE3-EA70-6B1B-C981EEB2CE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D779AA-42AC-5ACC-110C-04E8065D9294}"/>
              </a:ext>
            </a:extLst>
          </p:cNvPr>
          <p:cNvSpPr>
            <a:spLocks noGrp="1"/>
          </p:cNvSpPr>
          <p:nvPr>
            <p:ph type="dt" sz="quarter" idx="10"/>
          </p:nvPr>
        </p:nvSpPr>
        <p:spPr/>
        <p:txBody>
          <a:bodyPr/>
          <a:lstStyle/>
          <a:p>
            <a:pPr>
              <a:defRPr/>
            </a:pPr>
            <a:fld id="{2FD1072B-355F-4FF3-B374-E4F02510E161}" type="datetime1">
              <a:rPr lang="en-US" smtClean="0"/>
              <a:t>4/16/24</a:t>
            </a:fld>
            <a:endParaRPr lang="en-US"/>
          </a:p>
        </p:txBody>
      </p:sp>
      <p:sp>
        <p:nvSpPr>
          <p:cNvPr id="5" name="Footer Placeholder 4">
            <a:extLst>
              <a:ext uri="{FF2B5EF4-FFF2-40B4-BE49-F238E27FC236}">
                <a16:creationId xmlns:a16="http://schemas.microsoft.com/office/drawing/2014/main" id="{0538B3DD-A074-986D-944A-37F257D3AB7B}"/>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05476" name="Slide Number Placeholder 5">
            <a:extLst>
              <a:ext uri="{FF2B5EF4-FFF2-40B4-BE49-F238E27FC236}">
                <a16:creationId xmlns:a16="http://schemas.microsoft.com/office/drawing/2014/main" id="{C8582C25-899E-E0A3-58C7-852AB6C4A09E}"/>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1CF8A05-50D8-4246-98E7-177F1B6E615C}" type="slidenum">
              <a:rPr lang="en-US" altLang="en-US">
                <a:solidFill>
                  <a:srgbClr val="898989"/>
                </a:solidFill>
                <a:latin typeface="Calibri" panose="020F0502020204030204" pitchFamily="34" charset="0"/>
              </a:rPr>
              <a:pPr/>
              <a:t>102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BD5E1B78-5F06-BC89-37D8-CCF6A4A8FFF7}"/>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Recovery using Checkpoint</a:t>
            </a:r>
          </a:p>
        </p:txBody>
      </p:sp>
      <p:sp>
        <p:nvSpPr>
          <p:cNvPr id="105479" name="Content Placeholder 2">
            <a:extLst>
              <a:ext uri="{FF2B5EF4-FFF2-40B4-BE49-F238E27FC236}">
                <a16:creationId xmlns:a16="http://schemas.microsoft.com/office/drawing/2014/main" id="{8C9CB711-8521-3E72-2F63-362CC555455B}"/>
              </a:ext>
            </a:extLst>
          </p:cNvPr>
          <p:cNvSpPr>
            <a:spLocks noGrp="1"/>
          </p:cNvSpPr>
          <p:nvPr>
            <p:ph idx="1"/>
          </p:nvPr>
        </p:nvSpPr>
        <p:spPr>
          <a:xfrm>
            <a:off x="1981200" y="925514"/>
            <a:ext cx="8229600" cy="5430837"/>
          </a:xfrm>
        </p:spPr>
        <p:txBody>
          <a:bodyPr/>
          <a:lstStyle/>
          <a:p>
            <a:pPr algn="just" eaLnBrk="1" hangingPunct="1">
              <a:buFont typeface="Arial" panose="020B0604020202020204" pitchFamily="34" charset="0"/>
              <a:buNone/>
            </a:pPr>
            <a:r>
              <a:rPr lang="en-US" altLang="en-US"/>
              <a:t>	In the following manner, a recovery system recovers the database from this failure:-</a:t>
            </a:r>
          </a:p>
          <a:p>
            <a:pPr algn="just" eaLnBrk="1" hangingPunct="1">
              <a:buFont typeface="Arial" panose="020B0604020202020204" pitchFamily="34" charset="0"/>
              <a:buNone/>
            </a:pPr>
            <a:r>
              <a:rPr lang="en-US" altLang="en-US" b="1"/>
              <a:t>Example :-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200"/>
          </a:p>
        </p:txBody>
      </p:sp>
      <p:pic>
        <p:nvPicPr>
          <p:cNvPr id="105480" name="Picture 3">
            <a:extLst>
              <a:ext uri="{FF2B5EF4-FFF2-40B4-BE49-F238E27FC236}">
                <a16:creationId xmlns:a16="http://schemas.microsoft.com/office/drawing/2014/main" id="{4C4DDA61-814F-6ADA-A603-4505697F8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4" y="2005014"/>
            <a:ext cx="5248275" cy="1576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A24FA110-8C84-C5CC-3131-7F40FDF6A4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24887B9-EE20-1B83-3662-2BDCFF386A75}"/>
              </a:ext>
            </a:extLst>
          </p:cNvPr>
          <p:cNvSpPr>
            <a:spLocks noGrp="1"/>
          </p:cNvSpPr>
          <p:nvPr>
            <p:ph type="dt" sz="quarter" idx="10"/>
          </p:nvPr>
        </p:nvSpPr>
        <p:spPr/>
        <p:txBody>
          <a:bodyPr/>
          <a:lstStyle/>
          <a:p>
            <a:pPr>
              <a:defRPr/>
            </a:pPr>
            <a:fld id="{FFB6B63A-6FDC-4641-B3BD-947384312A6F}" type="datetime1">
              <a:rPr lang="en-US" smtClean="0"/>
              <a:t>4/16/24</a:t>
            </a:fld>
            <a:endParaRPr lang="en-US"/>
          </a:p>
        </p:txBody>
      </p:sp>
      <p:sp>
        <p:nvSpPr>
          <p:cNvPr id="5" name="Footer Placeholder 4">
            <a:extLst>
              <a:ext uri="{FF2B5EF4-FFF2-40B4-BE49-F238E27FC236}">
                <a16:creationId xmlns:a16="http://schemas.microsoft.com/office/drawing/2014/main" id="{60730680-B914-D04D-30F2-8D8256905EF2}"/>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06500" name="Slide Number Placeholder 5">
            <a:extLst>
              <a:ext uri="{FF2B5EF4-FFF2-40B4-BE49-F238E27FC236}">
                <a16:creationId xmlns:a16="http://schemas.microsoft.com/office/drawing/2014/main" id="{A0D6A06A-86BA-5D6C-163A-A0688C406C55}"/>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DA49AD-1007-4A18-965B-1AC5521F2F6F}" type="slidenum">
              <a:rPr lang="en-US" altLang="en-US">
                <a:solidFill>
                  <a:srgbClr val="898989"/>
                </a:solidFill>
                <a:latin typeface="Calibri" panose="020F0502020204030204" pitchFamily="34" charset="0"/>
              </a:rPr>
              <a:pPr/>
              <a:t>103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C1F1F023-53D6-9049-EE5C-E037B3A1A1C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sz="2400" b="1" dirty="0">
              <a:solidFill>
                <a:schemeClr val="tx1"/>
              </a:solidFill>
            </a:endParaRPr>
          </a:p>
          <a:p>
            <a:pPr algn="ctr" eaLnBrk="1" hangingPunct="1">
              <a:defRPr/>
            </a:pPr>
            <a:r>
              <a:rPr lang="en-US" sz="2400" b="1" dirty="0">
                <a:solidFill>
                  <a:schemeClr val="tx1"/>
                </a:solidFill>
              </a:rPr>
              <a:t>Why do we need Checkpoints ?</a:t>
            </a:r>
            <a:br>
              <a:rPr lang="en-US" sz="2400" b="1" dirty="0">
                <a:solidFill>
                  <a:schemeClr val="tx1"/>
                </a:solidFill>
              </a:rPr>
            </a:br>
            <a:endParaRPr lang="en-US" sz="3200" b="1" dirty="0">
              <a:solidFill>
                <a:schemeClr val="tx1"/>
              </a:solidFill>
            </a:endParaRPr>
          </a:p>
        </p:txBody>
      </p:sp>
      <p:sp>
        <p:nvSpPr>
          <p:cNvPr id="106503" name="Content Placeholder 2">
            <a:extLst>
              <a:ext uri="{FF2B5EF4-FFF2-40B4-BE49-F238E27FC236}">
                <a16:creationId xmlns:a16="http://schemas.microsoft.com/office/drawing/2014/main" id="{42F7CE4D-0544-636E-C2EB-16F3F892553D}"/>
              </a:ext>
            </a:extLst>
          </p:cNvPr>
          <p:cNvSpPr>
            <a:spLocks noGrp="1"/>
          </p:cNvSpPr>
          <p:nvPr>
            <p:ph idx="1"/>
          </p:nvPr>
        </p:nvSpPr>
        <p:spPr>
          <a:xfrm>
            <a:off x="1981200" y="925514"/>
            <a:ext cx="8229600" cy="5430837"/>
          </a:xfrm>
        </p:spPr>
        <p:txBody>
          <a:bodyPr/>
          <a:lstStyle/>
          <a:p>
            <a:pPr algn="just" eaLnBrk="1" hangingPunct="1">
              <a:buFont typeface="Wingdings" panose="05000000000000000000" pitchFamily="2" charset="2"/>
              <a:buChar char="v"/>
            </a:pPr>
            <a:r>
              <a:rPr lang="en-US" altLang="en-US"/>
              <a:t>	Whenever transaction logs are created in a real-time environment, it eats up lots of storage space. Also keeping track of every update and its maintenance may increase the physical space of the system. </a:t>
            </a:r>
          </a:p>
          <a:p>
            <a:pPr algn="just" eaLnBrk="1" hangingPunct="1">
              <a:buFont typeface="Wingdings" panose="05000000000000000000" pitchFamily="2" charset="2"/>
              <a:buChar char="v"/>
            </a:pPr>
            <a:endParaRPr lang="en-US" altLang="en-US"/>
          </a:p>
          <a:p>
            <a:pPr algn="just" eaLnBrk="1" hangingPunct="1">
              <a:buFont typeface="Wingdings" panose="05000000000000000000" pitchFamily="2" charset="2"/>
              <a:buChar char="v"/>
            </a:pPr>
            <a:r>
              <a:rPr lang="en-US" altLang="en-US"/>
              <a:t>	Eventually, the transaction log file may not be handled as the size keeps growing. This can be addressed with checkpoints. </a:t>
            </a:r>
          </a:p>
          <a:p>
            <a:pPr algn="just" eaLnBrk="1" hangingPunct="1">
              <a:buFont typeface="Wingdings" panose="05000000000000000000" pitchFamily="2" charset="2"/>
              <a:buChar char="v"/>
            </a:pPr>
            <a:endParaRPr lang="en-US" altLang="en-US"/>
          </a:p>
          <a:p>
            <a:pPr algn="just" eaLnBrk="1" hangingPunct="1">
              <a:buFont typeface="Wingdings" panose="05000000000000000000" pitchFamily="2" charset="2"/>
              <a:buChar char="v"/>
            </a:pPr>
            <a:r>
              <a:rPr lang="en-US" altLang="en-US"/>
              <a:t>	The methodology utilized for removing all previous transaction logs and storing them in permanent storage is called a </a:t>
            </a:r>
            <a:r>
              <a:rPr lang="en-US" altLang="en-US" b="1"/>
              <a:t>Checkpoint</a:t>
            </a:r>
            <a:r>
              <a:rPr lang="en-US" altLang="en-US"/>
              <a:t>.</a:t>
            </a:r>
          </a:p>
        </p:txBody>
      </p:sp>
      <p:pic>
        <p:nvPicPr>
          <p:cNvPr id="2" name="Picture 1">
            <a:extLst>
              <a:ext uri="{FF2B5EF4-FFF2-40B4-BE49-F238E27FC236}">
                <a16:creationId xmlns:a16="http://schemas.microsoft.com/office/drawing/2014/main" id="{06FAB718-1C92-0321-E387-CC8C382A4A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43211-6321-6868-56AA-0E894BDC08F6}"/>
              </a:ext>
            </a:extLst>
          </p:cNvPr>
          <p:cNvSpPr>
            <a:spLocks noGrp="1"/>
          </p:cNvSpPr>
          <p:nvPr>
            <p:ph type="dt" sz="quarter" idx="10"/>
          </p:nvPr>
        </p:nvSpPr>
        <p:spPr/>
        <p:txBody>
          <a:bodyPr/>
          <a:lstStyle/>
          <a:p>
            <a:pPr>
              <a:defRPr/>
            </a:pPr>
            <a:fld id="{43AD63BD-3BED-4DE1-A337-ED8DB96E7B7C}" type="datetime1">
              <a:rPr lang="en-US" smtClean="0"/>
              <a:t>4/16/24</a:t>
            </a:fld>
            <a:endParaRPr lang="en-US"/>
          </a:p>
        </p:txBody>
      </p:sp>
      <p:sp>
        <p:nvSpPr>
          <p:cNvPr id="3" name="Footer Placeholder 2">
            <a:extLst>
              <a:ext uri="{FF2B5EF4-FFF2-40B4-BE49-F238E27FC236}">
                <a16:creationId xmlns:a16="http://schemas.microsoft.com/office/drawing/2014/main" id="{B5209D45-1878-79E8-9613-1736F44DA72E}"/>
              </a:ext>
            </a:extLst>
          </p:cNvPr>
          <p:cNvSpPr>
            <a:spLocks noGrp="1"/>
          </p:cNvSpPr>
          <p:nvPr>
            <p:ph type="ftr" sz="quarter" idx="11"/>
          </p:nvPr>
        </p:nvSpPr>
        <p:spPr>
          <a:xfrm>
            <a:off x="4648200" y="6356351"/>
            <a:ext cx="4343400" cy="365125"/>
          </a:xfrm>
        </p:spPr>
        <p:txBody>
          <a:bodyPr/>
          <a:lstStyle/>
          <a:p>
            <a:pPr>
              <a:defRPr/>
            </a:pPr>
            <a:r>
              <a:rPr lang="en-US"/>
              <a:t>Jyoti Rani        ACSAI-0402 and DBMS                Unit-4</a:t>
            </a:r>
            <a:endParaRPr lang="en-US" dirty="0"/>
          </a:p>
        </p:txBody>
      </p:sp>
      <p:sp>
        <p:nvSpPr>
          <p:cNvPr id="108548" name="Slide Number Placeholder 3">
            <a:extLst>
              <a:ext uri="{FF2B5EF4-FFF2-40B4-BE49-F238E27FC236}">
                <a16:creationId xmlns:a16="http://schemas.microsoft.com/office/drawing/2014/main" id="{BB888788-128E-6D8B-7509-45E0AE52AD7E}"/>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03E1AB-DBBE-4CDF-B35A-7C2CC79EBF20}" type="slidenum">
              <a:rPr lang="en-US" altLang="en-US">
                <a:solidFill>
                  <a:srgbClr val="898989"/>
                </a:solidFill>
                <a:latin typeface="Calibri" panose="020F0502020204030204" pitchFamily="34" charset="0"/>
              </a:rPr>
              <a:pPr/>
              <a:t>104</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a16="http://schemas.microsoft.com/office/drawing/2014/main" id="{46E102C6-F974-35A3-F4AF-3CA8F8605B9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400" b="1" dirty="0">
                <a:solidFill>
                  <a:schemeClr val="tx1"/>
                </a:solidFill>
              </a:rPr>
              <a:t>Topics- Deadlock</a:t>
            </a:r>
            <a:endParaRPr lang="en-US" sz="3200" b="1" dirty="0">
              <a:solidFill>
                <a:schemeClr val="tx1"/>
              </a:solidFill>
            </a:endParaRPr>
          </a:p>
        </p:txBody>
      </p:sp>
      <p:sp>
        <p:nvSpPr>
          <p:cNvPr id="7" name="Rectangle 6">
            <a:extLst>
              <a:ext uri="{FF2B5EF4-FFF2-40B4-BE49-F238E27FC236}">
                <a16:creationId xmlns:a16="http://schemas.microsoft.com/office/drawing/2014/main" id="{6C147B7C-BE9D-F8E3-F6CC-309BFED4F57F}"/>
              </a:ext>
            </a:extLst>
          </p:cNvPr>
          <p:cNvSpPr/>
          <p:nvPr/>
        </p:nvSpPr>
        <p:spPr>
          <a:xfrm>
            <a:off x="2057400" y="1524001"/>
            <a:ext cx="7924800" cy="2678113"/>
          </a:xfrm>
          <a:prstGeom prst="rect">
            <a:avLst/>
          </a:prstGeom>
        </p:spPr>
        <p:txBody>
          <a:bodyPr>
            <a:spAutoFit/>
          </a:bodyPr>
          <a:lstStyle/>
          <a:p>
            <a:pPr marL="457200" indent="-457200" algn="just">
              <a:buFont typeface="+mj-lt"/>
              <a:buAutoNum type="arabicPeriod"/>
              <a:defRPr/>
            </a:pPr>
            <a:r>
              <a:rPr lang="en-US" sz="2400" dirty="0"/>
              <a:t>In computer science, deadlock prevention algorithms are used in concurrent programming when multiple processes must acquire more than one shared resource.</a:t>
            </a:r>
          </a:p>
          <a:p>
            <a:pPr marL="457200" indent="-457200" algn="just">
              <a:buFont typeface="+mj-lt"/>
              <a:buAutoNum type="arabicPeriod"/>
              <a:defRPr/>
            </a:pPr>
            <a:endParaRPr lang="en-US" sz="2400" dirty="0"/>
          </a:p>
          <a:p>
            <a:pPr marL="457200" indent="-457200" algn="just">
              <a:buFont typeface="+mj-lt"/>
              <a:buAutoNum type="arabicPeriod"/>
              <a:defRPr/>
            </a:pPr>
            <a:r>
              <a:rPr lang="en-US" sz="2400" dirty="0"/>
              <a:t>A deadlock prevention algorithm organizes resource usage by each process to ensure that at least one process is always able to get all the resources it needs.</a:t>
            </a:r>
          </a:p>
        </p:txBody>
      </p:sp>
      <p:pic>
        <p:nvPicPr>
          <p:cNvPr id="4" name="Picture 3">
            <a:extLst>
              <a:ext uri="{FF2B5EF4-FFF2-40B4-BE49-F238E27FC236}">
                <a16:creationId xmlns:a16="http://schemas.microsoft.com/office/drawing/2014/main" id="{92A856AE-D8B7-2076-706D-3DDEBDA5D7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E75C22-BDB1-4A90-0343-05DD53AC06DB}"/>
              </a:ext>
            </a:extLst>
          </p:cNvPr>
          <p:cNvSpPr>
            <a:spLocks noGrp="1"/>
          </p:cNvSpPr>
          <p:nvPr>
            <p:ph type="dt" sz="quarter" idx="10"/>
          </p:nvPr>
        </p:nvSpPr>
        <p:spPr/>
        <p:txBody>
          <a:bodyPr/>
          <a:lstStyle/>
          <a:p>
            <a:pPr>
              <a:defRPr/>
            </a:pPr>
            <a:fld id="{A387991B-B5CC-426C-87FD-52BADB06CD7A}" type="datetime1">
              <a:rPr lang="en-US" smtClean="0"/>
              <a:t>4/16/24</a:t>
            </a:fld>
            <a:endParaRPr lang="en-US"/>
          </a:p>
        </p:txBody>
      </p:sp>
      <p:sp>
        <p:nvSpPr>
          <p:cNvPr id="5" name="Footer Placeholder 4">
            <a:extLst>
              <a:ext uri="{FF2B5EF4-FFF2-40B4-BE49-F238E27FC236}">
                <a16:creationId xmlns:a16="http://schemas.microsoft.com/office/drawing/2014/main" id="{B1D4A47B-FBE4-042A-DB6A-F46C2E4749BC}"/>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09572" name="Slide Number Placeholder 5">
            <a:extLst>
              <a:ext uri="{FF2B5EF4-FFF2-40B4-BE49-F238E27FC236}">
                <a16:creationId xmlns:a16="http://schemas.microsoft.com/office/drawing/2014/main" id="{33C3CDB6-64C8-B3EC-B6CE-378884281B48}"/>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944849-10CD-474D-B32E-7EA5D6D5F228}" type="slidenum">
              <a:rPr lang="en-US" altLang="en-US">
                <a:solidFill>
                  <a:srgbClr val="898989"/>
                </a:solidFill>
                <a:latin typeface="Calibri" panose="020F0502020204030204" pitchFamily="34" charset="0"/>
              </a:rPr>
              <a:pPr/>
              <a:t>105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1385941F-3648-E843-37C1-35601943DAC1}"/>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Deadlock</a:t>
            </a:r>
          </a:p>
        </p:txBody>
      </p:sp>
      <p:sp>
        <p:nvSpPr>
          <p:cNvPr id="33799" name="Content Placeholder 2">
            <a:extLst>
              <a:ext uri="{FF2B5EF4-FFF2-40B4-BE49-F238E27FC236}">
                <a16:creationId xmlns:a16="http://schemas.microsoft.com/office/drawing/2014/main" id="{12463CDD-0391-0341-DC3B-2E8B1E0D27FD}"/>
              </a:ext>
            </a:extLst>
          </p:cNvPr>
          <p:cNvSpPr>
            <a:spLocks noGrp="1"/>
          </p:cNvSpPr>
          <p:nvPr>
            <p:ph idx="1"/>
          </p:nvPr>
        </p:nvSpPr>
        <p:spPr>
          <a:xfrm>
            <a:off x="1981200" y="925514"/>
            <a:ext cx="8229600" cy="5430837"/>
          </a:xfrm>
        </p:spPr>
        <p:txBody>
          <a:bodyPr/>
          <a:lstStyle/>
          <a:p>
            <a:pPr algn="just" eaLnBrk="1" hangingPunct="1">
              <a:buFont typeface="Arial" panose="020B0604020202020204" pitchFamily="34" charset="0"/>
              <a:buNone/>
            </a:pPr>
            <a:r>
              <a:rPr lang="en-US" altLang="en-US" b="1"/>
              <a:t>What is Deadlock? </a:t>
            </a:r>
          </a:p>
          <a:p>
            <a:pPr algn="just" eaLnBrk="1" hangingPunct="1">
              <a:buFont typeface="Arial" panose="020B0604020202020204" pitchFamily="34" charset="0"/>
              <a:buNone/>
            </a:pPr>
            <a:r>
              <a:rPr lang="en-US" altLang="en-US"/>
              <a:t>	A system is in a deadlock state if there exists a set of transactions such that every transaction in the set is waiting for another transaction in the set. </a:t>
            </a:r>
          </a:p>
          <a:p>
            <a:pPr algn="just" eaLnBrk="1" hangingPunct="1">
              <a:buFont typeface="Arial" panose="020B0604020202020204" pitchFamily="34" charset="0"/>
              <a:buNone/>
            </a:pPr>
            <a:r>
              <a:rPr lang="en-US" altLang="en-US"/>
              <a:t>	None of the transaction can make progress in such a situation. The only remedy to this undesirable condition is for system to invoke some drastic action, such as rolling back some of the transactions involved in the deadlock. </a:t>
            </a:r>
          </a:p>
          <a:p>
            <a:pPr algn="just" eaLnBrk="1" hangingPunct="1">
              <a:buFont typeface="Arial" panose="020B0604020202020204" pitchFamily="34" charset="0"/>
              <a:buNone/>
            </a:pPr>
            <a:endParaRPr lang="en-US" altLang="en-US"/>
          </a:p>
          <a:p>
            <a:pPr algn="just" eaLnBrk="1" hangingPunct="1">
              <a:buFont typeface="Arial" panose="020B0604020202020204" pitchFamily="34" charset="0"/>
              <a:buNone/>
            </a:pPr>
            <a:r>
              <a:rPr lang="en-US" altLang="en-US"/>
              <a:t> 	</a:t>
            </a:r>
            <a:r>
              <a:rPr lang="en-US" altLang="en-US" b="1"/>
              <a:t>There are two methods for dealing with deadlock </a:t>
            </a:r>
          </a:p>
          <a:p>
            <a:pPr algn="just" eaLnBrk="1" hangingPunct="1">
              <a:buFont typeface="Arial" panose="020B0604020202020204" pitchFamily="34" charset="0"/>
              <a:buNone/>
            </a:pPr>
            <a:r>
              <a:rPr lang="en-US" altLang="en-US"/>
              <a:t>	1.Deadlock Prevention. </a:t>
            </a:r>
          </a:p>
          <a:p>
            <a:pPr algn="just" eaLnBrk="1" hangingPunct="1">
              <a:buFont typeface="Arial" panose="020B0604020202020204" pitchFamily="34" charset="0"/>
              <a:buNone/>
            </a:pPr>
            <a:r>
              <a:rPr lang="en-US" altLang="en-US"/>
              <a:t>	2.Deadlock detection &amp; Recovery</a:t>
            </a:r>
          </a:p>
        </p:txBody>
      </p:sp>
      <p:pic>
        <p:nvPicPr>
          <p:cNvPr id="2" name="Picture 1">
            <a:extLst>
              <a:ext uri="{FF2B5EF4-FFF2-40B4-BE49-F238E27FC236}">
                <a16:creationId xmlns:a16="http://schemas.microsoft.com/office/drawing/2014/main" id="{06373170-D74B-7871-668D-043B2CF795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9">
                                            <p:txEl>
                                              <p:pRg st="0" end="0"/>
                                            </p:txEl>
                                          </p:spTgt>
                                        </p:tgtEl>
                                        <p:attrNameLst>
                                          <p:attrName>style.visibility</p:attrName>
                                        </p:attrNameLst>
                                      </p:cBhvr>
                                      <p:to>
                                        <p:strVal val="visible"/>
                                      </p:to>
                                    </p:set>
                                    <p:anim calcmode="lin" valueType="num">
                                      <p:cBhvr additive="base">
                                        <p:cTn id="7" dur="500" fill="hold"/>
                                        <p:tgtEl>
                                          <p:spTgt spid="337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799">
                                            <p:txEl>
                                              <p:pRg st="1" end="1"/>
                                            </p:txEl>
                                          </p:spTgt>
                                        </p:tgtEl>
                                        <p:attrNameLst>
                                          <p:attrName>style.visibility</p:attrName>
                                        </p:attrNameLst>
                                      </p:cBhvr>
                                      <p:to>
                                        <p:strVal val="visible"/>
                                      </p:to>
                                    </p:set>
                                    <p:anim calcmode="lin" valueType="num">
                                      <p:cBhvr additive="base">
                                        <p:cTn id="13" dur="500" fill="hold"/>
                                        <p:tgtEl>
                                          <p:spTgt spid="337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3799">
                                            <p:txEl>
                                              <p:pRg st="2" end="2"/>
                                            </p:txEl>
                                          </p:spTgt>
                                        </p:tgtEl>
                                        <p:attrNameLst>
                                          <p:attrName>style.visibility</p:attrName>
                                        </p:attrNameLst>
                                      </p:cBhvr>
                                      <p:to>
                                        <p:strVal val="visible"/>
                                      </p:to>
                                    </p:set>
                                    <p:anim calcmode="lin" valueType="num">
                                      <p:cBhvr additive="base">
                                        <p:cTn id="19" dur="500" fill="hold"/>
                                        <p:tgtEl>
                                          <p:spTgt spid="337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3799">
                                            <p:txEl>
                                              <p:pRg st="4" end="4"/>
                                            </p:txEl>
                                          </p:spTgt>
                                        </p:tgtEl>
                                        <p:attrNameLst>
                                          <p:attrName>style.visibility</p:attrName>
                                        </p:attrNameLst>
                                      </p:cBhvr>
                                      <p:to>
                                        <p:strVal val="visible"/>
                                      </p:to>
                                    </p:set>
                                    <p:anim calcmode="lin" valueType="num">
                                      <p:cBhvr additive="base">
                                        <p:cTn id="25" dur="500" fill="hold"/>
                                        <p:tgtEl>
                                          <p:spTgt spid="337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3799">
                                            <p:txEl>
                                              <p:pRg st="5" end="5"/>
                                            </p:txEl>
                                          </p:spTgt>
                                        </p:tgtEl>
                                        <p:attrNameLst>
                                          <p:attrName>style.visibility</p:attrName>
                                        </p:attrNameLst>
                                      </p:cBhvr>
                                      <p:to>
                                        <p:strVal val="visible"/>
                                      </p:to>
                                    </p:set>
                                    <p:anim calcmode="lin" valueType="num">
                                      <p:cBhvr additive="base">
                                        <p:cTn id="31" dur="500" fill="hold"/>
                                        <p:tgtEl>
                                          <p:spTgt spid="337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3799">
                                            <p:txEl>
                                              <p:pRg st="6" end="6"/>
                                            </p:txEl>
                                          </p:spTgt>
                                        </p:tgtEl>
                                        <p:attrNameLst>
                                          <p:attrName>style.visibility</p:attrName>
                                        </p:attrNameLst>
                                      </p:cBhvr>
                                      <p:to>
                                        <p:strVal val="visible"/>
                                      </p:to>
                                    </p:set>
                                    <p:anim calcmode="lin" valueType="num">
                                      <p:cBhvr additive="base">
                                        <p:cTn id="37" dur="500" fill="hold"/>
                                        <p:tgtEl>
                                          <p:spTgt spid="3379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4CA5F1C-70D1-F2D4-1C4F-E68F2131B658}"/>
              </a:ext>
            </a:extLst>
          </p:cNvPr>
          <p:cNvSpPr>
            <a:spLocks noGrp="1"/>
          </p:cNvSpPr>
          <p:nvPr>
            <p:ph type="dt" sz="quarter" idx="10"/>
          </p:nvPr>
        </p:nvSpPr>
        <p:spPr/>
        <p:txBody>
          <a:bodyPr/>
          <a:lstStyle/>
          <a:p>
            <a:pPr>
              <a:defRPr/>
            </a:pPr>
            <a:fld id="{634E6D27-9140-4D48-99B1-E0C1C2EE9BB7}" type="datetime1">
              <a:rPr lang="en-US" smtClean="0"/>
              <a:t>4/16/24</a:t>
            </a:fld>
            <a:endParaRPr lang="en-US"/>
          </a:p>
        </p:txBody>
      </p:sp>
      <p:sp>
        <p:nvSpPr>
          <p:cNvPr id="5" name="Footer Placeholder 4">
            <a:extLst>
              <a:ext uri="{FF2B5EF4-FFF2-40B4-BE49-F238E27FC236}">
                <a16:creationId xmlns:a16="http://schemas.microsoft.com/office/drawing/2014/main" id="{F98DF4AB-4710-5751-3455-E7C604DFE018}"/>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10596" name="Slide Number Placeholder 5">
            <a:extLst>
              <a:ext uri="{FF2B5EF4-FFF2-40B4-BE49-F238E27FC236}">
                <a16:creationId xmlns:a16="http://schemas.microsoft.com/office/drawing/2014/main" id="{E0BB313B-155D-FFA8-ED33-0DE3A138FC43}"/>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3707C17-EA4C-44CA-8696-B3F9E9F3A1A3}" type="slidenum">
              <a:rPr lang="en-US" altLang="en-US">
                <a:solidFill>
                  <a:srgbClr val="898989"/>
                </a:solidFill>
                <a:latin typeface="Calibri" panose="020F0502020204030204" pitchFamily="34" charset="0"/>
              </a:rPr>
              <a:pPr/>
              <a:t>106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2669D60B-AB81-E6B8-9C0A-208BE964479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Deadlock</a:t>
            </a:r>
          </a:p>
        </p:txBody>
      </p:sp>
      <p:sp>
        <p:nvSpPr>
          <p:cNvPr id="33799" name="Content Placeholder 2">
            <a:extLst>
              <a:ext uri="{FF2B5EF4-FFF2-40B4-BE49-F238E27FC236}">
                <a16:creationId xmlns:a16="http://schemas.microsoft.com/office/drawing/2014/main" id="{6870FAB0-82CB-6705-866B-79B3A784A533}"/>
              </a:ext>
            </a:extLst>
          </p:cNvPr>
          <p:cNvSpPr>
            <a:spLocks noGrp="1"/>
          </p:cNvSpPr>
          <p:nvPr>
            <p:ph idx="1"/>
          </p:nvPr>
        </p:nvSpPr>
        <p:spPr>
          <a:xfrm>
            <a:off x="1981200" y="838200"/>
            <a:ext cx="8229600" cy="5518150"/>
          </a:xfrm>
        </p:spPr>
        <p:txBody>
          <a:bodyPr/>
          <a:lstStyle/>
          <a:p>
            <a:pPr algn="just" eaLnBrk="1" hangingPunct="1">
              <a:buFont typeface="Arial" charset="0"/>
              <a:buNone/>
              <a:defRPr/>
            </a:pPr>
            <a:r>
              <a:rPr lang="en-US" b="1" dirty="0"/>
              <a:t>What is Deadlock? </a:t>
            </a:r>
          </a:p>
          <a:p>
            <a:pPr algn="just" eaLnBrk="1" hangingPunct="1">
              <a:buFont typeface="Arial" charset="0"/>
              <a:buNone/>
              <a:defRPr/>
            </a:pPr>
            <a:r>
              <a:rPr lang="en-US" dirty="0"/>
              <a:t>	A system is in a deadlock state if there exists a set of transactions such that every transaction in the set is waiting for another transaction in the set. </a:t>
            </a:r>
          </a:p>
          <a:p>
            <a:pPr algn="just" eaLnBrk="1" hangingPunct="1">
              <a:buFont typeface="Arial" charset="0"/>
              <a:buNone/>
              <a:defRPr/>
            </a:pPr>
            <a:r>
              <a:rPr lang="en-US" dirty="0"/>
              <a:t>	None of the transaction can make progress in such a situation. The only remedy to this undesirable condition is for system to invoke some drastic action, such as rolling back some of the transactions involved in the deadlock. </a:t>
            </a:r>
          </a:p>
          <a:p>
            <a:pPr algn="just" eaLnBrk="1" hangingPunct="1">
              <a:buFont typeface="Arial" charset="0"/>
              <a:buNone/>
              <a:defRPr/>
            </a:pPr>
            <a:r>
              <a:rPr lang="en-US" dirty="0"/>
              <a:t>	</a:t>
            </a:r>
            <a:r>
              <a:rPr lang="en-US" b="1" dirty="0"/>
              <a:t>There are four  condition simultaneously hold for deadlock</a:t>
            </a:r>
          </a:p>
          <a:p>
            <a:pPr marL="457200" indent="-457200" algn="just">
              <a:buFont typeface="Arial" charset="0"/>
              <a:buAutoNum type="alphaLcPeriod"/>
              <a:defRPr/>
            </a:pPr>
            <a:r>
              <a:rPr lang="en-US" dirty="0"/>
              <a:t>Mutual Exclusion</a:t>
            </a:r>
          </a:p>
          <a:p>
            <a:pPr marL="457200" indent="-457200" algn="just">
              <a:buFont typeface="Arial" charset="0"/>
              <a:buAutoNum type="alphaLcPeriod"/>
              <a:defRPr/>
            </a:pPr>
            <a:r>
              <a:rPr lang="en-US" dirty="0"/>
              <a:t>Hold and wait</a:t>
            </a:r>
          </a:p>
          <a:p>
            <a:pPr marL="457200" indent="-457200" algn="just">
              <a:buFont typeface="Arial" charset="0"/>
              <a:buAutoNum type="alphaLcPeriod"/>
              <a:defRPr/>
            </a:pPr>
            <a:r>
              <a:rPr lang="en-US" dirty="0"/>
              <a:t>No Preemption</a:t>
            </a:r>
          </a:p>
          <a:p>
            <a:pPr marL="457200" indent="-457200" algn="just">
              <a:buFont typeface="Arial" charset="0"/>
              <a:buAutoNum type="alphaLcPeriod"/>
              <a:defRPr/>
            </a:pPr>
            <a:r>
              <a:rPr lang="en-US" dirty="0"/>
              <a:t>Circular wait</a:t>
            </a:r>
          </a:p>
          <a:p>
            <a:pPr algn="just" eaLnBrk="1" hangingPunct="1">
              <a:buFont typeface="Arial" charset="0"/>
              <a:buNone/>
              <a:defRPr/>
            </a:pPr>
            <a:r>
              <a:rPr lang="en-US" dirty="0"/>
              <a:t> 	</a:t>
            </a:r>
          </a:p>
        </p:txBody>
      </p:sp>
      <p:pic>
        <p:nvPicPr>
          <p:cNvPr id="2" name="Picture 1">
            <a:extLst>
              <a:ext uri="{FF2B5EF4-FFF2-40B4-BE49-F238E27FC236}">
                <a16:creationId xmlns:a16="http://schemas.microsoft.com/office/drawing/2014/main" id="{1371F921-D7B8-4551-70B8-D92B3108C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9">
                                            <p:txEl>
                                              <p:pRg st="0" end="0"/>
                                            </p:txEl>
                                          </p:spTgt>
                                        </p:tgtEl>
                                        <p:attrNameLst>
                                          <p:attrName>style.visibility</p:attrName>
                                        </p:attrNameLst>
                                      </p:cBhvr>
                                      <p:to>
                                        <p:strVal val="visible"/>
                                      </p:to>
                                    </p:set>
                                    <p:anim calcmode="lin" valueType="num">
                                      <p:cBhvr additive="base">
                                        <p:cTn id="7" dur="500" fill="hold"/>
                                        <p:tgtEl>
                                          <p:spTgt spid="337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799">
                                            <p:txEl>
                                              <p:pRg st="1" end="1"/>
                                            </p:txEl>
                                          </p:spTgt>
                                        </p:tgtEl>
                                        <p:attrNameLst>
                                          <p:attrName>style.visibility</p:attrName>
                                        </p:attrNameLst>
                                      </p:cBhvr>
                                      <p:to>
                                        <p:strVal val="visible"/>
                                      </p:to>
                                    </p:set>
                                    <p:anim calcmode="lin" valueType="num">
                                      <p:cBhvr additive="base">
                                        <p:cTn id="13" dur="500" fill="hold"/>
                                        <p:tgtEl>
                                          <p:spTgt spid="337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3799">
                                            <p:txEl>
                                              <p:pRg st="2" end="2"/>
                                            </p:txEl>
                                          </p:spTgt>
                                        </p:tgtEl>
                                        <p:attrNameLst>
                                          <p:attrName>style.visibility</p:attrName>
                                        </p:attrNameLst>
                                      </p:cBhvr>
                                      <p:to>
                                        <p:strVal val="visible"/>
                                      </p:to>
                                    </p:set>
                                    <p:anim calcmode="lin" valueType="num">
                                      <p:cBhvr additive="base">
                                        <p:cTn id="19" dur="500" fill="hold"/>
                                        <p:tgtEl>
                                          <p:spTgt spid="337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3799">
                                            <p:txEl>
                                              <p:pRg st="3" end="3"/>
                                            </p:txEl>
                                          </p:spTgt>
                                        </p:tgtEl>
                                        <p:attrNameLst>
                                          <p:attrName>style.visibility</p:attrName>
                                        </p:attrNameLst>
                                      </p:cBhvr>
                                      <p:to>
                                        <p:strVal val="visible"/>
                                      </p:to>
                                    </p:set>
                                    <p:anim calcmode="lin" valueType="num">
                                      <p:cBhvr additive="base">
                                        <p:cTn id="25" dur="500" fill="hold"/>
                                        <p:tgtEl>
                                          <p:spTgt spid="337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3799">
                                            <p:txEl>
                                              <p:pRg st="4" end="4"/>
                                            </p:txEl>
                                          </p:spTgt>
                                        </p:tgtEl>
                                        <p:attrNameLst>
                                          <p:attrName>style.visibility</p:attrName>
                                        </p:attrNameLst>
                                      </p:cBhvr>
                                      <p:to>
                                        <p:strVal val="visible"/>
                                      </p:to>
                                    </p:set>
                                    <p:anim calcmode="lin" valueType="num">
                                      <p:cBhvr additive="base">
                                        <p:cTn id="31" dur="500" fill="hold"/>
                                        <p:tgtEl>
                                          <p:spTgt spid="337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3799">
                                            <p:txEl>
                                              <p:pRg st="5" end="5"/>
                                            </p:txEl>
                                          </p:spTgt>
                                        </p:tgtEl>
                                        <p:attrNameLst>
                                          <p:attrName>style.visibility</p:attrName>
                                        </p:attrNameLst>
                                      </p:cBhvr>
                                      <p:to>
                                        <p:strVal val="visible"/>
                                      </p:to>
                                    </p:set>
                                    <p:anim calcmode="lin" valueType="num">
                                      <p:cBhvr additive="base">
                                        <p:cTn id="37" dur="500" fill="hold"/>
                                        <p:tgtEl>
                                          <p:spTgt spid="337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3799">
                                            <p:txEl>
                                              <p:pRg st="6" end="6"/>
                                            </p:txEl>
                                          </p:spTgt>
                                        </p:tgtEl>
                                        <p:attrNameLst>
                                          <p:attrName>style.visibility</p:attrName>
                                        </p:attrNameLst>
                                      </p:cBhvr>
                                      <p:to>
                                        <p:strVal val="visible"/>
                                      </p:to>
                                    </p:set>
                                    <p:anim calcmode="lin" valueType="num">
                                      <p:cBhvr additive="base">
                                        <p:cTn id="43" dur="500" fill="hold"/>
                                        <p:tgtEl>
                                          <p:spTgt spid="337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7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3799">
                                            <p:txEl>
                                              <p:pRg st="7" end="7"/>
                                            </p:txEl>
                                          </p:spTgt>
                                        </p:tgtEl>
                                        <p:attrNameLst>
                                          <p:attrName>style.visibility</p:attrName>
                                        </p:attrNameLst>
                                      </p:cBhvr>
                                      <p:to>
                                        <p:strVal val="visible"/>
                                      </p:to>
                                    </p:set>
                                    <p:anim calcmode="lin" valueType="num">
                                      <p:cBhvr additive="base">
                                        <p:cTn id="49" dur="500" fill="hold"/>
                                        <p:tgtEl>
                                          <p:spTgt spid="3379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37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3799">
                                            <p:txEl>
                                              <p:pRg st="8" end="8"/>
                                            </p:txEl>
                                          </p:spTgt>
                                        </p:tgtEl>
                                        <p:attrNameLst>
                                          <p:attrName>style.visibility</p:attrName>
                                        </p:attrNameLst>
                                      </p:cBhvr>
                                      <p:to>
                                        <p:strVal val="visible"/>
                                      </p:to>
                                    </p:set>
                                    <p:anim calcmode="lin" valueType="num">
                                      <p:cBhvr additive="base">
                                        <p:cTn id="55" dur="500" fill="hold"/>
                                        <p:tgtEl>
                                          <p:spTgt spid="3379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379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56DE34-1040-6A80-F1FC-F70E773DEEE5}"/>
              </a:ext>
            </a:extLst>
          </p:cNvPr>
          <p:cNvSpPr>
            <a:spLocks noGrp="1"/>
          </p:cNvSpPr>
          <p:nvPr>
            <p:ph type="dt" sz="quarter" idx="10"/>
          </p:nvPr>
        </p:nvSpPr>
        <p:spPr/>
        <p:txBody>
          <a:bodyPr/>
          <a:lstStyle/>
          <a:p>
            <a:pPr>
              <a:defRPr/>
            </a:pPr>
            <a:fld id="{B0E9C737-9A92-4CDA-86ED-8C8E809623EC}" type="datetime1">
              <a:rPr lang="en-US" smtClean="0"/>
              <a:t>4/16/24</a:t>
            </a:fld>
            <a:endParaRPr lang="en-US"/>
          </a:p>
        </p:txBody>
      </p:sp>
      <p:sp>
        <p:nvSpPr>
          <p:cNvPr id="5" name="Footer Placeholder 4">
            <a:extLst>
              <a:ext uri="{FF2B5EF4-FFF2-40B4-BE49-F238E27FC236}">
                <a16:creationId xmlns:a16="http://schemas.microsoft.com/office/drawing/2014/main" id="{F6CC1C2C-D38A-2599-C2FC-255AD958E463}"/>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11620" name="Slide Number Placeholder 5">
            <a:extLst>
              <a:ext uri="{FF2B5EF4-FFF2-40B4-BE49-F238E27FC236}">
                <a16:creationId xmlns:a16="http://schemas.microsoft.com/office/drawing/2014/main" id="{186F50F5-87B7-CA63-FE8A-CB2A5A521C01}"/>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3658BEC-BD3E-455B-82E7-A8046CF6312F}" type="slidenum">
              <a:rPr lang="en-US" altLang="en-US">
                <a:solidFill>
                  <a:srgbClr val="898989"/>
                </a:solidFill>
                <a:latin typeface="Calibri" panose="020F0502020204030204" pitchFamily="34" charset="0"/>
              </a:rPr>
              <a:pPr/>
              <a:t>107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7B3048E3-7269-140D-6189-5B36C38234A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1. Deadlock Prevention</a:t>
            </a:r>
          </a:p>
        </p:txBody>
      </p:sp>
      <p:sp>
        <p:nvSpPr>
          <p:cNvPr id="34823" name="Content Placeholder 2">
            <a:extLst>
              <a:ext uri="{FF2B5EF4-FFF2-40B4-BE49-F238E27FC236}">
                <a16:creationId xmlns:a16="http://schemas.microsoft.com/office/drawing/2014/main" id="{F2E3C07B-CEA7-AE1C-BE23-FAE7C30E2FC7}"/>
              </a:ext>
            </a:extLst>
          </p:cNvPr>
          <p:cNvSpPr>
            <a:spLocks noGrp="1"/>
          </p:cNvSpPr>
          <p:nvPr>
            <p:ph idx="1"/>
          </p:nvPr>
        </p:nvSpPr>
        <p:spPr>
          <a:xfrm>
            <a:off x="1981200" y="925514"/>
            <a:ext cx="8229600" cy="5430837"/>
          </a:xfrm>
        </p:spPr>
        <p:txBody>
          <a:bodyPr/>
          <a:lstStyle/>
          <a:p>
            <a:pPr algn="just" eaLnBrk="1" hangingPunct="1">
              <a:buFont typeface="Arial" charset="0"/>
              <a:buNone/>
              <a:defRPr/>
            </a:pPr>
            <a:r>
              <a:rPr lang="en-US" sz="2200" b="1" dirty="0">
                <a:solidFill>
                  <a:srgbClr val="FF0000"/>
                </a:solidFill>
              </a:rPr>
              <a:t>Deadlock Prevention:-</a:t>
            </a:r>
            <a:r>
              <a:rPr lang="en-US" sz="2200" dirty="0"/>
              <a:t> This protocol ensure  that the system is not goes deadlock state </a:t>
            </a:r>
          </a:p>
          <a:p>
            <a:pPr algn="just" eaLnBrk="1" hangingPunct="1">
              <a:buFont typeface="Arial" charset="0"/>
              <a:buNone/>
              <a:defRPr/>
            </a:pPr>
            <a:r>
              <a:rPr lang="en-US" sz="2400" b="1" dirty="0"/>
              <a:t>There are two approaches to deadlock prevention.</a:t>
            </a:r>
          </a:p>
          <a:p>
            <a:pPr algn="just" eaLnBrk="1" hangingPunct="1">
              <a:buFont typeface="Arial" charset="0"/>
              <a:buNone/>
              <a:defRPr/>
            </a:pPr>
            <a:endParaRPr lang="en-US" b="1" dirty="0"/>
          </a:p>
          <a:p>
            <a:pPr marL="457200" indent="-457200" algn="just">
              <a:buFont typeface="Arial" charset="0"/>
              <a:buAutoNum type="arabicPeriod"/>
              <a:defRPr/>
            </a:pPr>
            <a:r>
              <a:rPr lang="en-US" dirty="0"/>
              <a:t>One approach ensures that no cyclic waits can occur by ordering the requests for locks.</a:t>
            </a:r>
          </a:p>
          <a:p>
            <a:pPr marL="457200" indent="-457200" algn="just">
              <a:buFont typeface="Arial" charset="0"/>
              <a:buAutoNum type="arabicPeriod"/>
              <a:defRPr/>
            </a:pPr>
            <a:endParaRPr lang="en-US" dirty="0"/>
          </a:p>
          <a:p>
            <a:pPr marL="457200" indent="-457200" algn="just">
              <a:buFont typeface="Arial" charset="0"/>
              <a:buAutoNum type="arabicPeriod"/>
              <a:defRPr/>
            </a:pPr>
            <a:r>
              <a:rPr lang="en-US" dirty="0"/>
              <a:t>Second Approach is the rollback of transaction. The simplest scheme under the first approach requires that each transaction locks all its data before execution. Moreover, either all are locked or none. </a:t>
            </a:r>
          </a:p>
          <a:p>
            <a:pPr marL="457200" indent="-457200" algn="just">
              <a:buFont typeface="Arial" charset="0"/>
              <a:buAutoNum type="arabicPeriod"/>
              <a:defRPr/>
            </a:pPr>
            <a:endParaRPr lang="en-US" dirty="0"/>
          </a:p>
          <a:p>
            <a:pPr marL="457200" indent="-457200" algn="just">
              <a:buNone/>
              <a:defRPr/>
            </a:pPr>
            <a:r>
              <a:rPr lang="en-US" dirty="0"/>
              <a:t>	Another Approach for preventing deadlocks is to impose an ordering of all data items, and to require that transaction lock data items in sequence.</a:t>
            </a:r>
          </a:p>
        </p:txBody>
      </p:sp>
      <p:pic>
        <p:nvPicPr>
          <p:cNvPr id="2" name="Picture 1">
            <a:extLst>
              <a:ext uri="{FF2B5EF4-FFF2-40B4-BE49-F238E27FC236}">
                <a16:creationId xmlns:a16="http://schemas.microsoft.com/office/drawing/2014/main" id="{33B7A7CE-A487-9413-07AE-B4FB38C870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23">
                                            <p:txEl>
                                              <p:pRg st="0" end="0"/>
                                            </p:txEl>
                                          </p:spTgt>
                                        </p:tgtEl>
                                        <p:attrNameLst>
                                          <p:attrName>style.visibility</p:attrName>
                                        </p:attrNameLst>
                                      </p:cBhvr>
                                      <p:to>
                                        <p:strVal val="visible"/>
                                      </p:to>
                                    </p:set>
                                    <p:anim calcmode="lin" valueType="num">
                                      <p:cBhvr additive="base">
                                        <p:cTn id="7" dur="500" fill="hold"/>
                                        <p:tgtEl>
                                          <p:spTgt spid="348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4823">
                                            <p:txEl>
                                              <p:pRg st="1" end="1"/>
                                            </p:txEl>
                                          </p:spTgt>
                                        </p:tgtEl>
                                        <p:attrNameLst>
                                          <p:attrName>style.visibility</p:attrName>
                                        </p:attrNameLst>
                                      </p:cBhvr>
                                      <p:to>
                                        <p:strVal val="visible"/>
                                      </p:to>
                                    </p:set>
                                    <p:anim calcmode="lin" valueType="num">
                                      <p:cBhvr additive="base">
                                        <p:cTn id="13" dur="500" fill="hold"/>
                                        <p:tgtEl>
                                          <p:spTgt spid="348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4823">
                                            <p:txEl>
                                              <p:pRg st="3" end="3"/>
                                            </p:txEl>
                                          </p:spTgt>
                                        </p:tgtEl>
                                        <p:attrNameLst>
                                          <p:attrName>style.visibility</p:attrName>
                                        </p:attrNameLst>
                                      </p:cBhvr>
                                      <p:to>
                                        <p:strVal val="visible"/>
                                      </p:to>
                                    </p:set>
                                    <p:anim calcmode="lin" valueType="num">
                                      <p:cBhvr additive="base">
                                        <p:cTn id="19" dur="500" fill="hold"/>
                                        <p:tgtEl>
                                          <p:spTgt spid="348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4823">
                                            <p:txEl>
                                              <p:pRg st="5" end="5"/>
                                            </p:txEl>
                                          </p:spTgt>
                                        </p:tgtEl>
                                        <p:attrNameLst>
                                          <p:attrName>style.visibility</p:attrName>
                                        </p:attrNameLst>
                                      </p:cBhvr>
                                      <p:to>
                                        <p:strVal val="visible"/>
                                      </p:to>
                                    </p:set>
                                    <p:anim calcmode="lin" valueType="num">
                                      <p:cBhvr additive="base">
                                        <p:cTn id="25" dur="500" fill="hold"/>
                                        <p:tgtEl>
                                          <p:spTgt spid="3482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4823">
                                            <p:txEl>
                                              <p:pRg st="7" end="7"/>
                                            </p:txEl>
                                          </p:spTgt>
                                        </p:tgtEl>
                                        <p:attrNameLst>
                                          <p:attrName>style.visibility</p:attrName>
                                        </p:attrNameLst>
                                      </p:cBhvr>
                                      <p:to>
                                        <p:strVal val="visible"/>
                                      </p:to>
                                    </p:set>
                                    <p:anim calcmode="lin" valueType="num">
                                      <p:cBhvr additive="base">
                                        <p:cTn id="31" dur="500" fill="hold"/>
                                        <p:tgtEl>
                                          <p:spTgt spid="348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DA3303-30FE-36D4-D53D-8303ABB074FA}"/>
              </a:ext>
            </a:extLst>
          </p:cNvPr>
          <p:cNvSpPr>
            <a:spLocks noGrp="1"/>
          </p:cNvSpPr>
          <p:nvPr>
            <p:ph type="dt" sz="quarter" idx="10"/>
          </p:nvPr>
        </p:nvSpPr>
        <p:spPr/>
        <p:txBody>
          <a:bodyPr/>
          <a:lstStyle/>
          <a:p>
            <a:pPr>
              <a:defRPr/>
            </a:pPr>
            <a:fld id="{E0F6C22A-0C47-46FB-ACF2-BEC44BE13457}" type="datetime1">
              <a:rPr lang="en-US" smtClean="0"/>
              <a:t>4/16/24</a:t>
            </a:fld>
            <a:endParaRPr lang="en-US"/>
          </a:p>
        </p:txBody>
      </p:sp>
      <p:sp>
        <p:nvSpPr>
          <p:cNvPr id="5" name="Footer Placeholder 4">
            <a:extLst>
              <a:ext uri="{FF2B5EF4-FFF2-40B4-BE49-F238E27FC236}">
                <a16:creationId xmlns:a16="http://schemas.microsoft.com/office/drawing/2014/main" id="{CF220216-EBCC-27FB-86D1-83278AA5F78B}"/>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12644" name="Slide Number Placeholder 5">
            <a:extLst>
              <a:ext uri="{FF2B5EF4-FFF2-40B4-BE49-F238E27FC236}">
                <a16:creationId xmlns:a16="http://schemas.microsoft.com/office/drawing/2014/main" id="{B410B6C1-ECEB-CF33-D390-E9AB73BC78AA}"/>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F9DF66C-880C-4A7A-8C08-0B23094CF0A8}" type="slidenum">
              <a:rPr lang="en-US" altLang="en-US">
                <a:solidFill>
                  <a:srgbClr val="898989"/>
                </a:solidFill>
                <a:latin typeface="Calibri" panose="020F0502020204030204" pitchFamily="34" charset="0"/>
              </a:rPr>
              <a:pPr/>
              <a:t>108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53AD5A01-C850-0979-A710-BEBB4773660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Preemption-Prevention to Deadlock</a:t>
            </a:r>
          </a:p>
        </p:txBody>
      </p:sp>
      <p:sp>
        <p:nvSpPr>
          <p:cNvPr id="35847" name="Content Placeholder 2">
            <a:extLst>
              <a:ext uri="{FF2B5EF4-FFF2-40B4-BE49-F238E27FC236}">
                <a16:creationId xmlns:a16="http://schemas.microsoft.com/office/drawing/2014/main" id="{914C7645-C6D7-9B85-1B69-DDB6DF12CF91}"/>
              </a:ext>
            </a:extLst>
          </p:cNvPr>
          <p:cNvSpPr>
            <a:spLocks noGrp="1"/>
          </p:cNvSpPr>
          <p:nvPr>
            <p:ph idx="1"/>
          </p:nvPr>
        </p:nvSpPr>
        <p:spPr>
          <a:xfrm>
            <a:off x="1981200" y="925514"/>
            <a:ext cx="8229600" cy="5430837"/>
          </a:xfrm>
        </p:spPr>
        <p:txBody>
          <a:bodyPr/>
          <a:lstStyle/>
          <a:p>
            <a:pPr algn="just" eaLnBrk="1" hangingPunct="1">
              <a:buFont typeface="Arial" panose="020B0604020202020204" pitchFamily="34" charset="0"/>
              <a:buNone/>
            </a:pPr>
            <a:r>
              <a:rPr lang="en-US" altLang="en-US" sz="2400"/>
              <a:t>	</a:t>
            </a:r>
            <a:r>
              <a:rPr lang="en-US" altLang="en-US" b="1"/>
              <a:t>The second approach for prevention of deadlock is preemption and transaction rollback. </a:t>
            </a:r>
          </a:p>
          <a:p>
            <a:pPr algn="just" eaLnBrk="1" hangingPunct="1">
              <a:buFont typeface="Arial" panose="020B0604020202020204" pitchFamily="34" charset="0"/>
              <a:buNone/>
            </a:pPr>
            <a:r>
              <a:rPr lang="en-US" altLang="en-US"/>
              <a:t>	In preemption, when a transaction T2 requests a lock that transaction T1 holds, the lock granted to T1 may be preempted by rolling back of T1 and granting of lock to T2. </a:t>
            </a:r>
          </a:p>
          <a:p>
            <a:pPr algn="just" eaLnBrk="1" hangingPunct="1">
              <a:buFont typeface="Arial" panose="020B0604020202020204" pitchFamily="34" charset="0"/>
              <a:buNone/>
            </a:pPr>
            <a:endParaRPr lang="en-US" altLang="en-US"/>
          </a:p>
          <a:p>
            <a:pPr algn="just" eaLnBrk="1" hangingPunct="1">
              <a:buFont typeface="Arial" panose="020B0604020202020204" pitchFamily="34" charset="0"/>
              <a:buNone/>
            </a:pPr>
            <a:r>
              <a:rPr lang="en-US" altLang="en-US"/>
              <a:t>	</a:t>
            </a:r>
            <a:r>
              <a:rPr lang="en-US" altLang="en-US" b="1"/>
              <a:t>Two different deadlock prevention Technique using Timestamps</a:t>
            </a:r>
          </a:p>
          <a:p>
            <a:pPr algn="just" eaLnBrk="1" hangingPunct="1">
              <a:buFont typeface="Arial" panose="020B0604020202020204" pitchFamily="34" charset="0"/>
              <a:buNone/>
            </a:pPr>
            <a:endParaRPr lang="en-US" altLang="en-US"/>
          </a:p>
          <a:p>
            <a:pPr algn="just" eaLnBrk="1" hangingPunct="1">
              <a:buFont typeface="Arial" panose="020B0604020202020204" pitchFamily="34" charset="0"/>
              <a:buNone/>
            </a:pPr>
            <a:r>
              <a:rPr lang="en-US" altLang="en-US"/>
              <a:t>	 1.Wait-Die Scheme</a:t>
            </a:r>
          </a:p>
          <a:p>
            <a:pPr algn="just" eaLnBrk="1" hangingPunct="1">
              <a:buFont typeface="Arial" panose="020B0604020202020204" pitchFamily="34" charset="0"/>
              <a:buNone/>
            </a:pPr>
            <a:r>
              <a:rPr lang="en-US" altLang="en-US"/>
              <a:t>	 2.Wound-Wait Scheme</a:t>
            </a:r>
          </a:p>
        </p:txBody>
      </p:sp>
      <p:pic>
        <p:nvPicPr>
          <p:cNvPr id="2" name="Picture 1">
            <a:extLst>
              <a:ext uri="{FF2B5EF4-FFF2-40B4-BE49-F238E27FC236}">
                <a16:creationId xmlns:a16="http://schemas.microsoft.com/office/drawing/2014/main" id="{BA972686-2728-5AB8-B6C0-E63B32919B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7">
                                            <p:txEl>
                                              <p:pRg st="0" end="0"/>
                                            </p:txEl>
                                          </p:spTgt>
                                        </p:tgtEl>
                                        <p:attrNameLst>
                                          <p:attrName>style.visibility</p:attrName>
                                        </p:attrNameLst>
                                      </p:cBhvr>
                                      <p:to>
                                        <p:strVal val="visible"/>
                                      </p:to>
                                    </p:set>
                                    <p:anim calcmode="lin" valueType="num">
                                      <p:cBhvr additive="base">
                                        <p:cTn id="7" dur="500" fill="hold"/>
                                        <p:tgtEl>
                                          <p:spTgt spid="358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847">
                                            <p:txEl>
                                              <p:pRg st="1" end="1"/>
                                            </p:txEl>
                                          </p:spTgt>
                                        </p:tgtEl>
                                        <p:attrNameLst>
                                          <p:attrName>style.visibility</p:attrName>
                                        </p:attrNameLst>
                                      </p:cBhvr>
                                      <p:to>
                                        <p:strVal val="visible"/>
                                      </p:to>
                                    </p:set>
                                    <p:anim calcmode="lin" valueType="num">
                                      <p:cBhvr additive="base">
                                        <p:cTn id="13" dur="500" fill="hold"/>
                                        <p:tgtEl>
                                          <p:spTgt spid="358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847">
                                            <p:txEl>
                                              <p:pRg st="3" end="3"/>
                                            </p:txEl>
                                          </p:spTgt>
                                        </p:tgtEl>
                                        <p:attrNameLst>
                                          <p:attrName>style.visibility</p:attrName>
                                        </p:attrNameLst>
                                      </p:cBhvr>
                                      <p:to>
                                        <p:strVal val="visible"/>
                                      </p:to>
                                    </p:set>
                                    <p:anim calcmode="lin" valueType="num">
                                      <p:cBhvr additive="base">
                                        <p:cTn id="19" dur="500" fill="hold"/>
                                        <p:tgtEl>
                                          <p:spTgt spid="358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847">
                                            <p:txEl>
                                              <p:pRg st="5" end="5"/>
                                            </p:txEl>
                                          </p:spTgt>
                                        </p:tgtEl>
                                        <p:attrNameLst>
                                          <p:attrName>style.visibility</p:attrName>
                                        </p:attrNameLst>
                                      </p:cBhvr>
                                      <p:to>
                                        <p:strVal val="visible"/>
                                      </p:to>
                                    </p:set>
                                    <p:anim calcmode="lin" valueType="num">
                                      <p:cBhvr additive="base">
                                        <p:cTn id="25" dur="500" fill="hold"/>
                                        <p:tgtEl>
                                          <p:spTgt spid="358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847">
                                            <p:txEl>
                                              <p:pRg st="6" end="6"/>
                                            </p:txEl>
                                          </p:spTgt>
                                        </p:tgtEl>
                                        <p:attrNameLst>
                                          <p:attrName>style.visibility</p:attrName>
                                        </p:attrNameLst>
                                      </p:cBhvr>
                                      <p:to>
                                        <p:strVal val="visible"/>
                                      </p:to>
                                    </p:set>
                                    <p:anim calcmode="lin" valueType="num">
                                      <p:cBhvr additive="base">
                                        <p:cTn id="31" dur="500" fill="hold"/>
                                        <p:tgtEl>
                                          <p:spTgt spid="358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D2F01-2F25-9351-60CD-F0391FF41BBA}"/>
              </a:ext>
            </a:extLst>
          </p:cNvPr>
          <p:cNvSpPr>
            <a:spLocks noGrp="1"/>
          </p:cNvSpPr>
          <p:nvPr>
            <p:ph type="dt" sz="quarter" idx="10"/>
          </p:nvPr>
        </p:nvSpPr>
        <p:spPr/>
        <p:txBody>
          <a:bodyPr/>
          <a:lstStyle/>
          <a:p>
            <a:pPr>
              <a:defRPr/>
            </a:pPr>
            <a:fld id="{845D0E27-DC52-42CC-89E2-BD6C88409504}" type="datetime1">
              <a:rPr lang="en-US" smtClean="0"/>
              <a:t>4/16/24</a:t>
            </a:fld>
            <a:endParaRPr lang="en-US"/>
          </a:p>
        </p:txBody>
      </p:sp>
      <p:sp>
        <p:nvSpPr>
          <p:cNvPr id="5" name="Footer Placeholder 4">
            <a:extLst>
              <a:ext uri="{FF2B5EF4-FFF2-40B4-BE49-F238E27FC236}">
                <a16:creationId xmlns:a16="http://schemas.microsoft.com/office/drawing/2014/main" id="{5734E31D-9CE6-45BC-D092-AE2F2F5FC1EA}"/>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13668" name="Slide Number Placeholder 5">
            <a:extLst>
              <a:ext uri="{FF2B5EF4-FFF2-40B4-BE49-F238E27FC236}">
                <a16:creationId xmlns:a16="http://schemas.microsoft.com/office/drawing/2014/main" id="{3350FCAC-C8CE-9253-1C97-D8E422B37EFF}"/>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306F94-1D77-44A9-B271-9FC4FA40BB40}" type="slidenum">
              <a:rPr lang="en-US" altLang="en-US">
                <a:solidFill>
                  <a:srgbClr val="898989"/>
                </a:solidFill>
                <a:latin typeface="Calibri" panose="020F0502020204030204" pitchFamily="34" charset="0"/>
              </a:rPr>
              <a:pPr/>
              <a:t>109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33C506BF-5FCD-4263-D22F-4B433B5FC2A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Preemption-Prevention to Deadlock</a:t>
            </a:r>
          </a:p>
        </p:txBody>
      </p:sp>
      <p:sp>
        <p:nvSpPr>
          <p:cNvPr id="36871" name="Content Placeholder 2">
            <a:extLst>
              <a:ext uri="{FF2B5EF4-FFF2-40B4-BE49-F238E27FC236}">
                <a16:creationId xmlns:a16="http://schemas.microsoft.com/office/drawing/2014/main" id="{9C7978E4-7B8F-42BF-2915-83B4B55F942C}"/>
              </a:ext>
            </a:extLst>
          </p:cNvPr>
          <p:cNvSpPr>
            <a:spLocks noGrp="1"/>
          </p:cNvSpPr>
          <p:nvPr>
            <p:ph idx="1"/>
          </p:nvPr>
        </p:nvSpPr>
        <p:spPr>
          <a:xfrm>
            <a:off x="1981200" y="925514"/>
            <a:ext cx="8229600" cy="5430837"/>
          </a:xfrm>
        </p:spPr>
        <p:txBody>
          <a:bodyPr>
            <a:normAutofit lnSpcReduction="10000"/>
          </a:bodyPr>
          <a:lstStyle/>
          <a:p>
            <a:pPr algn="just">
              <a:buFont typeface="Arial" panose="020B0604020202020204" pitchFamily="34" charset="0"/>
              <a:buNone/>
            </a:pPr>
            <a:r>
              <a:rPr lang="en-US" altLang="en-US" b="1">
                <a:solidFill>
                  <a:srgbClr val="C00000"/>
                </a:solidFill>
              </a:rPr>
              <a:t>Wait-Die scheme</a:t>
            </a:r>
          </a:p>
          <a:p>
            <a:pPr algn="just"/>
            <a:r>
              <a:rPr lang="en-US" altLang="en-US"/>
              <a:t>In this scheme, if a transaction requests for a resource which is already held with a conflicting lock by another transaction then the DBMS simply checks the timestamp of both transactions. It allows the older transaction to wait until the resource is available for execution.</a:t>
            </a:r>
          </a:p>
          <a:p>
            <a:pPr algn="just"/>
            <a:endParaRPr lang="en-US" altLang="en-US"/>
          </a:p>
          <a:p>
            <a:pPr algn="just"/>
            <a:r>
              <a:rPr lang="en-US" altLang="en-US"/>
              <a:t>Let's assume there are two transactions Ti and Tj and let TS(T) is a timestamp of any transaction T. If T2 holds a lock by some other transaction and T1 is requesting for resources held by T2 then the following actions are performed by DBMS:-</a:t>
            </a:r>
          </a:p>
          <a:p>
            <a:pPr algn="just">
              <a:buFont typeface="Arial" panose="020B0604020202020204" pitchFamily="34" charset="0"/>
              <a:buNone/>
            </a:pPr>
            <a:endParaRPr lang="en-US" altLang="en-US"/>
          </a:p>
          <a:p>
            <a:pPr algn="just"/>
            <a:r>
              <a:rPr lang="en-US" altLang="en-US"/>
              <a:t>Check if TS(Ti) &lt; TS(Tj) - If Ti is the older transaction and Tj has held some resource, then Ti is allowed to wait until the data-item is available for execution. That means if the older transaction is waiting for a resource which is locked by the younger transaction, then the older transaction is allowed to wait for resource until it is available.</a:t>
            </a:r>
          </a:p>
        </p:txBody>
      </p:sp>
      <p:pic>
        <p:nvPicPr>
          <p:cNvPr id="2" name="Picture 1">
            <a:extLst>
              <a:ext uri="{FF2B5EF4-FFF2-40B4-BE49-F238E27FC236}">
                <a16:creationId xmlns:a16="http://schemas.microsoft.com/office/drawing/2014/main" id="{DD08F0FD-74B5-6106-1D0E-390DDD5EE8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71">
                                            <p:txEl>
                                              <p:pRg st="1" end="1"/>
                                            </p:txEl>
                                          </p:spTgt>
                                        </p:tgtEl>
                                        <p:attrNameLst>
                                          <p:attrName>style.visibility</p:attrName>
                                        </p:attrNameLst>
                                      </p:cBhvr>
                                      <p:to>
                                        <p:strVal val="visible"/>
                                      </p:to>
                                    </p:set>
                                    <p:anim calcmode="lin" valueType="num">
                                      <p:cBhvr additive="base">
                                        <p:cTn id="7" dur="500" fill="hold"/>
                                        <p:tgtEl>
                                          <p:spTgt spid="368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71">
                                            <p:txEl>
                                              <p:pRg st="3" end="3"/>
                                            </p:txEl>
                                          </p:spTgt>
                                        </p:tgtEl>
                                        <p:attrNameLst>
                                          <p:attrName>style.visibility</p:attrName>
                                        </p:attrNameLst>
                                      </p:cBhvr>
                                      <p:to>
                                        <p:strVal val="visible"/>
                                      </p:to>
                                    </p:set>
                                    <p:anim calcmode="lin" valueType="num">
                                      <p:cBhvr additive="base">
                                        <p:cTn id="13" dur="500" fill="hold"/>
                                        <p:tgtEl>
                                          <p:spTgt spid="3687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871">
                                            <p:txEl>
                                              <p:pRg st="5" end="5"/>
                                            </p:txEl>
                                          </p:spTgt>
                                        </p:tgtEl>
                                        <p:attrNameLst>
                                          <p:attrName>style.visibility</p:attrName>
                                        </p:attrNameLst>
                                      </p:cBhvr>
                                      <p:to>
                                        <p:strVal val="visible"/>
                                      </p:to>
                                    </p:set>
                                    <p:anim calcmode="lin" valueType="num">
                                      <p:cBhvr additive="base">
                                        <p:cTn id="19" dur="500" fill="hold"/>
                                        <p:tgtEl>
                                          <p:spTgt spid="368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ABFDDE0-48FB-4423-8BEC-9EF1150102EA}"/>
              </a:ext>
            </a:extLst>
          </p:cNvPr>
          <p:cNvSpPr>
            <a:spLocks noGrp="1"/>
          </p:cNvSpPr>
          <p:nvPr>
            <p:ph type="dt" sz="quarter" idx="10"/>
          </p:nvPr>
        </p:nvSpPr>
        <p:spPr/>
        <p:txBody>
          <a:bodyPr/>
          <a:lstStyle/>
          <a:p>
            <a:pPr>
              <a:defRPr/>
            </a:pPr>
            <a:fld id="{C0A61DAC-B4D2-42C1-BEC9-8F80F4FF9256}" type="datetime1">
              <a:rPr lang="en-US" smtClean="0"/>
              <a:t>4/16/24</a:t>
            </a:fld>
            <a:endParaRPr lang="en-US"/>
          </a:p>
        </p:txBody>
      </p:sp>
      <p:sp>
        <p:nvSpPr>
          <p:cNvPr id="5" name="Footer Placeholder 4">
            <a:extLst>
              <a:ext uri="{FF2B5EF4-FFF2-40B4-BE49-F238E27FC236}">
                <a16:creationId xmlns:a16="http://schemas.microsoft.com/office/drawing/2014/main" id="{5A5D4505-414B-4DC5-974A-92B8EA511FFD}"/>
              </a:ext>
            </a:extLst>
          </p:cNvPr>
          <p:cNvSpPr>
            <a:spLocks noGrp="1"/>
          </p:cNvSpPr>
          <p:nvPr>
            <p:ph type="ftr" sz="quarter" idx="11"/>
          </p:nvPr>
        </p:nvSpPr>
        <p:spPr>
          <a:xfrm>
            <a:off x="4648200" y="6356351"/>
            <a:ext cx="4191000" cy="365125"/>
          </a:xfrm>
        </p:spPr>
        <p:txBody>
          <a:bodyPr/>
          <a:lstStyle/>
          <a:p>
            <a:pPr>
              <a:defRPr/>
            </a:pPr>
            <a:r>
              <a:rPr lang="en-US"/>
              <a:t>Jyoti Rani        ACSAI-0402 and DBMS                Unit-4</a:t>
            </a:r>
            <a:endParaRPr lang="en-US" dirty="0"/>
          </a:p>
        </p:txBody>
      </p:sp>
      <p:sp>
        <p:nvSpPr>
          <p:cNvPr id="11268" name="Slide Number Placeholder 5">
            <a:extLst>
              <a:ext uri="{FF2B5EF4-FFF2-40B4-BE49-F238E27FC236}">
                <a16:creationId xmlns:a16="http://schemas.microsoft.com/office/drawing/2014/main" id="{FA412668-760F-4B36-86C8-01279B5C5470}"/>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69AD55-5A59-400A-BAE5-196B81FCAF6D}" type="slidenum">
              <a:rPr lang="en-US" altLang="en-US">
                <a:solidFill>
                  <a:srgbClr val="898989"/>
                </a:solidFill>
                <a:latin typeface="Calibri" panose="020F0502020204030204" pitchFamily="34" charset="0"/>
              </a:rPr>
              <a:pPr/>
              <a:t>11</a:t>
            </a:fld>
            <a:endParaRPr lang="en-US" altLang="en-US">
              <a:solidFill>
                <a:srgbClr val="898989"/>
              </a:solidFill>
              <a:latin typeface="Calibri" panose="020F0502020204030204" pitchFamily="34" charset="0"/>
            </a:endParaRPr>
          </a:p>
        </p:txBody>
      </p:sp>
      <p:graphicFrame>
        <p:nvGraphicFramePr>
          <p:cNvPr id="7" name="Content Placeholder 13">
            <a:extLst>
              <a:ext uri="{FF2B5EF4-FFF2-40B4-BE49-F238E27FC236}">
                <a16:creationId xmlns:a16="http://schemas.microsoft.com/office/drawing/2014/main" id="{28DDADE5-6887-4E78-9B2A-07BF0109B97C}"/>
              </a:ext>
            </a:extLst>
          </p:cNvPr>
          <p:cNvGraphicFramePr>
            <a:graphicFrameLocks noGrp="1"/>
          </p:cNvGraphicFramePr>
          <p:nvPr>
            <p:ph idx="1"/>
          </p:nvPr>
        </p:nvGraphicFramePr>
        <p:xfrm>
          <a:off x="2286000" y="1524001"/>
          <a:ext cx="7924800" cy="4495801"/>
        </p:xfrm>
        <a:graphic>
          <a:graphicData uri="http://schemas.openxmlformats.org/drawingml/2006/table">
            <a:tbl>
              <a:tblPr bandRow="1">
                <a:tableStyleId>{5C22544A-7EE6-4342-B048-85BDC9FD1C3A}</a:tableStyleId>
              </a:tblPr>
              <a:tblGrid>
                <a:gridCol w="7924800">
                  <a:extLst>
                    <a:ext uri="{9D8B030D-6E8A-4147-A177-3AD203B41FA5}">
                      <a16:colId xmlns:a16="http://schemas.microsoft.com/office/drawing/2014/main" val="20000"/>
                    </a:ext>
                  </a:extLst>
                </a:gridCol>
              </a:tblGrid>
              <a:tr h="1361415">
                <a:tc>
                  <a:txBody>
                    <a:bodyPr/>
                    <a:lstStyle/>
                    <a:p>
                      <a:r>
                        <a:rPr lang="en-US" sz="1500" b="1" dirty="0"/>
                        <a:t>5. Modern tool usage: </a:t>
                      </a:r>
                      <a:r>
                        <a:rPr lang="en-US" sz="1500" dirty="0"/>
                        <a:t>Create, select, and apply appropriate techniques, resources, and modern engineering and IT tools including prediction and modeling to complex engineering activities with an understanding of the limitations.</a:t>
                      </a:r>
                    </a:p>
                  </a:txBody>
                  <a:tcPr marL="68580" marR="68580" marT="34272" marB="3427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361415">
                <a:tc>
                  <a:txBody>
                    <a:bodyPr/>
                    <a:lstStyle/>
                    <a:p>
                      <a:r>
                        <a:rPr lang="en-US" sz="1500" b="1" dirty="0"/>
                        <a:t>6. The engineer and society:</a:t>
                      </a:r>
                      <a:r>
                        <a:rPr lang="en-US" sz="1500" dirty="0"/>
                        <a:t> Apply reasoning informed by the contextual knowledge to assess societal, health, safety, legal and cultural issues and the consequent responsibilities relevant to the professional engineering practice.</a:t>
                      </a:r>
                    </a:p>
                  </a:txBody>
                  <a:tcPr marL="68580" marR="68580" marT="34272" marB="3427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044795">
                <a:tc>
                  <a:txBody>
                    <a:bodyPr/>
                    <a:lstStyle/>
                    <a:p>
                      <a:r>
                        <a:rPr lang="en-US" sz="1500" b="1" dirty="0"/>
                        <a:t>7</a:t>
                      </a:r>
                      <a:r>
                        <a:rPr lang="en-US" sz="1500" b="1"/>
                        <a:t>. Environment and sustainability: </a:t>
                      </a:r>
                      <a:r>
                        <a:rPr lang="en-US" sz="1500"/>
                        <a:t>Understand </a:t>
                      </a:r>
                      <a:r>
                        <a:rPr lang="en-US" sz="1500" dirty="0"/>
                        <a:t>the impact of </a:t>
                      </a:r>
                      <a:r>
                        <a:rPr lang="en-US" sz="1500"/>
                        <a:t>the professional engineering solutions in societal and environmental contexts, and demonstrate the knowledge </a:t>
                      </a:r>
                      <a:r>
                        <a:rPr lang="en-US" sz="1500" dirty="0"/>
                        <a:t>of</a:t>
                      </a:r>
                      <a:r>
                        <a:rPr lang="en-US" sz="1500"/>
                        <a:t>, and need for sustainable development</a:t>
                      </a:r>
                      <a:r>
                        <a:rPr lang="en-US" sz="1500" dirty="0"/>
                        <a:t>.</a:t>
                      </a:r>
                    </a:p>
                  </a:txBody>
                  <a:tcPr marL="68580" marR="68580" marT="34272" marB="3427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728176">
                <a:tc>
                  <a:txBody>
                    <a:bodyPr/>
                    <a:lstStyle/>
                    <a:p>
                      <a:r>
                        <a:rPr lang="en-US" sz="1500" b="1" dirty="0"/>
                        <a:t>8. Ethics:</a:t>
                      </a:r>
                      <a:r>
                        <a:rPr lang="en-US" sz="1500" dirty="0"/>
                        <a:t> Apply ethical principles and commit to professional ethics and responsibilities and norms of the engineering practice.</a:t>
                      </a:r>
                    </a:p>
                  </a:txBody>
                  <a:tcPr marL="68580" marR="68580" marT="34272" marB="34272">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1281" name="TextBox 7">
            <a:extLst>
              <a:ext uri="{FF2B5EF4-FFF2-40B4-BE49-F238E27FC236}">
                <a16:creationId xmlns:a16="http://schemas.microsoft.com/office/drawing/2014/main" id="{65AB4DD5-B6E4-45A2-9813-3102D195EFAF}"/>
              </a:ext>
            </a:extLst>
          </p:cNvPr>
          <p:cNvSpPr txBox="1">
            <a:spLocks noChangeArrowheads="1"/>
          </p:cNvSpPr>
          <p:nvPr/>
        </p:nvSpPr>
        <p:spPr bwMode="auto">
          <a:xfrm>
            <a:off x="2645486" y="977018"/>
            <a:ext cx="805029"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500" dirty="0"/>
              <a:t>Contd..</a:t>
            </a:r>
          </a:p>
        </p:txBody>
      </p:sp>
      <p:sp>
        <p:nvSpPr>
          <p:cNvPr id="9" name="Title 1">
            <a:extLst>
              <a:ext uri="{FF2B5EF4-FFF2-40B4-BE49-F238E27FC236}">
                <a16:creationId xmlns:a16="http://schemas.microsoft.com/office/drawing/2014/main" id="{9E704C15-FDBF-4063-80FE-0D92E127EEE6}"/>
              </a:ext>
            </a:extLst>
          </p:cNvPr>
          <p:cNvSpPr txBox="1">
            <a:spLocks/>
          </p:cNvSpPr>
          <p:nvPr/>
        </p:nvSpPr>
        <p:spPr>
          <a:xfrm>
            <a:off x="2819400" y="42869"/>
            <a:ext cx="7848600" cy="6286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anose="02020603050405020304" pitchFamily="18" charset="0"/>
                <a:cs typeface="Times New Roman" panose="02020603050405020304" pitchFamily="18" charset="0"/>
              </a:rPr>
              <a:t>Program Outcomes (POs)</a:t>
            </a:r>
          </a:p>
        </p:txBody>
      </p:sp>
      <p:pic>
        <p:nvPicPr>
          <p:cNvPr id="11283" name="Picture 9">
            <a:extLst>
              <a:ext uri="{FF2B5EF4-FFF2-40B4-BE49-F238E27FC236}">
                <a16:creationId xmlns:a16="http://schemas.microsoft.com/office/drawing/2014/main" id="{3EE78526-1C39-4614-B0CD-0594BB7E12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4441"/>
            <a:ext cx="1028700" cy="583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EAA994-2695-8A0E-D29F-8CC56B80482C}"/>
              </a:ext>
            </a:extLst>
          </p:cNvPr>
          <p:cNvSpPr>
            <a:spLocks noGrp="1"/>
          </p:cNvSpPr>
          <p:nvPr>
            <p:ph type="dt" sz="quarter" idx="10"/>
          </p:nvPr>
        </p:nvSpPr>
        <p:spPr/>
        <p:txBody>
          <a:bodyPr/>
          <a:lstStyle/>
          <a:p>
            <a:pPr>
              <a:defRPr/>
            </a:pPr>
            <a:fld id="{B574E453-20AB-4DB1-BCDE-2786A090194F}" type="datetime1">
              <a:rPr lang="en-US" smtClean="0"/>
              <a:t>4/16/24</a:t>
            </a:fld>
            <a:endParaRPr lang="en-US"/>
          </a:p>
        </p:txBody>
      </p:sp>
      <p:sp>
        <p:nvSpPr>
          <p:cNvPr id="5" name="Footer Placeholder 4">
            <a:extLst>
              <a:ext uri="{FF2B5EF4-FFF2-40B4-BE49-F238E27FC236}">
                <a16:creationId xmlns:a16="http://schemas.microsoft.com/office/drawing/2014/main" id="{FE471C81-A02D-C72E-2C43-726FD1C753ED}"/>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14692" name="Slide Number Placeholder 5">
            <a:extLst>
              <a:ext uri="{FF2B5EF4-FFF2-40B4-BE49-F238E27FC236}">
                <a16:creationId xmlns:a16="http://schemas.microsoft.com/office/drawing/2014/main" id="{6F5583AC-0DDC-FA18-8BF2-52153D5F93CF}"/>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239FB0F-5478-452C-9D86-838197A9E6DB}" type="slidenum">
              <a:rPr lang="en-US" altLang="en-US">
                <a:solidFill>
                  <a:srgbClr val="898989"/>
                </a:solidFill>
                <a:latin typeface="Calibri" panose="020F0502020204030204" pitchFamily="34" charset="0"/>
              </a:rPr>
              <a:pPr/>
              <a:t>110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5C207F73-E380-EE80-9022-44C8ECA6AD4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Preemption-Prevention to Deadlock</a:t>
            </a:r>
          </a:p>
        </p:txBody>
      </p:sp>
      <p:sp>
        <p:nvSpPr>
          <p:cNvPr id="37895" name="Content Placeholder 2">
            <a:extLst>
              <a:ext uri="{FF2B5EF4-FFF2-40B4-BE49-F238E27FC236}">
                <a16:creationId xmlns:a16="http://schemas.microsoft.com/office/drawing/2014/main" id="{8EDC573F-1E36-1E98-1F9A-642D38AE54FF}"/>
              </a:ext>
            </a:extLst>
          </p:cNvPr>
          <p:cNvSpPr>
            <a:spLocks noGrp="1"/>
          </p:cNvSpPr>
          <p:nvPr>
            <p:ph idx="1"/>
          </p:nvPr>
        </p:nvSpPr>
        <p:spPr>
          <a:xfrm>
            <a:off x="1981200" y="925514"/>
            <a:ext cx="8229600" cy="5430837"/>
          </a:xfrm>
        </p:spPr>
        <p:txBody>
          <a:bodyPr/>
          <a:lstStyle/>
          <a:p>
            <a:pPr>
              <a:buFont typeface="Arial" panose="020B0604020202020204" pitchFamily="34" charset="0"/>
              <a:buNone/>
            </a:pPr>
            <a:r>
              <a:rPr lang="en-US" altLang="en-US" b="1" dirty="0">
                <a:solidFill>
                  <a:srgbClr val="C00000"/>
                </a:solidFill>
              </a:rPr>
              <a:t>B. Wound wait scheme</a:t>
            </a:r>
          </a:p>
          <a:p>
            <a:pPr algn="just"/>
            <a:r>
              <a:rPr lang="en-US" altLang="en-US" dirty="0"/>
              <a:t>In wound wait scheme, if the older transaction requests for a resource which is held by the younger transaction, then older transaction forces younger one to kill the transaction and release the resource. After the minute delay, the younger transaction is restarted but with the same timestamp.</a:t>
            </a:r>
          </a:p>
          <a:p>
            <a:pPr algn="just"/>
            <a:endParaRPr lang="en-US" altLang="en-US" dirty="0"/>
          </a:p>
          <a:p>
            <a:pPr algn="just"/>
            <a:r>
              <a:rPr lang="en-US" altLang="en-US" dirty="0"/>
              <a:t>If the older transaction has held a resource which is requested by the Younger transaction, then the younger transaction is asked to wait until older releases it.</a:t>
            </a:r>
          </a:p>
          <a:p>
            <a:pPr algn="just"/>
            <a:endParaRPr lang="en-US" altLang="en-US" dirty="0"/>
          </a:p>
          <a:p>
            <a:pPr algn="just" eaLnBrk="1" hangingPunct="1">
              <a:buNone/>
            </a:pPr>
            <a:r>
              <a:rPr lang="en-US" altLang="en-US" sz="2400" b="1" dirty="0">
                <a:solidFill>
                  <a:srgbClr val="C00000"/>
                </a:solidFill>
              </a:rPr>
              <a:t>Lock Time Out</a:t>
            </a:r>
          </a:p>
          <a:p>
            <a:pPr algn="just" eaLnBrk="1" hangingPunct="1">
              <a:buFont typeface="Arial" panose="020B0604020202020204" pitchFamily="34" charset="0"/>
              <a:buNone/>
            </a:pPr>
            <a:endParaRPr lang="en-US" altLang="en-US" sz="2200" dirty="0"/>
          </a:p>
        </p:txBody>
      </p:sp>
      <p:pic>
        <p:nvPicPr>
          <p:cNvPr id="2" name="Picture 1">
            <a:extLst>
              <a:ext uri="{FF2B5EF4-FFF2-40B4-BE49-F238E27FC236}">
                <a16:creationId xmlns:a16="http://schemas.microsoft.com/office/drawing/2014/main" id="{27CB3145-B021-E44B-C4CF-BF2A8BE61D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5">
                                            <p:txEl>
                                              <p:pRg st="0" end="0"/>
                                            </p:txEl>
                                          </p:spTgt>
                                        </p:tgtEl>
                                        <p:attrNameLst>
                                          <p:attrName>style.visibility</p:attrName>
                                        </p:attrNameLst>
                                      </p:cBhvr>
                                      <p:to>
                                        <p:strVal val="visible"/>
                                      </p:to>
                                    </p:set>
                                    <p:anim calcmode="lin" valueType="num">
                                      <p:cBhvr additive="base">
                                        <p:cTn id="7" dur="500" fill="hold"/>
                                        <p:tgtEl>
                                          <p:spTgt spid="378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95">
                                            <p:txEl>
                                              <p:pRg st="1" end="1"/>
                                            </p:txEl>
                                          </p:spTgt>
                                        </p:tgtEl>
                                        <p:attrNameLst>
                                          <p:attrName>style.visibility</p:attrName>
                                        </p:attrNameLst>
                                      </p:cBhvr>
                                      <p:to>
                                        <p:strVal val="visible"/>
                                      </p:to>
                                    </p:set>
                                    <p:anim calcmode="lin" valueType="num">
                                      <p:cBhvr additive="base">
                                        <p:cTn id="13" dur="500" fill="hold"/>
                                        <p:tgtEl>
                                          <p:spTgt spid="378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7895">
                                            <p:txEl>
                                              <p:pRg st="3" end="3"/>
                                            </p:txEl>
                                          </p:spTgt>
                                        </p:tgtEl>
                                        <p:attrNameLst>
                                          <p:attrName>style.visibility</p:attrName>
                                        </p:attrNameLst>
                                      </p:cBhvr>
                                      <p:to>
                                        <p:strVal val="visible"/>
                                      </p:to>
                                    </p:set>
                                    <p:anim calcmode="lin" valueType="num">
                                      <p:cBhvr additive="base">
                                        <p:cTn id="19" dur="500" fill="hold"/>
                                        <p:tgtEl>
                                          <p:spTgt spid="378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895">
                                            <p:txEl>
                                              <p:pRg st="5" end="5"/>
                                            </p:txEl>
                                          </p:spTgt>
                                        </p:tgtEl>
                                        <p:attrNameLst>
                                          <p:attrName>style.visibility</p:attrName>
                                        </p:attrNameLst>
                                      </p:cBhvr>
                                      <p:to>
                                        <p:strVal val="visible"/>
                                      </p:to>
                                    </p:set>
                                    <p:anim calcmode="lin" valueType="num">
                                      <p:cBhvr additive="base">
                                        <p:cTn id="25" dur="500" fill="hold"/>
                                        <p:tgtEl>
                                          <p:spTgt spid="3789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7158C10-7D03-A12E-98BF-8672336DF725}"/>
              </a:ext>
            </a:extLst>
          </p:cNvPr>
          <p:cNvSpPr>
            <a:spLocks noGrp="1"/>
          </p:cNvSpPr>
          <p:nvPr>
            <p:ph type="dt" sz="quarter" idx="10"/>
          </p:nvPr>
        </p:nvSpPr>
        <p:spPr/>
        <p:txBody>
          <a:bodyPr/>
          <a:lstStyle/>
          <a:p>
            <a:pPr>
              <a:defRPr/>
            </a:pPr>
            <a:fld id="{69A39B60-BFBC-4141-ADD7-0BBDFEB493E9}" type="datetime1">
              <a:rPr lang="en-US" smtClean="0"/>
              <a:t>4/16/24</a:t>
            </a:fld>
            <a:endParaRPr lang="en-US"/>
          </a:p>
        </p:txBody>
      </p:sp>
      <p:sp>
        <p:nvSpPr>
          <p:cNvPr id="5" name="Footer Placeholder 4">
            <a:extLst>
              <a:ext uri="{FF2B5EF4-FFF2-40B4-BE49-F238E27FC236}">
                <a16:creationId xmlns:a16="http://schemas.microsoft.com/office/drawing/2014/main" id="{F5EBD45C-6C2E-C83C-63F1-78ADBBD70C1F}"/>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15716" name="Slide Number Placeholder 5">
            <a:extLst>
              <a:ext uri="{FF2B5EF4-FFF2-40B4-BE49-F238E27FC236}">
                <a16:creationId xmlns:a16="http://schemas.microsoft.com/office/drawing/2014/main" id="{551A6D12-B6E8-7840-4C9D-E52602B63FC3}"/>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B757602-CFE8-403D-B187-22421D74B818}" type="slidenum">
              <a:rPr lang="en-US" altLang="en-US">
                <a:solidFill>
                  <a:srgbClr val="898989"/>
                </a:solidFill>
                <a:latin typeface="Calibri" panose="020F0502020204030204" pitchFamily="34" charset="0"/>
              </a:rPr>
              <a:pPr/>
              <a:t>111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5CA4E830-34C8-27F7-CB67-AFA4BE7AFD5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Deadlock Detection</a:t>
            </a:r>
          </a:p>
        </p:txBody>
      </p:sp>
      <p:sp>
        <p:nvSpPr>
          <p:cNvPr id="38919" name="Content Placeholder 2">
            <a:extLst>
              <a:ext uri="{FF2B5EF4-FFF2-40B4-BE49-F238E27FC236}">
                <a16:creationId xmlns:a16="http://schemas.microsoft.com/office/drawing/2014/main" id="{E11E1337-CD92-BC1B-81C2-67717F7C0721}"/>
              </a:ext>
            </a:extLst>
          </p:cNvPr>
          <p:cNvSpPr>
            <a:spLocks noGrp="1"/>
          </p:cNvSpPr>
          <p:nvPr>
            <p:ph idx="1"/>
          </p:nvPr>
        </p:nvSpPr>
        <p:spPr>
          <a:xfrm>
            <a:off x="1981200" y="925514"/>
            <a:ext cx="8229600" cy="5430837"/>
          </a:xfrm>
        </p:spPr>
        <p:txBody>
          <a:bodyPr/>
          <a:lstStyle/>
          <a:p>
            <a:pPr algn="just" eaLnBrk="1" hangingPunct="1">
              <a:buFont typeface="Arial" panose="020B0604020202020204" pitchFamily="34" charset="0"/>
              <a:buNone/>
            </a:pPr>
            <a:r>
              <a:rPr lang="en-US" altLang="en-US" sz="2400"/>
              <a:t>	</a:t>
            </a:r>
            <a:r>
              <a:rPr lang="en-US" altLang="en-US"/>
              <a:t>Deadlocks can be described precisely in terms of a directed Graph called wait-for Graph. </a:t>
            </a:r>
          </a:p>
          <a:p>
            <a:pPr algn="just" eaLnBrk="1" hangingPunct="1">
              <a:buFont typeface="Arial" panose="020B0604020202020204" pitchFamily="34" charset="0"/>
              <a:buNone/>
            </a:pPr>
            <a:r>
              <a:rPr lang="en-US" altLang="en-US" sz="2400"/>
              <a:t>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ctr" eaLnBrk="1" hangingPunct="1">
              <a:buFont typeface="Arial" panose="020B0604020202020204" pitchFamily="34" charset="0"/>
              <a:buNone/>
            </a:pPr>
            <a:endParaRPr lang="en-US" altLang="en-US" sz="2400" b="1">
              <a:solidFill>
                <a:srgbClr val="C00000"/>
              </a:solidFill>
            </a:endParaRP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p:txBody>
      </p:sp>
      <p:pic>
        <p:nvPicPr>
          <p:cNvPr id="115720" name="Picture 1">
            <a:extLst>
              <a:ext uri="{FF2B5EF4-FFF2-40B4-BE49-F238E27FC236}">
                <a16:creationId xmlns:a16="http://schemas.microsoft.com/office/drawing/2014/main" id="{4E26DCC7-93D6-73D2-6D75-DD5A8A727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752600"/>
            <a:ext cx="7372350" cy="436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BA4CBF88-F7D5-43EC-4473-4C61857DD4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9">
                                            <p:txEl>
                                              <p:pRg st="0" end="0"/>
                                            </p:txEl>
                                          </p:spTgt>
                                        </p:tgtEl>
                                        <p:attrNameLst>
                                          <p:attrName>style.visibility</p:attrName>
                                        </p:attrNameLst>
                                      </p:cBhvr>
                                      <p:to>
                                        <p:strVal val="visible"/>
                                      </p:to>
                                    </p:set>
                                    <p:anim calcmode="lin" valueType="num">
                                      <p:cBhvr additive="base">
                                        <p:cTn id="7" dur="500" fill="hold"/>
                                        <p:tgtEl>
                                          <p:spTgt spid="389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9">
                                            <p:txEl>
                                              <p:pRg st="1" end="1"/>
                                            </p:txEl>
                                          </p:spTgt>
                                        </p:tgtEl>
                                        <p:attrNameLst>
                                          <p:attrName>style.visibility</p:attrName>
                                        </p:attrNameLst>
                                      </p:cBhvr>
                                      <p:to>
                                        <p:strVal val="visible"/>
                                      </p:to>
                                    </p:set>
                                    <p:anim calcmode="lin" valueType="num">
                                      <p:cBhvr additive="base">
                                        <p:cTn id="11" dur="500" fill="hold"/>
                                        <p:tgtEl>
                                          <p:spTgt spid="389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19261BD-5A3F-0C53-E43C-14B1496F58D6}"/>
              </a:ext>
            </a:extLst>
          </p:cNvPr>
          <p:cNvSpPr>
            <a:spLocks noGrp="1"/>
          </p:cNvSpPr>
          <p:nvPr>
            <p:ph type="dt" sz="quarter" idx="10"/>
          </p:nvPr>
        </p:nvSpPr>
        <p:spPr/>
        <p:txBody>
          <a:bodyPr/>
          <a:lstStyle/>
          <a:p>
            <a:pPr>
              <a:defRPr/>
            </a:pPr>
            <a:fld id="{E67C2E12-02E1-44AA-8620-2DED8A16629E}" type="datetime1">
              <a:rPr lang="en-US" smtClean="0"/>
              <a:t>4/16/24</a:t>
            </a:fld>
            <a:endParaRPr lang="en-US"/>
          </a:p>
        </p:txBody>
      </p:sp>
      <p:sp>
        <p:nvSpPr>
          <p:cNvPr id="5" name="Footer Placeholder 4">
            <a:extLst>
              <a:ext uri="{FF2B5EF4-FFF2-40B4-BE49-F238E27FC236}">
                <a16:creationId xmlns:a16="http://schemas.microsoft.com/office/drawing/2014/main" id="{A37121BD-1AA2-B677-504F-493BA375FC46}"/>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16740" name="Slide Number Placeholder 5">
            <a:extLst>
              <a:ext uri="{FF2B5EF4-FFF2-40B4-BE49-F238E27FC236}">
                <a16:creationId xmlns:a16="http://schemas.microsoft.com/office/drawing/2014/main" id="{2F885354-4EB2-FCA6-C54E-BFC8E538753B}"/>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FE29CCB-225C-4D0B-9840-21309BB41B0E}" type="slidenum">
              <a:rPr lang="en-US" altLang="en-US">
                <a:solidFill>
                  <a:srgbClr val="898989"/>
                </a:solidFill>
                <a:latin typeface="Calibri" panose="020F0502020204030204" pitchFamily="34" charset="0"/>
              </a:rPr>
              <a:pPr/>
              <a:t>112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466AAB5D-F78B-4336-CAD9-991192E8F48C}"/>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Recovery From Deadlock</a:t>
            </a:r>
          </a:p>
        </p:txBody>
      </p:sp>
      <p:sp>
        <p:nvSpPr>
          <p:cNvPr id="39943" name="Content Placeholder 2">
            <a:extLst>
              <a:ext uri="{FF2B5EF4-FFF2-40B4-BE49-F238E27FC236}">
                <a16:creationId xmlns:a16="http://schemas.microsoft.com/office/drawing/2014/main" id="{A8A97EF4-6453-CA95-2C32-9EE5777D4589}"/>
              </a:ext>
            </a:extLst>
          </p:cNvPr>
          <p:cNvSpPr>
            <a:spLocks noGrp="1"/>
          </p:cNvSpPr>
          <p:nvPr>
            <p:ph idx="1"/>
          </p:nvPr>
        </p:nvSpPr>
        <p:spPr>
          <a:xfrm>
            <a:off x="1981200" y="925514"/>
            <a:ext cx="8229600" cy="5430837"/>
          </a:xfrm>
        </p:spPr>
        <p:txBody>
          <a:bodyPr/>
          <a:lstStyle/>
          <a:p>
            <a:pPr algn="just" eaLnBrk="1" hangingPunct="1">
              <a:buFont typeface="Arial" panose="020B0604020202020204" pitchFamily="34" charset="0"/>
              <a:buNone/>
            </a:pPr>
            <a:r>
              <a:rPr lang="en-US" altLang="en-US" sz="2400"/>
              <a:t>	</a:t>
            </a:r>
            <a:r>
              <a:rPr lang="en-US" altLang="en-US"/>
              <a:t>When a detection algorithm determines that a dead lock exist, the system must recover from the deadlock. </a:t>
            </a:r>
          </a:p>
          <a:p>
            <a:pPr algn="just" eaLnBrk="1" hangingPunct="1">
              <a:buFont typeface="Arial" panose="020B0604020202020204" pitchFamily="34" charset="0"/>
              <a:buNone/>
            </a:pPr>
            <a:endParaRPr lang="en-US" altLang="en-US"/>
          </a:p>
          <a:p>
            <a:pPr algn="just" eaLnBrk="1" hangingPunct="1">
              <a:buFont typeface="Arial" panose="020B0604020202020204" pitchFamily="34" charset="0"/>
              <a:buNone/>
            </a:pPr>
            <a:r>
              <a:rPr lang="en-US" altLang="en-US"/>
              <a:t>	</a:t>
            </a:r>
            <a:r>
              <a:rPr lang="en-US" altLang="en-US" b="1"/>
              <a:t>The most common solution is to rollback the transaction to break the deadlock. The following three actions should be taken: -</a:t>
            </a:r>
          </a:p>
          <a:p>
            <a:pPr algn="just" eaLnBrk="1" hangingPunct="1">
              <a:buFont typeface="Arial" panose="020B0604020202020204" pitchFamily="34" charset="0"/>
              <a:buNone/>
            </a:pPr>
            <a:endParaRPr lang="en-US" altLang="en-US" b="1"/>
          </a:p>
          <a:p>
            <a:pPr algn="just" eaLnBrk="1" hangingPunct="1">
              <a:buFont typeface="Arial" panose="020B0604020202020204" pitchFamily="34" charset="0"/>
              <a:buNone/>
            </a:pPr>
            <a:r>
              <a:rPr lang="en-US" altLang="en-US"/>
              <a:t>	</a:t>
            </a:r>
            <a:r>
              <a:rPr lang="en-US" altLang="en-US" b="1"/>
              <a:t>1.Selection Of Victim:- </a:t>
            </a:r>
            <a:r>
              <a:rPr lang="en-US" altLang="en-US"/>
              <a:t>Given a set of deadlocked transactions, we should determine which transaction to rollback to break the deadlock. Following should be kept in mind for determining the roll back of transaction</a:t>
            </a:r>
          </a:p>
          <a:p>
            <a:pPr algn="just" eaLnBrk="1" hangingPunct="1">
              <a:buFont typeface="Arial" panose="020B0604020202020204" pitchFamily="34" charset="0"/>
              <a:buNone/>
            </a:pPr>
            <a:endParaRPr lang="en-US" altLang="en-US"/>
          </a:p>
          <a:p>
            <a:pPr algn="just" eaLnBrk="1" hangingPunct="1">
              <a:buFont typeface="Arial" panose="020B0604020202020204" pitchFamily="34" charset="0"/>
              <a:buNone/>
            </a:pPr>
            <a:r>
              <a:rPr lang="en-US" altLang="en-US"/>
              <a:t> a)How many data items the transaction has used?</a:t>
            </a:r>
          </a:p>
          <a:p>
            <a:pPr algn="just" eaLnBrk="1" hangingPunct="1">
              <a:buFont typeface="Arial" panose="020B0604020202020204" pitchFamily="34" charset="0"/>
              <a:buNone/>
            </a:pPr>
            <a:r>
              <a:rPr lang="en-US" altLang="en-US"/>
              <a:t> b)How many more data items the transaction needs for it to complete? </a:t>
            </a:r>
          </a:p>
          <a:p>
            <a:pPr algn="just" eaLnBrk="1" hangingPunct="1">
              <a:buFont typeface="Arial" panose="020B0604020202020204" pitchFamily="34" charset="0"/>
              <a:buNone/>
            </a:pPr>
            <a:r>
              <a:rPr lang="en-US" altLang="en-US"/>
              <a:t>c)How many transactions will be involved in rollback?</a:t>
            </a:r>
          </a:p>
        </p:txBody>
      </p:sp>
      <p:pic>
        <p:nvPicPr>
          <p:cNvPr id="2" name="Picture 1">
            <a:extLst>
              <a:ext uri="{FF2B5EF4-FFF2-40B4-BE49-F238E27FC236}">
                <a16:creationId xmlns:a16="http://schemas.microsoft.com/office/drawing/2014/main" id="{B2623332-6671-9D9C-CDED-3C7395405F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43">
                                            <p:txEl>
                                              <p:pRg st="0" end="0"/>
                                            </p:txEl>
                                          </p:spTgt>
                                        </p:tgtEl>
                                        <p:attrNameLst>
                                          <p:attrName>style.visibility</p:attrName>
                                        </p:attrNameLst>
                                      </p:cBhvr>
                                      <p:to>
                                        <p:strVal val="visible"/>
                                      </p:to>
                                    </p:set>
                                    <p:anim calcmode="lin" valueType="num">
                                      <p:cBhvr additive="base">
                                        <p:cTn id="7" dur="500" fill="hold"/>
                                        <p:tgtEl>
                                          <p:spTgt spid="399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943">
                                            <p:txEl>
                                              <p:pRg st="2" end="2"/>
                                            </p:txEl>
                                          </p:spTgt>
                                        </p:tgtEl>
                                        <p:attrNameLst>
                                          <p:attrName>style.visibility</p:attrName>
                                        </p:attrNameLst>
                                      </p:cBhvr>
                                      <p:to>
                                        <p:strVal val="visible"/>
                                      </p:to>
                                    </p:set>
                                    <p:anim calcmode="lin" valueType="num">
                                      <p:cBhvr additive="base">
                                        <p:cTn id="13" dur="500" fill="hold"/>
                                        <p:tgtEl>
                                          <p:spTgt spid="399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943">
                                            <p:txEl>
                                              <p:pRg st="4" end="4"/>
                                            </p:txEl>
                                          </p:spTgt>
                                        </p:tgtEl>
                                        <p:attrNameLst>
                                          <p:attrName>style.visibility</p:attrName>
                                        </p:attrNameLst>
                                      </p:cBhvr>
                                      <p:to>
                                        <p:strVal val="visible"/>
                                      </p:to>
                                    </p:set>
                                    <p:anim calcmode="lin" valueType="num">
                                      <p:cBhvr additive="base">
                                        <p:cTn id="19" dur="500" fill="hold"/>
                                        <p:tgtEl>
                                          <p:spTgt spid="399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9943">
                                            <p:txEl>
                                              <p:pRg st="6" end="6"/>
                                            </p:txEl>
                                          </p:spTgt>
                                        </p:tgtEl>
                                        <p:attrNameLst>
                                          <p:attrName>style.visibility</p:attrName>
                                        </p:attrNameLst>
                                      </p:cBhvr>
                                      <p:to>
                                        <p:strVal val="visible"/>
                                      </p:to>
                                    </p:set>
                                    <p:anim calcmode="lin" valueType="num">
                                      <p:cBhvr additive="base">
                                        <p:cTn id="25" dur="500" fill="hold"/>
                                        <p:tgtEl>
                                          <p:spTgt spid="3994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4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943">
                                            <p:txEl>
                                              <p:pRg st="7" end="7"/>
                                            </p:txEl>
                                          </p:spTgt>
                                        </p:tgtEl>
                                        <p:attrNameLst>
                                          <p:attrName>style.visibility</p:attrName>
                                        </p:attrNameLst>
                                      </p:cBhvr>
                                      <p:to>
                                        <p:strVal val="visible"/>
                                      </p:to>
                                    </p:set>
                                    <p:anim calcmode="lin" valueType="num">
                                      <p:cBhvr additive="base">
                                        <p:cTn id="29" dur="500" fill="hold"/>
                                        <p:tgtEl>
                                          <p:spTgt spid="3994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94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9943">
                                            <p:txEl>
                                              <p:pRg st="8" end="8"/>
                                            </p:txEl>
                                          </p:spTgt>
                                        </p:tgtEl>
                                        <p:attrNameLst>
                                          <p:attrName>style.visibility</p:attrName>
                                        </p:attrNameLst>
                                      </p:cBhvr>
                                      <p:to>
                                        <p:strVal val="visible"/>
                                      </p:to>
                                    </p:set>
                                    <p:anim calcmode="lin" valueType="num">
                                      <p:cBhvr additive="base">
                                        <p:cTn id="33" dur="500" fill="hold"/>
                                        <p:tgtEl>
                                          <p:spTgt spid="3994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9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DC6DCE-A767-EB75-676C-D504C1F22124}"/>
              </a:ext>
            </a:extLst>
          </p:cNvPr>
          <p:cNvSpPr>
            <a:spLocks noGrp="1"/>
          </p:cNvSpPr>
          <p:nvPr>
            <p:ph type="dt" sz="quarter" idx="10"/>
          </p:nvPr>
        </p:nvSpPr>
        <p:spPr/>
        <p:txBody>
          <a:bodyPr/>
          <a:lstStyle/>
          <a:p>
            <a:pPr>
              <a:defRPr/>
            </a:pPr>
            <a:fld id="{18C9B432-E840-4882-BAA1-0E73E37D7E21}" type="datetime1">
              <a:rPr lang="en-US" smtClean="0"/>
              <a:t>4/16/24</a:t>
            </a:fld>
            <a:endParaRPr lang="en-US"/>
          </a:p>
        </p:txBody>
      </p:sp>
      <p:sp>
        <p:nvSpPr>
          <p:cNvPr id="5" name="Footer Placeholder 4">
            <a:extLst>
              <a:ext uri="{FF2B5EF4-FFF2-40B4-BE49-F238E27FC236}">
                <a16:creationId xmlns:a16="http://schemas.microsoft.com/office/drawing/2014/main" id="{1433D6F5-3FE5-1FD2-371C-98B21B964514}"/>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17764" name="Slide Number Placeholder 5">
            <a:extLst>
              <a:ext uri="{FF2B5EF4-FFF2-40B4-BE49-F238E27FC236}">
                <a16:creationId xmlns:a16="http://schemas.microsoft.com/office/drawing/2014/main" id="{22F2EB69-2260-9329-1C6C-5D76A7C5ED61}"/>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52F9044-3C91-4B00-843F-9C03D37591B4}" type="slidenum">
              <a:rPr lang="en-US" altLang="en-US">
                <a:solidFill>
                  <a:srgbClr val="898989"/>
                </a:solidFill>
                <a:latin typeface="Calibri" panose="020F0502020204030204" pitchFamily="34" charset="0"/>
              </a:rPr>
              <a:pPr/>
              <a:t>113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98E4DC38-4A65-C262-40EA-73AC53137C6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Conti…..</a:t>
            </a:r>
          </a:p>
        </p:txBody>
      </p:sp>
      <p:sp>
        <p:nvSpPr>
          <p:cNvPr id="40967" name="Content Placeholder 2">
            <a:extLst>
              <a:ext uri="{FF2B5EF4-FFF2-40B4-BE49-F238E27FC236}">
                <a16:creationId xmlns:a16="http://schemas.microsoft.com/office/drawing/2014/main" id="{E4B59327-1CBC-E57B-2BEA-3283DEBA97A3}"/>
              </a:ext>
            </a:extLst>
          </p:cNvPr>
          <p:cNvSpPr>
            <a:spLocks noGrp="1"/>
          </p:cNvSpPr>
          <p:nvPr>
            <p:ph idx="1"/>
          </p:nvPr>
        </p:nvSpPr>
        <p:spPr>
          <a:xfrm>
            <a:off x="1981200" y="925514"/>
            <a:ext cx="8229600" cy="5430837"/>
          </a:xfrm>
        </p:spPr>
        <p:txBody>
          <a:bodyPr/>
          <a:lstStyle/>
          <a:p>
            <a:pPr algn="just" eaLnBrk="1" hangingPunct="1">
              <a:buFont typeface="Arial" panose="020B0604020202020204" pitchFamily="34" charset="0"/>
              <a:buNone/>
            </a:pPr>
            <a:r>
              <a:rPr lang="en-US" altLang="en-US" b="1">
                <a:solidFill>
                  <a:srgbClr val="C00000"/>
                </a:solidFill>
              </a:rPr>
              <a:t>	b)Rollback</a:t>
            </a:r>
            <a:r>
              <a:rPr lang="en-US" altLang="en-US" b="1"/>
              <a:t> :- </a:t>
            </a:r>
            <a:r>
              <a:rPr lang="en-US" altLang="en-US"/>
              <a:t> Once we have decided that a particular transaction must be rolled back, we must determine how far this transaction should be rolled back. The simplest solution is total roll back. Abort the transaction and restart it. </a:t>
            </a:r>
          </a:p>
          <a:p>
            <a:pPr algn="just" eaLnBrk="1" hangingPunct="1">
              <a:buFont typeface="Arial" panose="020B0604020202020204" pitchFamily="34" charset="0"/>
              <a:buNone/>
            </a:pPr>
            <a:r>
              <a:rPr lang="en-US" altLang="en-US"/>
              <a:t>	However it is efficient to roll back the transaction to break the deadlock.  The deadlock detection mechanism should decide which locks the selected transaction needs to release in order to break the deadlock. </a:t>
            </a:r>
          </a:p>
          <a:p>
            <a:pPr algn="just" eaLnBrk="1" hangingPunct="1">
              <a:buFont typeface="Arial" panose="020B0604020202020204" pitchFamily="34" charset="0"/>
              <a:buNone/>
            </a:pPr>
            <a:r>
              <a:rPr lang="en-US" altLang="en-US" b="1">
                <a:solidFill>
                  <a:srgbClr val="C00000"/>
                </a:solidFill>
              </a:rPr>
              <a:t> 	c)Starvation:-  </a:t>
            </a:r>
            <a:r>
              <a:rPr lang="en-US" altLang="en-US"/>
              <a:t>In a system where the selection of victims is based primarily on cost factors. It may happen that the same transaction is always picked as a victim. </a:t>
            </a:r>
          </a:p>
          <a:p>
            <a:pPr algn="just" eaLnBrk="1" hangingPunct="1">
              <a:buFont typeface="Arial" panose="020B0604020202020204" pitchFamily="34" charset="0"/>
              <a:buNone/>
            </a:pPr>
            <a:r>
              <a:rPr lang="en-US" altLang="en-US"/>
              <a:t>	As a result,the transaction never completes its designated task,thus there is a transaction. We must be ensure that a particular transaction is rolled back for finite times.</a:t>
            </a:r>
          </a:p>
        </p:txBody>
      </p:sp>
      <p:pic>
        <p:nvPicPr>
          <p:cNvPr id="2" name="Picture 1">
            <a:extLst>
              <a:ext uri="{FF2B5EF4-FFF2-40B4-BE49-F238E27FC236}">
                <a16:creationId xmlns:a16="http://schemas.microsoft.com/office/drawing/2014/main" id="{BB373B66-AB33-BB21-CFB2-565F013D8D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7">
                                            <p:txEl>
                                              <p:pRg st="0" end="0"/>
                                            </p:txEl>
                                          </p:spTgt>
                                        </p:tgtEl>
                                        <p:attrNameLst>
                                          <p:attrName>style.visibility</p:attrName>
                                        </p:attrNameLst>
                                      </p:cBhvr>
                                      <p:to>
                                        <p:strVal val="visible"/>
                                      </p:to>
                                    </p:set>
                                    <p:anim calcmode="lin" valueType="num">
                                      <p:cBhvr additive="base">
                                        <p:cTn id="7" dur="500" fill="hold"/>
                                        <p:tgtEl>
                                          <p:spTgt spid="409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967">
                                            <p:txEl>
                                              <p:pRg st="1" end="1"/>
                                            </p:txEl>
                                          </p:spTgt>
                                        </p:tgtEl>
                                        <p:attrNameLst>
                                          <p:attrName>style.visibility</p:attrName>
                                        </p:attrNameLst>
                                      </p:cBhvr>
                                      <p:to>
                                        <p:strVal val="visible"/>
                                      </p:to>
                                    </p:set>
                                    <p:anim calcmode="lin" valueType="num">
                                      <p:cBhvr additive="base">
                                        <p:cTn id="13" dur="500" fill="hold"/>
                                        <p:tgtEl>
                                          <p:spTgt spid="409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967">
                                            <p:txEl>
                                              <p:pRg st="2" end="2"/>
                                            </p:txEl>
                                          </p:spTgt>
                                        </p:tgtEl>
                                        <p:attrNameLst>
                                          <p:attrName>style.visibility</p:attrName>
                                        </p:attrNameLst>
                                      </p:cBhvr>
                                      <p:to>
                                        <p:strVal val="visible"/>
                                      </p:to>
                                    </p:set>
                                    <p:anim calcmode="lin" valueType="num">
                                      <p:cBhvr additive="base">
                                        <p:cTn id="19" dur="500" fill="hold"/>
                                        <p:tgtEl>
                                          <p:spTgt spid="409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967">
                                            <p:txEl>
                                              <p:pRg st="3" end="3"/>
                                            </p:txEl>
                                          </p:spTgt>
                                        </p:tgtEl>
                                        <p:attrNameLst>
                                          <p:attrName>style.visibility</p:attrName>
                                        </p:attrNameLst>
                                      </p:cBhvr>
                                      <p:to>
                                        <p:strVal val="visible"/>
                                      </p:to>
                                    </p:set>
                                    <p:anim calcmode="lin" valueType="num">
                                      <p:cBhvr additive="base">
                                        <p:cTn id="25" dur="500" fill="hold"/>
                                        <p:tgtEl>
                                          <p:spTgt spid="409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2B32771-13D1-48FF-0018-86E93153F45C}"/>
              </a:ext>
            </a:extLst>
          </p:cNvPr>
          <p:cNvSpPr>
            <a:spLocks noGrp="1"/>
          </p:cNvSpPr>
          <p:nvPr>
            <p:ph type="dt" sz="quarter" idx="10"/>
          </p:nvPr>
        </p:nvSpPr>
        <p:spPr/>
        <p:txBody>
          <a:bodyPr/>
          <a:lstStyle/>
          <a:p>
            <a:pPr>
              <a:defRPr/>
            </a:pPr>
            <a:fld id="{C9890C63-9999-4453-8602-BC993B2D4BBD}" type="datetime1">
              <a:rPr lang="en-US" smtClean="0"/>
              <a:t>4/16/24</a:t>
            </a:fld>
            <a:endParaRPr lang="en-US"/>
          </a:p>
        </p:txBody>
      </p:sp>
      <p:sp>
        <p:nvSpPr>
          <p:cNvPr id="5" name="Footer Placeholder 4">
            <a:extLst>
              <a:ext uri="{FF2B5EF4-FFF2-40B4-BE49-F238E27FC236}">
                <a16:creationId xmlns:a16="http://schemas.microsoft.com/office/drawing/2014/main" id="{11B95B89-B27B-B6D2-8185-EBDC98448E5C}"/>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18788" name="Slide Number Placeholder 5">
            <a:extLst>
              <a:ext uri="{FF2B5EF4-FFF2-40B4-BE49-F238E27FC236}">
                <a16:creationId xmlns:a16="http://schemas.microsoft.com/office/drawing/2014/main" id="{9F413CEE-D508-2D3F-FE15-BF7A5FD5E66D}"/>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03C497F-5D1D-44C3-9EAB-4177B70DB14A}" type="slidenum">
              <a:rPr lang="en-US" altLang="en-US">
                <a:solidFill>
                  <a:srgbClr val="898989"/>
                </a:solidFill>
                <a:latin typeface="Calibri" panose="020F0502020204030204" pitchFamily="34" charset="0"/>
              </a:rPr>
              <a:pPr/>
              <a:t>114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4ED99CD-5D80-363E-85FA-E6D217FEB08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effectLst>
                  <a:outerShdw blurRad="38100" dist="38100" dir="2700000" algn="tl">
                    <a:srgbClr val="C0C0C0"/>
                  </a:outerShdw>
                </a:effectLst>
              </a:rPr>
              <a:t>Remote Backup Systems</a:t>
            </a:r>
            <a:endParaRPr lang="en-US" sz="3200" b="1" dirty="0">
              <a:solidFill>
                <a:schemeClr val="tx1"/>
              </a:solidFill>
            </a:endParaRPr>
          </a:p>
        </p:txBody>
      </p:sp>
      <p:sp>
        <p:nvSpPr>
          <p:cNvPr id="40967" name="Content Placeholder 2">
            <a:extLst>
              <a:ext uri="{FF2B5EF4-FFF2-40B4-BE49-F238E27FC236}">
                <a16:creationId xmlns:a16="http://schemas.microsoft.com/office/drawing/2014/main" id="{E8D12721-A207-B291-803E-D01FF0C8188D}"/>
              </a:ext>
            </a:extLst>
          </p:cNvPr>
          <p:cNvSpPr>
            <a:spLocks noGrp="1"/>
          </p:cNvSpPr>
          <p:nvPr>
            <p:ph idx="1"/>
          </p:nvPr>
        </p:nvSpPr>
        <p:spPr>
          <a:xfrm>
            <a:off x="1981200" y="925514"/>
            <a:ext cx="8229600" cy="5430837"/>
          </a:xfrm>
        </p:spPr>
        <p:txBody>
          <a:bodyPr/>
          <a:lstStyle/>
          <a:p>
            <a:pPr algn="just" eaLnBrk="1" hangingPunct="1">
              <a:buFont typeface="Arial" charset="0"/>
              <a:buNone/>
              <a:defRPr/>
            </a:pPr>
            <a:r>
              <a:rPr lang="en-US" dirty="0"/>
              <a:t>	Remote backup systems provide high availability by allowing transaction processing to continue even if the primary site is destroyed.</a:t>
            </a:r>
          </a:p>
          <a:p>
            <a:pPr algn="just" eaLnBrk="1" hangingPunct="1">
              <a:buFont typeface="Arial" charset="0"/>
              <a:buNone/>
              <a:defRPr/>
            </a:pPr>
            <a:endParaRPr lang="en-US" dirty="0"/>
          </a:p>
          <a:p>
            <a:pPr algn="just" eaLnBrk="1" hangingPunct="1">
              <a:buFont typeface="Arial" charset="0"/>
              <a:buNone/>
              <a:defRPr/>
            </a:pPr>
            <a:endParaRPr lang="en-US" dirty="0"/>
          </a:p>
          <a:p>
            <a:pPr algn="just" eaLnBrk="1" hangingPunct="1">
              <a:buFont typeface="Arial" charset="0"/>
              <a:buNone/>
              <a:defRPr/>
            </a:pPr>
            <a:endParaRPr lang="en-US" dirty="0"/>
          </a:p>
          <a:p>
            <a:pPr algn="just" eaLnBrk="1" hangingPunct="1">
              <a:buFont typeface="Arial" charset="0"/>
              <a:buNone/>
              <a:defRPr/>
            </a:pPr>
            <a:endParaRPr lang="en-US" dirty="0"/>
          </a:p>
          <a:p>
            <a:pPr algn="just" eaLnBrk="1" hangingPunct="1">
              <a:buFont typeface="Arial" charset="0"/>
              <a:buNone/>
              <a:defRPr/>
            </a:pPr>
            <a:endParaRPr lang="en-US" dirty="0"/>
          </a:p>
          <a:p>
            <a:pPr algn="just" eaLnBrk="1" hangingPunct="1">
              <a:buFont typeface="Arial" charset="0"/>
              <a:buNone/>
              <a:defRPr/>
            </a:pPr>
            <a:endParaRPr lang="en-US" dirty="0"/>
          </a:p>
          <a:p>
            <a:pPr algn="just" eaLnBrk="1" hangingPunct="1">
              <a:buFont typeface="Arial" charset="0"/>
              <a:buNone/>
              <a:defRPr/>
            </a:pPr>
            <a:endParaRPr lang="en-US" dirty="0"/>
          </a:p>
          <a:p>
            <a:pPr algn="just" eaLnBrk="1" hangingPunct="1">
              <a:buFont typeface="Arial" charset="0"/>
              <a:buNone/>
              <a:defRPr/>
            </a:pPr>
            <a:endParaRPr lang="en-US" dirty="0"/>
          </a:p>
          <a:p>
            <a:pPr algn="just" eaLnBrk="1" hangingPunct="1">
              <a:buFont typeface="Arial" charset="0"/>
              <a:buNone/>
              <a:defRPr/>
            </a:pPr>
            <a:endParaRPr lang="en-US" dirty="0"/>
          </a:p>
          <a:p>
            <a:pPr algn="ctr" eaLnBrk="1" hangingPunct="1">
              <a:buFont typeface="Arial" charset="0"/>
              <a:buNone/>
              <a:defRPr/>
            </a:pPr>
            <a:r>
              <a:rPr lang="en-US" b="1" dirty="0">
                <a:solidFill>
                  <a:srgbClr val="C00000"/>
                </a:solidFill>
                <a:effectLst>
                  <a:outerShdw blurRad="38100" dist="38100" dir="2700000" algn="tl">
                    <a:srgbClr val="C0C0C0"/>
                  </a:outerShdw>
                </a:effectLst>
              </a:rPr>
              <a:t>Figure:- Remote Backup Systems</a:t>
            </a:r>
            <a:endParaRPr lang="en-US" b="1" dirty="0">
              <a:solidFill>
                <a:srgbClr val="C00000"/>
              </a:solidFill>
            </a:endParaRPr>
          </a:p>
          <a:p>
            <a:pPr algn="just" eaLnBrk="1" hangingPunct="1">
              <a:buFont typeface="Arial" charset="0"/>
              <a:buNone/>
              <a:defRPr/>
            </a:pPr>
            <a:endParaRPr lang="en-US" dirty="0"/>
          </a:p>
          <a:p>
            <a:pPr algn="just" eaLnBrk="1" hangingPunct="1">
              <a:buFont typeface="Arial" charset="0"/>
              <a:buNone/>
              <a:defRPr/>
            </a:pPr>
            <a:endParaRPr lang="en-US" dirty="0"/>
          </a:p>
        </p:txBody>
      </p:sp>
      <p:pic>
        <p:nvPicPr>
          <p:cNvPr id="118792" name="Picture 7">
            <a:extLst>
              <a:ext uri="{FF2B5EF4-FFF2-40B4-BE49-F238E27FC236}">
                <a16:creationId xmlns:a16="http://schemas.microsoft.com/office/drawing/2014/main" id="{7E986059-1C58-51E7-FACB-029625CA2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1" y="2154238"/>
            <a:ext cx="7870825" cy="2341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2E90CF06-DA6D-F2D0-E290-717B50E0BD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105B6B6-ED3F-C0A2-0808-638E3014F8E7}"/>
              </a:ext>
            </a:extLst>
          </p:cNvPr>
          <p:cNvSpPr>
            <a:spLocks noGrp="1"/>
          </p:cNvSpPr>
          <p:nvPr>
            <p:ph type="dt" sz="quarter" idx="10"/>
          </p:nvPr>
        </p:nvSpPr>
        <p:spPr/>
        <p:txBody>
          <a:bodyPr/>
          <a:lstStyle/>
          <a:p>
            <a:pPr>
              <a:defRPr/>
            </a:pPr>
            <a:fld id="{23C3A6BF-61EC-496D-9E31-5475C23D1268}" type="datetime1">
              <a:rPr lang="en-US" smtClean="0"/>
              <a:t>4/16/24</a:t>
            </a:fld>
            <a:endParaRPr lang="en-US"/>
          </a:p>
        </p:txBody>
      </p:sp>
      <p:sp>
        <p:nvSpPr>
          <p:cNvPr id="5" name="Footer Placeholder 4">
            <a:extLst>
              <a:ext uri="{FF2B5EF4-FFF2-40B4-BE49-F238E27FC236}">
                <a16:creationId xmlns:a16="http://schemas.microsoft.com/office/drawing/2014/main" id="{A3593CBF-EF1F-68EB-8835-827E59B1C85B}"/>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19812" name="Slide Number Placeholder 5">
            <a:extLst>
              <a:ext uri="{FF2B5EF4-FFF2-40B4-BE49-F238E27FC236}">
                <a16:creationId xmlns:a16="http://schemas.microsoft.com/office/drawing/2014/main" id="{0CEBE9D2-B9C3-D2A4-BFD9-92E29907C108}"/>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945AD4-ACF2-49D2-B5BC-1FD1F476CE33}" type="slidenum">
              <a:rPr lang="en-US" altLang="en-US">
                <a:solidFill>
                  <a:srgbClr val="898989"/>
                </a:solidFill>
                <a:latin typeface="Calibri" panose="020F0502020204030204" pitchFamily="34" charset="0"/>
              </a:rPr>
              <a:pPr/>
              <a:t>115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983EAB4-1EFB-3CDC-F710-6655263A232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effectLst>
                  <a:outerShdw blurRad="38100" dist="38100" dir="2700000" algn="tl">
                    <a:srgbClr val="C0C0C0"/>
                  </a:outerShdw>
                </a:effectLst>
              </a:rPr>
              <a:t>Remote Backup Systems (Cont.)</a:t>
            </a:r>
            <a:endParaRPr lang="en-US" sz="3200" b="1" dirty="0">
              <a:solidFill>
                <a:schemeClr val="tx1"/>
              </a:solidFill>
            </a:endParaRPr>
          </a:p>
        </p:txBody>
      </p:sp>
      <p:sp>
        <p:nvSpPr>
          <p:cNvPr id="119815" name="Content Placeholder 2">
            <a:extLst>
              <a:ext uri="{FF2B5EF4-FFF2-40B4-BE49-F238E27FC236}">
                <a16:creationId xmlns:a16="http://schemas.microsoft.com/office/drawing/2014/main" id="{CF3C3A9B-845E-C24D-8AA9-976F5297A510}"/>
              </a:ext>
            </a:extLst>
          </p:cNvPr>
          <p:cNvSpPr>
            <a:spLocks noGrp="1"/>
          </p:cNvSpPr>
          <p:nvPr>
            <p:ph idx="1"/>
          </p:nvPr>
        </p:nvSpPr>
        <p:spPr>
          <a:xfrm>
            <a:off x="1981200" y="925514"/>
            <a:ext cx="8229600" cy="5430837"/>
          </a:xfrm>
        </p:spPr>
        <p:txBody>
          <a:bodyPr>
            <a:normAutofit lnSpcReduction="10000"/>
          </a:bodyPr>
          <a:lstStyle/>
          <a:p>
            <a:pPr algn="just"/>
            <a:r>
              <a:rPr lang="en-US" altLang="en-US" b="1"/>
              <a:t>Detection of failure</a:t>
            </a:r>
            <a:r>
              <a:rPr lang="en-US" altLang="en-US"/>
              <a:t>: Backup site must detect when primary site has failed </a:t>
            </a:r>
          </a:p>
          <a:p>
            <a:pPr lvl="1" algn="just"/>
            <a:r>
              <a:rPr lang="en-US" altLang="en-US"/>
              <a:t>to distinguish primary site failure from link failure maintain several communication links between the primary and the remote backup.</a:t>
            </a:r>
          </a:p>
          <a:p>
            <a:pPr lvl="1" algn="just"/>
            <a:r>
              <a:rPr lang="en-US" altLang="en-US"/>
              <a:t>Heart-beat messages</a:t>
            </a:r>
          </a:p>
          <a:p>
            <a:pPr algn="just"/>
            <a:r>
              <a:rPr lang="en-US" altLang="en-US" b="1"/>
              <a:t>Transfer of control</a:t>
            </a:r>
            <a:r>
              <a:rPr lang="en-US" altLang="en-US"/>
              <a:t>: </a:t>
            </a:r>
          </a:p>
          <a:p>
            <a:pPr lvl="1" algn="just"/>
            <a:r>
              <a:rPr lang="en-US" altLang="en-US"/>
              <a:t>To take over control backup site first perform recovery using its copy of the database and all the long records it has received from the primary.</a:t>
            </a:r>
          </a:p>
          <a:p>
            <a:pPr lvl="2" algn="just"/>
            <a:r>
              <a:rPr lang="en-US" altLang="en-US" sz="2000"/>
              <a:t> Thus, completed transactions are redone and incomplete transactions are rolled back.</a:t>
            </a:r>
          </a:p>
          <a:p>
            <a:pPr lvl="1" algn="just"/>
            <a:r>
              <a:rPr lang="en-US" altLang="en-US"/>
              <a:t>When the backup site takes over processing it becomes the new primary</a:t>
            </a:r>
          </a:p>
          <a:p>
            <a:pPr lvl="1" algn="just"/>
            <a:r>
              <a:rPr lang="en-US" altLang="en-US"/>
              <a:t>To transfer control back to old primary when it recovers, old primary must receive redo logs from the old backup and apply all updates locally.</a:t>
            </a:r>
          </a:p>
        </p:txBody>
      </p:sp>
      <p:pic>
        <p:nvPicPr>
          <p:cNvPr id="2" name="Picture 1">
            <a:extLst>
              <a:ext uri="{FF2B5EF4-FFF2-40B4-BE49-F238E27FC236}">
                <a16:creationId xmlns:a16="http://schemas.microsoft.com/office/drawing/2014/main" id="{2AB0848E-4CBB-8853-8EAF-3E1388BAD1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5420C3-14C4-7B5B-C21C-7376CDF13049}"/>
              </a:ext>
            </a:extLst>
          </p:cNvPr>
          <p:cNvSpPr>
            <a:spLocks noGrp="1"/>
          </p:cNvSpPr>
          <p:nvPr>
            <p:ph type="dt" sz="quarter" idx="10"/>
          </p:nvPr>
        </p:nvSpPr>
        <p:spPr/>
        <p:txBody>
          <a:bodyPr/>
          <a:lstStyle/>
          <a:p>
            <a:pPr>
              <a:defRPr/>
            </a:pPr>
            <a:fld id="{48C82D0C-034D-433C-A387-83AD528132DB}" type="datetime1">
              <a:rPr lang="en-US" smtClean="0"/>
              <a:t>4/16/24</a:t>
            </a:fld>
            <a:endParaRPr lang="en-US"/>
          </a:p>
        </p:txBody>
      </p:sp>
      <p:sp>
        <p:nvSpPr>
          <p:cNvPr id="5" name="Footer Placeholder 4">
            <a:extLst>
              <a:ext uri="{FF2B5EF4-FFF2-40B4-BE49-F238E27FC236}">
                <a16:creationId xmlns:a16="http://schemas.microsoft.com/office/drawing/2014/main" id="{18F5D0CA-11F1-993D-2B7E-4EB168E4CB53}"/>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20836" name="Slide Number Placeholder 5">
            <a:extLst>
              <a:ext uri="{FF2B5EF4-FFF2-40B4-BE49-F238E27FC236}">
                <a16:creationId xmlns:a16="http://schemas.microsoft.com/office/drawing/2014/main" id="{DBB851A3-CC11-C8C7-CD83-5B8C20FDC342}"/>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EF07F98-193E-445F-8C44-1217DE819AA8}" type="slidenum">
              <a:rPr lang="en-US" altLang="en-US">
                <a:solidFill>
                  <a:srgbClr val="898989"/>
                </a:solidFill>
                <a:latin typeface="Calibri" panose="020F0502020204030204" pitchFamily="34" charset="0"/>
              </a:rPr>
              <a:pPr/>
              <a:t>116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00BCC10-2E12-13BB-4FBD-7F555F44824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Conti…..</a:t>
            </a:r>
          </a:p>
        </p:txBody>
      </p:sp>
      <p:sp>
        <p:nvSpPr>
          <p:cNvPr id="120839" name="Content Placeholder 2">
            <a:extLst>
              <a:ext uri="{FF2B5EF4-FFF2-40B4-BE49-F238E27FC236}">
                <a16:creationId xmlns:a16="http://schemas.microsoft.com/office/drawing/2014/main" id="{DF499ACF-BF12-5C0B-B41D-A07F7924A751}"/>
              </a:ext>
            </a:extLst>
          </p:cNvPr>
          <p:cNvSpPr>
            <a:spLocks noGrp="1"/>
          </p:cNvSpPr>
          <p:nvPr>
            <p:ph idx="1"/>
          </p:nvPr>
        </p:nvSpPr>
        <p:spPr>
          <a:xfrm>
            <a:off x="1981200" y="925514"/>
            <a:ext cx="8229600" cy="5430837"/>
          </a:xfrm>
        </p:spPr>
        <p:txBody>
          <a:bodyPr/>
          <a:lstStyle/>
          <a:p>
            <a:pPr algn="just">
              <a:buClr>
                <a:srgbClr val="CC3300"/>
              </a:buClr>
              <a:buFont typeface="Arial" panose="020B0604020202020204" pitchFamily="34" charset="0"/>
              <a:buNone/>
            </a:pPr>
            <a:r>
              <a:rPr lang="en-US" altLang="en-US" sz="2400" b="1"/>
              <a:t>	</a:t>
            </a:r>
            <a:r>
              <a:rPr lang="en-US" altLang="en-US" b="1"/>
              <a:t>Time to recover</a:t>
            </a:r>
            <a:r>
              <a:rPr lang="en-US" altLang="en-US"/>
              <a:t>: To reduce delay in takeover, backup site periodically processes the redo log records (in effect, performing recovery from previous database state), performs a checkpoint, and can then delete earlier parts of the log. </a:t>
            </a:r>
          </a:p>
          <a:p>
            <a:pPr algn="just">
              <a:buClr>
                <a:srgbClr val="CC3300"/>
              </a:buClr>
              <a:buFont typeface="Arial" panose="020B0604020202020204" pitchFamily="34" charset="0"/>
              <a:buNone/>
            </a:pPr>
            <a:endParaRPr lang="en-US" altLang="en-US"/>
          </a:p>
          <a:p>
            <a:pPr algn="just">
              <a:buClr>
                <a:srgbClr val="CC3300"/>
              </a:buClr>
              <a:buFont typeface="Arial" panose="020B0604020202020204" pitchFamily="34" charset="0"/>
              <a:buNone/>
            </a:pPr>
            <a:r>
              <a:rPr lang="en-US" altLang="en-US" b="1">
                <a:solidFill>
                  <a:srgbClr val="000099"/>
                </a:solidFill>
              </a:rPr>
              <a:t>	</a:t>
            </a:r>
            <a:endParaRPr lang="en-US" altLang="en-US"/>
          </a:p>
        </p:txBody>
      </p:sp>
      <p:pic>
        <p:nvPicPr>
          <p:cNvPr id="2" name="Picture 1">
            <a:extLst>
              <a:ext uri="{FF2B5EF4-FFF2-40B4-BE49-F238E27FC236}">
                <a16:creationId xmlns:a16="http://schemas.microsoft.com/office/drawing/2014/main" id="{1B3D2712-3350-9816-9390-AE1E955401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BDA84E98-F318-4F09-8E99-DB196F4C5135}" type="datetime1">
              <a:rPr lang="en-US">
                <a:solidFill>
                  <a:prstClr val="black">
                    <a:tint val="75000"/>
                  </a:prstClr>
                </a:solidFill>
                <a:latin typeface="Calibri"/>
              </a:rPr>
              <a:pPr defTabSz="914400">
                <a:defRPr/>
              </a:pPr>
              <a:t>4/16/24</a:t>
            </a:fld>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117</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Concurrency Control </a:t>
            </a:r>
            <a:r>
              <a:rPr lang="en-US" sz="2000" b="1" dirty="0">
                <a:solidFill>
                  <a:schemeClr val="tx1"/>
                </a:solidFill>
              </a:rPr>
              <a:t>(CO5)</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5CA69AE6-E0F2-4D8E-B8CE-A45B7F1FD72B}"/>
              </a:ext>
            </a:extLst>
          </p:cNvPr>
          <p:cNvSpPr>
            <a:spLocks noGrp="1" noChangeArrowheads="1"/>
          </p:cNvSpPr>
          <p:nvPr>
            <p:ph idx="1"/>
          </p:nvPr>
        </p:nvSpPr>
        <p:spPr>
          <a:xfrm>
            <a:off x="2438400" y="1106489"/>
            <a:ext cx="7939088" cy="4884737"/>
          </a:xfrm>
        </p:spPr>
        <p:txBody>
          <a:bodyPr>
            <a:noAutofit/>
          </a:bodyPr>
          <a:lstStyle/>
          <a:p>
            <a:pPr eaLnBrk="1" hangingPunct="1"/>
            <a:r>
              <a:rPr lang="en-US" altLang="en-US" sz="2400" dirty="0"/>
              <a:t>A database must provide a mechanism that will ensure that all possible schedules are </a:t>
            </a:r>
          </a:p>
          <a:p>
            <a:pPr lvl="1" eaLnBrk="1" hangingPunct="1"/>
            <a:r>
              <a:rPr lang="en-US" altLang="en-US" sz="2400" dirty="0"/>
              <a:t>either conflict or view serializable, and </a:t>
            </a:r>
          </a:p>
          <a:p>
            <a:pPr lvl="1" eaLnBrk="1" hangingPunct="1"/>
            <a:r>
              <a:rPr lang="en-US" altLang="en-US" sz="2400" dirty="0"/>
              <a:t>are recoverable and preferably </a:t>
            </a:r>
            <a:r>
              <a:rPr lang="en-US" altLang="en-US" sz="2400" dirty="0" err="1"/>
              <a:t>cascadeless</a:t>
            </a:r>
            <a:endParaRPr lang="en-US" altLang="en-US" sz="2400" dirty="0"/>
          </a:p>
          <a:p>
            <a:pPr eaLnBrk="1" hangingPunct="1"/>
            <a:r>
              <a:rPr lang="en-US" altLang="en-US" sz="2400" dirty="0"/>
              <a:t>A policy in which only one transaction can execute at a time generates serial schedules, but provides a poor degree of concurrency</a:t>
            </a:r>
          </a:p>
          <a:p>
            <a:pPr lvl="1" eaLnBrk="1" hangingPunct="1"/>
            <a:r>
              <a:rPr lang="en-US" altLang="en-US" sz="2400" dirty="0"/>
              <a:t>Are serial schedules recoverable/</a:t>
            </a:r>
            <a:r>
              <a:rPr lang="en-US" altLang="en-US" sz="2400" dirty="0" err="1"/>
              <a:t>cascadeless</a:t>
            </a:r>
            <a:r>
              <a:rPr lang="en-US" altLang="en-US" sz="2400" dirty="0"/>
              <a:t>?</a:t>
            </a:r>
          </a:p>
          <a:p>
            <a:pPr eaLnBrk="1" hangingPunct="1"/>
            <a:r>
              <a:rPr lang="en-US" altLang="en-US" sz="2400" dirty="0"/>
              <a:t>Testing a schedule for serializability </a:t>
            </a:r>
            <a:r>
              <a:rPr lang="en-US" altLang="en-US" sz="2400" i="1" dirty="0"/>
              <a:t>after</a:t>
            </a:r>
            <a:r>
              <a:rPr lang="en-US" altLang="en-US" sz="2400" dirty="0"/>
              <a:t> it has executed is a little too late!</a:t>
            </a:r>
          </a:p>
          <a:p>
            <a:pPr eaLnBrk="1" hangingPunct="1"/>
            <a:r>
              <a:rPr lang="en-US" altLang="en-US" sz="2400" b="1" dirty="0"/>
              <a:t>Goal</a:t>
            </a:r>
            <a:r>
              <a:rPr lang="en-US" altLang="en-US" sz="2400" dirty="0"/>
              <a:t> – to develop concurrency control protocols that will assure serializability.</a:t>
            </a:r>
          </a:p>
        </p:txBody>
      </p:sp>
      <p:sp>
        <p:nvSpPr>
          <p:cNvPr id="2" name="Footer Placeholder 1">
            <a:extLst>
              <a:ext uri="{FF2B5EF4-FFF2-40B4-BE49-F238E27FC236}">
                <a16:creationId xmlns:a16="http://schemas.microsoft.com/office/drawing/2014/main" id="{CFCC8AF0-DEDD-821D-F978-E1FDD5A688B0}"/>
              </a:ext>
            </a:extLst>
          </p:cNvPr>
          <p:cNvSpPr>
            <a:spLocks noGrp="1"/>
          </p:cNvSpPr>
          <p:nvPr>
            <p:ph type="ftr" sz="quarter" idx="11"/>
          </p:nvPr>
        </p:nvSpPr>
        <p:spPr>
          <a:xfrm>
            <a:off x="4648200" y="6300889"/>
            <a:ext cx="4419600" cy="420587"/>
          </a:xfrm>
        </p:spPr>
        <p:txBody>
          <a:bodyPr/>
          <a:lstStyle/>
          <a:p>
            <a:pPr>
              <a:defRPr/>
            </a:pPr>
            <a:r>
              <a:rPr lang="en-US"/>
              <a:t>Jyoti Rani        ACSAI-0402 and DBMS                Unit-4</a:t>
            </a:r>
            <a:endParaRPr lang="en-US" dirty="0"/>
          </a:p>
        </p:txBody>
      </p:sp>
      <p:pic>
        <p:nvPicPr>
          <p:cNvPr id="3" name="Picture 2">
            <a:extLst>
              <a:ext uri="{FF2B5EF4-FFF2-40B4-BE49-F238E27FC236}">
                <a16:creationId xmlns:a16="http://schemas.microsoft.com/office/drawing/2014/main" id="{D6CAD6E4-145B-C777-3EE4-00FBA1B67A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7151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299AC87D-D479-49EB-8A35-E48A86658561}"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118</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Concurrency Control Techniques </a:t>
            </a:r>
            <a:r>
              <a:rPr lang="en-US" sz="2000" b="1" dirty="0">
                <a:solidFill>
                  <a:schemeClr val="tx1"/>
                </a:solidFill>
              </a:rPr>
              <a:t>(CO5)</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F06FB8B-373D-4EE1-92D5-1D66FC423120}"/>
              </a:ext>
            </a:extLst>
          </p:cNvPr>
          <p:cNvSpPr>
            <a:spLocks noGrp="1"/>
          </p:cNvSpPr>
          <p:nvPr>
            <p:ph idx="1"/>
          </p:nvPr>
        </p:nvSpPr>
        <p:spPr>
          <a:xfrm>
            <a:off x="2576514" y="1149658"/>
            <a:ext cx="7634287" cy="3594100"/>
          </a:xfrm>
        </p:spPr>
        <p:txBody>
          <a:bodyPr>
            <a:normAutofit lnSpcReduction="10000"/>
          </a:bodyPr>
          <a:lstStyle/>
          <a:p>
            <a:pPr>
              <a:defRPr/>
            </a:pPr>
            <a:r>
              <a:rPr lang="en-US" sz="2600" b="1" dirty="0">
                <a:solidFill>
                  <a:srgbClr val="0070C0"/>
                </a:solidFill>
              </a:rPr>
              <a:t>Concurrency Control</a:t>
            </a:r>
          </a:p>
          <a:p>
            <a:pPr marL="0" indent="0" algn="just">
              <a:buNone/>
              <a:defRPr/>
            </a:pPr>
            <a:r>
              <a:rPr lang="en-US" sz="2800" dirty="0"/>
              <a:t>	</a:t>
            </a:r>
            <a:r>
              <a:rPr lang="en-US" sz="2200" dirty="0"/>
              <a:t>it is process of managing simultaneous execution of transaction in a shared database to ensure the serializability of transaction.</a:t>
            </a:r>
          </a:p>
          <a:p>
            <a:pPr marL="0" indent="0">
              <a:buNone/>
              <a:defRPr/>
            </a:pPr>
            <a:endParaRPr lang="en-US" sz="2600" dirty="0"/>
          </a:p>
          <a:p>
            <a:pPr>
              <a:defRPr/>
            </a:pPr>
            <a:r>
              <a:rPr lang="en-US" sz="2600" b="1" dirty="0">
                <a:solidFill>
                  <a:srgbClr val="0070C0"/>
                </a:solidFill>
              </a:rPr>
              <a:t>Purpose of Concurrency Control</a:t>
            </a:r>
          </a:p>
          <a:p>
            <a:pPr lvl="1">
              <a:defRPr/>
            </a:pPr>
            <a:r>
              <a:rPr lang="en-US" sz="2200" dirty="0"/>
              <a:t>To enforce Isolation</a:t>
            </a:r>
          </a:p>
          <a:p>
            <a:pPr lvl="1">
              <a:defRPr/>
            </a:pPr>
            <a:r>
              <a:rPr lang="en-US" sz="2200" dirty="0"/>
              <a:t>To preserve  database consistency</a:t>
            </a:r>
          </a:p>
          <a:p>
            <a:pPr lvl="1">
              <a:defRPr/>
            </a:pPr>
            <a:r>
              <a:rPr lang="en-US" sz="2200" dirty="0"/>
              <a:t>To resolve the read write or write – write conflicts.</a:t>
            </a:r>
          </a:p>
        </p:txBody>
      </p:sp>
      <p:sp>
        <p:nvSpPr>
          <p:cNvPr id="2" name="Footer Placeholder 1">
            <a:extLst>
              <a:ext uri="{FF2B5EF4-FFF2-40B4-BE49-F238E27FC236}">
                <a16:creationId xmlns:a16="http://schemas.microsoft.com/office/drawing/2014/main" id="{42B6ADA7-F0EA-CFE2-3DDC-A904C0AB0A05}"/>
              </a:ext>
            </a:extLst>
          </p:cNvPr>
          <p:cNvSpPr>
            <a:spLocks noGrp="1"/>
          </p:cNvSpPr>
          <p:nvPr>
            <p:ph type="ftr" sz="quarter" idx="11"/>
          </p:nvPr>
        </p:nvSpPr>
        <p:spPr>
          <a:xfrm>
            <a:off x="4648200" y="6356351"/>
            <a:ext cx="4267200" cy="365125"/>
          </a:xfrm>
        </p:spPr>
        <p:txBody>
          <a:bodyPr/>
          <a:lstStyle/>
          <a:p>
            <a:pPr>
              <a:defRPr/>
            </a:pPr>
            <a:r>
              <a:rPr lang="en-US"/>
              <a:t>Jyoti Rani        ACSAI-0402 and DBMS                Unit-4</a:t>
            </a:r>
            <a:endParaRPr lang="en-US" dirty="0"/>
          </a:p>
        </p:txBody>
      </p:sp>
      <p:pic>
        <p:nvPicPr>
          <p:cNvPr id="3" name="Picture 2">
            <a:extLst>
              <a:ext uri="{FF2B5EF4-FFF2-40B4-BE49-F238E27FC236}">
                <a16:creationId xmlns:a16="http://schemas.microsoft.com/office/drawing/2014/main" id="{05246C76-1D7C-180C-DE15-BE54754A56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571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AF80A6C8-023C-48B7-8B7E-BBB63D77E8B0}"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119</a:t>
            </a:fld>
            <a:endParaRPr lang="en-US">
              <a:solidFill>
                <a:prstClr val="black">
                  <a:tint val="75000"/>
                </a:prstClr>
              </a:solidFill>
              <a:latin typeface="Calibri"/>
            </a:endParaRPr>
          </a:p>
        </p:txBody>
      </p:sp>
      <p:sp>
        <p:nvSpPr>
          <p:cNvPr id="7" name="Title 1"/>
          <p:cNvSpPr txBox="1">
            <a:spLocks/>
          </p:cNvSpPr>
          <p:nvPr/>
        </p:nvSpPr>
        <p:spPr>
          <a:xfrm>
            <a:off x="2895600" y="-96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Concurrency Control Techniques </a:t>
            </a:r>
            <a:r>
              <a:rPr lang="en-US" sz="2000" b="1" dirty="0">
                <a:solidFill>
                  <a:schemeClr val="tx1"/>
                </a:solidFill>
              </a:rPr>
              <a:t>(CO5)</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0F06FB8B-373D-4EE1-92D5-1D66FC423120}"/>
              </a:ext>
            </a:extLst>
          </p:cNvPr>
          <p:cNvSpPr>
            <a:spLocks noGrp="1"/>
          </p:cNvSpPr>
          <p:nvPr>
            <p:ph idx="1"/>
          </p:nvPr>
        </p:nvSpPr>
        <p:spPr>
          <a:xfrm>
            <a:off x="2576514" y="1149658"/>
            <a:ext cx="7634287" cy="4717742"/>
          </a:xfrm>
        </p:spPr>
        <p:txBody>
          <a:bodyPr>
            <a:normAutofit lnSpcReduction="10000"/>
          </a:bodyPr>
          <a:lstStyle/>
          <a:p>
            <a:pPr marL="0" indent="0">
              <a:buNone/>
              <a:defRPr/>
            </a:pPr>
            <a:r>
              <a:rPr lang="en-US" sz="2600" b="1" dirty="0">
                <a:solidFill>
                  <a:srgbClr val="0070C0"/>
                </a:solidFill>
              </a:rPr>
              <a:t>Concurrency Control Techniques</a:t>
            </a:r>
          </a:p>
          <a:p>
            <a:pPr>
              <a:defRPr/>
            </a:pPr>
            <a:endParaRPr lang="en-US" sz="2800" b="1" dirty="0">
              <a:solidFill>
                <a:srgbClr val="0070C0"/>
              </a:solidFill>
            </a:endParaRPr>
          </a:p>
          <a:p>
            <a:pPr>
              <a:defRPr/>
            </a:pPr>
            <a:r>
              <a:rPr lang="en-US" sz="2800" dirty="0"/>
              <a:t>Time Stamping Protocol</a:t>
            </a:r>
          </a:p>
          <a:p>
            <a:pPr>
              <a:defRPr/>
            </a:pPr>
            <a:r>
              <a:rPr lang="en-US" sz="2800" dirty="0"/>
              <a:t>Lock Based Protocol</a:t>
            </a:r>
          </a:p>
          <a:p>
            <a:pPr lvl="1">
              <a:defRPr/>
            </a:pPr>
            <a:r>
              <a:rPr lang="en-US" dirty="0"/>
              <a:t>2PL (2Phase Locking)</a:t>
            </a:r>
          </a:p>
          <a:p>
            <a:pPr lvl="1">
              <a:defRPr/>
            </a:pPr>
            <a:r>
              <a:rPr lang="en-US" dirty="0"/>
              <a:t>Graph Based Approach</a:t>
            </a:r>
          </a:p>
          <a:p>
            <a:pPr>
              <a:defRPr/>
            </a:pPr>
            <a:r>
              <a:rPr lang="en-US" sz="2800" dirty="0"/>
              <a:t>Validation Based Protocol</a:t>
            </a:r>
          </a:p>
          <a:p>
            <a:pPr>
              <a:defRPr/>
            </a:pPr>
            <a:endParaRPr lang="en-US" sz="2600" dirty="0"/>
          </a:p>
          <a:p>
            <a:pPr>
              <a:defRPr/>
            </a:pPr>
            <a:endParaRPr lang="en-US" sz="2600" b="1" dirty="0">
              <a:solidFill>
                <a:srgbClr val="0070C0"/>
              </a:solidFill>
            </a:endParaRPr>
          </a:p>
          <a:p>
            <a:pPr marL="0" indent="0" algn="just">
              <a:buNone/>
              <a:defRPr/>
            </a:pPr>
            <a:r>
              <a:rPr lang="en-US" sz="2800" dirty="0"/>
              <a:t>	</a:t>
            </a:r>
            <a:endParaRPr lang="en-US" sz="2200" dirty="0"/>
          </a:p>
        </p:txBody>
      </p:sp>
      <p:sp>
        <p:nvSpPr>
          <p:cNvPr id="2" name="Footer Placeholder 1">
            <a:extLst>
              <a:ext uri="{FF2B5EF4-FFF2-40B4-BE49-F238E27FC236}">
                <a16:creationId xmlns:a16="http://schemas.microsoft.com/office/drawing/2014/main" id="{1CCFD81C-4B40-5977-6A39-CB43D914C071}"/>
              </a:ext>
            </a:extLst>
          </p:cNvPr>
          <p:cNvSpPr>
            <a:spLocks noGrp="1"/>
          </p:cNvSpPr>
          <p:nvPr>
            <p:ph type="ftr" sz="quarter" idx="11"/>
          </p:nvPr>
        </p:nvSpPr>
        <p:spPr>
          <a:xfrm>
            <a:off x="4648200" y="6477001"/>
            <a:ext cx="4191000" cy="244475"/>
          </a:xfrm>
        </p:spPr>
        <p:txBody>
          <a:bodyPr/>
          <a:lstStyle/>
          <a:p>
            <a:pPr>
              <a:defRPr/>
            </a:pPr>
            <a:r>
              <a:rPr lang="en-US"/>
              <a:t>Jyoti Rani        ACSAI-0402 and DBMS                Unit-4</a:t>
            </a:r>
            <a:endParaRPr lang="en-US" dirty="0"/>
          </a:p>
        </p:txBody>
      </p:sp>
      <p:pic>
        <p:nvPicPr>
          <p:cNvPr id="3" name="Picture 2">
            <a:extLst>
              <a:ext uri="{FF2B5EF4-FFF2-40B4-BE49-F238E27FC236}">
                <a16:creationId xmlns:a16="http://schemas.microsoft.com/office/drawing/2014/main" id="{C11EF6F2-D17C-67D2-8F97-58D57BCA2A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81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2CAEF7-1ED1-4B9C-BEFF-4ADDDC5370EF}"/>
              </a:ext>
            </a:extLst>
          </p:cNvPr>
          <p:cNvSpPr>
            <a:spLocks noGrp="1"/>
          </p:cNvSpPr>
          <p:nvPr>
            <p:ph type="dt" sz="quarter" idx="10"/>
          </p:nvPr>
        </p:nvSpPr>
        <p:spPr/>
        <p:txBody>
          <a:bodyPr/>
          <a:lstStyle/>
          <a:p>
            <a:pPr>
              <a:defRPr/>
            </a:pPr>
            <a:fld id="{61D41292-5D09-4684-B481-08F0839C2547}" type="datetime1">
              <a:rPr lang="en-US" smtClean="0"/>
              <a:t>4/16/24</a:t>
            </a:fld>
            <a:endParaRPr lang="en-US"/>
          </a:p>
        </p:txBody>
      </p:sp>
      <p:sp>
        <p:nvSpPr>
          <p:cNvPr id="5" name="Footer Placeholder 4">
            <a:extLst>
              <a:ext uri="{FF2B5EF4-FFF2-40B4-BE49-F238E27FC236}">
                <a16:creationId xmlns:a16="http://schemas.microsoft.com/office/drawing/2014/main" id="{C029651C-6B00-49C7-BDF1-852E3ADCEC4B}"/>
              </a:ext>
            </a:extLst>
          </p:cNvPr>
          <p:cNvSpPr>
            <a:spLocks noGrp="1"/>
          </p:cNvSpPr>
          <p:nvPr>
            <p:ph type="ftr" sz="quarter" idx="11"/>
          </p:nvPr>
        </p:nvSpPr>
        <p:spPr>
          <a:xfrm>
            <a:off x="4648200" y="6356351"/>
            <a:ext cx="4114800" cy="365125"/>
          </a:xfrm>
        </p:spPr>
        <p:txBody>
          <a:bodyPr/>
          <a:lstStyle/>
          <a:p>
            <a:pPr>
              <a:defRPr/>
            </a:pPr>
            <a:r>
              <a:rPr lang="en-US"/>
              <a:t>Jyoti Rani        ACSAI-0402 and DBMS                Unit-4</a:t>
            </a:r>
            <a:endParaRPr lang="en-US" dirty="0"/>
          </a:p>
        </p:txBody>
      </p:sp>
      <p:sp>
        <p:nvSpPr>
          <p:cNvPr id="12292" name="Slide Number Placeholder 5">
            <a:extLst>
              <a:ext uri="{FF2B5EF4-FFF2-40B4-BE49-F238E27FC236}">
                <a16:creationId xmlns:a16="http://schemas.microsoft.com/office/drawing/2014/main" id="{027C82D8-8486-4BDD-B4C7-FC23AB7446AA}"/>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EE6B33B-EAE8-4C08-8695-7CF318AAB37A}" type="slidenum">
              <a:rPr lang="en-US" altLang="en-US">
                <a:solidFill>
                  <a:srgbClr val="898989"/>
                </a:solidFill>
                <a:latin typeface="Calibri" panose="020F0502020204030204" pitchFamily="34" charset="0"/>
              </a:rPr>
              <a:pPr/>
              <a:t>12</a:t>
            </a:fld>
            <a:endParaRPr lang="en-US" altLang="en-US">
              <a:solidFill>
                <a:srgbClr val="898989"/>
              </a:solidFill>
              <a:latin typeface="Calibri" panose="020F0502020204030204" pitchFamily="34" charset="0"/>
            </a:endParaRPr>
          </a:p>
        </p:txBody>
      </p:sp>
      <p:graphicFrame>
        <p:nvGraphicFramePr>
          <p:cNvPr id="7" name="Content Placeholder 13">
            <a:extLst>
              <a:ext uri="{FF2B5EF4-FFF2-40B4-BE49-F238E27FC236}">
                <a16:creationId xmlns:a16="http://schemas.microsoft.com/office/drawing/2014/main" id="{1666048A-BB4A-44F0-9F4F-C7EF262D0492}"/>
              </a:ext>
            </a:extLst>
          </p:cNvPr>
          <p:cNvGraphicFramePr>
            <a:graphicFrameLocks noGrp="1"/>
          </p:cNvGraphicFramePr>
          <p:nvPr>
            <p:ph idx="1"/>
          </p:nvPr>
        </p:nvGraphicFramePr>
        <p:xfrm>
          <a:off x="2209800" y="1480252"/>
          <a:ext cx="8153400" cy="4768148"/>
        </p:xfrm>
        <a:graphic>
          <a:graphicData uri="http://schemas.openxmlformats.org/drawingml/2006/table">
            <a:tbl>
              <a:tblPr bandRow="1">
                <a:tableStyleId>{5C22544A-7EE6-4342-B048-85BDC9FD1C3A}</a:tableStyleId>
              </a:tblPr>
              <a:tblGrid>
                <a:gridCol w="8153400">
                  <a:extLst>
                    <a:ext uri="{9D8B030D-6E8A-4147-A177-3AD203B41FA5}">
                      <a16:colId xmlns:a16="http://schemas.microsoft.com/office/drawing/2014/main" val="20000"/>
                    </a:ext>
                  </a:extLst>
                </a:gridCol>
              </a:tblGrid>
              <a:tr h="774164">
                <a:tc>
                  <a:txBody>
                    <a:bodyPr/>
                    <a:lstStyle/>
                    <a:p>
                      <a:r>
                        <a:rPr lang="en-US" sz="1400" b="1" dirty="0"/>
                        <a:t>9. Individual and team work: </a:t>
                      </a:r>
                      <a:r>
                        <a:rPr lang="en-US" sz="1400" dirty="0"/>
                        <a:t>Function effectively as an individual, and as a member or leader in diverse teams, and in multidisciplinary settings. </a:t>
                      </a:r>
                    </a:p>
                  </a:txBody>
                  <a:tcPr marL="68580" marR="68580" marT="34295" marB="34295">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442761">
                <a:tc>
                  <a:txBody>
                    <a:bodyPr/>
                    <a:lstStyle/>
                    <a:p>
                      <a:r>
                        <a:rPr lang="en-US" sz="1400" b="1" dirty="0"/>
                        <a:t>10. Communication: </a:t>
                      </a:r>
                      <a:r>
                        <a:rPr lang="en-US" sz="14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marL="68580" marR="68580" marT="34295" marB="34295">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442761">
                <a:tc>
                  <a:txBody>
                    <a:bodyPr/>
                    <a:lstStyle/>
                    <a:p>
                      <a:r>
                        <a:rPr lang="en-US" sz="1400" b="1" dirty="0"/>
                        <a:t>11. Project management and finance:</a:t>
                      </a:r>
                      <a:r>
                        <a:rPr lang="en-US" sz="1400" dirty="0"/>
                        <a:t> Demonstrate knowledge and understanding of the engineering and management principles and apply these to one’s own work, as a member and leader in a team, to manage projects and in multidisciplinary environments.</a:t>
                      </a:r>
                    </a:p>
                  </a:txBody>
                  <a:tcPr marL="68580" marR="68580" marT="34295" marB="34295">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1108462">
                <a:tc>
                  <a:txBody>
                    <a:bodyPr/>
                    <a:lstStyle/>
                    <a:p>
                      <a:r>
                        <a:rPr lang="en-US" sz="1400" b="1" dirty="0"/>
                        <a:t>12. Life-long learning: </a:t>
                      </a:r>
                      <a:r>
                        <a:rPr lang="en-US" sz="1400" dirty="0"/>
                        <a:t>Recognize the need for, and have the preparation and ability to engage in independent and life-long learning in the broadest context of technological change.</a:t>
                      </a:r>
                    </a:p>
                  </a:txBody>
                  <a:tcPr marL="68580" marR="68580" marT="34295" marB="34295">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2305" name="TextBox 7">
            <a:extLst>
              <a:ext uri="{FF2B5EF4-FFF2-40B4-BE49-F238E27FC236}">
                <a16:creationId xmlns:a16="http://schemas.microsoft.com/office/drawing/2014/main" id="{28440914-D543-4813-82D8-C6784CDC26D5}"/>
              </a:ext>
            </a:extLst>
          </p:cNvPr>
          <p:cNvSpPr txBox="1">
            <a:spLocks noChangeArrowheads="1"/>
          </p:cNvSpPr>
          <p:nvPr/>
        </p:nvSpPr>
        <p:spPr bwMode="auto">
          <a:xfrm>
            <a:off x="2362201" y="873857"/>
            <a:ext cx="805029"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500" dirty="0"/>
              <a:t>Contd..</a:t>
            </a:r>
          </a:p>
        </p:txBody>
      </p:sp>
      <p:sp>
        <p:nvSpPr>
          <p:cNvPr id="9" name="Title 1">
            <a:extLst>
              <a:ext uri="{FF2B5EF4-FFF2-40B4-BE49-F238E27FC236}">
                <a16:creationId xmlns:a16="http://schemas.microsoft.com/office/drawing/2014/main" id="{643082DA-998B-4919-9A4A-F3F58FB371BF}"/>
              </a:ext>
            </a:extLst>
          </p:cNvPr>
          <p:cNvSpPr txBox="1">
            <a:spLocks/>
          </p:cNvSpPr>
          <p:nvPr/>
        </p:nvSpPr>
        <p:spPr>
          <a:xfrm>
            <a:off x="2563929" y="-15403"/>
            <a:ext cx="8092842" cy="6286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latin typeface="Times New Roman" panose="02020603050405020304" pitchFamily="18" charset="0"/>
                <a:cs typeface="Times New Roman" panose="02020603050405020304" pitchFamily="18" charset="0"/>
              </a:rPr>
              <a:t>Program Outcomes (POs)</a:t>
            </a:r>
          </a:p>
        </p:txBody>
      </p:sp>
      <p:pic>
        <p:nvPicPr>
          <p:cNvPr id="12307" name="Picture 9">
            <a:extLst>
              <a:ext uri="{FF2B5EF4-FFF2-40B4-BE49-F238E27FC236}">
                <a16:creationId xmlns:a16="http://schemas.microsoft.com/office/drawing/2014/main" id="{F375C189-657A-4F50-B2BB-64ABA8E2D0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5229" y="7219"/>
            <a:ext cx="1028700" cy="583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050C9391-89AE-43F8-98A3-503634897663}"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120</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rPr>
              <a:t>Timestamp-Based Protocols</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D5E38855-8A3A-484C-A7BC-9F7B2B2C0EFF}"/>
              </a:ext>
            </a:extLst>
          </p:cNvPr>
          <p:cNvSpPr txBox="1">
            <a:spLocks/>
          </p:cNvSpPr>
          <p:nvPr/>
        </p:nvSpPr>
        <p:spPr bwMode="auto">
          <a:xfrm>
            <a:off x="2305050" y="1079500"/>
            <a:ext cx="8058150" cy="529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eaLnBrk="1" fontAlgn="auto" hangingPunct="1">
              <a:spcAft>
                <a:spcPts val="0"/>
              </a:spcAft>
              <a:buClr>
                <a:srgbClr val="2A1A00"/>
              </a:buClr>
              <a:defRPr/>
            </a:pPr>
            <a:r>
              <a:rPr lang="en-US" altLang="en-US" sz="2400" dirty="0">
                <a:solidFill>
                  <a:schemeClr val="tx1"/>
                </a:solidFill>
                <a:latin typeface="+mj-lt"/>
              </a:rPr>
              <a:t>Each transaction is issued a timestamp when it enters the system. If an old transaction </a:t>
            </a:r>
            <a:r>
              <a:rPr lang="en-US" altLang="en-US" sz="2400" i="1" dirty="0" err="1">
                <a:solidFill>
                  <a:schemeClr val="tx1"/>
                </a:solidFill>
                <a:latin typeface="+mj-lt"/>
              </a:rPr>
              <a:t>T</a:t>
            </a:r>
            <a:r>
              <a:rPr lang="en-US" altLang="en-US" sz="2400" i="1" baseline="-25000" dirty="0" err="1">
                <a:solidFill>
                  <a:schemeClr val="tx1"/>
                </a:solidFill>
                <a:latin typeface="+mj-lt"/>
              </a:rPr>
              <a:t>i</a:t>
            </a:r>
            <a:r>
              <a:rPr lang="en-US" altLang="en-US" sz="2400" dirty="0">
                <a:solidFill>
                  <a:schemeClr val="tx1"/>
                </a:solidFill>
                <a:latin typeface="+mj-lt"/>
              </a:rPr>
              <a:t> has time-stamp TS(</a:t>
            </a:r>
            <a:r>
              <a:rPr lang="en-US" altLang="en-US" sz="2400" i="1" dirty="0" err="1">
                <a:solidFill>
                  <a:schemeClr val="tx1"/>
                </a:solidFill>
                <a:latin typeface="+mj-lt"/>
              </a:rPr>
              <a:t>T</a:t>
            </a:r>
            <a:r>
              <a:rPr lang="en-US" altLang="en-US" sz="2400" i="1" baseline="-25000" dirty="0" err="1">
                <a:solidFill>
                  <a:schemeClr val="tx1"/>
                </a:solidFill>
                <a:latin typeface="+mj-lt"/>
              </a:rPr>
              <a:t>i</a:t>
            </a:r>
            <a:r>
              <a:rPr lang="en-US" altLang="en-US" sz="2400" dirty="0">
                <a:solidFill>
                  <a:schemeClr val="tx1"/>
                </a:solidFill>
                <a:latin typeface="+mj-lt"/>
              </a:rPr>
              <a:t>), a new transaction </a:t>
            </a:r>
            <a:r>
              <a:rPr lang="en-US" altLang="en-US" sz="2400" i="1" dirty="0" err="1">
                <a:solidFill>
                  <a:schemeClr val="tx1"/>
                </a:solidFill>
                <a:latin typeface="+mj-lt"/>
              </a:rPr>
              <a:t>T</a:t>
            </a:r>
            <a:r>
              <a:rPr lang="en-US" altLang="en-US" sz="2400" i="1" baseline="-25000" dirty="0" err="1">
                <a:solidFill>
                  <a:schemeClr val="tx1"/>
                </a:solidFill>
                <a:latin typeface="+mj-lt"/>
              </a:rPr>
              <a:t>j</a:t>
            </a:r>
            <a:r>
              <a:rPr lang="en-US" altLang="en-US" sz="2400" dirty="0">
                <a:solidFill>
                  <a:schemeClr val="tx1"/>
                </a:solidFill>
                <a:latin typeface="+mj-lt"/>
              </a:rPr>
              <a:t> is assigned time-stamp TS(</a:t>
            </a:r>
            <a:r>
              <a:rPr lang="en-US" altLang="en-US" sz="2400" i="1" dirty="0" err="1">
                <a:solidFill>
                  <a:schemeClr val="tx1"/>
                </a:solidFill>
                <a:latin typeface="+mj-lt"/>
              </a:rPr>
              <a:t>T</a:t>
            </a:r>
            <a:r>
              <a:rPr lang="en-US" altLang="en-US" sz="2400" i="1" baseline="-25000" dirty="0" err="1">
                <a:solidFill>
                  <a:schemeClr val="tx1"/>
                </a:solidFill>
                <a:latin typeface="+mj-lt"/>
              </a:rPr>
              <a:t>j</a:t>
            </a:r>
            <a:r>
              <a:rPr lang="en-US" altLang="en-US" sz="2400" dirty="0">
                <a:solidFill>
                  <a:schemeClr val="tx1"/>
                </a:solidFill>
                <a:latin typeface="+mj-lt"/>
              </a:rPr>
              <a:t>) such that TS(</a:t>
            </a:r>
            <a:r>
              <a:rPr lang="en-US" altLang="en-US" sz="2400" i="1" dirty="0" err="1">
                <a:solidFill>
                  <a:schemeClr val="tx1"/>
                </a:solidFill>
                <a:latin typeface="+mj-lt"/>
              </a:rPr>
              <a:t>T</a:t>
            </a:r>
            <a:r>
              <a:rPr lang="en-US" altLang="en-US" sz="2400" i="1" baseline="-25000" dirty="0" err="1">
                <a:solidFill>
                  <a:schemeClr val="tx1"/>
                </a:solidFill>
                <a:latin typeface="+mj-lt"/>
              </a:rPr>
              <a:t>i</a:t>
            </a:r>
            <a:r>
              <a:rPr lang="en-US" altLang="en-US" sz="2400" dirty="0">
                <a:solidFill>
                  <a:schemeClr val="tx1"/>
                </a:solidFill>
                <a:latin typeface="+mj-lt"/>
              </a:rPr>
              <a:t>) &lt;TS(</a:t>
            </a:r>
            <a:r>
              <a:rPr lang="en-US" altLang="en-US" sz="2400" i="1" dirty="0" err="1">
                <a:solidFill>
                  <a:schemeClr val="tx1"/>
                </a:solidFill>
                <a:latin typeface="+mj-lt"/>
              </a:rPr>
              <a:t>T</a:t>
            </a:r>
            <a:r>
              <a:rPr lang="en-US" altLang="en-US" sz="2400" i="1" baseline="-25000" dirty="0" err="1">
                <a:solidFill>
                  <a:schemeClr val="tx1"/>
                </a:solidFill>
                <a:latin typeface="+mj-lt"/>
              </a:rPr>
              <a:t>j</a:t>
            </a:r>
            <a:r>
              <a:rPr lang="en-US" altLang="en-US" sz="2400" dirty="0">
                <a:solidFill>
                  <a:schemeClr val="tx1"/>
                </a:solidFill>
                <a:latin typeface="+mj-lt"/>
              </a:rPr>
              <a:t>). </a:t>
            </a:r>
          </a:p>
          <a:p>
            <a:pPr eaLnBrk="1" fontAlgn="auto" hangingPunct="1">
              <a:spcAft>
                <a:spcPts val="0"/>
              </a:spcAft>
              <a:buClr>
                <a:srgbClr val="2A1A00"/>
              </a:buClr>
              <a:defRPr/>
            </a:pPr>
            <a:r>
              <a:rPr lang="en-US" altLang="en-US" sz="2400" dirty="0">
                <a:solidFill>
                  <a:schemeClr val="tx1"/>
                </a:solidFill>
                <a:latin typeface="+mj-lt"/>
              </a:rPr>
              <a:t>The protocol manages concurrent execution such that the time-stamps determine the serializability order.</a:t>
            </a:r>
          </a:p>
          <a:p>
            <a:pPr eaLnBrk="1" fontAlgn="auto" hangingPunct="1">
              <a:spcAft>
                <a:spcPts val="0"/>
              </a:spcAft>
              <a:buClr>
                <a:srgbClr val="2A1A00"/>
              </a:buClr>
              <a:defRPr/>
            </a:pPr>
            <a:r>
              <a:rPr lang="en-US" altLang="en-US" sz="2400" dirty="0">
                <a:solidFill>
                  <a:schemeClr val="tx1"/>
                </a:solidFill>
                <a:latin typeface="+mj-lt"/>
              </a:rPr>
              <a:t>In order to assure such behavior, the protocol maintains for each data </a:t>
            </a:r>
            <a:r>
              <a:rPr lang="en-US" altLang="en-US" sz="2400" i="1" dirty="0">
                <a:solidFill>
                  <a:schemeClr val="tx1"/>
                </a:solidFill>
                <a:latin typeface="+mj-lt"/>
              </a:rPr>
              <a:t>Q </a:t>
            </a:r>
            <a:r>
              <a:rPr lang="en-US" altLang="en-US" sz="2400" dirty="0">
                <a:solidFill>
                  <a:schemeClr val="tx1"/>
                </a:solidFill>
                <a:latin typeface="+mj-lt"/>
              </a:rPr>
              <a:t>two timestamp values:</a:t>
            </a:r>
          </a:p>
          <a:p>
            <a:pPr lvl="1" eaLnBrk="1" fontAlgn="auto" hangingPunct="1">
              <a:spcAft>
                <a:spcPts val="0"/>
              </a:spcAft>
              <a:buClr>
                <a:srgbClr val="2A1A00"/>
              </a:buClr>
              <a:defRPr/>
            </a:pPr>
            <a:r>
              <a:rPr lang="en-US" altLang="en-US" sz="2000" b="1" dirty="0">
                <a:solidFill>
                  <a:schemeClr val="tx1"/>
                </a:solidFill>
                <a:latin typeface="+mj-lt"/>
              </a:rPr>
              <a:t>W-timestamp</a:t>
            </a:r>
            <a:r>
              <a:rPr lang="en-US" altLang="en-US" sz="2000" dirty="0">
                <a:solidFill>
                  <a:schemeClr val="tx1"/>
                </a:solidFill>
                <a:latin typeface="+mj-lt"/>
              </a:rPr>
              <a:t>(</a:t>
            </a:r>
            <a:r>
              <a:rPr lang="en-US" altLang="en-US" sz="2000" i="1" dirty="0">
                <a:solidFill>
                  <a:schemeClr val="tx1"/>
                </a:solidFill>
                <a:latin typeface="+mj-lt"/>
              </a:rPr>
              <a:t>Q</a:t>
            </a:r>
            <a:r>
              <a:rPr lang="en-US" altLang="en-US" sz="2000" dirty="0">
                <a:solidFill>
                  <a:schemeClr val="tx1"/>
                </a:solidFill>
                <a:latin typeface="+mj-lt"/>
              </a:rPr>
              <a:t>) is the largest time-stamp of any transaction that executed </a:t>
            </a:r>
            <a:r>
              <a:rPr lang="en-US" altLang="en-US" sz="2000" b="1" dirty="0">
                <a:solidFill>
                  <a:schemeClr val="tx1"/>
                </a:solidFill>
                <a:latin typeface="+mj-lt"/>
              </a:rPr>
              <a:t>write</a:t>
            </a:r>
            <a:r>
              <a:rPr lang="en-US" altLang="en-US" sz="2000" dirty="0">
                <a:solidFill>
                  <a:schemeClr val="tx1"/>
                </a:solidFill>
                <a:latin typeface="+mj-lt"/>
              </a:rPr>
              <a:t>(</a:t>
            </a:r>
            <a:r>
              <a:rPr lang="en-US" altLang="en-US" sz="2000" i="1" dirty="0">
                <a:solidFill>
                  <a:schemeClr val="tx1"/>
                </a:solidFill>
                <a:latin typeface="+mj-lt"/>
              </a:rPr>
              <a:t>Q</a:t>
            </a:r>
            <a:r>
              <a:rPr lang="en-US" altLang="en-US" sz="2000" dirty="0">
                <a:solidFill>
                  <a:schemeClr val="tx1"/>
                </a:solidFill>
                <a:latin typeface="+mj-lt"/>
              </a:rPr>
              <a:t>) successfully.</a:t>
            </a:r>
          </a:p>
          <a:p>
            <a:pPr lvl="1" eaLnBrk="1" fontAlgn="auto" hangingPunct="1">
              <a:spcAft>
                <a:spcPts val="0"/>
              </a:spcAft>
              <a:buClr>
                <a:srgbClr val="2A1A00"/>
              </a:buClr>
              <a:defRPr/>
            </a:pPr>
            <a:r>
              <a:rPr lang="en-US" altLang="en-US" sz="2000" b="1" dirty="0">
                <a:solidFill>
                  <a:schemeClr val="tx1"/>
                </a:solidFill>
                <a:latin typeface="+mj-lt"/>
              </a:rPr>
              <a:t>R-timestamp</a:t>
            </a:r>
            <a:r>
              <a:rPr lang="en-US" altLang="en-US" sz="2000" dirty="0">
                <a:solidFill>
                  <a:schemeClr val="tx1"/>
                </a:solidFill>
                <a:latin typeface="+mj-lt"/>
              </a:rPr>
              <a:t>(</a:t>
            </a:r>
            <a:r>
              <a:rPr lang="en-US" altLang="en-US" sz="2000" i="1" dirty="0">
                <a:solidFill>
                  <a:schemeClr val="tx1"/>
                </a:solidFill>
                <a:latin typeface="+mj-lt"/>
              </a:rPr>
              <a:t>Q</a:t>
            </a:r>
            <a:r>
              <a:rPr lang="en-US" altLang="en-US" sz="2000" dirty="0">
                <a:solidFill>
                  <a:schemeClr val="tx1"/>
                </a:solidFill>
                <a:latin typeface="+mj-lt"/>
              </a:rPr>
              <a:t>) is the largest time-stamp of any transaction that executed </a:t>
            </a:r>
            <a:r>
              <a:rPr lang="en-US" altLang="en-US" sz="2000" b="1" dirty="0">
                <a:solidFill>
                  <a:schemeClr val="tx1"/>
                </a:solidFill>
                <a:latin typeface="+mj-lt"/>
              </a:rPr>
              <a:t>read</a:t>
            </a:r>
            <a:r>
              <a:rPr lang="en-US" altLang="en-US" sz="2000" dirty="0">
                <a:solidFill>
                  <a:schemeClr val="tx1"/>
                </a:solidFill>
                <a:latin typeface="+mj-lt"/>
              </a:rPr>
              <a:t>(</a:t>
            </a:r>
            <a:r>
              <a:rPr lang="en-US" altLang="en-US" sz="2000" i="1" dirty="0">
                <a:solidFill>
                  <a:schemeClr val="tx1"/>
                </a:solidFill>
                <a:latin typeface="+mj-lt"/>
              </a:rPr>
              <a:t>Q</a:t>
            </a:r>
            <a:r>
              <a:rPr lang="en-US" altLang="en-US" sz="2000" dirty="0">
                <a:solidFill>
                  <a:schemeClr val="tx1"/>
                </a:solidFill>
                <a:latin typeface="+mj-lt"/>
              </a:rPr>
              <a:t>) successfully.</a:t>
            </a:r>
          </a:p>
        </p:txBody>
      </p:sp>
      <p:sp>
        <p:nvSpPr>
          <p:cNvPr id="2" name="Footer Placeholder 1">
            <a:extLst>
              <a:ext uri="{FF2B5EF4-FFF2-40B4-BE49-F238E27FC236}">
                <a16:creationId xmlns:a16="http://schemas.microsoft.com/office/drawing/2014/main" id="{DE629E88-A08E-E9E3-4326-76AB7FCB90D7}"/>
              </a:ext>
            </a:extLst>
          </p:cNvPr>
          <p:cNvSpPr>
            <a:spLocks noGrp="1"/>
          </p:cNvSpPr>
          <p:nvPr>
            <p:ph type="ftr" sz="quarter" idx="11"/>
          </p:nvPr>
        </p:nvSpPr>
        <p:spPr>
          <a:xfrm>
            <a:off x="4648200" y="6356351"/>
            <a:ext cx="4495800" cy="365125"/>
          </a:xfrm>
        </p:spPr>
        <p:txBody>
          <a:bodyPr/>
          <a:lstStyle/>
          <a:p>
            <a:pPr>
              <a:defRPr/>
            </a:pPr>
            <a:r>
              <a:rPr lang="en-US"/>
              <a:t>Jyoti Rani        ACSAI-0402 and DBMS                Unit-4</a:t>
            </a:r>
            <a:endParaRPr lang="en-US" dirty="0"/>
          </a:p>
        </p:txBody>
      </p:sp>
      <p:pic>
        <p:nvPicPr>
          <p:cNvPr id="3" name="Picture 2">
            <a:extLst>
              <a:ext uri="{FF2B5EF4-FFF2-40B4-BE49-F238E27FC236}">
                <a16:creationId xmlns:a16="http://schemas.microsoft.com/office/drawing/2014/main" id="{6A540399-056D-E1B8-6578-3255752D60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04474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3475F360-1F27-4FE7-9AC3-7B3B303EED23}"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121</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Timestamp-Based Protocols (Cont.)</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F517A363-3337-4FB4-BDA3-4D02F0B96C52}"/>
              </a:ext>
            </a:extLst>
          </p:cNvPr>
          <p:cNvSpPr txBox="1">
            <a:spLocks/>
          </p:cNvSpPr>
          <p:nvPr/>
        </p:nvSpPr>
        <p:spPr bwMode="auto">
          <a:xfrm>
            <a:off x="2182104" y="835079"/>
            <a:ext cx="8310562" cy="450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2800" dirty="0">
                <a:solidFill>
                  <a:schemeClr val="tx1"/>
                </a:solidFill>
                <a:ea typeface="ＭＳ Ｐゴシック" pitchFamily="34" charset="-128"/>
              </a:rPr>
              <a:t>The timestamp ordering protocol ensures that any conflicting </a:t>
            </a:r>
            <a:r>
              <a:rPr lang="en-US" sz="2800" b="1" dirty="0">
                <a:solidFill>
                  <a:schemeClr val="tx1"/>
                </a:solidFill>
                <a:ea typeface="ＭＳ Ｐゴシック" pitchFamily="34" charset="-128"/>
              </a:rPr>
              <a:t>read</a:t>
            </a:r>
            <a:r>
              <a:rPr lang="en-US" sz="2800" dirty="0">
                <a:solidFill>
                  <a:schemeClr val="tx1"/>
                </a:solidFill>
                <a:ea typeface="ＭＳ Ｐゴシック" pitchFamily="34" charset="-128"/>
              </a:rPr>
              <a:t> and </a:t>
            </a:r>
            <a:r>
              <a:rPr lang="en-US" sz="2800" b="1" dirty="0">
                <a:solidFill>
                  <a:schemeClr val="tx1"/>
                </a:solidFill>
                <a:ea typeface="ＭＳ Ｐゴシック" pitchFamily="34" charset="-128"/>
              </a:rPr>
              <a:t>write</a:t>
            </a:r>
            <a:r>
              <a:rPr lang="en-US" sz="2800" dirty="0">
                <a:solidFill>
                  <a:schemeClr val="tx1"/>
                </a:solidFill>
                <a:ea typeface="ＭＳ Ｐゴシック" pitchFamily="34" charset="-128"/>
              </a:rPr>
              <a:t> operations are executed in timestamp order.</a:t>
            </a:r>
          </a:p>
          <a:p>
            <a:r>
              <a:rPr lang="en-US" sz="2800" dirty="0">
                <a:solidFill>
                  <a:schemeClr val="tx1"/>
                </a:solidFill>
                <a:ea typeface="ＭＳ Ｐゴシック" pitchFamily="34" charset="-128"/>
              </a:rPr>
              <a:t>Suppose a transaction T</a:t>
            </a:r>
            <a:r>
              <a:rPr lang="en-US" sz="2800" baseline="-25000" dirty="0">
                <a:solidFill>
                  <a:schemeClr val="tx1"/>
                </a:solidFill>
                <a:ea typeface="ＭＳ Ｐゴシック" pitchFamily="34" charset="-128"/>
              </a:rPr>
              <a:t>i</a:t>
            </a:r>
            <a:r>
              <a:rPr lang="en-US" sz="2800" dirty="0">
                <a:solidFill>
                  <a:schemeClr val="tx1"/>
                </a:solidFill>
                <a:ea typeface="ＭＳ Ｐゴシック" pitchFamily="34" charset="-128"/>
              </a:rPr>
              <a:t> issues a </a:t>
            </a:r>
            <a:r>
              <a:rPr lang="en-US" sz="2800" b="1" dirty="0">
                <a:solidFill>
                  <a:schemeClr val="tx1"/>
                </a:solidFill>
                <a:ea typeface="ＭＳ Ｐゴシック" pitchFamily="34" charset="-128"/>
              </a:rPr>
              <a:t>read</a:t>
            </a:r>
            <a:r>
              <a:rPr lang="en-US" sz="2800" dirty="0">
                <a:solidFill>
                  <a:schemeClr val="tx1"/>
                </a:solidFill>
                <a:ea typeface="ＭＳ Ｐゴシック" pitchFamily="34" charset="-128"/>
              </a:rPr>
              <a:t>(</a:t>
            </a:r>
            <a:r>
              <a:rPr lang="en-US" sz="2800" i="1" dirty="0">
                <a:solidFill>
                  <a:schemeClr val="tx1"/>
                </a:solidFill>
                <a:ea typeface="ＭＳ Ｐゴシック" pitchFamily="34" charset="-128"/>
              </a:rPr>
              <a:t>Q</a:t>
            </a:r>
            <a:r>
              <a:rPr lang="en-US" sz="2800" dirty="0">
                <a:solidFill>
                  <a:schemeClr val="tx1"/>
                </a:solidFill>
                <a:ea typeface="ＭＳ Ｐゴシック" pitchFamily="34" charset="-128"/>
              </a:rPr>
              <a:t>)</a:t>
            </a:r>
          </a:p>
          <a:p>
            <a:pPr marL="800100" lvl="1" indent="-342900">
              <a:buFont typeface="Monotype Sorts" charset="2"/>
              <a:buAutoNum type="arabicPeriod"/>
            </a:pPr>
            <a:r>
              <a:rPr lang="en-US" sz="2400" dirty="0">
                <a:solidFill>
                  <a:schemeClr val="tx1"/>
                </a:solidFill>
                <a:ea typeface="ＭＳ Ｐゴシック" pitchFamily="34" charset="-128"/>
              </a:rPr>
              <a:t>If TS(</a:t>
            </a:r>
            <a:r>
              <a:rPr lang="en-US" sz="2400" i="1" dirty="0">
                <a:solidFill>
                  <a:schemeClr val="tx1"/>
                </a:solidFill>
                <a:ea typeface="ＭＳ Ｐゴシック" pitchFamily="34" charset="-128"/>
              </a:rPr>
              <a:t>T</a:t>
            </a:r>
            <a:r>
              <a:rPr lang="en-US" sz="2400" i="1" baseline="-25000" dirty="0">
                <a:solidFill>
                  <a:schemeClr val="tx1"/>
                </a:solidFill>
                <a:ea typeface="ＭＳ Ｐゴシック" pitchFamily="34" charset="-128"/>
              </a:rPr>
              <a:t>i</a:t>
            </a:r>
            <a:r>
              <a:rPr lang="en-US" sz="2400" dirty="0">
                <a:solidFill>
                  <a:schemeClr val="tx1"/>
                </a:solidFill>
                <a:ea typeface="ＭＳ Ｐゴシック" pitchFamily="34" charset="-128"/>
              </a:rPr>
              <a:t>) </a:t>
            </a:r>
            <a:r>
              <a:rPr lang="en-US" sz="2400" dirty="0">
                <a:solidFill>
                  <a:schemeClr val="tx1"/>
                </a:solidFill>
                <a:ea typeface="ＭＳ Ｐゴシック" pitchFamily="34" charset="-128"/>
                <a:sym typeface="Symbol" pitchFamily="18" charset="2"/>
              </a:rPr>
              <a:t>&lt;</a:t>
            </a:r>
            <a:r>
              <a:rPr lang="en-US" sz="2400" dirty="0">
                <a:solidFill>
                  <a:schemeClr val="tx1"/>
                </a:solidFill>
                <a:ea typeface="ＭＳ Ｐゴシック" pitchFamily="34" charset="-128"/>
              </a:rPr>
              <a:t> </a:t>
            </a:r>
            <a:r>
              <a:rPr lang="en-US" sz="2400" b="1" dirty="0">
                <a:solidFill>
                  <a:schemeClr val="tx1"/>
                </a:solidFill>
                <a:ea typeface="ＭＳ Ｐゴシック" pitchFamily="34" charset="-128"/>
              </a:rPr>
              <a:t>W</a:t>
            </a:r>
            <a:r>
              <a:rPr lang="en-US" sz="2400" dirty="0">
                <a:solidFill>
                  <a:schemeClr val="tx1"/>
                </a:solidFill>
                <a:ea typeface="ＭＳ Ｐゴシック" pitchFamily="34" charset="-128"/>
              </a:rPr>
              <a:t>-timestamp(</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then </a:t>
            </a:r>
            <a:r>
              <a:rPr lang="en-US" sz="2400" i="1" dirty="0">
                <a:solidFill>
                  <a:schemeClr val="tx1"/>
                </a:solidFill>
                <a:ea typeface="ＭＳ Ｐゴシック" pitchFamily="34" charset="-128"/>
              </a:rPr>
              <a:t>T</a:t>
            </a:r>
            <a:r>
              <a:rPr lang="en-US" sz="2400" i="1" baseline="-25000" dirty="0">
                <a:solidFill>
                  <a:schemeClr val="tx1"/>
                </a:solidFill>
                <a:ea typeface="ＭＳ Ｐゴシック" pitchFamily="34" charset="-128"/>
              </a:rPr>
              <a:t>i</a:t>
            </a:r>
            <a:r>
              <a:rPr lang="en-US" sz="2400" dirty="0">
                <a:solidFill>
                  <a:schemeClr val="tx1"/>
                </a:solidFill>
                <a:ea typeface="ＭＳ Ｐゴシック" pitchFamily="34" charset="-128"/>
              </a:rPr>
              <a:t> needs to read a value of </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that was already overwritten.</a:t>
            </a:r>
          </a:p>
          <a:p>
            <a:pPr marL="1200150" lvl="2" indent="-342900">
              <a:buFont typeface="Monotype Sorts" charset="2"/>
              <a:buChar char="n"/>
            </a:pPr>
            <a:r>
              <a:rPr lang="en-US" sz="2000" dirty="0">
                <a:solidFill>
                  <a:schemeClr val="tx1"/>
                </a:solidFill>
                <a:ea typeface="ＭＳ Ｐゴシック" pitchFamily="34" charset="-128"/>
              </a:rPr>
              <a:t>Hence, the </a:t>
            </a:r>
            <a:r>
              <a:rPr lang="en-US" sz="2000" b="1" dirty="0">
                <a:solidFill>
                  <a:schemeClr val="tx1"/>
                </a:solidFill>
                <a:ea typeface="ＭＳ Ｐゴシック" pitchFamily="34" charset="-128"/>
              </a:rPr>
              <a:t>read</a:t>
            </a:r>
            <a:r>
              <a:rPr lang="en-US" sz="2000" dirty="0">
                <a:solidFill>
                  <a:schemeClr val="tx1"/>
                </a:solidFill>
                <a:ea typeface="ＭＳ Ｐゴシック" pitchFamily="34" charset="-128"/>
              </a:rPr>
              <a:t> operation is rejected, and </a:t>
            </a:r>
            <a:r>
              <a:rPr lang="en-US" sz="2000" i="1" dirty="0">
                <a:solidFill>
                  <a:schemeClr val="tx1"/>
                </a:solidFill>
                <a:ea typeface="ＭＳ Ｐゴシック" pitchFamily="34" charset="-128"/>
              </a:rPr>
              <a:t>T</a:t>
            </a:r>
            <a:r>
              <a:rPr lang="en-US" sz="2000" i="1" baseline="-25000" dirty="0">
                <a:solidFill>
                  <a:schemeClr val="tx1"/>
                </a:solidFill>
                <a:ea typeface="ＭＳ Ｐゴシック" pitchFamily="34" charset="-128"/>
              </a:rPr>
              <a:t>i</a:t>
            </a:r>
            <a:r>
              <a:rPr lang="en-US" sz="2000" i="1" dirty="0">
                <a:solidFill>
                  <a:schemeClr val="tx1"/>
                </a:solidFill>
                <a:ea typeface="ＭＳ Ｐゴシック" pitchFamily="34" charset="-128"/>
              </a:rPr>
              <a:t> </a:t>
            </a:r>
            <a:r>
              <a:rPr lang="en-US" sz="2000" dirty="0">
                <a:solidFill>
                  <a:schemeClr val="tx1"/>
                </a:solidFill>
                <a:ea typeface="ＭＳ Ｐゴシック" pitchFamily="34" charset="-128"/>
              </a:rPr>
              <a:t> is rolled back.</a:t>
            </a:r>
          </a:p>
          <a:p>
            <a:pPr marL="800100" lvl="1" indent="-342900">
              <a:buFont typeface="Monotype Sorts" charset="2"/>
              <a:buAutoNum type="arabicPeriod"/>
            </a:pPr>
            <a:r>
              <a:rPr lang="en-US" sz="2400" dirty="0">
                <a:solidFill>
                  <a:schemeClr val="tx1"/>
                </a:solidFill>
                <a:ea typeface="ＭＳ Ｐゴシック" pitchFamily="34" charset="-128"/>
              </a:rPr>
              <a:t>If TS(</a:t>
            </a:r>
            <a:r>
              <a:rPr lang="en-US" sz="2400" i="1" dirty="0">
                <a:solidFill>
                  <a:schemeClr val="tx1"/>
                </a:solidFill>
                <a:ea typeface="ＭＳ Ｐゴシック" pitchFamily="34" charset="-128"/>
              </a:rPr>
              <a:t>T</a:t>
            </a:r>
            <a:r>
              <a:rPr lang="en-US" sz="2400" i="1" baseline="-25000" dirty="0">
                <a:solidFill>
                  <a:schemeClr val="tx1"/>
                </a:solidFill>
                <a:ea typeface="ＭＳ Ｐゴシック" pitchFamily="34" charset="-128"/>
              </a:rPr>
              <a:t>i</a:t>
            </a:r>
            <a:r>
              <a:rPr lang="en-US" sz="2400" dirty="0">
                <a:solidFill>
                  <a:schemeClr val="tx1"/>
                </a:solidFill>
                <a:ea typeface="ＭＳ Ｐゴシック" pitchFamily="34" charset="-128"/>
              </a:rPr>
              <a:t>) </a:t>
            </a:r>
            <a:r>
              <a:rPr lang="en-US" sz="2400" dirty="0">
                <a:solidFill>
                  <a:schemeClr val="tx1"/>
                </a:solidFill>
                <a:ea typeface="ＭＳ Ｐゴシック" pitchFamily="34" charset="-128"/>
                <a:sym typeface="Symbol" pitchFamily="18" charset="2"/>
              </a:rPr>
              <a:t></a:t>
            </a:r>
            <a:r>
              <a:rPr lang="en-US" sz="2400" dirty="0">
                <a:solidFill>
                  <a:schemeClr val="tx1"/>
                </a:solidFill>
                <a:ea typeface="ＭＳ Ｐゴシック" pitchFamily="34" charset="-128"/>
              </a:rPr>
              <a:t> </a:t>
            </a:r>
            <a:r>
              <a:rPr lang="en-US" sz="2400" b="1" dirty="0">
                <a:solidFill>
                  <a:schemeClr val="tx1"/>
                </a:solidFill>
                <a:ea typeface="ＭＳ Ｐゴシック" pitchFamily="34" charset="-128"/>
              </a:rPr>
              <a:t>W</a:t>
            </a:r>
            <a:r>
              <a:rPr lang="en-US" sz="2400" dirty="0">
                <a:solidFill>
                  <a:schemeClr val="tx1"/>
                </a:solidFill>
                <a:ea typeface="ＭＳ Ｐゴシック" pitchFamily="34" charset="-128"/>
              </a:rPr>
              <a:t>-timestamp(</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then the </a:t>
            </a:r>
            <a:r>
              <a:rPr lang="en-US" sz="2400" b="1" dirty="0">
                <a:solidFill>
                  <a:schemeClr val="tx1"/>
                </a:solidFill>
                <a:ea typeface="ＭＳ Ｐゴシック" pitchFamily="34" charset="-128"/>
              </a:rPr>
              <a:t>read</a:t>
            </a:r>
            <a:r>
              <a:rPr lang="en-US" sz="2400" dirty="0">
                <a:solidFill>
                  <a:schemeClr val="tx1"/>
                </a:solidFill>
                <a:ea typeface="ＭＳ Ｐゴシック" pitchFamily="34" charset="-128"/>
              </a:rPr>
              <a:t> operation is executed, and R-timestamp(</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is set to </a:t>
            </a:r>
            <a:r>
              <a:rPr lang="en-US" sz="2400" b="1" dirty="0">
                <a:solidFill>
                  <a:schemeClr val="tx1"/>
                </a:solidFill>
                <a:ea typeface="ＭＳ Ｐゴシック" pitchFamily="34" charset="-128"/>
              </a:rPr>
              <a:t>max</a:t>
            </a:r>
            <a:r>
              <a:rPr lang="en-US" sz="2400" dirty="0">
                <a:solidFill>
                  <a:schemeClr val="tx1"/>
                </a:solidFill>
                <a:ea typeface="ＭＳ Ｐゴシック" pitchFamily="34" charset="-128"/>
              </a:rPr>
              <a:t>(R-timestamp(</a:t>
            </a:r>
            <a:r>
              <a:rPr lang="en-US" sz="2400" i="1" dirty="0">
                <a:solidFill>
                  <a:schemeClr val="tx1"/>
                </a:solidFill>
                <a:ea typeface="ＭＳ Ｐゴシック" pitchFamily="34" charset="-128"/>
              </a:rPr>
              <a:t>Q</a:t>
            </a:r>
            <a:r>
              <a:rPr lang="en-US" sz="2400" dirty="0">
                <a:solidFill>
                  <a:schemeClr val="tx1"/>
                </a:solidFill>
                <a:ea typeface="ＭＳ Ｐゴシック" pitchFamily="34" charset="-128"/>
              </a:rPr>
              <a:t>), TS(</a:t>
            </a:r>
            <a:r>
              <a:rPr lang="en-US" sz="2400" i="1" dirty="0">
                <a:solidFill>
                  <a:schemeClr val="tx1"/>
                </a:solidFill>
                <a:ea typeface="ＭＳ Ｐゴシック" pitchFamily="34" charset="-128"/>
              </a:rPr>
              <a:t>T</a:t>
            </a:r>
            <a:r>
              <a:rPr lang="en-US" sz="2400" i="1" baseline="-25000" dirty="0">
                <a:solidFill>
                  <a:schemeClr val="tx1"/>
                </a:solidFill>
                <a:ea typeface="ＭＳ Ｐゴシック" pitchFamily="34" charset="-128"/>
              </a:rPr>
              <a:t>i</a:t>
            </a:r>
            <a:r>
              <a:rPr lang="en-US" sz="2400" dirty="0">
                <a:solidFill>
                  <a:schemeClr val="tx1"/>
                </a:solidFill>
                <a:ea typeface="ＭＳ Ｐゴシック" pitchFamily="34" charset="-128"/>
              </a:rPr>
              <a:t>)).</a:t>
            </a:r>
          </a:p>
        </p:txBody>
      </p:sp>
      <p:sp>
        <p:nvSpPr>
          <p:cNvPr id="2" name="Footer Placeholder 1">
            <a:extLst>
              <a:ext uri="{FF2B5EF4-FFF2-40B4-BE49-F238E27FC236}">
                <a16:creationId xmlns:a16="http://schemas.microsoft.com/office/drawing/2014/main" id="{165AC32B-2FE2-66FA-4C05-F055F75CBA35}"/>
              </a:ext>
            </a:extLst>
          </p:cNvPr>
          <p:cNvSpPr>
            <a:spLocks noGrp="1"/>
          </p:cNvSpPr>
          <p:nvPr>
            <p:ph type="ftr" sz="quarter" idx="11"/>
          </p:nvPr>
        </p:nvSpPr>
        <p:spPr>
          <a:xfrm>
            <a:off x="4648200" y="6477001"/>
            <a:ext cx="4343400" cy="244475"/>
          </a:xfrm>
        </p:spPr>
        <p:txBody>
          <a:bodyPr/>
          <a:lstStyle/>
          <a:p>
            <a:pPr>
              <a:defRPr/>
            </a:pPr>
            <a:r>
              <a:rPr lang="en-US"/>
              <a:t>Jyoti Rani        ACSAI-0402 and DBMS                Unit-4</a:t>
            </a:r>
            <a:endParaRPr lang="en-US" dirty="0"/>
          </a:p>
        </p:txBody>
      </p:sp>
      <p:pic>
        <p:nvPicPr>
          <p:cNvPr id="3" name="Picture 2">
            <a:extLst>
              <a:ext uri="{FF2B5EF4-FFF2-40B4-BE49-F238E27FC236}">
                <a16:creationId xmlns:a16="http://schemas.microsoft.com/office/drawing/2014/main" id="{73DCD914-C911-6A53-D277-3D99178DCC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14233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037BB5DD-ED1F-4F11-9F08-C12BE64072E7}"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122</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Timestamp-Based Protocols (Cont.)</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F517A363-3337-4FB4-BDA3-4D02F0B96C52}"/>
              </a:ext>
            </a:extLst>
          </p:cNvPr>
          <p:cNvSpPr txBox="1">
            <a:spLocks/>
          </p:cNvSpPr>
          <p:nvPr/>
        </p:nvSpPr>
        <p:spPr bwMode="auto">
          <a:xfrm>
            <a:off x="2182104" y="835079"/>
            <a:ext cx="8310562" cy="450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eaLnBrk="1" fontAlgn="auto" hangingPunct="1">
              <a:spcAft>
                <a:spcPts val="0"/>
              </a:spcAft>
              <a:buClr>
                <a:srgbClr val="2A1A00"/>
              </a:buClr>
              <a:defRPr/>
            </a:pPr>
            <a:r>
              <a:rPr lang="en-US" altLang="en-US" sz="2400" dirty="0">
                <a:solidFill>
                  <a:schemeClr val="tx1"/>
                </a:solidFill>
                <a:latin typeface="+mj-lt"/>
              </a:rPr>
              <a:t>Suppose that transaction </a:t>
            </a:r>
            <a:r>
              <a:rPr lang="en-US" altLang="en-US" sz="2400" i="1" dirty="0" err="1">
                <a:solidFill>
                  <a:schemeClr val="tx1"/>
                </a:solidFill>
                <a:latin typeface="+mj-lt"/>
              </a:rPr>
              <a:t>T</a:t>
            </a:r>
            <a:r>
              <a:rPr lang="en-US" altLang="en-US" sz="2400" i="1" baseline="-25000" dirty="0" err="1">
                <a:solidFill>
                  <a:schemeClr val="tx1"/>
                </a:solidFill>
                <a:latin typeface="+mj-lt"/>
              </a:rPr>
              <a:t>i</a:t>
            </a:r>
            <a:r>
              <a:rPr lang="en-US" altLang="en-US" sz="2400" dirty="0">
                <a:solidFill>
                  <a:schemeClr val="tx1"/>
                </a:solidFill>
                <a:latin typeface="+mj-lt"/>
              </a:rPr>
              <a:t> issues </a:t>
            </a:r>
            <a:r>
              <a:rPr lang="en-US" altLang="en-US" sz="2400" b="1" dirty="0">
                <a:solidFill>
                  <a:schemeClr val="tx1"/>
                </a:solidFill>
                <a:latin typeface="+mj-lt"/>
              </a:rPr>
              <a:t>write</a:t>
            </a:r>
            <a:r>
              <a:rPr lang="en-US" altLang="en-US" sz="2400" dirty="0">
                <a:solidFill>
                  <a:schemeClr val="tx1"/>
                </a:solidFill>
                <a:latin typeface="+mj-lt"/>
              </a:rPr>
              <a:t>(</a:t>
            </a:r>
            <a:r>
              <a:rPr lang="en-US" altLang="en-US" sz="2400" i="1" dirty="0">
                <a:solidFill>
                  <a:schemeClr val="tx1"/>
                </a:solidFill>
                <a:latin typeface="+mj-lt"/>
              </a:rPr>
              <a:t>Q</a:t>
            </a:r>
            <a:r>
              <a:rPr lang="en-US" altLang="en-US" sz="2400" dirty="0">
                <a:solidFill>
                  <a:schemeClr val="tx1"/>
                </a:solidFill>
                <a:latin typeface="+mj-lt"/>
              </a:rPr>
              <a:t>).</a:t>
            </a:r>
          </a:p>
          <a:p>
            <a:pPr marL="800100" lvl="1" indent="-342900" eaLnBrk="1" fontAlgn="auto" hangingPunct="1">
              <a:spcAft>
                <a:spcPts val="0"/>
              </a:spcAft>
              <a:buClr>
                <a:srgbClr val="2A1A00"/>
              </a:buClr>
              <a:buFont typeface="Monotype Sorts" pitchFamily="2" charset="2"/>
              <a:buAutoNum type="arabicPeriod"/>
              <a:defRPr/>
            </a:pPr>
            <a:r>
              <a:rPr lang="en-US" altLang="en-US" sz="2400" dirty="0">
                <a:solidFill>
                  <a:schemeClr val="tx1"/>
                </a:solidFill>
                <a:latin typeface="+mj-lt"/>
              </a:rPr>
              <a:t>If TS(</a:t>
            </a:r>
            <a:r>
              <a:rPr lang="en-US" altLang="en-US" sz="2400" i="1" dirty="0">
                <a:solidFill>
                  <a:schemeClr val="tx1"/>
                </a:solidFill>
                <a:latin typeface="+mj-lt"/>
              </a:rPr>
              <a:t>T</a:t>
            </a:r>
            <a:r>
              <a:rPr lang="en-US" altLang="en-US" sz="2400" i="1" baseline="-25000" dirty="0">
                <a:solidFill>
                  <a:schemeClr val="tx1"/>
                </a:solidFill>
                <a:latin typeface="+mj-lt"/>
              </a:rPr>
              <a:t>i</a:t>
            </a:r>
            <a:r>
              <a:rPr lang="en-US" altLang="en-US" sz="2400" dirty="0">
                <a:solidFill>
                  <a:schemeClr val="tx1"/>
                </a:solidFill>
                <a:latin typeface="+mj-lt"/>
              </a:rPr>
              <a:t>) &lt; R-timestamp(</a:t>
            </a:r>
            <a:r>
              <a:rPr lang="en-US" altLang="en-US" sz="2400" i="1" dirty="0">
                <a:solidFill>
                  <a:schemeClr val="tx1"/>
                </a:solidFill>
                <a:latin typeface="+mj-lt"/>
              </a:rPr>
              <a:t>Q</a:t>
            </a:r>
            <a:r>
              <a:rPr lang="en-US" altLang="en-US" sz="2400" dirty="0">
                <a:solidFill>
                  <a:schemeClr val="tx1"/>
                </a:solidFill>
                <a:latin typeface="+mj-lt"/>
              </a:rPr>
              <a:t>), then the value of </a:t>
            </a:r>
            <a:r>
              <a:rPr lang="en-US" altLang="en-US" sz="2400" i="1" dirty="0">
                <a:solidFill>
                  <a:schemeClr val="tx1"/>
                </a:solidFill>
                <a:latin typeface="+mj-lt"/>
              </a:rPr>
              <a:t>Q</a:t>
            </a:r>
            <a:r>
              <a:rPr lang="en-US" altLang="en-US" sz="2400" dirty="0">
                <a:solidFill>
                  <a:schemeClr val="tx1"/>
                </a:solidFill>
                <a:latin typeface="+mj-lt"/>
              </a:rPr>
              <a:t> that </a:t>
            </a:r>
            <a:r>
              <a:rPr lang="en-US" altLang="en-US" sz="2400" i="1" dirty="0">
                <a:solidFill>
                  <a:schemeClr val="tx1"/>
                </a:solidFill>
                <a:latin typeface="+mj-lt"/>
              </a:rPr>
              <a:t>T</a:t>
            </a:r>
            <a:r>
              <a:rPr lang="en-US" altLang="en-US" sz="2400" i="1" baseline="-25000" dirty="0">
                <a:solidFill>
                  <a:schemeClr val="tx1"/>
                </a:solidFill>
                <a:latin typeface="+mj-lt"/>
              </a:rPr>
              <a:t>i</a:t>
            </a:r>
            <a:r>
              <a:rPr lang="en-US" altLang="en-US" sz="2400" dirty="0">
                <a:solidFill>
                  <a:schemeClr val="tx1"/>
                </a:solidFill>
                <a:latin typeface="+mj-lt"/>
              </a:rPr>
              <a:t> is producing was needed previously, and the system assumed that that value would never be produced. </a:t>
            </a:r>
          </a:p>
          <a:p>
            <a:pPr marL="1200150" lvl="2" indent="-342900" eaLnBrk="1" fontAlgn="auto" hangingPunct="1">
              <a:spcAft>
                <a:spcPts val="0"/>
              </a:spcAft>
              <a:buClr>
                <a:srgbClr val="2A1A00"/>
              </a:buClr>
              <a:buFont typeface="Monotype Sorts" pitchFamily="2" charset="2"/>
              <a:buChar char="n"/>
              <a:defRPr/>
            </a:pPr>
            <a:r>
              <a:rPr lang="en-US" altLang="en-US" sz="2200" dirty="0">
                <a:solidFill>
                  <a:schemeClr val="tx1"/>
                </a:solidFill>
                <a:latin typeface="+mj-lt"/>
              </a:rPr>
              <a:t>Hence, the </a:t>
            </a:r>
            <a:r>
              <a:rPr lang="en-US" altLang="en-US" sz="2200" b="1" dirty="0">
                <a:solidFill>
                  <a:schemeClr val="tx1"/>
                </a:solidFill>
                <a:latin typeface="+mj-lt"/>
              </a:rPr>
              <a:t>write</a:t>
            </a:r>
            <a:r>
              <a:rPr lang="en-US" altLang="en-US" sz="2200" dirty="0">
                <a:solidFill>
                  <a:schemeClr val="tx1"/>
                </a:solidFill>
                <a:latin typeface="+mj-lt"/>
              </a:rPr>
              <a:t> operation is rejected, and </a:t>
            </a:r>
            <a:r>
              <a:rPr lang="en-US" altLang="en-US" sz="2200" i="1" dirty="0" err="1">
                <a:solidFill>
                  <a:schemeClr val="tx1"/>
                </a:solidFill>
                <a:latin typeface="+mj-lt"/>
              </a:rPr>
              <a:t>T</a:t>
            </a:r>
            <a:r>
              <a:rPr lang="en-US" altLang="en-US" sz="2200" i="1" baseline="-25000" dirty="0" err="1">
                <a:solidFill>
                  <a:schemeClr val="tx1"/>
                </a:solidFill>
                <a:latin typeface="+mj-lt"/>
              </a:rPr>
              <a:t>i</a:t>
            </a:r>
            <a:r>
              <a:rPr lang="en-US" altLang="en-US" sz="2200" dirty="0">
                <a:solidFill>
                  <a:schemeClr val="tx1"/>
                </a:solidFill>
                <a:latin typeface="+mj-lt"/>
              </a:rPr>
              <a:t> is rolled back.</a:t>
            </a:r>
          </a:p>
          <a:p>
            <a:pPr marL="800100" lvl="1" indent="-342900" eaLnBrk="1" fontAlgn="auto" hangingPunct="1">
              <a:spcAft>
                <a:spcPts val="0"/>
              </a:spcAft>
              <a:buClr>
                <a:srgbClr val="2A1A00"/>
              </a:buClr>
              <a:buFont typeface="Monotype Sorts" pitchFamily="2" charset="2"/>
              <a:buAutoNum type="arabicPeriod"/>
              <a:defRPr/>
            </a:pPr>
            <a:r>
              <a:rPr lang="en-US" altLang="en-US" sz="2400" dirty="0">
                <a:solidFill>
                  <a:schemeClr val="tx1"/>
                </a:solidFill>
                <a:latin typeface="+mj-lt"/>
              </a:rPr>
              <a:t>If TS(</a:t>
            </a:r>
            <a:r>
              <a:rPr lang="en-US" altLang="en-US" sz="2400" i="1" dirty="0">
                <a:solidFill>
                  <a:schemeClr val="tx1"/>
                </a:solidFill>
                <a:latin typeface="+mj-lt"/>
              </a:rPr>
              <a:t>T</a:t>
            </a:r>
            <a:r>
              <a:rPr lang="en-US" altLang="en-US" sz="2400" i="1" baseline="-25000" dirty="0">
                <a:solidFill>
                  <a:schemeClr val="tx1"/>
                </a:solidFill>
                <a:latin typeface="+mj-lt"/>
              </a:rPr>
              <a:t>i</a:t>
            </a:r>
            <a:r>
              <a:rPr lang="en-US" altLang="en-US" sz="2400" dirty="0">
                <a:solidFill>
                  <a:schemeClr val="tx1"/>
                </a:solidFill>
                <a:latin typeface="+mj-lt"/>
              </a:rPr>
              <a:t>) </a:t>
            </a:r>
            <a:r>
              <a:rPr lang="en-US" sz="2400" dirty="0">
                <a:solidFill>
                  <a:schemeClr val="tx1"/>
                </a:solidFill>
                <a:ea typeface="ＭＳ Ｐゴシック" pitchFamily="34" charset="-128"/>
                <a:sym typeface="Symbol" pitchFamily="18" charset="2"/>
              </a:rPr>
              <a:t></a:t>
            </a:r>
            <a:r>
              <a:rPr lang="en-US" altLang="en-US" sz="2400" dirty="0">
                <a:solidFill>
                  <a:schemeClr val="tx1"/>
                </a:solidFill>
                <a:latin typeface="+mj-lt"/>
              </a:rPr>
              <a:t> W-timestamp(</a:t>
            </a:r>
            <a:r>
              <a:rPr lang="en-US" altLang="en-US" sz="2400" i="1" dirty="0">
                <a:solidFill>
                  <a:schemeClr val="tx1"/>
                </a:solidFill>
                <a:latin typeface="+mj-lt"/>
              </a:rPr>
              <a:t>Q</a:t>
            </a:r>
            <a:r>
              <a:rPr lang="en-US" altLang="en-US" sz="2400" dirty="0">
                <a:solidFill>
                  <a:schemeClr val="tx1"/>
                </a:solidFill>
                <a:latin typeface="+mj-lt"/>
              </a:rPr>
              <a:t>), then </a:t>
            </a:r>
            <a:r>
              <a:rPr lang="en-US" altLang="en-US" sz="2400" i="1" dirty="0">
                <a:solidFill>
                  <a:schemeClr val="tx1"/>
                </a:solidFill>
                <a:latin typeface="+mj-lt"/>
              </a:rPr>
              <a:t>T</a:t>
            </a:r>
            <a:r>
              <a:rPr lang="en-US" altLang="en-US" sz="2400" i="1" baseline="-25000" dirty="0">
                <a:solidFill>
                  <a:schemeClr val="tx1"/>
                </a:solidFill>
                <a:latin typeface="+mj-lt"/>
              </a:rPr>
              <a:t>i</a:t>
            </a:r>
            <a:r>
              <a:rPr lang="en-US" altLang="en-US" sz="2400" dirty="0">
                <a:solidFill>
                  <a:schemeClr val="tx1"/>
                </a:solidFill>
                <a:latin typeface="+mj-lt"/>
              </a:rPr>
              <a:t> is attempting to write an obsolete value of </a:t>
            </a:r>
            <a:r>
              <a:rPr lang="en-US" altLang="en-US" sz="2400" i="1" dirty="0">
                <a:solidFill>
                  <a:schemeClr val="tx1"/>
                </a:solidFill>
                <a:latin typeface="+mj-lt"/>
              </a:rPr>
              <a:t>Q</a:t>
            </a:r>
            <a:r>
              <a:rPr lang="en-US" altLang="en-US" sz="2400" dirty="0">
                <a:solidFill>
                  <a:schemeClr val="tx1"/>
                </a:solidFill>
                <a:latin typeface="+mj-lt"/>
              </a:rPr>
              <a:t>. </a:t>
            </a:r>
          </a:p>
          <a:p>
            <a:pPr marL="1200150" lvl="2" indent="-342900" eaLnBrk="1" fontAlgn="auto" hangingPunct="1">
              <a:spcAft>
                <a:spcPts val="0"/>
              </a:spcAft>
              <a:buClr>
                <a:srgbClr val="2A1A00"/>
              </a:buClr>
              <a:buFont typeface="Monotype Sorts" pitchFamily="2" charset="2"/>
              <a:buChar char="n"/>
              <a:defRPr/>
            </a:pPr>
            <a:r>
              <a:rPr lang="en-US" altLang="en-US" sz="2200" dirty="0">
                <a:solidFill>
                  <a:schemeClr val="tx1"/>
                </a:solidFill>
                <a:latin typeface="+mj-lt"/>
              </a:rPr>
              <a:t>Hence, this </a:t>
            </a:r>
            <a:r>
              <a:rPr lang="en-US" altLang="en-US" sz="2200" b="1" dirty="0">
                <a:solidFill>
                  <a:schemeClr val="tx1"/>
                </a:solidFill>
                <a:latin typeface="+mj-lt"/>
              </a:rPr>
              <a:t>write</a:t>
            </a:r>
            <a:r>
              <a:rPr lang="en-US" altLang="en-US" sz="2200" dirty="0">
                <a:solidFill>
                  <a:schemeClr val="tx1"/>
                </a:solidFill>
                <a:latin typeface="+mj-lt"/>
              </a:rPr>
              <a:t> operation is rejected, and </a:t>
            </a:r>
            <a:r>
              <a:rPr lang="en-US" altLang="en-US" sz="2200" i="1" dirty="0" err="1">
                <a:solidFill>
                  <a:schemeClr val="tx1"/>
                </a:solidFill>
                <a:latin typeface="+mj-lt"/>
              </a:rPr>
              <a:t>T</a:t>
            </a:r>
            <a:r>
              <a:rPr lang="en-US" altLang="en-US" sz="2200" i="1" baseline="-25000" dirty="0" err="1">
                <a:solidFill>
                  <a:schemeClr val="tx1"/>
                </a:solidFill>
                <a:latin typeface="+mj-lt"/>
              </a:rPr>
              <a:t>i</a:t>
            </a:r>
            <a:r>
              <a:rPr lang="en-US" altLang="en-US" sz="2200" dirty="0">
                <a:solidFill>
                  <a:schemeClr val="tx1"/>
                </a:solidFill>
                <a:latin typeface="+mj-lt"/>
              </a:rPr>
              <a:t> is rolled back.</a:t>
            </a:r>
          </a:p>
          <a:p>
            <a:pPr marL="800100" lvl="1" indent="-342900" eaLnBrk="1" fontAlgn="auto" hangingPunct="1">
              <a:spcAft>
                <a:spcPts val="0"/>
              </a:spcAft>
              <a:buClr>
                <a:srgbClr val="2A1A00"/>
              </a:buClr>
              <a:buFont typeface="Monotype Sorts" pitchFamily="2" charset="2"/>
              <a:buAutoNum type="arabicPeriod"/>
              <a:defRPr/>
            </a:pPr>
            <a:r>
              <a:rPr lang="en-US" altLang="en-US" sz="2400" dirty="0">
                <a:solidFill>
                  <a:schemeClr val="tx1"/>
                </a:solidFill>
                <a:latin typeface="+mj-lt"/>
              </a:rPr>
              <a:t>Otherwise, the </a:t>
            </a:r>
            <a:r>
              <a:rPr lang="en-US" altLang="en-US" sz="2400" b="1" dirty="0">
                <a:solidFill>
                  <a:schemeClr val="tx1"/>
                </a:solidFill>
                <a:latin typeface="+mj-lt"/>
              </a:rPr>
              <a:t> write</a:t>
            </a:r>
            <a:r>
              <a:rPr lang="en-US" altLang="en-US" sz="2400" dirty="0">
                <a:solidFill>
                  <a:schemeClr val="tx1"/>
                </a:solidFill>
                <a:latin typeface="+mj-lt"/>
              </a:rPr>
              <a:t> operation is executed, and W-timestamp(</a:t>
            </a:r>
            <a:r>
              <a:rPr lang="en-US" altLang="en-US" sz="2400" i="1" dirty="0">
                <a:solidFill>
                  <a:schemeClr val="tx1"/>
                </a:solidFill>
                <a:latin typeface="+mj-lt"/>
              </a:rPr>
              <a:t>Q</a:t>
            </a:r>
            <a:r>
              <a:rPr lang="en-US" altLang="en-US" sz="2400" dirty="0">
                <a:solidFill>
                  <a:schemeClr val="tx1"/>
                </a:solidFill>
                <a:latin typeface="+mj-lt"/>
              </a:rPr>
              <a:t>) is set to TS(</a:t>
            </a:r>
            <a:r>
              <a:rPr lang="en-US" altLang="en-US" sz="2400" i="1" dirty="0" err="1">
                <a:solidFill>
                  <a:schemeClr val="tx1"/>
                </a:solidFill>
                <a:latin typeface="+mj-lt"/>
              </a:rPr>
              <a:t>T</a:t>
            </a:r>
            <a:r>
              <a:rPr lang="en-US" altLang="en-US" sz="2400" i="1" baseline="-25000" dirty="0" err="1">
                <a:solidFill>
                  <a:schemeClr val="tx1"/>
                </a:solidFill>
                <a:latin typeface="+mj-lt"/>
              </a:rPr>
              <a:t>i</a:t>
            </a:r>
            <a:r>
              <a:rPr lang="en-US" altLang="en-US" sz="2400" dirty="0">
                <a:solidFill>
                  <a:schemeClr val="tx1"/>
                </a:solidFill>
                <a:latin typeface="+mj-lt"/>
              </a:rPr>
              <a:t>).</a:t>
            </a:r>
          </a:p>
        </p:txBody>
      </p:sp>
      <p:sp>
        <p:nvSpPr>
          <p:cNvPr id="2" name="Footer Placeholder 1">
            <a:extLst>
              <a:ext uri="{FF2B5EF4-FFF2-40B4-BE49-F238E27FC236}">
                <a16:creationId xmlns:a16="http://schemas.microsoft.com/office/drawing/2014/main" id="{C450754E-34A8-2499-A98A-627A3F492F3F}"/>
              </a:ext>
            </a:extLst>
          </p:cNvPr>
          <p:cNvSpPr>
            <a:spLocks noGrp="1"/>
          </p:cNvSpPr>
          <p:nvPr>
            <p:ph type="ftr" sz="quarter" idx="11"/>
          </p:nvPr>
        </p:nvSpPr>
        <p:spPr>
          <a:xfrm>
            <a:off x="4648200" y="6356351"/>
            <a:ext cx="4419600" cy="365125"/>
          </a:xfrm>
        </p:spPr>
        <p:txBody>
          <a:bodyPr/>
          <a:lstStyle/>
          <a:p>
            <a:pPr>
              <a:defRPr/>
            </a:pPr>
            <a:r>
              <a:rPr lang="en-US"/>
              <a:t>Jyoti Rani        ACSAI-0402 and DBMS                Unit-4</a:t>
            </a:r>
            <a:endParaRPr lang="en-US" dirty="0"/>
          </a:p>
        </p:txBody>
      </p:sp>
      <p:pic>
        <p:nvPicPr>
          <p:cNvPr id="3" name="Picture 2">
            <a:extLst>
              <a:ext uri="{FF2B5EF4-FFF2-40B4-BE49-F238E27FC236}">
                <a16:creationId xmlns:a16="http://schemas.microsoft.com/office/drawing/2014/main" id="{509D8C5C-56ED-1218-C800-6CB0CC4666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418553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2BDCA267-D251-48D0-8806-D0F19135A4CE}"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123</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Timestamp-Based Protocols (Cont.)</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F517A363-3337-4FB4-BDA3-4D02F0B96C52}"/>
              </a:ext>
            </a:extLst>
          </p:cNvPr>
          <p:cNvSpPr txBox="1">
            <a:spLocks/>
          </p:cNvSpPr>
          <p:nvPr/>
        </p:nvSpPr>
        <p:spPr bwMode="auto">
          <a:xfrm>
            <a:off x="2182104" y="835079"/>
            <a:ext cx="8310562" cy="450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kumimoji="1" lang="en-US" sz="2400" dirty="0">
                <a:solidFill>
                  <a:schemeClr val="tx1"/>
                </a:solidFill>
              </a:rPr>
              <a:t>A partial schedule for several data items for transactions with</a:t>
            </a:r>
          </a:p>
          <a:p>
            <a:r>
              <a:rPr kumimoji="1" lang="en-US" sz="2400" dirty="0">
                <a:solidFill>
                  <a:schemeClr val="tx1"/>
                </a:solidFill>
              </a:rPr>
              <a:t>timestamps 1, 2, 3, 4, 5</a:t>
            </a:r>
          </a:p>
        </p:txBody>
      </p:sp>
      <p:pic>
        <p:nvPicPr>
          <p:cNvPr id="8" name="Picture 6"/>
          <p:cNvPicPr>
            <a:picLocks noChangeAspect="1" noChangeArrowheads="1"/>
          </p:cNvPicPr>
          <p:nvPr/>
        </p:nvPicPr>
        <p:blipFill>
          <a:blip r:embed="rId2"/>
          <a:srcRect/>
          <a:stretch>
            <a:fillRect/>
          </a:stretch>
        </p:blipFill>
        <p:spPr bwMode="auto">
          <a:xfrm>
            <a:off x="3300413" y="2041526"/>
            <a:ext cx="4983162" cy="371792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0A48C624-E545-D0C3-B312-BB8CC21D06BE}"/>
              </a:ext>
            </a:extLst>
          </p:cNvPr>
          <p:cNvSpPr>
            <a:spLocks noGrp="1"/>
          </p:cNvSpPr>
          <p:nvPr>
            <p:ph type="ftr" sz="quarter" idx="11"/>
          </p:nvPr>
        </p:nvSpPr>
        <p:spPr>
          <a:xfrm>
            <a:off x="4648200" y="6356351"/>
            <a:ext cx="4267200" cy="365125"/>
          </a:xfrm>
        </p:spPr>
        <p:txBody>
          <a:bodyPr/>
          <a:lstStyle/>
          <a:p>
            <a:pPr>
              <a:defRPr/>
            </a:pPr>
            <a:r>
              <a:rPr lang="en-US"/>
              <a:t>Jyoti Rani        ACSAI-0402 and DBMS                Unit-4</a:t>
            </a:r>
            <a:endParaRPr lang="en-US" dirty="0"/>
          </a:p>
        </p:txBody>
      </p:sp>
      <p:pic>
        <p:nvPicPr>
          <p:cNvPr id="3" name="Picture 2">
            <a:extLst>
              <a:ext uri="{FF2B5EF4-FFF2-40B4-BE49-F238E27FC236}">
                <a16:creationId xmlns:a16="http://schemas.microsoft.com/office/drawing/2014/main" id="{B9077E1F-8335-0302-CA16-9000323AAF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07227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84247AD3-5B7E-4110-8071-03B0A3DC4763}"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124</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Thomas’ Write Rule</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90" name="Rectangle 3">
            <a:extLst>
              <a:ext uri="{FF2B5EF4-FFF2-40B4-BE49-F238E27FC236}">
                <a16:creationId xmlns:a16="http://schemas.microsoft.com/office/drawing/2014/main" id="{919B3898-8A83-487A-B69D-7E18EEC65C1F}"/>
              </a:ext>
            </a:extLst>
          </p:cNvPr>
          <p:cNvSpPr txBox="1">
            <a:spLocks noChangeArrowheads="1"/>
          </p:cNvSpPr>
          <p:nvPr/>
        </p:nvSpPr>
        <p:spPr>
          <a:xfrm>
            <a:off x="2438400" y="914399"/>
            <a:ext cx="7772400" cy="521335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3100" dirty="0"/>
              <a:t>Modified version of the timestamp-ordering protocol in which obsolete </a:t>
            </a:r>
            <a:r>
              <a:rPr lang="en-US" altLang="en-US" sz="3100" b="1" dirty="0"/>
              <a:t> write</a:t>
            </a:r>
            <a:r>
              <a:rPr lang="en-US" altLang="en-US" sz="3100" dirty="0"/>
              <a:t> operations may be ignored under certain circumstances.</a:t>
            </a:r>
          </a:p>
          <a:p>
            <a:pPr algn="just"/>
            <a:r>
              <a:rPr lang="en-US" altLang="en-US" sz="3100" dirty="0"/>
              <a:t>When </a:t>
            </a:r>
            <a:r>
              <a:rPr lang="en-US" altLang="en-US" sz="3100" i="1" dirty="0" err="1"/>
              <a:t>T</a:t>
            </a:r>
            <a:r>
              <a:rPr lang="en-US" altLang="en-US" sz="3100" i="1" baseline="-25000" dirty="0" err="1"/>
              <a:t>i</a:t>
            </a:r>
            <a:r>
              <a:rPr lang="en-US" altLang="en-US" sz="3100" dirty="0"/>
              <a:t> attempts to write data item </a:t>
            </a:r>
            <a:r>
              <a:rPr lang="en-US" altLang="en-US" sz="3100" i="1" dirty="0"/>
              <a:t>Q</a:t>
            </a:r>
            <a:r>
              <a:rPr lang="en-US" altLang="en-US" sz="3100" dirty="0"/>
              <a:t>, if TS(</a:t>
            </a:r>
            <a:r>
              <a:rPr lang="en-US" altLang="en-US" sz="3100" i="1" dirty="0" err="1"/>
              <a:t>T</a:t>
            </a:r>
            <a:r>
              <a:rPr lang="en-US" altLang="en-US" sz="3100" i="1" baseline="-25000" dirty="0" err="1"/>
              <a:t>i</a:t>
            </a:r>
            <a:r>
              <a:rPr lang="en-US" altLang="en-US" sz="3100" dirty="0"/>
              <a:t>) </a:t>
            </a:r>
            <a:r>
              <a:rPr lang="en-US" altLang="en-US" sz="3100" i="1" dirty="0"/>
              <a:t>&lt;</a:t>
            </a:r>
            <a:r>
              <a:rPr lang="en-US" altLang="en-US" sz="3100" dirty="0"/>
              <a:t> W-timestamp(</a:t>
            </a:r>
            <a:r>
              <a:rPr lang="en-US" altLang="en-US" sz="3100" i="1" dirty="0"/>
              <a:t>Q</a:t>
            </a:r>
            <a:r>
              <a:rPr lang="en-US" altLang="en-US" sz="3100" dirty="0"/>
              <a:t>), then </a:t>
            </a:r>
            <a:r>
              <a:rPr lang="en-US" altLang="en-US" sz="3100" i="1" dirty="0" err="1"/>
              <a:t>T</a:t>
            </a:r>
            <a:r>
              <a:rPr lang="en-US" altLang="en-US" sz="3100" i="1" baseline="-25000" dirty="0" err="1"/>
              <a:t>i</a:t>
            </a:r>
            <a:r>
              <a:rPr lang="en-US" altLang="en-US" sz="3100" dirty="0"/>
              <a:t> is attempting to write an obsolete value of {</a:t>
            </a:r>
            <a:r>
              <a:rPr lang="en-US" altLang="en-US" sz="3100" i="1" dirty="0"/>
              <a:t>Q</a:t>
            </a:r>
            <a:r>
              <a:rPr lang="en-US" altLang="en-US" sz="3100" dirty="0"/>
              <a:t>}. </a:t>
            </a:r>
          </a:p>
          <a:p>
            <a:pPr lvl="1" algn="just"/>
            <a:r>
              <a:rPr lang="en-US" altLang="en-US" dirty="0"/>
              <a:t>Rather than rolling back </a:t>
            </a:r>
            <a:r>
              <a:rPr lang="en-US" altLang="en-US" i="1" dirty="0" err="1"/>
              <a:t>T</a:t>
            </a:r>
            <a:r>
              <a:rPr lang="en-US" altLang="en-US" i="1" baseline="-25000" dirty="0" err="1"/>
              <a:t>i</a:t>
            </a:r>
            <a:r>
              <a:rPr lang="en-US" altLang="en-US" dirty="0"/>
              <a:t> as the timestamp ordering protocol would have done, this {</a:t>
            </a:r>
            <a:r>
              <a:rPr lang="en-US" altLang="en-US" b="1" dirty="0"/>
              <a:t>write</a:t>
            </a:r>
            <a:r>
              <a:rPr lang="en-US" altLang="en-US" dirty="0"/>
              <a:t>} operation can be ignored.</a:t>
            </a:r>
          </a:p>
          <a:p>
            <a:pPr algn="just"/>
            <a:r>
              <a:rPr lang="en-US" altLang="en-US" sz="3100" dirty="0"/>
              <a:t>Otherwise this protocol is the same as the timestamp ordering protocol.</a:t>
            </a:r>
          </a:p>
          <a:p>
            <a:pPr algn="just">
              <a:lnSpc>
                <a:spcPct val="120000"/>
              </a:lnSpc>
            </a:pPr>
            <a:r>
              <a:rPr lang="en-US" altLang="en-US" sz="3100" dirty="0"/>
              <a:t>Thomas' Write Rule allows greater potential concurrency. </a:t>
            </a:r>
          </a:p>
          <a:p>
            <a:pPr lvl="1" algn="just">
              <a:lnSpc>
                <a:spcPct val="120000"/>
              </a:lnSpc>
            </a:pPr>
            <a:r>
              <a:rPr lang="en-US" altLang="en-US" dirty="0"/>
              <a:t>Allows some view-serializable schedules that are not conflict-serializable.</a:t>
            </a:r>
          </a:p>
        </p:txBody>
      </p:sp>
      <p:sp>
        <p:nvSpPr>
          <p:cNvPr id="2" name="Footer Placeholder 1">
            <a:extLst>
              <a:ext uri="{FF2B5EF4-FFF2-40B4-BE49-F238E27FC236}">
                <a16:creationId xmlns:a16="http://schemas.microsoft.com/office/drawing/2014/main" id="{390CCFC9-864A-0512-F7D9-C473AE327F94}"/>
              </a:ext>
            </a:extLst>
          </p:cNvPr>
          <p:cNvSpPr>
            <a:spLocks noGrp="1"/>
          </p:cNvSpPr>
          <p:nvPr>
            <p:ph type="ftr" sz="quarter" idx="11"/>
          </p:nvPr>
        </p:nvSpPr>
        <p:spPr>
          <a:xfrm>
            <a:off x="4648200" y="6356350"/>
            <a:ext cx="4267200" cy="365126"/>
          </a:xfrm>
        </p:spPr>
        <p:txBody>
          <a:bodyPr/>
          <a:lstStyle/>
          <a:p>
            <a:pPr>
              <a:defRPr/>
            </a:pPr>
            <a:r>
              <a:rPr lang="en-US"/>
              <a:t>Jyoti Rani        ACSAI-0402 and DBMS                Unit-4</a:t>
            </a:r>
            <a:endParaRPr lang="en-US" dirty="0"/>
          </a:p>
        </p:txBody>
      </p:sp>
      <p:pic>
        <p:nvPicPr>
          <p:cNvPr id="3" name="Picture 2">
            <a:extLst>
              <a:ext uri="{FF2B5EF4-FFF2-40B4-BE49-F238E27FC236}">
                <a16:creationId xmlns:a16="http://schemas.microsoft.com/office/drawing/2014/main" id="{9079FCC9-2356-F57D-3834-DD897D045B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9775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B3D38171-7E00-44FA-865F-252FEE8F6524}"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125</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Lock-Based Protocols  </a:t>
            </a:r>
            <a:r>
              <a:rPr lang="en-US" sz="2000" b="1" dirty="0">
                <a:solidFill>
                  <a:schemeClr val="tx1"/>
                </a:solidFill>
              </a:rPr>
              <a:t>(CO5)</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C9DBC5CE-96F7-466F-A314-064C3FB2925D}"/>
              </a:ext>
            </a:extLst>
          </p:cNvPr>
          <p:cNvSpPr txBox="1">
            <a:spLocks noChangeArrowheads="1"/>
          </p:cNvSpPr>
          <p:nvPr/>
        </p:nvSpPr>
        <p:spPr>
          <a:xfrm>
            <a:off x="2366270" y="898524"/>
            <a:ext cx="7844531" cy="5245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2400" dirty="0"/>
              <a:t>A lock is a mechanism to control concurrent access to a data item</a:t>
            </a:r>
          </a:p>
          <a:p>
            <a:pPr lvl="1" algn="just"/>
            <a:r>
              <a:rPr lang="en-US" altLang="en-US" sz="2200" dirty="0"/>
              <a:t>To access data item lock is acquired</a:t>
            </a:r>
          </a:p>
          <a:p>
            <a:pPr lvl="1" algn="just"/>
            <a:r>
              <a:rPr lang="en-US" altLang="en-US" sz="2200" dirty="0"/>
              <a:t>After completion of transaction lock must be released</a:t>
            </a:r>
          </a:p>
          <a:p>
            <a:pPr algn="just"/>
            <a:r>
              <a:rPr lang="en-US" altLang="en-US" sz="2400" dirty="0"/>
              <a:t>Data items can be locked in two modes :</a:t>
            </a:r>
          </a:p>
          <a:p>
            <a:pPr algn="just">
              <a:buFontTx/>
              <a:buNone/>
            </a:pPr>
            <a:r>
              <a:rPr lang="en-US" altLang="en-US" sz="2400" i="1" dirty="0"/>
              <a:t>    </a:t>
            </a:r>
            <a:r>
              <a:rPr lang="en-US" altLang="en-US" sz="2400" dirty="0"/>
              <a:t>1</a:t>
            </a:r>
            <a:r>
              <a:rPr lang="en-US" altLang="en-US" sz="2400" i="1" dirty="0"/>
              <a:t>.  </a:t>
            </a:r>
            <a:r>
              <a:rPr lang="en-US" altLang="en-US" sz="2400" i="1" dirty="0">
                <a:solidFill>
                  <a:schemeClr val="tx2"/>
                </a:solidFill>
              </a:rPr>
              <a:t>exclusive</a:t>
            </a:r>
            <a:r>
              <a:rPr lang="en-US" altLang="en-US" sz="2400" i="1" dirty="0"/>
              <a:t> (X) mode</a:t>
            </a:r>
            <a:r>
              <a:rPr lang="en-US" altLang="en-US" sz="2400" dirty="0"/>
              <a:t>. Data item can be both read as well as write. X-lock is requested using </a:t>
            </a:r>
            <a:r>
              <a:rPr lang="en-US" altLang="en-US" sz="2400" b="1" dirty="0"/>
              <a:t> lock-X</a:t>
            </a:r>
            <a:r>
              <a:rPr lang="en-US" altLang="en-US" sz="2400" dirty="0"/>
              <a:t> instruction.</a:t>
            </a:r>
          </a:p>
          <a:p>
            <a:pPr algn="just">
              <a:buFontTx/>
              <a:buNone/>
            </a:pPr>
            <a:r>
              <a:rPr lang="en-US" altLang="en-US" sz="2400" i="1" dirty="0"/>
              <a:t>    </a:t>
            </a:r>
            <a:r>
              <a:rPr lang="en-US" altLang="en-US" sz="2400" dirty="0"/>
              <a:t>2</a:t>
            </a:r>
            <a:r>
              <a:rPr lang="en-US" altLang="en-US" sz="2400" i="1" dirty="0"/>
              <a:t>.  </a:t>
            </a:r>
            <a:r>
              <a:rPr lang="en-US" altLang="en-US" sz="2400" i="1" dirty="0">
                <a:solidFill>
                  <a:schemeClr val="tx2"/>
                </a:solidFill>
              </a:rPr>
              <a:t>shared</a:t>
            </a:r>
            <a:r>
              <a:rPr lang="en-US" altLang="en-US" sz="2400" i="1" dirty="0"/>
              <a:t> (S) mode</a:t>
            </a:r>
            <a:r>
              <a:rPr lang="en-US" altLang="en-US" sz="2400" dirty="0"/>
              <a:t>. Data item can only be read. S-lock is          </a:t>
            </a:r>
          </a:p>
          <a:p>
            <a:pPr algn="just">
              <a:lnSpc>
                <a:spcPct val="60000"/>
              </a:lnSpc>
              <a:buFontTx/>
              <a:buNone/>
            </a:pPr>
            <a:r>
              <a:rPr lang="en-US" altLang="en-US" sz="2400" dirty="0"/>
              <a:t>         requested using </a:t>
            </a:r>
            <a:r>
              <a:rPr lang="en-US" altLang="en-US" sz="2400" b="1" dirty="0"/>
              <a:t> lock-S</a:t>
            </a:r>
            <a:r>
              <a:rPr lang="en-US" altLang="en-US" sz="2400" dirty="0"/>
              <a:t> instruction.</a:t>
            </a:r>
          </a:p>
          <a:p>
            <a:pPr algn="just"/>
            <a:r>
              <a:rPr lang="en-US" altLang="en-US" sz="2400" dirty="0"/>
              <a:t>Lock requests are made to concurrency-control manager. Transaction can proceed only after request is granted.</a:t>
            </a:r>
          </a:p>
        </p:txBody>
      </p:sp>
      <p:sp>
        <p:nvSpPr>
          <p:cNvPr id="2" name="Footer Placeholder 1">
            <a:extLst>
              <a:ext uri="{FF2B5EF4-FFF2-40B4-BE49-F238E27FC236}">
                <a16:creationId xmlns:a16="http://schemas.microsoft.com/office/drawing/2014/main" id="{57A42C14-06B3-592D-5E6D-D144B4DDFFA6}"/>
              </a:ext>
            </a:extLst>
          </p:cNvPr>
          <p:cNvSpPr>
            <a:spLocks noGrp="1"/>
          </p:cNvSpPr>
          <p:nvPr>
            <p:ph type="ftr" sz="quarter" idx="11"/>
          </p:nvPr>
        </p:nvSpPr>
        <p:spPr>
          <a:xfrm>
            <a:off x="4648200" y="6477001"/>
            <a:ext cx="4648200" cy="244475"/>
          </a:xfrm>
        </p:spPr>
        <p:txBody>
          <a:bodyPr/>
          <a:lstStyle/>
          <a:p>
            <a:pPr>
              <a:defRPr/>
            </a:pPr>
            <a:r>
              <a:rPr lang="en-US"/>
              <a:t>Jyoti Rani        ACSAI-0402 and DBMS                Unit-4</a:t>
            </a:r>
            <a:endParaRPr lang="en-US" dirty="0"/>
          </a:p>
        </p:txBody>
      </p:sp>
      <p:pic>
        <p:nvPicPr>
          <p:cNvPr id="3" name="Picture 2">
            <a:extLst>
              <a:ext uri="{FF2B5EF4-FFF2-40B4-BE49-F238E27FC236}">
                <a16:creationId xmlns:a16="http://schemas.microsoft.com/office/drawing/2014/main" id="{B2840802-95DC-CEB9-E2A8-DCE6910B90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62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06DF14FE-1F98-4312-AF26-9A4CD7F7E48B}"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126</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Lock-Based Protocols    </a:t>
            </a:r>
            <a:r>
              <a:rPr lang="en-US" sz="2000" b="1" dirty="0">
                <a:solidFill>
                  <a:schemeClr val="tx1"/>
                </a:solidFill>
              </a:rPr>
              <a:t>(CO5)  </a:t>
            </a:r>
            <a:r>
              <a:rPr lang="en-US" sz="2000" b="1" dirty="0" err="1">
                <a:solidFill>
                  <a:schemeClr val="tx1"/>
                </a:solidFill>
              </a:rPr>
              <a:t>contd</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1F2BCBBB-E740-4373-BBD9-9AEBD3995660}"/>
              </a:ext>
            </a:extLst>
          </p:cNvPr>
          <p:cNvSpPr txBox="1">
            <a:spLocks noChangeArrowheads="1"/>
          </p:cNvSpPr>
          <p:nvPr/>
        </p:nvSpPr>
        <p:spPr>
          <a:xfrm>
            <a:off x="2819400" y="838200"/>
            <a:ext cx="7467600" cy="57150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en-US" altLang="en-US" sz="2600" dirty="0"/>
              <a:t>A  </a:t>
            </a:r>
            <a:r>
              <a:rPr lang="en-US" altLang="en-US" sz="2600" b="1" dirty="0"/>
              <a:t>locking protocol</a:t>
            </a:r>
            <a:r>
              <a:rPr lang="en-US" altLang="en-US" sz="2600" dirty="0"/>
              <a:t> is a set of rules followed by all transactions while requesting and releasing locks. Locking protocols restrict the set of possible schedules.</a:t>
            </a:r>
          </a:p>
          <a:p>
            <a:pPr>
              <a:defRPr/>
            </a:pPr>
            <a:r>
              <a:rPr lang="en-US" altLang="en-US" sz="2600" b="1" dirty="0"/>
              <a:t>Lock-compatibility matrix</a:t>
            </a:r>
          </a:p>
          <a:p>
            <a:pPr>
              <a:defRPr/>
            </a:pPr>
            <a:endParaRPr lang="en-US" altLang="en-US" sz="2400" dirty="0"/>
          </a:p>
          <a:p>
            <a:pPr>
              <a:defRPr/>
            </a:pPr>
            <a:endParaRPr lang="en-US" altLang="en-US" dirty="0"/>
          </a:p>
          <a:p>
            <a:pPr algn="just">
              <a:defRPr/>
            </a:pPr>
            <a:r>
              <a:rPr lang="en-US" altLang="en-US" sz="2600" dirty="0"/>
              <a:t>A transaction may be granted a lock on an item if the requested lock is compatible with locks already held on the item by other transactions</a:t>
            </a:r>
          </a:p>
          <a:p>
            <a:pPr algn="just">
              <a:defRPr/>
            </a:pPr>
            <a:r>
              <a:rPr lang="en-US" altLang="en-US" sz="2600" dirty="0"/>
              <a:t>Any number of transactions can hold shared locks on an item, </a:t>
            </a:r>
          </a:p>
          <a:p>
            <a:pPr lvl="1">
              <a:defRPr/>
            </a:pPr>
            <a:r>
              <a:rPr lang="en-US" altLang="en-US" sz="2200" dirty="0"/>
              <a:t>but if any transaction holds an exclusive on the item no other transaction may hold any lock on the item.</a:t>
            </a:r>
          </a:p>
          <a:p>
            <a:pPr algn="just">
              <a:defRPr/>
            </a:pPr>
            <a:r>
              <a:rPr lang="en-US" altLang="en-US" sz="2600" dirty="0"/>
              <a:t>If a lock cannot be granted, the requesting transaction is made to wait till all incompatible locks held by other transactions have been released.  The lock is then granted.</a:t>
            </a:r>
          </a:p>
        </p:txBody>
      </p:sp>
      <p:pic>
        <p:nvPicPr>
          <p:cNvPr id="9" name="Picture 4">
            <a:extLst>
              <a:ext uri="{FF2B5EF4-FFF2-40B4-BE49-F238E27FC236}">
                <a16:creationId xmlns:a16="http://schemas.microsoft.com/office/drawing/2014/main" id="{344A4D3D-54B3-4579-9C72-3FA504420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99" t="20000" r="6250" b="21666"/>
          <a:stretch>
            <a:fillRect/>
          </a:stretch>
        </p:blipFill>
        <p:spPr bwMode="auto">
          <a:xfrm>
            <a:off x="7531222" y="1833239"/>
            <a:ext cx="2097088" cy="1033463"/>
          </a:xfrm>
          <a:prstGeom prst="rect">
            <a:avLst/>
          </a:prstGeom>
          <a:noFill/>
          <a:ln w="76200" cmpd="tri">
            <a:solidFill>
              <a:schemeClr val="tx2"/>
            </a:solidFill>
            <a:miter lim="800000"/>
            <a:headEnd/>
            <a:tailEnd/>
          </a:ln>
          <a:extLst>
            <a:ext uri="{909E8E84-426E-40dd-AFC4-6F175D3DCCD1}">
              <a14:hiddenFill xmlns=""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D49915BD-E7AB-487C-66ED-6067E25FD5A9}"/>
              </a:ext>
            </a:extLst>
          </p:cNvPr>
          <p:cNvSpPr>
            <a:spLocks noGrp="1"/>
          </p:cNvSpPr>
          <p:nvPr>
            <p:ph type="ftr" sz="quarter" idx="11"/>
          </p:nvPr>
        </p:nvSpPr>
        <p:spPr>
          <a:xfrm>
            <a:off x="4648200" y="6356351"/>
            <a:ext cx="4114800" cy="349251"/>
          </a:xfrm>
        </p:spPr>
        <p:txBody>
          <a:bodyPr/>
          <a:lstStyle/>
          <a:p>
            <a:pPr>
              <a:defRPr/>
            </a:pPr>
            <a:r>
              <a:rPr lang="en-US"/>
              <a:t>Jyoti Rani        ACSAI-0402 and DBMS                Unit-4</a:t>
            </a:r>
            <a:endParaRPr lang="en-US" dirty="0"/>
          </a:p>
        </p:txBody>
      </p:sp>
      <p:pic>
        <p:nvPicPr>
          <p:cNvPr id="3" name="Picture 2">
            <a:extLst>
              <a:ext uri="{FF2B5EF4-FFF2-40B4-BE49-F238E27FC236}">
                <a16:creationId xmlns:a16="http://schemas.microsoft.com/office/drawing/2014/main" id="{97D539A6-A86F-3D22-B631-FAEEE43944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57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AD62C022-789B-43CB-ABD8-54322F820B10}"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127</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Lock-Based Protocols  </a:t>
            </a:r>
            <a:r>
              <a:rPr lang="en-US" sz="2000" b="1" dirty="0">
                <a:solidFill>
                  <a:schemeClr val="tx1"/>
                </a:solidFill>
              </a:rPr>
              <a:t>(CO5)</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1112A021-8749-4A1E-AC66-7D43F8EC7A1D}"/>
              </a:ext>
            </a:extLst>
          </p:cNvPr>
          <p:cNvSpPr txBox="1">
            <a:spLocks/>
          </p:cNvSpPr>
          <p:nvPr/>
        </p:nvSpPr>
        <p:spPr>
          <a:xfrm>
            <a:off x="2552700" y="990599"/>
            <a:ext cx="7902236" cy="5117238"/>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en-US" sz="9600" b="1" dirty="0"/>
              <a:t>Example</a:t>
            </a:r>
            <a:r>
              <a:rPr lang="en-US" altLang="en-US" sz="9600" dirty="0"/>
              <a:t> of a transaction performing locking:</a:t>
            </a:r>
          </a:p>
          <a:p>
            <a:pPr>
              <a:buFontTx/>
              <a:buNone/>
              <a:defRPr/>
            </a:pPr>
            <a:r>
              <a:rPr lang="en-US" altLang="en-US" sz="9600" dirty="0"/>
              <a:t>                       </a:t>
            </a:r>
            <a:r>
              <a:rPr lang="en-US" altLang="en-US" sz="9600" i="1" dirty="0"/>
              <a:t>T</a:t>
            </a:r>
            <a:r>
              <a:rPr lang="en-US" altLang="en-US" sz="9600" i="1" baseline="-25000" dirty="0"/>
              <a:t>2</a:t>
            </a:r>
            <a:r>
              <a:rPr lang="en-US" altLang="en-US" sz="9600" dirty="0"/>
              <a:t>:</a:t>
            </a:r>
            <a:r>
              <a:rPr lang="en-US" altLang="en-US" sz="9600" b="1" dirty="0"/>
              <a:t> lock-S</a:t>
            </a:r>
            <a:r>
              <a:rPr lang="en-US" altLang="en-US" sz="9600" i="1" dirty="0"/>
              <a:t>(A)</a:t>
            </a:r>
            <a:r>
              <a:rPr lang="en-US" altLang="en-US" sz="9600" dirty="0"/>
              <a:t>;</a:t>
            </a:r>
          </a:p>
          <a:p>
            <a:pPr>
              <a:buFontTx/>
              <a:buNone/>
              <a:defRPr/>
            </a:pPr>
            <a:r>
              <a:rPr lang="en-US" altLang="en-US" sz="9600" b="1" dirty="0"/>
              <a:t>                             read </a:t>
            </a:r>
            <a:r>
              <a:rPr lang="en-US" altLang="en-US" sz="9600" i="1" dirty="0"/>
              <a:t>(A)</a:t>
            </a:r>
            <a:r>
              <a:rPr lang="en-US" altLang="en-US" sz="9600" dirty="0"/>
              <a:t>;</a:t>
            </a:r>
          </a:p>
          <a:p>
            <a:pPr>
              <a:buFontTx/>
              <a:buNone/>
              <a:defRPr/>
            </a:pPr>
            <a:r>
              <a:rPr lang="en-US" altLang="en-US" sz="9600" b="1" dirty="0"/>
              <a:t>                             unlock</a:t>
            </a:r>
            <a:r>
              <a:rPr lang="en-US" altLang="en-US" sz="9600" i="1" dirty="0"/>
              <a:t>(A)</a:t>
            </a:r>
            <a:r>
              <a:rPr lang="en-US" altLang="en-US" sz="9600" dirty="0"/>
              <a:t>;</a:t>
            </a:r>
          </a:p>
          <a:p>
            <a:pPr>
              <a:buFontTx/>
              <a:buNone/>
              <a:defRPr/>
            </a:pPr>
            <a:r>
              <a:rPr lang="en-US" altLang="en-US" sz="9600" b="1" dirty="0"/>
              <a:t>                             lock-S</a:t>
            </a:r>
            <a:r>
              <a:rPr lang="en-US" altLang="en-US" sz="9600" i="1" dirty="0"/>
              <a:t>(B)</a:t>
            </a:r>
            <a:r>
              <a:rPr lang="en-US" altLang="en-US" sz="9600" dirty="0"/>
              <a:t>;</a:t>
            </a:r>
          </a:p>
          <a:p>
            <a:pPr>
              <a:buFontTx/>
              <a:buNone/>
              <a:defRPr/>
            </a:pPr>
            <a:r>
              <a:rPr lang="en-US" altLang="en-US" sz="9600" b="1" dirty="0"/>
              <a:t>                             read </a:t>
            </a:r>
            <a:r>
              <a:rPr lang="en-US" altLang="en-US" sz="9600" i="1" dirty="0"/>
              <a:t>(B)</a:t>
            </a:r>
            <a:r>
              <a:rPr lang="en-US" altLang="en-US" sz="9600" dirty="0"/>
              <a:t>;</a:t>
            </a:r>
          </a:p>
          <a:p>
            <a:pPr>
              <a:buFontTx/>
              <a:buNone/>
              <a:defRPr/>
            </a:pPr>
            <a:r>
              <a:rPr lang="en-US" altLang="en-US" sz="9600" b="1" dirty="0"/>
              <a:t>                             unlock</a:t>
            </a:r>
            <a:r>
              <a:rPr lang="en-US" altLang="en-US" sz="9600" i="1" dirty="0"/>
              <a:t>(B)</a:t>
            </a:r>
            <a:r>
              <a:rPr lang="en-US" altLang="en-US" sz="9600" dirty="0"/>
              <a:t>;</a:t>
            </a:r>
          </a:p>
          <a:p>
            <a:pPr>
              <a:buFontTx/>
              <a:buNone/>
              <a:defRPr/>
            </a:pPr>
            <a:r>
              <a:rPr lang="en-US" altLang="en-US" sz="9600" b="1" dirty="0"/>
              <a:t>                             display</a:t>
            </a:r>
            <a:r>
              <a:rPr lang="en-US" altLang="en-US" sz="9600" i="1" dirty="0"/>
              <a:t>(A+B)</a:t>
            </a:r>
          </a:p>
          <a:p>
            <a:pPr>
              <a:defRPr/>
            </a:pPr>
            <a:endParaRPr lang="en-US" altLang="en-US" sz="9600" dirty="0"/>
          </a:p>
          <a:p>
            <a:pPr>
              <a:defRPr/>
            </a:pPr>
            <a:r>
              <a:rPr lang="en-US" altLang="en-US" sz="9600" dirty="0"/>
              <a:t>Locking as above is not sufficient to guarantee serializability </a:t>
            </a:r>
          </a:p>
          <a:p>
            <a:pPr lvl="1">
              <a:buFont typeface="Wingdings" panose="05000000000000000000" pitchFamily="2" charset="2"/>
              <a:buChar char="§"/>
              <a:defRPr/>
            </a:pPr>
            <a:r>
              <a:rPr lang="en-US" altLang="en-US" sz="9200" dirty="0"/>
              <a:t>if </a:t>
            </a:r>
            <a:r>
              <a:rPr lang="en-US" altLang="en-US" sz="9200" i="1" dirty="0"/>
              <a:t>A</a:t>
            </a:r>
            <a:r>
              <a:rPr lang="en-US" altLang="en-US" sz="9200" dirty="0"/>
              <a:t> and </a:t>
            </a:r>
            <a:r>
              <a:rPr lang="en-US" altLang="en-US" sz="9200" i="1" dirty="0"/>
              <a:t>B</a:t>
            </a:r>
            <a:r>
              <a:rPr lang="en-US" altLang="en-US" sz="9200" dirty="0"/>
              <a:t> get updated in-between the read of </a:t>
            </a:r>
            <a:r>
              <a:rPr lang="en-US" altLang="en-US" sz="9200" i="1" dirty="0"/>
              <a:t>A</a:t>
            </a:r>
            <a:r>
              <a:rPr lang="en-US" altLang="en-US" sz="9200" dirty="0"/>
              <a:t> and </a:t>
            </a:r>
            <a:r>
              <a:rPr lang="en-US" altLang="en-US" sz="9200" i="1" dirty="0"/>
              <a:t>B</a:t>
            </a:r>
            <a:r>
              <a:rPr lang="en-US" altLang="en-US" sz="9200" dirty="0"/>
              <a:t>, the displayed sum would be wrong.</a:t>
            </a:r>
          </a:p>
        </p:txBody>
      </p:sp>
      <p:sp>
        <p:nvSpPr>
          <p:cNvPr id="2" name="Footer Placeholder 1">
            <a:extLst>
              <a:ext uri="{FF2B5EF4-FFF2-40B4-BE49-F238E27FC236}">
                <a16:creationId xmlns:a16="http://schemas.microsoft.com/office/drawing/2014/main" id="{AE833AEF-61A4-5F17-D3BB-0E6747525306}"/>
              </a:ext>
            </a:extLst>
          </p:cNvPr>
          <p:cNvSpPr>
            <a:spLocks noGrp="1"/>
          </p:cNvSpPr>
          <p:nvPr>
            <p:ph type="ftr" sz="quarter" idx="11"/>
          </p:nvPr>
        </p:nvSpPr>
        <p:spPr>
          <a:xfrm>
            <a:off x="4648200" y="6301612"/>
            <a:ext cx="3886200" cy="419864"/>
          </a:xfrm>
        </p:spPr>
        <p:txBody>
          <a:bodyPr/>
          <a:lstStyle/>
          <a:p>
            <a:pPr>
              <a:defRPr/>
            </a:pPr>
            <a:r>
              <a:rPr lang="en-US"/>
              <a:t>Jyoti Rani        ACSAI-0402 and DBMS                Unit-4</a:t>
            </a:r>
            <a:endParaRPr lang="en-US" dirty="0"/>
          </a:p>
        </p:txBody>
      </p:sp>
      <p:pic>
        <p:nvPicPr>
          <p:cNvPr id="3" name="Picture 2">
            <a:extLst>
              <a:ext uri="{FF2B5EF4-FFF2-40B4-BE49-F238E27FC236}">
                <a16:creationId xmlns:a16="http://schemas.microsoft.com/office/drawing/2014/main" id="{D1EFC960-FCC6-260E-BE96-043283ADD4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40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106451A2-0CF1-445B-83B2-79CBB3258A46}"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128</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The Two-Phase Locking Protocol</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22B213DB-DB3B-465D-8CC9-968A0C727F78}"/>
              </a:ext>
            </a:extLst>
          </p:cNvPr>
          <p:cNvSpPr txBox="1">
            <a:spLocks noChangeArrowheads="1"/>
          </p:cNvSpPr>
          <p:nvPr/>
        </p:nvSpPr>
        <p:spPr>
          <a:xfrm>
            <a:off x="2438400" y="914401"/>
            <a:ext cx="7848600" cy="55610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This is a protocol which ensures conflict-serializable schedules.</a:t>
            </a:r>
          </a:p>
          <a:p>
            <a:r>
              <a:rPr lang="en-US" altLang="en-US" sz="2400" dirty="0">
                <a:solidFill>
                  <a:srgbClr val="0070C0"/>
                </a:solidFill>
              </a:rPr>
              <a:t>Phase 1: Growing Phase</a:t>
            </a:r>
          </a:p>
          <a:p>
            <a:pPr lvl="1"/>
            <a:r>
              <a:rPr lang="en-US" altLang="en-US" sz="2000" dirty="0"/>
              <a:t>transaction may obtain locks </a:t>
            </a:r>
          </a:p>
          <a:p>
            <a:pPr lvl="1"/>
            <a:r>
              <a:rPr lang="en-US" altLang="en-US" sz="2000" dirty="0"/>
              <a:t>transaction may not release locks</a:t>
            </a:r>
          </a:p>
          <a:p>
            <a:r>
              <a:rPr lang="en-US" altLang="en-US" sz="2400" dirty="0">
                <a:solidFill>
                  <a:srgbClr val="0070C0"/>
                </a:solidFill>
              </a:rPr>
              <a:t>Phase 2: Shrinking Phase</a:t>
            </a:r>
          </a:p>
          <a:p>
            <a:pPr lvl="1"/>
            <a:r>
              <a:rPr lang="en-US" altLang="en-US" sz="2000" dirty="0"/>
              <a:t>transaction may release locks</a:t>
            </a:r>
          </a:p>
          <a:p>
            <a:pPr lvl="1"/>
            <a:r>
              <a:rPr lang="en-US" altLang="en-US" sz="2000" dirty="0"/>
              <a:t>transaction may not obtain locks</a:t>
            </a:r>
          </a:p>
          <a:p>
            <a:pPr>
              <a:lnSpc>
                <a:spcPct val="120000"/>
              </a:lnSpc>
            </a:pPr>
            <a:r>
              <a:rPr lang="en-US" altLang="en-US" sz="2400" dirty="0"/>
              <a:t>The protocol assures serializability. It can be proved that the transactions can be serialized in the order of their </a:t>
            </a:r>
            <a:r>
              <a:rPr lang="en-US" altLang="en-US" sz="2400" b="1" dirty="0">
                <a:solidFill>
                  <a:schemeClr val="tx2"/>
                </a:solidFill>
              </a:rPr>
              <a:t>lock points</a:t>
            </a:r>
            <a:r>
              <a:rPr lang="en-US" altLang="en-US" sz="2400" i="1" dirty="0"/>
              <a:t> </a:t>
            </a:r>
            <a:r>
              <a:rPr lang="en-US" altLang="en-US" sz="2400" dirty="0"/>
              <a:t> (i.e. the point where a transaction acquired its final lock). </a:t>
            </a:r>
          </a:p>
        </p:txBody>
      </p:sp>
      <p:sp>
        <p:nvSpPr>
          <p:cNvPr id="2" name="Footer Placeholder 1">
            <a:extLst>
              <a:ext uri="{FF2B5EF4-FFF2-40B4-BE49-F238E27FC236}">
                <a16:creationId xmlns:a16="http://schemas.microsoft.com/office/drawing/2014/main" id="{98AD1295-8F42-BFCA-5F8F-D2BAF04713B8}"/>
              </a:ext>
            </a:extLst>
          </p:cNvPr>
          <p:cNvSpPr>
            <a:spLocks noGrp="1"/>
          </p:cNvSpPr>
          <p:nvPr>
            <p:ph type="ftr" sz="quarter" idx="11"/>
          </p:nvPr>
        </p:nvSpPr>
        <p:spPr>
          <a:xfrm>
            <a:off x="4648200" y="6172201"/>
            <a:ext cx="3962400" cy="549275"/>
          </a:xfrm>
        </p:spPr>
        <p:txBody>
          <a:bodyPr/>
          <a:lstStyle/>
          <a:p>
            <a:pPr>
              <a:defRPr/>
            </a:pPr>
            <a:r>
              <a:rPr lang="en-US"/>
              <a:t>Jyoti Rani        ACSAI-0402 and DBMS                Unit-4</a:t>
            </a:r>
            <a:endParaRPr lang="en-US" dirty="0"/>
          </a:p>
        </p:txBody>
      </p:sp>
      <p:pic>
        <p:nvPicPr>
          <p:cNvPr id="3" name="Picture 2">
            <a:extLst>
              <a:ext uri="{FF2B5EF4-FFF2-40B4-BE49-F238E27FC236}">
                <a16:creationId xmlns:a16="http://schemas.microsoft.com/office/drawing/2014/main" id="{461E676C-CA56-0B40-1C79-5B47158D54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805809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5FB2919C-3397-4F4E-96EF-DEAFFAD7C34C}"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129</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C42DBDA8-2688-4EE5-8930-F5E8907DBD89}"/>
              </a:ext>
            </a:extLst>
          </p:cNvPr>
          <p:cNvSpPr txBox="1">
            <a:spLocks noChangeArrowheads="1"/>
          </p:cNvSpPr>
          <p:nvPr/>
        </p:nvSpPr>
        <p:spPr>
          <a:xfrm>
            <a:off x="2493147" y="1297958"/>
            <a:ext cx="7517907" cy="5363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2400" dirty="0"/>
              <a:t>Two-phase locking </a:t>
            </a:r>
            <a:r>
              <a:rPr lang="en-US" altLang="en-US" sz="2400" i="1" dirty="0"/>
              <a:t>does not</a:t>
            </a:r>
            <a:r>
              <a:rPr lang="en-US" altLang="en-US" sz="2400" dirty="0"/>
              <a:t> ensure freedom from deadlocks</a:t>
            </a:r>
          </a:p>
          <a:p>
            <a:pPr algn="just"/>
            <a:r>
              <a:rPr lang="en-US" altLang="en-US" sz="2400" dirty="0"/>
              <a:t>Cascading roll-back is possible under two-phase locking. To avoid this, follow a modified protocol called </a:t>
            </a:r>
            <a:r>
              <a:rPr lang="en-US" altLang="en-US" sz="2400" b="1" dirty="0">
                <a:solidFill>
                  <a:schemeClr val="tx2"/>
                </a:solidFill>
              </a:rPr>
              <a:t>strict two-phase locking</a:t>
            </a:r>
            <a:r>
              <a:rPr lang="en-US" altLang="en-US" sz="2400" dirty="0"/>
              <a:t>. Here a transaction must hold all its exclusive locks till it commits/aborts.</a:t>
            </a:r>
          </a:p>
          <a:p>
            <a:pPr algn="just"/>
            <a:r>
              <a:rPr lang="en-US" altLang="en-US" sz="2400" b="1" dirty="0">
                <a:solidFill>
                  <a:schemeClr val="tx2"/>
                </a:solidFill>
              </a:rPr>
              <a:t>Rigorous two-phase locking</a:t>
            </a:r>
            <a:r>
              <a:rPr lang="en-US" altLang="en-US" sz="2400" dirty="0"/>
              <a:t> is even stricter: here </a:t>
            </a:r>
            <a:r>
              <a:rPr lang="en-US" altLang="en-US" sz="2400" i="1" dirty="0"/>
              <a:t>all </a:t>
            </a:r>
            <a:r>
              <a:rPr lang="en-US" altLang="en-US" sz="2400" dirty="0"/>
              <a:t>locks are held till commit/abort. In this protocol transactions can be serialized in the order in which they commit.</a:t>
            </a:r>
          </a:p>
        </p:txBody>
      </p:sp>
      <p:sp>
        <p:nvSpPr>
          <p:cNvPr id="2" name="Footer Placeholder 1">
            <a:extLst>
              <a:ext uri="{FF2B5EF4-FFF2-40B4-BE49-F238E27FC236}">
                <a16:creationId xmlns:a16="http://schemas.microsoft.com/office/drawing/2014/main" id="{3D144A58-D434-1E7B-CC68-E6594361D5D3}"/>
              </a:ext>
            </a:extLst>
          </p:cNvPr>
          <p:cNvSpPr>
            <a:spLocks noGrp="1"/>
          </p:cNvSpPr>
          <p:nvPr>
            <p:ph type="ftr" sz="quarter" idx="11"/>
          </p:nvPr>
        </p:nvSpPr>
        <p:spPr>
          <a:xfrm>
            <a:off x="4648200" y="6356351"/>
            <a:ext cx="4191000" cy="365125"/>
          </a:xfrm>
        </p:spPr>
        <p:txBody>
          <a:bodyPr/>
          <a:lstStyle/>
          <a:p>
            <a:pPr>
              <a:defRPr/>
            </a:pPr>
            <a:r>
              <a:rPr lang="en-US"/>
              <a:t>Jyoti Rani        ACSAI-0402 and DBMS                Unit-4</a:t>
            </a:r>
            <a:endParaRPr lang="en-US" dirty="0"/>
          </a:p>
        </p:txBody>
      </p:sp>
      <p:pic>
        <p:nvPicPr>
          <p:cNvPr id="3" name="Picture 2">
            <a:extLst>
              <a:ext uri="{FF2B5EF4-FFF2-40B4-BE49-F238E27FC236}">
                <a16:creationId xmlns:a16="http://schemas.microsoft.com/office/drawing/2014/main" id="{64306596-E660-C3D7-D6F4-4D08309C04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49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519304-4FD1-D97B-34A3-803B93EB6E8D}"/>
              </a:ext>
            </a:extLst>
          </p:cNvPr>
          <p:cNvSpPr>
            <a:spLocks noGrp="1"/>
          </p:cNvSpPr>
          <p:nvPr>
            <p:ph type="dt" sz="quarter" idx="10"/>
          </p:nvPr>
        </p:nvSpPr>
        <p:spPr/>
        <p:txBody>
          <a:bodyPr/>
          <a:lstStyle/>
          <a:p>
            <a:pPr>
              <a:defRPr/>
            </a:pPr>
            <a:fld id="{B6EF077A-22EB-45C7-92EB-71F71A1E0AC7}" type="datetime1">
              <a:rPr lang="en-US" smtClean="0"/>
              <a:t>4/16/24</a:t>
            </a:fld>
            <a:endParaRPr lang="en-US"/>
          </a:p>
        </p:txBody>
      </p:sp>
      <p:sp>
        <p:nvSpPr>
          <p:cNvPr id="5" name="Footer Placeholder 4">
            <a:extLst>
              <a:ext uri="{FF2B5EF4-FFF2-40B4-BE49-F238E27FC236}">
                <a16:creationId xmlns:a16="http://schemas.microsoft.com/office/drawing/2014/main" id="{AC9445F0-A134-7CF3-7890-A28704390532}"/>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1268" name="Slide Number Placeholder 5">
            <a:extLst>
              <a:ext uri="{FF2B5EF4-FFF2-40B4-BE49-F238E27FC236}">
                <a16:creationId xmlns:a16="http://schemas.microsoft.com/office/drawing/2014/main" id="{47FF9316-41D7-6123-8724-145A19F844DA}"/>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28E58A-C12E-4C1C-A603-5DEA9863481E}" type="slidenum">
              <a:rPr lang="en-US" altLang="en-US">
                <a:solidFill>
                  <a:srgbClr val="898989"/>
                </a:solidFill>
                <a:latin typeface="Calibri" panose="020F0502020204030204" pitchFamily="34" charset="0"/>
              </a:rPr>
              <a:pPr/>
              <a:t>13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45AC287D-D93C-DF36-1D59-14BA72A1391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COs and POs  Mapping</a:t>
            </a:r>
          </a:p>
        </p:txBody>
      </p:sp>
      <p:graphicFrame>
        <p:nvGraphicFramePr>
          <p:cNvPr id="9" name="Content Placeholder 1">
            <a:extLst>
              <a:ext uri="{FF2B5EF4-FFF2-40B4-BE49-F238E27FC236}">
                <a16:creationId xmlns:a16="http://schemas.microsoft.com/office/drawing/2014/main" id="{BF8B79D5-052B-95E2-08A1-D48C400D2CEA}"/>
              </a:ext>
            </a:extLst>
          </p:cNvPr>
          <p:cNvGraphicFramePr>
            <a:graphicFrameLocks/>
          </p:cNvGraphicFramePr>
          <p:nvPr/>
        </p:nvGraphicFramePr>
        <p:xfrm>
          <a:off x="1752600" y="1524001"/>
          <a:ext cx="8305808" cy="4495801"/>
        </p:xfrm>
        <a:graphic>
          <a:graphicData uri="http://schemas.openxmlformats.org/drawingml/2006/table">
            <a:tbl>
              <a:tblPr firstRow="1" firstCol="1" bandRow="1">
                <a:tableStyleId>{5C22544A-7EE6-4342-B048-85BDC9FD1C3A}</a:tableStyleId>
              </a:tblPr>
              <a:tblGrid>
                <a:gridCol w="1085375">
                  <a:extLst>
                    <a:ext uri="{9D8B030D-6E8A-4147-A177-3AD203B41FA5}">
                      <a16:colId xmlns:a16="http://schemas.microsoft.com/office/drawing/2014/main" val="20000"/>
                    </a:ext>
                  </a:extLst>
                </a:gridCol>
                <a:gridCol w="574704">
                  <a:extLst>
                    <a:ext uri="{9D8B030D-6E8A-4147-A177-3AD203B41FA5}">
                      <a16:colId xmlns:a16="http://schemas.microsoft.com/office/drawing/2014/main" val="20001"/>
                    </a:ext>
                  </a:extLst>
                </a:gridCol>
                <a:gridCol w="574704">
                  <a:extLst>
                    <a:ext uri="{9D8B030D-6E8A-4147-A177-3AD203B41FA5}">
                      <a16:colId xmlns:a16="http://schemas.microsoft.com/office/drawing/2014/main" val="20002"/>
                    </a:ext>
                  </a:extLst>
                </a:gridCol>
                <a:gridCol w="574704">
                  <a:extLst>
                    <a:ext uri="{9D8B030D-6E8A-4147-A177-3AD203B41FA5}">
                      <a16:colId xmlns:a16="http://schemas.microsoft.com/office/drawing/2014/main" val="20003"/>
                    </a:ext>
                  </a:extLst>
                </a:gridCol>
                <a:gridCol w="574704">
                  <a:extLst>
                    <a:ext uri="{9D8B030D-6E8A-4147-A177-3AD203B41FA5}">
                      <a16:colId xmlns:a16="http://schemas.microsoft.com/office/drawing/2014/main" val="20004"/>
                    </a:ext>
                  </a:extLst>
                </a:gridCol>
                <a:gridCol w="574704">
                  <a:extLst>
                    <a:ext uri="{9D8B030D-6E8A-4147-A177-3AD203B41FA5}">
                      <a16:colId xmlns:a16="http://schemas.microsoft.com/office/drawing/2014/main" val="20005"/>
                    </a:ext>
                  </a:extLst>
                </a:gridCol>
                <a:gridCol w="574704">
                  <a:extLst>
                    <a:ext uri="{9D8B030D-6E8A-4147-A177-3AD203B41FA5}">
                      <a16:colId xmlns:a16="http://schemas.microsoft.com/office/drawing/2014/main" val="20006"/>
                    </a:ext>
                  </a:extLst>
                </a:gridCol>
                <a:gridCol w="574704">
                  <a:extLst>
                    <a:ext uri="{9D8B030D-6E8A-4147-A177-3AD203B41FA5}">
                      <a16:colId xmlns:a16="http://schemas.microsoft.com/office/drawing/2014/main" val="20007"/>
                    </a:ext>
                  </a:extLst>
                </a:gridCol>
                <a:gridCol w="574704">
                  <a:extLst>
                    <a:ext uri="{9D8B030D-6E8A-4147-A177-3AD203B41FA5}">
                      <a16:colId xmlns:a16="http://schemas.microsoft.com/office/drawing/2014/main" val="20008"/>
                    </a:ext>
                  </a:extLst>
                </a:gridCol>
                <a:gridCol w="574704">
                  <a:extLst>
                    <a:ext uri="{9D8B030D-6E8A-4147-A177-3AD203B41FA5}">
                      <a16:colId xmlns:a16="http://schemas.microsoft.com/office/drawing/2014/main" val="20009"/>
                    </a:ext>
                  </a:extLst>
                </a:gridCol>
                <a:gridCol w="682699">
                  <a:extLst>
                    <a:ext uri="{9D8B030D-6E8A-4147-A177-3AD203B41FA5}">
                      <a16:colId xmlns:a16="http://schemas.microsoft.com/office/drawing/2014/main" val="20010"/>
                    </a:ext>
                  </a:extLst>
                </a:gridCol>
                <a:gridCol w="712130">
                  <a:extLst>
                    <a:ext uri="{9D8B030D-6E8A-4147-A177-3AD203B41FA5}">
                      <a16:colId xmlns:a16="http://schemas.microsoft.com/office/drawing/2014/main" val="20011"/>
                    </a:ext>
                  </a:extLst>
                </a:gridCol>
                <a:gridCol w="653268">
                  <a:extLst>
                    <a:ext uri="{9D8B030D-6E8A-4147-A177-3AD203B41FA5}">
                      <a16:colId xmlns:a16="http://schemas.microsoft.com/office/drawing/2014/main" val="20012"/>
                    </a:ext>
                  </a:extLst>
                </a:gridCol>
              </a:tblGrid>
              <a:tr h="1035553">
                <a:tc>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PO3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PO4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PO5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PO7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PO8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PO9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PO10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PO11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76708">
                <a:tc>
                  <a:txBody>
                    <a:bodyPr/>
                    <a:lstStyle/>
                    <a:p>
                      <a:pPr algn="just">
                        <a:lnSpc>
                          <a:spcPct val="115000"/>
                        </a:lnSpc>
                        <a:spcAft>
                          <a:spcPts val="0"/>
                        </a:spcAft>
                      </a:pPr>
                      <a:r>
                        <a:rPr lang="en-US" sz="1400" dirty="0"/>
                        <a:t>ACSAI0402</a:t>
                      </a:r>
                      <a:r>
                        <a:rPr lang="en-US" sz="1400" dirty="0">
                          <a:effectLst/>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576708">
                <a:tc>
                  <a:txBody>
                    <a:bodyPr/>
                    <a:lstStyle/>
                    <a:p>
                      <a:pPr>
                        <a:lnSpc>
                          <a:spcPct val="115000"/>
                        </a:lnSpc>
                        <a:spcAft>
                          <a:spcPts val="0"/>
                        </a:spcAft>
                      </a:pPr>
                      <a:r>
                        <a:rPr lang="en-US" sz="1400" dirty="0"/>
                        <a:t>ACSAI0402</a:t>
                      </a:r>
                      <a:r>
                        <a:rPr lang="en-US" sz="1400" dirty="0">
                          <a:effectLst/>
                        </a:rPr>
                        <a:t>.2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95000"/>
                      </a:schemeClr>
                    </a:solidFill>
                  </a:tcPr>
                </a:tc>
                <a:extLst>
                  <a:ext uri="{0D108BD9-81ED-4DB2-BD59-A6C34878D82A}">
                    <a16:rowId xmlns:a16="http://schemas.microsoft.com/office/drawing/2014/main" val="10002"/>
                  </a:ext>
                </a:extLst>
              </a:tr>
              <a:tr h="576708">
                <a:tc>
                  <a:txBody>
                    <a:bodyPr/>
                    <a:lstStyle/>
                    <a:p>
                      <a:pPr>
                        <a:lnSpc>
                          <a:spcPct val="115000"/>
                        </a:lnSpc>
                        <a:spcAft>
                          <a:spcPts val="0"/>
                        </a:spcAft>
                      </a:pPr>
                      <a:r>
                        <a:rPr lang="en-US" sz="1400" dirty="0"/>
                        <a:t>ACSAI0402</a:t>
                      </a:r>
                      <a:r>
                        <a:rPr lang="en-US" sz="1400" dirty="0">
                          <a:effectLst/>
                        </a:rPr>
                        <a:t>.3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576708">
                <a:tc>
                  <a:txBody>
                    <a:bodyPr/>
                    <a:lstStyle/>
                    <a:p>
                      <a:pPr>
                        <a:lnSpc>
                          <a:spcPct val="115000"/>
                        </a:lnSpc>
                        <a:spcAft>
                          <a:spcPts val="0"/>
                        </a:spcAft>
                      </a:pPr>
                      <a:r>
                        <a:rPr lang="en-US" sz="1400" dirty="0"/>
                        <a:t>ACSAI0402</a:t>
                      </a:r>
                      <a:r>
                        <a:rPr lang="en-US" sz="1400" dirty="0">
                          <a:effectLst/>
                        </a:rPr>
                        <a:t>.4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a16="http://schemas.microsoft.com/office/drawing/2014/main" val="10004"/>
                  </a:ext>
                </a:extLst>
              </a:tr>
              <a:tr h="576708">
                <a:tc>
                  <a:txBody>
                    <a:bodyPr/>
                    <a:lstStyle/>
                    <a:p>
                      <a:pPr>
                        <a:lnSpc>
                          <a:spcPct val="115000"/>
                        </a:lnSpc>
                        <a:spcAft>
                          <a:spcPts val="0"/>
                        </a:spcAft>
                      </a:pPr>
                      <a:r>
                        <a:rPr lang="en-US" sz="1400" dirty="0"/>
                        <a:t>ACSAI0402</a:t>
                      </a:r>
                      <a:r>
                        <a:rPr lang="en-US" sz="1400" dirty="0">
                          <a:effectLst/>
                        </a:rPr>
                        <a:t>.5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576708">
                <a:tc>
                  <a:txBody>
                    <a:bodyPr/>
                    <a:lstStyle/>
                    <a:p>
                      <a:pPr algn="ctr">
                        <a:lnSpc>
                          <a:spcPct val="115000"/>
                        </a:lnSpc>
                        <a:spcAft>
                          <a:spcPts val="0"/>
                        </a:spcAft>
                      </a:pPr>
                      <a:r>
                        <a:rPr lang="en-US" sz="1400">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2.80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2.60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bl>
          </a:graphicData>
        </a:graphic>
      </p:graphicFrame>
      <p:pic>
        <p:nvPicPr>
          <p:cNvPr id="2" name="Picture 1">
            <a:extLst>
              <a:ext uri="{FF2B5EF4-FFF2-40B4-BE49-F238E27FC236}">
                <a16:creationId xmlns:a16="http://schemas.microsoft.com/office/drawing/2014/main" id="{662F8904-847B-0EF4-5324-3612213997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FECDB75D-2EA1-4A01-9694-1A29080155B0}"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130</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D21276A9-2624-4A37-8321-C37CE27B1BBB}"/>
              </a:ext>
            </a:extLst>
          </p:cNvPr>
          <p:cNvSpPr txBox="1">
            <a:spLocks noChangeArrowheads="1"/>
          </p:cNvSpPr>
          <p:nvPr/>
        </p:nvSpPr>
        <p:spPr>
          <a:xfrm>
            <a:off x="2438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2400" dirty="0"/>
              <a:t>There can be conflict serializable schedules that cannot be obtained if two-phase locking is used.  </a:t>
            </a:r>
          </a:p>
          <a:p>
            <a:pPr algn="just"/>
            <a:r>
              <a:rPr lang="en-US" altLang="en-US" sz="2400" dirty="0"/>
              <a:t>However, in the absence of extra information (e.g., ordering of  access to data), two-phase locking is needed for conflict serializability in the following sense:</a:t>
            </a:r>
          </a:p>
          <a:p>
            <a:pPr algn="just">
              <a:buFontTx/>
              <a:buNone/>
            </a:pPr>
            <a:r>
              <a:rPr lang="en-US" altLang="en-US" sz="2400" dirty="0"/>
              <a:t>   </a:t>
            </a:r>
          </a:p>
          <a:p>
            <a:pPr algn="just">
              <a:buFontTx/>
              <a:buNone/>
            </a:pPr>
            <a:r>
              <a:rPr lang="en-US" altLang="en-US" sz="2400" dirty="0"/>
              <a:t> </a:t>
            </a:r>
            <a:r>
              <a:rPr lang="en-US" altLang="en-US" sz="2400" dirty="0">
                <a:solidFill>
                  <a:srgbClr val="0070C0"/>
                </a:solidFill>
              </a:rPr>
              <a:t>Given a transaction </a:t>
            </a:r>
            <a:r>
              <a:rPr lang="en-US" altLang="en-US" sz="2400" i="1" dirty="0" err="1">
                <a:solidFill>
                  <a:srgbClr val="0070C0"/>
                </a:solidFill>
              </a:rPr>
              <a:t>T</a:t>
            </a:r>
            <a:r>
              <a:rPr lang="en-US" altLang="en-US" sz="2400" baseline="-25000" dirty="0" err="1">
                <a:solidFill>
                  <a:srgbClr val="0070C0"/>
                </a:solidFill>
              </a:rPr>
              <a:t>i</a:t>
            </a:r>
            <a:r>
              <a:rPr lang="en-US" altLang="en-US" sz="2400" dirty="0">
                <a:solidFill>
                  <a:srgbClr val="0070C0"/>
                </a:solidFill>
              </a:rPr>
              <a:t> that does not follow two-phase locking, we can find a transaction </a:t>
            </a:r>
            <a:r>
              <a:rPr lang="en-US" altLang="en-US" sz="2400" i="1" dirty="0" err="1">
                <a:solidFill>
                  <a:srgbClr val="0070C0"/>
                </a:solidFill>
              </a:rPr>
              <a:t>T</a:t>
            </a:r>
            <a:r>
              <a:rPr lang="en-US" altLang="en-US" sz="2400" i="1" baseline="-25000" dirty="0" err="1">
                <a:solidFill>
                  <a:srgbClr val="0070C0"/>
                </a:solidFill>
              </a:rPr>
              <a:t>j</a:t>
            </a:r>
            <a:r>
              <a:rPr lang="en-US" altLang="en-US" sz="2400" dirty="0">
                <a:solidFill>
                  <a:srgbClr val="0070C0"/>
                </a:solidFill>
              </a:rPr>
              <a:t> that uses two-phase locking, and a schedule for </a:t>
            </a:r>
            <a:r>
              <a:rPr lang="en-US" altLang="en-US" sz="2400" i="1" dirty="0" err="1">
                <a:solidFill>
                  <a:srgbClr val="0070C0"/>
                </a:solidFill>
              </a:rPr>
              <a:t>T</a:t>
            </a:r>
            <a:r>
              <a:rPr lang="en-US" altLang="en-US" sz="2400" i="1" baseline="-25000" dirty="0" err="1">
                <a:solidFill>
                  <a:srgbClr val="0070C0"/>
                </a:solidFill>
              </a:rPr>
              <a:t>i</a:t>
            </a:r>
            <a:r>
              <a:rPr lang="en-US" altLang="en-US" sz="2400" dirty="0">
                <a:solidFill>
                  <a:srgbClr val="0070C0"/>
                </a:solidFill>
              </a:rPr>
              <a:t> and </a:t>
            </a:r>
            <a:r>
              <a:rPr lang="en-US" altLang="en-US" sz="2400" i="1" dirty="0" err="1">
                <a:solidFill>
                  <a:srgbClr val="0070C0"/>
                </a:solidFill>
              </a:rPr>
              <a:t>T</a:t>
            </a:r>
            <a:r>
              <a:rPr lang="en-US" altLang="en-US" sz="2400" i="1" baseline="-25000" dirty="0" err="1">
                <a:solidFill>
                  <a:srgbClr val="0070C0"/>
                </a:solidFill>
              </a:rPr>
              <a:t>j</a:t>
            </a:r>
            <a:r>
              <a:rPr lang="en-US" altLang="en-US" sz="2400" dirty="0">
                <a:solidFill>
                  <a:srgbClr val="0070C0"/>
                </a:solidFill>
              </a:rPr>
              <a:t> that is not conflict serializable.</a:t>
            </a:r>
          </a:p>
        </p:txBody>
      </p:sp>
      <p:sp>
        <p:nvSpPr>
          <p:cNvPr id="2" name="Footer Placeholder 1">
            <a:extLst>
              <a:ext uri="{FF2B5EF4-FFF2-40B4-BE49-F238E27FC236}">
                <a16:creationId xmlns:a16="http://schemas.microsoft.com/office/drawing/2014/main" id="{845DB68A-3ADC-237E-FEA5-CEEF1511AF25}"/>
              </a:ext>
            </a:extLst>
          </p:cNvPr>
          <p:cNvSpPr>
            <a:spLocks noGrp="1"/>
          </p:cNvSpPr>
          <p:nvPr>
            <p:ph type="ftr" sz="quarter" idx="11"/>
          </p:nvPr>
        </p:nvSpPr>
        <p:spPr>
          <a:xfrm>
            <a:off x="4648200" y="6356351"/>
            <a:ext cx="3886200" cy="365125"/>
          </a:xfrm>
        </p:spPr>
        <p:txBody>
          <a:bodyPr/>
          <a:lstStyle/>
          <a:p>
            <a:pPr>
              <a:defRPr/>
            </a:pPr>
            <a:r>
              <a:rPr lang="en-US"/>
              <a:t>Jyoti Rani        ACSAI-0402 and DBMS                Unit-4</a:t>
            </a:r>
            <a:endParaRPr lang="en-US" dirty="0"/>
          </a:p>
        </p:txBody>
      </p:sp>
      <p:pic>
        <p:nvPicPr>
          <p:cNvPr id="3" name="Picture 2">
            <a:extLst>
              <a:ext uri="{FF2B5EF4-FFF2-40B4-BE49-F238E27FC236}">
                <a16:creationId xmlns:a16="http://schemas.microsoft.com/office/drawing/2014/main" id="{7B9C145C-0BF2-5FDC-FBE3-60700C37FB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4949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B7E27CA5-03E4-4B2A-9B04-197AA0001A77}"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131</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b="1" dirty="0">
                <a:solidFill>
                  <a:schemeClr val="tx1"/>
                </a:solidFill>
              </a:rPr>
              <a:t>Lock Conversions      </a:t>
            </a:r>
            <a:r>
              <a:rPr lang="en-US" sz="2400" b="1" dirty="0">
                <a:solidFill>
                  <a:schemeClr val="tx1"/>
                </a:solidFill>
              </a:rPr>
              <a:t>(CO5)</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0EE957AC-320A-431E-835E-CA335A40F7CB}"/>
              </a:ext>
            </a:extLst>
          </p:cNvPr>
          <p:cNvSpPr txBox="1">
            <a:spLocks noChangeArrowheads="1"/>
          </p:cNvSpPr>
          <p:nvPr/>
        </p:nvSpPr>
        <p:spPr>
          <a:xfrm>
            <a:off x="2819400" y="1079500"/>
            <a:ext cx="7209408" cy="520589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Two-phase locking with lock conversions:</a:t>
            </a:r>
          </a:p>
          <a:p>
            <a:pPr>
              <a:buFontTx/>
              <a:buNone/>
            </a:pPr>
            <a:r>
              <a:rPr lang="en-US" altLang="en-US" sz="2400" dirty="0"/>
              <a:t>     </a:t>
            </a:r>
            <a:r>
              <a:rPr lang="en-US" altLang="en-US" sz="2400" dirty="0">
                <a:solidFill>
                  <a:srgbClr val="0070C0"/>
                </a:solidFill>
              </a:rPr>
              <a:t>–   First Phase:        </a:t>
            </a:r>
          </a:p>
          <a:p>
            <a:pPr lvl="1"/>
            <a:r>
              <a:rPr lang="en-US" altLang="en-US" sz="2000" dirty="0"/>
              <a:t>can acquire a lock-S on item</a:t>
            </a:r>
          </a:p>
          <a:p>
            <a:pPr lvl="1"/>
            <a:r>
              <a:rPr lang="en-US" altLang="en-US" sz="2000" dirty="0"/>
              <a:t>can acquire a lock-X on item</a:t>
            </a:r>
          </a:p>
          <a:p>
            <a:pPr lvl="1"/>
            <a:r>
              <a:rPr lang="en-US" altLang="en-US" sz="2000" dirty="0"/>
              <a:t>can convert a lock-S to a lock-X (upgrade)</a:t>
            </a:r>
          </a:p>
          <a:p>
            <a:pPr>
              <a:buFontTx/>
              <a:buNone/>
            </a:pPr>
            <a:r>
              <a:rPr lang="en-US" altLang="en-US" sz="2400" dirty="0"/>
              <a:t>     </a:t>
            </a:r>
            <a:r>
              <a:rPr lang="en-US" altLang="en-US" sz="2400" dirty="0">
                <a:solidFill>
                  <a:srgbClr val="0070C0"/>
                </a:solidFill>
              </a:rPr>
              <a:t>–   Second Phase:</a:t>
            </a:r>
          </a:p>
          <a:p>
            <a:pPr lvl="1"/>
            <a:r>
              <a:rPr lang="en-US" altLang="en-US" sz="2000" dirty="0"/>
              <a:t>can release a lock-S</a:t>
            </a:r>
          </a:p>
          <a:p>
            <a:pPr lvl="1"/>
            <a:r>
              <a:rPr lang="en-US" altLang="en-US" sz="2000" dirty="0"/>
              <a:t>can release a lock-X</a:t>
            </a:r>
          </a:p>
          <a:p>
            <a:pPr lvl="1"/>
            <a:r>
              <a:rPr lang="en-US" altLang="en-US" sz="2000" dirty="0"/>
              <a:t>can convert a lock-X to a lock-S  (downgrade)</a:t>
            </a:r>
          </a:p>
          <a:p>
            <a:r>
              <a:rPr lang="en-US" altLang="en-US" sz="2400" dirty="0"/>
              <a:t>This protocol assures serializability. But still relies on the programmer to insert the various  locking instructions.</a:t>
            </a:r>
          </a:p>
        </p:txBody>
      </p:sp>
      <p:sp>
        <p:nvSpPr>
          <p:cNvPr id="2" name="Footer Placeholder 1">
            <a:extLst>
              <a:ext uri="{FF2B5EF4-FFF2-40B4-BE49-F238E27FC236}">
                <a16:creationId xmlns:a16="http://schemas.microsoft.com/office/drawing/2014/main" id="{091D8AC2-02F1-0022-5BB5-2653F14771FB}"/>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C5030568-4D33-9101-B4CB-1A05B6ACFD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67158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1D5C6D1C-FCE5-4F4E-9E99-F5412CF29562}"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132</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Pitfalls of Lock-Based Protocols</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3F443C84-FAF2-4328-A665-5A4974621EE2}"/>
              </a:ext>
            </a:extLst>
          </p:cNvPr>
          <p:cNvSpPr txBox="1">
            <a:spLocks noChangeArrowheads="1"/>
          </p:cNvSpPr>
          <p:nvPr/>
        </p:nvSpPr>
        <p:spPr>
          <a:xfrm>
            <a:off x="2792767" y="781141"/>
            <a:ext cx="7391400" cy="555520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400" dirty="0">
                <a:latin typeface="+mj-lt"/>
              </a:rPr>
              <a:t>Consider the partial schedule</a:t>
            </a:r>
          </a:p>
          <a:p>
            <a:pPr>
              <a:lnSpc>
                <a:spcPct val="90000"/>
              </a:lnSpc>
            </a:pPr>
            <a:endParaRPr lang="en-US" altLang="en-US" sz="2400" dirty="0">
              <a:latin typeface="+mj-lt"/>
            </a:endParaRPr>
          </a:p>
          <a:p>
            <a:pPr>
              <a:lnSpc>
                <a:spcPct val="90000"/>
              </a:lnSpc>
            </a:pPr>
            <a:endParaRPr lang="en-US" altLang="en-US" sz="2400" dirty="0">
              <a:latin typeface="+mj-lt"/>
            </a:endParaRPr>
          </a:p>
          <a:p>
            <a:pPr>
              <a:lnSpc>
                <a:spcPct val="90000"/>
              </a:lnSpc>
            </a:pPr>
            <a:endParaRPr lang="en-US" altLang="en-US" sz="2400" dirty="0">
              <a:latin typeface="+mj-lt"/>
            </a:endParaRPr>
          </a:p>
          <a:p>
            <a:pPr>
              <a:lnSpc>
                <a:spcPct val="90000"/>
              </a:lnSpc>
              <a:buFontTx/>
              <a:buNone/>
            </a:pPr>
            <a:br>
              <a:rPr lang="en-US" altLang="en-US" sz="2400" dirty="0">
                <a:latin typeface="+mj-lt"/>
              </a:rPr>
            </a:br>
            <a:endParaRPr lang="en-US" altLang="en-US" sz="2400" dirty="0">
              <a:latin typeface="+mj-lt"/>
            </a:endParaRPr>
          </a:p>
          <a:p>
            <a:pPr>
              <a:lnSpc>
                <a:spcPct val="90000"/>
              </a:lnSpc>
            </a:pPr>
            <a:endParaRPr lang="en-US" altLang="en-US" sz="2400" dirty="0">
              <a:latin typeface="+mj-lt"/>
            </a:endParaRPr>
          </a:p>
          <a:p>
            <a:pPr>
              <a:lnSpc>
                <a:spcPct val="90000"/>
              </a:lnSpc>
            </a:pPr>
            <a:endParaRPr lang="en-US" altLang="en-US" sz="2400" dirty="0">
              <a:latin typeface="+mj-lt"/>
            </a:endParaRPr>
          </a:p>
          <a:p>
            <a:pPr>
              <a:lnSpc>
                <a:spcPct val="90000"/>
              </a:lnSpc>
            </a:pPr>
            <a:endParaRPr lang="en-US" altLang="en-US" sz="2400" dirty="0">
              <a:latin typeface="+mj-lt"/>
            </a:endParaRPr>
          </a:p>
          <a:p>
            <a:pPr algn="just">
              <a:lnSpc>
                <a:spcPct val="90000"/>
              </a:lnSpc>
              <a:buFontTx/>
              <a:buNone/>
            </a:pPr>
            <a:r>
              <a:rPr lang="en-US" altLang="en-US" sz="2400" dirty="0">
                <a:latin typeface="+mj-lt"/>
              </a:rPr>
              <a:t>Neither </a:t>
            </a:r>
            <a:r>
              <a:rPr lang="en-US" altLang="en-US" sz="2400" i="1" dirty="0">
                <a:latin typeface="+mj-lt"/>
              </a:rPr>
              <a:t>T</a:t>
            </a:r>
            <a:r>
              <a:rPr lang="en-US" altLang="en-US" sz="2400" i="1" baseline="-25000" dirty="0">
                <a:latin typeface="+mj-lt"/>
              </a:rPr>
              <a:t>3</a:t>
            </a:r>
            <a:r>
              <a:rPr lang="en-US" altLang="en-US" sz="2400" dirty="0">
                <a:latin typeface="+mj-lt"/>
              </a:rPr>
              <a:t> nor </a:t>
            </a:r>
            <a:r>
              <a:rPr lang="en-US" altLang="en-US" sz="2400" i="1" dirty="0">
                <a:latin typeface="+mj-lt"/>
              </a:rPr>
              <a:t>T</a:t>
            </a:r>
            <a:r>
              <a:rPr lang="en-US" altLang="en-US" sz="2400" i="1" baseline="-25000" dirty="0">
                <a:latin typeface="+mj-lt"/>
              </a:rPr>
              <a:t>4</a:t>
            </a:r>
            <a:r>
              <a:rPr lang="en-US" altLang="en-US" sz="2400" dirty="0">
                <a:latin typeface="+mj-lt"/>
              </a:rPr>
              <a:t> can make progress — executing  </a:t>
            </a:r>
            <a:r>
              <a:rPr lang="en-US" altLang="en-US" sz="2400" b="1" dirty="0">
                <a:latin typeface="+mj-lt"/>
              </a:rPr>
              <a:t>lock-S</a:t>
            </a:r>
            <a:r>
              <a:rPr lang="en-US" altLang="en-US" sz="2400" i="1" dirty="0">
                <a:latin typeface="+mj-lt"/>
              </a:rPr>
              <a:t>(B)</a:t>
            </a:r>
            <a:r>
              <a:rPr lang="en-US" altLang="en-US" sz="2400" dirty="0">
                <a:latin typeface="+mj-lt"/>
              </a:rPr>
              <a:t> causes </a:t>
            </a:r>
            <a:r>
              <a:rPr lang="en-US" altLang="en-US" sz="2400" i="1" dirty="0">
                <a:latin typeface="+mj-lt"/>
              </a:rPr>
              <a:t>T</a:t>
            </a:r>
            <a:r>
              <a:rPr lang="en-US" altLang="en-US" sz="2400" i="1" baseline="-25000" dirty="0">
                <a:latin typeface="+mj-lt"/>
              </a:rPr>
              <a:t>4</a:t>
            </a:r>
            <a:r>
              <a:rPr lang="en-US" altLang="en-US" sz="2400" dirty="0">
                <a:latin typeface="+mj-lt"/>
              </a:rPr>
              <a:t> to wait for </a:t>
            </a:r>
            <a:r>
              <a:rPr lang="en-US" altLang="en-US" sz="2400" i="1" dirty="0">
                <a:latin typeface="+mj-lt"/>
              </a:rPr>
              <a:t>T</a:t>
            </a:r>
            <a:r>
              <a:rPr lang="en-US" altLang="en-US" sz="2400" i="1" baseline="-25000" dirty="0">
                <a:latin typeface="+mj-lt"/>
              </a:rPr>
              <a:t>3</a:t>
            </a:r>
            <a:r>
              <a:rPr lang="en-US" altLang="en-US" sz="2400" dirty="0">
                <a:latin typeface="+mj-lt"/>
              </a:rPr>
              <a:t> to release its lock on </a:t>
            </a:r>
            <a:r>
              <a:rPr lang="en-US" altLang="en-US" sz="2400" i="1" dirty="0">
                <a:latin typeface="+mj-lt"/>
              </a:rPr>
              <a:t>B</a:t>
            </a:r>
            <a:r>
              <a:rPr lang="en-US" altLang="en-US" sz="2400" dirty="0">
                <a:latin typeface="+mj-lt"/>
              </a:rPr>
              <a:t>, while executing  </a:t>
            </a:r>
            <a:r>
              <a:rPr lang="en-US" altLang="en-US" sz="2400" b="1" dirty="0">
                <a:latin typeface="+mj-lt"/>
              </a:rPr>
              <a:t>lock-X</a:t>
            </a:r>
            <a:r>
              <a:rPr lang="en-US" altLang="en-US" sz="2400" i="1" dirty="0">
                <a:latin typeface="+mj-lt"/>
              </a:rPr>
              <a:t>(A)</a:t>
            </a:r>
            <a:r>
              <a:rPr lang="en-US" altLang="en-US" sz="2400" dirty="0">
                <a:latin typeface="+mj-lt"/>
              </a:rPr>
              <a:t> causes </a:t>
            </a:r>
            <a:r>
              <a:rPr lang="en-US" altLang="en-US" sz="2400" i="1" dirty="0">
                <a:latin typeface="+mj-lt"/>
              </a:rPr>
              <a:t>T</a:t>
            </a:r>
            <a:r>
              <a:rPr lang="en-US" altLang="en-US" sz="2400" i="1" baseline="-25000" dirty="0">
                <a:latin typeface="+mj-lt"/>
              </a:rPr>
              <a:t>3</a:t>
            </a:r>
            <a:r>
              <a:rPr lang="en-US" altLang="en-US" sz="2400" i="1" dirty="0">
                <a:latin typeface="+mj-lt"/>
              </a:rPr>
              <a:t> </a:t>
            </a:r>
            <a:r>
              <a:rPr lang="en-US" altLang="en-US" sz="2400" dirty="0">
                <a:latin typeface="+mj-lt"/>
              </a:rPr>
              <a:t> to wait for </a:t>
            </a:r>
            <a:r>
              <a:rPr lang="en-US" altLang="en-US" sz="2400" i="1" dirty="0">
                <a:latin typeface="+mj-lt"/>
              </a:rPr>
              <a:t>T</a:t>
            </a:r>
            <a:r>
              <a:rPr lang="en-US" altLang="en-US" sz="2400" i="1" baseline="-25000" dirty="0">
                <a:latin typeface="+mj-lt"/>
              </a:rPr>
              <a:t>4</a:t>
            </a:r>
            <a:r>
              <a:rPr lang="en-US" altLang="en-US" sz="2400" dirty="0">
                <a:latin typeface="+mj-lt"/>
              </a:rPr>
              <a:t> to release its lock on </a:t>
            </a:r>
            <a:r>
              <a:rPr lang="en-US" altLang="en-US" sz="2400" i="1" dirty="0">
                <a:latin typeface="+mj-lt"/>
              </a:rPr>
              <a:t>A</a:t>
            </a:r>
            <a:r>
              <a:rPr lang="en-US" altLang="en-US" sz="2400" dirty="0">
                <a:latin typeface="+mj-lt"/>
              </a:rPr>
              <a:t>.</a:t>
            </a:r>
          </a:p>
          <a:p>
            <a:pPr>
              <a:lnSpc>
                <a:spcPct val="90000"/>
              </a:lnSpc>
            </a:pPr>
            <a:r>
              <a:rPr lang="en-US" altLang="en-US" sz="2400" dirty="0">
                <a:latin typeface="+mj-lt"/>
              </a:rPr>
              <a:t>Such a situation is called a </a:t>
            </a:r>
            <a:r>
              <a:rPr lang="en-US" altLang="en-US" sz="2400" b="1" dirty="0">
                <a:latin typeface="+mj-lt"/>
              </a:rPr>
              <a:t>deadlock</a:t>
            </a:r>
            <a:r>
              <a:rPr lang="en-US" altLang="en-US" sz="2400" dirty="0">
                <a:latin typeface="+mj-lt"/>
              </a:rPr>
              <a:t>. </a:t>
            </a:r>
          </a:p>
          <a:p>
            <a:pPr lvl="1">
              <a:lnSpc>
                <a:spcPct val="90000"/>
              </a:lnSpc>
            </a:pPr>
            <a:r>
              <a:rPr lang="en-US" altLang="en-US" sz="2400" dirty="0">
                <a:latin typeface="+mj-lt"/>
              </a:rPr>
              <a:t>To handle a deadlock one of </a:t>
            </a:r>
            <a:r>
              <a:rPr lang="en-US" altLang="en-US" sz="2400" i="1" dirty="0">
                <a:latin typeface="+mj-lt"/>
              </a:rPr>
              <a:t>T</a:t>
            </a:r>
            <a:r>
              <a:rPr lang="en-US" altLang="en-US" sz="2400" i="1" baseline="-25000" dirty="0">
                <a:latin typeface="+mj-lt"/>
              </a:rPr>
              <a:t>3</a:t>
            </a:r>
            <a:r>
              <a:rPr lang="en-US" altLang="en-US" sz="2400" dirty="0">
                <a:latin typeface="+mj-lt"/>
              </a:rPr>
              <a:t> or </a:t>
            </a:r>
            <a:r>
              <a:rPr lang="en-US" altLang="en-US" sz="2400" i="1" dirty="0">
                <a:latin typeface="+mj-lt"/>
              </a:rPr>
              <a:t>T</a:t>
            </a:r>
            <a:r>
              <a:rPr lang="en-US" altLang="en-US" sz="2400" i="1" baseline="-25000" dirty="0">
                <a:latin typeface="+mj-lt"/>
              </a:rPr>
              <a:t>4</a:t>
            </a:r>
            <a:r>
              <a:rPr lang="en-US" altLang="en-US" sz="2400" dirty="0">
                <a:latin typeface="+mj-lt"/>
              </a:rPr>
              <a:t> must be rolled back and its locks released.</a:t>
            </a:r>
          </a:p>
        </p:txBody>
      </p:sp>
      <p:pic>
        <p:nvPicPr>
          <p:cNvPr id="11" name="Picture 4">
            <a:extLst>
              <a:ext uri="{FF2B5EF4-FFF2-40B4-BE49-F238E27FC236}">
                <a16:creationId xmlns:a16="http://schemas.microsoft.com/office/drawing/2014/main" id="{D8F53C57-6464-4D00-B077-3A9CBDE04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131" t="2899" r="13043" b="1450"/>
          <a:stretch>
            <a:fillRect/>
          </a:stretch>
        </p:blipFill>
        <p:spPr bwMode="auto">
          <a:xfrm>
            <a:off x="4699247" y="1232702"/>
            <a:ext cx="2665413" cy="2625725"/>
          </a:xfrm>
          <a:prstGeom prst="rect">
            <a:avLst/>
          </a:prstGeom>
          <a:noFill/>
          <a:ln w="76200" cmpd="tri">
            <a:solidFill>
              <a:schemeClr val="tx2"/>
            </a:solidFill>
            <a:miter lim="800000"/>
            <a:headEnd/>
            <a:tailEnd/>
          </a:ln>
          <a:extLst>
            <a:ext uri="{909E8E84-426E-40dd-AFC4-6F175D3DCCD1}">
              <a14:hiddenFill xmlns=""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105B247-8EC4-2482-2629-4E8E93E86186}"/>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22942CD3-69B4-A31D-CDC9-F03A209C70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544981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980F4B63-30ED-422B-8073-221B2FAF2928}"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133</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Pitfalls of Lock-Based Protocols</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52F307AE-7E5B-44E5-B1EB-D553301E110F}"/>
              </a:ext>
            </a:extLst>
          </p:cNvPr>
          <p:cNvSpPr txBox="1">
            <a:spLocks noChangeArrowheads="1"/>
          </p:cNvSpPr>
          <p:nvPr/>
        </p:nvSpPr>
        <p:spPr bwMode="auto">
          <a:xfrm>
            <a:off x="2650725" y="1069180"/>
            <a:ext cx="7661275" cy="4903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eaLnBrk="1" hangingPunct="1">
              <a:buClr>
                <a:srgbClr val="2A1A00"/>
              </a:buClr>
              <a:defRPr/>
            </a:pPr>
            <a:r>
              <a:rPr lang="en-US" altLang="en-US" sz="2200" dirty="0">
                <a:solidFill>
                  <a:schemeClr val="tx1"/>
                </a:solidFill>
                <a:latin typeface="+mj-lt"/>
              </a:rPr>
              <a:t>The potential for deadlock exists in most locking protocols. Deadlocks are a necessary evil.</a:t>
            </a:r>
          </a:p>
          <a:p>
            <a:pPr eaLnBrk="1" hangingPunct="1">
              <a:buClr>
                <a:srgbClr val="2A1A00"/>
              </a:buClr>
              <a:defRPr/>
            </a:pPr>
            <a:r>
              <a:rPr lang="en-US" altLang="en-US" sz="2200" b="1" dirty="0">
                <a:solidFill>
                  <a:schemeClr val="tx1"/>
                </a:solidFill>
                <a:latin typeface="+mj-lt"/>
              </a:rPr>
              <a:t>Starvation</a:t>
            </a:r>
            <a:r>
              <a:rPr lang="en-US" altLang="en-US" sz="2200" dirty="0">
                <a:solidFill>
                  <a:schemeClr val="tx1"/>
                </a:solidFill>
                <a:latin typeface="+mj-lt"/>
              </a:rPr>
              <a:t> is also possible if concurrency control manager is badly designed. For example:</a:t>
            </a:r>
          </a:p>
          <a:p>
            <a:pPr lvl="1" eaLnBrk="1" hangingPunct="1">
              <a:buClr>
                <a:srgbClr val="2A1A00"/>
              </a:buClr>
              <a:defRPr/>
            </a:pPr>
            <a:r>
              <a:rPr lang="en-US" altLang="en-US" sz="2200" dirty="0">
                <a:solidFill>
                  <a:schemeClr val="tx1"/>
                </a:solidFill>
                <a:latin typeface="+mj-lt"/>
              </a:rPr>
              <a:t>A transaction may be waiting for an X-lock on an item, while a sequence of other transactions request and are granted an S-lock on the same item.  </a:t>
            </a:r>
          </a:p>
          <a:p>
            <a:pPr lvl="1" eaLnBrk="1" hangingPunct="1">
              <a:buClr>
                <a:srgbClr val="2A1A00"/>
              </a:buClr>
              <a:defRPr/>
            </a:pPr>
            <a:r>
              <a:rPr lang="en-US" altLang="en-US" sz="2200" dirty="0">
                <a:solidFill>
                  <a:schemeClr val="tx1"/>
                </a:solidFill>
                <a:latin typeface="+mj-lt"/>
              </a:rPr>
              <a:t>The same transaction is repeatedly rolled back due to deadlocks.</a:t>
            </a:r>
          </a:p>
          <a:p>
            <a:pPr eaLnBrk="1" hangingPunct="1">
              <a:buClr>
                <a:srgbClr val="2A1A00"/>
              </a:buClr>
              <a:defRPr/>
            </a:pPr>
            <a:r>
              <a:rPr lang="en-US" altLang="en-US" sz="2200" dirty="0">
                <a:solidFill>
                  <a:schemeClr val="tx1"/>
                </a:solidFill>
                <a:latin typeface="+mj-lt"/>
              </a:rPr>
              <a:t>Concurrency control manager can be designed to prevent starvation.</a:t>
            </a:r>
          </a:p>
        </p:txBody>
      </p:sp>
      <p:sp>
        <p:nvSpPr>
          <p:cNvPr id="2" name="Footer Placeholder 1">
            <a:extLst>
              <a:ext uri="{FF2B5EF4-FFF2-40B4-BE49-F238E27FC236}">
                <a16:creationId xmlns:a16="http://schemas.microsoft.com/office/drawing/2014/main" id="{BAD5F420-4B5B-7E69-5C18-BDEB734DE9EB}"/>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CB048698-7AF9-6E78-13A7-0F3A05507F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7710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BA148E4A-4AD1-4BCA-8F65-D4B101CB9E94}"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134</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D21276A9-2624-4A37-8321-C37CE27B1BBB}"/>
              </a:ext>
            </a:extLst>
          </p:cNvPr>
          <p:cNvSpPr txBox="1">
            <a:spLocks noChangeArrowheads="1"/>
          </p:cNvSpPr>
          <p:nvPr/>
        </p:nvSpPr>
        <p:spPr>
          <a:xfrm>
            <a:off x="2438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t>P</a:t>
            </a:r>
            <a:r>
              <a:rPr lang="en-US" sz="2400" b="1" dirty="0"/>
              <a:t>roblems with 2-PL</a:t>
            </a:r>
            <a:r>
              <a:rPr lang="en-US" sz="2400" dirty="0"/>
              <a:t>, </a:t>
            </a:r>
          </a:p>
          <a:p>
            <a:pPr lvl="1" algn="just"/>
            <a:r>
              <a:rPr lang="en-US" sz="2000" dirty="0"/>
              <a:t>Cascading Aborts and Deadlocks.</a:t>
            </a:r>
          </a:p>
          <a:p>
            <a:pPr lvl="1" algn="just"/>
            <a:endParaRPr lang="en-US" sz="2000" dirty="0"/>
          </a:p>
          <a:p>
            <a:pPr lvl="1" algn="just"/>
            <a:endParaRPr lang="en-US" sz="2000" dirty="0"/>
          </a:p>
          <a:p>
            <a:pPr fontAlgn="base"/>
            <a:r>
              <a:rPr lang="en-US" dirty="0"/>
              <a:t>There are three categories:</a:t>
            </a:r>
          </a:p>
          <a:p>
            <a:pPr lvl="1" fontAlgn="base"/>
            <a:r>
              <a:rPr lang="en-US" dirty="0"/>
              <a:t>Strict 2-PL</a:t>
            </a:r>
          </a:p>
          <a:p>
            <a:pPr lvl="1" fontAlgn="base"/>
            <a:r>
              <a:rPr lang="en-US" dirty="0"/>
              <a:t>Rigorous 2-PL</a:t>
            </a:r>
          </a:p>
          <a:p>
            <a:pPr lvl="1" fontAlgn="base"/>
            <a:r>
              <a:rPr lang="en-US" dirty="0"/>
              <a:t>Conservative 2-PL</a:t>
            </a:r>
          </a:p>
          <a:p>
            <a:pPr lvl="2" algn="just">
              <a:buNone/>
            </a:pPr>
            <a:endParaRPr lang="en-US" altLang="en-US" sz="1600" dirty="0">
              <a:solidFill>
                <a:srgbClr val="0070C0"/>
              </a:solidFill>
            </a:endParaRPr>
          </a:p>
        </p:txBody>
      </p:sp>
      <p:sp>
        <p:nvSpPr>
          <p:cNvPr id="2" name="Footer Placeholder 1">
            <a:extLst>
              <a:ext uri="{FF2B5EF4-FFF2-40B4-BE49-F238E27FC236}">
                <a16:creationId xmlns:a16="http://schemas.microsoft.com/office/drawing/2014/main" id="{0940B0BF-B80B-4FF4-8862-7B6F02BDCCFD}"/>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EDBBE5C4-4EF2-506D-0E9B-3C1FFDF0F1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584493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2CDD292D-6E27-49FC-9B27-D2068C668D92}"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135</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D21276A9-2624-4A37-8321-C37CE27B1BBB}"/>
              </a:ext>
            </a:extLst>
          </p:cNvPr>
          <p:cNvSpPr txBox="1">
            <a:spLocks noChangeArrowheads="1"/>
          </p:cNvSpPr>
          <p:nvPr/>
        </p:nvSpPr>
        <p:spPr>
          <a:xfrm>
            <a:off x="2438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buNone/>
            </a:pPr>
            <a:r>
              <a:rPr lang="en-US" sz="3600" b="1" dirty="0"/>
              <a:t>Conservative 2-PL –</a:t>
            </a:r>
          </a:p>
          <a:p>
            <a:pPr fontAlgn="base"/>
            <a:r>
              <a:rPr lang="en-US" sz="2600" dirty="0"/>
              <a:t> </a:t>
            </a:r>
            <a:r>
              <a:rPr lang="en-US" sz="2600" b="1" dirty="0"/>
              <a:t>Static 2-PL</a:t>
            </a:r>
            <a:r>
              <a:rPr lang="en-US" sz="2600" dirty="0"/>
              <a:t>, this protocol requires the transaction to lock all the items it access before the Transaction begins execution by </a:t>
            </a:r>
            <a:r>
              <a:rPr lang="en-US" sz="2600" dirty="0" err="1"/>
              <a:t>predeclaring</a:t>
            </a:r>
            <a:r>
              <a:rPr lang="en-US" sz="2600" dirty="0"/>
              <a:t> its read-set and write-set.</a:t>
            </a:r>
          </a:p>
          <a:p>
            <a:pPr lvl="1" fontAlgn="base">
              <a:buFont typeface="Wingdings" pitchFamily="2" charset="2"/>
              <a:buChar char="Ø"/>
            </a:pPr>
            <a:r>
              <a:rPr lang="en-US" sz="2000" dirty="0"/>
              <a:t>If any of the </a:t>
            </a:r>
            <a:r>
              <a:rPr lang="en-US" sz="2000" dirty="0" err="1"/>
              <a:t>predeclared</a:t>
            </a:r>
            <a:r>
              <a:rPr lang="en-US" sz="2000" dirty="0"/>
              <a:t> items needed cannot be locked, the transaction does not lock any of the items, instead it waits until all the items are available for locking.</a:t>
            </a:r>
            <a:br>
              <a:rPr lang="en-US" sz="2000" dirty="0"/>
            </a:br>
            <a:br>
              <a:rPr lang="en-US" sz="2000" dirty="0"/>
            </a:br>
            <a:r>
              <a:rPr lang="en-US" sz="2000" dirty="0">
                <a:solidFill>
                  <a:srgbClr val="FF0000"/>
                </a:solidFill>
              </a:rPr>
              <a:t>Conservative 2-PL is </a:t>
            </a:r>
            <a:r>
              <a:rPr lang="en-US" sz="2000" i="1" dirty="0">
                <a:solidFill>
                  <a:srgbClr val="FF0000"/>
                </a:solidFill>
              </a:rPr>
              <a:t>Deadlock free</a:t>
            </a:r>
            <a:r>
              <a:rPr lang="en-US" sz="2000" dirty="0">
                <a:solidFill>
                  <a:srgbClr val="FF0000"/>
                </a:solidFill>
              </a:rPr>
              <a:t> and but it does not ensure Strict schedule</a:t>
            </a:r>
          </a:p>
        </p:txBody>
      </p:sp>
      <p:sp>
        <p:nvSpPr>
          <p:cNvPr id="2" name="Footer Placeholder 1">
            <a:extLst>
              <a:ext uri="{FF2B5EF4-FFF2-40B4-BE49-F238E27FC236}">
                <a16:creationId xmlns:a16="http://schemas.microsoft.com/office/drawing/2014/main" id="{209B94E1-68DD-34FC-4920-2269F82DCA93}"/>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A8D33696-2175-46A4-C0D2-A6559EBC29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522404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AD968C44-63E7-4879-A207-B99D9A5A6E3C}"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136</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D21276A9-2624-4A37-8321-C37CE27B1BBB}"/>
              </a:ext>
            </a:extLst>
          </p:cNvPr>
          <p:cNvSpPr txBox="1">
            <a:spLocks noChangeArrowheads="1"/>
          </p:cNvSpPr>
          <p:nvPr/>
        </p:nvSpPr>
        <p:spPr>
          <a:xfrm>
            <a:off x="2438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None/>
            </a:pPr>
            <a:r>
              <a:rPr lang="en-US" sz="3600" b="1" dirty="0"/>
              <a:t> Strict-2PL </a:t>
            </a:r>
            <a:endParaRPr lang="en-US" sz="2400" b="1" dirty="0"/>
          </a:p>
          <a:p>
            <a:pPr algn="just">
              <a:buFont typeface="Wingdings" pitchFamily="2" charset="2"/>
              <a:buChar char="Ø"/>
            </a:pPr>
            <a:r>
              <a:rPr lang="en-US" sz="2400" dirty="0"/>
              <a:t>The first phase of Strict-2PL is same as 2PL.</a:t>
            </a:r>
          </a:p>
          <a:p>
            <a:pPr algn="just">
              <a:buFont typeface="Wingdings" pitchFamily="2" charset="2"/>
              <a:buChar char="Ø"/>
            </a:pPr>
            <a:r>
              <a:rPr lang="en-US" sz="2400" dirty="0"/>
              <a:t> After acquiring all the locks in the first phase, the transaction continues to execute normally. But in contrast to 2PL, Strict-2PL does not release a lock after using it.</a:t>
            </a:r>
          </a:p>
          <a:p>
            <a:pPr algn="just">
              <a:buFont typeface="Wingdings" pitchFamily="2" charset="2"/>
              <a:buChar char="Ø"/>
            </a:pPr>
            <a:r>
              <a:rPr lang="en-US" sz="2400" dirty="0"/>
              <a:t> Strict-2PL holds all the locks until the commit point and releases all the locks at a time. </a:t>
            </a:r>
          </a:p>
          <a:p>
            <a:pPr algn="just">
              <a:buFont typeface="Wingdings" pitchFamily="2" charset="2"/>
              <a:buChar char="Ø"/>
            </a:pPr>
            <a:r>
              <a:rPr lang="en-US" sz="2400" dirty="0"/>
              <a:t>Strict-2PL does not have cascading abort as 2PL does.</a:t>
            </a:r>
          </a:p>
          <a:p>
            <a:pPr fontAlgn="base"/>
            <a:r>
              <a:rPr lang="en-US" sz="2400" dirty="0"/>
              <a:t>Following Strict 2-PL ensures that our schedule is:</a:t>
            </a:r>
          </a:p>
          <a:p>
            <a:pPr lvl="1" fontAlgn="base"/>
            <a:r>
              <a:rPr lang="en-US" sz="2000" dirty="0"/>
              <a:t>Recoverable</a:t>
            </a:r>
          </a:p>
          <a:p>
            <a:pPr lvl="1" fontAlgn="base"/>
            <a:r>
              <a:rPr lang="en-US" sz="2000" dirty="0" err="1"/>
              <a:t>Cascadeless</a:t>
            </a:r>
            <a:endParaRPr lang="en-US" sz="2000" dirty="0"/>
          </a:p>
          <a:p>
            <a:pPr algn="just">
              <a:buFont typeface="Wingdings" pitchFamily="2" charset="2"/>
              <a:buChar char="Ø"/>
            </a:pPr>
            <a:endParaRPr lang="en-US" altLang="en-US" sz="2400" dirty="0">
              <a:solidFill>
                <a:srgbClr val="0070C0"/>
              </a:solidFill>
            </a:endParaRPr>
          </a:p>
        </p:txBody>
      </p:sp>
      <p:sp>
        <p:nvSpPr>
          <p:cNvPr id="2" name="Footer Placeholder 1">
            <a:extLst>
              <a:ext uri="{FF2B5EF4-FFF2-40B4-BE49-F238E27FC236}">
                <a16:creationId xmlns:a16="http://schemas.microsoft.com/office/drawing/2014/main" id="{10A2CE07-132C-755E-FA99-AD59A2850AEF}"/>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CA0AEDB2-C977-03C9-2DC9-FC83E046A9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28754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B1ED4310-0D65-48CC-B54E-0FACC6EBA913}"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137</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The Two-Phase Locking Protocol (Cont.)</a:t>
            </a:r>
            <a:endParaRPr lang="en-US" sz="3400" b="1" dirty="0">
              <a:solidFill>
                <a:prstClr val="black"/>
              </a:solidFill>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D21276A9-2624-4A37-8321-C37CE27B1BBB}"/>
              </a:ext>
            </a:extLst>
          </p:cNvPr>
          <p:cNvSpPr txBox="1">
            <a:spLocks noChangeArrowheads="1"/>
          </p:cNvSpPr>
          <p:nvPr/>
        </p:nvSpPr>
        <p:spPr>
          <a:xfrm>
            <a:off x="2438400" y="1143000"/>
            <a:ext cx="7590408" cy="50358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buNone/>
            </a:pPr>
            <a:r>
              <a:rPr lang="en-US" sz="3600" b="1" dirty="0"/>
              <a:t>Rigorous 2-PL –</a:t>
            </a:r>
          </a:p>
          <a:p>
            <a:pPr fontAlgn="base">
              <a:buFont typeface="Wingdings" pitchFamily="2" charset="2"/>
              <a:buChar char="Ø"/>
            </a:pPr>
            <a:r>
              <a:rPr lang="en-US" sz="2400" dirty="0"/>
              <a:t>This requires that in addition to the lock being 2-Phase </a:t>
            </a:r>
            <a:r>
              <a:rPr lang="en-US" sz="2400" b="1" dirty="0"/>
              <a:t>all Exclusive(X) and Shared(S) Locks</a:t>
            </a:r>
            <a:r>
              <a:rPr lang="en-US" sz="2400" dirty="0"/>
              <a:t> held by the transaction be released until </a:t>
            </a:r>
            <a:r>
              <a:rPr lang="en-US" sz="2400" i="1" dirty="0"/>
              <a:t>after</a:t>
            </a:r>
            <a:r>
              <a:rPr lang="en-US" sz="2400" dirty="0"/>
              <a:t> the Transaction Commits.</a:t>
            </a:r>
          </a:p>
          <a:p>
            <a:pPr fontAlgn="base">
              <a:buFont typeface="Wingdings" pitchFamily="2" charset="2"/>
              <a:buChar char="Ø"/>
            </a:pPr>
            <a:r>
              <a:rPr lang="en-US" sz="2400" dirty="0"/>
              <a:t>Following Rigorous 2-PL ensures that our schedule is:</a:t>
            </a:r>
          </a:p>
          <a:p>
            <a:pPr lvl="1" fontAlgn="base"/>
            <a:r>
              <a:rPr lang="en-US" dirty="0"/>
              <a:t>Recoverable</a:t>
            </a:r>
          </a:p>
          <a:p>
            <a:pPr lvl="1" fontAlgn="base"/>
            <a:r>
              <a:rPr lang="en-US" dirty="0" err="1"/>
              <a:t>Cascadeless</a:t>
            </a:r>
            <a:endParaRPr lang="en-US" dirty="0"/>
          </a:p>
          <a:p>
            <a:pPr lvl="1" fontAlgn="base">
              <a:buFont typeface="Wingdings" pitchFamily="2" charset="2"/>
              <a:buChar char="Ø"/>
            </a:pPr>
            <a:endParaRPr lang="en-US" sz="2000" dirty="0"/>
          </a:p>
        </p:txBody>
      </p:sp>
      <p:sp>
        <p:nvSpPr>
          <p:cNvPr id="2" name="Footer Placeholder 1">
            <a:extLst>
              <a:ext uri="{FF2B5EF4-FFF2-40B4-BE49-F238E27FC236}">
                <a16:creationId xmlns:a16="http://schemas.microsoft.com/office/drawing/2014/main" id="{C462C0B1-F27E-F2D7-8CAF-0CE97308626F}"/>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26D4B3DB-B3EC-DF8C-5FA3-A541E024F2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823226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E1A01-025E-43C0-9CDA-39E7A6F6AF44}"/>
              </a:ext>
            </a:extLst>
          </p:cNvPr>
          <p:cNvSpPr>
            <a:spLocks noGrp="1"/>
          </p:cNvSpPr>
          <p:nvPr>
            <p:ph type="dt" sz="half" idx="10"/>
          </p:nvPr>
        </p:nvSpPr>
        <p:spPr/>
        <p:txBody>
          <a:bodyPr/>
          <a:lstStyle/>
          <a:p>
            <a:fld id="{0447E92C-032B-45B5-B07A-5825A85973B5}" type="datetime1">
              <a:rPr lang="en-US" smtClean="0"/>
              <a:t>4/16/24</a:t>
            </a:fld>
            <a:endParaRPr lang="en-US"/>
          </a:p>
        </p:txBody>
      </p:sp>
      <p:sp>
        <p:nvSpPr>
          <p:cNvPr id="4" name="Slide Number Placeholder 3">
            <a:extLst>
              <a:ext uri="{FF2B5EF4-FFF2-40B4-BE49-F238E27FC236}">
                <a16:creationId xmlns:a16="http://schemas.microsoft.com/office/drawing/2014/main" id="{71AF230A-491B-47F1-A242-4388DB43723C}"/>
              </a:ext>
            </a:extLst>
          </p:cNvPr>
          <p:cNvSpPr>
            <a:spLocks noGrp="1"/>
          </p:cNvSpPr>
          <p:nvPr>
            <p:ph type="sldNum" sz="quarter" idx="12"/>
          </p:nvPr>
        </p:nvSpPr>
        <p:spPr/>
        <p:txBody>
          <a:bodyPr/>
          <a:lstStyle/>
          <a:p>
            <a:fld id="{B6F15528-21DE-4FAA-801E-634DDDAF4B2B}" type="slidenum">
              <a:rPr lang="en-US" smtClean="0"/>
              <a:pPr/>
              <a:t>138</a:t>
            </a:fld>
            <a:endParaRPr lang="en-US"/>
          </a:p>
        </p:txBody>
      </p:sp>
      <p:sp>
        <p:nvSpPr>
          <p:cNvPr id="3" name="TextBox 2"/>
          <p:cNvSpPr txBox="1"/>
          <p:nvPr/>
        </p:nvSpPr>
        <p:spPr>
          <a:xfrm>
            <a:off x="2057400" y="1066800"/>
            <a:ext cx="8229600" cy="4832092"/>
          </a:xfrm>
          <a:prstGeom prst="rect">
            <a:avLst/>
          </a:prstGeom>
          <a:noFill/>
        </p:spPr>
        <p:txBody>
          <a:bodyPr wrap="square" rtlCol="0">
            <a:spAutoFit/>
          </a:bodyPr>
          <a:lstStyle/>
          <a:p>
            <a:pPr marL="285750" indent="-285750" algn="just">
              <a:buFont typeface="Arial"/>
              <a:buChar char="•"/>
            </a:pPr>
            <a:r>
              <a:rPr lang="en-US" sz="2200" dirty="0"/>
              <a:t>A lock based technique that guarantees serializability that is not based on 2PL.</a:t>
            </a:r>
          </a:p>
          <a:p>
            <a:pPr marL="285750" indent="-285750" algn="just">
              <a:buFont typeface="Arial"/>
              <a:buChar char="•"/>
            </a:pPr>
            <a:r>
              <a:rPr lang="en-US" sz="2200" dirty="0"/>
              <a:t>Additional information is required, how the transactions will use the data.</a:t>
            </a:r>
          </a:p>
          <a:p>
            <a:pPr marL="285750" indent="-285750" algn="just">
              <a:buFont typeface="Arial"/>
              <a:buChar char="•"/>
            </a:pPr>
            <a:r>
              <a:rPr lang="en-US" sz="2200" dirty="0"/>
              <a:t>We need an idea about the order the data items are to be accessed.</a:t>
            </a:r>
          </a:p>
          <a:p>
            <a:pPr marL="285750" indent="-285750" algn="just">
              <a:buFont typeface="Arial"/>
              <a:buChar char="•"/>
            </a:pPr>
            <a:r>
              <a:rPr lang="en-US" sz="2200" dirty="0"/>
              <a:t>Partial ordering is imposed on the data items.</a:t>
            </a:r>
          </a:p>
          <a:p>
            <a:pPr marL="285750" indent="-285750" algn="just">
              <a:buFont typeface="Arial"/>
              <a:buChar char="•"/>
            </a:pPr>
            <a:r>
              <a:rPr lang="en-US" sz="2200" dirty="0"/>
              <a:t>Only Exclusive Locks are allowed.</a:t>
            </a:r>
          </a:p>
          <a:p>
            <a:pPr marL="800100" lvl="1" indent="-342900">
              <a:buFont typeface="Arial"/>
              <a:buChar char="•"/>
            </a:pPr>
            <a:r>
              <a:rPr lang="en-US" sz="2200" dirty="0"/>
              <a:t>The first lock by Ti may be on any data item. </a:t>
            </a:r>
          </a:p>
          <a:p>
            <a:pPr marL="800100" lvl="1" indent="-342900">
              <a:buFont typeface="Arial"/>
              <a:buChar char="•"/>
            </a:pPr>
            <a:r>
              <a:rPr lang="en-US" sz="2200" dirty="0"/>
              <a:t>Subsequently, a data Q can be locked by Ti only if the parent of Q is currently locked by Ti.</a:t>
            </a:r>
          </a:p>
          <a:p>
            <a:pPr marL="800100" lvl="1" indent="-342900">
              <a:buFont typeface="Arial"/>
              <a:buChar char="•"/>
            </a:pPr>
            <a:r>
              <a:rPr lang="en-US" sz="2200" dirty="0"/>
              <a:t>Data items can be unlocked at any time.</a:t>
            </a:r>
          </a:p>
          <a:p>
            <a:pPr marL="800100" lvl="1" indent="-342900">
              <a:buFont typeface="Arial"/>
              <a:buChar char="•"/>
            </a:pPr>
            <a:r>
              <a:rPr lang="en-US" sz="2200" dirty="0"/>
              <a:t>Data item locked and unlocked by a transaction Ti can not be subsequently relocked by the same transaction.</a:t>
            </a:r>
          </a:p>
        </p:txBody>
      </p:sp>
      <p:sp>
        <p:nvSpPr>
          <p:cNvPr id="5" name="Footer Placeholder 4">
            <a:extLst>
              <a:ext uri="{FF2B5EF4-FFF2-40B4-BE49-F238E27FC236}">
                <a16:creationId xmlns:a16="http://schemas.microsoft.com/office/drawing/2014/main" id="{767577B4-9EF4-52B6-1B19-E753BCA1E943}"/>
              </a:ext>
            </a:extLst>
          </p:cNvPr>
          <p:cNvSpPr>
            <a:spLocks noGrp="1"/>
          </p:cNvSpPr>
          <p:nvPr>
            <p:ph type="ftr" sz="quarter" idx="11"/>
          </p:nvPr>
        </p:nvSpPr>
        <p:spPr/>
        <p:txBody>
          <a:bodyPr/>
          <a:lstStyle/>
          <a:p>
            <a:pPr>
              <a:defRPr/>
            </a:pPr>
            <a:r>
              <a:rPr lang="en-US"/>
              <a:t>Jyoti Rani        ACSAI-0402 and DBMS                Unit-4</a:t>
            </a:r>
          </a:p>
        </p:txBody>
      </p:sp>
      <p:pic>
        <p:nvPicPr>
          <p:cNvPr id="6" name="Picture 5">
            <a:extLst>
              <a:ext uri="{FF2B5EF4-FFF2-40B4-BE49-F238E27FC236}">
                <a16:creationId xmlns:a16="http://schemas.microsoft.com/office/drawing/2014/main" id="{551B4482-24AF-5EAD-4D30-70ECB5B2D6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a:extLst>
              <a:ext uri="{FF2B5EF4-FFF2-40B4-BE49-F238E27FC236}">
                <a16:creationId xmlns:a16="http://schemas.microsoft.com/office/drawing/2014/main" id="{29B628D1-CBB8-43D4-A839-14E5C18C1A4F}"/>
              </a:ext>
            </a:extLst>
          </p:cNvPr>
          <p:cNvSpPr txBox="1">
            <a:spLocks noGrp="1"/>
          </p:cNvSpPr>
          <p:nvPr>
            <p:ph type="title"/>
          </p:nvPr>
        </p:nvSpPr>
        <p:spPr>
          <a:xfrm>
            <a:off x="2872340" y="0"/>
            <a:ext cx="7795661" cy="8377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Graph Based Protocol</a:t>
            </a:r>
            <a:endParaRPr lang="en-US" sz="34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18678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E1A01-025E-43C0-9CDA-39E7A6F6AF44}"/>
              </a:ext>
            </a:extLst>
          </p:cNvPr>
          <p:cNvSpPr>
            <a:spLocks noGrp="1"/>
          </p:cNvSpPr>
          <p:nvPr>
            <p:ph type="dt" sz="half" idx="10"/>
          </p:nvPr>
        </p:nvSpPr>
        <p:spPr/>
        <p:txBody>
          <a:bodyPr/>
          <a:lstStyle/>
          <a:p>
            <a:fld id="{A1A6FA96-F29F-4993-AAC5-2EBB6BB0CCB3}" type="datetime1">
              <a:rPr lang="en-US" smtClean="0"/>
              <a:t>4/16/24</a:t>
            </a:fld>
            <a:endParaRPr lang="en-US"/>
          </a:p>
        </p:txBody>
      </p:sp>
      <p:sp>
        <p:nvSpPr>
          <p:cNvPr id="4" name="Slide Number Placeholder 3">
            <a:extLst>
              <a:ext uri="{FF2B5EF4-FFF2-40B4-BE49-F238E27FC236}">
                <a16:creationId xmlns:a16="http://schemas.microsoft.com/office/drawing/2014/main" id="{71AF230A-491B-47F1-A242-4388DB43723C}"/>
              </a:ext>
            </a:extLst>
          </p:cNvPr>
          <p:cNvSpPr>
            <a:spLocks noGrp="1"/>
          </p:cNvSpPr>
          <p:nvPr>
            <p:ph type="sldNum" sz="quarter" idx="12"/>
          </p:nvPr>
        </p:nvSpPr>
        <p:spPr/>
        <p:txBody>
          <a:bodyPr/>
          <a:lstStyle/>
          <a:p>
            <a:fld id="{B6F15528-21DE-4FAA-801E-634DDDAF4B2B}" type="slidenum">
              <a:rPr lang="en-US" smtClean="0"/>
              <a:pPr/>
              <a:t>139</a:t>
            </a:fld>
            <a:endParaRPr lang="en-US"/>
          </a:p>
        </p:txBody>
      </p:sp>
      <p:pic>
        <p:nvPicPr>
          <p:cNvPr id="7" name="Picture 6"/>
          <p:cNvPicPr>
            <a:picLocks noChangeAspect="1"/>
          </p:cNvPicPr>
          <p:nvPr/>
        </p:nvPicPr>
        <p:blipFill>
          <a:blip r:embed="rId3"/>
          <a:stretch>
            <a:fillRect/>
          </a:stretch>
        </p:blipFill>
        <p:spPr>
          <a:xfrm>
            <a:off x="4013200" y="914400"/>
            <a:ext cx="4152900" cy="5029200"/>
          </a:xfrm>
          <a:prstGeom prst="rect">
            <a:avLst/>
          </a:prstGeom>
        </p:spPr>
      </p:pic>
      <p:sp>
        <p:nvSpPr>
          <p:cNvPr id="3" name="Footer Placeholder 2">
            <a:extLst>
              <a:ext uri="{FF2B5EF4-FFF2-40B4-BE49-F238E27FC236}">
                <a16:creationId xmlns:a16="http://schemas.microsoft.com/office/drawing/2014/main" id="{930F4798-A9E5-00E8-97E2-106A3CA1340C}"/>
              </a:ext>
            </a:extLst>
          </p:cNvPr>
          <p:cNvSpPr>
            <a:spLocks noGrp="1"/>
          </p:cNvSpPr>
          <p:nvPr>
            <p:ph type="ftr" sz="quarter" idx="11"/>
          </p:nvPr>
        </p:nvSpPr>
        <p:spPr/>
        <p:txBody>
          <a:bodyPr/>
          <a:lstStyle/>
          <a:p>
            <a:pPr>
              <a:defRPr/>
            </a:pPr>
            <a:r>
              <a:rPr lang="en-US"/>
              <a:t>Jyoti Rani        ACSAI-0402 and DBMS                Unit-4</a:t>
            </a:r>
          </a:p>
        </p:txBody>
      </p:sp>
      <p:pic>
        <p:nvPicPr>
          <p:cNvPr id="5" name="Picture 4">
            <a:extLst>
              <a:ext uri="{FF2B5EF4-FFF2-40B4-BE49-F238E27FC236}">
                <a16:creationId xmlns:a16="http://schemas.microsoft.com/office/drawing/2014/main" id="{6541238F-9DC8-0D1D-B98A-CCBE58B6B0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a:extLst>
              <a:ext uri="{FF2B5EF4-FFF2-40B4-BE49-F238E27FC236}">
                <a16:creationId xmlns:a16="http://schemas.microsoft.com/office/drawing/2014/main" id="{11638524-7D8B-339C-C41C-BFAF92A69CAA}"/>
              </a:ext>
            </a:extLst>
          </p:cNvPr>
          <p:cNvSpPr txBox="1">
            <a:spLocks noGrp="1"/>
          </p:cNvSpPr>
          <p:nvPr>
            <p:ph type="title"/>
          </p:nvPr>
        </p:nvSpPr>
        <p:spPr>
          <a:xfrm>
            <a:off x="2895600" y="15240"/>
            <a:ext cx="7772400" cy="6397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Graph Based Protocol</a:t>
            </a:r>
            <a:endParaRPr lang="en-US" sz="34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19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C61E1C-B3BB-41EF-BEDE-C8FF12A30367}"/>
              </a:ext>
            </a:extLst>
          </p:cNvPr>
          <p:cNvSpPr>
            <a:spLocks noGrp="1"/>
          </p:cNvSpPr>
          <p:nvPr>
            <p:ph type="dt" sz="quarter" idx="10"/>
          </p:nvPr>
        </p:nvSpPr>
        <p:spPr/>
        <p:txBody>
          <a:bodyPr/>
          <a:lstStyle/>
          <a:p>
            <a:pPr>
              <a:defRPr/>
            </a:pPr>
            <a:fld id="{40226B12-F810-4214-9193-0E6F623BA79F}" type="datetime1">
              <a:rPr lang="en-US" smtClean="0"/>
              <a:t>4/16/24</a:t>
            </a:fld>
            <a:endParaRPr lang="en-US"/>
          </a:p>
        </p:txBody>
      </p:sp>
      <p:sp>
        <p:nvSpPr>
          <p:cNvPr id="5" name="Footer Placeholder 4">
            <a:extLst>
              <a:ext uri="{FF2B5EF4-FFF2-40B4-BE49-F238E27FC236}">
                <a16:creationId xmlns:a16="http://schemas.microsoft.com/office/drawing/2014/main" id="{47C1537C-FCCB-4C88-9BB7-5B96B8ADE54E}"/>
              </a:ext>
            </a:extLst>
          </p:cNvPr>
          <p:cNvSpPr>
            <a:spLocks noGrp="1"/>
          </p:cNvSpPr>
          <p:nvPr>
            <p:ph type="ftr" sz="quarter" idx="11"/>
          </p:nvPr>
        </p:nvSpPr>
        <p:spPr>
          <a:xfrm>
            <a:off x="4648200" y="6356351"/>
            <a:ext cx="4038600" cy="365125"/>
          </a:xfrm>
        </p:spPr>
        <p:txBody>
          <a:bodyPr/>
          <a:lstStyle/>
          <a:p>
            <a:pPr>
              <a:defRPr/>
            </a:pPr>
            <a:r>
              <a:rPr lang="en-US"/>
              <a:t>Jyoti Rani        ACSAI-0402 and DBMS                Unit-4</a:t>
            </a:r>
            <a:endParaRPr lang="en-US" dirty="0"/>
          </a:p>
        </p:txBody>
      </p:sp>
      <p:sp>
        <p:nvSpPr>
          <p:cNvPr id="14340" name="Slide Number Placeholder 5">
            <a:extLst>
              <a:ext uri="{FF2B5EF4-FFF2-40B4-BE49-F238E27FC236}">
                <a16:creationId xmlns:a16="http://schemas.microsoft.com/office/drawing/2014/main" id="{F6AFDCC0-9EA7-43D3-9EF1-64DE4BFB3C66}"/>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862DB0-4A25-43D3-BC1D-00E423F2D0AB}" type="slidenum">
              <a:rPr lang="en-US" altLang="en-US">
                <a:solidFill>
                  <a:srgbClr val="898989"/>
                </a:solidFill>
                <a:latin typeface="Calibri" panose="020F0502020204030204" pitchFamily="34" charset="0"/>
              </a:rPr>
              <a:pPr/>
              <a:t>14</a:t>
            </a:fld>
            <a:endParaRPr lang="en-US" altLang="en-US">
              <a:solidFill>
                <a:srgbClr val="898989"/>
              </a:solidFill>
              <a:latin typeface="Calibri" panose="020F0502020204030204" pitchFamily="34" charset="0"/>
            </a:endParaRPr>
          </a:p>
        </p:txBody>
      </p:sp>
      <p:graphicFrame>
        <p:nvGraphicFramePr>
          <p:cNvPr id="7" name="Content Placeholder 12">
            <a:extLst>
              <a:ext uri="{FF2B5EF4-FFF2-40B4-BE49-F238E27FC236}">
                <a16:creationId xmlns:a16="http://schemas.microsoft.com/office/drawing/2014/main" id="{04806BB9-1DEB-4C46-87A7-2F2C86087ADF}"/>
              </a:ext>
            </a:extLst>
          </p:cNvPr>
          <p:cNvGraphicFramePr>
            <a:graphicFrameLocks noGrp="1"/>
          </p:cNvGraphicFramePr>
          <p:nvPr>
            <p:ph idx="1"/>
          </p:nvPr>
        </p:nvGraphicFramePr>
        <p:xfrm>
          <a:off x="3124200" y="2277666"/>
          <a:ext cx="6781800" cy="3589734"/>
        </p:xfrm>
        <a:graphic>
          <a:graphicData uri="http://schemas.openxmlformats.org/drawingml/2006/table">
            <a:tbl>
              <a:tblPr firstRow="1" bandRow="1">
                <a:tableStyleId>{5C22544A-7EE6-4342-B048-85BDC9FD1C3A}</a:tableStyleId>
              </a:tblPr>
              <a:tblGrid>
                <a:gridCol w="823957">
                  <a:extLst>
                    <a:ext uri="{9D8B030D-6E8A-4147-A177-3AD203B41FA5}">
                      <a16:colId xmlns:a16="http://schemas.microsoft.com/office/drawing/2014/main" val="20000"/>
                    </a:ext>
                  </a:extLst>
                </a:gridCol>
                <a:gridCol w="5957843">
                  <a:extLst>
                    <a:ext uri="{9D8B030D-6E8A-4147-A177-3AD203B41FA5}">
                      <a16:colId xmlns:a16="http://schemas.microsoft.com/office/drawing/2014/main" val="20001"/>
                    </a:ext>
                  </a:extLst>
                </a:gridCol>
              </a:tblGrid>
              <a:tr h="828184">
                <a:tc>
                  <a:txBody>
                    <a:bodyPr/>
                    <a:lstStyle/>
                    <a:p>
                      <a:pPr marL="0" marR="0" algn="just">
                        <a:lnSpc>
                          <a:spcPct val="100000"/>
                        </a:lnSpc>
                        <a:spcBef>
                          <a:spcPts val="0"/>
                        </a:spcBef>
                        <a:spcAft>
                          <a:spcPts val="0"/>
                        </a:spcAft>
                      </a:pPr>
                      <a:r>
                        <a:rPr lang="en-US" sz="1500" b="0" dirty="0">
                          <a:solidFill>
                            <a:schemeClr val="tx1"/>
                          </a:solidFill>
                          <a:latin typeface="+mn-lt"/>
                          <a:ea typeface="Times New Roman"/>
                          <a:cs typeface="Times New Roman"/>
                        </a:rPr>
                        <a:t>PSO1:</a:t>
                      </a:r>
                    </a:p>
                  </a:txBody>
                  <a:tcPr marL="51435" marR="51435"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tx1"/>
                          </a:solidFill>
                          <a:effectLst/>
                          <a:latin typeface="+mn-lt"/>
                          <a:ea typeface="+mn-ea"/>
                          <a:cs typeface="+mn-cs"/>
                        </a:rPr>
                        <a:t>Work as a software developer, database administrator, tester or networking engineer for providing solutions to the real world and industrial problems. ​</a:t>
                      </a:r>
                    </a:p>
                  </a:txBody>
                  <a:tcPr marL="51435" marR="51435"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183522">
                <a:tc>
                  <a:txBody>
                    <a:bodyPr/>
                    <a:lstStyle/>
                    <a:p>
                      <a:pPr marL="0" marR="0" algn="just">
                        <a:lnSpc>
                          <a:spcPct val="100000"/>
                        </a:lnSpc>
                        <a:spcBef>
                          <a:spcPts val="0"/>
                        </a:spcBef>
                        <a:spcAft>
                          <a:spcPts val="0"/>
                        </a:spcAft>
                      </a:pPr>
                      <a:r>
                        <a:rPr lang="en-US" sz="1500" b="0">
                          <a:solidFill>
                            <a:schemeClr val="tx1"/>
                          </a:solidFill>
                          <a:latin typeface="+mn-lt"/>
                          <a:ea typeface="Times New Roman"/>
                          <a:cs typeface="Times New Roman"/>
                        </a:rPr>
                        <a:t>PSO2:</a:t>
                      </a:r>
                    </a:p>
                  </a:txBody>
                  <a:tcPr marL="51435" marR="51435"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1400" b="0" i="0" u="none" strike="noStrike" kern="1200" dirty="0">
                          <a:solidFill>
                            <a:schemeClr val="tx1"/>
                          </a:solidFill>
                          <a:effectLst/>
                          <a:latin typeface="+mn-lt"/>
                          <a:ea typeface="+mn-ea"/>
                          <a:cs typeface="+mn-cs"/>
                        </a:rPr>
                        <a:t>Apply core subjects of information technology related to data structure and algorithm, software engineering, web technology, operating system, database and networking to solve complex IT problems. ​</a:t>
                      </a:r>
                      <a:endParaRPr lang="en-US" sz="1500" b="0" i="0" dirty="0">
                        <a:solidFill>
                          <a:schemeClr val="tx1"/>
                        </a:solidFill>
                        <a:latin typeface="+mn-lt"/>
                        <a:ea typeface="Times New Roman"/>
                        <a:cs typeface="Times New Roman"/>
                      </a:endParaRPr>
                    </a:p>
                  </a:txBody>
                  <a:tcPr marL="51435" marR="51435"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789014">
                <a:tc>
                  <a:txBody>
                    <a:bodyPr/>
                    <a:lstStyle/>
                    <a:p>
                      <a:pPr marL="0" marR="0" algn="just">
                        <a:lnSpc>
                          <a:spcPct val="100000"/>
                        </a:lnSpc>
                        <a:spcBef>
                          <a:spcPts val="0"/>
                        </a:spcBef>
                        <a:spcAft>
                          <a:spcPts val="0"/>
                        </a:spcAft>
                      </a:pPr>
                      <a:r>
                        <a:rPr lang="en-US" sz="1500" b="0">
                          <a:solidFill>
                            <a:schemeClr val="tx1"/>
                          </a:solidFill>
                          <a:latin typeface="+mn-lt"/>
                          <a:ea typeface="Times New Roman"/>
                          <a:cs typeface="Times New Roman"/>
                        </a:rPr>
                        <a:t>PSO3:</a:t>
                      </a:r>
                    </a:p>
                  </a:txBody>
                  <a:tcPr marL="51435" marR="51435"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1400" b="0" i="0" u="none" strike="noStrike" kern="1200" dirty="0">
                          <a:solidFill>
                            <a:schemeClr val="tx1"/>
                          </a:solidFill>
                          <a:effectLst/>
                          <a:latin typeface="+mn-lt"/>
                          <a:ea typeface="+mn-ea"/>
                          <a:cs typeface="+mn-cs"/>
                        </a:rPr>
                        <a:t>Practice multi-disciplinary and modern computing techniques by lifelong learning to establish innovative career. </a:t>
                      </a:r>
                      <a:endParaRPr lang="en-US" sz="1500" b="0" i="0" dirty="0">
                        <a:solidFill>
                          <a:schemeClr val="tx1"/>
                        </a:solidFill>
                        <a:latin typeface="+mn-lt"/>
                        <a:ea typeface="Times New Roman"/>
                        <a:cs typeface="Times New Roman"/>
                      </a:endParaRPr>
                    </a:p>
                  </a:txBody>
                  <a:tcPr marL="51435" marR="51435"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789014">
                <a:tc>
                  <a:txBody>
                    <a:bodyPr/>
                    <a:lstStyle/>
                    <a:p>
                      <a:pPr marL="0" marR="0" algn="just">
                        <a:lnSpc>
                          <a:spcPct val="100000"/>
                        </a:lnSpc>
                        <a:spcBef>
                          <a:spcPts val="0"/>
                        </a:spcBef>
                        <a:spcAft>
                          <a:spcPts val="0"/>
                        </a:spcAft>
                      </a:pPr>
                      <a:r>
                        <a:rPr lang="en-US" sz="1500" b="0" dirty="0">
                          <a:solidFill>
                            <a:schemeClr val="tx1"/>
                          </a:solidFill>
                          <a:latin typeface="+mn-lt"/>
                          <a:ea typeface="Times New Roman"/>
                          <a:cs typeface="Times New Roman"/>
                        </a:rPr>
                        <a:t>PSO4:</a:t>
                      </a:r>
                    </a:p>
                  </a:txBody>
                  <a:tcPr marL="51435" marR="51435"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1400" b="0" i="0" u="none" strike="noStrike" kern="1200" dirty="0">
                          <a:solidFill>
                            <a:schemeClr val="tx1"/>
                          </a:solidFill>
                          <a:effectLst/>
                          <a:latin typeface="+mn-lt"/>
                          <a:ea typeface="+mn-ea"/>
                          <a:cs typeface="+mn-cs"/>
                        </a:rPr>
                        <a:t>Work in a team or individual to manage projects with ethical concern to be a successful employee or employer in IT industry. </a:t>
                      </a:r>
                      <a:r>
                        <a:rPr lang="en-US" sz="1400" b="0" i="0" u="none" strike="noStrike" kern="1200" dirty="0">
                          <a:solidFill>
                            <a:schemeClr val="tx1"/>
                          </a:solidFill>
                          <a:effectLst/>
                          <a:latin typeface="+mn-lt"/>
                          <a:ea typeface="+mn-ea"/>
                          <a:cs typeface="+mn-cs"/>
                        </a:rPr>
                        <a:t> </a:t>
                      </a:r>
                      <a:endParaRPr lang="en-US" sz="1500" b="0" i="0" dirty="0">
                        <a:solidFill>
                          <a:schemeClr val="tx1"/>
                        </a:solidFill>
                        <a:latin typeface="+mn-lt"/>
                        <a:ea typeface="Times New Roman"/>
                        <a:cs typeface="Times New Roman"/>
                      </a:endParaRPr>
                    </a:p>
                  </a:txBody>
                  <a:tcPr marL="51435" marR="51435"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8" name="Title 1">
            <a:extLst>
              <a:ext uri="{FF2B5EF4-FFF2-40B4-BE49-F238E27FC236}">
                <a16:creationId xmlns:a16="http://schemas.microsoft.com/office/drawing/2014/main" id="{ED06865C-8A35-4A7C-A82B-862FB61A4E79}"/>
              </a:ext>
            </a:extLst>
          </p:cNvPr>
          <p:cNvSpPr txBox="1">
            <a:spLocks/>
          </p:cNvSpPr>
          <p:nvPr/>
        </p:nvSpPr>
        <p:spPr>
          <a:xfrm>
            <a:off x="2629702" y="5087"/>
            <a:ext cx="8038298" cy="6286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550" b="1" dirty="0">
                <a:latin typeface="Times New Roman" panose="02020603050405020304" pitchFamily="18" charset="0"/>
                <a:cs typeface="Times New Roman" panose="02020603050405020304" pitchFamily="18" charset="0"/>
              </a:rPr>
              <a:t>Program Specific Outcomes</a:t>
            </a:r>
          </a:p>
        </p:txBody>
      </p:sp>
      <p:sp>
        <p:nvSpPr>
          <p:cNvPr id="14359" name="TextBox 8">
            <a:extLst>
              <a:ext uri="{FF2B5EF4-FFF2-40B4-BE49-F238E27FC236}">
                <a16:creationId xmlns:a16="http://schemas.microsoft.com/office/drawing/2014/main" id="{75CFB613-5AA5-4E50-BC57-CA688433ED67}"/>
              </a:ext>
            </a:extLst>
          </p:cNvPr>
          <p:cNvSpPr txBox="1">
            <a:spLocks noChangeArrowheads="1"/>
          </p:cNvSpPr>
          <p:nvPr/>
        </p:nvSpPr>
        <p:spPr bwMode="auto">
          <a:xfrm>
            <a:off x="3115866" y="1600201"/>
            <a:ext cx="6115050"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1500"/>
              <a:t>On successful completion of graduation degree the Computer Science &amp; Engineering graduates will be able to:</a:t>
            </a:r>
          </a:p>
        </p:txBody>
      </p:sp>
      <p:pic>
        <p:nvPicPr>
          <p:cNvPr id="14360" name="Picture 9">
            <a:extLst>
              <a:ext uri="{FF2B5EF4-FFF2-40B4-BE49-F238E27FC236}">
                <a16:creationId xmlns:a16="http://schemas.microsoft.com/office/drawing/2014/main" id="{0822955D-307C-4039-BFFF-DE3835597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0"/>
            <a:ext cx="1028700" cy="583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E1A01-025E-43C0-9CDA-39E7A6F6AF44}"/>
              </a:ext>
            </a:extLst>
          </p:cNvPr>
          <p:cNvSpPr>
            <a:spLocks noGrp="1"/>
          </p:cNvSpPr>
          <p:nvPr>
            <p:ph type="dt" sz="half" idx="10"/>
          </p:nvPr>
        </p:nvSpPr>
        <p:spPr/>
        <p:txBody>
          <a:bodyPr/>
          <a:lstStyle/>
          <a:p>
            <a:fld id="{883FBFB7-4837-48C2-A545-DFE96425843F}" type="datetime1">
              <a:rPr lang="en-US" smtClean="0"/>
              <a:t>4/16/24</a:t>
            </a:fld>
            <a:endParaRPr lang="en-US"/>
          </a:p>
        </p:txBody>
      </p:sp>
      <p:sp>
        <p:nvSpPr>
          <p:cNvPr id="4" name="Slide Number Placeholder 3">
            <a:extLst>
              <a:ext uri="{FF2B5EF4-FFF2-40B4-BE49-F238E27FC236}">
                <a16:creationId xmlns:a16="http://schemas.microsoft.com/office/drawing/2014/main" id="{71AF230A-491B-47F1-A242-4388DB43723C}"/>
              </a:ext>
            </a:extLst>
          </p:cNvPr>
          <p:cNvSpPr>
            <a:spLocks noGrp="1"/>
          </p:cNvSpPr>
          <p:nvPr>
            <p:ph type="sldNum" sz="quarter" idx="12"/>
          </p:nvPr>
        </p:nvSpPr>
        <p:spPr/>
        <p:txBody>
          <a:bodyPr/>
          <a:lstStyle/>
          <a:p>
            <a:fld id="{B6F15528-21DE-4FAA-801E-634DDDAF4B2B}" type="slidenum">
              <a:rPr lang="en-US" smtClean="0"/>
              <a:pPr/>
              <a:t>140</a:t>
            </a:fld>
            <a:endParaRPr lang="en-US"/>
          </a:p>
        </p:txBody>
      </p:sp>
      <p:sp>
        <p:nvSpPr>
          <p:cNvPr id="3" name="Rectangle 2"/>
          <p:cNvSpPr/>
          <p:nvPr/>
        </p:nvSpPr>
        <p:spPr>
          <a:xfrm>
            <a:off x="1981200" y="990600"/>
            <a:ext cx="8382000" cy="5847754"/>
          </a:xfrm>
          <a:prstGeom prst="rect">
            <a:avLst/>
          </a:prstGeom>
        </p:spPr>
        <p:txBody>
          <a:bodyPr wrap="square">
            <a:spAutoFit/>
          </a:bodyPr>
          <a:lstStyle/>
          <a:p>
            <a:pPr algn="just"/>
            <a:r>
              <a:rPr lang="en-US" sz="2200" dirty="0"/>
              <a:t>Validation Based Protocol is also called Optimistic Concurrency Control Technique. This protocol is used in DBMS (Database Management System) for avoiding concurrency in transactions. It is called optimistic because of the assumption it makes, i.e. very less interference occurs, therefore, there is no need for checking while the transaction is executed. </a:t>
            </a:r>
          </a:p>
          <a:p>
            <a:pPr algn="just"/>
            <a:endParaRPr lang="en-US" sz="2200" dirty="0"/>
          </a:p>
          <a:p>
            <a:pPr algn="just"/>
            <a:r>
              <a:rPr lang="en-US" sz="2200" dirty="0"/>
              <a:t>In this technique, no checking is done while the transaction is been executed. Until the transaction end is reached updates in the transaction are not applied directly to the database. All updates are applied to local copies of data items kept for the transaction. At the end of transaction execution, while execution of the transaction, a validation phase checks whether any of transaction updates violate serializability. If there is no violation of serializability the transaction is committed and the database is updated; or else, the transaction is updated and then restarted. </a:t>
            </a:r>
          </a:p>
          <a:p>
            <a:pPr algn="just"/>
            <a:endParaRPr lang="en-US" sz="2200" dirty="0"/>
          </a:p>
        </p:txBody>
      </p:sp>
      <p:sp>
        <p:nvSpPr>
          <p:cNvPr id="5" name="Footer Placeholder 4">
            <a:extLst>
              <a:ext uri="{FF2B5EF4-FFF2-40B4-BE49-F238E27FC236}">
                <a16:creationId xmlns:a16="http://schemas.microsoft.com/office/drawing/2014/main" id="{A0F905F2-2F9D-BC7F-1597-8747FBD10DEB}"/>
              </a:ext>
            </a:extLst>
          </p:cNvPr>
          <p:cNvSpPr>
            <a:spLocks noGrp="1"/>
          </p:cNvSpPr>
          <p:nvPr>
            <p:ph type="ftr" sz="quarter" idx="11"/>
          </p:nvPr>
        </p:nvSpPr>
        <p:spPr/>
        <p:txBody>
          <a:bodyPr/>
          <a:lstStyle/>
          <a:p>
            <a:pPr>
              <a:defRPr/>
            </a:pPr>
            <a:r>
              <a:rPr lang="en-US"/>
              <a:t>Jyoti Rani        ACSAI-0402 and DBMS                Unit-4</a:t>
            </a:r>
          </a:p>
        </p:txBody>
      </p:sp>
      <p:pic>
        <p:nvPicPr>
          <p:cNvPr id="6" name="Picture 5">
            <a:extLst>
              <a:ext uri="{FF2B5EF4-FFF2-40B4-BE49-F238E27FC236}">
                <a16:creationId xmlns:a16="http://schemas.microsoft.com/office/drawing/2014/main" id="{7F3DD115-9940-DC12-D77F-E3A86A79CF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a:extLst>
              <a:ext uri="{FF2B5EF4-FFF2-40B4-BE49-F238E27FC236}">
                <a16:creationId xmlns:a16="http://schemas.microsoft.com/office/drawing/2014/main" id="{4774C57B-09F3-E72A-B850-882273B336DE}"/>
              </a:ext>
            </a:extLst>
          </p:cNvPr>
          <p:cNvSpPr txBox="1">
            <a:spLocks noGrp="1"/>
          </p:cNvSpPr>
          <p:nvPr>
            <p:ph type="title"/>
          </p:nvPr>
        </p:nvSpPr>
        <p:spPr>
          <a:xfrm>
            <a:off x="2895600" y="1"/>
            <a:ext cx="7772400" cy="7778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Validation Based Protocol</a:t>
            </a:r>
            <a:endParaRPr lang="en-US" sz="34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8209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E1A01-025E-43C0-9CDA-39E7A6F6AF44}"/>
              </a:ext>
            </a:extLst>
          </p:cNvPr>
          <p:cNvSpPr>
            <a:spLocks noGrp="1"/>
          </p:cNvSpPr>
          <p:nvPr>
            <p:ph type="dt" sz="half" idx="10"/>
          </p:nvPr>
        </p:nvSpPr>
        <p:spPr/>
        <p:txBody>
          <a:bodyPr/>
          <a:lstStyle/>
          <a:p>
            <a:fld id="{5B4ADA36-C5AB-47C2-8F7B-460F2C614B06}" type="datetime1">
              <a:rPr lang="en-US" smtClean="0"/>
              <a:t>4/16/24</a:t>
            </a:fld>
            <a:endParaRPr lang="en-US"/>
          </a:p>
        </p:txBody>
      </p:sp>
      <p:sp>
        <p:nvSpPr>
          <p:cNvPr id="4" name="Slide Number Placeholder 3">
            <a:extLst>
              <a:ext uri="{FF2B5EF4-FFF2-40B4-BE49-F238E27FC236}">
                <a16:creationId xmlns:a16="http://schemas.microsoft.com/office/drawing/2014/main" id="{71AF230A-491B-47F1-A242-4388DB43723C}"/>
              </a:ext>
            </a:extLst>
          </p:cNvPr>
          <p:cNvSpPr>
            <a:spLocks noGrp="1"/>
          </p:cNvSpPr>
          <p:nvPr>
            <p:ph type="sldNum" sz="quarter" idx="12"/>
          </p:nvPr>
        </p:nvSpPr>
        <p:spPr/>
        <p:txBody>
          <a:bodyPr/>
          <a:lstStyle/>
          <a:p>
            <a:fld id="{B6F15528-21DE-4FAA-801E-634DDDAF4B2B}" type="slidenum">
              <a:rPr lang="en-US" smtClean="0"/>
              <a:pPr/>
              <a:t>141</a:t>
            </a:fld>
            <a:endParaRPr lang="en-US"/>
          </a:p>
        </p:txBody>
      </p:sp>
      <p:sp>
        <p:nvSpPr>
          <p:cNvPr id="3" name="Rectangle 2"/>
          <p:cNvSpPr/>
          <p:nvPr/>
        </p:nvSpPr>
        <p:spPr>
          <a:xfrm>
            <a:off x="2133600" y="838200"/>
            <a:ext cx="8077200" cy="5509200"/>
          </a:xfrm>
          <a:prstGeom prst="rect">
            <a:avLst/>
          </a:prstGeom>
        </p:spPr>
        <p:txBody>
          <a:bodyPr wrap="square">
            <a:spAutoFit/>
          </a:bodyPr>
          <a:lstStyle/>
          <a:p>
            <a:r>
              <a:rPr lang="en-US" sz="2200" dirty="0"/>
              <a:t>Optimistic Concurrency Control is a three-phase protocol. The three phases for validation based protocol: </a:t>
            </a:r>
          </a:p>
          <a:p>
            <a:r>
              <a:rPr lang="en-US" sz="2200" dirty="0"/>
              <a:t> </a:t>
            </a:r>
          </a:p>
          <a:p>
            <a:r>
              <a:rPr lang="en-US" sz="2200" b="1" dirty="0"/>
              <a:t>Read Phase: </a:t>
            </a:r>
          </a:p>
          <a:p>
            <a:r>
              <a:rPr lang="en-US" sz="2200" dirty="0"/>
              <a:t>Values of committed data items from the database can be read by a transaction. Updates are only applied to local data versions. </a:t>
            </a:r>
          </a:p>
          <a:p>
            <a:r>
              <a:rPr lang="en-US" sz="2200" dirty="0"/>
              <a:t> </a:t>
            </a:r>
          </a:p>
          <a:p>
            <a:r>
              <a:rPr lang="en-US" sz="2200" b="1" dirty="0"/>
              <a:t>Validation Phase: </a:t>
            </a:r>
          </a:p>
          <a:p>
            <a:r>
              <a:rPr lang="en-US" sz="2200" dirty="0"/>
              <a:t>Checking is performed to make sure that there is no violation of serializability when the transaction updates are applied to the database. </a:t>
            </a:r>
          </a:p>
          <a:p>
            <a:r>
              <a:rPr lang="en-US" sz="2200" dirty="0"/>
              <a:t> </a:t>
            </a:r>
          </a:p>
          <a:p>
            <a:r>
              <a:rPr lang="en-US" sz="2200" b="1" dirty="0"/>
              <a:t>Write Phase: </a:t>
            </a:r>
          </a:p>
          <a:p>
            <a:r>
              <a:rPr lang="en-US" sz="2200" dirty="0"/>
              <a:t>On the success of the validation phase, the transaction updates are applied to the database, otherwise, the updates are discarded and the transaction is slowed down.</a:t>
            </a:r>
          </a:p>
        </p:txBody>
      </p:sp>
      <p:sp>
        <p:nvSpPr>
          <p:cNvPr id="5" name="Footer Placeholder 4">
            <a:extLst>
              <a:ext uri="{FF2B5EF4-FFF2-40B4-BE49-F238E27FC236}">
                <a16:creationId xmlns:a16="http://schemas.microsoft.com/office/drawing/2014/main" id="{3782AF87-7EEB-8979-C959-628B3059AEE9}"/>
              </a:ext>
            </a:extLst>
          </p:cNvPr>
          <p:cNvSpPr>
            <a:spLocks noGrp="1"/>
          </p:cNvSpPr>
          <p:nvPr>
            <p:ph type="ftr" sz="quarter" idx="11"/>
          </p:nvPr>
        </p:nvSpPr>
        <p:spPr/>
        <p:txBody>
          <a:bodyPr/>
          <a:lstStyle/>
          <a:p>
            <a:pPr>
              <a:defRPr/>
            </a:pPr>
            <a:r>
              <a:rPr lang="en-US"/>
              <a:t>Jyoti Rani        ACSAI-0402 and DBMS                Unit-4</a:t>
            </a:r>
          </a:p>
        </p:txBody>
      </p:sp>
      <p:pic>
        <p:nvPicPr>
          <p:cNvPr id="6" name="Picture 5">
            <a:extLst>
              <a:ext uri="{FF2B5EF4-FFF2-40B4-BE49-F238E27FC236}">
                <a16:creationId xmlns:a16="http://schemas.microsoft.com/office/drawing/2014/main" id="{1B5EC7B1-1BD0-C816-72ED-7C6BD925A0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1">
            <a:extLst>
              <a:ext uri="{FF2B5EF4-FFF2-40B4-BE49-F238E27FC236}">
                <a16:creationId xmlns:a16="http://schemas.microsoft.com/office/drawing/2014/main" id="{012BE4ED-816A-E1BD-67F8-EDAA19F180B9}"/>
              </a:ext>
            </a:extLst>
          </p:cNvPr>
          <p:cNvSpPr txBox="1">
            <a:spLocks noGrp="1"/>
          </p:cNvSpPr>
          <p:nvPr>
            <p:ph type="title"/>
          </p:nvPr>
        </p:nvSpPr>
        <p:spPr>
          <a:xfrm>
            <a:off x="2895600" y="0"/>
            <a:ext cx="7772400" cy="81397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b="1" dirty="0"/>
              <a:t>Validation Based Protocol</a:t>
            </a:r>
            <a:endParaRPr lang="en-US" sz="34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0210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CC6BFD6A-9381-4C9C-A11A-85E5FE131B99}"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142</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Multiple Granularity Locking Scheme </a:t>
            </a:r>
            <a:r>
              <a:rPr lang="en-US" sz="2400" dirty="0"/>
              <a:t>(CO 5)</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88D55543-5AC2-4702-989A-BFAD23FFAF13}"/>
              </a:ext>
            </a:extLst>
          </p:cNvPr>
          <p:cNvSpPr txBox="1">
            <a:spLocks noChangeArrowheads="1"/>
          </p:cNvSpPr>
          <p:nvPr/>
        </p:nvSpPr>
        <p:spPr>
          <a:xfrm>
            <a:off x="2663178" y="928148"/>
            <a:ext cx="7676348" cy="52684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200" b="1" dirty="0"/>
              <a:t>Transaction </a:t>
            </a:r>
            <a:r>
              <a:rPr lang="en-US" altLang="en-US" sz="2200" b="1" i="1" dirty="0"/>
              <a:t>T</a:t>
            </a:r>
            <a:r>
              <a:rPr lang="en-US" altLang="en-US" sz="2200" b="1" i="1" baseline="-25000" dirty="0"/>
              <a:t>i</a:t>
            </a:r>
            <a:r>
              <a:rPr lang="en-US" altLang="en-US" sz="2200" b="1" dirty="0"/>
              <a:t> can lock a node </a:t>
            </a:r>
            <a:r>
              <a:rPr lang="en-US" altLang="en-US" sz="2200" b="1" i="1" dirty="0"/>
              <a:t>Q</a:t>
            </a:r>
            <a:r>
              <a:rPr lang="en-US" altLang="en-US" sz="2200" b="1" dirty="0"/>
              <a:t>, using the following rules:</a:t>
            </a:r>
          </a:p>
          <a:p>
            <a:pPr marL="800100" lvl="1" indent="-342900">
              <a:lnSpc>
                <a:spcPct val="90000"/>
              </a:lnSpc>
              <a:buFont typeface="Monotype Sorts" pitchFamily="2" charset="2"/>
              <a:buAutoNum type="arabicPeriod"/>
            </a:pPr>
            <a:r>
              <a:rPr lang="en-US" altLang="en-US" sz="2200" dirty="0"/>
              <a:t>The lock compatibility matrix must be observed.</a:t>
            </a:r>
          </a:p>
          <a:p>
            <a:pPr marL="800100" lvl="1" indent="-342900">
              <a:buFont typeface="Monotype Sorts" pitchFamily="2" charset="2"/>
              <a:buAutoNum type="arabicPeriod"/>
            </a:pPr>
            <a:r>
              <a:rPr lang="en-US" altLang="en-US" sz="2200" dirty="0"/>
              <a:t>The root of the tree must be locked first, and may be locked in any mode.</a:t>
            </a:r>
          </a:p>
          <a:p>
            <a:pPr marL="800100" lvl="1" indent="-342900">
              <a:buFont typeface="Monotype Sorts" pitchFamily="2" charset="2"/>
              <a:buAutoNum type="arabicPeriod"/>
            </a:pPr>
            <a:r>
              <a:rPr lang="en-US" altLang="en-US" sz="2200" dirty="0"/>
              <a:t>A node </a:t>
            </a:r>
            <a:r>
              <a:rPr lang="en-US" altLang="en-US" sz="2200" i="1" dirty="0"/>
              <a:t>Q</a:t>
            </a:r>
            <a:r>
              <a:rPr lang="en-US" altLang="en-US" sz="2200" dirty="0"/>
              <a:t> can be locked by </a:t>
            </a:r>
            <a:r>
              <a:rPr lang="en-US" altLang="en-US" sz="2200" i="1" dirty="0"/>
              <a:t>T</a:t>
            </a:r>
            <a:r>
              <a:rPr lang="en-US" altLang="en-US" sz="2200" i="1" baseline="-25000" dirty="0"/>
              <a:t>i</a:t>
            </a:r>
            <a:r>
              <a:rPr lang="en-US" altLang="en-US" sz="2200" dirty="0"/>
              <a:t> in S or IS mode only if the parent of </a:t>
            </a:r>
            <a:r>
              <a:rPr lang="en-US" altLang="en-US" sz="2200" i="1" dirty="0"/>
              <a:t>Q</a:t>
            </a:r>
            <a:r>
              <a:rPr lang="en-US" altLang="en-US" sz="2200" dirty="0"/>
              <a:t> is currently locked by </a:t>
            </a:r>
            <a:r>
              <a:rPr lang="en-US" altLang="en-US" sz="2200" i="1" dirty="0"/>
              <a:t>T</a:t>
            </a:r>
            <a:r>
              <a:rPr lang="en-US" altLang="en-US" sz="2200" i="1" baseline="-25000" dirty="0"/>
              <a:t>i</a:t>
            </a:r>
            <a:r>
              <a:rPr lang="en-US" altLang="en-US" sz="2200" dirty="0"/>
              <a:t> in either IX or IS mode.</a:t>
            </a:r>
          </a:p>
          <a:p>
            <a:pPr marL="800100" lvl="1" indent="-342900">
              <a:lnSpc>
                <a:spcPct val="90000"/>
              </a:lnSpc>
              <a:buFont typeface="Monotype Sorts" pitchFamily="2" charset="2"/>
              <a:buAutoNum type="arabicPeriod"/>
            </a:pPr>
            <a:r>
              <a:rPr lang="en-US" altLang="en-US" sz="2200" dirty="0"/>
              <a:t>A node </a:t>
            </a:r>
            <a:r>
              <a:rPr lang="en-US" altLang="en-US" sz="2200" i="1" dirty="0"/>
              <a:t>Q</a:t>
            </a:r>
            <a:r>
              <a:rPr lang="en-US" altLang="en-US" sz="2200" dirty="0"/>
              <a:t> can be locked by </a:t>
            </a:r>
            <a:r>
              <a:rPr lang="en-US" altLang="en-US" sz="2200" i="1" dirty="0"/>
              <a:t>T</a:t>
            </a:r>
            <a:r>
              <a:rPr lang="en-US" altLang="en-US" sz="2200" i="1" baseline="-25000" dirty="0"/>
              <a:t>i</a:t>
            </a:r>
            <a:r>
              <a:rPr lang="en-US" altLang="en-US" sz="2200" dirty="0"/>
              <a:t> in X, SIX, or IX mode only if the parent of </a:t>
            </a:r>
            <a:r>
              <a:rPr lang="en-US" altLang="en-US" sz="2200" i="1" dirty="0"/>
              <a:t>Q</a:t>
            </a:r>
            <a:r>
              <a:rPr lang="en-US" altLang="en-US" sz="2200" dirty="0"/>
              <a:t> is currently locked by </a:t>
            </a:r>
            <a:r>
              <a:rPr lang="en-US" altLang="en-US" sz="2200" i="1" dirty="0"/>
              <a:t>T</a:t>
            </a:r>
            <a:r>
              <a:rPr lang="en-US" altLang="en-US" sz="2200" i="1" baseline="-25000" dirty="0"/>
              <a:t>i</a:t>
            </a:r>
            <a:r>
              <a:rPr lang="en-US" altLang="en-US" sz="2200" dirty="0"/>
              <a:t> in either IX or SIX mode.</a:t>
            </a:r>
          </a:p>
          <a:p>
            <a:pPr marL="800100" lvl="1" indent="-342900">
              <a:lnSpc>
                <a:spcPct val="90000"/>
              </a:lnSpc>
              <a:buFont typeface="Monotype Sorts" pitchFamily="2" charset="2"/>
              <a:buAutoNum type="arabicPeriod"/>
            </a:pPr>
            <a:r>
              <a:rPr lang="en-US" altLang="en-US" sz="2200" i="1" dirty="0"/>
              <a:t>T</a:t>
            </a:r>
            <a:r>
              <a:rPr lang="en-US" altLang="en-US" sz="2200" i="1" baseline="-25000" dirty="0"/>
              <a:t>i</a:t>
            </a:r>
            <a:r>
              <a:rPr lang="en-US" altLang="en-US" sz="2200" dirty="0"/>
              <a:t> can lock a node only if it has not previously unlocked any node (that is, </a:t>
            </a:r>
            <a:r>
              <a:rPr lang="en-US" altLang="en-US" sz="2200" i="1" dirty="0"/>
              <a:t>T</a:t>
            </a:r>
            <a:r>
              <a:rPr lang="en-US" altLang="en-US" sz="2200" i="1" baseline="-25000" dirty="0"/>
              <a:t>i</a:t>
            </a:r>
            <a:r>
              <a:rPr lang="en-US" altLang="en-US" sz="2200" i="1" dirty="0"/>
              <a:t> </a:t>
            </a:r>
            <a:r>
              <a:rPr lang="en-US" altLang="en-US" sz="2200" dirty="0"/>
              <a:t>is two-phase).</a:t>
            </a:r>
          </a:p>
          <a:p>
            <a:pPr marL="800100" lvl="1" indent="-342900">
              <a:buFont typeface="Monotype Sorts" pitchFamily="2" charset="2"/>
              <a:buAutoNum type="arabicPeriod"/>
            </a:pPr>
            <a:r>
              <a:rPr lang="en-US" altLang="en-US" sz="2200" i="1" dirty="0"/>
              <a:t>T</a:t>
            </a:r>
            <a:r>
              <a:rPr lang="en-US" altLang="en-US" sz="2200" i="1" baseline="-25000" dirty="0"/>
              <a:t>i</a:t>
            </a:r>
            <a:r>
              <a:rPr lang="en-US" altLang="en-US" sz="2200" i="1" dirty="0"/>
              <a:t> </a:t>
            </a:r>
            <a:r>
              <a:rPr lang="en-US" altLang="en-US" sz="2200" dirty="0"/>
              <a:t>can unlock a node </a:t>
            </a:r>
            <a:r>
              <a:rPr lang="en-US" altLang="en-US" sz="2200" i="1" dirty="0"/>
              <a:t>Q</a:t>
            </a:r>
            <a:r>
              <a:rPr lang="en-US" altLang="en-US" sz="2200" dirty="0"/>
              <a:t> only if none of the children of </a:t>
            </a:r>
            <a:r>
              <a:rPr lang="en-US" altLang="en-US" sz="2200" i="1" dirty="0"/>
              <a:t>Q</a:t>
            </a:r>
            <a:r>
              <a:rPr lang="en-US" altLang="en-US" sz="2200" dirty="0"/>
              <a:t> are currently locked by </a:t>
            </a:r>
            <a:r>
              <a:rPr lang="en-US" altLang="en-US" sz="2200" i="1" dirty="0"/>
              <a:t>T</a:t>
            </a:r>
            <a:r>
              <a:rPr lang="en-US" altLang="en-US" sz="2200" i="1" baseline="-25000" dirty="0"/>
              <a:t>i</a:t>
            </a:r>
            <a:r>
              <a:rPr lang="en-US" altLang="en-US" sz="2200" i="1" dirty="0"/>
              <a:t>.</a:t>
            </a:r>
            <a:endParaRPr lang="en-US" altLang="en-US" sz="2200" dirty="0"/>
          </a:p>
          <a:p>
            <a:pPr algn="just">
              <a:lnSpc>
                <a:spcPct val="90000"/>
              </a:lnSpc>
            </a:pPr>
            <a:r>
              <a:rPr lang="en-US" altLang="en-US" sz="2200" b="1" dirty="0"/>
              <a:t>Observe that locks are acquired in root-to-leaf order, whereas they are released in leaf-to-root order.</a:t>
            </a:r>
          </a:p>
        </p:txBody>
      </p:sp>
      <p:sp>
        <p:nvSpPr>
          <p:cNvPr id="2" name="Footer Placeholder 1">
            <a:extLst>
              <a:ext uri="{FF2B5EF4-FFF2-40B4-BE49-F238E27FC236}">
                <a16:creationId xmlns:a16="http://schemas.microsoft.com/office/drawing/2014/main" id="{0FDF6B33-1488-D01A-9723-7905D3239386}"/>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636A65E4-7D97-CF60-A7A4-5BA3F3AB9D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2492874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38200"/>
            <a:ext cx="8229600" cy="5486400"/>
          </a:xfrm>
        </p:spPr>
        <p:txBody>
          <a:bodyPr>
            <a:normAutofit lnSpcReduction="10000"/>
          </a:bodyPr>
          <a:lstStyle/>
          <a:p>
            <a:pPr algn="just" eaLnBrk="1" hangingPunct="1">
              <a:lnSpc>
                <a:spcPct val="90000"/>
              </a:lnSpc>
            </a:pPr>
            <a:r>
              <a:rPr lang="en-US" sz="2200">
                <a:solidFill>
                  <a:srgbClr val="0D0D0D"/>
                </a:solidFill>
                <a:latin typeface="Calibri" charset="0"/>
                <a:ea typeface="MS PGothic" charset="0"/>
                <a:cs typeface="MS PGothic" charset="0"/>
              </a:rPr>
              <a:t>Allow  data items to be of various sizes and define a hierarchy of data granularities, where the small granularities are nested within larger ones.</a:t>
            </a:r>
          </a:p>
          <a:p>
            <a:pPr algn="just" eaLnBrk="1" hangingPunct="1">
              <a:lnSpc>
                <a:spcPct val="90000"/>
              </a:lnSpc>
            </a:pPr>
            <a:r>
              <a:rPr lang="en-US" sz="2200">
                <a:solidFill>
                  <a:srgbClr val="0D0D0D"/>
                </a:solidFill>
                <a:latin typeface="Calibri" charset="0"/>
                <a:ea typeface="MS PGothic" charset="0"/>
                <a:cs typeface="MS PGothic" charset="0"/>
              </a:rPr>
              <a:t>Can be represented graphically as a tree.</a:t>
            </a:r>
          </a:p>
          <a:p>
            <a:pPr algn="just" eaLnBrk="1" hangingPunct="1">
              <a:lnSpc>
                <a:spcPct val="90000"/>
              </a:lnSpc>
            </a:pPr>
            <a:r>
              <a:rPr lang="en-US" sz="2200">
                <a:solidFill>
                  <a:srgbClr val="0D0D0D"/>
                </a:solidFill>
                <a:latin typeface="Calibri" charset="0"/>
                <a:ea typeface="MS PGothic" charset="0"/>
                <a:cs typeface="MS PGothic" charset="0"/>
              </a:rPr>
              <a:t>When a transaction locks a node in the tree </a:t>
            </a:r>
            <a:r>
              <a:rPr lang="en-US" sz="2200" i="1">
                <a:solidFill>
                  <a:srgbClr val="0D0D0D"/>
                </a:solidFill>
                <a:latin typeface="Calibri" charset="0"/>
                <a:ea typeface="MS PGothic" charset="0"/>
                <a:cs typeface="MS PGothic" charset="0"/>
              </a:rPr>
              <a:t>explicitly</a:t>
            </a:r>
            <a:r>
              <a:rPr lang="en-US" sz="2200">
                <a:solidFill>
                  <a:srgbClr val="0D0D0D"/>
                </a:solidFill>
                <a:latin typeface="Calibri" charset="0"/>
                <a:ea typeface="MS PGothic" charset="0"/>
                <a:cs typeface="MS PGothic" charset="0"/>
              </a:rPr>
              <a:t>, it </a:t>
            </a:r>
            <a:r>
              <a:rPr lang="en-US" sz="2200" i="1">
                <a:solidFill>
                  <a:srgbClr val="0D0D0D"/>
                </a:solidFill>
                <a:latin typeface="Calibri" charset="0"/>
                <a:ea typeface="MS PGothic" charset="0"/>
                <a:cs typeface="MS PGothic" charset="0"/>
              </a:rPr>
              <a:t>implicitly</a:t>
            </a:r>
            <a:r>
              <a:rPr lang="en-US" sz="2200">
                <a:solidFill>
                  <a:srgbClr val="0D0D0D"/>
                </a:solidFill>
                <a:latin typeface="Calibri" charset="0"/>
                <a:ea typeface="MS PGothic" charset="0"/>
                <a:cs typeface="MS PGothic" charset="0"/>
              </a:rPr>
              <a:t> locks all the node's descendents in the same mode.</a:t>
            </a:r>
          </a:p>
          <a:p>
            <a:pPr algn="just" eaLnBrk="1" hangingPunct="1">
              <a:lnSpc>
                <a:spcPct val="90000"/>
              </a:lnSpc>
            </a:pPr>
            <a:r>
              <a:rPr lang="en-US" sz="2200" b="1">
                <a:solidFill>
                  <a:srgbClr val="0D0D0D"/>
                </a:solidFill>
                <a:latin typeface="Calibri" charset="0"/>
                <a:ea typeface="MS PGothic" charset="0"/>
                <a:cs typeface="MS PGothic" charset="0"/>
              </a:rPr>
              <a:t>Granularity</a:t>
            </a:r>
            <a:r>
              <a:rPr lang="en-US" sz="2200">
                <a:solidFill>
                  <a:srgbClr val="0D0D0D"/>
                </a:solidFill>
                <a:latin typeface="Calibri" charset="0"/>
                <a:ea typeface="MS PGothic" charset="0"/>
                <a:cs typeface="MS PGothic" charset="0"/>
              </a:rPr>
              <a:t> </a:t>
            </a:r>
            <a:r>
              <a:rPr lang="en-US" sz="2200" b="1">
                <a:solidFill>
                  <a:srgbClr val="0D0D0D"/>
                </a:solidFill>
                <a:latin typeface="Calibri" charset="0"/>
                <a:ea typeface="MS PGothic" charset="0"/>
                <a:cs typeface="MS PGothic" charset="0"/>
              </a:rPr>
              <a:t>of locking </a:t>
            </a:r>
            <a:r>
              <a:rPr lang="en-US" sz="2200">
                <a:solidFill>
                  <a:srgbClr val="0D0D0D"/>
                </a:solidFill>
                <a:latin typeface="Calibri" charset="0"/>
                <a:ea typeface="MS PGothic" charset="0"/>
                <a:cs typeface="MS PGothic" charset="0"/>
              </a:rPr>
              <a:t>(level in tree where locking is done):</a:t>
            </a:r>
          </a:p>
          <a:p>
            <a:pPr lvl="1" algn="just" eaLnBrk="1" hangingPunct="1">
              <a:lnSpc>
                <a:spcPct val="90000"/>
              </a:lnSpc>
            </a:pPr>
            <a:r>
              <a:rPr lang="en-US" sz="2200">
                <a:solidFill>
                  <a:srgbClr val="0D0D0D"/>
                </a:solidFill>
                <a:latin typeface="Calibri" charset="0"/>
                <a:ea typeface="MS PGothic" charset="0"/>
                <a:cs typeface="MS PGothic" charset="0"/>
              </a:rPr>
              <a:t>fine granularity (lower in tree): high concurrency, high locking overhead</a:t>
            </a:r>
          </a:p>
          <a:p>
            <a:pPr lvl="1" algn="just" eaLnBrk="1" hangingPunct="1">
              <a:lnSpc>
                <a:spcPct val="90000"/>
              </a:lnSpc>
            </a:pPr>
            <a:r>
              <a:rPr lang="en-US" sz="2200">
                <a:solidFill>
                  <a:srgbClr val="0D0D0D"/>
                </a:solidFill>
                <a:latin typeface="Calibri" charset="0"/>
                <a:ea typeface="MS PGothic" charset="0"/>
                <a:cs typeface="MS PGothic" charset="0"/>
              </a:rPr>
              <a:t>coarse granularity  (higher in tree): low locking overhead, low concurrency</a:t>
            </a:r>
          </a:p>
          <a:p>
            <a:pPr lvl="1" algn="just" eaLnBrk="1" hangingPunct="1">
              <a:lnSpc>
                <a:spcPct val="90000"/>
              </a:lnSpc>
              <a:buFont typeface="Arial" charset="0"/>
              <a:buNone/>
            </a:pPr>
            <a:r>
              <a:rPr lang="en-US" sz="1800" b="1">
                <a:solidFill>
                  <a:srgbClr val="FF0000"/>
                </a:solidFill>
                <a:latin typeface="Calibri" charset="0"/>
              </a:rPr>
              <a:t>Reference Book :- </a:t>
            </a:r>
            <a:r>
              <a:rPr lang="en-US" sz="1800">
                <a:latin typeface="Calibri" charset="0"/>
              </a:rPr>
              <a:t>DATABASE SYSTEM Concepts (6th Edition) Abraham Silberschatz, Henry F. Korth, S. Sudarshan. </a:t>
            </a:r>
            <a:r>
              <a:rPr lang="en-US" sz="1800" b="1">
                <a:latin typeface="Calibri" charset="0"/>
              </a:rPr>
              <a:t>Page No</a:t>
            </a:r>
            <a:r>
              <a:rPr lang="en-US" sz="1800">
                <a:latin typeface="Calibri" charset="0"/>
              </a:rPr>
              <a:t>. -679-682.</a:t>
            </a:r>
          </a:p>
          <a:p>
            <a:pPr lvl="1" eaLnBrk="1" hangingPunct="1">
              <a:lnSpc>
                <a:spcPct val="90000"/>
              </a:lnSpc>
              <a:buFont typeface="Arial" charset="0"/>
              <a:buNone/>
            </a:pPr>
            <a:r>
              <a:rPr lang="en-US" sz="1800" b="1">
                <a:solidFill>
                  <a:srgbClr val="C00000"/>
                </a:solidFill>
                <a:latin typeface="Calibri" charset="0"/>
              </a:rPr>
              <a:t>For video link:- </a:t>
            </a:r>
            <a:r>
              <a:rPr lang="en-US" sz="1800">
                <a:latin typeface="Calibri" charset="0"/>
                <a:hlinkClick r:id="rId2"/>
              </a:rPr>
              <a:t>http://www.infocobuild.com/education/audio-video-courses/computer-science/FundamentalsOfDatabaseSystems-IIT-Kanpur/lecture-42.html</a:t>
            </a:r>
            <a:endParaRPr lang="en-US" sz="1800">
              <a:latin typeface="Calibri" charset="0"/>
            </a:endParaRPr>
          </a:p>
          <a:p>
            <a:pPr lvl="1" eaLnBrk="1" hangingPunct="1">
              <a:lnSpc>
                <a:spcPct val="90000"/>
              </a:lnSpc>
              <a:buFont typeface="Arial" charset="0"/>
              <a:buNone/>
            </a:pPr>
            <a:r>
              <a:rPr lang="en-US" sz="1800">
                <a:latin typeface="Calibri" charset="0"/>
                <a:hlinkClick r:id="rId3"/>
              </a:rPr>
              <a:t>https://www.youtube.com/watch?v=jm1NUBMpyVo</a:t>
            </a:r>
            <a:endParaRPr lang="en-US" sz="1800">
              <a:latin typeface="Calibri" charset="0"/>
            </a:endParaRPr>
          </a:p>
          <a:p>
            <a:pPr algn="just" eaLnBrk="1" hangingPunct="1">
              <a:lnSpc>
                <a:spcPct val="90000"/>
              </a:lnSpc>
            </a:pPr>
            <a:endParaRPr lang="en-US" sz="2200">
              <a:solidFill>
                <a:srgbClr val="0D0D0D"/>
              </a:solidFill>
              <a:latin typeface="Calibri" charset="0"/>
            </a:endParaRPr>
          </a:p>
        </p:txBody>
      </p:sp>
      <p:sp>
        <p:nvSpPr>
          <p:cNvPr id="4" name="Date Placeholder 3"/>
          <p:cNvSpPr>
            <a:spLocks noGrp="1"/>
          </p:cNvSpPr>
          <p:nvPr>
            <p:ph type="dt" sz="quarter" idx="10"/>
          </p:nvPr>
        </p:nvSpPr>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35D57B54-22E5-4D05-801E-06309E285946}" type="datetime1">
              <a:rPr lang="en-US" smtClean="0">
                <a:solidFill>
                  <a:srgbClr val="898989"/>
                </a:solidFill>
                <a:latin typeface="Calibri" charset="0"/>
              </a:rPr>
              <a:t>4/16/24</a:t>
            </a:fld>
            <a:endParaRPr lang="en-US">
              <a:solidFill>
                <a:srgbClr val="898989"/>
              </a:solidFill>
              <a:latin typeface="Calibri" charset="0"/>
            </a:endParaRPr>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36869" name="Slide Number Placeholder 5"/>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fld id="{56727033-2BCF-D74B-A81D-F2DB632A7123}" type="slidenum">
              <a:rPr lang="en-US" sz="1200">
                <a:solidFill>
                  <a:srgbClr val="898989"/>
                </a:solidFill>
              </a:rPr>
              <a:pPr/>
              <a:t>143</a:t>
            </a:fld>
            <a:endParaRPr lang="en-US" sz="1200">
              <a:solidFill>
                <a:srgbClr val="898989"/>
              </a:solidFill>
            </a:endParaRPr>
          </a:p>
        </p:txBody>
      </p:sp>
      <p:sp>
        <p:nvSpPr>
          <p:cNvPr id="7" name="Title 1"/>
          <p:cNvSpPr txBox="1">
            <a:spLocks/>
          </p:cNvSpPr>
          <p:nvPr/>
        </p:nvSpPr>
        <p:spPr bwMode="auto">
          <a:xfrm>
            <a:off x="2895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nchor="ctr"/>
          <a:lstStyle/>
          <a:p>
            <a:pPr algn="ctr">
              <a:defRPr/>
            </a:pPr>
            <a:r>
              <a:rPr lang="en-US" sz="3200" b="1" dirty="0">
                <a:solidFill>
                  <a:schemeClr val="dk1"/>
                </a:solidFill>
                <a:effectLst>
                  <a:outerShdw blurRad="38100" dist="38100" dir="2700000" algn="tl">
                    <a:srgbClr val="C0C0C0"/>
                  </a:outerShdw>
                </a:effectLst>
                <a:ea typeface="ＭＳ Ｐゴシック" pitchFamily="34" charset="-128"/>
              </a:rPr>
              <a:t>Multiple Granularity (CO4)</a:t>
            </a:r>
            <a:endParaRPr lang="en-US" sz="3200" b="1" dirty="0">
              <a:solidFill>
                <a:schemeClr val="dk1"/>
              </a:solidFill>
            </a:endParaRPr>
          </a:p>
        </p:txBody>
      </p:sp>
      <p:pic>
        <p:nvPicPr>
          <p:cNvPr id="2" name="Picture 1">
            <a:extLst>
              <a:ext uri="{FF2B5EF4-FFF2-40B4-BE49-F238E27FC236}">
                <a16:creationId xmlns:a16="http://schemas.microsoft.com/office/drawing/2014/main" id="{281BC0EE-F2BF-B67D-6DED-49BF6CD1A89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4630553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2057400" y="1143001"/>
            <a:ext cx="8229600" cy="4525963"/>
          </a:xfrm>
        </p:spPr>
        <p:txBody>
          <a:bodyPr/>
          <a:lstStyle/>
          <a:p>
            <a:pPr eaLnBrk="1" hangingPunct="1">
              <a:lnSpc>
                <a:spcPct val="90000"/>
              </a:lnSpc>
              <a:buFont typeface="Monotype Sorts" charset="0"/>
              <a:buNone/>
            </a:pPr>
            <a:r>
              <a:rPr lang="en-US" sz="2200">
                <a:latin typeface="Calibri" charset="0"/>
                <a:ea typeface="MS PGothic" charset="0"/>
                <a:cs typeface="MS PGothic" charset="0"/>
              </a:rPr>
              <a:t>The levels, starting from the (top) level are</a:t>
            </a:r>
          </a:p>
          <a:p>
            <a:pPr lvl="1" eaLnBrk="1" hangingPunct="1">
              <a:lnSpc>
                <a:spcPct val="90000"/>
              </a:lnSpc>
            </a:pPr>
            <a:r>
              <a:rPr lang="en-US" sz="2200">
                <a:latin typeface="Calibri" charset="0"/>
                <a:ea typeface="MS PGothic" charset="0"/>
                <a:cs typeface="MS PGothic" charset="0"/>
              </a:rPr>
              <a:t>database</a:t>
            </a:r>
          </a:p>
          <a:p>
            <a:pPr lvl="1" eaLnBrk="1" hangingPunct="1">
              <a:lnSpc>
                <a:spcPct val="90000"/>
              </a:lnSpc>
            </a:pPr>
            <a:r>
              <a:rPr lang="en-US" sz="2200">
                <a:latin typeface="Calibri" charset="0"/>
                <a:ea typeface="MS PGothic" charset="0"/>
                <a:cs typeface="MS PGothic" charset="0"/>
              </a:rPr>
              <a:t>area </a:t>
            </a:r>
          </a:p>
          <a:p>
            <a:pPr lvl="1" eaLnBrk="1" hangingPunct="1">
              <a:lnSpc>
                <a:spcPct val="90000"/>
              </a:lnSpc>
            </a:pPr>
            <a:r>
              <a:rPr lang="en-US" sz="2200">
                <a:latin typeface="Calibri" charset="0"/>
                <a:ea typeface="MS PGothic" charset="0"/>
                <a:cs typeface="MS PGothic" charset="0"/>
              </a:rPr>
              <a:t>file</a:t>
            </a:r>
          </a:p>
          <a:p>
            <a:pPr lvl="1" eaLnBrk="1" hangingPunct="1">
              <a:lnSpc>
                <a:spcPct val="90000"/>
              </a:lnSpc>
            </a:pPr>
            <a:r>
              <a:rPr lang="en-US" sz="2200">
                <a:latin typeface="Calibri" charset="0"/>
                <a:ea typeface="MS PGothic" charset="0"/>
                <a:cs typeface="MS PGothic" charset="0"/>
              </a:rPr>
              <a:t>record </a:t>
            </a:r>
          </a:p>
          <a:p>
            <a:pPr eaLnBrk="1" hangingPunct="1"/>
            <a:endParaRPr lang="en-US">
              <a:latin typeface="Calibri" charset="0"/>
            </a:endParaRPr>
          </a:p>
        </p:txBody>
      </p:sp>
      <p:sp>
        <p:nvSpPr>
          <p:cNvPr id="4" name="Date Placeholder 3"/>
          <p:cNvSpPr>
            <a:spLocks noGrp="1"/>
          </p:cNvSpPr>
          <p:nvPr>
            <p:ph type="dt" sz="quarter" idx="10"/>
          </p:nvPr>
        </p:nvSpPr>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2DB69792-2689-4D75-87FD-E40FD1F152DF}" type="datetime1">
              <a:rPr lang="en-US" smtClean="0">
                <a:solidFill>
                  <a:srgbClr val="898989"/>
                </a:solidFill>
                <a:latin typeface="Calibri" charset="0"/>
              </a:rPr>
              <a:t>4/16/24</a:t>
            </a:fld>
            <a:endParaRPr lang="en-US">
              <a:solidFill>
                <a:srgbClr val="898989"/>
              </a:solidFill>
              <a:latin typeface="Calibri" charset="0"/>
            </a:endParaRPr>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37893" name="Slide Number Placeholder 5"/>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fld id="{3D29B18F-4440-D145-922C-9BE2DB2CD6AE}" type="slidenum">
              <a:rPr lang="en-US" sz="1200">
                <a:solidFill>
                  <a:srgbClr val="898989"/>
                </a:solidFill>
              </a:rPr>
              <a:pPr/>
              <a:t>144</a:t>
            </a:fld>
            <a:endParaRPr lang="en-US" sz="1200">
              <a:solidFill>
                <a:srgbClr val="898989"/>
              </a:solidFill>
            </a:endParaRPr>
          </a:p>
        </p:txBody>
      </p:sp>
      <p:sp>
        <p:nvSpPr>
          <p:cNvPr id="7" name="Title 1"/>
          <p:cNvSpPr txBox="1">
            <a:spLocks/>
          </p:cNvSpPr>
          <p:nvPr/>
        </p:nvSpPr>
        <p:spPr bwMode="auto">
          <a:xfrm>
            <a:off x="2895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nchor="ctr"/>
          <a:lstStyle/>
          <a:p>
            <a:pPr algn="ctr">
              <a:defRPr/>
            </a:pPr>
            <a:r>
              <a:rPr lang="en-US" sz="3200" b="1" dirty="0">
                <a:solidFill>
                  <a:schemeClr val="dk1"/>
                </a:solidFill>
                <a:effectLst>
                  <a:outerShdw blurRad="38100" dist="38100" dir="2700000" algn="tl">
                    <a:srgbClr val="C0C0C0"/>
                  </a:outerShdw>
                </a:effectLst>
                <a:ea typeface="ＭＳ Ｐゴシック" pitchFamily="34" charset="-128"/>
              </a:rPr>
              <a:t>Example of Granularity Hierarchy</a:t>
            </a:r>
            <a:endParaRPr lang="en-US" sz="3200" b="1" dirty="0">
              <a:solidFill>
                <a:schemeClr val="dk1"/>
              </a:solidFill>
            </a:endParaRPr>
          </a:p>
        </p:txBody>
      </p:sp>
      <p:pic>
        <p:nvPicPr>
          <p:cNvPr id="3789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895600"/>
            <a:ext cx="6008688" cy="275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897" name="Rectangle 9"/>
          <p:cNvSpPr>
            <a:spLocks noChangeArrowheads="1"/>
          </p:cNvSpPr>
          <p:nvPr/>
        </p:nvSpPr>
        <p:spPr bwMode="auto">
          <a:xfrm>
            <a:off x="5181600" y="5867400"/>
            <a:ext cx="30368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en-US" b="1">
                <a:latin typeface="Calibri" charset="0"/>
              </a:rPr>
              <a:t>Figure :- Granularity hierarchy</a:t>
            </a:r>
            <a:endParaRPr lang="en-US">
              <a:latin typeface="Calibri" charset="0"/>
            </a:endParaRPr>
          </a:p>
        </p:txBody>
      </p:sp>
      <p:pic>
        <p:nvPicPr>
          <p:cNvPr id="2" name="Picture 1">
            <a:extLst>
              <a:ext uri="{FF2B5EF4-FFF2-40B4-BE49-F238E27FC236}">
                <a16:creationId xmlns:a16="http://schemas.microsoft.com/office/drawing/2014/main" id="{92C12F34-D52D-E453-392E-525FFEC8B1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5544353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0"/>
            <a:ext cx="8229600" cy="5029200"/>
          </a:xfrm>
        </p:spPr>
        <p:txBody>
          <a:bodyPr rtlCol="0">
            <a:normAutofit fontScale="92500"/>
          </a:bodyPr>
          <a:lstStyle/>
          <a:p>
            <a:pPr>
              <a:spcAft>
                <a:spcPts val="0"/>
              </a:spcAft>
              <a:buFont typeface="Arial" panose="020B0604020202020204" pitchFamily="34" charset="0"/>
              <a:buChar char="•"/>
              <a:defRPr/>
            </a:pPr>
            <a:r>
              <a:rPr lang="en-US" sz="2200" dirty="0">
                <a:ea typeface="ＭＳ Ｐゴシック" pitchFamily="34" charset="-128"/>
              </a:rPr>
              <a:t>In addition to S and X lock modes, there are three additional lock modes with multiple granularity:</a:t>
            </a:r>
          </a:p>
          <a:p>
            <a:pPr lvl="1">
              <a:spcAft>
                <a:spcPts val="0"/>
              </a:spcAft>
              <a:buFont typeface="Arial" panose="020B0604020202020204" pitchFamily="34" charset="0"/>
              <a:buChar char="–"/>
              <a:defRPr/>
            </a:pPr>
            <a:r>
              <a:rPr lang="en-US" sz="2200" b="1" dirty="0">
                <a:ea typeface="ＭＳ Ｐゴシック" pitchFamily="34" charset="-128"/>
              </a:rPr>
              <a:t>intention-shared</a:t>
            </a:r>
            <a:r>
              <a:rPr lang="en-US" sz="2200" dirty="0">
                <a:ea typeface="ＭＳ Ｐゴシック" pitchFamily="34" charset="-128"/>
              </a:rPr>
              <a:t> (IS): indicates explicit locking at a lower level of the tree but only with shared locks.</a:t>
            </a:r>
          </a:p>
          <a:p>
            <a:pPr lvl="1">
              <a:spcAft>
                <a:spcPts val="0"/>
              </a:spcAft>
              <a:buFont typeface="Arial" panose="020B0604020202020204" pitchFamily="34" charset="0"/>
              <a:buChar char="–"/>
              <a:defRPr/>
            </a:pPr>
            <a:r>
              <a:rPr lang="en-US" sz="2200" b="1" dirty="0">
                <a:ea typeface="ＭＳ Ｐゴシック" pitchFamily="34" charset="-128"/>
              </a:rPr>
              <a:t>intention-exclusive</a:t>
            </a:r>
            <a:r>
              <a:rPr lang="en-US" sz="2200" dirty="0">
                <a:ea typeface="ＭＳ Ｐゴシック" pitchFamily="34" charset="-128"/>
              </a:rPr>
              <a:t> (IX): indicates explicit locking at a lower level with exclusive or shared locks</a:t>
            </a:r>
          </a:p>
          <a:p>
            <a:pPr lvl="1">
              <a:spcAft>
                <a:spcPts val="0"/>
              </a:spcAft>
              <a:buFont typeface="Arial" panose="020B0604020202020204" pitchFamily="34" charset="0"/>
              <a:buChar char="–"/>
              <a:defRPr/>
            </a:pPr>
            <a:r>
              <a:rPr lang="en-US" sz="2200" b="1" dirty="0">
                <a:ea typeface="ＭＳ Ｐゴシック" pitchFamily="34" charset="-128"/>
              </a:rPr>
              <a:t>shared and intention-exclusive</a:t>
            </a:r>
            <a:r>
              <a:rPr lang="en-US" sz="2200" dirty="0">
                <a:ea typeface="ＭＳ Ｐゴシック" pitchFamily="34" charset="-128"/>
              </a:rPr>
              <a:t> (SIX): the </a:t>
            </a:r>
            <a:r>
              <a:rPr lang="en-US" sz="2200" dirty="0" err="1">
                <a:ea typeface="ＭＳ Ｐゴシック" pitchFamily="34" charset="-128"/>
              </a:rPr>
              <a:t>subtree</a:t>
            </a:r>
            <a:r>
              <a:rPr lang="en-US" sz="2200" dirty="0">
                <a:ea typeface="ＭＳ Ｐゴシック" pitchFamily="34" charset="-128"/>
              </a:rPr>
              <a:t> rooted by that node is locked explicitly in shared mode and explicit locking is being done at a lower level with exclusive-mode locks.</a:t>
            </a:r>
          </a:p>
          <a:p>
            <a:pPr>
              <a:spcAft>
                <a:spcPts val="0"/>
              </a:spcAft>
              <a:buFont typeface="Arial" panose="020B0604020202020204" pitchFamily="34" charset="0"/>
              <a:buChar char="•"/>
              <a:defRPr/>
            </a:pPr>
            <a:r>
              <a:rPr lang="en-US" sz="2200" dirty="0">
                <a:ea typeface="ＭＳ Ｐゴシック" pitchFamily="34" charset="-128"/>
              </a:rPr>
              <a:t>intention locks allow a higher level node to be locked in S or X mode without having to check all descendent nodes.</a:t>
            </a:r>
          </a:p>
          <a:p>
            <a:pPr>
              <a:spcAft>
                <a:spcPts val="0"/>
              </a:spcAft>
              <a:buNone/>
              <a:defRPr/>
            </a:pPr>
            <a:endParaRPr lang="en-US" sz="2200" b="1" dirty="0">
              <a:solidFill>
                <a:srgbClr val="C00000"/>
              </a:solidFill>
              <a:ea typeface="ＭＳ Ｐゴシック" pitchFamily="34" charset="-128"/>
            </a:endParaRPr>
          </a:p>
          <a:p>
            <a:pPr>
              <a:spcAft>
                <a:spcPts val="0"/>
              </a:spcAft>
              <a:buNone/>
              <a:defRPr/>
            </a:pPr>
            <a:r>
              <a:rPr lang="en-US" sz="2200" b="1" dirty="0">
                <a:solidFill>
                  <a:srgbClr val="C00000"/>
                </a:solidFill>
                <a:ea typeface="ＭＳ Ｐゴシック" pitchFamily="34" charset="-128"/>
              </a:rPr>
              <a:t>For video lecture:- </a:t>
            </a:r>
            <a:r>
              <a:rPr lang="en-US" sz="2200" dirty="0">
                <a:hlinkClick r:id="rId2"/>
              </a:rPr>
              <a:t>https://www.youtube.com/watch?v=yIqBwxokm40&amp;list=PLyvBGMFYV3auVdxQ1-88ivNFpmUEy-U3M&amp;index=35</a:t>
            </a:r>
            <a:endParaRPr lang="en-US" sz="2200" dirty="0">
              <a:ea typeface="ＭＳ Ｐゴシック" pitchFamily="34" charset="-128"/>
            </a:endParaRPr>
          </a:p>
          <a:p>
            <a:pPr>
              <a:spcAft>
                <a:spcPts val="0"/>
              </a:spcAft>
              <a:buFont typeface="Arial" panose="020B0604020202020204" pitchFamily="34" charset="0"/>
              <a:buChar char="•"/>
              <a:defRPr/>
            </a:pPr>
            <a:endParaRPr lang="en-US" sz="2200" dirty="0"/>
          </a:p>
        </p:txBody>
      </p:sp>
      <p:sp>
        <p:nvSpPr>
          <p:cNvPr id="4" name="Date Placeholder 3"/>
          <p:cNvSpPr>
            <a:spLocks noGrp="1"/>
          </p:cNvSpPr>
          <p:nvPr>
            <p:ph type="dt" sz="quarter" idx="10"/>
          </p:nvPr>
        </p:nvSpPr>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FC7866A8-BDAF-4990-9E24-9308B387C11E}" type="datetime1">
              <a:rPr lang="en-US" smtClean="0">
                <a:solidFill>
                  <a:srgbClr val="898989"/>
                </a:solidFill>
                <a:latin typeface="Calibri" charset="0"/>
              </a:rPr>
              <a:t>4/16/24</a:t>
            </a:fld>
            <a:endParaRPr lang="en-US">
              <a:solidFill>
                <a:srgbClr val="898989"/>
              </a:solidFill>
              <a:latin typeface="Calibri" charset="0"/>
            </a:endParaRPr>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38917" name="Slide Number Placeholder 5"/>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fld id="{15BB0A50-A831-ED4C-93D9-2CC9AD495249}" type="slidenum">
              <a:rPr lang="en-US" sz="1200">
                <a:solidFill>
                  <a:srgbClr val="898989"/>
                </a:solidFill>
              </a:rPr>
              <a:pPr/>
              <a:t>145</a:t>
            </a:fld>
            <a:endParaRPr lang="en-US" sz="1200">
              <a:solidFill>
                <a:srgbClr val="898989"/>
              </a:solidFill>
            </a:endParaRPr>
          </a:p>
        </p:txBody>
      </p:sp>
      <p:sp>
        <p:nvSpPr>
          <p:cNvPr id="7" name="Title 1"/>
          <p:cNvSpPr txBox="1">
            <a:spLocks/>
          </p:cNvSpPr>
          <p:nvPr/>
        </p:nvSpPr>
        <p:spPr bwMode="auto">
          <a:xfrm>
            <a:off x="2895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nchor="ctr"/>
          <a:lstStyle/>
          <a:p>
            <a:pPr algn="ctr">
              <a:defRPr/>
            </a:pPr>
            <a:r>
              <a:rPr lang="en-US" sz="3200" b="1" dirty="0">
                <a:solidFill>
                  <a:schemeClr val="dk1"/>
                </a:solidFill>
                <a:effectLst>
                  <a:outerShdw blurRad="38100" dist="38100" dir="2700000" algn="tl">
                    <a:srgbClr val="C0C0C0"/>
                  </a:outerShdw>
                </a:effectLst>
                <a:ea typeface="ＭＳ Ｐゴシック" pitchFamily="34" charset="-128"/>
              </a:rPr>
              <a:t>Intention Lock Modes</a:t>
            </a:r>
            <a:endParaRPr lang="en-US" sz="3200" b="1" dirty="0">
              <a:solidFill>
                <a:schemeClr val="dk1"/>
              </a:solidFill>
            </a:endParaRPr>
          </a:p>
        </p:txBody>
      </p:sp>
      <p:pic>
        <p:nvPicPr>
          <p:cNvPr id="2" name="Picture 1">
            <a:extLst>
              <a:ext uri="{FF2B5EF4-FFF2-40B4-BE49-F238E27FC236}">
                <a16:creationId xmlns:a16="http://schemas.microsoft.com/office/drawing/2014/main" id="{86BB757C-5801-96F2-1247-ADEC9E9669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4268522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1BAF0B81-7025-4D94-A2D9-3C09A78864CB}"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146</a:t>
            </a:fld>
            <a:endParaRPr lang="en-US">
              <a:solidFill>
                <a:prstClr val="black">
                  <a:tint val="75000"/>
                </a:prstClr>
              </a:solidFill>
              <a:latin typeface="Calibri"/>
            </a:endParaRPr>
          </a:p>
        </p:txBody>
      </p:sp>
      <p:sp>
        <p:nvSpPr>
          <p:cNvPr id="7" name="Title 1"/>
          <p:cNvSpPr txBox="1">
            <a:spLocks/>
          </p:cNvSpPr>
          <p:nvPr/>
        </p:nvSpPr>
        <p:spPr>
          <a:xfrm>
            <a:off x="2895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Technique </a:t>
            </a:r>
            <a:r>
              <a:rPr lang="en-US" sz="2400" dirty="0"/>
              <a:t>(CO 5)</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2"/>
          <a:srcRect/>
          <a:stretch>
            <a:fillRect/>
          </a:stretch>
        </p:blipFill>
        <p:spPr bwMode="auto">
          <a:xfrm>
            <a:off x="1981200" y="1676400"/>
            <a:ext cx="8534400" cy="403860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09098EEF-A6B5-0234-4AEF-35E7C6079D49}"/>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EFDEACFC-DC6B-8587-3282-DCB2AD4BD3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9856351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9C9F969E-1592-4BE4-9A2C-B964DD2F0D8A}"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147</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Technique </a:t>
            </a:r>
            <a:r>
              <a:rPr lang="en-US" sz="2400" dirty="0"/>
              <a:t>(CO 5)</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2338389" y="1093789"/>
            <a:ext cx="7661275" cy="4903787"/>
          </a:xfrm>
          <a:prstGeom prst="rect">
            <a:avLst/>
          </a:prstGeom>
        </p:spPr>
        <p:txBody>
          <a:bodyPr vert="horz" lIns="91440" tIns="45720" rIns="91440" bIns="45720" rtlCol="0">
            <a:normAutofit/>
          </a:bodyPr>
          <a:lstStyle/>
          <a:p>
            <a:pPr marL="342900" indent="-342900" defTabSz="914400">
              <a:spcBef>
                <a:spcPct val="20000"/>
              </a:spcBef>
              <a:buFont typeface="Arial" pitchFamily="34" charset="0"/>
              <a:buChar char="•"/>
              <a:defRPr/>
            </a:pPr>
            <a:r>
              <a:rPr lang="en-US" sz="2000" dirty="0" err="1"/>
              <a:t>Multiversion</a:t>
            </a:r>
            <a:r>
              <a:rPr lang="en-US" sz="2000" dirty="0"/>
              <a:t> schemes keep old versions of data item to increase concurrency.</a:t>
            </a:r>
          </a:p>
          <a:p>
            <a:pPr marL="742950" lvl="1" indent="-285750" defTabSz="914400">
              <a:spcBef>
                <a:spcPct val="20000"/>
              </a:spcBef>
              <a:buFont typeface="Arial" pitchFamily="34" charset="0"/>
              <a:buChar char="–"/>
              <a:defRPr/>
            </a:pPr>
            <a:r>
              <a:rPr lang="en-US" sz="2000" b="1" dirty="0" err="1"/>
              <a:t>Multiversion</a:t>
            </a:r>
            <a:r>
              <a:rPr lang="en-US" sz="2000" b="1" dirty="0"/>
              <a:t> Timestamp Ordering</a:t>
            </a:r>
          </a:p>
          <a:p>
            <a:pPr marL="742950" lvl="1" indent="-285750" defTabSz="914400">
              <a:spcBef>
                <a:spcPct val="20000"/>
              </a:spcBef>
              <a:buFont typeface="Arial" pitchFamily="34" charset="0"/>
              <a:buChar char="–"/>
              <a:defRPr/>
            </a:pPr>
            <a:r>
              <a:rPr lang="en-US" sz="2000" b="1" dirty="0" err="1"/>
              <a:t>Multiversion</a:t>
            </a:r>
            <a:r>
              <a:rPr lang="en-US" sz="2000" b="1" dirty="0"/>
              <a:t> Two-Phase Locking</a:t>
            </a:r>
          </a:p>
          <a:p>
            <a:pPr marL="742950" lvl="1" indent="-285750" defTabSz="914400">
              <a:spcBef>
                <a:spcPct val="20000"/>
              </a:spcBef>
              <a:buFont typeface="Arial" pitchFamily="34" charset="0"/>
              <a:buChar char="–"/>
              <a:defRPr/>
            </a:pPr>
            <a:r>
              <a:rPr lang="en-US" sz="2000" b="1" dirty="0">
                <a:solidFill>
                  <a:srgbClr val="000099"/>
                </a:solidFill>
              </a:rPr>
              <a:t>Snapshot isolation</a:t>
            </a:r>
          </a:p>
          <a:p>
            <a:pPr marL="342900" indent="-342900" defTabSz="914400">
              <a:spcBef>
                <a:spcPct val="20000"/>
              </a:spcBef>
              <a:buFont typeface="Arial" pitchFamily="34" charset="0"/>
              <a:buChar char="•"/>
              <a:defRPr/>
            </a:pPr>
            <a:r>
              <a:rPr lang="en-US" sz="2000" dirty="0"/>
              <a:t>Each successful </a:t>
            </a:r>
            <a:r>
              <a:rPr lang="en-US" sz="2000" b="1" dirty="0"/>
              <a:t>write</a:t>
            </a:r>
            <a:r>
              <a:rPr lang="en-US" sz="2000" dirty="0"/>
              <a:t> results in the creation of a new version of the data item written.</a:t>
            </a:r>
          </a:p>
          <a:p>
            <a:pPr marL="342900" indent="-342900" defTabSz="914400">
              <a:spcBef>
                <a:spcPct val="20000"/>
              </a:spcBef>
              <a:buFont typeface="Arial" pitchFamily="34" charset="0"/>
              <a:buChar char="•"/>
              <a:defRPr/>
            </a:pPr>
            <a:r>
              <a:rPr lang="en-US" sz="2000" dirty="0"/>
              <a:t>Use timestamps to label versions.</a:t>
            </a:r>
          </a:p>
          <a:p>
            <a:pPr marL="342900" indent="-342900" defTabSz="914400">
              <a:spcBef>
                <a:spcPct val="20000"/>
              </a:spcBef>
              <a:buFont typeface="Arial" pitchFamily="34" charset="0"/>
              <a:buChar char="•"/>
              <a:defRPr/>
            </a:pPr>
            <a:r>
              <a:rPr lang="en-US" sz="2000" dirty="0"/>
              <a:t>When a </a:t>
            </a:r>
            <a:r>
              <a:rPr lang="en-US" sz="2000" b="1" dirty="0"/>
              <a:t>read</a:t>
            </a:r>
            <a:r>
              <a:rPr lang="en-US" sz="2000" dirty="0"/>
              <a:t>(</a:t>
            </a:r>
            <a:r>
              <a:rPr lang="en-US" sz="2000" i="1" dirty="0"/>
              <a:t>Q</a:t>
            </a:r>
            <a:r>
              <a:rPr lang="en-US" sz="2000" dirty="0"/>
              <a:t>) operation is issued, select an appropriate version of </a:t>
            </a:r>
            <a:r>
              <a:rPr lang="en-US" sz="2000" i="1" dirty="0"/>
              <a:t>Q</a:t>
            </a:r>
            <a:r>
              <a:rPr lang="en-US" sz="2000" dirty="0"/>
              <a:t> based on the timestamp of the transaction, and return the value of the selected version.  </a:t>
            </a:r>
          </a:p>
          <a:p>
            <a:pPr marL="342900" indent="-342900" defTabSz="914400">
              <a:spcBef>
                <a:spcPct val="20000"/>
              </a:spcBef>
              <a:buFont typeface="Arial" pitchFamily="34" charset="0"/>
              <a:buChar char="•"/>
              <a:defRPr/>
            </a:pPr>
            <a:r>
              <a:rPr lang="en-US" sz="2000" b="1" dirty="0"/>
              <a:t>read</a:t>
            </a:r>
            <a:r>
              <a:rPr lang="en-US" sz="2000" dirty="0"/>
              <a:t>s never have to wait as an appropriate version is returned immediately.</a:t>
            </a:r>
          </a:p>
        </p:txBody>
      </p:sp>
      <p:sp>
        <p:nvSpPr>
          <p:cNvPr id="2" name="Footer Placeholder 1">
            <a:extLst>
              <a:ext uri="{FF2B5EF4-FFF2-40B4-BE49-F238E27FC236}">
                <a16:creationId xmlns:a16="http://schemas.microsoft.com/office/drawing/2014/main" id="{6F977BCB-30A4-3ABB-16D7-25654718EE52}"/>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3F23CAA5-71C9-A4B5-533C-29C65ED497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586707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A67F742F-C64C-45FF-95A9-10D554DC268E}"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148</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Technique </a:t>
            </a:r>
            <a:r>
              <a:rPr lang="en-US" sz="2400" dirty="0"/>
              <a:t>(CO 5)</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3214778" y="848295"/>
            <a:ext cx="6219646" cy="584775"/>
          </a:xfrm>
          <a:prstGeom prst="rect">
            <a:avLst/>
          </a:prstGeom>
        </p:spPr>
        <p:txBody>
          <a:bodyPr wrap="square">
            <a:spAutoFit/>
          </a:bodyPr>
          <a:lstStyle/>
          <a:p>
            <a:pPr algn="ctr"/>
            <a:r>
              <a:rPr lang="en-US" sz="3200" b="1" dirty="0">
                <a:solidFill>
                  <a:srgbClr val="7030A0"/>
                </a:solidFill>
              </a:rPr>
              <a:t>MVCC: Implementation Issues</a:t>
            </a:r>
            <a:endParaRPr lang="en-US" sz="4800" b="1" dirty="0">
              <a:solidFill>
                <a:srgbClr val="7030A0"/>
              </a:solidFill>
            </a:endParaRPr>
          </a:p>
        </p:txBody>
      </p:sp>
      <p:sp>
        <p:nvSpPr>
          <p:cNvPr id="9" name="Rectangle 3"/>
          <p:cNvSpPr txBox="1">
            <a:spLocks noChangeArrowheads="1"/>
          </p:cNvSpPr>
          <p:nvPr/>
        </p:nvSpPr>
        <p:spPr>
          <a:xfrm>
            <a:off x="2631687" y="1585495"/>
            <a:ext cx="7432464" cy="3875026"/>
          </a:xfrm>
          <a:prstGeom prst="rect">
            <a:avLst/>
          </a:prstGeom>
        </p:spPr>
        <p:txBody>
          <a:bodyPr vert="horz" lIns="91440" tIns="45720" rIns="91440" bIns="45720" rtlCol="0">
            <a:normAutofit lnSpcReduction="10000"/>
          </a:bodyPr>
          <a:lstStyle/>
          <a:p>
            <a:pPr marL="342900" indent="-342900" defTabSz="914400">
              <a:spcBef>
                <a:spcPct val="20000"/>
              </a:spcBef>
              <a:buFont typeface="Arial" pitchFamily="34" charset="0"/>
              <a:buChar char="•"/>
              <a:defRPr/>
            </a:pPr>
            <a:r>
              <a:rPr lang="en-US" sz="2600" dirty="0"/>
              <a:t>Creation of multiple versions increases storage overhead</a:t>
            </a:r>
          </a:p>
          <a:p>
            <a:pPr marL="742950" lvl="1" indent="-285750" defTabSz="914400">
              <a:spcBef>
                <a:spcPct val="20000"/>
              </a:spcBef>
              <a:buFont typeface="Arial" pitchFamily="34" charset="0"/>
              <a:buChar char="–"/>
              <a:defRPr/>
            </a:pPr>
            <a:r>
              <a:rPr lang="en-US" sz="2600" dirty="0"/>
              <a:t>Extra </a:t>
            </a:r>
            <a:r>
              <a:rPr lang="en-US" sz="2600" dirty="0" err="1"/>
              <a:t>tuples</a:t>
            </a:r>
            <a:endParaRPr lang="en-US" sz="2600" dirty="0"/>
          </a:p>
          <a:p>
            <a:pPr marL="742950" lvl="1" indent="-285750" defTabSz="914400">
              <a:spcBef>
                <a:spcPct val="20000"/>
              </a:spcBef>
              <a:buFont typeface="Arial" pitchFamily="34" charset="0"/>
              <a:buChar char="–"/>
              <a:defRPr/>
            </a:pPr>
            <a:r>
              <a:rPr lang="en-US" sz="2600" dirty="0"/>
              <a:t>Extra space in each </a:t>
            </a:r>
            <a:r>
              <a:rPr lang="en-US" sz="2600" dirty="0" err="1"/>
              <a:t>tuple</a:t>
            </a:r>
            <a:r>
              <a:rPr lang="en-US" sz="2600" dirty="0"/>
              <a:t> for storing version information</a:t>
            </a:r>
          </a:p>
          <a:p>
            <a:pPr marL="342900" indent="-342900" defTabSz="914400">
              <a:spcBef>
                <a:spcPct val="20000"/>
              </a:spcBef>
              <a:buFont typeface="Arial" pitchFamily="34" charset="0"/>
              <a:buChar char="•"/>
              <a:defRPr/>
            </a:pPr>
            <a:r>
              <a:rPr lang="en-US" sz="2600" dirty="0"/>
              <a:t>Versions can, however, be garbage collected</a:t>
            </a:r>
          </a:p>
          <a:p>
            <a:pPr marL="742950" lvl="1" indent="-285750" defTabSz="914400">
              <a:spcBef>
                <a:spcPct val="20000"/>
              </a:spcBef>
              <a:buFont typeface="Arial" pitchFamily="34" charset="0"/>
              <a:buChar char="–"/>
              <a:defRPr/>
            </a:pPr>
            <a:r>
              <a:rPr lang="en-US" sz="2600" dirty="0"/>
              <a:t>E.g. if Q has two versions Q5 and Q9, and the oldest active transaction has timestamp &gt; 9, than Q5 will never be required again</a:t>
            </a:r>
          </a:p>
          <a:p>
            <a:pPr marL="742950" lvl="1" indent="-285750" defTabSz="914400">
              <a:spcBef>
                <a:spcPct val="20000"/>
              </a:spcBef>
              <a:buFont typeface="Arial" pitchFamily="34" charset="0"/>
              <a:buChar char="–"/>
              <a:defRPr/>
            </a:pPr>
            <a:endParaRPr lang="en-US" sz="2000" dirty="0"/>
          </a:p>
        </p:txBody>
      </p:sp>
      <p:sp>
        <p:nvSpPr>
          <p:cNvPr id="2" name="Footer Placeholder 1">
            <a:extLst>
              <a:ext uri="{FF2B5EF4-FFF2-40B4-BE49-F238E27FC236}">
                <a16:creationId xmlns:a16="http://schemas.microsoft.com/office/drawing/2014/main" id="{FBEA3E8A-038A-C88F-5366-6F7CE3770579}"/>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676348B7-9B7E-16E7-DCEF-91BBE9BF5F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895663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9313EC59-B57D-4839-9B81-EDC73BE630A4}"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149</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Technique </a:t>
            </a:r>
            <a:r>
              <a:rPr lang="en-US" sz="2400" dirty="0"/>
              <a:t>(CO 5)</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srcRect/>
          <a:stretch>
            <a:fillRect/>
          </a:stretch>
        </p:blipFill>
        <p:spPr bwMode="auto">
          <a:xfrm>
            <a:off x="2867743" y="1019265"/>
            <a:ext cx="7487808" cy="4303234"/>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A86FE100-F958-E5E3-B92E-3C43FBE531B7}"/>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9FB09360-96CE-D352-1D1A-8648CFD4CC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19477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E1687C3-4D5E-E9D2-DDA8-D186051E9BE2}"/>
              </a:ext>
            </a:extLst>
          </p:cNvPr>
          <p:cNvSpPr>
            <a:spLocks noGrp="1"/>
          </p:cNvSpPr>
          <p:nvPr>
            <p:ph type="dt" sz="quarter" idx="10"/>
          </p:nvPr>
        </p:nvSpPr>
        <p:spPr/>
        <p:txBody>
          <a:bodyPr/>
          <a:lstStyle/>
          <a:p>
            <a:pPr>
              <a:defRPr/>
            </a:pPr>
            <a:fld id="{619B1577-E709-4D1A-A3EC-B98CD014261F}" type="datetime1">
              <a:rPr lang="en-US" smtClean="0"/>
              <a:t>4/16/24</a:t>
            </a:fld>
            <a:endParaRPr lang="en-US"/>
          </a:p>
        </p:txBody>
      </p:sp>
      <p:sp>
        <p:nvSpPr>
          <p:cNvPr id="5" name="Footer Placeholder 4">
            <a:extLst>
              <a:ext uri="{FF2B5EF4-FFF2-40B4-BE49-F238E27FC236}">
                <a16:creationId xmlns:a16="http://schemas.microsoft.com/office/drawing/2014/main" id="{CD4673A2-D433-A40D-966C-230A18BBCBE2}"/>
              </a:ext>
            </a:extLst>
          </p:cNvPr>
          <p:cNvSpPr>
            <a:spLocks noGrp="1"/>
          </p:cNvSpPr>
          <p:nvPr>
            <p:ph type="ftr" sz="quarter" idx="11"/>
          </p:nvPr>
        </p:nvSpPr>
        <p:spPr>
          <a:xfrm>
            <a:off x="3792539" y="6356351"/>
            <a:ext cx="5616575" cy="365125"/>
          </a:xfrm>
        </p:spPr>
        <p:txBody>
          <a:bodyPr/>
          <a:lstStyle/>
          <a:p>
            <a:pPr>
              <a:defRPr/>
            </a:pPr>
            <a:r>
              <a:rPr lang="en-US"/>
              <a:t>Jyoti Rani        ACSAI-0402 and DBMS                Unit-4</a:t>
            </a:r>
            <a:endParaRPr lang="en-US" dirty="0"/>
          </a:p>
        </p:txBody>
      </p:sp>
      <p:sp>
        <p:nvSpPr>
          <p:cNvPr id="13316" name="Slide Number Placeholder 5">
            <a:extLst>
              <a:ext uri="{FF2B5EF4-FFF2-40B4-BE49-F238E27FC236}">
                <a16:creationId xmlns:a16="http://schemas.microsoft.com/office/drawing/2014/main" id="{0CC2C5C8-3A14-79FD-D382-31126E258E86}"/>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1887C9-B3EB-4E80-914C-6D1A520F01A0}" type="slidenum">
              <a:rPr lang="en-US" altLang="en-US">
                <a:solidFill>
                  <a:srgbClr val="898989"/>
                </a:solidFill>
                <a:latin typeface="Calibri" panose="020F0502020204030204" pitchFamily="34" charset="0"/>
              </a:rPr>
              <a:pPr/>
              <a:t>15</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42B8D6D8-ADA0-FED8-1E26-36FC9DC6467C}"/>
              </a:ext>
            </a:extLst>
          </p:cNvPr>
          <p:cNvSpPr txBox="1">
            <a:spLocks/>
          </p:cNvSpPr>
          <p:nvPr/>
        </p:nvSpPr>
        <p:spPr>
          <a:xfrm>
            <a:off x="2895600" y="-962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COs and PSOs Mapping</a:t>
            </a:r>
          </a:p>
        </p:txBody>
      </p:sp>
      <p:graphicFrame>
        <p:nvGraphicFramePr>
          <p:cNvPr id="10" name="Content Placeholder 8">
            <a:extLst>
              <a:ext uri="{FF2B5EF4-FFF2-40B4-BE49-F238E27FC236}">
                <a16:creationId xmlns:a16="http://schemas.microsoft.com/office/drawing/2014/main" id="{A3475CD9-0F84-39D5-BAD9-2D49D22CC224}"/>
              </a:ext>
            </a:extLst>
          </p:cNvPr>
          <p:cNvGraphicFramePr>
            <a:graphicFrameLocks/>
          </p:cNvGraphicFramePr>
          <p:nvPr/>
        </p:nvGraphicFramePr>
        <p:xfrm>
          <a:off x="2209801" y="1447801"/>
          <a:ext cx="7696201" cy="4495801"/>
        </p:xfrm>
        <a:graphic>
          <a:graphicData uri="http://schemas.openxmlformats.org/drawingml/2006/table">
            <a:tbl>
              <a:tblPr firstRow="1" firstCol="1" bandRow="1">
                <a:tableStyleId>{5C22544A-7EE6-4342-B048-85BDC9FD1C3A}</a:tableStyleId>
              </a:tblPr>
              <a:tblGrid>
                <a:gridCol w="2441285">
                  <a:extLst>
                    <a:ext uri="{9D8B030D-6E8A-4147-A177-3AD203B41FA5}">
                      <a16:colId xmlns:a16="http://schemas.microsoft.com/office/drawing/2014/main" val="20000"/>
                    </a:ext>
                  </a:extLst>
                </a:gridCol>
                <a:gridCol w="1364695">
                  <a:extLst>
                    <a:ext uri="{9D8B030D-6E8A-4147-A177-3AD203B41FA5}">
                      <a16:colId xmlns:a16="http://schemas.microsoft.com/office/drawing/2014/main" val="20001"/>
                    </a:ext>
                  </a:extLst>
                </a:gridCol>
                <a:gridCol w="1364695">
                  <a:extLst>
                    <a:ext uri="{9D8B030D-6E8A-4147-A177-3AD203B41FA5}">
                      <a16:colId xmlns:a16="http://schemas.microsoft.com/office/drawing/2014/main" val="20002"/>
                    </a:ext>
                  </a:extLst>
                </a:gridCol>
                <a:gridCol w="1262763">
                  <a:extLst>
                    <a:ext uri="{9D8B030D-6E8A-4147-A177-3AD203B41FA5}">
                      <a16:colId xmlns:a16="http://schemas.microsoft.com/office/drawing/2014/main" val="20003"/>
                    </a:ext>
                  </a:extLst>
                </a:gridCol>
                <a:gridCol w="1262763">
                  <a:extLst>
                    <a:ext uri="{9D8B030D-6E8A-4147-A177-3AD203B41FA5}">
                      <a16:colId xmlns:a16="http://schemas.microsoft.com/office/drawing/2014/main" val="20004"/>
                    </a:ext>
                  </a:extLst>
                </a:gridCol>
              </a:tblGrid>
              <a:tr h="539606">
                <a:tc rowSpan="2">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marL="457200" algn="ctr">
                        <a:lnSpc>
                          <a:spcPct val="115000"/>
                        </a:lnSpc>
                        <a:spcAft>
                          <a:spcPts val="1000"/>
                        </a:spcAft>
                      </a:pPr>
                      <a:r>
                        <a:rPr lang="en-US" sz="1400">
                          <a:effectLst/>
                        </a:rPr>
                        <a:t>Program Specific Outcomes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539606">
                <a:tc vMerge="1">
                  <a:txBody>
                    <a:bodyPr/>
                    <a:lstStyle/>
                    <a:p>
                      <a:endParaRPr lang="en-IN"/>
                    </a:p>
                  </a:txBody>
                  <a:tcPr/>
                </a:tc>
                <a:tc>
                  <a:txBody>
                    <a:bodyPr/>
                    <a:lstStyle/>
                    <a:p>
                      <a:pPr algn="ctr">
                        <a:lnSpc>
                          <a:spcPct val="115000"/>
                        </a:lnSpc>
                        <a:spcAft>
                          <a:spcPts val="0"/>
                        </a:spcAft>
                      </a:pPr>
                      <a:r>
                        <a:rPr lang="en-US" sz="1400" dirty="0">
                          <a:effectLst/>
                        </a:rPr>
                        <a:t>PSO1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83597">
                <a:tc>
                  <a:txBody>
                    <a:bodyPr/>
                    <a:lstStyle/>
                    <a:p>
                      <a:pPr algn="ctr">
                        <a:lnSpc>
                          <a:spcPct val="115000"/>
                        </a:lnSpc>
                        <a:spcAft>
                          <a:spcPts val="0"/>
                        </a:spcAft>
                      </a:pPr>
                      <a:r>
                        <a:rPr lang="en-US" sz="1400" dirty="0"/>
                        <a:t>ACSAI0402</a:t>
                      </a:r>
                      <a:r>
                        <a:rPr lang="en-US" sz="1400" cap="small"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574568">
                <a:tc>
                  <a:txBody>
                    <a:bodyPr/>
                    <a:lstStyle/>
                    <a:p>
                      <a:pPr algn="ctr">
                        <a:lnSpc>
                          <a:spcPct val="115000"/>
                        </a:lnSpc>
                        <a:spcAft>
                          <a:spcPts val="0"/>
                        </a:spcAft>
                      </a:pPr>
                      <a:r>
                        <a:rPr lang="en-US" sz="1400" dirty="0"/>
                        <a:t>ACSAI0402</a:t>
                      </a:r>
                      <a:r>
                        <a:rPr lang="en-US" sz="1400" cap="small"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extLst>
                  <a:ext uri="{0D108BD9-81ED-4DB2-BD59-A6C34878D82A}">
                    <a16:rowId xmlns:a16="http://schemas.microsoft.com/office/drawing/2014/main" val="10003"/>
                  </a:ext>
                </a:extLst>
              </a:tr>
              <a:tr h="539606">
                <a:tc>
                  <a:txBody>
                    <a:bodyPr/>
                    <a:lstStyle/>
                    <a:p>
                      <a:pPr algn="ctr">
                        <a:lnSpc>
                          <a:spcPct val="115000"/>
                        </a:lnSpc>
                        <a:spcAft>
                          <a:spcPts val="0"/>
                        </a:spcAft>
                      </a:pPr>
                      <a:r>
                        <a:rPr lang="en-US" sz="1400" dirty="0"/>
                        <a:t>ACSAI0402</a:t>
                      </a:r>
                      <a:r>
                        <a:rPr lang="en-US" sz="1400" cap="small"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539606">
                <a:tc>
                  <a:txBody>
                    <a:bodyPr/>
                    <a:lstStyle/>
                    <a:p>
                      <a:pPr algn="ctr">
                        <a:lnSpc>
                          <a:spcPct val="115000"/>
                        </a:lnSpc>
                        <a:spcAft>
                          <a:spcPts val="0"/>
                        </a:spcAft>
                      </a:pPr>
                      <a:r>
                        <a:rPr lang="en-US" sz="1400" dirty="0"/>
                        <a:t>ACSAI0402</a:t>
                      </a:r>
                      <a:r>
                        <a:rPr lang="en-US" sz="1400" cap="small" dirty="0">
                          <a:effectLst/>
                        </a:rPr>
                        <a:t>.4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a16="http://schemas.microsoft.com/office/drawing/2014/main" val="10005"/>
                  </a:ext>
                </a:extLst>
              </a:tr>
              <a:tr h="539606">
                <a:tc>
                  <a:txBody>
                    <a:bodyPr/>
                    <a:lstStyle/>
                    <a:p>
                      <a:pPr algn="ctr">
                        <a:lnSpc>
                          <a:spcPct val="115000"/>
                        </a:lnSpc>
                        <a:spcAft>
                          <a:spcPts val="0"/>
                        </a:spcAft>
                      </a:pPr>
                      <a:r>
                        <a:rPr lang="en-US" sz="1400" dirty="0"/>
                        <a:t>ACSAI0402</a:t>
                      </a:r>
                      <a:r>
                        <a:rPr lang="en-US" sz="1400" cap="small" dirty="0">
                          <a:effectLst/>
                        </a:rPr>
                        <a:t>.5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r h="539606">
                <a:tc>
                  <a:txBody>
                    <a:bodyPr/>
                    <a:lstStyle/>
                    <a:p>
                      <a:pPr algn="ctr">
                        <a:lnSpc>
                          <a:spcPct val="115000"/>
                        </a:lnSpc>
                        <a:spcAft>
                          <a:spcPts val="0"/>
                        </a:spcAft>
                      </a:pPr>
                      <a:r>
                        <a:rPr lang="en-US" sz="1400" cap="small">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7"/>
                  </a:ext>
                </a:extLst>
              </a:tr>
            </a:tbl>
          </a:graphicData>
        </a:graphic>
      </p:graphicFrame>
      <p:pic>
        <p:nvPicPr>
          <p:cNvPr id="2" name="Picture 1">
            <a:extLst>
              <a:ext uri="{FF2B5EF4-FFF2-40B4-BE49-F238E27FC236}">
                <a16:creationId xmlns:a16="http://schemas.microsoft.com/office/drawing/2014/main" id="{1BE2A38C-F829-BA89-3258-D169E6B5FB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253"/>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17407800-A46C-4B01-9AE8-6C9062DD2DCB}"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150</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srcRect/>
          <a:stretch>
            <a:fillRect/>
          </a:stretch>
        </p:blipFill>
        <p:spPr bwMode="auto">
          <a:xfrm>
            <a:off x="2514600" y="1133475"/>
            <a:ext cx="7162800" cy="459105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5289B537-BC1B-D23A-8100-7A1A82AA9362}"/>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3E7B3C76-0327-5F3B-28D9-2AB07C0774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7623282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5A911F48-4ACF-4CCE-AACB-BD4E150C738F}"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151</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srcRect/>
          <a:stretch>
            <a:fillRect/>
          </a:stretch>
        </p:blipFill>
        <p:spPr bwMode="auto">
          <a:xfrm>
            <a:off x="1885950" y="819601"/>
            <a:ext cx="8782050" cy="5667375"/>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AD304CA8-69FC-C3C1-9EA9-B94AA69A37EB}"/>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4381B28B-6197-EA0E-E133-7DC20AC22C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950281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50A0C95F-D1B7-401F-B998-4404AC169F2D}"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152</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srcRect/>
          <a:stretch>
            <a:fillRect/>
          </a:stretch>
        </p:blipFill>
        <p:spPr bwMode="auto">
          <a:xfrm>
            <a:off x="2133601" y="1177598"/>
            <a:ext cx="8071540" cy="4385003"/>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B295BC8A-E8D2-766E-EFCD-DC42F97C052E}"/>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36B5D0EA-ED53-F6D8-A7F6-5842685094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4726015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F975633E-772B-493F-AC1D-91FCB5FE0D61}"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153</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srcRect/>
          <a:stretch>
            <a:fillRect/>
          </a:stretch>
        </p:blipFill>
        <p:spPr bwMode="auto">
          <a:xfrm>
            <a:off x="2509029" y="859587"/>
            <a:ext cx="7829550" cy="527685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80CD2FEA-A540-FA4A-E5DB-D473977D8A58}"/>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3F29D96E-F054-B735-BAF7-B3BA63A838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9677702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914400">
              <a:defRPr/>
            </a:pPr>
            <a:fld id="{FC343485-E576-4D48-A4A0-693B20EF5D89}" type="datetime1">
              <a:rPr lang="en-US">
                <a:solidFill>
                  <a:prstClr val="black">
                    <a:tint val="75000"/>
                  </a:prstClr>
                </a:solidFill>
                <a:latin typeface="Calibri"/>
              </a:rPr>
              <a:pPr defTabSz="914400">
                <a:defRPr/>
              </a:pPr>
              <a:t>4/16/24</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914400">
              <a:defRPr/>
            </a:pPr>
            <a:fld id="{B6F15528-21DE-4FAA-801E-634DDDAF4B2B}" type="slidenum">
              <a:rPr lang="en-US">
                <a:solidFill>
                  <a:prstClr val="black">
                    <a:tint val="75000"/>
                  </a:prstClr>
                </a:solidFill>
                <a:latin typeface="Calibri"/>
              </a:rPr>
              <a:pPr defTabSz="914400">
                <a:defRPr/>
              </a:pPr>
              <a:t>154</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Multi version Concurrency Control Scheme </a:t>
            </a:r>
            <a:r>
              <a:rPr lang="en-US" sz="2400" dirty="0"/>
              <a:t>(CO 5)</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srcRect/>
          <a:stretch>
            <a:fillRect/>
          </a:stretch>
        </p:blipFill>
        <p:spPr bwMode="auto">
          <a:xfrm>
            <a:off x="2331021" y="1220909"/>
            <a:ext cx="8220075" cy="3743325"/>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437C848E-3CC5-7450-F56E-5BD79AC86725}"/>
              </a:ext>
            </a:extLst>
          </p:cNvPr>
          <p:cNvSpPr>
            <a:spLocks noGrp="1"/>
          </p:cNvSpPr>
          <p:nvPr>
            <p:ph type="ftr" sz="quarter" idx="11"/>
          </p:nvPr>
        </p:nvSpPr>
        <p:spPr/>
        <p:txBody>
          <a:bodyPr/>
          <a:lstStyle/>
          <a:p>
            <a:pPr>
              <a:defRPr/>
            </a:pPr>
            <a:r>
              <a:rPr lang="en-US"/>
              <a:t>Jyoti Rani        ACSAI-0402 and DBMS                Unit-4</a:t>
            </a:r>
          </a:p>
        </p:txBody>
      </p:sp>
      <p:pic>
        <p:nvPicPr>
          <p:cNvPr id="3" name="Picture 2">
            <a:extLst>
              <a:ext uri="{FF2B5EF4-FFF2-40B4-BE49-F238E27FC236}">
                <a16:creationId xmlns:a16="http://schemas.microsoft.com/office/drawing/2014/main" id="{0113DE30-BD05-6494-7CBE-7EC91F87E5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91686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C54A0F-07C1-1D46-72B9-A09033C682DF}"/>
              </a:ext>
            </a:extLst>
          </p:cNvPr>
          <p:cNvSpPr>
            <a:spLocks noGrp="1"/>
          </p:cNvSpPr>
          <p:nvPr>
            <p:ph idx="1"/>
          </p:nvPr>
        </p:nvSpPr>
        <p:spPr>
          <a:xfrm>
            <a:off x="1981200" y="1316831"/>
            <a:ext cx="8229600" cy="4525963"/>
          </a:xfrm>
        </p:spPr>
        <p:txBody>
          <a:bodyPr>
            <a:normAutofit lnSpcReduction="10000"/>
          </a:bodyPr>
          <a:lstStyle/>
          <a:p>
            <a:pPr algn="just">
              <a:buClr>
                <a:srgbClr val="000000"/>
              </a:buClr>
              <a:buFont typeface="Arial" panose="020B0604020202020204" pitchFamily="34" charset="0"/>
              <a:buNone/>
            </a:pPr>
            <a:r>
              <a:rPr lang="en-US" altLang="en-US" sz="2200" b="1" dirty="0">
                <a:latin typeface="Times New Roman" panose="02020603050405020304" pitchFamily="18" charset="0"/>
                <a:cs typeface="Times New Roman" panose="02020603050405020304" pitchFamily="18" charset="0"/>
              </a:rPr>
              <a:t>PEO1: </a:t>
            </a:r>
            <a:r>
              <a:rPr lang="en-US" altLang="en-US" sz="2200" dirty="0">
                <a:latin typeface="Times New Roman" panose="02020603050405020304" pitchFamily="18" charset="0"/>
                <a:cs typeface="Times New Roman" panose="02020603050405020304" pitchFamily="18" charset="0"/>
              </a:rPr>
              <a:t>To have an excellent scientific and engineering breadth so as to comprehend, analyze, design and provide sustainable solutions for real-life problems using state-of-the-art technologies.</a:t>
            </a:r>
            <a:endParaRPr lang="en-IN" altLang="en-US" sz="2200" dirty="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None/>
            </a:pPr>
            <a:r>
              <a:rPr lang="en-US" altLang="en-US" sz="2200" b="1" dirty="0">
                <a:latin typeface="Times New Roman" panose="02020603050405020304" pitchFamily="18" charset="0"/>
                <a:cs typeface="Times New Roman" panose="02020603050405020304" pitchFamily="18" charset="0"/>
              </a:rPr>
              <a:t>PEO2:</a:t>
            </a:r>
            <a:r>
              <a:rPr lang="en-US" altLang="en-US" sz="2200" dirty="0">
                <a:latin typeface="Times New Roman" panose="02020603050405020304" pitchFamily="18" charset="0"/>
                <a:cs typeface="Times New Roman" panose="02020603050405020304" pitchFamily="18" charset="0"/>
              </a:rPr>
              <a:t>To have a successful career in industries, to pursue higher studies or to support entrepreneurial endeavors and to face global challenges.</a:t>
            </a:r>
            <a:endParaRPr lang="en-IN" altLang="en-US" sz="2200" dirty="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None/>
            </a:pPr>
            <a:r>
              <a:rPr lang="en-US" altLang="en-US" sz="2200" b="1" dirty="0">
                <a:latin typeface="Times New Roman" panose="02020603050405020304" pitchFamily="18" charset="0"/>
                <a:cs typeface="Times New Roman" panose="02020603050405020304" pitchFamily="18" charset="0"/>
              </a:rPr>
              <a:t>PEO3:</a:t>
            </a:r>
            <a:r>
              <a:rPr lang="en-US" altLang="en-US" sz="2200" dirty="0">
                <a:latin typeface="Times New Roman" panose="02020603050405020304" pitchFamily="18" charset="0"/>
                <a:cs typeface="Times New Roman" panose="02020603050405020304"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IN" altLang="en-US" sz="2200" dirty="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None/>
            </a:pPr>
            <a:r>
              <a:rPr lang="en-US" altLang="en-US" sz="2200" b="1" dirty="0">
                <a:latin typeface="Times New Roman" panose="02020603050405020304" pitchFamily="18" charset="0"/>
                <a:cs typeface="Times New Roman" panose="02020603050405020304" pitchFamily="18" charset="0"/>
              </a:rPr>
              <a:t>PEO4: </a:t>
            </a:r>
            <a:r>
              <a:rPr lang="en-US" altLang="en-US" sz="2200" dirty="0">
                <a:latin typeface="Times New Roman" panose="02020603050405020304" pitchFamily="18" charset="0"/>
                <a:cs typeface="Times New Roman" panose="02020603050405020304" pitchFamily="18" charset="0"/>
              </a:rPr>
              <a:t>To have life-long learning for up-skilling and re-skilling for successful professional career as engineer, scientist, entrepreneur  and bureaucrat for betterment of society</a:t>
            </a:r>
            <a:endParaRPr lang="en-IN" altLang="en-US" sz="2200" dirty="0">
              <a:latin typeface="Times New Roman" panose="02020603050405020304" pitchFamily="18" charset="0"/>
              <a:cs typeface="Times New Roman" panose="02020603050405020304" pitchFamily="18" charset="0"/>
            </a:endParaRPr>
          </a:p>
          <a:p>
            <a:endParaRPr lang="en-IN" sz="2200" dirty="0"/>
          </a:p>
        </p:txBody>
      </p:sp>
      <p:sp>
        <p:nvSpPr>
          <p:cNvPr id="4" name="Date Placeholder 3">
            <a:extLst>
              <a:ext uri="{FF2B5EF4-FFF2-40B4-BE49-F238E27FC236}">
                <a16:creationId xmlns:a16="http://schemas.microsoft.com/office/drawing/2014/main" id="{22358CC0-FEB6-30EE-3EF6-67F3D9885652}"/>
              </a:ext>
            </a:extLst>
          </p:cNvPr>
          <p:cNvSpPr>
            <a:spLocks noGrp="1"/>
          </p:cNvSpPr>
          <p:nvPr>
            <p:ph type="dt" sz="half" idx="10"/>
          </p:nvPr>
        </p:nvSpPr>
        <p:spPr/>
        <p:txBody>
          <a:bodyPr/>
          <a:lstStyle/>
          <a:p>
            <a:pPr>
              <a:defRPr/>
            </a:pPr>
            <a:fld id="{E60CD5AD-5C29-456E-B14D-2AF949092464}" type="datetime1">
              <a:rPr lang="en-US" smtClean="0"/>
              <a:t>4/16/24</a:t>
            </a:fld>
            <a:endParaRPr lang="en-US"/>
          </a:p>
        </p:txBody>
      </p:sp>
      <p:sp>
        <p:nvSpPr>
          <p:cNvPr id="5" name="Footer Placeholder 4">
            <a:extLst>
              <a:ext uri="{FF2B5EF4-FFF2-40B4-BE49-F238E27FC236}">
                <a16:creationId xmlns:a16="http://schemas.microsoft.com/office/drawing/2014/main" id="{9455D195-0172-9750-FC58-D55EF9996BD2}"/>
              </a:ext>
            </a:extLst>
          </p:cNvPr>
          <p:cNvSpPr>
            <a:spLocks noGrp="1"/>
          </p:cNvSpPr>
          <p:nvPr>
            <p:ph type="ftr" sz="quarter" idx="11"/>
          </p:nvPr>
        </p:nvSpPr>
        <p:spPr>
          <a:xfrm>
            <a:off x="4648200" y="6311899"/>
            <a:ext cx="4114800" cy="409577"/>
          </a:xfrm>
        </p:spPr>
        <p:txBody>
          <a:bodyPr/>
          <a:lstStyle/>
          <a:p>
            <a:pPr>
              <a:defRPr/>
            </a:pPr>
            <a:r>
              <a:rPr lang="en-US"/>
              <a:t>Jyoti Rani        ACSAI-0402 and DBMS                Unit-4</a:t>
            </a:r>
          </a:p>
        </p:txBody>
      </p:sp>
      <p:sp>
        <p:nvSpPr>
          <p:cNvPr id="6" name="Slide Number Placeholder 5">
            <a:extLst>
              <a:ext uri="{FF2B5EF4-FFF2-40B4-BE49-F238E27FC236}">
                <a16:creationId xmlns:a16="http://schemas.microsoft.com/office/drawing/2014/main" id="{F1059E2D-1EEA-933C-957C-119E0F1788FE}"/>
              </a:ext>
            </a:extLst>
          </p:cNvPr>
          <p:cNvSpPr>
            <a:spLocks noGrp="1"/>
          </p:cNvSpPr>
          <p:nvPr>
            <p:ph type="sldNum" sz="quarter" idx="12"/>
          </p:nvPr>
        </p:nvSpPr>
        <p:spPr/>
        <p:txBody>
          <a:bodyPr/>
          <a:lstStyle/>
          <a:p>
            <a:fld id="{C1F4F304-4199-4451-AB64-C23F291AD956}" type="slidenum">
              <a:rPr lang="en-US" altLang="en-US" smtClean="0"/>
              <a:pPr/>
              <a:t>16</a:t>
            </a:fld>
            <a:endParaRPr lang="en-US" altLang="en-US"/>
          </a:p>
        </p:txBody>
      </p:sp>
      <p:pic>
        <p:nvPicPr>
          <p:cNvPr id="7" name="Picture 6" descr="NIET">
            <a:extLst>
              <a:ext uri="{FF2B5EF4-FFF2-40B4-BE49-F238E27FC236}">
                <a16:creationId xmlns:a16="http://schemas.microsoft.com/office/drawing/2014/main" id="{ED54E71F-346E-32ED-8B5A-DF25416D6E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0364" y="1"/>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A356451A-2D7E-588A-2DE2-BB99D6EAE2AD}"/>
              </a:ext>
            </a:extLst>
          </p:cNvPr>
          <p:cNvSpPr txBox="1">
            <a:spLocks noGrp="1"/>
          </p:cNvSpPr>
          <p:nvPr>
            <p:ph type="title"/>
          </p:nvPr>
        </p:nvSpPr>
        <p:spPr>
          <a:xfrm>
            <a:off x="3091514" y="-28876"/>
            <a:ext cx="7576486" cy="80327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Cambria" panose="02040503050406030204" pitchFamily="18" charset="0"/>
                <a:ea typeface="Times New Roman" panose="02020603050405020304" pitchFamily="18" charset="0"/>
                <a:cs typeface="Segoe UI" panose="020B0502040204020203" pitchFamily="34" charset="0"/>
              </a:rPr>
              <a:t>Program Educational Objectives </a:t>
            </a:r>
            <a:endParaRPr lang="en-US" sz="2800" b="1" dirty="0"/>
          </a:p>
        </p:txBody>
      </p:sp>
    </p:spTree>
    <p:extLst>
      <p:ext uri="{BB962C8B-B14F-4D97-AF65-F5344CB8AC3E}">
        <p14:creationId xmlns:p14="http://schemas.microsoft.com/office/powerpoint/2010/main" val="2082287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FB2B4D-A804-2EC3-4E80-6DBF3023022D}"/>
              </a:ext>
            </a:extLst>
          </p:cNvPr>
          <p:cNvSpPr>
            <a:spLocks noGrp="1"/>
          </p:cNvSpPr>
          <p:nvPr>
            <p:ph type="dt" sz="quarter" idx="10"/>
          </p:nvPr>
        </p:nvSpPr>
        <p:spPr/>
        <p:txBody>
          <a:bodyPr/>
          <a:lstStyle/>
          <a:p>
            <a:pPr>
              <a:defRPr/>
            </a:pPr>
            <a:fld id="{2C55FB3B-9E37-436B-AE3F-4FBE8870D41C}" type="datetime1">
              <a:rPr lang="en-US" smtClean="0"/>
              <a:t>4/16/24</a:t>
            </a:fld>
            <a:endParaRPr lang="en-US"/>
          </a:p>
        </p:txBody>
      </p:sp>
      <p:sp>
        <p:nvSpPr>
          <p:cNvPr id="5" name="Footer Placeholder 4">
            <a:extLst>
              <a:ext uri="{FF2B5EF4-FFF2-40B4-BE49-F238E27FC236}">
                <a16:creationId xmlns:a16="http://schemas.microsoft.com/office/drawing/2014/main" id="{1F282444-A3F9-FCE2-427E-3C0BB97B4EF9}"/>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7412" name="Slide Number Placeholder 5">
            <a:extLst>
              <a:ext uri="{FF2B5EF4-FFF2-40B4-BE49-F238E27FC236}">
                <a16:creationId xmlns:a16="http://schemas.microsoft.com/office/drawing/2014/main" id="{907C15A6-E000-3FC6-3E03-9E9DF5F4DF74}"/>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FF4ECF-B33A-4F53-A968-208CE0963812}" type="slidenum">
              <a:rPr lang="en-US" altLang="en-US">
                <a:solidFill>
                  <a:srgbClr val="898989"/>
                </a:solidFill>
                <a:latin typeface="Calibri" panose="020F0502020204030204" pitchFamily="34" charset="0"/>
              </a:rPr>
              <a:pPr/>
              <a:t>17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E11D55E3-E21F-8563-8073-8A8B150C6517}"/>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Prerequisite and Recap</a:t>
            </a:r>
          </a:p>
        </p:txBody>
      </p:sp>
      <p:sp>
        <p:nvSpPr>
          <p:cNvPr id="17415" name="Content Placeholder 2">
            <a:extLst>
              <a:ext uri="{FF2B5EF4-FFF2-40B4-BE49-F238E27FC236}">
                <a16:creationId xmlns:a16="http://schemas.microsoft.com/office/drawing/2014/main" id="{A2CE9691-7AA1-56D3-FE7C-1FC8A186927D}"/>
              </a:ext>
            </a:extLst>
          </p:cNvPr>
          <p:cNvSpPr>
            <a:spLocks noGrp="1"/>
          </p:cNvSpPr>
          <p:nvPr>
            <p:ph idx="1"/>
          </p:nvPr>
        </p:nvSpPr>
        <p:spPr>
          <a:xfrm>
            <a:off x="2057400" y="1143001"/>
            <a:ext cx="8229600" cy="4525963"/>
          </a:xfrm>
        </p:spPr>
        <p:txBody>
          <a:bodyPr/>
          <a:lstStyle/>
          <a:p>
            <a:pPr algn="just"/>
            <a:r>
              <a:rPr lang="en-US" altLang="en-US" sz="2400"/>
              <a:t>There is No prerequisite for learning DBMS from scratch.</a:t>
            </a:r>
          </a:p>
          <a:p>
            <a:pPr algn="just"/>
            <a:r>
              <a:rPr lang="en-US" altLang="en-US" sz="2400"/>
              <a:t>Having knowledge of basic mathematics like - SUM, DIFFERENCE, AVERAGE, MEAN, MEDIAN, MODE, etc will definitely be a plus point.</a:t>
            </a:r>
          </a:p>
          <a:p>
            <a:pPr algn="just"/>
            <a:r>
              <a:rPr lang="en-US" altLang="en-US" sz="2400"/>
              <a:t>Having knowledge on Set Theory will help.</a:t>
            </a:r>
          </a:p>
          <a:p>
            <a:pPr algn="just"/>
            <a:r>
              <a:rPr lang="en-US" altLang="en-US" sz="2400"/>
              <a:t>The proper understanding of data structures (B and B+ trees) will help you to understand the DBMS quickly.</a:t>
            </a:r>
          </a:p>
          <a:p>
            <a:pPr algn="just">
              <a:buFont typeface="Arial" panose="020B0604020202020204" pitchFamily="34" charset="0"/>
              <a:buNone/>
            </a:pPr>
            <a:endParaRPr lang="en-US" altLang="en-US" sz="2200"/>
          </a:p>
        </p:txBody>
      </p:sp>
      <p:pic>
        <p:nvPicPr>
          <p:cNvPr id="2" name="Picture 1">
            <a:extLst>
              <a:ext uri="{FF2B5EF4-FFF2-40B4-BE49-F238E27FC236}">
                <a16:creationId xmlns:a16="http://schemas.microsoft.com/office/drawing/2014/main" id="{8F82C610-4AA6-30CE-71AC-2D263B1F5A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4855"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358CC0-FEB6-30EE-3EF6-67F3D9885652}"/>
              </a:ext>
            </a:extLst>
          </p:cNvPr>
          <p:cNvSpPr>
            <a:spLocks noGrp="1"/>
          </p:cNvSpPr>
          <p:nvPr>
            <p:ph type="dt" sz="half" idx="10"/>
          </p:nvPr>
        </p:nvSpPr>
        <p:spPr/>
        <p:txBody>
          <a:bodyPr/>
          <a:lstStyle/>
          <a:p>
            <a:pPr>
              <a:defRPr/>
            </a:pPr>
            <a:fld id="{918315A8-A99C-4515-91D1-1004FB7BC862}" type="datetime1">
              <a:rPr lang="en-US" smtClean="0"/>
              <a:t>4/16/24</a:t>
            </a:fld>
            <a:endParaRPr lang="en-US"/>
          </a:p>
        </p:txBody>
      </p:sp>
      <p:sp>
        <p:nvSpPr>
          <p:cNvPr id="5" name="Footer Placeholder 4">
            <a:extLst>
              <a:ext uri="{FF2B5EF4-FFF2-40B4-BE49-F238E27FC236}">
                <a16:creationId xmlns:a16="http://schemas.microsoft.com/office/drawing/2014/main" id="{9455D195-0172-9750-FC58-D55EF9996BD2}"/>
              </a:ext>
            </a:extLst>
          </p:cNvPr>
          <p:cNvSpPr>
            <a:spLocks noGrp="1"/>
          </p:cNvSpPr>
          <p:nvPr>
            <p:ph type="ftr" sz="quarter" idx="11"/>
          </p:nvPr>
        </p:nvSpPr>
        <p:spPr>
          <a:xfrm>
            <a:off x="4648200" y="6477001"/>
            <a:ext cx="4343400" cy="244475"/>
          </a:xfrm>
        </p:spPr>
        <p:txBody>
          <a:bodyPr/>
          <a:lstStyle/>
          <a:p>
            <a:pPr>
              <a:defRPr/>
            </a:pPr>
            <a:r>
              <a:rPr lang="en-US"/>
              <a:t>Jyoti Rani        ACSAI-0402 and DBMS                Unit-4</a:t>
            </a:r>
            <a:endParaRPr lang="en-US" dirty="0"/>
          </a:p>
        </p:txBody>
      </p:sp>
      <p:sp>
        <p:nvSpPr>
          <p:cNvPr id="6" name="Slide Number Placeholder 5">
            <a:extLst>
              <a:ext uri="{FF2B5EF4-FFF2-40B4-BE49-F238E27FC236}">
                <a16:creationId xmlns:a16="http://schemas.microsoft.com/office/drawing/2014/main" id="{F1059E2D-1EEA-933C-957C-119E0F1788FE}"/>
              </a:ext>
            </a:extLst>
          </p:cNvPr>
          <p:cNvSpPr>
            <a:spLocks noGrp="1"/>
          </p:cNvSpPr>
          <p:nvPr>
            <p:ph type="sldNum" sz="quarter" idx="12"/>
          </p:nvPr>
        </p:nvSpPr>
        <p:spPr/>
        <p:txBody>
          <a:bodyPr/>
          <a:lstStyle/>
          <a:p>
            <a:fld id="{C1F4F304-4199-4451-AB64-C23F291AD956}" type="slidenum">
              <a:rPr lang="en-US" altLang="en-US" smtClean="0"/>
              <a:pPr/>
              <a:t>18</a:t>
            </a:fld>
            <a:endParaRPr lang="en-US" altLang="en-US"/>
          </a:p>
        </p:txBody>
      </p:sp>
      <p:pic>
        <p:nvPicPr>
          <p:cNvPr id="7" name="Picture 6" descr="NIET">
            <a:extLst>
              <a:ext uri="{FF2B5EF4-FFF2-40B4-BE49-F238E27FC236}">
                <a16:creationId xmlns:a16="http://schemas.microsoft.com/office/drawing/2014/main" id="{ED54E71F-346E-32ED-8B5A-DF25416D6E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0364" y="1"/>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A356451A-2D7E-588A-2DE2-BB99D6EAE2AD}"/>
              </a:ext>
            </a:extLst>
          </p:cNvPr>
          <p:cNvSpPr txBox="1">
            <a:spLocks noGrp="1"/>
          </p:cNvSpPr>
          <p:nvPr>
            <p:ph type="title"/>
          </p:nvPr>
        </p:nvSpPr>
        <p:spPr>
          <a:xfrm>
            <a:off x="3091514" y="-28876"/>
            <a:ext cx="7576486" cy="80327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t>Result Analysis</a:t>
            </a:r>
          </a:p>
        </p:txBody>
      </p:sp>
      <p:pic>
        <p:nvPicPr>
          <p:cNvPr id="2" name="Content Placeholder 1">
            <a:extLst>
              <a:ext uri="{FF2B5EF4-FFF2-40B4-BE49-F238E27FC236}">
                <a16:creationId xmlns:a16="http://schemas.microsoft.com/office/drawing/2014/main" id="{6C60CAE6-823D-BB3F-7D2D-9D27BF44C49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9800" y="1006410"/>
            <a:ext cx="8153400" cy="501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136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lumMod val="50000"/>
                  </a:schemeClr>
                </a:solidFill>
              </a:rPr>
              <a:pPr/>
              <a:t>19</a:t>
            </a:fld>
            <a:endParaRPr lang="en-US" dirty="0">
              <a:solidFill>
                <a:schemeClr val="bg1">
                  <a:lumMod val="50000"/>
                </a:schemeClr>
              </a:solidFill>
            </a:endParaRPr>
          </a:p>
        </p:txBody>
      </p:sp>
      <p:sp>
        <p:nvSpPr>
          <p:cNvPr id="5" name="Title 1"/>
          <p:cNvSpPr txBox="1">
            <a:spLocks/>
          </p:cNvSpPr>
          <p:nvPr/>
        </p:nvSpPr>
        <p:spPr>
          <a:xfrm>
            <a:off x="2549561" y="8117"/>
            <a:ext cx="8118439" cy="544874"/>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2400" b="1" dirty="0">
                <a:solidFill>
                  <a:schemeClr val="tx1"/>
                </a:solidFill>
              </a:rPr>
              <a:t>Question Paper Template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0401" y="1594797"/>
            <a:ext cx="5137951" cy="2824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3270400" y="2144714"/>
            <a:ext cx="5160429"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1A74F6C0-8B7F-430D-A3DA-F4739CE32A75}" type="datetime1">
              <a:rPr lang="en-US" smtClean="0">
                <a:solidFill>
                  <a:schemeClr val="tx1"/>
                </a:solidFill>
              </a:rPr>
              <a:t>4/16/24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a:xfrm>
            <a:off x="4419600" y="6356350"/>
            <a:ext cx="4495800" cy="273844"/>
          </a:xfrm>
        </p:spPr>
        <p:txBody>
          <a:bodyPr/>
          <a:lstStyle/>
          <a:p>
            <a:pPr>
              <a:defRPr/>
            </a:pPr>
            <a:r>
              <a:rPr lang="en-US"/>
              <a:t>Jyoti Rani        ACSAI-0402 and DBMS                Unit-4</a:t>
            </a:r>
            <a:endParaRPr lang="en-US" dirty="0"/>
          </a:p>
        </p:txBody>
      </p:sp>
      <p:pic>
        <p:nvPicPr>
          <p:cNvPr id="7" name="Picture 6">
            <a:extLst>
              <a:ext uri="{FF2B5EF4-FFF2-40B4-BE49-F238E27FC236}">
                <a16:creationId xmlns:a16="http://schemas.microsoft.com/office/drawing/2014/main" id="{205EA77E-DEF1-B545-8A3A-F076C4FAE629}"/>
              </a:ext>
            </a:extLst>
          </p:cNvPr>
          <p:cNvPicPr>
            <a:picLocks noChangeAspect="1"/>
          </p:cNvPicPr>
          <p:nvPr/>
        </p:nvPicPr>
        <p:blipFill>
          <a:blip r:embed="rId3"/>
          <a:stretch>
            <a:fillRect/>
          </a:stretch>
        </p:blipFill>
        <p:spPr>
          <a:xfrm>
            <a:off x="2722580" y="1032871"/>
            <a:ext cx="6746840" cy="4792258"/>
          </a:xfrm>
          <a:prstGeom prst="rect">
            <a:avLst/>
          </a:prstGeom>
        </p:spPr>
      </p:pic>
      <p:pic>
        <p:nvPicPr>
          <p:cNvPr id="9" name="Picture 8">
            <a:extLst>
              <a:ext uri="{FF2B5EF4-FFF2-40B4-BE49-F238E27FC236}">
                <a16:creationId xmlns:a16="http://schemas.microsoft.com/office/drawing/2014/main" id="{62829486-2894-F343-8A4B-BCB5011C169E}"/>
              </a:ext>
            </a:extLst>
          </p:cNvPr>
          <p:cNvPicPr>
            <a:picLocks noChangeAspect="1"/>
          </p:cNvPicPr>
          <p:nvPr/>
        </p:nvPicPr>
        <p:blipFill>
          <a:blip r:embed="rId4"/>
          <a:stretch>
            <a:fillRect/>
          </a:stretch>
        </p:blipFill>
        <p:spPr>
          <a:xfrm>
            <a:off x="1557689" y="-12032"/>
            <a:ext cx="964389" cy="642924"/>
          </a:xfrm>
          <a:prstGeom prst="rect">
            <a:avLst/>
          </a:prstGeom>
        </p:spPr>
      </p:pic>
    </p:spTree>
    <p:extLst>
      <p:ext uri="{BB962C8B-B14F-4D97-AF65-F5344CB8AC3E}">
        <p14:creationId xmlns:p14="http://schemas.microsoft.com/office/powerpoint/2010/main" val="281759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0DC8-1CFA-4B0E-421C-16F40ED197C3}"/>
              </a:ext>
            </a:extLst>
          </p:cNvPr>
          <p:cNvSpPr>
            <a:spLocks noGrp="1"/>
          </p:cNvSpPr>
          <p:nvPr>
            <p:ph type="ctrTitle"/>
          </p:nvPr>
        </p:nvSpPr>
        <p:spPr>
          <a:xfrm>
            <a:off x="2895600" y="0"/>
            <a:ext cx="7772400" cy="685800"/>
          </a:xfrm>
        </p:spPr>
        <p:style>
          <a:lnRef idx="1">
            <a:schemeClr val="accent5"/>
          </a:lnRef>
          <a:fillRef idx="2">
            <a:schemeClr val="accent5"/>
          </a:fillRef>
          <a:effectRef idx="1">
            <a:schemeClr val="accent5"/>
          </a:effectRef>
          <a:fontRef idx="minor">
            <a:schemeClr val="dk1"/>
          </a:fontRef>
        </p:style>
        <p:txBody>
          <a:bodyPr rtlCol="0">
            <a:noAutofit/>
          </a:bodyPr>
          <a:lstStyle/>
          <a:p>
            <a:pPr>
              <a:defRPr/>
            </a:pPr>
            <a:r>
              <a:rPr lang="en-US" sz="2400" dirty="0" err="1"/>
              <a:t>Noida</a:t>
            </a:r>
            <a:r>
              <a:rPr lang="en-US" sz="2400" dirty="0"/>
              <a:t> Institute of Engineering and Technology, Greater </a:t>
            </a:r>
            <a:r>
              <a:rPr lang="en-US" sz="2400" dirty="0" err="1"/>
              <a:t>Noida</a:t>
            </a:r>
            <a:endParaRPr lang="en-US" sz="2400" dirty="0"/>
          </a:p>
        </p:txBody>
      </p:sp>
      <p:sp>
        <p:nvSpPr>
          <p:cNvPr id="3" name="Subtitle 2">
            <a:extLst>
              <a:ext uri="{FF2B5EF4-FFF2-40B4-BE49-F238E27FC236}">
                <a16:creationId xmlns:a16="http://schemas.microsoft.com/office/drawing/2014/main" id="{4EFC3244-6CD1-AB6B-9AAC-3388FF26D6DA}"/>
              </a:ext>
            </a:extLst>
          </p:cNvPr>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r>
              <a:rPr lang="en-US" b="1" dirty="0">
                <a:solidFill>
                  <a:schemeClr val="tx1"/>
                </a:solidFill>
              </a:rPr>
              <a:t>TRANSACTION PROCESSING AND RECOVERY CONCEPT</a:t>
            </a:r>
          </a:p>
        </p:txBody>
      </p:sp>
      <p:sp>
        <p:nvSpPr>
          <p:cNvPr id="6" name="Subtitle 2">
            <a:extLst>
              <a:ext uri="{FF2B5EF4-FFF2-40B4-BE49-F238E27FC236}">
                <a16:creationId xmlns:a16="http://schemas.microsoft.com/office/drawing/2014/main" id="{06F1C3F2-99B7-84EF-2886-D13D5943A650}"/>
              </a:ext>
            </a:extLst>
          </p:cNvPr>
          <p:cNvSpPr txBox="1">
            <a:spLocks/>
          </p:cNvSpPr>
          <p:nvPr/>
        </p:nvSpPr>
        <p:spPr>
          <a:xfrm>
            <a:off x="7315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400" dirty="0">
                <a:solidFill>
                  <a:schemeClr val="tx1"/>
                </a:solidFill>
              </a:rPr>
              <a:t>Dr. </a:t>
            </a:r>
            <a:r>
              <a:rPr lang="en-US" sz="2400" dirty="0" err="1">
                <a:solidFill>
                  <a:schemeClr val="tx1"/>
                </a:solidFill>
              </a:rPr>
              <a:t>Naina</a:t>
            </a:r>
            <a:r>
              <a:rPr lang="en-US" sz="2400" dirty="0">
                <a:solidFill>
                  <a:schemeClr val="tx1"/>
                </a:solidFill>
              </a:rPr>
              <a:t> Pal</a:t>
            </a:r>
          </a:p>
          <a:p>
            <a:pPr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IT</a:t>
            </a:r>
          </a:p>
        </p:txBody>
      </p:sp>
      <p:pic>
        <p:nvPicPr>
          <p:cNvPr id="2054" name="Picture 3" descr="C:\Users\Manks\Downloads\128_calendar-schedule-credit-mortgage-date-512.png">
            <a:extLst>
              <a:ext uri="{FF2B5EF4-FFF2-40B4-BE49-F238E27FC236}">
                <a16:creationId xmlns:a16="http://schemas.microsoft.com/office/drawing/2014/main" id="{F2EDB960-C5A0-CB99-1977-7D0CB0AB4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943600"/>
            <a:ext cx="5334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Date Placeholder 8">
            <a:extLst>
              <a:ext uri="{FF2B5EF4-FFF2-40B4-BE49-F238E27FC236}">
                <a16:creationId xmlns:a16="http://schemas.microsoft.com/office/drawing/2014/main" id="{A312EB3D-4A79-9B7B-2E5A-C054A524098D}"/>
              </a:ext>
            </a:extLst>
          </p:cNvPr>
          <p:cNvSpPr>
            <a:spLocks noGrp="1"/>
          </p:cNvSpPr>
          <p:nvPr>
            <p:ph type="dt" sz="quarter" idx="10"/>
          </p:nvPr>
        </p:nvSpPr>
        <p:spPr>
          <a:xfrm>
            <a:off x="1905000" y="6492876"/>
            <a:ext cx="2133600" cy="365125"/>
          </a:xfrm>
        </p:spPr>
        <p:txBody>
          <a:bodyPr/>
          <a:lstStyle/>
          <a:p>
            <a:pPr>
              <a:defRPr/>
            </a:pPr>
            <a:r>
              <a:rPr lang="en-US" dirty="0"/>
              <a:t>5/04/2024</a:t>
            </a:r>
          </a:p>
        </p:txBody>
      </p:sp>
      <p:sp>
        <p:nvSpPr>
          <p:cNvPr id="2056" name="Slide Number Placeholder 9">
            <a:extLst>
              <a:ext uri="{FF2B5EF4-FFF2-40B4-BE49-F238E27FC236}">
                <a16:creationId xmlns:a16="http://schemas.microsoft.com/office/drawing/2014/main" id="{13823CF5-E66A-3D12-800F-8CFEDB1D283C}"/>
              </a:ext>
            </a:extLst>
          </p:cNvPr>
          <p:cNvSpPr>
            <a:spLocks noGrp="1" noChangeArrowheads="1"/>
          </p:cNvSpPr>
          <p:nvPr>
            <p:ph type="sldNum" sz="quarter" idx="12"/>
          </p:nvPr>
        </p:nvSpPr>
        <p:spPr bwMode="auto">
          <a:xfrm>
            <a:off x="10363200" y="4975860"/>
            <a:ext cx="1193868" cy="64008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5BEFED-95A1-4241-B464-06BD49DEE0AD}" type="slidenum">
              <a:rPr lang="en-US" altLang="en-US">
                <a:solidFill>
                  <a:srgbClr val="898989"/>
                </a:solidFill>
                <a:latin typeface="Calibri" panose="020F0502020204030204" pitchFamily="34" charset="0"/>
              </a:rPr>
              <a:pPr/>
              <a:t>2</a:t>
            </a:fld>
            <a:endParaRPr lang="en-US" altLang="en-US">
              <a:solidFill>
                <a:srgbClr val="898989"/>
              </a:solidFill>
              <a:latin typeface="Calibri" panose="020F0502020204030204" pitchFamily="34" charset="0"/>
            </a:endParaRPr>
          </a:p>
        </p:txBody>
      </p:sp>
      <p:pic>
        <p:nvPicPr>
          <p:cNvPr id="2057" name="Picture 4" descr="C:\Users\Manks\Downloads\speak.png">
            <a:extLst>
              <a:ext uri="{FF2B5EF4-FFF2-40B4-BE49-F238E27FC236}">
                <a16:creationId xmlns:a16="http://schemas.microsoft.com/office/drawing/2014/main" id="{8442FA29-4179-888F-A998-284FE83933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2590800"/>
            <a:ext cx="15240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Subtitle 2">
            <a:extLst>
              <a:ext uri="{FF2B5EF4-FFF2-40B4-BE49-F238E27FC236}">
                <a16:creationId xmlns:a16="http://schemas.microsoft.com/office/drawing/2014/main" id="{74780E66-2C65-45AB-01F7-E32EE4F0B956}"/>
              </a:ext>
            </a:extLst>
          </p:cNvPr>
          <p:cNvSpPr txBox="1">
            <a:spLocks/>
          </p:cNvSpPr>
          <p:nvPr/>
        </p:nvSpPr>
        <p:spPr>
          <a:xfrm>
            <a:off x="1676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500" dirty="0">
                <a:solidFill>
                  <a:schemeClr val="tx1"/>
                </a:solidFill>
              </a:rPr>
              <a:t>Unit: 4</a:t>
            </a:r>
          </a:p>
        </p:txBody>
      </p:sp>
      <p:sp>
        <p:nvSpPr>
          <p:cNvPr id="13" name="Footer Placeholder 12">
            <a:extLst>
              <a:ext uri="{FF2B5EF4-FFF2-40B4-BE49-F238E27FC236}">
                <a16:creationId xmlns:a16="http://schemas.microsoft.com/office/drawing/2014/main" id="{808316C9-533B-75A6-18A1-59E070F8EB8C}"/>
              </a:ext>
            </a:extLst>
          </p:cNvPr>
          <p:cNvSpPr>
            <a:spLocks noGrp="1"/>
          </p:cNvSpPr>
          <p:nvPr>
            <p:ph type="ftr" sz="quarter" idx="11"/>
          </p:nvPr>
        </p:nvSpPr>
        <p:spPr>
          <a:xfrm>
            <a:off x="3810000" y="6248401"/>
            <a:ext cx="5029200" cy="365125"/>
          </a:xfrm>
        </p:spPr>
        <p:txBody>
          <a:bodyPr/>
          <a:lstStyle/>
          <a:p>
            <a:pPr>
              <a:defRPr/>
            </a:pPr>
            <a:r>
              <a:rPr lang="en-US" dirty="0"/>
              <a:t>Dr. </a:t>
            </a:r>
            <a:r>
              <a:rPr lang="en-US" dirty="0" err="1"/>
              <a:t>Naina</a:t>
            </a:r>
            <a:r>
              <a:rPr lang="en-US" dirty="0"/>
              <a:t> Pal       ACSAI-0402 and DBMS                Unit-4</a:t>
            </a:r>
          </a:p>
        </p:txBody>
      </p:sp>
      <p:sp>
        <p:nvSpPr>
          <p:cNvPr id="14" name="Subtitle 2">
            <a:extLst>
              <a:ext uri="{FF2B5EF4-FFF2-40B4-BE49-F238E27FC236}">
                <a16:creationId xmlns:a16="http://schemas.microsoft.com/office/drawing/2014/main" id="{F31254C0-3371-6A40-ECFD-873886ED6F8B}"/>
              </a:ext>
            </a:extLst>
          </p:cNvPr>
          <p:cNvSpPr txBox="1">
            <a:spLocks/>
          </p:cNvSpPr>
          <p:nvPr/>
        </p:nvSpPr>
        <p:spPr>
          <a:xfrm>
            <a:off x="1676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000" dirty="0">
                <a:solidFill>
                  <a:schemeClr val="tx1"/>
                </a:solidFill>
              </a:rPr>
              <a:t>DBMS</a:t>
            </a:r>
          </a:p>
        </p:txBody>
      </p:sp>
      <p:sp>
        <p:nvSpPr>
          <p:cNvPr id="15" name="Subtitle 2">
            <a:extLst>
              <a:ext uri="{FF2B5EF4-FFF2-40B4-BE49-F238E27FC236}">
                <a16:creationId xmlns:a16="http://schemas.microsoft.com/office/drawing/2014/main" id="{9FD5CFE4-E521-180B-AD9E-376E1972756C}"/>
              </a:ext>
            </a:extLst>
          </p:cNvPr>
          <p:cNvSpPr txBox="1">
            <a:spLocks/>
          </p:cNvSpPr>
          <p:nvPr/>
        </p:nvSpPr>
        <p:spPr>
          <a:xfrm>
            <a:off x="1676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4</a:t>
            </a:r>
            <a:r>
              <a:rPr lang="en-US" sz="2000" baseline="30000" dirty="0">
                <a:solidFill>
                  <a:schemeClr val="tx1"/>
                </a:solidFill>
              </a:rPr>
              <a:t>th</a:t>
            </a:r>
            <a:r>
              <a:rPr lang="en-US" sz="2000" dirty="0">
                <a:solidFill>
                  <a:schemeClr val="tx1"/>
                </a:solidFill>
              </a:rPr>
              <a:t> Sem)</a:t>
            </a:r>
          </a:p>
        </p:txBody>
      </p:sp>
      <p:pic>
        <p:nvPicPr>
          <p:cNvPr id="4" name="Picture 3">
            <a:extLst>
              <a:ext uri="{FF2B5EF4-FFF2-40B4-BE49-F238E27FC236}">
                <a16:creationId xmlns:a16="http://schemas.microsoft.com/office/drawing/2014/main" id="{EB2FB4B5-87F2-E9A9-6923-748503FDE79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lumMod val="50000"/>
                  </a:schemeClr>
                </a:solidFill>
              </a:rPr>
              <a:pPr/>
              <a:t>20</a:t>
            </a:fld>
            <a:endParaRPr lang="en-US" dirty="0">
              <a:solidFill>
                <a:schemeClr val="bg1">
                  <a:lumMod val="50000"/>
                </a:schemeClr>
              </a:solidFill>
            </a:endParaRPr>
          </a:p>
        </p:txBody>
      </p:sp>
      <p:sp>
        <p:nvSpPr>
          <p:cNvPr id="5" name="Title 1"/>
          <p:cNvSpPr txBox="1">
            <a:spLocks/>
          </p:cNvSpPr>
          <p:nvPr/>
        </p:nvSpPr>
        <p:spPr>
          <a:xfrm>
            <a:off x="2585702" y="16008"/>
            <a:ext cx="8082298" cy="544874"/>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endParaRPr lang="en-US" sz="2250" dirty="0">
              <a:solidFill>
                <a:schemeClr val="tx1"/>
              </a:solidFill>
            </a:endParaRPr>
          </a:p>
          <a:p>
            <a:pPr algn="ctr">
              <a:spcBef>
                <a:spcPct val="0"/>
              </a:spcBef>
              <a:defRPr/>
            </a:pPr>
            <a:r>
              <a:rPr lang="en-US" sz="2400" b="1" dirty="0">
                <a:solidFill>
                  <a:schemeClr val="tx1"/>
                </a:solidFill>
              </a:rPr>
              <a:t>Question Paper Template</a:t>
            </a:r>
          </a:p>
          <a:p>
            <a:pPr algn="ctr">
              <a:spcBef>
                <a:spcPct val="0"/>
              </a:spcBef>
              <a:defRPr/>
            </a:pPr>
            <a:endParaRPr lang="en-US" sz="2250" dirty="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0401" y="1594797"/>
            <a:ext cx="5137951" cy="2824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3270400" y="2144714"/>
            <a:ext cx="5160429"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60269799-0B85-490F-9E8B-C497B7E90D69}" type="datetime1">
              <a:rPr lang="en-US" smtClean="0">
                <a:solidFill>
                  <a:schemeClr val="tx1"/>
                </a:solidFill>
              </a:rPr>
              <a:t>4/16/24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a:xfrm>
            <a:off x="5010151" y="5624514"/>
            <a:ext cx="3068255" cy="273844"/>
          </a:xfrm>
        </p:spPr>
        <p:txBody>
          <a:bodyPr/>
          <a:lstStyle/>
          <a:p>
            <a:pPr>
              <a:defRPr/>
            </a:pPr>
            <a:r>
              <a:rPr lang="en-US"/>
              <a:t>Jyoti Rani        ACSAI-0402 and DBMS                Unit-4</a:t>
            </a:r>
            <a:endParaRPr lang="en-US" dirty="0"/>
          </a:p>
        </p:txBody>
      </p:sp>
      <p:graphicFrame>
        <p:nvGraphicFramePr>
          <p:cNvPr id="3" name="Table 2">
            <a:extLst>
              <a:ext uri="{FF2B5EF4-FFF2-40B4-BE49-F238E27FC236}">
                <a16:creationId xmlns:a16="http://schemas.microsoft.com/office/drawing/2014/main" id="{DDD6825B-064F-084A-91C0-2417B0843538}"/>
              </a:ext>
            </a:extLst>
          </p:cNvPr>
          <p:cNvGraphicFramePr>
            <a:graphicFrameLocks noGrp="1"/>
          </p:cNvGraphicFramePr>
          <p:nvPr/>
        </p:nvGraphicFramePr>
        <p:xfrm>
          <a:off x="2133600" y="959643"/>
          <a:ext cx="7924800" cy="4794214"/>
        </p:xfrm>
        <a:graphic>
          <a:graphicData uri="http://schemas.openxmlformats.org/drawingml/2006/table">
            <a:tbl>
              <a:tblPr firstRow="1" firstCol="1" bandRow="1">
                <a:tableStyleId>{5C22544A-7EE6-4342-B048-85BDC9FD1C3A}</a:tableStyleId>
              </a:tblPr>
              <a:tblGrid>
                <a:gridCol w="407500">
                  <a:extLst>
                    <a:ext uri="{9D8B030D-6E8A-4147-A177-3AD203B41FA5}">
                      <a16:colId xmlns:a16="http://schemas.microsoft.com/office/drawing/2014/main" val="3904463951"/>
                    </a:ext>
                  </a:extLst>
                </a:gridCol>
                <a:gridCol w="515729">
                  <a:extLst>
                    <a:ext uri="{9D8B030D-6E8A-4147-A177-3AD203B41FA5}">
                      <a16:colId xmlns:a16="http://schemas.microsoft.com/office/drawing/2014/main" val="382194311"/>
                    </a:ext>
                  </a:extLst>
                </a:gridCol>
                <a:gridCol w="5500870">
                  <a:extLst>
                    <a:ext uri="{9D8B030D-6E8A-4147-A177-3AD203B41FA5}">
                      <a16:colId xmlns:a16="http://schemas.microsoft.com/office/drawing/2014/main" val="2326716346"/>
                    </a:ext>
                  </a:extLst>
                </a:gridCol>
                <a:gridCol w="876740">
                  <a:extLst>
                    <a:ext uri="{9D8B030D-6E8A-4147-A177-3AD203B41FA5}">
                      <a16:colId xmlns:a16="http://schemas.microsoft.com/office/drawing/2014/main" val="780519470"/>
                    </a:ext>
                  </a:extLst>
                </a:gridCol>
                <a:gridCol w="623961">
                  <a:extLst>
                    <a:ext uri="{9D8B030D-6E8A-4147-A177-3AD203B41FA5}">
                      <a16:colId xmlns:a16="http://schemas.microsoft.com/office/drawing/2014/main" val="746072801"/>
                    </a:ext>
                  </a:extLst>
                </a:gridCol>
              </a:tblGrid>
              <a:tr h="77094">
                <a:tc>
                  <a:txBody>
                    <a:bodyPr/>
                    <a:lstStyle/>
                    <a:p>
                      <a:pPr algn="l">
                        <a:lnSpc>
                          <a:spcPct val="115000"/>
                        </a:lnSpc>
                        <a:spcAft>
                          <a:spcPts val="800"/>
                        </a:spcAft>
                      </a:pPr>
                      <a:r>
                        <a:rPr lang="en-IN" sz="400" dirty="0">
                          <a:effectLst/>
                        </a:rPr>
                        <a:t> </a:t>
                      </a:r>
                      <a:endParaRPr lang="en-IN"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u="sng">
                          <a:effectLst/>
                        </a:rPr>
                        <a:t>SECTION – 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CO</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036238230"/>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u="none" strike="noStrike">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841590961"/>
                  </a:ext>
                </a:extLst>
              </a:tr>
              <a:tr h="146401">
                <a:tc>
                  <a:txBody>
                    <a:bodyPr/>
                    <a:lstStyle/>
                    <a:p>
                      <a:pPr marL="342900" lvl="0" indent="-342900" algn="l">
                        <a:lnSpc>
                          <a:spcPct val="115000"/>
                        </a:lnSpc>
                        <a:spcAft>
                          <a:spcPts val="800"/>
                        </a:spcAft>
                        <a:buFont typeface="+mj-lt"/>
                        <a:buAutoNum type="arabicPeriod"/>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just">
                        <a:lnSpc>
                          <a:spcPct val="115000"/>
                        </a:lnSpc>
                        <a:spcAft>
                          <a:spcPts val="800"/>
                        </a:spcAft>
                      </a:pPr>
                      <a:r>
                        <a:rPr lang="en-IN" sz="400">
                          <a:effectLst/>
                        </a:rPr>
                        <a:t>Attempt all parts-</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l">
                        <a:lnSpc>
                          <a:spcPct val="115000"/>
                        </a:lnSpc>
                        <a:spcAft>
                          <a:spcPts val="800"/>
                        </a:spcAft>
                      </a:pPr>
                      <a:r>
                        <a:rPr lang="en-IN" sz="400">
                          <a:effectLst/>
                        </a:rPr>
                        <a:t>[10×1=10]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769288129"/>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258300151"/>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23507231"/>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1-c.</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687040617"/>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1-d.</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087945242"/>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1-e.</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408743519"/>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1-f.</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17469021"/>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758553973"/>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1-h.</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436984638"/>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1-i.</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505079802"/>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1-j.</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(1)</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062598415"/>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highlight>
                            <a:srgbClr val="FFFF00"/>
                          </a:highligh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highlight>
                            <a:srgbClr val="FFFF00"/>
                          </a:highligh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highlight>
                            <a:srgbClr val="FFFF00"/>
                          </a:highligh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655283994"/>
                  </a:ext>
                </a:extLst>
              </a:tr>
              <a:tr h="77094">
                <a:tc>
                  <a:txBody>
                    <a:bodyPr/>
                    <a:lstStyle/>
                    <a:p>
                      <a:pPr algn="l">
                        <a:lnSpc>
                          <a:spcPct val="115000"/>
                        </a:lnSpc>
                        <a:spcAft>
                          <a:spcPts val="800"/>
                        </a:spcAft>
                      </a:pPr>
                      <a:r>
                        <a:rPr lang="en-IN" sz="400">
                          <a:effectLst/>
                        </a:rPr>
                        <a:t>2.</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just">
                        <a:lnSpc>
                          <a:spcPct val="107000"/>
                        </a:lnSpc>
                        <a:spcAft>
                          <a:spcPts val="800"/>
                        </a:spcAft>
                      </a:pPr>
                      <a:r>
                        <a:rPr lang="en-IN" sz="400">
                          <a:effectLst/>
                        </a:rPr>
                        <a:t>Attempt all parts-</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l">
                        <a:lnSpc>
                          <a:spcPct val="107000"/>
                        </a:lnSpc>
                        <a:spcAft>
                          <a:spcPts val="800"/>
                        </a:spcAft>
                      </a:pPr>
                      <a:r>
                        <a:rPr lang="en-IN" sz="400">
                          <a:effectLst/>
                        </a:rPr>
                        <a:t>[5×2=10]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CO</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490317903"/>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just">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988422504"/>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2-a.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(2)</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641147784"/>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2-b.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(2)</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680833595"/>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2-c.</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(2)</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808092534"/>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2-d.</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(2)</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349543288"/>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2-e.</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07000"/>
                        </a:lnSpc>
                        <a:spcAft>
                          <a:spcPts val="800"/>
                        </a:spcAft>
                      </a:pPr>
                      <a:r>
                        <a:rPr lang="en-IN" sz="400">
                          <a:effectLst/>
                        </a:rPr>
                        <a:t>(2)</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975796281"/>
                  </a:ext>
                </a:extLst>
              </a:tr>
              <a:tr h="237049">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marL="471805"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05930127"/>
                  </a:ext>
                </a:extLst>
              </a:tr>
              <a:tr h="266910">
                <a:tc>
                  <a:txBody>
                    <a:bodyPr/>
                    <a:lstStyle/>
                    <a:p>
                      <a:pPr algn="l">
                        <a:lnSpc>
                          <a:spcPct val="115000"/>
                        </a:lnSpc>
                        <a:spcAft>
                          <a:spcPts val="800"/>
                        </a:spcAft>
                      </a:pPr>
                      <a:r>
                        <a:rPr lang="en-IN" sz="400">
                          <a:effectLst/>
                        </a:rPr>
                        <a:t> </a:t>
                      </a:r>
                      <a:endParaRPr lang="en-IN" sz="300">
                        <a:effectLst/>
                      </a:endParaRPr>
                    </a:p>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marL="471805"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332122905"/>
                  </a:ext>
                </a:extLst>
              </a:tr>
              <a:tr h="77094">
                <a:tc gridSpan="3">
                  <a:txBody>
                    <a:bodyPr/>
                    <a:lstStyle/>
                    <a:p>
                      <a:pPr algn="ctr">
                        <a:lnSpc>
                          <a:spcPct val="115000"/>
                        </a:lnSpc>
                        <a:spcAft>
                          <a:spcPts val="800"/>
                        </a:spcAft>
                      </a:pPr>
                      <a:r>
                        <a:rPr lang="en-IN" sz="400" u="sng">
                          <a:effectLst/>
                        </a:rPr>
                        <a:t>SECTION – 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CO</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840196487"/>
                  </a:ext>
                </a:extLst>
              </a:tr>
              <a:tr h="77094">
                <a:tc gridSpan="3">
                  <a:txBody>
                    <a:bodyPr/>
                    <a:lstStyle/>
                    <a:p>
                      <a:pPr algn="ctr">
                        <a:lnSpc>
                          <a:spcPct val="115000"/>
                        </a:lnSpc>
                        <a:spcAft>
                          <a:spcPts val="800"/>
                        </a:spcAft>
                      </a:pPr>
                      <a:r>
                        <a:rPr lang="en-IN" sz="400" u="none" strike="noStrike">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510015063"/>
                  </a:ext>
                </a:extLst>
              </a:tr>
              <a:tr h="77094">
                <a:tc>
                  <a:txBody>
                    <a:bodyPr/>
                    <a:lstStyle/>
                    <a:p>
                      <a:pPr algn="l">
                        <a:lnSpc>
                          <a:spcPct val="115000"/>
                        </a:lnSpc>
                        <a:spcAft>
                          <a:spcPts val="800"/>
                        </a:spcAft>
                      </a:pPr>
                      <a:r>
                        <a:rPr lang="en-IN" sz="400">
                          <a:effectLst/>
                        </a:rPr>
                        <a:t>3.</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l">
                        <a:lnSpc>
                          <a:spcPct val="115000"/>
                        </a:lnSpc>
                        <a:spcAft>
                          <a:spcPts val="800"/>
                        </a:spcAft>
                      </a:pPr>
                      <a:r>
                        <a:rPr lang="en-IN" sz="400">
                          <a:effectLst/>
                        </a:rPr>
                        <a:t>Answer any </a:t>
                      </a:r>
                      <a:r>
                        <a:rPr lang="en-IN" sz="400" u="sng">
                          <a:effectLst/>
                        </a:rPr>
                        <a:t>five </a:t>
                      </a:r>
                      <a:r>
                        <a:rPr lang="en-IN" sz="400">
                          <a:effectLst/>
                        </a:rPr>
                        <a:t>of the following-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l">
                        <a:lnSpc>
                          <a:spcPct val="115000"/>
                        </a:lnSpc>
                        <a:spcAft>
                          <a:spcPts val="800"/>
                        </a:spcAft>
                      </a:pPr>
                      <a:r>
                        <a:rPr lang="en-IN" sz="400">
                          <a:effectLst/>
                        </a:rPr>
                        <a:t>[5×6=30]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highlight>
                            <a:srgbClr val="FFFF00"/>
                          </a:highligh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449683749"/>
                  </a:ext>
                </a:extLst>
              </a:tr>
              <a:tr h="77094">
                <a:tc>
                  <a:txBody>
                    <a:bodyPr/>
                    <a:lstStyle/>
                    <a:p>
                      <a:pPr marL="457200"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3-a.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384649017"/>
                  </a:ext>
                </a:extLst>
              </a:tr>
              <a:tr h="77094">
                <a:tc>
                  <a:txBody>
                    <a:bodyPr/>
                    <a:lstStyle/>
                    <a:p>
                      <a:pPr marL="457200"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3-b.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597268442"/>
                  </a:ext>
                </a:extLst>
              </a:tr>
              <a:tr h="77094">
                <a:tc>
                  <a:txBody>
                    <a:bodyPr/>
                    <a:lstStyle/>
                    <a:p>
                      <a:pPr marL="457200"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3-c.</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83279152"/>
                  </a:ext>
                </a:extLst>
              </a:tr>
              <a:tr h="77094">
                <a:tc>
                  <a:txBody>
                    <a:bodyPr/>
                    <a:lstStyle/>
                    <a:p>
                      <a:pPr marL="457200"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3-d.</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560087403"/>
                  </a:ext>
                </a:extLst>
              </a:tr>
              <a:tr h="77094">
                <a:tc>
                  <a:txBody>
                    <a:bodyPr/>
                    <a:lstStyle/>
                    <a:p>
                      <a:pPr marL="457200"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07000"/>
                        </a:lnSpc>
                        <a:spcAft>
                          <a:spcPts val="800"/>
                        </a:spcAft>
                      </a:pPr>
                      <a:r>
                        <a:rPr lang="en-IN" sz="400">
                          <a:effectLst/>
                        </a:rPr>
                        <a:t>3-e.</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126491731"/>
                  </a:ext>
                </a:extLst>
              </a:tr>
              <a:tr h="77094">
                <a:tc>
                  <a:txBody>
                    <a:bodyPr/>
                    <a:lstStyle/>
                    <a:p>
                      <a:pPr marL="457200"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3-f.</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528500548"/>
                  </a:ext>
                </a:extLst>
              </a:tr>
              <a:tr h="77094">
                <a:tc>
                  <a:txBody>
                    <a:bodyPr/>
                    <a:lstStyle/>
                    <a:p>
                      <a:pPr marL="457200"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3-g.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612423086"/>
                  </a:ext>
                </a:extLst>
              </a:tr>
              <a:tr h="77094">
                <a:tc gridSpan="3">
                  <a:txBody>
                    <a:bodyPr/>
                    <a:lstStyle/>
                    <a:p>
                      <a:pPr algn="ctr">
                        <a:lnSpc>
                          <a:spcPct val="115000"/>
                        </a:lnSpc>
                        <a:spcAft>
                          <a:spcPts val="800"/>
                        </a:spcAft>
                      </a:pPr>
                      <a:r>
                        <a:rPr lang="en-IN" sz="400" u="sng">
                          <a:effectLst/>
                        </a:rPr>
                        <a:t>SECTION – C</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CO</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788619013"/>
                  </a:ext>
                </a:extLst>
              </a:tr>
              <a:tr h="77094">
                <a:tc gridSpan="3">
                  <a:txBody>
                    <a:bodyPr/>
                    <a:lstStyle/>
                    <a:p>
                      <a:pPr algn="ctr">
                        <a:lnSpc>
                          <a:spcPct val="115000"/>
                        </a:lnSpc>
                        <a:spcAft>
                          <a:spcPts val="800"/>
                        </a:spcAft>
                      </a:pPr>
                      <a:r>
                        <a:rPr lang="en-IN" sz="400" u="none" strike="noStrike">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277044899"/>
                  </a:ext>
                </a:extLst>
              </a:tr>
              <a:tr h="146401">
                <a:tc>
                  <a:txBody>
                    <a:bodyPr/>
                    <a:lstStyle/>
                    <a:p>
                      <a:pPr algn="l">
                        <a:lnSpc>
                          <a:spcPct val="115000"/>
                        </a:lnSpc>
                        <a:spcAft>
                          <a:spcPts val="800"/>
                        </a:spcAft>
                      </a:pPr>
                      <a:r>
                        <a:rPr lang="en-IN" sz="400">
                          <a:effectLst/>
                        </a:rPr>
                        <a:t>4</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l">
                        <a:lnSpc>
                          <a:spcPct val="115000"/>
                        </a:lnSpc>
                        <a:spcAft>
                          <a:spcPts val="800"/>
                        </a:spcAft>
                      </a:pPr>
                      <a:r>
                        <a:rPr lang="en-IN" sz="400">
                          <a:effectLst/>
                        </a:rPr>
                        <a:t>Answer any</a:t>
                      </a:r>
                      <a:r>
                        <a:rPr lang="en-IN" sz="400" u="sng">
                          <a:effectLst/>
                        </a:rPr>
                        <a:t> one</a:t>
                      </a:r>
                      <a:r>
                        <a:rPr lang="en-IN" sz="400">
                          <a:effectLst/>
                        </a:rPr>
                        <a:t> of the following-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l">
                        <a:lnSpc>
                          <a:spcPct val="115000"/>
                        </a:lnSpc>
                        <a:spcAft>
                          <a:spcPts val="800"/>
                        </a:spcAft>
                      </a:pPr>
                      <a:r>
                        <a:rPr lang="en-IN" sz="400">
                          <a:effectLst/>
                        </a:rPr>
                        <a:t>[5×10=50]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825557719"/>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4-a.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027138055"/>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609414542"/>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4-b.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989911954"/>
                  </a:ext>
                </a:extLst>
              </a:tr>
              <a:tr h="77094">
                <a:tc>
                  <a:txBody>
                    <a:bodyPr/>
                    <a:lstStyle/>
                    <a:p>
                      <a:pPr algn="l">
                        <a:lnSpc>
                          <a:spcPct val="115000"/>
                        </a:lnSpc>
                        <a:spcAft>
                          <a:spcPts val="800"/>
                        </a:spcAft>
                      </a:pPr>
                      <a:r>
                        <a:rPr lang="en-IN" sz="400">
                          <a:effectLst/>
                        </a:rPr>
                        <a:t>5.</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l">
                        <a:lnSpc>
                          <a:spcPct val="115000"/>
                        </a:lnSpc>
                        <a:spcAft>
                          <a:spcPts val="800"/>
                        </a:spcAft>
                      </a:pPr>
                      <a:r>
                        <a:rPr lang="en-IN" sz="400">
                          <a:effectLst/>
                        </a:rPr>
                        <a:t>Answer any one of the following-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059451213"/>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5-a.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693254999"/>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987967880"/>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5-b.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015798895"/>
                  </a:ext>
                </a:extLst>
              </a:tr>
              <a:tr h="77094">
                <a:tc>
                  <a:txBody>
                    <a:bodyPr/>
                    <a:lstStyle/>
                    <a:p>
                      <a:pPr algn="l">
                        <a:lnSpc>
                          <a:spcPct val="115000"/>
                        </a:lnSpc>
                        <a:spcAft>
                          <a:spcPts val="800"/>
                        </a:spcAft>
                      </a:pPr>
                      <a:r>
                        <a:rPr lang="en-IN" sz="400">
                          <a:effectLst/>
                        </a:rPr>
                        <a:t>6.</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l">
                        <a:lnSpc>
                          <a:spcPct val="115000"/>
                        </a:lnSpc>
                        <a:spcAft>
                          <a:spcPts val="800"/>
                        </a:spcAft>
                      </a:pPr>
                      <a:r>
                        <a:rPr lang="en-IN" sz="400">
                          <a:effectLst/>
                        </a:rPr>
                        <a:t>Answer any one of the following-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314150741"/>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6-a.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2042784850"/>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608084643"/>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6-b.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417109019"/>
                  </a:ext>
                </a:extLst>
              </a:tr>
              <a:tr h="77094">
                <a:tc>
                  <a:txBody>
                    <a:bodyPr/>
                    <a:lstStyle/>
                    <a:p>
                      <a:pPr algn="l">
                        <a:lnSpc>
                          <a:spcPct val="115000"/>
                        </a:lnSpc>
                        <a:spcAft>
                          <a:spcPts val="800"/>
                        </a:spcAft>
                      </a:pPr>
                      <a:r>
                        <a:rPr lang="en-IN" sz="400">
                          <a:effectLst/>
                        </a:rPr>
                        <a:t>7.</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l">
                        <a:lnSpc>
                          <a:spcPct val="115000"/>
                        </a:lnSpc>
                        <a:spcAft>
                          <a:spcPts val="800"/>
                        </a:spcAft>
                      </a:pPr>
                      <a:r>
                        <a:rPr lang="en-IN" sz="400">
                          <a:effectLst/>
                        </a:rPr>
                        <a:t>Answer any one of the following-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911055239"/>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7-a.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514489501"/>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639320861"/>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7-b.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646566941"/>
                  </a:ext>
                </a:extLst>
              </a:tr>
              <a:tr h="30378">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3843233770"/>
                  </a:ext>
                </a:extLst>
              </a:tr>
              <a:tr h="77094">
                <a:tc>
                  <a:txBody>
                    <a:bodyPr/>
                    <a:lstStyle/>
                    <a:p>
                      <a:pPr algn="l">
                        <a:lnSpc>
                          <a:spcPct val="115000"/>
                        </a:lnSpc>
                        <a:spcAft>
                          <a:spcPts val="800"/>
                        </a:spcAft>
                      </a:pPr>
                      <a:r>
                        <a:rPr lang="en-IN" sz="400">
                          <a:effectLst/>
                        </a:rPr>
                        <a:t>8.</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gridSpan="2">
                  <a:txBody>
                    <a:bodyPr/>
                    <a:lstStyle/>
                    <a:p>
                      <a:pPr algn="l">
                        <a:lnSpc>
                          <a:spcPct val="115000"/>
                        </a:lnSpc>
                        <a:spcAft>
                          <a:spcPts val="800"/>
                        </a:spcAft>
                      </a:pPr>
                      <a:r>
                        <a:rPr lang="en-IN" sz="400">
                          <a:effectLst/>
                        </a:rPr>
                        <a:t>Answer any one of the following-</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hMerge="1">
                  <a:txBody>
                    <a:bodyPr/>
                    <a:lstStyle/>
                    <a:p>
                      <a:endParaRPr lang="en-US"/>
                    </a:p>
                  </a:txBody>
                  <a:tcPr/>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4152808183"/>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8-a.</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a:effectLst/>
                        </a:rPr>
                        <a:t>Question-  </a:t>
                      </a: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907290766"/>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4029224358"/>
                  </a:ext>
                </a:extLst>
              </a:tr>
              <a:tr h="77094">
                <a:tc>
                  <a:txBody>
                    <a:bodyPr/>
                    <a:lstStyle/>
                    <a:p>
                      <a:pPr algn="l">
                        <a:lnSpc>
                          <a:spcPct val="115000"/>
                        </a:lnSpc>
                        <a:spcAft>
                          <a:spcPts val="800"/>
                        </a:spcAft>
                      </a:pPr>
                      <a:r>
                        <a:rPr lang="en-IN" sz="400">
                          <a:effectLst/>
                        </a:rPr>
                        <a:t> </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a:effectLst/>
                        </a:rPr>
                        <a:t>8-b.</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u="sng" dirty="0">
                          <a:effectLst/>
                        </a:rPr>
                        <a:t>Question-  </a:t>
                      </a:r>
                      <a:r>
                        <a:rPr lang="en-IN" sz="400" dirty="0">
                          <a:effectLst/>
                        </a:rPr>
                        <a:t> </a:t>
                      </a:r>
                      <a:endParaRPr lang="en-IN"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ctr">
                        <a:lnSpc>
                          <a:spcPct val="115000"/>
                        </a:lnSpc>
                        <a:spcAft>
                          <a:spcPts val="800"/>
                        </a:spcAft>
                      </a:pPr>
                      <a:r>
                        <a:rPr lang="en-IN" sz="400">
                          <a:effectLst/>
                        </a:rPr>
                        <a:t>(10)</a:t>
                      </a:r>
                      <a:endParaRPr lang="en-IN" sz="30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tc>
                  <a:txBody>
                    <a:bodyPr/>
                    <a:lstStyle/>
                    <a:p>
                      <a:pPr algn="l">
                        <a:lnSpc>
                          <a:spcPct val="115000"/>
                        </a:lnSpc>
                        <a:spcAft>
                          <a:spcPts val="800"/>
                        </a:spcAft>
                      </a:pPr>
                      <a:r>
                        <a:rPr lang="en-IN" sz="400" dirty="0">
                          <a:effectLst/>
                        </a:rPr>
                        <a:t> </a:t>
                      </a:r>
                      <a:endParaRPr lang="en-IN"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0641" marR="20641" marT="0" marB="0"/>
                </a:tc>
                <a:extLst>
                  <a:ext uri="{0D108BD9-81ED-4DB2-BD59-A6C34878D82A}">
                    <a16:rowId xmlns:a16="http://schemas.microsoft.com/office/drawing/2014/main" val="1577907657"/>
                  </a:ext>
                </a:extLst>
              </a:tr>
            </a:tbl>
          </a:graphicData>
        </a:graphic>
      </p:graphicFrame>
      <p:pic>
        <p:nvPicPr>
          <p:cNvPr id="9" name="Picture 8">
            <a:extLst>
              <a:ext uri="{FF2B5EF4-FFF2-40B4-BE49-F238E27FC236}">
                <a16:creationId xmlns:a16="http://schemas.microsoft.com/office/drawing/2014/main" id="{D7FF1400-E667-CB49-9A29-B7225C044D28}"/>
              </a:ext>
            </a:extLst>
          </p:cNvPr>
          <p:cNvPicPr>
            <a:picLocks noChangeAspect="1"/>
          </p:cNvPicPr>
          <p:nvPr/>
        </p:nvPicPr>
        <p:blipFill>
          <a:blip r:embed="rId3"/>
          <a:stretch>
            <a:fillRect/>
          </a:stretch>
        </p:blipFill>
        <p:spPr>
          <a:xfrm>
            <a:off x="1547478" y="17646"/>
            <a:ext cx="1038225" cy="609600"/>
          </a:xfrm>
          <a:prstGeom prst="rect">
            <a:avLst/>
          </a:prstGeom>
        </p:spPr>
      </p:pic>
    </p:spTree>
    <p:extLst>
      <p:ext uri="{BB962C8B-B14F-4D97-AF65-F5344CB8AC3E}">
        <p14:creationId xmlns:p14="http://schemas.microsoft.com/office/powerpoint/2010/main" val="3995435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9CD2011-ED67-6DB9-45C3-313521991D88}"/>
              </a:ext>
            </a:extLst>
          </p:cNvPr>
          <p:cNvSpPr>
            <a:spLocks noGrp="1"/>
          </p:cNvSpPr>
          <p:nvPr>
            <p:ph type="dt" sz="quarter" idx="10"/>
          </p:nvPr>
        </p:nvSpPr>
        <p:spPr/>
        <p:txBody>
          <a:bodyPr/>
          <a:lstStyle/>
          <a:p>
            <a:pPr>
              <a:defRPr/>
            </a:pPr>
            <a:fld id="{0F22CD81-CEA4-46BE-AEDD-7516CC1F470D}" type="datetime1">
              <a:rPr lang="en-US" smtClean="0"/>
              <a:t>4/16/24</a:t>
            </a:fld>
            <a:endParaRPr lang="en-US"/>
          </a:p>
        </p:txBody>
      </p:sp>
      <p:sp>
        <p:nvSpPr>
          <p:cNvPr id="5" name="Footer Placeholder 4">
            <a:extLst>
              <a:ext uri="{FF2B5EF4-FFF2-40B4-BE49-F238E27FC236}">
                <a16:creationId xmlns:a16="http://schemas.microsoft.com/office/drawing/2014/main" id="{EB242D18-3800-A559-B6B8-884E59390F35}"/>
              </a:ext>
            </a:extLst>
          </p:cNvPr>
          <p:cNvSpPr>
            <a:spLocks noGrp="1"/>
          </p:cNvSpPr>
          <p:nvPr>
            <p:ph type="ftr" sz="quarter" idx="11"/>
          </p:nvPr>
        </p:nvSpPr>
        <p:spPr>
          <a:xfrm>
            <a:off x="4079876" y="6356351"/>
            <a:ext cx="4824413" cy="365125"/>
          </a:xfrm>
        </p:spPr>
        <p:txBody>
          <a:bodyPr/>
          <a:lstStyle/>
          <a:p>
            <a:pPr>
              <a:defRPr/>
            </a:pPr>
            <a:r>
              <a:rPr lang="en-US"/>
              <a:t>Jyoti Rani        ACSAI-0402 and DBMS                Unit-4</a:t>
            </a:r>
            <a:endParaRPr lang="en-US" dirty="0"/>
          </a:p>
        </p:txBody>
      </p:sp>
      <p:sp>
        <p:nvSpPr>
          <p:cNvPr id="18436" name="Slide Number Placeholder 5">
            <a:extLst>
              <a:ext uri="{FF2B5EF4-FFF2-40B4-BE49-F238E27FC236}">
                <a16:creationId xmlns:a16="http://schemas.microsoft.com/office/drawing/2014/main" id="{AAB21979-ED01-DAE5-79EA-3512A87FBAF1}"/>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612168-A1E6-48BD-810E-22DC8B37A2AD}" type="slidenum">
              <a:rPr lang="en-US" altLang="en-US">
                <a:solidFill>
                  <a:srgbClr val="898989"/>
                </a:solidFill>
                <a:latin typeface="Calibri" panose="020F0502020204030204" pitchFamily="34" charset="0"/>
              </a:rPr>
              <a:pPr/>
              <a:t>21</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CE48EB85-6D63-9AF2-68EC-469D1BB93BD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Brief Introduction about the Subject</a:t>
            </a:r>
          </a:p>
        </p:txBody>
      </p:sp>
      <p:sp>
        <p:nvSpPr>
          <p:cNvPr id="18439" name="Rectangle 6">
            <a:extLst>
              <a:ext uri="{FF2B5EF4-FFF2-40B4-BE49-F238E27FC236}">
                <a16:creationId xmlns:a16="http://schemas.microsoft.com/office/drawing/2014/main" id="{ADDE9E25-F420-A12F-94F0-B390BD654E8F}"/>
              </a:ext>
            </a:extLst>
          </p:cNvPr>
          <p:cNvSpPr>
            <a:spLocks noChangeArrowheads="1"/>
          </p:cNvSpPr>
          <p:nvPr/>
        </p:nvSpPr>
        <p:spPr bwMode="auto">
          <a:xfrm>
            <a:off x="2209800" y="1219200"/>
            <a:ext cx="7848600" cy="501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Calibri" panose="020F0502020204030204" pitchFamily="34" charset="0"/>
              <a:buAutoNum type="arabicPeriod"/>
            </a:pPr>
            <a:r>
              <a:rPr lang="en-US" altLang="en-US" sz="2000"/>
              <a:t>A database management system (DBMS) refers to the technology for creating and managing databases. DBMS is a software tool to organize (create, retrieve, update, and manage) data in a database.</a:t>
            </a:r>
          </a:p>
          <a:p>
            <a:pPr algn="just">
              <a:buFont typeface="Calibri" panose="020F0502020204030204" pitchFamily="34" charset="0"/>
              <a:buAutoNum type="arabicPeriod"/>
            </a:pPr>
            <a:endParaRPr lang="en-US" altLang="en-US" sz="2000"/>
          </a:p>
          <a:p>
            <a:pPr algn="just">
              <a:buFont typeface="Calibri" panose="020F0502020204030204" pitchFamily="34" charset="0"/>
              <a:buAutoNum type="arabicPeriod"/>
            </a:pPr>
            <a:r>
              <a:rPr lang="en-US" altLang="en-US" sz="2000"/>
              <a:t>The main aim of a DBMS is to supply a way to store up and retrieve database information that is both convenient and efficient. By data, we mean known facts that can be recorded and that have embedded meaning. </a:t>
            </a:r>
          </a:p>
          <a:p>
            <a:pPr algn="just">
              <a:buFont typeface="Calibri" panose="020F0502020204030204" pitchFamily="34" charset="0"/>
              <a:buAutoNum type="arabicPeriod"/>
            </a:pPr>
            <a:endParaRPr lang="en-US" altLang="en-US" sz="2000"/>
          </a:p>
          <a:p>
            <a:pPr algn="just">
              <a:buFont typeface="Calibri" panose="020F0502020204030204" pitchFamily="34" charset="0"/>
              <a:buAutoNum type="arabicPeriod"/>
            </a:pPr>
            <a:r>
              <a:rPr lang="en-US" altLang="en-US" sz="2000"/>
              <a:t>Usually, people use software such as DBASE IV or V, Microsoft ACCESS, or EXCEL to store data in the form of a database. A datum is a unit of data. Meaningful data combined to form information. Hence, information is interpreted data - data provided with semantics. MS. ACCESS is one of the most common examples of database management software.</a:t>
            </a:r>
          </a:p>
        </p:txBody>
      </p:sp>
      <p:pic>
        <p:nvPicPr>
          <p:cNvPr id="2" name="Picture 1">
            <a:extLst>
              <a:ext uri="{FF2B5EF4-FFF2-40B4-BE49-F238E27FC236}">
                <a16:creationId xmlns:a16="http://schemas.microsoft.com/office/drawing/2014/main" id="{99D9D3CB-7347-4695-FA77-A14C1A1B5E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67681" y="-21573"/>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a:extLst>
              <a:ext uri="{FF2B5EF4-FFF2-40B4-BE49-F238E27FC236}">
                <a16:creationId xmlns:a16="http://schemas.microsoft.com/office/drawing/2014/main" id="{18D0D23C-B6F3-6E69-3E56-3B7D8C997753}"/>
              </a:ext>
            </a:extLst>
          </p:cNvPr>
          <p:cNvSpPr>
            <a:spLocks noGrp="1"/>
          </p:cNvSpPr>
          <p:nvPr>
            <p:ph idx="1"/>
          </p:nvPr>
        </p:nvSpPr>
        <p:spPr>
          <a:xfrm>
            <a:off x="2057400" y="1143001"/>
            <a:ext cx="8229600" cy="4525963"/>
          </a:xfrm>
        </p:spPr>
        <p:txBody>
          <a:bodyPr>
            <a:normAutofit lnSpcReduction="10000"/>
          </a:bodyPr>
          <a:lstStyle/>
          <a:p>
            <a:pPr algn="just" eaLnBrk="1" hangingPunct="1">
              <a:buFont typeface="Arial" panose="020B0604020202020204" pitchFamily="34" charset="0"/>
              <a:buNone/>
            </a:pPr>
            <a:r>
              <a:rPr lang="en-US" altLang="en-US" sz="2000" b="1"/>
              <a:t>	Transaction Processing Concept: </a:t>
            </a:r>
            <a:r>
              <a:rPr lang="en-US" altLang="en-US" sz="2000"/>
              <a:t>Transaction system, Testing of serializability, serializability of schedules, conflict &amp; view serializable schedule, recoverability, Recovery from transaction failures, log based recovery, checkpoints, deadlock handling.</a:t>
            </a:r>
          </a:p>
          <a:p>
            <a:pPr algn="just" eaLnBrk="1" hangingPunct="1">
              <a:buFont typeface="Arial" panose="020B0604020202020204" pitchFamily="34" charset="0"/>
              <a:buNone/>
            </a:pPr>
            <a:endParaRPr lang="en-US" altLang="en-US" sz="2000"/>
          </a:p>
          <a:p>
            <a:pPr algn="just" eaLnBrk="1" hangingPunct="1">
              <a:buFont typeface="Arial" panose="020B0604020202020204" pitchFamily="34" charset="0"/>
              <a:buNone/>
            </a:pPr>
            <a:r>
              <a:rPr lang="en-US" altLang="en-US" sz="2000"/>
              <a:t>	Control Concurrency Techniques: Concurrency Control, Locking Techniques for concurrency control, Time stamping protocols for concurrency control, Validation-based protocol, Multiplegranularity, Multi version schemes, Recovery with concurrent transaction, Case study of Oracle.</a:t>
            </a:r>
          </a:p>
          <a:p>
            <a:pPr algn="just" eaLnBrk="1" hangingPunct="1">
              <a:buFont typeface="Arial" panose="020B0604020202020204" pitchFamily="34" charset="0"/>
              <a:buNone/>
            </a:pPr>
            <a:endParaRPr lang="en-US" altLang="en-US" sz="2200" b="1"/>
          </a:p>
          <a:p>
            <a:pPr algn="just" eaLnBrk="1" hangingPunct="1">
              <a:buFont typeface="Arial" panose="020B0604020202020204" pitchFamily="34" charset="0"/>
              <a:buNone/>
            </a:pPr>
            <a:r>
              <a:rPr lang="en-US" altLang="en-US" sz="2200" b="1"/>
              <a:t>	Distributed Database: </a:t>
            </a:r>
            <a:r>
              <a:rPr lang="en-US" altLang="en-US" sz="2200"/>
              <a:t>distributed data storage, concurrency control, directory system.</a:t>
            </a:r>
          </a:p>
          <a:p>
            <a:pPr eaLnBrk="1" hangingPunct="1"/>
            <a:endParaRPr lang="en-US" altLang="en-US"/>
          </a:p>
        </p:txBody>
      </p:sp>
      <p:sp>
        <p:nvSpPr>
          <p:cNvPr id="4" name="Date Placeholder 3">
            <a:extLst>
              <a:ext uri="{FF2B5EF4-FFF2-40B4-BE49-F238E27FC236}">
                <a16:creationId xmlns:a16="http://schemas.microsoft.com/office/drawing/2014/main" id="{E79212B8-8EC8-02EE-2C8C-E47B035A96C4}"/>
              </a:ext>
            </a:extLst>
          </p:cNvPr>
          <p:cNvSpPr>
            <a:spLocks noGrp="1"/>
          </p:cNvSpPr>
          <p:nvPr>
            <p:ph type="dt" sz="half" idx="10"/>
          </p:nvPr>
        </p:nvSpPr>
        <p:spPr/>
        <p:txBody>
          <a:bodyPr/>
          <a:lstStyle/>
          <a:p>
            <a:pPr>
              <a:defRPr/>
            </a:pPr>
            <a:fld id="{268955D3-141A-437C-9FA3-4274414F37CB}" type="datetime1">
              <a:rPr lang="en-US" smtClean="0"/>
              <a:t>4/16/24</a:t>
            </a:fld>
            <a:endParaRPr lang="en-US"/>
          </a:p>
        </p:txBody>
      </p:sp>
      <p:sp>
        <p:nvSpPr>
          <p:cNvPr id="5" name="Footer Placeholder 4">
            <a:extLst>
              <a:ext uri="{FF2B5EF4-FFF2-40B4-BE49-F238E27FC236}">
                <a16:creationId xmlns:a16="http://schemas.microsoft.com/office/drawing/2014/main" id="{F647BF7A-EC65-A359-1D31-2AB57888BD66}"/>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2053" name="Slide Number Placeholder 5">
            <a:extLst>
              <a:ext uri="{FF2B5EF4-FFF2-40B4-BE49-F238E27FC236}">
                <a16:creationId xmlns:a16="http://schemas.microsoft.com/office/drawing/2014/main" id="{98644E9A-CB69-849B-260D-DE0DCFE5213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28014D-957F-4D90-9ADE-4FB1B3D5CB46}" type="slidenum">
              <a:rPr lang="en-US" altLang="en-US">
                <a:solidFill>
                  <a:srgbClr val="898989"/>
                </a:solidFill>
                <a:latin typeface="Calibri" panose="020F0502020204030204" pitchFamily="34" charset="0"/>
              </a:rPr>
              <a:pPr eaLnBrk="1" hangingPunct="1"/>
              <a:t>22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3D4F4F5-277E-1D5B-4B46-FF57B0D93B7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Content - Unit 4</a:t>
            </a:r>
          </a:p>
        </p:txBody>
      </p:sp>
      <p:pic>
        <p:nvPicPr>
          <p:cNvPr id="2055" name="Picture 1">
            <a:extLst>
              <a:ext uri="{FF2B5EF4-FFF2-40B4-BE49-F238E27FC236}">
                <a16:creationId xmlns:a16="http://schemas.microsoft.com/office/drawing/2014/main" id="{3CF604B9-410A-1F25-118C-63E27098D1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639"/>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DBE516-B973-F64F-4466-2DFB243C8C98}"/>
              </a:ext>
            </a:extLst>
          </p:cNvPr>
          <p:cNvSpPr>
            <a:spLocks noGrp="1"/>
          </p:cNvSpPr>
          <p:nvPr>
            <p:ph type="dt" sz="half" idx="10"/>
          </p:nvPr>
        </p:nvSpPr>
        <p:spPr/>
        <p:txBody>
          <a:bodyPr/>
          <a:lstStyle/>
          <a:p>
            <a:pPr>
              <a:defRPr/>
            </a:pPr>
            <a:fld id="{A54DA575-8A02-435B-BE56-A9107AC10674}" type="datetime1">
              <a:rPr lang="en-US" smtClean="0"/>
              <a:t>4/16/24</a:t>
            </a:fld>
            <a:endParaRPr lang="en-US"/>
          </a:p>
        </p:txBody>
      </p:sp>
      <p:sp>
        <p:nvSpPr>
          <p:cNvPr id="5" name="Footer Placeholder 4">
            <a:extLst>
              <a:ext uri="{FF2B5EF4-FFF2-40B4-BE49-F238E27FC236}">
                <a16:creationId xmlns:a16="http://schemas.microsoft.com/office/drawing/2014/main" id="{E41EEC10-8A4C-719E-EDAE-49390DE9B3C9}"/>
              </a:ext>
            </a:extLst>
          </p:cNvPr>
          <p:cNvSpPr>
            <a:spLocks noGrp="1"/>
          </p:cNvSpPr>
          <p:nvPr>
            <p:ph type="ftr" sz="quarter" idx="11"/>
          </p:nvPr>
        </p:nvSpPr>
        <p:spPr>
          <a:xfrm>
            <a:off x="3505200" y="6356351"/>
            <a:ext cx="6019800" cy="365125"/>
          </a:xfrm>
        </p:spPr>
        <p:txBody>
          <a:bodyPr/>
          <a:lstStyle/>
          <a:p>
            <a:pPr>
              <a:defRPr/>
            </a:pPr>
            <a:r>
              <a:rPr lang="en-US"/>
              <a:t>Jyoti Rani        ACSAI-0402 and DBMS                Unit-4</a:t>
            </a:r>
            <a:endParaRPr lang="en-US" dirty="0"/>
          </a:p>
        </p:txBody>
      </p:sp>
      <p:sp>
        <p:nvSpPr>
          <p:cNvPr id="20484" name="Slide Number Placeholder 5">
            <a:extLst>
              <a:ext uri="{FF2B5EF4-FFF2-40B4-BE49-F238E27FC236}">
                <a16:creationId xmlns:a16="http://schemas.microsoft.com/office/drawing/2014/main" id="{10282A10-A6E0-5BD1-B99B-AB42BE7BFF67}"/>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69E07CE-84A2-4F8A-9B93-0A1C26B943FE}" type="slidenum">
              <a:rPr lang="en-US" altLang="en-US">
                <a:solidFill>
                  <a:srgbClr val="898989"/>
                </a:solidFill>
                <a:latin typeface="Calibri" panose="020F0502020204030204" pitchFamily="34" charset="0"/>
              </a:rPr>
              <a:pPr/>
              <a:t>23</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D3A825E6-F8FF-4EC1-73A9-65A425B4C8C1}"/>
              </a:ext>
            </a:extLst>
          </p:cNvPr>
          <p:cNvSpPr txBox="1">
            <a:spLocks/>
          </p:cNvSpPr>
          <p:nvPr/>
        </p:nvSpPr>
        <p:spPr>
          <a:xfrm>
            <a:off x="2819400" y="0"/>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3200" b="1" dirty="0">
                <a:solidFill>
                  <a:schemeClr val="tx1"/>
                </a:solidFill>
              </a:rPr>
              <a:t>	Topic Objective</a:t>
            </a:r>
            <a:endParaRPr lang="en-US" sz="3200" b="1" dirty="0">
              <a:solidFill>
                <a:schemeClr val="tx1"/>
              </a:solidFill>
            </a:endParaRPr>
          </a:p>
        </p:txBody>
      </p:sp>
      <p:sp>
        <p:nvSpPr>
          <p:cNvPr id="7" name="Rectangle 6">
            <a:extLst>
              <a:ext uri="{FF2B5EF4-FFF2-40B4-BE49-F238E27FC236}">
                <a16:creationId xmlns:a16="http://schemas.microsoft.com/office/drawing/2014/main" id="{9A9E5C4C-C90E-4FA3-85B6-95B2C2675255}"/>
              </a:ext>
            </a:extLst>
          </p:cNvPr>
          <p:cNvSpPr/>
          <p:nvPr/>
        </p:nvSpPr>
        <p:spPr>
          <a:xfrm>
            <a:off x="1981200" y="1219201"/>
            <a:ext cx="8305800" cy="4524315"/>
          </a:xfrm>
          <a:prstGeom prst="rect">
            <a:avLst/>
          </a:prstGeom>
        </p:spPr>
        <p:txBody>
          <a:bodyPr>
            <a:spAutoFit/>
          </a:bodyPr>
          <a:lstStyle/>
          <a:p>
            <a:pPr marL="457200" indent="-457200" algn="just">
              <a:buFont typeface="+mj-lt"/>
              <a:buAutoNum type="arabicPeriod"/>
              <a:defRPr/>
            </a:pPr>
            <a:r>
              <a:rPr lang="en-US" sz="2400" dirty="0"/>
              <a:t>Concurrency Control in Database Management System is a procedure of managing simultaneous operations without conflicting with each other. It ensures that Database transactions are performed concurrently and accurately to produce correct results without violating data integrity of the respective Database.</a:t>
            </a:r>
          </a:p>
          <a:p>
            <a:pPr marL="457200" indent="-457200" algn="just">
              <a:buFont typeface="+mj-lt"/>
              <a:buAutoNum type="arabicPeriod"/>
              <a:defRPr/>
            </a:pPr>
            <a:r>
              <a:rPr lang="en-US" sz="2400" dirty="0"/>
              <a:t>Concurrency control is the activity of coordinating the simultaneous execution of transactions in a multiprocessing or multi-user database management system. The objective of concurrency control is to ensure the serializability of transactions in a multi-user database management system.</a:t>
            </a:r>
          </a:p>
        </p:txBody>
      </p:sp>
      <p:pic>
        <p:nvPicPr>
          <p:cNvPr id="2" name="Picture 1">
            <a:extLst>
              <a:ext uri="{FF2B5EF4-FFF2-40B4-BE49-F238E27FC236}">
                <a16:creationId xmlns:a16="http://schemas.microsoft.com/office/drawing/2014/main" id="{F7175BC7-3C29-6086-6BDB-FD7247424B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8F25B-E39C-4536-39AB-CDE5B5ECB77E}"/>
              </a:ext>
            </a:extLst>
          </p:cNvPr>
          <p:cNvSpPr>
            <a:spLocks noGrp="1"/>
          </p:cNvSpPr>
          <p:nvPr>
            <p:ph type="dt" sz="half" idx="10"/>
          </p:nvPr>
        </p:nvSpPr>
        <p:spPr/>
        <p:txBody>
          <a:bodyPr/>
          <a:lstStyle/>
          <a:p>
            <a:pPr>
              <a:defRPr/>
            </a:pPr>
            <a:fld id="{C52638FA-9B36-49BD-AC7F-A6CA68D1A0A7}" type="datetime1">
              <a:rPr lang="en-US" smtClean="0"/>
              <a:t>4/16/24</a:t>
            </a:fld>
            <a:endParaRPr lang="en-US"/>
          </a:p>
        </p:txBody>
      </p:sp>
      <p:sp>
        <p:nvSpPr>
          <p:cNvPr id="3" name="Footer Placeholder 2">
            <a:extLst>
              <a:ext uri="{FF2B5EF4-FFF2-40B4-BE49-F238E27FC236}">
                <a16:creationId xmlns:a16="http://schemas.microsoft.com/office/drawing/2014/main" id="{00883405-9278-466D-E867-F3DA8C8DC7CA}"/>
              </a:ext>
            </a:extLst>
          </p:cNvPr>
          <p:cNvSpPr>
            <a:spLocks noGrp="1"/>
          </p:cNvSpPr>
          <p:nvPr>
            <p:ph type="ftr" sz="quarter" idx="11"/>
          </p:nvPr>
        </p:nvSpPr>
        <p:spPr/>
        <p:txBody>
          <a:bodyPr/>
          <a:lstStyle/>
          <a:p>
            <a:pPr>
              <a:defRPr/>
            </a:pPr>
            <a:r>
              <a:rPr lang="en-US"/>
              <a:t>Jyoti Rani        ACSAI-0402 and DBMS                Unit-4</a:t>
            </a:r>
          </a:p>
        </p:txBody>
      </p:sp>
      <p:sp>
        <p:nvSpPr>
          <p:cNvPr id="21508" name="Slide Number Placeholder 3">
            <a:extLst>
              <a:ext uri="{FF2B5EF4-FFF2-40B4-BE49-F238E27FC236}">
                <a16:creationId xmlns:a16="http://schemas.microsoft.com/office/drawing/2014/main" id="{25E33B63-E681-CFFD-CAC7-79208AD06C07}"/>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7445D5F-42A9-4371-92D3-7DA830AA2F18}" type="slidenum">
              <a:rPr lang="en-US" altLang="en-US">
                <a:solidFill>
                  <a:srgbClr val="898989"/>
                </a:solidFill>
                <a:latin typeface="Calibri" panose="020F0502020204030204" pitchFamily="34" charset="0"/>
              </a:rPr>
              <a:pPr/>
              <a:t>24</a:t>
            </a:fld>
            <a:endParaRPr lang="en-US" altLang="en-US">
              <a:solidFill>
                <a:srgbClr val="898989"/>
              </a:solidFill>
              <a:latin typeface="Calibri" panose="020F0502020204030204" pitchFamily="34" charset="0"/>
            </a:endParaRPr>
          </a:p>
        </p:txBody>
      </p:sp>
      <p:sp>
        <p:nvSpPr>
          <p:cNvPr id="6" name="Title 1">
            <a:extLst>
              <a:ext uri="{FF2B5EF4-FFF2-40B4-BE49-F238E27FC236}">
                <a16:creationId xmlns:a16="http://schemas.microsoft.com/office/drawing/2014/main" id="{0E30DFF9-E2D0-989E-6B0F-A0665DB06AD4}"/>
              </a:ext>
            </a:extLst>
          </p:cNvPr>
          <p:cNvSpPr txBox="1">
            <a:spLocks/>
          </p:cNvSpPr>
          <p:nvPr/>
        </p:nvSpPr>
        <p:spPr>
          <a:xfrm>
            <a:off x="28194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3200" b="1" dirty="0">
                <a:solidFill>
                  <a:schemeClr val="tx1"/>
                </a:solidFill>
              </a:rPr>
              <a:t>Topic – Transaction and its Property Objective</a:t>
            </a:r>
            <a:endParaRPr lang="en-US" sz="3200" b="1" dirty="0">
              <a:solidFill>
                <a:schemeClr val="tx1"/>
              </a:solidFill>
            </a:endParaRPr>
          </a:p>
        </p:txBody>
      </p:sp>
      <p:sp>
        <p:nvSpPr>
          <p:cNvPr id="21511" name="Rectangle 6">
            <a:extLst>
              <a:ext uri="{FF2B5EF4-FFF2-40B4-BE49-F238E27FC236}">
                <a16:creationId xmlns:a16="http://schemas.microsoft.com/office/drawing/2014/main" id="{1E536B80-5516-6F27-44CB-5AAA356C3653}"/>
              </a:ext>
            </a:extLst>
          </p:cNvPr>
          <p:cNvSpPr>
            <a:spLocks noChangeArrowheads="1"/>
          </p:cNvSpPr>
          <p:nvPr/>
        </p:nvSpPr>
        <p:spPr bwMode="auto">
          <a:xfrm>
            <a:off x="2209800" y="1524000"/>
            <a:ext cx="8001000" cy="341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Calibri" panose="020F0502020204030204" pitchFamily="34" charset="0"/>
              <a:buAutoNum type="arabicPeriod"/>
            </a:pPr>
            <a:r>
              <a:rPr lang="en-US" altLang="en-US" sz="2400"/>
              <a:t>The DBMS is used to schedule the access of data concurrently. </a:t>
            </a:r>
          </a:p>
          <a:p>
            <a:pPr algn="just">
              <a:buFont typeface="Calibri" panose="020F0502020204030204" pitchFamily="34" charset="0"/>
              <a:buAutoNum type="arabicPeriod"/>
            </a:pPr>
            <a:endParaRPr lang="en-US" altLang="en-US" sz="2400"/>
          </a:p>
          <a:p>
            <a:pPr algn="just">
              <a:buFont typeface="Calibri" panose="020F0502020204030204" pitchFamily="34" charset="0"/>
              <a:buAutoNum type="arabicPeriod"/>
            </a:pPr>
            <a:r>
              <a:rPr lang="en-US" altLang="en-US" sz="2400"/>
              <a:t>It means that the user can access multiple data from the database without being interfered with each other. </a:t>
            </a:r>
          </a:p>
          <a:p>
            <a:pPr algn="just">
              <a:buFont typeface="Calibri" panose="020F0502020204030204" pitchFamily="34" charset="0"/>
              <a:buAutoNum type="arabicPeriod"/>
            </a:pPr>
            <a:endParaRPr lang="en-US" altLang="en-US" sz="2400"/>
          </a:p>
          <a:p>
            <a:pPr algn="just">
              <a:buFont typeface="Calibri" panose="020F0502020204030204" pitchFamily="34" charset="0"/>
              <a:buAutoNum type="arabicPeriod"/>
            </a:pPr>
            <a:r>
              <a:rPr lang="en-US" altLang="en-US" sz="2400"/>
              <a:t>Transactions are used to manage concurrency.</a:t>
            </a:r>
          </a:p>
          <a:p>
            <a:pPr algn="just">
              <a:buFont typeface="Calibri" panose="020F0502020204030204" pitchFamily="34" charset="0"/>
              <a:buAutoNum type="arabicPeriod"/>
            </a:pPr>
            <a:endParaRPr lang="en-US" altLang="en-US" sz="2400"/>
          </a:p>
          <a:p>
            <a:pPr algn="just">
              <a:buFont typeface="Calibri" panose="020F0502020204030204" pitchFamily="34" charset="0"/>
              <a:buAutoNum type="arabicPeriod"/>
            </a:pPr>
            <a:r>
              <a:rPr lang="en-US" altLang="en-US" sz="2400"/>
              <a:t> It is also used to satisfy ACID properties.</a:t>
            </a:r>
          </a:p>
        </p:txBody>
      </p:sp>
      <p:pic>
        <p:nvPicPr>
          <p:cNvPr id="4" name="Picture 3">
            <a:extLst>
              <a:ext uri="{FF2B5EF4-FFF2-40B4-BE49-F238E27FC236}">
                <a16:creationId xmlns:a16="http://schemas.microsoft.com/office/drawing/2014/main" id="{D6B74377-FA8D-01D0-79AE-188F2D5B5E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32887"/>
            <a:ext cx="1285621" cy="7291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E46E36-651B-A5D6-8F78-8EAAE452DDF2}"/>
              </a:ext>
            </a:extLst>
          </p:cNvPr>
          <p:cNvSpPr>
            <a:spLocks noGrp="1"/>
          </p:cNvSpPr>
          <p:nvPr>
            <p:ph type="dt" sz="half" idx="10"/>
          </p:nvPr>
        </p:nvSpPr>
        <p:spPr/>
        <p:txBody>
          <a:bodyPr/>
          <a:lstStyle/>
          <a:p>
            <a:pPr>
              <a:defRPr/>
            </a:pPr>
            <a:fld id="{896856B0-4C55-4095-B920-0FF5F88CE6E7}" type="datetime1">
              <a:rPr lang="en-US" smtClean="0"/>
              <a:t>4/16/24</a:t>
            </a:fld>
            <a:endParaRPr lang="en-US"/>
          </a:p>
        </p:txBody>
      </p:sp>
      <p:sp>
        <p:nvSpPr>
          <p:cNvPr id="5" name="Footer Placeholder 4">
            <a:extLst>
              <a:ext uri="{FF2B5EF4-FFF2-40B4-BE49-F238E27FC236}">
                <a16:creationId xmlns:a16="http://schemas.microsoft.com/office/drawing/2014/main" id="{D6236880-B09A-D0ED-0990-AA030BE97A11}"/>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3076" name="Slide Number Placeholder 5">
            <a:extLst>
              <a:ext uri="{FF2B5EF4-FFF2-40B4-BE49-F238E27FC236}">
                <a16:creationId xmlns:a16="http://schemas.microsoft.com/office/drawing/2014/main" id="{028542B8-FC57-C720-7A27-308E6BDFA455}"/>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34AC87-32FD-441C-9B0C-12633F120386}" type="slidenum">
              <a:rPr lang="en-US" altLang="en-US">
                <a:solidFill>
                  <a:srgbClr val="898989"/>
                </a:solidFill>
                <a:latin typeface="Calibri" panose="020F0502020204030204" pitchFamily="34" charset="0"/>
              </a:rPr>
              <a:pPr eaLnBrk="1" hangingPunct="1"/>
              <a:t>25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7D4A461A-8D20-51EC-F8A7-15B7524FE6D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a:defRPr/>
            </a:pPr>
            <a:r>
              <a:rPr lang="en-US" sz="2800" b="1" dirty="0">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16:creationId xmlns:a16="http://schemas.microsoft.com/office/drawing/2014/main" id="{B5C1E4AA-618A-1A74-48C9-9BEF84C16A63}"/>
              </a:ext>
            </a:extLst>
          </p:cNvPr>
          <p:cNvGraphicFramePr>
            <a:graphicFrameLocks noGrp="1"/>
          </p:cNvGraphicFramePr>
          <p:nvPr/>
        </p:nvGraphicFramePr>
        <p:xfrm>
          <a:off x="2038350" y="990600"/>
          <a:ext cx="8305800" cy="5426076"/>
        </p:xfrm>
        <a:graphic>
          <a:graphicData uri="http://schemas.openxmlformats.org/drawingml/2006/table">
            <a:tbl>
              <a:tblPr firstRow="1" bandRow="1">
                <a:tableStyleId>{5C22544A-7EE6-4342-B048-85BDC9FD1C3A}</a:tableStyleId>
              </a:tblPr>
              <a:tblGrid>
                <a:gridCol w="6191249">
                  <a:extLst>
                    <a:ext uri="{9D8B030D-6E8A-4147-A177-3AD203B41FA5}">
                      <a16:colId xmlns:a16="http://schemas.microsoft.com/office/drawing/2014/main" val="20000"/>
                    </a:ext>
                  </a:extLst>
                </a:gridCol>
                <a:gridCol w="2114551">
                  <a:extLst>
                    <a:ext uri="{9D8B030D-6E8A-4147-A177-3AD203B41FA5}">
                      <a16:colId xmlns:a16="http://schemas.microsoft.com/office/drawing/2014/main" val="20001"/>
                    </a:ext>
                  </a:extLst>
                </a:gridCol>
              </a:tblGrid>
              <a:tr h="396292">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marT="45726" marB="45726"/>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marT="45726" marB="45726"/>
                </a:tc>
                <a:extLst>
                  <a:ext uri="{0D108BD9-81ED-4DB2-BD59-A6C34878D82A}">
                    <a16:rowId xmlns:a16="http://schemas.microsoft.com/office/drawing/2014/main" val="10000"/>
                  </a:ext>
                </a:extLst>
              </a:tr>
              <a:tr h="762099">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Transaction system</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26" marB="45726"/>
                </a:tc>
                <a:tc>
                  <a:txBody>
                    <a:bodyPr/>
                    <a:lstStyle/>
                    <a:p>
                      <a:pPr algn="ctr"/>
                      <a:r>
                        <a:rPr lang="en-IN" sz="2000" dirty="0">
                          <a:latin typeface="Times New Roman" panose="02020603050405020304" pitchFamily="18" charset="0"/>
                          <a:cs typeface="Times New Roman" panose="02020603050405020304" pitchFamily="18" charset="0"/>
                        </a:rPr>
                        <a:t> CO4</a:t>
                      </a:r>
                    </a:p>
                  </a:txBody>
                  <a:tcPr marT="45726" marB="45726"/>
                </a:tc>
                <a:extLst>
                  <a:ext uri="{0D108BD9-81ED-4DB2-BD59-A6C34878D82A}">
                    <a16:rowId xmlns:a16="http://schemas.microsoft.com/office/drawing/2014/main" val="10001"/>
                  </a:ext>
                </a:extLst>
              </a:tr>
              <a:tr h="396292">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Testing of </a:t>
                      </a:r>
                      <a:r>
                        <a:rPr lang="en-US" sz="2000" dirty="0" err="1"/>
                        <a:t>serializability</a:t>
                      </a:r>
                      <a:r>
                        <a:rPr lang="en-US" sz="2000" dirty="0"/>
                        <a:t>, </a:t>
                      </a:r>
                      <a:r>
                        <a:rPr lang="en-US" sz="2000" dirty="0" err="1"/>
                        <a:t>Serializability</a:t>
                      </a:r>
                      <a:r>
                        <a:rPr lang="en-US" sz="2000" dirty="0"/>
                        <a:t> of schedules</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T="45726" marB="45726"/>
                </a:tc>
                <a:tc>
                  <a:txBody>
                    <a:bodyPr/>
                    <a:lstStyle/>
                    <a:p>
                      <a:pPr algn="ctr"/>
                      <a:r>
                        <a:rPr lang="en-IN" sz="2000" dirty="0">
                          <a:latin typeface="Times New Roman" panose="02020603050405020304" pitchFamily="18" charset="0"/>
                          <a:cs typeface="Times New Roman" panose="02020603050405020304" pitchFamily="18" charset="0"/>
                        </a:rPr>
                        <a:t>CO4</a:t>
                      </a:r>
                    </a:p>
                  </a:txBody>
                  <a:tcPr marT="45726" marB="45726"/>
                </a:tc>
                <a:extLst>
                  <a:ext uri="{0D108BD9-81ED-4DB2-BD59-A6C34878D82A}">
                    <a16:rowId xmlns:a16="http://schemas.microsoft.com/office/drawing/2014/main" val="10002"/>
                  </a:ext>
                </a:extLst>
              </a:tr>
              <a:tr h="396292">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Conflict &amp;View </a:t>
                      </a:r>
                      <a:r>
                        <a:rPr lang="en-US" sz="2000" dirty="0" err="1"/>
                        <a:t>serializable</a:t>
                      </a:r>
                      <a:r>
                        <a:rPr lang="en-US" sz="2000" dirty="0"/>
                        <a:t> schedule,</a:t>
                      </a:r>
                      <a:endParaRPr lang="en-US" sz="2000" dirty="0">
                        <a:latin typeface="Times New Roman" pitchFamily="18" charset="0"/>
                        <a:cs typeface="Times New Roman" pitchFamily="18" charset="0"/>
                      </a:endParaRPr>
                    </a:p>
                  </a:txBody>
                  <a:tcPr marT="45726" marB="45726"/>
                </a:tc>
                <a:tc>
                  <a:txBody>
                    <a:bodyPr/>
                    <a:lstStyle/>
                    <a:p>
                      <a:pPr algn="ctr"/>
                      <a:r>
                        <a:rPr lang="en-IN" sz="2000" dirty="0">
                          <a:latin typeface="Times New Roman" panose="02020603050405020304" pitchFamily="18" charset="0"/>
                          <a:cs typeface="Times New Roman" panose="02020603050405020304" pitchFamily="18" charset="0"/>
                        </a:rPr>
                        <a:t>CO1</a:t>
                      </a:r>
                    </a:p>
                  </a:txBody>
                  <a:tcPr marT="45726" marB="45726"/>
                </a:tc>
                <a:extLst>
                  <a:ext uri="{0D108BD9-81ED-4DB2-BD59-A6C34878D82A}">
                    <a16:rowId xmlns:a16="http://schemas.microsoft.com/office/drawing/2014/main" val="10003"/>
                  </a:ext>
                </a:extLst>
              </a:tr>
              <a:tr h="396292">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Recoverability, Recovery from transaction failures</a:t>
                      </a:r>
                      <a:endParaRPr lang="en-US" sz="2000" dirty="0">
                        <a:latin typeface="Times New Roman" pitchFamily="18" charset="0"/>
                        <a:cs typeface="Times New Roman" pitchFamily="18" charset="0"/>
                      </a:endParaRPr>
                    </a:p>
                  </a:txBody>
                  <a:tcPr marT="45726" marB="45726"/>
                </a:tc>
                <a:tc>
                  <a:txBody>
                    <a:bodyPr/>
                    <a:lstStyle/>
                    <a:p>
                      <a:pPr algn="ctr"/>
                      <a:r>
                        <a:rPr lang="en-IN" sz="2000" dirty="0">
                          <a:latin typeface="Times New Roman" panose="02020603050405020304" pitchFamily="18" charset="0"/>
                          <a:cs typeface="Times New Roman" panose="02020603050405020304" pitchFamily="18" charset="0"/>
                        </a:rPr>
                        <a:t>CO1</a:t>
                      </a:r>
                    </a:p>
                  </a:txBody>
                  <a:tcPr marT="45726" marB="45726"/>
                </a:tc>
                <a:extLst>
                  <a:ext uri="{0D108BD9-81ED-4DB2-BD59-A6C34878D82A}">
                    <a16:rowId xmlns:a16="http://schemas.microsoft.com/office/drawing/2014/main" val="10004"/>
                  </a:ext>
                </a:extLst>
              </a:tr>
              <a:tr h="396292">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Log based recovery, Checkpoints</a:t>
                      </a:r>
                      <a:endParaRPr lang="en-US" sz="2000" dirty="0">
                        <a:latin typeface="Times New Roman" pitchFamily="18" charset="0"/>
                        <a:cs typeface="Times New Roman" pitchFamily="18" charset="0"/>
                      </a:endParaRPr>
                    </a:p>
                  </a:txBody>
                  <a:tcPr marT="45726" marB="45726"/>
                </a:tc>
                <a:tc>
                  <a:txBody>
                    <a:bodyPr/>
                    <a:lstStyle/>
                    <a:p>
                      <a:pPr algn="ctr"/>
                      <a:r>
                        <a:rPr lang="en-IN" sz="2000" dirty="0">
                          <a:latin typeface="Times New Roman" panose="02020603050405020304" pitchFamily="18" charset="0"/>
                          <a:cs typeface="Times New Roman" panose="02020603050405020304" pitchFamily="18" charset="0"/>
                        </a:rPr>
                        <a:t>CO1</a:t>
                      </a:r>
                    </a:p>
                  </a:txBody>
                  <a:tcPr marT="45726" marB="45726"/>
                </a:tc>
                <a:extLst>
                  <a:ext uri="{0D108BD9-81ED-4DB2-BD59-A6C34878D82A}">
                    <a16:rowId xmlns:a16="http://schemas.microsoft.com/office/drawing/2014/main" val="10005"/>
                  </a:ext>
                </a:extLst>
              </a:tr>
              <a:tr h="396292">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Deadlock handling</a:t>
                      </a:r>
                      <a:endParaRPr lang="en-US" sz="2000" dirty="0">
                        <a:latin typeface="Times New Roman" pitchFamily="18" charset="0"/>
                        <a:cs typeface="Times New Roman" pitchFamily="18" charset="0"/>
                      </a:endParaRPr>
                    </a:p>
                  </a:txBody>
                  <a:tcPr marT="45726" marB="45726"/>
                </a:tc>
                <a:tc>
                  <a:txBody>
                    <a:bodyPr/>
                    <a:lstStyle/>
                    <a:p>
                      <a:pPr algn="ctr"/>
                      <a:r>
                        <a:rPr lang="en-IN" sz="2000" dirty="0">
                          <a:latin typeface="Times New Roman" panose="02020603050405020304" pitchFamily="18" charset="0"/>
                          <a:cs typeface="Times New Roman" panose="02020603050405020304" pitchFamily="18" charset="0"/>
                        </a:rPr>
                        <a:t>CO1</a:t>
                      </a:r>
                    </a:p>
                  </a:txBody>
                  <a:tcPr marT="45726" marB="45726"/>
                </a:tc>
                <a:extLst>
                  <a:ext uri="{0D108BD9-81ED-4DB2-BD59-A6C34878D82A}">
                    <a16:rowId xmlns:a16="http://schemas.microsoft.com/office/drawing/2014/main" val="10006"/>
                  </a:ext>
                </a:extLst>
              </a:tr>
              <a:tr h="701057">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Control Concurrency Techniques: Concurrency Control, Locking Techniques for concurrency control</a:t>
                      </a:r>
                      <a:endParaRPr lang="en-US" sz="2000" dirty="0">
                        <a:latin typeface="Times New Roman" pitchFamily="18" charset="0"/>
                        <a:cs typeface="Times New Roman" pitchFamily="18" charset="0"/>
                      </a:endParaRPr>
                    </a:p>
                  </a:txBody>
                  <a:tcPr marT="45726" marB="45726"/>
                </a:tc>
                <a:tc>
                  <a:txBody>
                    <a:bodyPr/>
                    <a:lstStyle/>
                    <a:p>
                      <a:pPr algn="ctr"/>
                      <a:r>
                        <a:rPr lang="en-IN" sz="2000" dirty="0">
                          <a:latin typeface="Times New Roman" panose="02020603050405020304" pitchFamily="18" charset="0"/>
                          <a:cs typeface="Times New Roman" panose="02020603050405020304" pitchFamily="18" charset="0"/>
                        </a:rPr>
                        <a:t>CO1</a:t>
                      </a:r>
                    </a:p>
                  </a:txBody>
                  <a:tcPr marT="45726" marB="45726"/>
                </a:tc>
                <a:extLst>
                  <a:ext uri="{0D108BD9-81ED-4DB2-BD59-A6C34878D82A}">
                    <a16:rowId xmlns:a16="http://schemas.microsoft.com/office/drawing/2014/main" val="10007"/>
                  </a:ext>
                </a:extLst>
              </a:tr>
              <a:tr h="396292">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Time stamping protocols for concurrency control</a:t>
                      </a:r>
                      <a:endParaRPr lang="en-US" sz="2000" dirty="0">
                        <a:latin typeface="Times New Roman" pitchFamily="18" charset="0"/>
                        <a:cs typeface="Times New Roman" pitchFamily="18" charset="0"/>
                      </a:endParaRPr>
                    </a:p>
                  </a:txBody>
                  <a:tcPr marT="45726" marB="45726"/>
                </a:tc>
                <a:tc>
                  <a:txBody>
                    <a:bodyPr/>
                    <a:lstStyle/>
                    <a:p>
                      <a:pPr algn="ctr"/>
                      <a:r>
                        <a:rPr lang="en-IN" sz="2000" dirty="0">
                          <a:latin typeface="Times New Roman" panose="02020603050405020304" pitchFamily="18" charset="0"/>
                          <a:cs typeface="Times New Roman" panose="02020603050405020304" pitchFamily="18" charset="0"/>
                        </a:rPr>
                        <a:t>CO1</a:t>
                      </a:r>
                    </a:p>
                  </a:txBody>
                  <a:tcPr marT="45726" marB="45726"/>
                </a:tc>
                <a:extLst>
                  <a:ext uri="{0D108BD9-81ED-4DB2-BD59-A6C34878D82A}">
                    <a16:rowId xmlns:a16="http://schemas.microsoft.com/office/drawing/2014/main" val="10008"/>
                  </a:ext>
                </a:extLst>
              </a:tr>
              <a:tr h="396292">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Validation-based protocol</a:t>
                      </a:r>
                      <a:endParaRPr lang="en-US" sz="2000" dirty="0">
                        <a:latin typeface="Times New Roman" pitchFamily="18" charset="0"/>
                        <a:cs typeface="Times New Roman" pitchFamily="18" charset="0"/>
                      </a:endParaRPr>
                    </a:p>
                  </a:txBody>
                  <a:tcPr marT="45726" marB="45726"/>
                </a:tc>
                <a:tc>
                  <a:txBody>
                    <a:bodyPr/>
                    <a:lstStyle/>
                    <a:p>
                      <a:pPr algn="ctr"/>
                      <a:r>
                        <a:rPr lang="en-IN" sz="2000" dirty="0">
                          <a:latin typeface="Times New Roman" panose="02020603050405020304" pitchFamily="18" charset="0"/>
                          <a:cs typeface="Times New Roman" panose="02020603050405020304" pitchFamily="18" charset="0"/>
                        </a:rPr>
                        <a:t>CO1</a:t>
                      </a:r>
                    </a:p>
                  </a:txBody>
                  <a:tcPr marT="45726" marB="45726"/>
                </a:tc>
                <a:extLst>
                  <a:ext uri="{0D108BD9-81ED-4DB2-BD59-A6C34878D82A}">
                    <a16:rowId xmlns:a16="http://schemas.microsoft.com/office/drawing/2014/main" val="10009"/>
                  </a:ext>
                </a:extLst>
              </a:tr>
              <a:tr h="396292">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err="1"/>
                        <a:t>Multiplegranularity</a:t>
                      </a:r>
                      <a:endParaRPr lang="en-US" sz="2000" dirty="0">
                        <a:latin typeface="Times New Roman" pitchFamily="18" charset="0"/>
                        <a:cs typeface="Times New Roman" pitchFamily="18" charset="0"/>
                      </a:endParaRPr>
                    </a:p>
                  </a:txBody>
                  <a:tcPr marT="45726" marB="45726"/>
                </a:tc>
                <a:tc>
                  <a:txBody>
                    <a:bodyPr/>
                    <a:lstStyle/>
                    <a:p>
                      <a:pPr algn="ctr"/>
                      <a:r>
                        <a:rPr lang="en-IN" sz="2000" dirty="0">
                          <a:latin typeface="Times New Roman" panose="02020603050405020304" pitchFamily="18" charset="0"/>
                          <a:cs typeface="Times New Roman" panose="02020603050405020304" pitchFamily="18" charset="0"/>
                        </a:rPr>
                        <a:t>CO1</a:t>
                      </a:r>
                    </a:p>
                  </a:txBody>
                  <a:tcPr marT="45726" marB="45726"/>
                </a:tc>
                <a:extLst>
                  <a:ext uri="{0D108BD9-81ED-4DB2-BD59-A6C34878D82A}">
                    <a16:rowId xmlns:a16="http://schemas.microsoft.com/office/drawing/2014/main" val="10010"/>
                  </a:ext>
                </a:extLst>
              </a:tr>
              <a:tr h="396292">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Multi version schemes</a:t>
                      </a:r>
                      <a:endParaRPr lang="en-US" sz="2000" dirty="0">
                        <a:latin typeface="Times New Roman" pitchFamily="18" charset="0"/>
                        <a:cs typeface="Times New Roman" pitchFamily="18" charset="0"/>
                      </a:endParaRPr>
                    </a:p>
                  </a:txBody>
                  <a:tcPr marT="45726" marB="45726"/>
                </a:tc>
                <a:tc>
                  <a:txBody>
                    <a:bodyPr/>
                    <a:lstStyle/>
                    <a:p>
                      <a:pPr algn="ctr"/>
                      <a:r>
                        <a:rPr lang="en-IN" sz="2000" dirty="0">
                          <a:latin typeface="Times New Roman" panose="02020603050405020304" pitchFamily="18" charset="0"/>
                          <a:cs typeface="Times New Roman" panose="02020603050405020304" pitchFamily="18" charset="0"/>
                        </a:rPr>
                        <a:t>CO1</a:t>
                      </a:r>
                    </a:p>
                  </a:txBody>
                  <a:tcPr marT="45726" marB="45726"/>
                </a:tc>
                <a:extLst>
                  <a:ext uri="{0D108BD9-81ED-4DB2-BD59-A6C34878D82A}">
                    <a16:rowId xmlns:a16="http://schemas.microsoft.com/office/drawing/2014/main" val="10011"/>
                  </a:ext>
                </a:extLst>
              </a:tr>
            </a:tbl>
          </a:graphicData>
        </a:graphic>
      </p:graphicFrame>
      <p:pic>
        <p:nvPicPr>
          <p:cNvPr id="3119" name="Picture 2" descr="C:\Users\admin\Desktop\LOGONIET.png">
            <a:extLst>
              <a:ext uri="{FF2B5EF4-FFF2-40B4-BE49-F238E27FC236}">
                <a16:creationId xmlns:a16="http://schemas.microsoft.com/office/drawing/2014/main" id="{EA583856-3D48-1AED-F96D-34F5ADBDF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0"/>
            <a:ext cx="118586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7D1559-ED9A-87AE-BF7F-705E40590770}"/>
              </a:ext>
            </a:extLst>
          </p:cNvPr>
          <p:cNvSpPr>
            <a:spLocks noGrp="1"/>
          </p:cNvSpPr>
          <p:nvPr>
            <p:ph type="dt" sz="half" idx="10"/>
          </p:nvPr>
        </p:nvSpPr>
        <p:spPr/>
        <p:txBody>
          <a:bodyPr/>
          <a:lstStyle/>
          <a:p>
            <a:pPr>
              <a:defRPr/>
            </a:pPr>
            <a:fld id="{2CB4D166-0F1E-45E1-A045-96941ADC45CA}" type="datetime1">
              <a:rPr lang="en-US" smtClean="0"/>
              <a:t>4/16/24</a:t>
            </a:fld>
            <a:endParaRPr lang="en-US"/>
          </a:p>
        </p:txBody>
      </p:sp>
      <p:sp>
        <p:nvSpPr>
          <p:cNvPr id="5" name="Footer Placeholder 4">
            <a:extLst>
              <a:ext uri="{FF2B5EF4-FFF2-40B4-BE49-F238E27FC236}">
                <a16:creationId xmlns:a16="http://schemas.microsoft.com/office/drawing/2014/main" id="{F910A888-3F27-9AD5-D1EE-21C7713357D6}"/>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4100" name="Slide Number Placeholder 5">
            <a:extLst>
              <a:ext uri="{FF2B5EF4-FFF2-40B4-BE49-F238E27FC236}">
                <a16:creationId xmlns:a16="http://schemas.microsoft.com/office/drawing/2014/main" id="{40A05033-8FFA-454E-363F-02625B757FFB}"/>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B6A8FC-3F48-4A8A-A6BB-8816E18110BB}" type="slidenum">
              <a:rPr lang="en-US" altLang="en-US">
                <a:solidFill>
                  <a:srgbClr val="898989"/>
                </a:solidFill>
                <a:latin typeface="Calibri" panose="020F0502020204030204" pitchFamily="34" charset="0"/>
              </a:rPr>
              <a:pPr eaLnBrk="1" hangingPunct="1"/>
              <a:t>26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76083A6A-6A6C-5BD2-0521-9521DD55BD1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a:defRPr/>
            </a:pPr>
            <a:r>
              <a:rPr lang="en-US" sz="2800" b="1" dirty="0">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16:creationId xmlns:a16="http://schemas.microsoft.com/office/drawing/2014/main" id="{91E3BF12-19AD-969E-CC46-452F2545DD06}"/>
              </a:ext>
            </a:extLst>
          </p:cNvPr>
          <p:cNvGraphicFramePr>
            <a:graphicFrameLocks noGrp="1"/>
          </p:cNvGraphicFramePr>
          <p:nvPr/>
        </p:nvGraphicFramePr>
        <p:xfrm>
          <a:off x="2038350" y="990600"/>
          <a:ext cx="8305800" cy="1889536"/>
        </p:xfrm>
        <a:graphic>
          <a:graphicData uri="http://schemas.openxmlformats.org/drawingml/2006/table">
            <a:tbl>
              <a:tblPr firstRow="1" bandRow="1">
                <a:tableStyleId>{5C22544A-7EE6-4342-B048-85BDC9FD1C3A}</a:tableStyleId>
              </a:tblPr>
              <a:tblGrid>
                <a:gridCol w="68008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tblGrid>
              <a:tr h="396081">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marT="45692" marB="45692"/>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marT="45692" marB="45692"/>
                </a:tc>
                <a:extLst>
                  <a:ext uri="{0D108BD9-81ED-4DB2-BD59-A6C34878D82A}">
                    <a16:rowId xmlns:a16="http://schemas.microsoft.com/office/drawing/2014/main" val="10000"/>
                  </a:ext>
                </a:extLst>
              </a:tr>
              <a:tr h="396081">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Recovery with concurrent transaction, Case study of Oracle</a:t>
                      </a:r>
                      <a:endParaRPr lang="en-US" sz="2000" dirty="0">
                        <a:latin typeface="Times New Roman" pitchFamily="18" charset="0"/>
                        <a:cs typeface="Times New Roman" pitchFamily="18" charset="0"/>
                      </a:endParaRPr>
                    </a:p>
                  </a:txBody>
                  <a:tcPr marT="45692" marB="45692"/>
                </a:tc>
                <a:tc>
                  <a:txBody>
                    <a:bodyPr/>
                    <a:lstStyle/>
                    <a:p>
                      <a:pPr algn="ctr"/>
                      <a:r>
                        <a:rPr lang="en-IN" sz="2000" dirty="0">
                          <a:latin typeface="Times New Roman" panose="02020603050405020304" pitchFamily="18" charset="0"/>
                          <a:cs typeface="Times New Roman" panose="02020603050405020304" pitchFamily="18" charset="0"/>
                        </a:rPr>
                        <a:t> CO1</a:t>
                      </a:r>
                    </a:p>
                  </a:txBody>
                  <a:tcPr marT="45692" marB="45692"/>
                </a:tc>
                <a:extLst>
                  <a:ext uri="{0D108BD9-81ED-4DB2-BD59-A6C34878D82A}">
                    <a16:rowId xmlns:a16="http://schemas.microsoft.com/office/drawing/2014/main" val="10001"/>
                  </a:ext>
                </a:extLst>
              </a:tr>
              <a:tr h="396081">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Distributed Database: -Introduction Distributed Database</a:t>
                      </a:r>
                      <a:endParaRPr lang="en-US" sz="2000" dirty="0">
                        <a:latin typeface="Times New Roman" pitchFamily="18" charset="0"/>
                        <a:cs typeface="Times New Roman" pitchFamily="18" charset="0"/>
                      </a:endParaRPr>
                    </a:p>
                  </a:txBody>
                  <a:tcPr marT="45692" marB="45692"/>
                </a:tc>
                <a:tc>
                  <a:txBody>
                    <a:bodyPr/>
                    <a:lstStyle/>
                    <a:p>
                      <a:pPr algn="ctr"/>
                      <a:r>
                        <a:rPr lang="en-IN" sz="2000" dirty="0">
                          <a:latin typeface="Times New Roman" panose="02020603050405020304" pitchFamily="18" charset="0"/>
                          <a:cs typeface="Times New Roman" panose="02020603050405020304" pitchFamily="18" charset="0"/>
                        </a:rPr>
                        <a:t>CO1</a:t>
                      </a:r>
                    </a:p>
                  </a:txBody>
                  <a:tcPr marT="45692" marB="45692"/>
                </a:tc>
                <a:extLst>
                  <a:ext uri="{0D108BD9-81ED-4DB2-BD59-A6C34878D82A}">
                    <a16:rowId xmlns:a16="http://schemas.microsoft.com/office/drawing/2014/main" val="10002"/>
                  </a:ext>
                </a:extLst>
              </a:tr>
              <a:tr h="396081">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a:t>Centralized and Distributed System Database System.</a:t>
                      </a:r>
                      <a:endParaRPr lang="en-US" sz="2000" dirty="0">
                        <a:latin typeface="Times New Roman" pitchFamily="18" charset="0"/>
                        <a:cs typeface="Times New Roman" pitchFamily="18" charset="0"/>
                      </a:endParaRPr>
                    </a:p>
                  </a:txBody>
                  <a:tcPr marT="45692" marB="45692"/>
                </a:tc>
                <a:tc>
                  <a:txBody>
                    <a:bodyPr/>
                    <a:lstStyle/>
                    <a:p>
                      <a:pPr algn="ctr"/>
                      <a:r>
                        <a:rPr lang="en-IN" sz="2000" dirty="0">
                          <a:latin typeface="Times New Roman" panose="02020603050405020304" pitchFamily="18" charset="0"/>
                          <a:cs typeface="Times New Roman" panose="02020603050405020304" pitchFamily="18" charset="0"/>
                        </a:rPr>
                        <a:t>CO1</a:t>
                      </a:r>
                    </a:p>
                  </a:txBody>
                  <a:tcPr marT="45692" marB="45692"/>
                </a:tc>
                <a:extLst>
                  <a:ext uri="{0D108BD9-81ED-4DB2-BD59-A6C34878D82A}">
                    <a16:rowId xmlns:a16="http://schemas.microsoft.com/office/drawing/2014/main" val="10003"/>
                  </a:ext>
                </a:extLst>
              </a:tr>
            </a:tbl>
          </a:graphicData>
        </a:graphic>
      </p:graphicFrame>
      <p:pic>
        <p:nvPicPr>
          <p:cNvPr id="4119" name="Picture 2" descr="C:\Users\admin\Desktop\LOGONIET.png">
            <a:extLst>
              <a:ext uri="{FF2B5EF4-FFF2-40B4-BE49-F238E27FC236}">
                <a16:creationId xmlns:a16="http://schemas.microsoft.com/office/drawing/2014/main" id="{A260B008-7DD3-3052-A5C7-66434ECD2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0"/>
            <a:ext cx="118586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94999DED-487D-DAC8-B6E0-0C8A73A6021C}"/>
              </a:ext>
            </a:extLst>
          </p:cNvPr>
          <p:cNvSpPr>
            <a:spLocks noGrp="1"/>
          </p:cNvSpPr>
          <p:nvPr>
            <p:ph idx="1"/>
          </p:nvPr>
        </p:nvSpPr>
        <p:spPr>
          <a:xfrm>
            <a:off x="2057400" y="1143000"/>
            <a:ext cx="8229600" cy="5029200"/>
          </a:xfrm>
        </p:spPr>
        <p:txBody>
          <a:bodyPr>
            <a:normAutofit/>
          </a:bodyPr>
          <a:lstStyle/>
          <a:p>
            <a:pPr algn="just" eaLnBrk="1" hangingPunct="1">
              <a:buFont typeface="Arial" panose="020B0604020202020204" pitchFamily="34" charset="0"/>
              <a:buNone/>
            </a:pPr>
            <a:r>
              <a:rPr lang="en-US" altLang="en-US" sz="2400" b="1">
                <a:solidFill>
                  <a:srgbClr val="C00000"/>
                </a:solidFill>
              </a:rPr>
              <a:t>Goal :- </a:t>
            </a:r>
            <a:r>
              <a:rPr lang="en-US" altLang="en-US" sz="2400">
                <a:solidFill>
                  <a:srgbClr val="0070C0"/>
                </a:solidFill>
              </a:rPr>
              <a:t>Understand the basic properties of a transaction and learn the concepts underlying transaction processing as well as the concurrent executions of transactions.</a:t>
            </a:r>
          </a:p>
          <a:p>
            <a:pPr algn="just" eaLnBrk="1" hangingPunct="1">
              <a:buFont typeface="Arial" panose="020B0604020202020204" pitchFamily="34" charset="0"/>
              <a:buNone/>
            </a:pPr>
            <a:r>
              <a:rPr lang="en-US" altLang="en-US" sz="2400"/>
              <a:t>	A transaction is a unit of a program execution that accesses and possibly modifies various data objects (tuples, relations). </a:t>
            </a:r>
            <a:r>
              <a:rPr lang="en-US" altLang="en-US" sz="2400" b="1"/>
              <a:t>Or </a:t>
            </a:r>
            <a:endParaRPr lang="en-US" altLang="en-US" sz="2200" b="1"/>
          </a:p>
          <a:p>
            <a:pPr algn="just" eaLnBrk="1" hangingPunct="1">
              <a:buFont typeface="Wingdings" panose="05000000000000000000" pitchFamily="2" charset="2"/>
              <a:buChar char="§"/>
            </a:pPr>
            <a:r>
              <a:rPr lang="en-US" altLang="en-US" sz="2200"/>
              <a:t>Collections of operations that form a single logical unit of work are called transactions.</a:t>
            </a:r>
          </a:p>
          <a:p>
            <a:pPr algn="just" eaLnBrk="1" hangingPunct="1">
              <a:buFont typeface="Wingdings" panose="05000000000000000000" pitchFamily="2" charset="2"/>
              <a:buChar char="§"/>
            </a:pPr>
            <a:r>
              <a:rPr lang="en-US" altLang="en-US" sz="2200"/>
              <a:t> A database system must ensure proper execution of transactions despite failures — either the entire transaction executes, or none of it does.</a:t>
            </a:r>
            <a:endParaRPr lang="en-US" altLang="en-US" sz="2400"/>
          </a:p>
          <a:p>
            <a:pPr algn="just" eaLnBrk="1" hangingPunct="1">
              <a:buFont typeface="Arial" panose="020B0604020202020204" pitchFamily="34" charset="0"/>
              <a:buNone/>
            </a:pPr>
            <a:r>
              <a:rPr lang="en-US" altLang="en-US" sz="1900" b="1">
                <a:solidFill>
                  <a:srgbClr val="FF0000"/>
                </a:solidFill>
              </a:rPr>
              <a:t>	Transaction Operations are :- Read (),Write ();</a:t>
            </a:r>
          </a:p>
        </p:txBody>
      </p:sp>
      <p:sp>
        <p:nvSpPr>
          <p:cNvPr id="4" name="Date Placeholder 3">
            <a:extLst>
              <a:ext uri="{FF2B5EF4-FFF2-40B4-BE49-F238E27FC236}">
                <a16:creationId xmlns:a16="http://schemas.microsoft.com/office/drawing/2014/main" id="{BC43CD6E-D641-A796-3D59-EBA45DF74B91}"/>
              </a:ext>
            </a:extLst>
          </p:cNvPr>
          <p:cNvSpPr>
            <a:spLocks noGrp="1"/>
          </p:cNvSpPr>
          <p:nvPr>
            <p:ph type="dt" sz="half" idx="10"/>
          </p:nvPr>
        </p:nvSpPr>
        <p:spPr/>
        <p:txBody>
          <a:bodyPr/>
          <a:lstStyle/>
          <a:p>
            <a:pPr>
              <a:defRPr/>
            </a:pPr>
            <a:fld id="{2CD80002-99E7-452E-B68E-274E7110C311}" type="datetime1">
              <a:rPr lang="en-US" smtClean="0"/>
              <a:t>4/16/24</a:t>
            </a:fld>
            <a:endParaRPr lang="en-US"/>
          </a:p>
        </p:txBody>
      </p:sp>
      <p:sp>
        <p:nvSpPr>
          <p:cNvPr id="5" name="Footer Placeholder 4">
            <a:extLst>
              <a:ext uri="{FF2B5EF4-FFF2-40B4-BE49-F238E27FC236}">
                <a16:creationId xmlns:a16="http://schemas.microsoft.com/office/drawing/2014/main" id="{FD8367FC-A6F7-C5CB-F54C-50AA730DFF27}"/>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22533" name="Slide Number Placeholder 5">
            <a:extLst>
              <a:ext uri="{FF2B5EF4-FFF2-40B4-BE49-F238E27FC236}">
                <a16:creationId xmlns:a16="http://schemas.microsoft.com/office/drawing/2014/main" id="{9D306D36-1D8D-12F7-AE78-8326DAE99508}"/>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A3B5A7-8C8C-41ED-829F-CEE9F9056133}" type="slidenum">
              <a:rPr lang="en-US" altLang="en-US">
                <a:solidFill>
                  <a:srgbClr val="898989"/>
                </a:solidFill>
                <a:latin typeface="Calibri" panose="020F0502020204030204" pitchFamily="34" charset="0"/>
              </a:rPr>
              <a:pPr/>
              <a:t>27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3A296E6B-2CFF-98E6-3C0E-053B9D072D3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Transaction</a:t>
            </a:r>
          </a:p>
        </p:txBody>
      </p:sp>
      <p:pic>
        <p:nvPicPr>
          <p:cNvPr id="2" name="Picture 1">
            <a:extLst>
              <a:ext uri="{FF2B5EF4-FFF2-40B4-BE49-F238E27FC236}">
                <a16:creationId xmlns:a16="http://schemas.microsoft.com/office/drawing/2014/main" id="{64EB937B-A6BF-32F6-E565-9BE0A0F915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0042" y="-401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6">
                                            <p:txEl>
                                              <p:pRg st="1" end="1"/>
                                            </p:txEl>
                                          </p:spTgt>
                                        </p:tgtEl>
                                        <p:attrNameLst>
                                          <p:attrName>style.visibility</p:attrName>
                                        </p:attrNameLst>
                                      </p:cBhvr>
                                      <p:to>
                                        <p:strVal val="visible"/>
                                      </p:to>
                                    </p:set>
                                    <p:anim calcmode="lin" valueType="num">
                                      <p:cBhvr additive="base">
                                        <p:cTn id="13" dur="500" fill="hold"/>
                                        <p:tgtEl>
                                          <p:spTgt spid="112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6">
                                            <p:txEl>
                                              <p:pRg st="1" end="1"/>
                                            </p:txEl>
                                          </p:spTgt>
                                        </p:tgtEl>
                                        <p:attrNameLst>
                                          <p:attrName>style.visibility</p:attrName>
                                        </p:attrNameLst>
                                      </p:cBhvr>
                                      <p:to>
                                        <p:strVal val="visible"/>
                                      </p:to>
                                    </p:set>
                                    <p:anim calcmode="lin" valueType="num">
                                      <p:cBhvr additive="base">
                                        <p:cTn id="19" dur="500" fill="hold"/>
                                        <p:tgtEl>
                                          <p:spTgt spid="1126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6">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266">
                                            <p:txEl>
                                              <p:pRg st="2" end="2"/>
                                            </p:txEl>
                                          </p:spTgt>
                                        </p:tgtEl>
                                        <p:attrNameLst>
                                          <p:attrName>style.visibility</p:attrName>
                                        </p:attrNameLst>
                                      </p:cBhvr>
                                      <p:to>
                                        <p:strVal val="visible"/>
                                      </p:to>
                                    </p:set>
                                    <p:anim calcmode="lin" valueType="num">
                                      <p:cBhvr additive="base">
                                        <p:cTn id="23" dur="500" fill="hold"/>
                                        <p:tgtEl>
                                          <p:spTgt spid="1126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266">
                                            <p:txEl>
                                              <p:pRg st="3" end="3"/>
                                            </p:txEl>
                                          </p:spTgt>
                                        </p:tgtEl>
                                        <p:attrNameLst>
                                          <p:attrName>style.visibility</p:attrName>
                                        </p:attrNameLst>
                                      </p:cBhvr>
                                      <p:to>
                                        <p:strVal val="visible"/>
                                      </p:to>
                                    </p:set>
                                    <p:anim calcmode="lin" valueType="num">
                                      <p:cBhvr additive="base">
                                        <p:cTn id="29" dur="500" fill="hold"/>
                                        <p:tgtEl>
                                          <p:spTgt spid="1126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1266">
                                            <p:txEl>
                                              <p:pRg st="4" end="4"/>
                                            </p:txEl>
                                          </p:spTgt>
                                        </p:tgtEl>
                                        <p:attrNameLst>
                                          <p:attrName>style.visibility</p:attrName>
                                        </p:attrNameLst>
                                      </p:cBhvr>
                                      <p:to>
                                        <p:strVal val="visible"/>
                                      </p:to>
                                    </p:set>
                                    <p:anim calcmode="lin" valueType="num">
                                      <p:cBhvr additive="base">
                                        <p:cTn id="35" dur="500" fill="hold"/>
                                        <p:tgtEl>
                                          <p:spTgt spid="11266">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6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F02960C2-3911-35B6-7264-2AB611FA71AE}"/>
              </a:ext>
            </a:extLst>
          </p:cNvPr>
          <p:cNvSpPr>
            <a:spLocks noGrp="1"/>
          </p:cNvSpPr>
          <p:nvPr>
            <p:ph idx="1"/>
          </p:nvPr>
        </p:nvSpPr>
        <p:spPr>
          <a:xfrm>
            <a:off x="2057400" y="1143000"/>
            <a:ext cx="8229600" cy="5181600"/>
          </a:xfrm>
        </p:spPr>
        <p:txBody>
          <a:bodyPr>
            <a:normAutofit/>
          </a:bodyPr>
          <a:lstStyle/>
          <a:p>
            <a:pPr eaLnBrk="1" hangingPunct="1">
              <a:buFont typeface="Arial" panose="020B0604020202020204" pitchFamily="34" charset="0"/>
              <a:buNone/>
            </a:pPr>
            <a:r>
              <a:rPr lang="en-US" altLang="en-US" sz="2200">
                <a:ea typeface="MS PGothic" panose="020B0600070205080204" pitchFamily="34" charset="-128"/>
              </a:rPr>
              <a:t>E.g., transaction to transfer $50 from account A to account B:</a:t>
            </a:r>
          </a:p>
          <a:p>
            <a:pPr lvl="1" eaLnBrk="1" hangingPunct="1">
              <a:buFont typeface="Monotype Sorts" charset="2"/>
              <a:buNone/>
            </a:pPr>
            <a:r>
              <a:rPr lang="en-US" altLang="en-US" sz="2200">
                <a:ea typeface="MS PGothic" panose="020B0600070205080204" pitchFamily="34" charset="-128"/>
              </a:rPr>
              <a:t>1.	</a:t>
            </a:r>
            <a:r>
              <a:rPr lang="en-US" altLang="en-US" sz="2200" b="1">
                <a:ea typeface="MS PGothic" panose="020B0600070205080204" pitchFamily="34" charset="-128"/>
              </a:rPr>
              <a:t>read</a:t>
            </a:r>
            <a:r>
              <a:rPr lang="en-US" altLang="en-US" sz="2200">
                <a:ea typeface="MS PGothic" panose="020B0600070205080204" pitchFamily="34" charset="-128"/>
              </a:rPr>
              <a:t>(</a:t>
            </a:r>
            <a:r>
              <a:rPr lang="en-US" altLang="en-US" sz="2200" i="1">
                <a:ea typeface="MS PGothic" panose="020B0600070205080204" pitchFamily="34" charset="-128"/>
              </a:rPr>
              <a:t>A</a:t>
            </a:r>
            <a:r>
              <a:rPr lang="en-US" altLang="en-US" sz="2200">
                <a:ea typeface="MS PGothic" panose="020B0600070205080204" pitchFamily="34" charset="-128"/>
              </a:rPr>
              <a:t>)</a:t>
            </a:r>
          </a:p>
          <a:p>
            <a:pPr lvl="1" eaLnBrk="1" hangingPunct="1">
              <a:buFont typeface="Monotype Sorts" charset="2"/>
              <a:buNone/>
            </a:pPr>
            <a:r>
              <a:rPr lang="en-US" altLang="en-US" sz="2200">
                <a:ea typeface="MS PGothic" panose="020B0600070205080204" pitchFamily="34" charset="-128"/>
              </a:rPr>
              <a:t>2.	</a:t>
            </a:r>
            <a:r>
              <a:rPr lang="en-US" altLang="en-US" sz="2200" i="1">
                <a:ea typeface="MS PGothic" panose="020B0600070205080204" pitchFamily="34" charset="-128"/>
              </a:rPr>
              <a:t>A</a:t>
            </a:r>
            <a:r>
              <a:rPr lang="en-US" altLang="en-US" sz="2200">
                <a:ea typeface="MS PGothic" panose="020B0600070205080204" pitchFamily="34" charset="-128"/>
              </a:rPr>
              <a:t> := </a:t>
            </a:r>
            <a:r>
              <a:rPr lang="en-US" altLang="en-US" sz="2200" i="1">
                <a:ea typeface="MS PGothic" panose="020B0600070205080204" pitchFamily="34" charset="-128"/>
              </a:rPr>
              <a:t>A – </a:t>
            </a:r>
            <a:r>
              <a:rPr lang="en-US" altLang="en-US" sz="2200">
                <a:ea typeface="MS PGothic" panose="020B0600070205080204" pitchFamily="34" charset="-128"/>
              </a:rPr>
              <a:t>50</a:t>
            </a:r>
          </a:p>
          <a:p>
            <a:pPr lvl="1" eaLnBrk="1" hangingPunct="1">
              <a:buFont typeface="Monotype Sorts" charset="2"/>
              <a:buNone/>
            </a:pPr>
            <a:r>
              <a:rPr lang="en-US" altLang="en-US" sz="2200">
                <a:ea typeface="MS PGothic" panose="020B0600070205080204" pitchFamily="34" charset="-128"/>
              </a:rPr>
              <a:t>3.	</a:t>
            </a:r>
            <a:r>
              <a:rPr lang="en-US" altLang="en-US" sz="2200" b="1">
                <a:ea typeface="MS PGothic" panose="020B0600070205080204" pitchFamily="34" charset="-128"/>
              </a:rPr>
              <a:t>write</a:t>
            </a:r>
            <a:r>
              <a:rPr lang="en-US" altLang="en-US" sz="2200">
                <a:ea typeface="MS PGothic" panose="020B0600070205080204" pitchFamily="34" charset="-128"/>
              </a:rPr>
              <a:t>(</a:t>
            </a:r>
            <a:r>
              <a:rPr lang="en-US" altLang="en-US" sz="2200" i="1">
                <a:ea typeface="MS PGothic" panose="020B0600070205080204" pitchFamily="34" charset="-128"/>
              </a:rPr>
              <a:t>A</a:t>
            </a:r>
            <a:r>
              <a:rPr lang="en-US" altLang="en-US" sz="2200">
                <a:ea typeface="MS PGothic" panose="020B0600070205080204" pitchFamily="34" charset="-128"/>
              </a:rPr>
              <a:t>)</a:t>
            </a:r>
          </a:p>
          <a:p>
            <a:pPr lvl="1" eaLnBrk="1" hangingPunct="1">
              <a:buFont typeface="Monotype Sorts" charset="2"/>
              <a:buNone/>
            </a:pPr>
            <a:r>
              <a:rPr lang="en-US" altLang="en-US" sz="2200">
                <a:ea typeface="MS PGothic" panose="020B0600070205080204" pitchFamily="34" charset="-128"/>
              </a:rPr>
              <a:t>4.	</a:t>
            </a:r>
            <a:r>
              <a:rPr lang="en-US" altLang="en-US" sz="2200" b="1">
                <a:ea typeface="MS PGothic" panose="020B0600070205080204" pitchFamily="34" charset="-128"/>
              </a:rPr>
              <a:t>read</a:t>
            </a:r>
            <a:r>
              <a:rPr lang="en-US" altLang="en-US" sz="2200">
                <a:ea typeface="MS PGothic" panose="020B0600070205080204" pitchFamily="34" charset="-128"/>
              </a:rPr>
              <a:t>(</a:t>
            </a:r>
            <a:r>
              <a:rPr lang="en-US" altLang="en-US" sz="2200" i="1">
                <a:ea typeface="MS PGothic" panose="020B0600070205080204" pitchFamily="34" charset="-128"/>
              </a:rPr>
              <a:t>B</a:t>
            </a:r>
            <a:r>
              <a:rPr lang="en-US" altLang="en-US" sz="2200">
                <a:ea typeface="MS PGothic" panose="020B0600070205080204" pitchFamily="34" charset="-128"/>
              </a:rPr>
              <a:t>)</a:t>
            </a:r>
          </a:p>
          <a:p>
            <a:pPr lvl="1" eaLnBrk="1" hangingPunct="1">
              <a:buFont typeface="Monotype Sorts" charset="2"/>
              <a:buNone/>
            </a:pPr>
            <a:r>
              <a:rPr lang="en-US" altLang="en-US" sz="2200">
                <a:ea typeface="MS PGothic" panose="020B0600070205080204" pitchFamily="34" charset="-128"/>
              </a:rPr>
              <a:t>5.	</a:t>
            </a:r>
            <a:r>
              <a:rPr lang="en-US" altLang="en-US" sz="2200" i="1">
                <a:ea typeface="MS PGothic" panose="020B0600070205080204" pitchFamily="34" charset="-128"/>
              </a:rPr>
              <a:t>B</a:t>
            </a:r>
            <a:r>
              <a:rPr lang="en-US" altLang="en-US" sz="2200">
                <a:ea typeface="MS PGothic" panose="020B0600070205080204" pitchFamily="34" charset="-128"/>
              </a:rPr>
              <a:t> := </a:t>
            </a:r>
            <a:r>
              <a:rPr lang="en-US" altLang="en-US" sz="2200" i="1">
                <a:ea typeface="MS PGothic" panose="020B0600070205080204" pitchFamily="34" charset="-128"/>
              </a:rPr>
              <a:t>B + </a:t>
            </a:r>
            <a:r>
              <a:rPr lang="en-US" altLang="en-US" sz="2200">
                <a:ea typeface="MS PGothic" panose="020B0600070205080204" pitchFamily="34" charset="-128"/>
              </a:rPr>
              <a:t>50</a:t>
            </a:r>
          </a:p>
          <a:p>
            <a:pPr lvl="1" eaLnBrk="1" hangingPunct="1">
              <a:buFont typeface="Monotype Sorts" charset="2"/>
              <a:buNone/>
            </a:pPr>
            <a:r>
              <a:rPr lang="en-US" altLang="en-US" sz="2200">
                <a:ea typeface="MS PGothic" panose="020B0600070205080204" pitchFamily="34" charset="-128"/>
              </a:rPr>
              <a:t>6.	</a:t>
            </a:r>
            <a:r>
              <a:rPr lang="en-US" altLang="en-US" sz="2200" b="1">
                <a:ea typeface="MS PGothic" panose="020B0600070205080204" pitchFamily="34" charset="-128"/>
              </a:rPr>
              <a:t>write</a:t>
            </a:r>
            <a:r>
              <a:rPr lang="en-US" altLang="en-US" sz="2200">
                <a:ea typeface="MS PGothic" panose="020B0600070205080204" pitchFamily="34" charset="-128"/>
              </a:rPr>
              <a:t>(</a:t>
            </a:r>
            <a:r>
              <a:rPr lang="en-US" altLang="en-US" sz="2200" i="1">
                <a:ea typeface="MS PGothic" panose="020B0600070205080204" pitchFamily="34" charset="-128"/>
              </a:rPr>
              <a:t>B)</a:t>
            </a:r>
            <a:endParaRPr lang="en-US" altLang="en-US" sz="2200">
              <a:ea typeface="MS PGothic" panose="020B0600070205080204" pitchFamily="34" charset="-128"/>
            </a:endParaRPr>
          </a:p>
          <a:p>
            <a:pPr eaLnBrk="1" hangingPunct="1">
              <a:buFont typeface="Arial" panose="020B0604020202020204" pitchFamily="34" charset="0"/>
              <a:buNone/>
            </a:pPr>
            <a:r>
              <a:rPr lang="en-US" altLang="en-US" sz="2200">
                <a:ea typeface="MS PGothic" panose="020B0600070205080204" pitchFamily="34" charset="-128"/>
              </a:rPr>
              <a:t>Two main issues to deal with:</a:t>
            </a:r>
          </a:p>
          <a:p>
            <a:pPr lvl="1" eaLnBrk="1" hangingPunct="1"/>
            <a:r>
              <a:rPr lang="en-US" altLang="en-US" sz="2200">
                <a:ea typeface="MS PGothic" panose="020B0600070205080204" pitchFamily="34" charset="-128"/>
              </a:rPr>
              <a:t>Failures of various kinds, such as hardware failures and system crashes</a:t>
            </a:r>
          </a:p>
          <a:p>
            <a:pPr lvl="1" eaLnBrk="1" hangingPunct="1"/>
            <a:r>
              <a:rPr lang="en-US" altLang="en-US" sz="2200">
                <a:ea typeface="MS PGothic" panose="020B0600070205080204" pitchFamily="34" charset="-128"/>
              </a:rPr>
              <a:t>Concurrent execution of multiple transactions</a:t>
            </a:r>
            <a:endParaRPr lang="en-US" altLang="en-US" sz="2200"/>
          </a:p>
        </p:txBody>
      </p:sp>
      <p:sp>
        <p:nvSpPr>
          <p:cNvPr id="4" name="Date Placeholder 3">
            <a:extLst>
              <a:ext uri="{FF2B5EF4-FFF2-40B4-BE49-F238E27FC236}">
                <a16:creationId xmlns:a16="http://schemas.microsoft.com/office/drawing/2014/main" id="{A6C11225-1930-5635-D8DB-FF1885310E0B}"/>
              </a:ext>
            </a:extLst>
          </p:cNvPr>
          <p:cNvSpPr>
            <a:spLocks noGrp="1"/>
          </p:cNvSpPr>
          <p:nvPr>
            <p:ph type="dt" sz="half" idx="10"/>
          </p:nvPr>
        </p:nvSpPr>
        <p:spPr/>
        <p:txBody>
          <a:bodyPr/>
          <a:lstStyle/>
          <a:p>
            <a:pPr>
              <a:defRPr/>
            </a:pPr>
            <a:fld id="{890E0350-D764-4E05-AAF0-6F533277867E}" type="datetime1">
              <a:rPr lang="en-US" smtClean="0"/>
              <a:t>4/16/24</a:t>
            </a:fld>
            <a:endParaRPr lang="en-US"/>
          </a:p>
        </p:txBody>
      </p:sp>
      <p:sp>
        <p:nvSpPr>
          <p:cNvPr id="5" name="Footer Placeholder 4">
            <a:extLst>
              <a:ext uri="{FF2B5EF4-FFF2-40B4-BE49-F238E27FC236}">
                <a16:creationId xmlns:a16="http://schemas.microsoft.com/office/drawing/2014/main" id="{18AB9F30-8E85-E7AD-310E-5C48CE204E42}"/>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23557" name="Slide Number Placeholder 5">
            <a:extLst>
              <a:ext uri="{FF2B5EF4-FFF2-40B4-BE49-F238E27FC236}">
                <a16:creationId xmlns:a16="http://schemas.microsoft.com/office/drawing/2014/main" id="{1C62E5DF-CBB7-5D35-B94A-B13A424F665F}"/>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58EDAA-D1E6-49AE-A27F-99E378D07787}" type="slidenum">
              <a:rPr lang="en-US" altLang="en-US">
                <a:solidFill>
                  <a:srgbClr val="898989"/>
                </a:solidFill>
                <a:latin typeface="Calibri" panose="020F0502020204030204" pitchFamily="34" charset="0"/>
              </a:rPr>
              <a:pPr/>
              <a:t>28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0BE12FA9-B64A-DCE4-CB1C-1961CABB8C1C}"/>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Example </a:t>
            </a:r>
          </a:p>
        </p:txBody>
      </p:sp>
      <p:pic>
        <p:nvPicPr>
          <p:cNvPr id="2" name="Picture 1">
            <a:extLst>
              <a:ext uri="{FF2B5EF4-FFF2-40B4-BE49-F238E27FC236}">
                <a16:creationId xmlns:a16="http://schemas.microsoft.com/office/drawing/2014/main" id="{47096D11-75F3-0AA2-7B68-BE360DEDF1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88534C4A-5E87-621A-1C25-BBF5D9B260E2}"/>
              </a:ext>
            </a:extLst>
          </p:cNvPr>
          <p:cNvSpPr>
            <a:spLocks noGrp="1"/>
          </p:cNvSpPr>
          <p:nvPr>
            <p:ph idx="1"/>
          </p:nvPr>
        </p:nvSpPr>
        <p:spPr>
          <a:xfrm>
            <a:off x="2057400" y="1143001"/>
            <a:ext cx="8229600" cy="4525963"/>
          </a:xfrm>
        </p:spPr>
        <p:txBody>
          <a:bodyPr>
            <a:normAutofit/>
          </a:bodyPr>
          <a:lstStyle/>
          <a:p>
            <a:pPr marL="514350" indent="-514350">
              <a:buNone/>
            </a:pPr>
            <a:r>
              <a:rPr lang="en-US" altLang="en-US" sz="2400"/>
              <a:t>To preserve the integrity of data the database system must ensure  ACID Properties.</a:t>
            </a:r>
          </a:p>
          <a:p>
            <a:pPr marL="514350" indent="-514350">
              <a:buNone/>
            </a:pPr>
            <a:endParaRPr lang="en-US" altLang="en-US" sz="2400"/>
          </a:p>
          <a:p>
            <a:pPr marL="514350" indent="-514350">
              <a:buNone/>
            </a:pPr>
            <a:r>
              <a:rPr lang="en-US" altLang="en-US" sz="2400" b="1">
                <a:solidFill>
                  <a:srgbClr val="C00000"/>
                </a:solidFill>
              </a:rPr>
              <a:t>ACID Properties are :-</a:t>
            </a:r>
            <a:endParaRPr lang="en-US" altLang="en-US" sz="2400" b="1">
              <a:solidFill>
                <a:srgbClr val="C00000"/>
              </a:solidFill>
              <a:ea typeface="MS PGothic" panose="020B0600070205080204" pitchFamily="34" charset="-128"/>
            </a:endParaRPr>
          </a:p>
          <a:p>
            <a:pPr marL="514350" indent="-514350">
              <a:buFont typeface="Calibri" panose="020F0502020204030204" pitchFamily="34" charset="0"/>
              <a:buAutoNum type="arabicPeriod"/>
            </a:pPr>
            <a:r>
              <a:rPr lang="en-US" altLang="en-US" sz="2200">
                <a:ea typeface="MS PGothic" panose="020B0600070205080204" pitchFamily="34" charset="-128"/>
              </a:rPr>
              <a:t>Atomicity</a:t>
            </a:r>
          </a:p>
          <a:p>
            <a:pPr marL="514350" indent="-514350">
              <a:buFont typeface="Calibri" panose="020F0502020204030204" pitchFamily="34" charset="0"/>
              <a:buAutoNum type="arabicPeriod"/>
            </a:pPr>
            <a:r>
              <a:rPr lang="en-US" altLang="en-US" sz="2200">
                <a:ea typeface="MS PGothic" panose="020B0600070205080204" pitchFamily="34" charset="-128"/>
              </a:rPr>
              <a:t>Durability</a:t>
            </a:r>
          </a:p>
          <a:p>
            <a:pPr marL="514350" indent="-514350">
              <a:buFont typeface="Calibri" panose="020F0502020204030204" pitchFamily="34" charset="0"/>
              <a:buAutoNum type="arabicPeriod"/>
            </a:pPr>
            <a:r>
              <a:rPr lang="en-US" altLang="en-US" sz="2200">
                <a:ea typeface="MS PGothic" panose="020B0600070205080204" pitchFamily="34" charset="-128"/>
              </a:rPr>
              <a:t>Consistency</a:t>
            </a:r>
          </a:p>
          <a:p>
            <a:pPr marL="514350" indent="-514350">
              <a:buFont typeface="Calibri" panose="020F0502020204030204" pitchFamily="34" charset="0"/>
              <a:buAutoNum type="arabicPeriod"/>
            </a:pPr>
            <a:r>
              <a:rPr lang="en-US" altLang="en-US" sz="2200">
                <a:ea typeface="MS PGothic" panose="020B0600070205080204" pitchFamily="34" charset="-128"/>
              </a:rPr>
              <a:t>Isolation</a:t>
            </a:r>
            <a:endParaRPr lang="en-US" altLang="en-US" sz="2200" b="1">
              <a:solidFill>
                <a:srgbClr val="FF0000"/>
              </a:solidFill>
            </a:endParaRPr>
          </a:p>
          <a:p>
            <a:pPr marL="514350" indent="-514350">
              <a:buFont typeface="Calibri" panose="020F0502020204030204" pitchFamily="34" charset="0"/>
              <a:buAutoNum type="arabicPeriod"/>
            </a:pPr>
            <a:endParaRPr lang="en-US" altLang="en-US" sz="2200">
              <a:ea typeface="MS PGothic" panose="020B0600070205080204" pitchFamily="34" charset="-128"/>
            </a:endParaRPr>
          </a:p>
        </p:txBody>
      </p:sp>
      <p:sp>
        <p:nvSpPr>
          <p:cNvPr id="4" name="Date Placeholder 3">
            <a:extLst>
              <a:ext uri="{FF2B5EF4-FFF2-40B4-BE49-F238E27FC236}">
                <a16:creationId xmlns:a16="http://schemas.microsoft.com/office/drawing/2014/main" id="{C4497CB3-A0C7-E829-1113-3EFCE19289E5}"/>
              </a:ext>
            </a:extLst>
          </p:cNvPr>
          <p:cNvSpPr>
            <a:spLocks noGrp="1"/>
          </p:cNvSpPr>
          <p:nvPr>
            <p:ph type="dt" sz="half" idx="10"/>
          </p:nvPr>
        </p:nvSpPr>
        <p:spPr/>
        <p:txBody>
          <a:bodyPr/>
          <a:lstStyle/>
          <a:p>
            <a:pPr>
              <a:defRPr/>
            </a:pPr>
            <a:fld id="{47C74668-517F-4FDF-82E7-A049EF706A95}" type="datetime1">
              <a:rPr lang="en-US" smtClean="0"/>
              <a:t>4/16/24</a:t>
            </a:fld>
            <a:endParaRPr lang="en-US"/>
          </a:p>
        </p:txBody>
      </p:sp>
      <p:sp>
        <p:nvSpPr>
          <p:cNvPr id="5" name="Footer Placeholder 4">
            <a:extLst>
              <a:ext uri="{FF2B5EF4-FFF2-40B4-BE49-F238E27FC236}">
                <a16:creationId xmlns:a16="http://schemas.microsoft.com/office/drawing/2014/main" id="{7F5743A8-87B6-014B-2D74-1CECFFF38ADA}"/>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24581" name="Slide Number Placeholder 5">
            <a:extLst>
              <a:ext uri="{FF2B5EF4-FFF2-40B4-BE49-F238E27FC236}">
                <a16:creationId xmlns:a16="http://schemas.microsoft.com/office/drawing/2014/main" id="{DC0DDA75-CDF8-FDA6-9A70-0E12E43B110A}"/>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FEC61D8-2E99-4DC8-A06F-FCF3ED6BCE96}" type="slidenum">
              <a:rPr lang="en-US" altLang="en-US">
                <a:solidFill>
                  <a:srgbClr val="898989"/>
                </a:solidFill>
                <a:latin typeface="Calibri" panose="020F0502020204030204" pitchFamily="34" charset="0"/>
              </a:rPr>
              <a:pPr/>
              <a:t>29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E7E7E8ED-B452-5BC4-B7C1-BBB3DC7EE0B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Required  Properties of a Transaction</a:t>
            </a:r>
          </a:p>
        </p:txBody>
      </p:sp>
      <p:pic>
        <p:nvPicPr>
          <p:cNvPr id="2" name="Picture 1">
            <a:extLst>
              <a:ext uri="{FF2B5EF4-FFF2-40B4-BE49-F238E27FC236}">
                <a16:creationId xmlns:a16="http://schemas.microsoft.com/office/drawing/2014/main" id="{B066B3C6-DA85-C197-7D93-7B25952345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432"/>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63B80E8-889F-B872-991A-64C6935FDA32}"/>
              </a:ext>
            </a:extLst>
          </p:cNvPr>
          <p:cNvSpPr>
            <a:spLocks noGrp="1"/>
          </p:cNvSpPr>
          <p:nvPr>
            <p:ph type="dt" sz="quarter" idx="10"/>
          </p:nvPr>
        </p:nvSpPr>
        <p:spPr/>
        <p:txBody>
          <a:bodyPr/>
          <a:lstStyle/>
          <a:p>
            <a:pPr>
              <a:defRPr/>
            </a:pPr>
            <a:fld id="{E7743EAE-B4CC-43CD-AEC1-D8FFFED20B74}" type="datetime1">
              <a:rPr lang="en-US" smtClean="0"/>
              <a:t>4/16/24</a:t>
            </a:fld>
            <a:endParaRPr lang="en-US"/>
          </a:p>
        </p:txBody>
      </p:sp>
      <p:sp>
        <p:nvSpPr>
          <p:cNvPr id="5" name="Footer Placeholder 4">
            <a:extLst>
              <a:ext uri="{FF2B5EF4-FFF2-40B4-BE49-F238E27FC236}">
                <a16:creationId xmlns:a16="http://schemas.microsoft.com/office/drawing/2014/main" id="{7BF87AA9-8DBD-F47D-AC70-63CF663C825A}"/>
              </a:ext>
            </a:extLst>
          </p:cNvPr>
          <p:cNvSpPr>
            <a:spLocks noGrp="1"/>
          </p:cNvSpPr>
          <p:nvPr>
            <p:ph type="ftr" sz="quarter" idx="11"/>
          </p:nvPr>
        </p:nvSpPr>
        <p:spPr>
          <a:xfrm>
            <a:off x="3733800" y="6356351"/>
            <a:ext cx="5562600" cy="365125"/>
          </a:xfrm>
        </p:spPr>
        <p:txBody>
          <a:bodyPr/>
          <a:lstStyle/>
          <a:p>
            <a:pPr>
              <a:defRPr/>
            </a:pPr>
            <a:r>
              <a:rPr lang="en-US"/>
              <a:t>Jyoti Rani        ACSAI-0402 and DBMS                Unit-4</a:t>
            </a:r>
            <a:endParaRPr lang="en-US" dirty="0"/>
          </a:p>
        </p:txBody>
      </p:sp>
      <p:sp>
        <p:nvSpPr>
          <p:cNvPr id="3076" name="Slide Number Placeholder 5">
            <a:extLst>
              <a:ext uri="{FF2B5EF4-FFF2-40B4-BE49-F238E27FC236}">
                <a16:creationId xmlns:a16="http://schemas.microsoft.com/office/drawing/2014/main" id="{56AEDF1B-B0CE-FB3E-6488-E4A3799D651F}"/>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FD3E53D-5F21-4D7E-8FCD-CFD867EC2099}" type="slidenum">
              <a:rPr lang="en-US" altLang="en-US">
                <a:solidFill>
                  <a:srgbClr val="898989"/>
                </a:solidFill>
                <a:latin typeface="Calibri" panose="020F0502020204030204" pitchFamily="34" charset="0"/>
              </a:rPr>
              <a:pPr/>
              <a:t>3</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a16="http://schemas.microsoft.com/office/drawing/2014/main" id="{274F7A03-9BA3-EB3E-4E06-42BAC59D072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dirty="0"/>
              <a:t>Brief Introduction of Faculty member</a:t>
            </a:r>
          </a:p>
        </p:txBody>
      </p:sp>
      <p:sp>
        <p:nvSpPr>
          <p:cNvPr id="3" name="TextBox 2">
            <a:extLst>
              <a:ext uri="{FF2B5EF4-FFF2-40B4-BE49-F238E27FC236}">
                <a16:creationId xmlns:a16="http://schemas.microsoft.com/office/drawing/2014/main" id="{965686B4-E43F-0124-BA70-BBF743C11BA6}"/>
              </a:ext>
            </a:extLst>
          </p:cNvPr>
          <p:cNvSpPr txBox="1"/>
          <p:nvPr/>
        </p:nvSpPr>
        <p:spPr>
          <a:xfrm>
            <a:off x="2411931" y="1885494"/>
            <a:ext cx="4876800" cy="2308324"/>
          </a:xfrm>
          <a:prstGeom prst="rect">
            <a:avLst/>
          </a:prstGeom>
          <a:noFill/>
        </p:spPr>
        <p:txBody>
          <a:bodyPr wrap="square">
            <a:spAutoFit/>
          </a:bodyPr>
          <a:lstStyle/>
          <a:p>
            <a:pPr algn="just"/>
            <a:r>
              <a:rPr lang="en-US" b="1" dirty="0"/>
              <a:t>Name:  Dr. </a:t>
            </a:r>
            <a:r>
              <a:rPr lang="en-US" b="1" dirty="0" err="1"/>
              <a:t>Naina</a:t>
            </a:r>
            <a:r>
              <a:rPr lang="en-US" b="1" dirty="0"/>
              <a:t> Pal</a:t>
            </a:r>
            <a:endParaRPr lang="en-US" dirty="0"/>
          </a:p>
          <a:p>
            <a:pPr algn="just"/>
            <a:r>
              <a:rPr lang="en-US" b="1" dirty="0"/>
              <a:t>Qualification: </a:t>
            </a:r>
            <a:r>
              <a:rPr lang="en-US" dirty="0" err="1"/>
              <a:t>B.Tech</a:t>
            </a:r>
            <a:r>
              <a:rPr lang="en-US" dirty="0"/>
              <a:t>(IT), </a:t>
            </a:r>
            <a:r>
              <a:rPr lang="en-US" dirty="0" err="1"/>
              <a:t>M.Tech</a:t>
            </a:r>
            <a:r>
              <a:rPr lang="en-US" dirty="0"/>
              <a:t> (CSE), PhD (CSE)</a:t>
            </a:r>
          </a:p>
          <a:p>
            <a:pPr algn="just"/>
            <a:r>
              <a:rPr lang="en-US" b="1" dirty="0"/>
              <a:t>Area of Research: </a:t>
            </a:r>
            <a:r>
              <a:rPr lang="en-US" dirty="0"/>
              <a:t>Machine learning, K-means, Networking</a:t>
            </a:r>
          </a:p>
          <a:p>
            <a:pPr algn="just"/>
            <a:r>
              <a:rPr lang="en-US" b="1" dirty="0"/>
              <a:t>Contact Details:</a:t>
            </a:r>
          </a:p>
          <a:p>
            <a:pPr algn="just"/>
            <a:r>
              <a:rPr lang="en-US" dirty="0"/>
              <a:t>Email: </a:t>
            </a:r>
            <a:r>
              <a:rPr lang="en-US" dirty="0" err="1"/>
              <a:t>naina.pal@niet.co.in</a:t>
            </a:r>
            <a:endParaRPr lang="en-US" u="sng" dirty="0">
              <a:solidFill>
                <a:schemeClr val="accent1">
                  <a:lumMod val="75000"/>
                </a:schemeClr>
              </a:solidFill>
            </a:endParaRPr>
          </a:p>
          <a:p>
            <a:pPr algn="just"/>
            <a:endParaRPr lang="en-US" dirty="0"/>
          </a:p>
        </p:txBody>
      </p:sp>
      <p:pic>
        <p:nvPicPr>
          <p:cNvPr id="2" name="Picture 1">
            <a:extLst>
              <a:ext uri="{FF2B5EF4-FFF2-40B4-BE49-F238E27FC236}">
                <a16:creationId xmlns:a16="http://schemas.microsoft.com/office/drawing/2014/main" id="{02771D64-B19E-0AAB-B772-A4E1760E47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448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310931FD-0F3E-598A-6F46-96719E5E27D3}"/>
              </a:ext>
            </a:extLst>
          </p:cNvPr>
          <p:cNvSpPr>
            <a:spLocks noGrp="1"/>
          </p:cNvSpPr>
          <p:nvPr>
            <p:ph idx="1"/>
          </p:nvPr>
        </p:nvSpPr>
        <p:spPr>
          <a:xfrm>
            <a:off x="2057400" y="1143001"/>
            <a:ext cx="8229600" cy="4525963"/>
          </a:xfrm>
        </p:spPr>
        <p:txBody>
          <a:bodyPr>
            <a:normAutofit/>
          </a:bodyPr>
          <a:lstStyle/>
          <a:p>
            <a:pPr marL="457200" indent="-457200" algn="just">
              <a:buFont typeface="+mj-lt"/>
              <a:buAutoNum type="arabicPeriod"/>
              <a:defRPr/>
            </a:pPr>
            <a:r>
              <a:rPr lang="en-US" sz="2000" b="1" dirty="0">
                <a:solidFill>
                  <a:schemeClr val="tx2"/>
                </a:solidFill>
              </a:rPr>
              <a:t>Atomicity</a:t>
            </a:r>
            <a:r>
              <a:rPr lang="en-US" sz="2000" b="1" dirty="0"/>
              <a:t>. </a:t>
            </a:r>
            <a:r>
              <a:rPr lang="en-US" sz="2000" dirty="0"/>
              <a:t> Either all operations of the transaction are properly reflected in the database or none are.</a:t>
            </a:r>
          </a:p>
          <a:p>
            <a:pPr marL="457200" indent="-457200" algn="just">
              <a:buFont typeface="+mj-lt"/>
              <a:buAutoNum type="arabicPeriod"/>
              <a:defRPr/>
            </a:pPr>
            <a:r>
              <a:rPr lang="en-US" sz="2000" b="1" dirty="0">
                <a:solidFill>
                  <a:schemeClr val="tx2"/>
                </a:solidFill>
              </a:rPr>
              <a:t>Consistency</a:t>
            </a:r>
            <a:r>
              <a:rPr lang="en-US" sz="2000" b="1" dirty="0"/>
              <a:t>.</a:t>
            </a:r>
            <a:r>
              <a:rPr lang="en-US" sz="2000" dirty="0"/>
              <a:t>  Execution of a transaction in isolation preserves the consistency of the database.</a:t>
            </a:r>
          </a:p>
          <a:p>
            <a:pPr marL="457200" indent="-457200" algn="just">
              <a:buFont typeface="+mj-lt"/>
              <a:buAutoNum type="arabicPeriod"/>
              <a:defRPr/>
            </a:pPr>
            <a:r>
              <a:rPr lang="en-US" sz="2000" b="1" dirty="0">
                <a:solidFill>
                  <a:schemeClr val="tx2"/>
                </a:solidFill>
              </a:rPr>
              <a:t>Isolation</a:t>
            </a:r>
            <a:r>
              <a:rPr lang="en-US" sz="2000" b="1" dirty="0"/>
              <a:t>.</a:t>
            </a:r>
            <a:r>
              <a:rPr lang="en-US" sz="2000" dirty="0"/>
              <a:t>  Although multiple transactions may execute concurrently, each transaction must be unaware of other concurrently executing transactions.  Intermediate transaction results must be hidden from other concurrently executed transactions.  </a:t>
            </a:r>
          </a:p>
          <a:p>
            <a:pPr marL="914400" lvl="1" indent="-457200" algn="just">
              <a:buFont typeface="Wingdings" pitchFamily="2" charset="2"/>
              <a:buChar char="v"/>
              <a:defRPr/>
            </a:pPr>
            <a:r>
              <a:rPr lang="en-US" sz="2000" dirty="0"/>
              <a:t>That is, for every pair of transactions </a:t>
            </a:r>
            <a:r>
              <a:rPr lang="en-US" sz="2000" i="1" dirty="0"/>
              <a:t>T</a:t>
            </a:r>
            <a:r>
              <a:rPr lang="en-US" sz="2000" i="1" baseline="-25000" dirty="0"/>
              <a:t>i</a:t>
            </a:r>
            <a:r>
              <a:rPr lang="en-US" sz="2000" i="1" dirty="0"/>
              <a:t> </a:t>
            </a:r>
            <a:r>
              <a:rPr lang="en-US" sz="2000" dirty="0"/>
              <a:t>and </a:t>
            </a:r>
            <a:r>
              <a:rPr lang="en-US" sz="2000" i="1" dirty="0" err="1"/>
              <a:t>T</a:t>
            </a:r>
            <a:r>
              <a:rPr lang="en-US" sz="2000" i="1" baseline="-25000" dirty="0" err="1"/>
              <a:t>j</a:t>
            </a:r>
            <a:r>
              <a:rPr lang="en-US" sz="2000" i="1" dirty="0"/>
              <a:t>, </a:t>
            </a:r>
            <a:r>
              <a:rPr lang="en-US" sz="2000" dirty="0"/>
              <a:t>it appears to </a:t>
            </a:r>
            <a:r>
              <a:rPr lang="en-US" sz="2000" i="1" dirty="0"/>
              <a:t>T</a:t>
            </a:r>
            <a:r>
              <a:rPr lang="en-US" sz="2000" i="1" baseline="-25000" dirty="0"/>
              <a:t>i</a:t>
            </a:r>
            <a:r>
              <a:rPr lang="en-US" sz="2000" i="1" dirty="0"/>
              <a:t> </a:t>
            </a:r>
            <a:r>
              <a:rPr lang="en-US" sz="2000" dirty="0"/>
              <a:t>that either </a:t>
            </a:r>
            <a:r>
              <a:rPr lang="en-US" sz="2000" i="1" dirty="0" err="1"/>
              <a:t>T</a:t>
            </a:r>
            <a:r>
              <a:rPr lang="en-US" sz="2000" i="1" baseline="-25000" dirty="0" err="1"/>
              <a:t>j</a:t>
            </a:r>
            <a:r>
              <a:rPr lang="en-US" sz="2000" i="1" dirty="0"/>
              <a:t>, </a:t>
            </a:r>
            <a:r>
              <a:rPr lang="en-US" sz="2000" dirty="0"/>
              <a:t>finished execution before </a:t>
            </a:r>
            <a:r>
              <a:rPr lang="en-US" sz="2000" i="1" dirty="0"/>
              <a:t>T</a:t>
            </a:r>
            <a:r>
              <a:rPr lang="en-US" sz="2000" i="1" baseline="-25000" dirty="0"/>
              <a:t>i</a:t>
            </a:r>
            <a:r>
              <a:rPr lang="en-US" sz="2000" dirty="0"/>
              <a:t> started, or </a:t>
            </a:r>
            <a:r>
              <a:rPr lang="en-US" sz="2000" i="1" dirty="0" err="1"/>
              <a:t>T</a:t>
            </a:r>
            <a:r>
              <a:rPr lang="en-US" sz="2000" i="1" baseline="-25000" dirty="0" err="1"/>
              <a:t>j</a:t>
            </a:r>
            <a:r>
              <a:rPr lang="en-US" sz="2000" dirty="0"/>
              <a:t> started execution after </a:t>
            </a:r>
            <a:r>
              <a:rPr lang="en-US" sz="2000" i="1" dirty="0"/>
              <a:t>T</a:t>
            </a:r>
            <a:r>
              <a:rPr lang="en-US" sz="2000" i="1" baseline="-25000" dirty="0"/>
              <a:t>i</a:t>
            </a:r>
            <a:r>
              <a:rPr lang="en-US" sz="2000" dirty="0"/>
              <a:t> finished.</a:t>
            </a:r>
          </a:p>
          <a:p>
            <a:pPr marL="457200" indent="-457200" algn="just">
              <a:buFont typeface="+mj-lt"/>
              <a:buAutoNum type="arabicPeriod"/>
              <a:defRPr/>
            </a:pPr>
            <a:r>
              <a:rPr lang="en-US" sz="2000" b="1" dirty="0">
                <a:solidFill>
                  <a:schemeClr val="tx2"/>
                </a:solidFill>
              </a:rPr>
              <a:t>Durability</a:t>
            </a:r>
            <a:r>
              <a:rPr lang="en-US" sz="2000" b="1" dirty="0"/>
              <a:t>.  </a:t>
            </a:r>
            <a:r>
              <a:rPr lang="en-US" sz="2000" dirty="0"/>
              <a:t>After a transaction completes successfully, the changes it has made to the database persist, even if there are system failures. </a:t>
            </a:r>
            <a:endParaRPr lang="en-US" sz="2000" i="1" dirty="0"/>
          </a:p>
          <a:p>
            <a:pPr marL="514350" indent="-514350">
              <a:buFont typeface="Calibri" pitchFamily="34" charset="0"/>
              <a:buAutoNum type="arabicPeriod"/>
              <a:defRPr/>
            </a:pPr>
            <a:endParaRPr lang="en-US" sz="2200" dirty="0">
              <a:ea typeface="MS PGothic" pitchFamily="34" charset="-128"/>
            </a:endParaRPr>
          </a:p>
        </p:txBody>
      </p:sp>
      <p:sp>
        <p:nvSpPr>
          <p:cNvPr id="4" name="Date Placeholder 3">
            <a:extLst>
              <a:ext uri="{FF2B5EF4-FFF2-40B4-BE49-F238E27FC236}">
                <a16:creationId xmlns:a16="http://schemas.microsoft.com/office/drawing/2014/main" id="{96D53E36-9F17-893A-6628-E539BFFEBED0}"/>
              </a:ext>
            </a:extLst>
          </p:cNvPr>
          <p:cNvSpPr>
            <a:spLocks noGrp="1"/>
          </p:cNvSpPr>
          <p:nvPr>
            <p:ph type="dt" sz="half" idx="10"/>
          </p:nvPr>
        </p:nvSpPr>
        <p:spPr/>
        <p:txBody>
          <a:bodyPr/>
          <a:lstStyle/>
          <a:p>
            <a:pPr>
              <a:defRPr/>
            </a:pPr>
            <a:fld id="{F48B8294-7852-4AFD-B2E2-9AA036BFA58E}" type="datetime1">
              <a:rPr lang="en-US" smtClean="0"/>
              <a:t>4/16/24</a:t>
            </a:fld>
            <a:endParaRPr lang="en-US"/>
          </a:p>
        </p:txBody>
      </p:sp>
      <p:sp>
        <p:nvSpPr>
          <p:cNvPr id="5" name="Footer Placeholder 4">
            <a:extLst>
              <a:ext uri="{FF2B5EF4-FFF2-40B4-BE49-F238E27FC236}">
                <a16:creationId xmlns:a16="http://schemas.microsoft.com/office/drawing/2014/main" id="{5B3BD276-DF3A-F42D-15C4-AB2E3AF3A575}"/>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25605" name="Slide Number Placeholder 5">
            <a:extLst>
              <a:ext uri="{FF2B5EF4-FFF2-40B4-BE49-F238E27FC236}">
                <a16:creationId xmlns:a16="http://schemas.microsoft.com/office/drawing/2014/main" id="{7982D445-8C90-D5D1-5FB2-2C929EDFEF61}"/>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982888D-055A-49DD-A3F6-E8930BC47624}" type="slidenum">
              <a:rPr lang="en-US" altLang="en-US">
                <a:solidFill>
                  <a:srgbClr val="898989"/>
                </a:solidFill>
                <a:latin typeface="Calibri" panose="020F0502020204030204" pitchFamily="34" charset="0"/>
              </a:rPr>
              <a:pPr/>
              <a:t>30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25E4014A-D575-7EA1-4742-2B7B826391C4}"/>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ACID Properties</a:t>
            </a:r>
          </a:p>
        </p:txBody>
      </p:sp>
      <p:pic>
        <p:nvPicPr>
          <p:cNvPr id="2" name="Picture 1">
            <a:extLst>
              <a:ext uri="{FF2B5EF4-FFF2-40B4-BE49-F238E27FC236}">
                <a16:creationId xmlns:a16="http://schemas.microsoft.com/office/drawing/2014/main" id="{DD52AD04-780A-26DA-5641-FFED831753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 calcmode="lin" valueType="num">
                                      <p:cBhvr additive="base">
                                        <p:cTn id="7" dur="500" fill="hold"/>
                                        <p:tgtEl>
                                          <p:spTgt spid="122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0">
                                            <p:txEl>
                                              <p:pRg st="1" end="1"/>
                                            </p:txEl>
                                          </p:spTgt>
                                        </p:tgtEl>
                                        <p:attrNameLst>
                                          <p:attrName>style.visibility</p:attrName>
                                        </p:attrNameLst>
                                      </p:cBhvr>
                                      <p:to>
                                        <p:strVal val="visible"/>
                                      </p:to>
                                    </p:set>
                                    <p:anim calcmode="lin" valueType="num">
                                      <p:cBhvr additive="base">
                                        <p:cTn id="13" dur="500" fill="hold"/>
                                        <p:tgtEl>
                                          <p:spTgt spid="1229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290">
                                            <p:txEl>
                                              <p:pRg st="2" end="2"/>
                                            </p:txEl>
                                          </p:spTgt>
                                        </p:tgtEl>
                                        <p:attrNameLst>
                                          <p:attrName>style.visibility</p:attrName>
                                        </p:attrNameLst>
                                      </p:cBhvr>
                                      <p:to>
                                        <p:strVal val="visible"/>
                                      </p:to>
                                    </p:set>
                                    <p:anim calcmode="lin" valueType="num">
                                      <p:cBhvr additive="base">
                                        <p:cTn id="19" dur="500" fill="hold"/>
                                        <p:tgtEl>
                                          <p:spTgt spid="1229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290">
                                            <p:txEl>
                                              <p:pRg st="3" end="3"/>
                                            </p:txEl>
                                          </p:spTgt>
                                        </p:tgtEl>
                                        <p:attrNameLst>
                                          <p:attrName>style.visibility</p:attrName>
                                        </p:attrNameLst>
                                      </p:cBhvr>
                                      <p:to>
                                        <p:strVal val="visible"/>
                                      </p:to>
                                    </p:set>
                                    <p:anim calcmode="lin" valueType="num">
                                      <p:cBhvr additive="base">
                                        <p:cTn id="25" dur="500" fill="hold"/>
                                        <p:tgtEl>
                                          <p:spTgt spid="1229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290">
                                            <p:txEl>
                                              <p:pRg st="4" end="4"/>
                                            </p:txEl>
                                          </p:spTgt>
                                        </p:tgtEl>
                                        <p:attrNameLst>
                                          <p:attrName>style.visibility</p:attrName>
                                        </p:attrNameLst>
                                      </p:cBhvr>
                                      <p:to>
                                        <p:strVal val="visible"/>
                                      </p:to>
                                    </p:set>
                                    <p:anim calcmode="lin" valueType="num">
                                      <p:cBhvr additive="base">
                                        <p:cTn id="31" dur="500" fill="hold"/>
                                        <p:tgtEl>
                                          <p:spTgt spid="1229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8BF4C-5920-0681-888D-DC217AFCDA1F}"/>
              </a:ext>
            </a:extLst>
          </p:cNvPr>
          <p:cNvSpPr>
            <a:spLocks noGrp="1"/>
          </p:cNvSpPr>
          <p:nvPr>
            <p:ph idx="1"/>
          </p:nvPr>
        </p:nvSpPr>
        <p:spPr>
          <a:xfrm>
            <a:off x="2057400" y="1143000"/>
            <a:ext cx="8229600" cy="5029200"/>
          </a:xfrm>
        </p:spPr>
        <p:txBody>
          <a:bodyPr rtlCol="0">
            <a:normAutofit fontScale="70000" lnSpcReduction="20000"/>
          </a:bodyPr>
          <a:lstStyle/>
          <a:p>
            <a:pPr algn="just" eaLnBrk="1" hangingPunct="1">
              <a:defRPr/>
            </a:pPr>
            <a:r>
              <a:rPr lang="en-US" sz="2600" dirty="0"/>
              <a:t>Transaction to transfer $50 from account A to account B:</a:t>
            </a:r>
          </a:p>
          <a:p>
            <a:pPr lvl="1" algn="just" eaLnBrk="1" hangingPunct="1">
              <a:buFont typeface="Monotype Sorts"/>
              <a:buNone/>
              <a:defRPr/>
            </a:pPr>
            <a:r>
              <a:rPr lang="en-US" sz="2600" dirty="0"/>
              <a:t>1.	</a:t>
            </a:r>
            <a:r>
              <a:rPr lang="en-US" sz="2600" b="1" dirty="0"/>
              <a:t>read</a:t>
            </a:r>
            <a:r>
              <a:rPr lang="en-US" sz="2600" dirty="0"/>
              <a:t>(</a:t>
            </a:r>
            <a:r>
              <a:rPr lang="en-US" sz="2600" i="1" dirty="0"/>
              <a:t>A</a:t>
            </a:r>
            <a:r>
              <a:rPr lang="en-US" sz="2600" dirty="0"/>
              <a:t>)</a:t>
            </a:r>
          </a:p>
          <a:p>
            <a:pPr lvl="1" algn="just" eaLnBrk="1" hangingPunct="1">
              <a:buFont typeface="Monotype Sorts"/>
              <a:buNone/>
              <a:defRPr/>
            </a:pPr>
            <a:r>
              <a:rPr lang="en-US" sz="2600" dirty="0"/>
              <a:t>2.	</a:t>
            </a:r>
            <a:r>
              <a:rPr lang="en-US" sz="2600" i="1" dirty="0"/>
              <a:t>A</a:t>
            </a:r>
            <a:r>
              <a:rPr lang="en-US" sz="2600" dirty="0"/>
              <a:t> := </a:t>
            </a:r>
            <a:r>
              <a:rPr lang="en-US" sz="2600" i="1" dirty="0"/>
              <a:t>A – </a:t>
            </a:r>
            <a:r>
              <a:rPr lang="en-US" sz="2600" dirty="0"/>
              <a:t>50</a:t>
            </a:r>
          </a:p>
          <a:p>
            <a:pPr lvl="1" algn="just" eaLnBrk="1" hangingPunct="1">
              <a:buFont typeface="Monotype Sorts"/>
              <a:buNone/>
              <a:defRPr/>
            </a:pPr>
            <a:r>
              <a:rPr lang="en-US" sz="2600" dirty="0"/>
              <a:t>3.	</a:t>
            </a:r>
            <a:r>
              <a:rPr lang="en-US" sz="2600" b="1" dirty="0"/>
              <a:t>write</a:t>
            </a:r>
            <a:r>
              <a:rPr lang="en-US" sz="2600" dirty="0"/>
              <a:t>(</a:t>
            </a:r>
            <a:r>
              <a:rPr lang="en-US" sz="2600" i="1" dirty="0"/>
              <a:t>A</a:t>
            </a:r>
            <a:r>
              <a:rPr lang="en-US" sz="2600" dirty="0"/>
              <a:t>)</a:t>
            </a:r>
          </a:p>
          <a:p>
            <a:pPr lvl="1" algn="just" eaLnBrk="1" hangingPunct="1">
              <a:buFont typeface="Monotype Sorts"/>
              <a:buNone/>
              <a:defRPr/>
            </a:pPr>
            <a:r>
              <a:rPr lang="en-US" sz="2600" dirty="0"/>
              <a:t>4.	</a:t>
            </a:r>
            <a:r>
              <a:rPr lang="en-US" sz="2600" b="1" dirty="0"/>
              <a:t>read</a:t>
            </a:r>
            <a:r>
              <a:rPr lang="en-US" sz="2600" dirty="0"/>
              <a:t>(</a:t>
            </a:r>
            <a:r>
              <a:rPr lang="en-US" sz="2600" i="1" dirty="0"/>
              <a:t>B</a:t>
            </a:r>
            <a:r>
              <a:rPr lang="en-US" sz="2600" dirty="0"/>
              <a:t>)</a:t>
            </a:r>
          </a:p>
          <a:p>
            <a:pPr lvl="1" algn="just" eaLnBrk="1" hangingPunct="1">
              <a:buFont typeface="Monotype Sorts"/>
              <a:buNone/>
              <a:defRPr/>
            </a:pPr>
            <a:r>
              <a:rPr lang="en-US" sz="2600" dirty="0"/>
              <a:t>5.	</a:t>
            </a:r>
            <a:r>
              <a:rPr lang="en-US" sz="2600" i="1" dirty="0"/>
              <a:t>B</a:t>
            </a:r>
            <a:r>
              <a:rPr lang="en-US" sz="2600" dirty="0"/>
              <a:t> := </a:t>
            </a:r>
            <a:r>
              <a:rPr lang="en-US" sz="2600" i="1" dirty="0"/>
              <a:t>B + </a:t>
            </a:r>
            <a:r>
              <a:rPr lang="en-US" sz="2600" dirty="0"/>
              <a:t>50</a:t>
            </a:r>
          </a:p>
          <a:p>
            <a:pPr lvl="1" algn="just" eaLnBrk="1" hangingPunct="1">
              <a:buFont typeface="Monotype Sorts"/>
              <a:buNone/>
              <a:defRPr/>
            </a:pPr>
            <a:r>
              <a:rPr lang="en-US" sz="2600" dirty="0"/>
              <a:t>6.	</a:t>
            </a:r>
            <a:r>
              <a:rPr lang="en-US" sz="2600" b="1" dirty="0"/>
              <a:t>write</a:t>
            </a:r>
            <a:r>
              <a:rPr lang="en-US" sz="2600" dirty="0"/>
              <a:t>(</a:t>
            </a:r>
            <a:r>
              <a:rPr lang="en-US" sz="2600" i="1" dirty="0"/>
              <a:t>B)</a:t>
            </a:r>
          </a:p>
          <a:p>
            <a:pPr algn="just" eaLnBrk="1" hangingPunct="1">
              <a:defRPr/>
            </a:pPr>
            <a:r>
              <a:rPr lang="en-US" sz="2600" b="1" dirty="0">
                <a:solidFill>
                  <a:schemeClr val="tx2"/>
                </a:solidFill>
              </a:rPr>
              <a:t>Atomicity requirement</a:t>
            </a:r>
            <a:r>
              <a:rPr lang="en-US" sz="2600" dirty="0"/>
              <a:t> </a:t>
            </a:r>
          </a:p>
          <a:p>
            <a:pPr lvl="1" algn="just" eaLnBrk="1" hangingPunct="1">
              <a:defRPr/>
            </a:pPr>
            <a:r>
              <a:rPr lang="en-US" sz="2600" dirty="0"/>
              <a:t>if the transaction fails after step 3 and before step 6, money will be “lost” leading to an inconsistent database state</a:t>
            </a:r>
          </a:p>
          <a:p>
            <a:pPr lvl="2" algn="just" eaLnBrk="1" hangingPunct="1">
              <a:defRPr/>
            </a:pPr>
            <a:r>
              <a:rPr lang="en-US" sz="2600" dirty="0"/>
              <a:t>Failure could be due to software or hardware</a:t>
            </a:r>
          </a:p>
          <a:p>
            <a:pPr lvl="1" algn="just" eaLnBrk="1" hangingPunct="1">
              <a:defRPr/>
            </a:pPr>
            <a:r>
              <a:rPr lang="en-US" sz="2600" dirty="0"/>
              <a:t>the system should ensure that updates of a partially executed transaction are not reflected in the database</a:t>
            </a:r>
          </a:p>
          <a:p>
            <a:pPr algn="just" eaLnBrk="1" hangingPunct="1">
              <a:defRPr/>
            </a:pPr>
            <a:r>
              <a:rPr lang="en-US" sz="2600" b="1" dirty="0">
                <a:solidFill>
                  <a:schemeClr val="tx2"/>
                </a:solidFill>
              </a:rPr>
              <a:t>Durability requirement</a:t>
            </a:r>
            <a:r>
              <a:rPr lang="en-US" sz="2600" dirty="0"/>
              <a:t> — once the user has been notified that the transaction has completed (i.e., the transfer of the $50 has taken place), the updates to the database by the transaction must persist even if there are software or hardware failures.</a:t>
            </a:r>
          </a:p>
          <a:p>
            <a:pPr algn="just">
              <a:buNone/>
              <a:defRPr/>
            </a:pPr>
            <a:endParaRPr lang="en-US" altLang="en-US" sz="2400" b="1" dirty="0">
              <a:solidFill>
                <a:srgbClr val="FF0000"/>
              </a:solidFill>
            </a:endParaRPr>
          </a:p>
        </p:txBody>
      </p:sp>
      <p:sp>
        <p:nvSpPr>
          <p:cNvPr id="4" name="Date Placeholder 3">
            <a:extLst>
              <a:ext uri="{FF2B5EF4-FFF2-40B4-BE49-F238E27FC236}">
                <a16:creationId xmlns:a16="http://schemas.microsoft.com/office/drawing/2014/main" id="{1E2E964E-38A5-D783-2BDF-1EBC512E3D75}"/>
              </a:ext>
            </a:extLst>
          </p:cNvPr>
          <p:cNvSpPr>
            <a:spLocks noGrp="1"/>
          </p:cNvSpPr>
          <p:nvPr>
            <p:ph type="dt" sz="half" idx="10"/>
          </p:nvPr>
        </p:nvSpPr>
        <p:spPr/>
        <p:txBody>
          <a:bodyPr/>
          <a:lstStyle/>
          <a:p>
            <a:pPr>
              <a:defRPr/>
            </a:pPr>
            <a:fld id="{C74D121F-E41D-4A2F-BCCC-C6012643D80C}" type="datetime1">
              <a:rPr lang="en-US" smtClean="0"/>
              <a:t>4/16/24</a:t>
            </a:fld>
            <a:endParaRPr lang="en-US"/>
          </a:p>
        </p:txBody>
      </p:sp>
      <p:sp>
        <p:nvSpPr>
          <p:cNvPr id="5" name="Footer Placeholder 4">
            <a:extLst>
              <a:ext uri="{FF2B5EF4-FFF2-40B4-BE49-F238E27FC236}">
                <a16:creationId xmlns:a16="http://schemas.microsoft.com/office/drawing/2014/main" id="{BB362125-4134-1283-F20F-9DDE32676E7B}"/>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26629" name="Slide Number Placeholder 5">
            <a:extLst>
              <a:ext uri="{FF2B5EF4-FFF2-40B4-BE49-F238E27FC236}">
                <a16:creationId xmlns:a16="http://schemas.microsoft.com/office/drawing/2014/main" id="{3CA1F903-7D7D-BBD6-E19A-F6B5542937B6}"/>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29B658-4C86-4CF7-9573-0BEA1C677658}" type="slidenum">
              <a:rPr lang="en-US" altLang="en-US">
                <a:solidFill>
                  <a:srgbClr val="898989"/>
                </a:solidFill>
                <a:latin typeface="Calibri" panose="020F0502020204030204" pitchFamily="34" charset="0"/>
              </a:rPr>
              <a:pPr/>
              <a:t>31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CD0C2CD0-02D0-AD11-4D89-3D8DBE9FBB9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Example of Fund Transfer</a:t>
            </a:r>
          </a:p>
        </p:txBody>
      </p:sp>
      <p:pic>
        <p:nvPicPr>
          <p:cNvPr id="2" name="Picture 1">
            <a:extLst>
              <a:ext uri="{FF2B5EF4-FFF2-40B4-BE49-F238E27FC236}">
                <a16:creationId xmlns:a16="http://schemas.microsoft.com/office/drawing/2014/main" id="{0A4A668F-C482-C444-F380-747AA83912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240" y="-15240"/>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CCC1A-251E-BCCE-C566-CA2DB983F2D7}"/>
              </a:ext>
            </a:extLst>
          </p:cNvPr>
          <p:cNvSpPr>
            <a:spLocks noGrp="1"/>
          </p:cNvSpPr>
          <p:nvPr>
            <p:ph idx="1"/>
          </p:nvPr>
        </p:nvSpPr>
        <p:spPr>
          <a:xfrm>
            <a:off x="2057400" y="914400"/>
            <a:ext cx="8229600" cy="5334000"/>
          </a:xfrm>
        </p:spPr>
        <p:txBody>
          <a:bodyPr rtlCol="0">
            <a:normAutofit fontScale="92500" lnSpcReduction="20000"/>
          </a:bodyPr>
          <a:lstStyle/>
          <a:p>
            <a:pPr eaLnBrk="1" hangingPunct="1">
              <a:lnSpc>
                <a:spcPct val="80000"/>
              </a:lnSpc>
              <a:defRPr/>
            </a:pPr>
            <a:r>
              <a:rPr lang="en-US" sz="2000" dirty="0"/>
              <a:t>Transaction to transfer $50 from account A to account B:</a:t>
            </a:r>
          </a:p>
          <a:p>
            <a:pPr lvl="1" eaLnBrk="1" hangingPunct="1">
              <a:lnSpc>
                <a:spcPct val="80000"/>
              </a:lnSpc>
              <a:buFont typeface="Monotype Sorts"/>
              <a:buNone/>
              <a:defRPr/>
            </a:pPr>
            <a:r>
              <a:rPr lang="en-US" sz="2000" dirty="0"/>
              <a:t>1.	</a:t>
            </a:r>
            <a:r>
              <a:rPr lang="en-US" sz="2000" b="1" dirty="0"/>
              <a:t>read</a:t>
            </a:r>
            <a:r>
              <a:rPr lang="en-US" sz="2000" dirty="0"/>
              <a:t>(</a:t>
            </a:r>
            <a:r>
              <a:rPr lang="en-US" sz="2000" i="1" dirty="0"/>
              <a:t>A</a:t>
            </a:r>
            <a:r>
              <a:rPr lang="en-US" sz="2000" dirty="0"/>
              <a:t>)</a:t>
            </a:r>
          </a:p>
          <a:p>
            <a:pPr lvl="1" eaLnBrk="1" hangingPunct="1">
              <a:lnSpc>
                <a:spcPct val="80000"/>
              </a:lnSpc>
              <a:buFont typeface="Monotype Sorts"/>
              <a:buNone/>
              <a:defRPr/>
            </a:pPr>
            <a:r>
              <a:rPr lang="en-US" sz="2000" dirty="0"/>
              <a:t>2.	</a:t>
            </a:r>
            <a:r>
              <a:rPr lang="en-US" sz="2000" i="1" dirty="0"/>
              <a:t>A</a:t>
            </a:r>
            <a:r>
              <a:rPr lang="en-US" sz="2000" dirty="0"/>
              <a:t> := </a:t>
            </a:r>
            <a:r>
              <a:rPr lang="en-US" sz="2000" i="1" dirty="0"/>
              <a:t>A – </a:t>
            </a:r>
            <a:r>
              <a:rPr lang="en-US" sz="2000" dirty="0"/>
              <a:t>50</a:t>
            </a:r>
          </a:p>
          <a:p>
            <a:pPr lvl="1" eaLnBrk="1" hangingPunct="1">
              <a:lnSpc>
                <a:spcPct val="80000"/>
              </a:lnSpc>
              <a:buFont typeface="Monotype Sorts"/>
              <a:buNone/>
              <a:defRPr/>
            </a:pPr>
            <a:r>
              <a:rPr lang="en-US" sz="2000" dirty="0"/>
              <a:t>3.	</a:t>
            </a:r>
            <a:r>
              <a:rPr lang="en-US" sz="2000" b="1" dirty="0"/>
              <a:t>write</a:t>
            </a:r>
            <a:r>
              <a:rPr lang="en-US" sz="2000" dirty="0"/>
              <a:t>(</a:t>
            </a:r>
            <a:r>
              <a:rPr lang="en-US" sz="2000" i="1" dirty="0"/>
              <a:t>A</a:t>
            </a:r>
            <a:r>
              <a:rPr lang="en-US" sz="2000" dirty="0"/>
              <a:t>)</a:t>
            </a:r>
          </a:p>
          <a:p>
            <a:pPr lvl="1" eaLnBrk="1" hangingPunct="1">
              <a:lnSpc>
                <a:spcPct val="80000"/>
              </a:lnSpc>
              <a:buFont typeface="Monotype Sorts"/>
              <a:buNone/>
              <a:defRPr/>
            </a:pPr>
            <a:r>
              <a:rPr lang="en-US" sz="2000" dirty="0"/>
              <a:t>4.	</a:t>
            </a:r>
            <a:r>
              <a:rPr lang="en-US" sz="2000" b="1" dirty="0"/>
              <a:t>read</a:t>
            </a:r>
            <a:r>
              <a:rPr lang="en-US" sz="2000" dirty="0"/>
              <a:t>(</a:t>
            </a:r>
            <a:r>
              <a:rPr lang="en-US" sz="2000" i="1" dirty="0"/>
              <a:t>B</a:t>
            </a:r>
            <a:r>
              <a:rPr lang="en-US" sz="2000" dirty="0"/>
              <a:t>)</a:t>
            </a:r>
          </a:p>
          <a:p>
            <a:pPr lvl="1" eaLnBrk="1" hangingPunct="1">
              <a:lnSpc>
                <a:spcPct val="80000"/>
              </a:lnSpc>
              <a:buFont typeface="Monotype Sorts"/>
              <a:buNone/>
              <a:defRPr/>
            </a:pPr>
            <a:r>
              <a:rPr lang="en-US" sz="2000" dirty="0"/>
              <a:t>5.	</a:t>
            </a:r>
            <a:r>
              <a:rPr lang="en-US" sz="2000" i="1" dirty="0"/>
              <a:t>B</a:t>
            </a:r>
            <a:r>
              <a:rPr lang="en-US" sz="2000" dirty="0"/>
              <a:t> := </a:t>
            </a:r>
            <a:r>
              <a:rPr lang="en-US" sz="2000" i="1" dirty="0"/>
              <a:t>B + </a:t>
            </a:r>
            <a:r>
              <a:rPr lang="en-US" sz="2000" dirty="0"/>
              <a:t>50</a:t>
            </a:r>
          </a:p>
          <a:p>
            <a:pPr lvl="1" eaLnBrk="1" hangingPunct="1">
              <a:lnSpc>
                <a:spcPct val="80000"/>
              </a:lnSpc>
              <a:buFont typeface="Monotype Sorts"/>
              <a:buNone/>
              <a:defRPr/>
            </a:pPr>
            <a:r>
              <a:rPr lang="en-US" sz="2000" dirty="0"/>
              <a:t>6.	</a:t>
            </a:r>
            <a:r>
              <a:rPr lang="en-US" sz="2000" b="1" dirty="0"/>
              <a:t>write</a:t>
            </a:r>
            <a:r>
              <a:rPr lang="en-US" sz="2000" dirty="0"/>
              <a:t>(</a:t>
            </a:r>
            <a:r>
              <a:rPr lang="en-US" sz="2000" i="1" dirty="0"/>
              <a:t>B)</a:t>
            </a:r>
          </a:p>
          <a:p>
            <a:pPr algn="just" eaLnBrk="1" hangingPunct="1">
              <a:lnSpc>
                <a:spcPct val="80000"/>
              </a:lnSpc>
              <a:buFont typeface="Arial" panose="020B0604020202020204" pitchFamily="34" charset="0"/>
              <a:buNone/>
              <a:defRPr/>
            </a:pPr>
            <a:r>
              <a:rPr lang="en-US" sz="2000" b="1" dirty="0">
                <a:solidFill>
                  <a:schemeClr val="tx2"/>
                </a:solidFill>
              </a:rPr>
              <a:t>	Consistency requirement</a:t>
            </a:r>
            <a:r>
              <a:rPr lang="en-US" sz="2000" dirty="0"/>
              <a:t> in above example:</a:t>
            </a:r>
          </a:p>
          <a:p>
            <a:pPr lvl="1" algn="just" eaLnBrk="1" hangingPunct="1">
              <a:lnSpc>
                <a:spcPct val="80000"/>
              </a:lnSpc>
              <a:defRPr/>
            </a:pPr>
            <a:r>
              <a:rPr lang="en-US" sz="2000" dirty="0"/>
              <a:t> the sum of A and B is unchanged by the execution of the transaction</a:t>
            </a:r>
          </a:p>
          <a:p>
            <a:pPr algn="just" eaLnBrk="1" hangingPunct="1">
              <a:lnSpc>
                <a:spcPct val="80000"/>
              </a:lnSpc>
              <a:defRPr/>
            </a:pPr>
            <a:r>
              <a:rPr lang="en-US" sz="2000" dirty="0"/>
              <a:t>In general, consistency requirements include </a:t>
            </a:r>
          </a:p>
          <a:p>
            <a:pPr lvl="2" algn="just" eaLnBrk="1" hangingPunct="1">
              <a:lnSpc>
                <a:spcPct val="80000"/>
              </a:lnSpc>
              <a:defRPr/>
            </a:pPr>
            <a:r>
              <a:rPr lang="en-US" dirty="0"/>
              <a:t>Explicitly specified integrity constraints such as primary keys and foreign keys</a:t>
            </a:r>
          </a:p>
          <a:p>
            <a:pPr lvl="2" algn="just" eaLnBrk="1" hangingPunct="1">
              <a:lnSpc>
                <a:spcPct val="80000"/>
              </a:lnSpc>
              <a:defRPr/>
            </a:pPr>
            <a:r>
              <a:rPr lang="en-US" dirty="0"/>
              <a:t>Implicit integrity constraints</a:t>
            </a:r>
          </a:p>
          <a:p>
            <a:pPr lvl="3" algn="just" eaLnBrk="1" hangingPunct="1">
              <a:lnSpc>
                <a:spcPct val="80000"/>
              </a:lnSpc>
              <a:defRPr/>
            </a:pPr>
            <a:r>
              <a:rPr lang="en-US" dirty="0"/>
              <a:t>e.g. sum of balances of all accounts, minus sum of loan amounts must equal value of cash-in-hand</a:t>
            </a:r>
          </a:p>
          <a:p>
            <a:pPr lvl="1" algn="just" eaLnBrk="1" hangingPunct="1">
              <a:lnSpc>
                <a:spcPct val="80000"/>
              </a:lnSpc>
              <a:defRPr/>
            </a:pPr>
            <a:r>
              <a:rPr lang="en-US" sz="2000" dirty="0"/>
              <a:t>A transaction must see a consistent database.</a:t>
            </a:r>
          </a:p>
          <a:p>
            <a:pPr lvl="1" algn="just" eaLnBrk="1" hangingPunct="1">
              <a:lnSpc>
                <a:spcPct val="80000"/>
              </a:lnSpc>
              <a:defRPr/>
            </a:pPr>
            <a:r>
              <a:rPr lang="en-US" sz="2000" dirty="0"/>
              <a:t>During transaction execution the database may be temporarily inconsistent.</a:t>
            </a:r>
          </a:p>
          <a:p>
            <a:pPr lvl="1" algn="just" eaLnBrk="1" hangingPunct="1">
              <a:lnSpc>
                <a:spcPct val="80000"/>
              </a:lnSpc>
              <a:defRPr/>
            </a:pPr>
            <a:r>
              <a:rPr lang="en-US" sz="2000" dirty="0"/>
              <a:t>When the transaction completes successfully the database must be consistent</a:t>
            </a:r>
          </a:p>
          <a:p>
            <a:pPr lvl="2" algn="just" eaLnBrk="1" hangingPunct="1">
              <a:lnSpc>
                <a:spcPct val="80000"/>
              </a:lnSpc>
              <a:defRPr/>
            </a:pPr>
            <a:r>
              <a:rPr lang="en-US" dirty="0"/>
              <a:t>Erroneous transaction logic can lead to inconsistency</a:t>
            </a:r>
          </a:p>
          <a:p>
            <a:pPr algn="just">
              <a:buNone/>
              <a:defRPr/>
            </a:pPr>
            <a:endParaRPr lang="en-US" altLang="en-US" sz="2400" b="1" dirty="0">
              <a:solidFill>
                <a:srgbClr val="FF0000"/>
              </a:solidFill>
            </a:endParaRPr>
          </a:p>
        </p:txBody>
      </p:sp>
      <p:sp>
        <p:nvSpPr>
          <p:cNvPr id="4" name="Date Placeholder 3">
            <a:extLst>
              <a:ext uri="{FF2B5EF4-FFF2-40B4-BE49-F238E27FC236}">
                <a16:creationId xmlns:a16="http://schemas.microsoft.com/office/drawing/2014/main" id="{DD465937-363B-69DF-AE0A-4DB50D4D2653}"/>
              </a:ext>
            </a:extLst>
          </p:cNvPr>
          <p:cNvSpPr>
            <a:spLocks noGrp="1"/>
          </p:cNvSpPr>
          <p:nvPr>
            <p:ph type="dt" sz="half" idx="10"/>
          </p:nvPr>
        </p:nvSpPr>
        <p:spPr/>
        <p:txBody>
          <a:bodyPr/>
          <a:lstStyle/>
          <a:p>
            <a:pPr>
              <a:defRPr/>
            </a:pPr>
            <a:fld id="{9BF1EC52-8A22-4C3B-B605-BAB69B784BCE}" type="datetime1">
              <a:rPr lang="en-US" smtClean="0"/>
              <a:t>4/16/24</a:t>
            </a:fld>
            <a:endParaRPr lang="en-US"/>
          </a:p>
        </p:txBody>
      </p:sp>
      <p:sp>
        <p:nvSpPr>
          <p:cNvPr id="5" name="Footer Placeholder 4">
            <a:extLst>
              <a:ext uri="{FF2B5EF4-FFF2-40B4-BE49-F238E27FC236}">
                <a16:creationId xmlns:a16="http://schemas.microsoft.com/office/drawing/2014/main" id="{D5A3631F-829B-A606-C2A4-54F5CB6E11AF}"/>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27653" name="Slide Number Placeholder 5">
            <a:extLst>
              <a:ext uri="{FF2B5EF4-FFF2-40B4-BE49-F238E27FC236}">
                <a16:creationId xmlns:a16="http://schemas.microsoft.com/office/drawing/2014/main" id="{73D3BD8C-C71D-79FB-3EB1-5DB42BE1BCCC}"/>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396845-C8BA-4842-8EB5-B27D1A6FCE2A}" type="slidenum">
              <a:rPr lang="en-US" altLang="en-US">
                <a:solidFill>
                  <a:srgbClr val="898989"/>
                </a:solidFill>
                <a:latin typeface="Calibri" panose="020F0502020204030204" pitchFamily="34" charset="0"/>
              </a:rPr>
              <a:pPr/>
              <a:t>32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BD5F2D8-3CB3-D61F-D1C7-B22BBB956A9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Example of Fund Transfer</a:t>
            </a:r>
          </a:p>
        </p:txBody>
      </p:sp>
      <p:pic>
        <p:nvPicPr>
          <p:cNvPr id="2" name="Picture 1">
            <a:extLst>
              <a:ext uri="{FF2B5EF4-FFF2-40B4-BE49-F238E27FC236}">
                <a16:creationId xmlns:a16="http://schemas.microsoft.com/office/drawing/2014/main" id="{43D5B279-3218-1BB1-6ECE-938A236644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 calcmode="lin" valueType="num">
                                      <p:cBhvr additive="base">
                                        <p:cTn id="7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C0672-EB2A-6F24-B929-65F46336107B}"/>
              </a:ext>
            </a:extLst>
          </p:cNvPr>
          <p:cNvSpPr>
            <a:spLocks noGrp="1"/>
          </p:cNvSpPr>
          <p:nvPr>
            <p:ph idx="1"/>
          </p:nvPr>
        </p:nvSpPr>
        <p:spPr>
          <a:xfrm>
            <a:off x="2057400" y="1143000"/>
            <a:ext cx="8229600" cy="4724400"/>
          </a:xfrm>
        </p:spPr>
        <p:txBody>
          <a:bodyPr rtlCol="0">
            <a:normAutofit lnSpcReduction="10000"/>
          </a:bodyPr>
          <a:lstStyle/>
          <a:p>
            <a:pPr eaLnBrk="1" hangingPunct="1">
              <a:lnSpc>
                <a:spcPct val="90000"/>
              </a:lnSpc>
              <a:defRPr/>
            </a:pPr>
            <a:r>
              <a:rPr lang="en-US" sz="2000" b="1" dirty="0">
                <a:solidFill>
                  <a:schemeClr val="tx2"/>
                </a:solidFill>
              </a:rPr>
              <a:t>Isolation requirement</a:t>
            </a:r>
            <a:r>
              <a:rPr lang="en-US" sz="2000" dirty="0"/>
              <a:t> — if between steps 3 and 6, another transaction T2 is allowed to access the partially updated database, it will see an inconsistent database (the sum  </a:t>
            </a:r>
            <a:r>
              <a:rPr lang="en-US" sz="2000" i="1" dirty="0"/>
              <a:t>A + B</a:t>
            </a:r>
            <a:r>
              <a:rPr lang="en-US" sz="2000" dirty="0"/>
              <a:t> will be less than it should be).</a:t>
            </a:r>
            <a:br>
              <a:rPr lang="en-US" sz="2000" dirty="0"/>
            </a:br>
            <a:r>
              <a:rPr lang="en-US" sz="2000" dirty="0"/>
              <a:t>         </a:t>
            </a:r>
            <a:r>
              <a:rPr lang="en-US" sz="2000" b="1" dirty="0"/>
              <a:t>T1                                        T2</a:t>
            </a:r>
          </a:p>
          <a:p>
            <a:pPr lvl="1" eaLnBrk="1" hangingPunct="1">
              <a:lnSpc>
                <a:spcPct val="90000"/>
              </a:lnSpc>
              <a:buFont typeface="Monotype Sorts"/>
              <a:buNone/>
              <a:defRPr/>
            </a:pPr>
            <a:r>
              <a:rPr lang="en-US" sz="2000" dirty="0"/>
              <a:t>1.	</a:t>
            </a:r>
            <a:r>
              <a:rPr lang="en-US" sz="2000" b="1" dirty="0"/>
              <a:t>read</a:t>
            </a:r>
            <a:r>
              <a:rPr lang="en-US" sz="2000" dirty="0"/>
              <a:t>(</a:t>
            </a:r>
            <a:r>
              <a:rPr lang="en-US" sz="2000" i="1" dirty="0"/>
              <a:t>A</a:t>
            </a:r>
            <a:r>
              <a:rPr lang="en-US" sz="2000" dirty="0"/>
              <a:t>)</a:t>
            </a:r>
          </a:p>
          <a:p>
            <a:pPr lvl="1" eaLnBrk="1" hangingPunct="1">
              <a:lnSpc>
                <a:spcPct val="90000"/>
              </a:lnSpc>
              <a:buFont typeface="Monotype Sorts"/>
              <a:buNone/>
              <a:defRPr/>
            </a:pPr>
            <a:r>
              <a:rPr lang="en-US" sz="2000" dirty="0"/>
              <a:t>2.	</a:t>
            </a:r>
            <a:r>
              <a:rPr lang="en-US" sz="2000" i="1" dirty="0"/>
              <a:t>A</a:t>
            </a:r>
            <a:r>
              <a:rPr lang="en-US" sz="2000" dirty="0"/>
              <a:t> := </a:t>
            </a:r>
            <a:r>
              <a:rPr lang="en-US" sz="2000" i="1" dirty="0"/>
              <a:t>A – </a:t>
            </a:r>
            <a:r>
              <a:rPr lang="en-US" sz="2000" dirty="0"/>
              <a:t>50</a:t>
            </a:r>
          </a:p>
          <a:p>
            <a:pPr lvl="1" eaLnBrk="1" hangingPunct="1">
              <a:lnSpc>
                <a:spcPct val="90000"/>
              </a:lnSpc>
              <a:buFont typeface="Monotype Sorts"/>
              <a:buNone/>
              <a:defRPr/>
            </a:pPr>
            <a:r>
              <a:rPr lang="en-US" sz="2000" dirty="0"/>
              <a:t>3.	</a:t>
            </a:r>
            <a:r>
              <a:rPr lang="en-US" sz="2000" b="1" dirty="0"/>
              <a:t>write</a:t>
            </a:r>
            <a:r>
              <a:rPr lang="en-US" sz="2000" dirty="0"/>
              <a:t>(</a:t>
            </a:r>
            <a:r>
              <a:rPr lang="en-US" sz="2000" i="1" dirty="0"/>
              <a:t>A</a:t>
            </a:r>
            <a:r>
              <a:rPr lang="en-US" sz="2000" dirty="0"/>
              <a:t>)</a:t>
            </a:r>
            <a:br>
              <a:rPr lang="en-US" sz="2000" dirty="0"/>
            </a:br>
            <a:r>
              <a:rPr lang="en-US" sz="2000" dirty="0"/>
              <a:t>                                      read(A), read(B), print(A+B)</a:t>
            </a:r>
          </a:p>
          <a:p>
            <a:pPr lvl="1" eaLnBrk="1" hangingPunct="1">
              <a:lnSpc>
                <a:spcPct val="90000"/>
              </a:lnSpc>
              <a:buFont typeface="Monotype Sorts"/>
              <a:buNone/>
              <a:defRPr/>
            </a:pPr>
            <a:r>
              <a:rPr lang="en-US" sz="2000" dirty="0"/>
              <a:t>4.	</a:t>
            </a:r>
            <a:r>
              <a:rPr lang="en-US" sz="2000" b="1" dirty="0"/>
              <a:t>read</a:t>
            </a:r>
            <a:r>
              <a:rPr lang="en-US" sz="2000" dirty="0"/>
              <a:t>(</a:t>
            </a:r>
            <a:r>
              <a:rPr lang="en-US" sz="2000" i="1" dirty="0"/>
              <a:t>B</a:t>
            </a:r>
            <a:r>
              <a:rPr lang="en-US" sz="2000" dirty="0"/>
              <a:t>)</a:t>
            </a:r>
          </a:p>
          <a:p>
            <a:pPr lvl="1" eaLnBrk="1" hangingPunct="1">
              <a:lnSpc>
                <a:spcPct val="90000"/>
              </a:lnSpc>
              <a:buFont typeface="Monotype Sorts"/>
              <a:buNone/>
              <a:defRPr/>
            </a:pPr>
            <a:r>
              <a:rPr lang="en-US" sz="2000" dirty="0"/>
              <a:t>5.	</a:t>
            </a:r>
            <a:r>
              <a:rPr lang="en-US" sz="2000" i="1" dirty="0"/>
              <a:t>B</a:t>
            </a:r>
            <a:r>
              <a:rPr lang="en-US" sz="2000" dirty="0"/>
              <a:t> := </a:t>
            </a:r>
            <a:r>
              <a:rPr lang="en-US" sz="2000" i="1" dirty="0"/>
              <a:t>B + </a:t>
            </a:r>
            <a:r>
              <a:rPr lang="en-US" sz="2000" dirty="0"/>
              <a:t>50</a:t>
            </a:r>
          </a:p>
          <a:p>
            <a:pPr lvl="1" eaLnBrk="1" hangingPunct="1">
              <a:lnSpc>
                <a:spcPct val="90000"/>
              </a:lnSpc>
              <a:buFont typeface="Monotype Sorts"/>
              <a:buNone/>
              <a:defRPr/>
            </a:pPr>
            <a:r>
              <a:rPr lang="en-US" sz="2000" dirty="0"/>
              <a:t>6.	</a:t>
            </a:r>
            <a:r>
              <a:rPr lang="en-US" sz="2000" b="1" dirty="0"/>
              <a:t>write</a:t>
            </a:r>
            <a:r>
              <a:rPr lang="en-US" sz="2000" dirty="0"/>
              <a:t>(</a:t>
            </a:r>
            <a:r>
              <a:rPr lang="en-US" sz="2000" i="1" dirty="0"/>
              <a:t>B)</a:t>
            </a:r>
            <a:endParaRPr lang="en-US" sz="2000" dirty="0"/>
          </a:p>
          <a:p>
            <a:pPr eaLnBrk="1" hangingPunct="1">
              <a:lnSpc>
                <a:spcPct val="90000"/>
              </a:lnSpc>
              <a:defRPr/>
            </a:pPr>
            <a:r>
              <a:rPr lang="en-US" sz="2000" dirty="0"/>
              <a:t>Isolation can be ensured trivially by running transactions </a:t>
            </a:r>
            <a:r>
              <a:rPr lang="en-US" sz="2000" b="1" dirty="0">
                <a:solidFill>
                  <a:schemeClr val="tx2"/>
                </a:solidFill>
              </a:rPr>
              <a:t>serially</a:t>
            </a:r>
          </a:p>
          <a:p>
            <a:pPr lvl="1" eaLnBrk="1" hangingPunct="1">
              <a:lnSpc>
                <a:spcPct val="90000"/>
              </a:lnSpc>
              <a:defRPr/>
            </a:pPr>
            <a:r>
              <a:rPr lang="en-US" sz="2000" dirty="0"/>
              <a:t> that is, one after the other.   </a:t>
            </a:r>
          </a:p>
          <a:p>
            <a:pPr eaLnBrk="1" hangingPunct="1">
              <a:lnSpc>
                <a:spcPct val="90000"/>
              </a:lnSpc>
              <a:defRPr/>
            </a:pPr>
            <a:r>
              <a:rPr lang="en-US" sz="2000" dirty="0"/>
              <a:t>However, executing multiple transactions concurrently has significant benefits, as we will see later.</a:t>
            </a:r>
          </a:p>
          <a:p>
            <a:pPr algn="just">
              <a:buNone/>
              <a:defRPr/>
            </a:pPr>
            <a:endParaRPr lang="en-US" altLang="en-US" sz="2400" b="1" dirty="0">
              <a:solidFill>
                <a:srgbClr val="FF0000"/>
              </a:solidFill>
            </a:endParaRPr>
          </a:p>
        </p:txBody>
      </p:sp>
      <p:sp>
        <p:nvSpPr>
          <p:cNvPr id="4" name="Date Placeholder 3">
            <a:extLst>
              <a:ext uri="{FF2B5EF4-FFF2-40B4-BE49-F238E27FC236}">
                <a16:creationId xmlns:a16="http://schemas.microsoft.com/office/drawing/2014/main" id="{54B9181F-D6B6-3DB7-90EC-E5CFD803F00A}"/>
              </a:ext>
            </a:extLst>
          </p:cNvPr>
          <p:cNvSpPr>
            <a:spLocks noGrp="1"/>
          </p:cNvSpPr>
          <p:nvPr>
            <p:ph type="dt" sz="half" idx="10"/>
          </p:nvPr>
        </p:nvSpPr>
        <p:spPr/>
        <p:txBody>
          <a:bodyPr/>
          <a:lstStyle/>
          <a:p>
            <a:pPr>
              <a:defRPr/>
            </a:pPr>
            <a:fld id="{7367E425-97A6-40BD-B3F1-9FD16AF2BC4B}" type="datetime1">
              <a:rPr lang="en-US" smtClean="0"/>
              <a:t>4/16/24</a:t>
            </a:fld>
            <a:endParaRPr lang="en-US"/>
          </a:p>
        </p:txBody>
      </p:sp>
      <p:sp>
        <p:nvSpPr>
          <p:cNvPr id="5" name="Footer Placeholder 4">
            <a:extLst>
              <a:ext uri="{FF2B5EF4-FFF2-40B4-BE49-F238E27FC236}">
                <a16:creationId xmlns:a16="http://schemas.microsoft.com/office/drawing/2014/main" id="{DBDEAAD5-AD14-2332-BD22-0C504730BE2B}"/>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28677" name="Slide Number Placeholder 5">
            <a:extLst>
              <a:ext uri="{FF2B5EF4-FFF2-40B4-BE49-F238E27FC236}">
                <a16:creationId xmlns:a16="http://schemas.microsoft.com/office/drawing/2014/main" id="{22DF3F3B-9841-1DF9-67B8-2BE351B54203}"/>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8494935-7777-4027-B5D3-D74AEB8C6C55}" type="slidenum">
              <a:rPr lang="en-US" altLang="en-US">
                <a:solidFill>
                  <a:srgbClr val="898989"/>
                </a:solidFill>
                <a:latin typeface="Calibri" panose="020F0502020204030204" pitchFamily="34" charset="0"/>
              </a:rPr>
              <a:pPr/>
              <a:t>33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AD4F38E0-CA7E-ED39-BD72-C80B98F8D17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Example of Fund Transfer</a:t>
            </a:r>
          </a:p>
        </p:txBody>
      </p:sp>
      <p:pic>
        <p:nvPicPr>
          <p:cNvPr id="2" name="Picture 1">
            <a:extLst>
              <a:ext uri="{FF2B5EF4-FFF2-40B4-BE49-F238E27FC236}">
                <a16:creationId xmlns:a16="http://schemas.microsoft.com/office/drawing/2014/main" id="{D0925C64-3606-71E6-7896-EAC55ED6E2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02A40C-9A16-8DD5-80D1-FBBA9321DB2F}"/>
              </a:ext>
            </a:extLst>
          </p:cNvPr>
          <p:cNvSpPr>
            <a:spLocks noGrp="1"/>
          </p:cNvSpPr>
          <p:nvPr>
            <p:ph idx="1"/>
          </p:nvPr>
        </p:nvSpPr>
        <p:spPr>
          <a:xfrm>
            <a:off x="1998663" y="968376"/>
            <a:ext cx="8229600" cy="5387975"/>
          </a:xfrm>
        </p:spPr>
        <p:txBody>
          <a:bodyPr rtlCol="0">
            <a:noAutofit/>
          </a:bodyPr>
          <a:lstStyle/>
          <a:p>
            <a:pPr algn="just">
              <a:buFont typeface="Wingdings" pitchFamily="2" charset="2"/>
              <a:buChar char="v"/>
              <a:defRPr/>
            </a:pPr>
            <a:r>
              <a:rPr lang="en-US" sz="2200" b="1" dirty="0">
                <a:solidFill>
                  <a:schemeClr val="tx1">
                    <a:lumMod val="75000"/>
                    <a:lumOff val="25000"/>
                  </a:schemeClr>
                </a:solidFill>
                <a:ea typeface="ＭＳ Ｐゴシック" pitchFamily="34" charset="-128"/>
              </a:rPr>
              <a:t>Active </a:t>
            </a:r>
            <a:r>
              <a:rPr lang="en-US" sz="2200" dirty="0">
                <a:solidFill>
                  <a:schemeClr val="tx1">
                    <a:lumMod val="75000"/>
                    <a:lumOff val="25000"/>
                  </a:schemeClr>
                </a:solidFill>
                <a:ea typeface="ＭＳ Ｐゴシック" pitchFamily="34" charset="-128"/>
              </a:rPr>
              <a:t>–</a:t>
            </a:r>
            <a:r>
              <a:rPr lang="en-US" sz="2200" b="1" dirty="0">
                <a:solidFill>
                  <a:schemeClr val="tx1">
                    <a:lumMod val="75000"/>
                    <a:lumOff val="25000"/>
                  </a:schemeClr>
                </a:solidFill>
                <a:ea typeface="ＭＳ Ｐゴシック" pitchFamily="34" charset="-128"/>
              </a:rPr>
              <a:t> </a:t>
            </a:r>
            <a:r>
              <a:rPr lang="en-US" sz="2200" dirty="0">
                <a:solidFill>
                  <a:schemeClr val="tx1">
                    <a:lumMod val="75000"/>
                    <a:lumOff val="25000"/>
                  </a:schemeClr>
                </a:solidFill>
                <a:ea typeface="ＭＳ Ｐゴシック" pitchFamily="34" charset="-128"/>
              </a:rPr>
              <a:t>the initial state; the transaction stays in this state while it is executing</a:t>
            </a:r>
          </a:p>
          <a:p>
            <a:pPr algn="just">
              <a:buFont typeface="Wingdings" pitchFamily="2" charset="2"/>
              <a:buChar char="v"/>
              <a:defRPr/>
            </a:pPr>
            <a:r>
              <a:rPr lang="en-US" sz="2200" b="1" dirty="0">
                <a:solidFill>
                  <a:schemeClr val="tx1">
                    <a:lumMod val="75000"/>
                    <a:lumOff val="25000"/>
                  </a:schemeClr>
                </a:solidFill>
                <a:ea typeface="ＭＳ Ｐゴシック" pitchFamily="34" charset="-128"/>
              </a:rPr>
              <a:t>Partially committed </a:t>
            </a:r>
            <a:r>
              <a:rPr lang="en-US" sz="2200" dirty="0">
                <a:solidFill>
                  <a:schemeClr val="tx1">
                    <a:lumMod val="75000"/>
                    <a:lumOff val="25000"/>
                  </a:schemeClr>
                </a:solidFill>
                <a:ea typeface="ＭＳ Ｐゴシック" pitchFamily="34" charset="-128"/>
              </a:rPr>
              <a:t>–</a:t>
            </a:r>
            <a:r>
              <a:rPr lang="en-US" sz="2200" b="1" dirty="0">
                <a:solidFill>
                  <a:schemeClr val="tx1">
                    <a:lumMod val="75000"/>
                    <a:lumOff val="25000"/>
                  </a:schemeClr>
                </a:solidFill>
                <a:ea typeface="ＭＳ Ｐゴシック" pitchFamily="34" charset="-128"/>
              </a:rPr>
              <a:t> </a:t>
            </a:r>
            <a:r>
              <a:rPr lang="en-US" sz="2200" dirty="0">
                <a:solidFill>
                  <a:schemeClr val="tx1">
                    <a:lumMod val="75000"/>
                    <a:lumOff val="25000"/>
                  </a:schemeClr>
                </a:solidFill>
                <a:ea typeface="ＭＳ Ｐゴシック" pitchFamily="34" charset="-128"/>
              </a:rPr>
              <a:t>after the final statement has been executed.</a:t>
            </a:r>
          </a:p>
          <a:p>
            <a:pPr algn="just">
              <a:buFont typeface="Wingdings" pitchFamily="2" charset="2"/>
              <a:buChar char="v"/>
              <a:defRPr/>
            </a:pPr>
            <a:r>
              <a:rPr lang="en-US" sz="2200" b="1" dirty="0">
                <a:solidFill>
                  <a:schemeClr val="tx1">
                    <a:lumMod val="75000"/>
                    <a:lumOff val="25000"/>
                  </a:schemeClr>
                </a:solidFill>
                <a:ea typeface="ＭＳ Ｐゴシック" pitchFamily="34" charset="-128"/>
              </a:rPr>
              <a:t>Failed -- </a:t>
            </a:r>
            <a:r>
              <a:rPr lang="en-US" sz="2200" dirty="0">
                <a:solidFill>
                  <a:schemeClr val="tx1">
                    <a:lumMod val="75000"/>
                    <a:lumOff val="25000"/>
                  </a:schemeClr>
                </a:solidFill>
                <a:ea typeface="ＭＳ Ｐゴシック" pitchFamily="34" charset="-128"/>
              </a:rPr>
              <a:t>after the discovery that normal execution can no longer proceed.</a:t>
            </a:r>
          </a:p>
          <a:p>
            <a:pPr algn="just">
              <a:buFont typeface="Wingdings" pitchFamily="2" charset="2"/>
              <a:buChar char="v"/>
              <a:defRPr/>
            </a:pPr>
            <a:r>
              <a:rPr lang="en-US" sz="2200" b="1" dirty="0">
                <a:solidFill>
                  <a:schemeClr val="tx1">
                    <a:lumMod val="75000"/>
                    <a:lumOff val="25000"/>
                  </a:schemeClr>
                </a:solidFill>
                <a:ea typeface="ＭＳ Ｐゴシック" pitchFamily="34" charset="-128"/>
              </a:rPr>
              <a:t>Aborted </a:t>
            </a:r>
            <a:r>
              <a:rPr lang="en-US" sz="2200" dirty="0">
                <a:solidFill>
                  <a:schemeClr val="tx1">
                    <a:lumMod val="75000"/>
                    <a:lumOff val="25000"/>
                  </a:schemeClr>
                </a:solidFill>
                <a:ea typeface="ＭＳ Ｐゴシック" pitchFamily="34" charset="-128"/>
              </a:rPr>
              <a:t>– after the transaction has been rolled back and the database restored to its state prior to the start of the transaction.  Two options after it has been aborted:</a:t>
            </a:r>
          </a:p>
          <a:p>
            <a:pPr lvl="1" algn="just">
              <a:buFont typeface="Wingdings" pitchFamily="2" charset="2"/>
              <a:buChar char="§"/>
              <a:defRPr/>
            </a:pPr>
            <a:r>
              <a:rPr lang="en-US" sz="2200" dirty="0">
                <a:solidFill>
                  <a:schemeClr val="tx1">
                    <a:lumMod val="75000"/>
                    <a:lumOff val="25000"/>
                  </a:schemeClr>
                </a:solidFill>
                <a:ea typeface="ＭＳ Ｐゴシック" pitchFamily="34" charset="-128"/>
              </a:rPr>
              <a:t>Restart the transaction</a:t>
            </a:r>
          </a:p>
          <a:p>
            <a:pPr lvl="2" algn="just">
              <a:buFont typeface="Courier New" pitchFamily="49" charset="0"/>
              <a:buChar char="o"/>
              <a:defRPr/>
            </a:pPr>
            <a:r>
              <a:rPr lang="en-US" sz="2200" dirty="0">
                <a:solidFill>
                  <a:schemeClr val="tx1">
                    <a:lumMod val="75000"/>
                    <a:lumOff val="25000"/>
                  </a:schemeClr>
                </a:solidFill>
                <a:ea typeface="ＭＳ Ｐゴシック" pitchFamily="34" charset="-128"/>
              </a:rPr>
              <a:t> can be done only if no internal logical error</a:t>
            </a:r>
          </a:p>
          <a:p>
            <a:pPr lvl="1" algn="just">
              <a:buFont typeface="Wingdings" pitchFamily="2" charset="2"/>
              <a:buChar char="§"/>
              <a:defRPr/>
            </a:pPr>
            <a:r>
              <a:rPr lang="en-US" sz="2200" dirty="0">
                <a:solidFill>
                  <a:schemeClr val="tx1">
                    <a:lumMod val="75000"/>
                    <a:lumOff val="25000"/>
                  </a:schemeClr>
                </a:solidFill>
                <a:ea typeface="ＭＳ Ｐゴシック" pitchFamily="34" charset="-128"/>
              </a:rPr>
              <a:t>Kill the transaction</a:t>
            </a:r>
          </a:p>
          <a:p>
            <a:pPr algn="just">
              <a:buFont typeface="Wingdings" pitchFamily="2" charset="2"/>
              <a:buChar char="v"/>
              <a:defRPr/>
            </a:pPr>
            <a:r>
              <a:rPr lang="en-US" sz="2200" b="1" dirty="0">
                <a:solidFill>
                  <a:schemeClr val="tx1">
                    <a:lumMod val="75000"/>
                    <a:lumOff val="25000"/>
                  </a:schemeClr>
                </a:solidFill>
                <a:ea typeface="ＭＳ Ｐゴシック" pitchFamily="34" charset="-128"/>
              </a:rPr>
              <a:t>Committed </a:t>
            </a:r>
            <a:r>
              <a:rPr lang="en-US" sz="2200" dirty="0">
                <a:solidFill>
                  <a:schemeClr val="tx1">
                    <a:lumMod val="75000"/>
                    <a:lumOff val="25000"/>
                  </a:schemeClr>
                </a:solidFill>
                <a:ea typeface="ＭＳ Ｐゴシック" pitchFamily="34" charset="-128"/>
              </a:rPr>
              <a:t>– after successful completion.</a:t>
            </a:r>
          </a:p>
          <a:p>
            <a:pPr algn="just">
              <a:buNone/>
              <a:defRPr/>
            </a:pPr>
            <a:endParaRPr lang="en-US" sz="2200" dirty="0">
              <a:solidFill>
                <a:schemeClr val="tx1">
                  <a:lumMod val="75000"/>
                  <a:lumOff val="25000"/>
                </a:schemeClr>
              </a:solidFill>
            </a:endParaRPr>
          </a:p>
        </p:txBody>
      </p:sp>
      <p:sp>
        <p:nvSpPr>
          <p:cNvPr id="4" name="Date Placeholder 3">
            <a:extLst>
              <a:ext uri="{FF2B5EF4-FFF2-40B4-BE49-F238E27FC236}">
                <a16:creationId xmlns:a16="http://schemas.microsoft.com/office/drawing/2014/main" id="{5EC82E47-948C-D87A-4252-251CFF8CC060}"/>
              </a:ext>
            </a:extLst>
          </p:cNvPr>
          <p:cNvSpPr>
            <a:spLocks noGrp="1"/>
          </p:cNvSpPr>
          <p:nvPr>
            <p:ph type="dt" sz="half" idx="10"/>
          </p:nvPr>
        </p:nvSpPr>
        <p:spPr/>
        <p:txBody>
          <a:bodyPr/>
          <a:lstStyle/>
          <a:p>
            <a:pPr>
              <a:defRPr/>
            </a:pPr>
            <a:fld id="{E4FB6042-A1AD-4414-82FD-EFED3656C68C}" type="datetime1">
              <a:rPr lang="en-US" smtClean="0"/>
              <a:t>4/16/24</a:t>
            </a:fld>
            <a:endParaRPr lang="en-US"/>
          </a:p>
        </p:txBody>
      </p:sp>
      <p:sp>
        <p:nvSpPr>
          <p:cNvPr id="5" name="Footer Placeholder 4">
            <a:extLst>
              <a:ext uri="{FF2B5EF4-FFF2-40B4-BE49-F238E27FC236}">
                <a16:creationId xmlns:a16="http://schemas.microsoft.com/office/drawing/2014/main" id="{D0D0F1A7-4E7F-F1B0-104C-65C72F3E08EF}"/>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29701" name="Slide Number Placeholder 5">
            <a:extLst>
              <a:ext uri="{FF2B5EF4-FFF2-40B4-BE49-F238E27FC236}">
                <a16:creationId xmlns:a16="http://schemas.microsoft.com/office/drawing/2014/main" id="{638BAA80-951C-06BF-1444-EFA17CDE6318}"/>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6EBFB9-ADD7-42C9-8846-8C0FEA592C7D}" type="slidenum">
              <a:rPr lang="en-US" altLang="en-US">
                <a:solidFill>
                  <a:srgbClr val="898989"/>
                </a:solidFill>
                <a:latin typeface="Calibri" panose="020F0502020204030204" pitchFamily="34" charset="0"/>
              </a:rPr>
              <a:pPr/>
              <a:t>34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AFED5F71-72DF-F3F7-8ACB-A26241579121}"/>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Transaction State</a:t>
            </a:r>
          </a:p>
        </p:txBody>
      </p:sp>
      <p:pic>
        <p:nvPicPr>
          <p:cNvPr id="2" name="Picture 1">
            <a:extLst>
              <a:ext uri="{FF2B5EF4-FFF2-40B4-BE49-F238E27FC236}">
                <a16:creationId xmlns:a16="http://schemas.microsoft.com/office/drawing/2014/main" id="{B59588F9-E52A-BCBA-654C-DF772BD105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57D95-BA1E-2E8D-6BB2-E49E7FC902A3}"/>
              </a:ext>
            </a:extLst>
          </p:cNvPr>
          <p:cNvSpPr>
            <a:spLocks noGrp="1"/>
          </p:cNvSpPr>
          <p:nvPr>
            <p:ph idx="1"/>
          </p:nvPr>
        </p:nvSpPr>
        <p:spPr>
          <a:xfrm>
            <a:off x="1998663" y="968376"/>
            <a:ext cx="8229600" cy="5387975"/>
          </a:xfrm>
        </p:spPr>
        <p:txBody>
          <a:bodyPr rtlCol="0">
            <a:noAutofit/>
          </a:bodyPr>
          <a:lstStyle/>
          <a:p>
            <a:pPr algn="just">
              <a:buNone/>
              <a:defRPr/>
            </a:pPr>
            <a:endParaRPr lang="en-US" sz="2200" dirty="0">
              <a:solidFill>
                <a:schemeClr val="tx1">
                  <a:lumMod val="75000"/>
                  <a:lumOff val="25000"/>
                </a:schemeClr>
              </a:solidFill>
            </a:endParaRPr>
          </a:p>
        </p:txBody>
      </p:sp>
      <p:sp>
        <p:nvSpPr>
          <p:cNvPr id="4" name="Date Placeholder 3">
            <a:extLst>
              <a:ext uri="{FF2B5EF4-FFF2-40B4-BE49-F238E27FC236}">
                <a16:creationId xmlns:a16="http://schemas.microsoft.com/office/drawing/2014/main" id="{6AE216B9-99FB-7028-10AC-0FD6AB175DA5}"/>
              </a:ext>
            </a:extLst>
          </p:cNvPr>
          <p:cNvSpPr>
            <a:spLocks noGrp="1"/>
          </p:cNvSpPr>
          <p:nvPr>
            <p:ph type="dt" sz="half" idx="10"/>
          </p:nvPr>
        </p:nvSpPr>
        <p:spPr/>
        <p:txBody>
          <a:bodyPr/>
          <a:lstStyle/>
          <a:p>
            <a:pPr>
              <a:defRPr/>
            </a:pPr>
            <a:fld id="{663A6A4A-83C8-42ED-AA80-BB2B2A31C7C1}" type="datetime1">
              <a:rPr lang="en-US" smtClean="0"/>
              <a:t>4/16/24</a:t>
            </a:fld>
            <a:endParaRPr lang="en-US"/>
          </a:p>
        </p:txBody>
      </p:sp>
      <p:sp>
        <p:nvSpPr>
          <p:cNvPr id="5" name="Footer Placeholder 4">
            <a:extLst>
              <a:ext uri="{FF2B5EF4-FFF2-40B4-BE49-F238E27FC236}">
                <a16:creationId xmlns:a16="http://schemas.microsoft.com/office/drawing/2014/main" id="{8834F07B-A89A-C1A1-ECAB-ED3011EDFB3E}"/>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30725" name="Slide Number Placeholder 5">
            <a:extLst>
              <a:ext uri="{FF2B5EF4-FFF2-40B4-BE49-F238E27FC236}">
                <a16:creationId xmlns:a16="http://schemas.microsoft.com/office/drawing/2014/main" id="{454BF020-D9E1-85D9-9627-1E68BD8D24B2}"/>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3C8BD0-6F10-4B06-94FC-B1BE0E9B1CCB}" type="slidenum">
              <a:rPr lang="en-US" altLang="en-US">
                <a:solidFill>
                  <a:srgbClr val="898989"/>
                </a:solidFill>
                <a:latin typeface="Calibri" panose="020F0502020204030204" pitchFamily="34" charset="0"/>
              </a:rPr>
              <a:pPr/>
              <a:t>35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139D88C-938F-049F-688E-02E304F6304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Transaction State Diagram</a:t>
            </a:r>
          </a:p>
        </p:txBody>
      </p:sp>
      <p:pic>
        <p:nvPicPr>
          <p:cNvPr id="30728" name="Picture 6">
            <a:extLst>
              <a:ext uri="{FF2B5EF4-FFF2-40B4-BE49-F238E27FC236}">
                <a16:creationId xmlns:a16="http://schemas.microsoft.com/office/drawing/2014/main" id="{70A73917-3D95-EB06-E20C-4A8585C5E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917" t="551" r="10124" b="551"/>
          <a:stretch>
            <a:fillRect/>
          </a:stretch>
        </p:blipFill>
        <p:spPr bwMode="auto">
          <a:xfrm>
            <a:off x="2133600" y="990601"/>
            <a:ext cx="8077200" cy="5129213"/>
          </a:xfrm>
          <a:prstGeom prst="rect">
            <a:avLst/>
          </a:prstGeom>
          <a:noFill/>
          <a:ln w="38100" cmpd="dbl">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pic>
        <p:nvPicPr>
          <p:cNvPr id="2" name="Picture 1">
            <a:extLst>
              <a:ext uri="{FF2B5EF4-FFF2-40B4-BE49-F238E27FC236}">
                <a16:creationId xmlns:a16="http://schemas.microsoft.com/office/drawing/2014/main" id="{5CC81928-CD6D-881B-EB79-D5187B51F8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A6F3D-F139-4E55-9427-4AF13DA06BA9}"/>
              </a:ext>
            </a:extLst>
          </p:cNvPr>
          <p:cNvSpPr>
            <a:spLocks noGrp="1"/>
          </p:cNvSpPr>
          <p:nvPr>
            <p:ph idx="1"/>
          </p:nvPr>
        </p:nvSpPr>
        <p:spPr>
          <a:xfrm>
            <a:off x="2057400" y="1143000"/>
            <a:ext cx="8229600" cy="5213350"/>
          </a:xfrm>
        </p:spPr>
        <p:txBody>
          <a:bodyPr rtlCol="0">
            <a:noAutofit/>
          </a:bodyPr>
          <a:lstStyle/>
          <a:p>
            <a:pPr algn="just">
              <a:buNone/>
              <a:defRPr/>
            </a:pPr>
            <a:r>
              <a:rPr lang="en-US" sz="2200" dirty="0">
                <a:solidFill>
                  <a:schemeClr val="tx1">
                    <a:lumMod val="85000"/>
                    <a:lumOff val="15000"/>
                  </a:schemeClr>
                </a:solidFill>
                <a:ea typeface="ＭＳ Ｐゴシック" pitchFamily="34" charset="-128"/>
              </a:rPr>
              <a:t>Multiple transactions are allowed to run concurrently in the system.  Advantages are:-</a:t>
            </a:r>
          </a:p>
          <a:p>
            <a:pPr lvl="1" algn="just">
              <a:defRPr/>
            </a:pPr>
            <a:r>
              <a:rPr lang="en-US" sz="2200" b="1" dirty="0">
                <a:solidFill>
                  <a:schemeClr val="tx1">
                    <a:lumMod val="85000"/>
                    <a:lumOff val="15000"/>
                  </a:schemeClr>
                </a:solidFill>
                <a:ea typeface="ＭＳ Ｐゴシック" pitchFamily="34" charset="-128"/>
              </a:rPr>
              <a:t>Increased processor and disk utilization</a:t>
            </a:r>
            <a:r>
              <a:rPr lang="en-US" sz="2200" dirty="0">
                <a:solidFill>
                  <a:schemeClr val="tx1">
                    <a:lumMod val="85000"/>
                    <a:lumOff val="15000"/>
                  </a:schemeClr>
                </a:solidFill>
                <a:ea typeface="ＭＳ Ｐゴシック" pitchFamily="34" charset="-128"/>
              </a:rPr>
              <a:t>, leading to better transaction </a:t>
            </a:r>
            <a:r>
              <a:rPr lang="en-US" sz="2200" i="1" dirty="0">
                <a:solidFill>
                  <a:schemeClr val="tx1">
                    <a:lumMod val="85000"/>
                    <a:lumOff val="15000"/>
                  </a:schemeClr>
                </a:solidFill>
                <a:ea typeface="ＭＳ Ｐゴシック" pitchFamily="34" charset="-128"/>
              </a:rPr>
              <a:t>throughput</a:t>
            </a:r>
          </a:p>
          <a:p>
            <a:pPr lvl="2" algn="just">
              <a:defRPr/>
            </a:pPr>
            <a:r>
              <a:rPr lang="en-US" sz="2200" dirty="0">
                <a:solidFill>
                  <a:schemeClr val="tx1">
                    <a:lumMod val="85000"/>
                    <a:lumOff val="15000"/>
                  </a:schemeClr>
                </a:solidFill>
                <a:ea typeface="ＭＳ Ｐゴシック" pitchFamily="34" charset="-128"/>
              </a:rPr>
              <a:t>E.g. one transaction can be using the CPU while another is reading from or writing to the disk.</a:t>
            </a:r>
          </a:p>
          <a:p>
            <a:pPr lvl="2" algn="just">
              <a:buNone/>
              <a:defRPr/>
            </a:pPr>
            <a:endParaRPr lang="en-US" sz="2200" dirty="0">
              <a:solidFill>
                <a:schemeClr val="tx1">
                  <a:lumMod val="85000"/>
                  <a:lumOff val="15000"/>
                </a:schemeClr>
              </a:solidFill>
              <a:ea typeface="ＭＳ Ｐゴシック" pitchFamily="34" charset="-128"/>
            </a:endParaRPr>
          </a:p>
          <a:p>
            <a:pPr lvl="1" algn="just">
              <a:defRPr/>
            </a:pPr>
            <a:r>
              <a:rPr lang="en-US" sz="2200" b="1" dirty="0">
                <a:solidFill>
                  <a:schemeClr val="tx1">
                    <a:lumMod val="85000"/>
                    <a:lumOff val="15000"/>
                  </a:schemeClr>
                </a:solidFill>
                <a:ea typeface="ＭＳ Ｐゴシック" pitchFamily="34" charset="-128"/>
              </a:rPr>
              <a:t>Reduced average response time</a:t>
            </a:r>
            <a:r>
              <a:rPr lang="en-US" sz="2200" dirty="0">
                <a:solidFill>
                  <a:schemeClr val="tx1">
                    <a:lumMod val="85000"/>
                    <a:lumOff val="15000"/>
                  </a:schemeClr>
                </a:solidFill>
                <a:ea typeface="ＭＳ Ｐゴシック" pitchFamily="34" charset="-128"/>
              </a:rPr>
              <a:t> for transactions: short transactions need not wait behind long ones.</a:t>
            </a:r>
          </a:p>
          <a:p>
            <a:pPr lvl="1" algn="just">
              <a:defRPr/>
            </a:pPr>
            <a:endParaRPr lang="en-US" sz="2200" dirty="0">
              <a:solidFill>
                <a:schemeClr val="tx1">
                  <a:lumMod val="85000"/>
                  <a:lumOff val="15000"/>
                </a:schemeClr>
              </a:solidFill>
              <a:ea typeface="ＭＳ Ｐゴシック" pitchFamily="34" charset="-128"/>
            </a:endParaRPr>
          </a:p>
          <a:p>
            <a:pPr algn="just">
              <a:buNone/>
              <a:defRPr/>
            </a:pPr>
            <a:r>
              <a:rPr lang="en-US" sz="2200" b="1" dirty="0">
                <a:solidFill>
                  <a:schemeClr val="tx1">
                    <a:lumMod val="85000"/>
                    <a:lumOff val="15000"/>
                  </a:schemeClr>
                </a:solidFill>
                <a:ea typeface="ＭＳ Ｐゴシック" pitchFamily="34" charset="-128"/>
              </a:rPr>
              <a:t>	</a:t>
            </a:r>
            <a:endParaRPr lang="en-US" sz="2200" dirty="0">
              <a:solidFill>
                <a:schemeClr val="tx1">
                  <a:lumMod val="85000"/>
                  <a:lumOff val="15000"/>
                </a:schemeClr>
              </a:solidFill>
              <a:ea typeface="ＭＳ Ｐゴシック" pitchFamily="34" charset="-128"/>
            </a:endParaRPr>
          </a:p>
          <a:p>
            <a:pPr lvl="1" algn="just">
              <a:buNone/>
              <a:defRPr/>
            </a:pPr>
            <a:endParaRPr lang="en-US" altLang="en-US" sz="2200" b="1" dirty="0">
              <a:solidFill>
                <a:schemeClr val="tx1">
                  <a:lumMod val="85000"/>
                  <a:lumOff val="15000"/>
                </a:schemeClr>
              </a:solidFill>
              <a:ea typeface="ＭＳ Ｐゴシック" pitchFamily="34" charset="-128"/>
            </a:endParaRPr>
          </a:p>
          <a:p>
            <a:pPr lvl="1">
              <a:buNone/>
              <a:defRPr/>
            </a:pPr>
            <a:endParaRPr lang="en-US" sz="2200" b="1" dirty="0">
              <a:solidFill>
                <a:srgbClr val="C00000"/>
              </a:solidFill>
              <a:ea typeface="ＭＳ Ｐゴシック" pitchFamily="34" charset="-128"/>
            </a:endParaRPr>
          </a:p>
          <a:p>
            <a:pPr lvl="1">
              <a:buNone/>
              <a:defRPr/>
            </a:pPr>
            <a:endParaRPr lang="en-US" sz="2200" b="1" dirty="0">
              <a:solidFill>
                <a:srgbClr val="C00000"/>
              </a:solidFill>
              <a:ea typeface="ＭＳ Ｐゴシック" pitchFamily="34" charset="-128"/>
            </a:endParaRPr>
          </a:p>
        </p:txBody>
      </p:sp>
      <p:sp>
        <p:nvSpPr>
          <p:cNvPr id="4" name="Date Placeholder 3">
            <a:extLst>
              <a:ext uri="{FF2B5EF4-FFF2-40B4-BE49-F238E27FC236}">
                <a16:creationId xmlns:a16="http://schemas.microsoft.com/office/drawing/2014/main" id="{878E8CCA-81EB-B7E6-3834-75F11CD7D1EE}"/>
              </a:ext>
            </a:extLst>
          </p:cNvPr>
          <p:cNvSpPr>
            <a:spLocks noGrp="1"/>
          </p:cNvSpPr>
          <p:nvPr>
            <p:ph type="dt" sz="half" idx="10"/>
          </p:nvPr>
        </p:nvSpPr>
        <p:spPr/>
        <p:txBody>
          <a:bodyPr/>
          <a:lstStyle/>
          <a:p>
            <a:pPr>
              <a:defRPr/>
            </a:pPr>
            <a:fld id="{DD417B42-7489-42EF-A3BB-8F6DA9206400}" type="datetime1">
              <a:rPr lang="en-US" smtClean="0"/>
              <a:t>4/16/24</a:t>
            </a:fld>
            <a:endParaRPr lang="en-US"/>
          </a:p>
        </p:txBody>
      </p:sp>
      <p:sp>
        <p:nvSpPr>
          <p:cNvPr id="5" name="Footer Placeholder 4">
            <a:extLst>
              <a:ext uri="{FF2B5EF4-FFF2-40B4-BE49-F238E27FC236}">
                <a16:creationId xmlns:a16="http://schemas.microsoft.com/office/drawing/2014/main" id="{CFE1BCE1-1399-A698-AB99-C0008D4C4B27}"/>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31749" name="Slide Number Placeholder 5">
            <a:extLst>
              <a:ext uri="{FF2B5EF4-FFF2-40B4-BE49-F238E27FC236}">
                <a16:creationId xmlns:a16="http://schemas.microsoft.com/office/drawing/2014/main" id="{9E70B7B0-C0D4-9D81-CF39-562092AB3ECF}"/>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225A53-90F9-4C07-892C-E5FF73E4EEFC}" type="slidenum">
              <a:rPr lang="en-US" altLang="en-US">
                <a:solidFill>
                  <a:srgbClr val="898989"/>
                </a:solidFill>
                <a:latin typeface="Calibri" panose="020F0502020204030204" pitchFamily="34" charset="0"/>
              </a:rPr>
              <a:pPr/>
              <a:t>36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0FA6FDD0-05CC-1E5F-F17D-33259B76FF91}"/>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Concurrent Executions</a:t>
            </a:r>
          </a:p>
        </p:txBody>
      </p:sp>
      <p:pic>
        <p:nvPicPr>
          <p:cNvPr id="2" name="Picture 1">
            <a:extLst>
              <a:ext uri="{FF2B5EF4-FFF2-40B4-BE49-F238E27FC236}">
                <a16:creationId xmlns:a16="http://schemas.microsoft.com/office/drawing/2014/main" id="{2ECD9446-7791-3CEF-6B90-E5A0D6C90F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085"/>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A6DE4-FC3B-7143-A23C-AD7A02763922}"/>
              </a:ext>
            </a:extLst>
          </p:cNvPr>
          <p:cNvSpPr>
            <a:spLocks noGrp="1"/>
          </p:cNvSpPr>
          <p:nvPr>
            <p:ph idx="1"/>
          </p:nvPr>
        </p:nvSpPr>
        <p:spPr>
          <a:xfrm>
            <a:off x="2057400" y="1143000"/>
            <a:ext cx="8229600" cy="5213350"/>
          </a:xfrm>
        </p:spPr>
        <p:txBody>
          <a:bodyPr rtlCol="0">
            <a:noAutofit/>
          </a:bodyPr>
          <a:lstStyle/>
          <a:p>
            <a:pPr marL="112713" indent="-112713">
              <a:spcBef>
                <a:spcPct val="50000"/>
              </a:spcBef>
              <a:buClr>
                <a:schemeClr val="tx1"/>
              </a:buClr>
              <a:buSzPct val="75000"/>
              <a:buNone/>
              <a:defRPr/>
            </a:pPr>
            <a:r>
              <a:rPr lang="en-US" sz="2400" b="1" dirty="0"/>
              <a:t>Challenges:-</a:t>
            </a:r>
          </a:p>
          <a:p>
            <a:pPr marL="569913" lvl="1" indent="-112713" algn="just">
              <a:spcBef>
                <a:spcPct val="50000"/>
              </a:spcBef>
              <a:buClr>
                <a:schemeClr val="tx1"/>
              </a:buClr>
              <a:buSzPct val="75000"/>
              <a:buFont typeface="Wingdings" pitchFamily="2" charset="2"/>
              <a:buChar char="Ø"/>
              <a:defRPr/>
            </a:pPr>
            <a:r>
              <a:rPr lang="en-US" u="sng" dirty="0">
                <a:solidFill>
                  <a:srgbClr val="FF0000"/>
                </a:solidFill>
              </a:rPr>
              <a:t>Concurrency Control</a:t>
            </a:r>
            <a:r>
              <a:rPr lang="en-US" dirty="0">
                <a:solidFill>
                  <a:srgbClr val="FF0000"/>
                </a:solidFill>
              </a:rPr>
              <a:t>: </a:t>
            </a:r>
            <a:r>
              <a:rPr lang="en-US" dirty="0"/>
              <a:t>How do the DBMSs handle concurrent transactions?</a:t>
            </a:r>
          </a:p>
          <a:p>
            <a:pPr marL="569913" lvl="1" indent="-112713" algn="just">
              <a:spcBef>
                <a:spcPct val="50000"/>
              </a:spcBef>
              <a:buClr>
                <a:schemeClr val="tx1"/>
              </a:buClr>
              <a:buSzPct val="75000"/>
              <a:buFont typeface="Wingdings" pitchFamily="2" charset="2"/>
              <a:buChar char="Ø"/>
              <a:defRPr/>
            </a:pPr>
            <a:r>
              <a:rPr lang="en-US" u="sng" dirty="0">
                <a:solidFill>
                  <a:srgbClr val="FF0000"/>
                </a:solidFill>
              </a:rPr>
              <a:t>Crash Recovery</a:t>
            </a:r>
            <a:r>
              <a:rPr lang="en-US" dirty="0">
                <a:solidFill>
                  <a:srgbClr val="FF0000"/>
                </a:solidFill>
              </a:rPr>
              <a:t>: </a:t>
            </a:r>
            <a:r>
              <a:rPr lang="en-US" dirty="0"/>
              <a:t>How do the DBMSs handle partial transactions because of machine crashes or users abort the transactions ?</a:t>
            </a:r>
          </a:p>
          <a:p>
            <a:pPr algn="just" eaLnBrk="1" hangingPunct="1">
              <a:buFont typeface="Monotype Sorts"/>
              <a:buNone/>
              <a:defRPr/>
            </a:pPr>
            <a:endParaRPr lang="en-US" sz="2200" dirty="0">
              <a:solidFill>
                <a:schemeClr val="tx1">
                  <a:lumMod val="85000"/>
                  <a:lumOff val="15000"/>
                </a:schemeClr>
              </a:solidFill>
              <a:ea typeface="ＭＳ Ｐゴシック" pitchFamily="34" charset="-128"/>
            </a:endParaRPr>
          </a:p>
          <a:p>
            <a:pPr lvl="1" algn="just">
              <a:buNone/>
              <a:defRPr/>
            </a:pPr>
            <a:endParaRPr lang="en-US" altLang="en-US" sz="2200" b="1" dirty="0">
              <a:solidFill>
                <a:schemeClr val="tx1">
                  <a:lumMod val="85000"/>
                  <a:lumOff val="15000"/>
                </a:schemeClr>
              </a:solidFill>
              <a:ea typeface="ＭＳ Ｐゴシック" pitchFamily="34" charset="-128"/>
            </a:endParaRPr>
          </a:p>
          <a:p>
            <a:pPr lvl="1">
              <a:buNone/>
              <a:defRPr/>
            </a:pPr>
            <a:endParaRPr lang="en-US" sz="2200" b="1" dirty="0">
              <a:solidFill>
                <a:srgbClr val="C00000"/>
              </a:solidFill>
              <a:ea typeface="ＭＳ Ｐゴシック" pitchFamily="34" charset="-128"/>
            </a:endParaRPr>
          </a:p>
          <a:p>
            <a:pPr lvl="1">
              <a:buNone/>
              <a:defRPr/>
            </a:pPr>
            <a:endParaRPr lang="en-US" sz="2200" b="1" dirty="0">
              <a:solidFill>
                <a:srgbClr val="C00000"/>
              </a:solidFill>
              <a:ea typeface="ＭＳ Ｐゴシック" pitchFamily="34" charset="-128"/>
            </a:endParaRPr>
          </a:p>
        </p:txBody>
      </p:sp>
      <p:sp>
        <p:nvSpPr>
          <p:cNvPr id="4" name="Date Placeholder 3">
            <a:extLst>
              <a:ext uri="{FF2B5EF4-FFF2-40B4-BE49-F238E27FC236}">
                <a16:creationId xmlns:a16="http://schemas.microsoft.com/office/drawing/2014/main" id="{7E214DEB-57F8-70D6-CF5F-D1B14F235970}"/>
              </a:ext>
            </a:extLst>
          </p:cNvPr>
          <p:cNvSpPr>
            <a:spLocks noGrp="1"/>
          </p:cNvSpPr>
          <p:nvPr>
            <p:ph type="dt" sz="half" idx="10"/>
          </p:nvPr>
        </p:nvSpPr>
        <p:spPr/>
        <p:txBody>
          <a:bodyPr/>
          <a:lstStyle/>
          <a:p>
            <a:pPr>
              <a:defRPr/>
            </a:pPr>
            <a:fld id="{19D5A1B8-DCFF-41AF-A7C2-7D0C365FB8AA}" type="datetime1">
              <a:rPr lang="en-US" smtClean="0"/>
              <a:t>4/16/24</a:t>
            </a:fld>
            <a:endParaRPr lang="en-US"/>
          </a:p>
        </p:txBody>
      </p:sp>
      <p:sp>
        <p:nvSpPr>
          <p:cNvPr id="5" name="Footer Placeholder 4">
            <a:extLst>
              <a:ext uri="{FF2B5EF4-FFF2-40B4-BE49-F238E27FC236}">
                <a16:creationId xmlns:a16="http://schemas.microsoft.com/office/drawing/2014/main" id="{9F4DFEF4-6CB4-4C04-9091-EEAD5611C0CE}"/>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32773" name="Slide Number Placeholder 5">
            <a:extLst>
              <a:ext uri="{FF2B5EF4-FFF2-40B4-BE49-F238E27FC236}">
                <a16:creationId xmlns:a16="http://schemas.microsoft.com/office/drawing/2014/main" id="{455F95E8-4F8B-B4E5-4F4C-66257A1785B8}"/>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0978CD-61E1-47F3-8B63-860A525CCA2B}" type="slidenum">
              <a:rPr lang="en-US" altLang="en-US">
                <a:solidFill>
                  <a:srgbClr val="898989"/>
                </a:solidFill>
                <a:latin typeface="Calibri" panose="020F0502020204030204" pitchFamily="34" charset="0"/>
              </a:rPr>
              <a:pPr/>
              <a:t>37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A4034E9-CCF4-CFE8-B9C3-2C41C401A92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Concurrent Executions</a:t>
            </a:r>
          </a:p>
        </p:txBody>
      </p:sp>
      <p:pic>
        <p:nvPicPr>
          <p:cNvPr id="22536" name="Picture 3">
            <a:extLst>
              <a:ext uri="{FF2B5EF4-FFF2-40B4-BE49-F238E27FC236}">
                <a16:creationId xmlns:a16="http://schemas.microsoft.com/office/drawing/2014/main" id="{36D7123C-D0BC-89A5-3C97-9D9946796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886200"/>
            <a:ext cx="5638800" cy="234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a:extLst>
              <a:ext uri="{FF2B5EF4-FFF2-40B4-BE49-F238E27FC236}">
                <a16:creationId xmlns:a16="http://schemas.microsoft.com/office/drawing/2014/main" id="{4051F7E9-C16E-A51D-3E56-4C26E684FC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536"/>
                                        </p:tgtEl>
                                        <p:attrNameLst>
                                          <p:attrName>style.visibility</p:attrName>
                                        </p:attrNameLst>
                                      </p:cBhvr>
                                      <p:to>
                                        <p:strVal val="visible"/>
                                      </p:to>
                                    </p:set>
                                    <p:anim calcmode="lin" valueType="num">
                                      <p:cBhvr additive="base">
                                        <p:cTn id="25" dur="500" fill="hold"/>
                                        <p:tgtEl>
                                          <p:spTgt spid="22536"/>
                                        </p:tgtEl>
                                        <p:attrNameLst>
                                          <p:attrName>ppt_x</p:attrName>
                                        </p:attrNameLst>
                                      </p:cBhvr>
                                      <p:tavLst>
                                        <p:tav tm="0">
                                          <p:val>
                                            <p:strVal val="#ppt_x"/>
                                          </p:val>
                                        </p:tav>
                                        <p:tav tm="100000">
                                          <p:val>
                                            <p:strVal val="#ppt_x"/>
                                          </p:val>
                                        </p:tav>
                                      </p:tavLst>
                                    </p:anim>
                                    <p:anim calcmode="lin" valueType="num">
                                      <p:cBhvr additive="base">
                                        <p:cTn id="26" dur="500" fill="hold"/>
                                        <p:tgtEl>
                                          <p:spTgt spid="225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ABBE7A-FE04-1D0D-05E8-8B4AEEA2E231}"/>
              </a:ext>
            </a:extLst>
          </p:cNvPr>
          <p:cNvSpPr>
            <a:spLocks noGrp="1"/>
          </p:cNvSpPr>
          <p:nvPr>
            <p:ph type="dt" sz="quarter" idx="10"/>
          </p:nvPr>
        </p:nvSpPr>
        <p:spPr/>
        <p:txBody>
          <a:bodyPr/>
          <a:lstStyle/>
          <a:p>
            <a:pPr>
              <a:defRPr/>
            </a:pPr>
            <a:fld id="{5B3087B2-8EFB-46A8-B568-5EDE9DDFFF17}" type="datetime1">
              <a:rPr lang="en-US" smtClean="0"/>
              <a:t>4/16/24</a:t>
            </a:fld>
            <a:endParaRPr lang="en-US"/>
          </a:p>
        </p:txBody>
      </p:sp>
      <p:sp>
        <p:nvSpPr>
          <p:cNvPr id="3" name="Footer Placeholder 2">
            <a:extLst>
              <a:ext uri="{FF2B5EF4-FFF2-40B4-BE49-F238E27FC236}">
                <a16:creationId xmlns:a16="http://schemas.microsoft.com/office/drawing/2014/main" id="{4CBED282-2A92-B065-5FEB-749CC159DAB9}"/>
              </a:ext>
            </a:extLst>
          </p:cNvPr>
          <p:cNvSpPr>
            <a:spLocks noGrp="1"/>
          </p:cNvSpPr>
          <p:nvPr>
            <p:ph type="ftr" sz="quarter" idx="11"/>
          </p:nvPr>
        </p:nvSpPr>
        <p:spPr>
          <a:xfrm>
            <a:off x="4648200" y="6356351"/>
            <a:ext cx="4495800" cy="365125"/>
          </a:xfrm>
        </p:spPr>
        <p:txBody>
          <a:bodyPr/>
          <a:lstStyle/>
          <a:p>
            <a:pPr>
              <a:defRPr/>
            </a:pPr>
            <a:r>
              <a:rPr lang="en-US"/>
              <a:t>Jyoti Rani        ACSAI-0402 and DBMS                Unit-4</a:t>
            </a:r>
          </a:p>
        </p:txBody>
      </p:sp>
      <p:sp>
        <p:nvSpPr>
          <p:cNvPr id="34820" name="Slide Number Placeholder 3">
            <a:extLst>
              <a:ext uri="{FF2B5EF4-FFF2-40B4-BE49-F238E27FC236}">
                <a16:creationId xmlns:a16="http://schemas.microsoft.com/office/drawing/2014/main" id="{BA5BC3BA-22C2-6D48-638F-3D157668798B}"/>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4044F9-6653-4795-B49D-D11AA32D3F95}" type="slidenum">
              <a:rPr lang="en-US" altLang="en-US">
                <a:solidFill>
                  <a:srgbClr val="898989"/>
                </a:solidFill>
                <a:latin typeface="Calibri" panose="020F0502020204030204" pitchFamily="34" charset="0"/>
              </a:rPr>
              <a:pPr/>
              <a:t>38</a:t>
            </a:fld>
            <a:endParaRPr lang="en-US" altLang="en-US">
              <a:solidFill>
                <a:srgbClr val="898989"/>
              </a:solidFill>
              <a:latin typeface="Calibri" panose="020F0502020204030204" pitchFamily="34" charset="0"/>
            </a:endParaRPr>
          </a:p>
        </p:txBody>
      </p:sp>
      <p:sp>
        <p:nvSpPr>
          <p:cNvPr id="6" name="Title 1">
            <a:extLst>
              <a:ext uri="{FF2B5EF4-FFF2-40B4-BE49-F238E27FC236}">
                <a16:creationId xmlns:a16="http://schemas.microsoft.com/office/drawing/2014/main" id="{D751D87D-63D5-4544-A88B-7365C3E4FC01}"/>
              </a:ext>
            </a:extLst>
          </p:cNvPr>
          <p:cNvSpPr txBox="1">
            <a:spLocks/>
          </p:cNvSpPr>
          <p:nvPr/>
        </p:nvSpPr>
        <p:spPr>
          <a:xfrm>
            <a:off x="28194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3200" b="1" dirty="0">
                <a:solidFill>
                  <a:schemeClr val="tx1"/>
                </a:solidFill>
              </a:rPr>
              <a:t>Topic – Schedule Objective</a:t>
            </a:r>
            <a:endParaRPr lang="en-US" sz="3200" b="1" dirty="0">
              <a:solidFill>
                <a:schemeClr val="tx1"/>
              </a:solidFill>
            </a:endParaRPr>
          </a:p>
        </p:txBody>
      </p:sp>
      <p:sp>
        <p:nvSpPr>
          <p:cNvPr id="7" name="Rectangle 6">
            <a:extLst>
              <a:ext uri="{FF2B5EF4-FFF2-40B4-BE49-F238E27FC236}">
                <a16:creationId xmlns:a16="http://schemas.microsoft.com/office/drawing/2014/main" id="{5EC8C33F-9B50-CA14-BE7A-DCD518805394}"/>
              </a:ext>
            </a:extLst>
          </p:cNvPr>
          <p:cNvSpPr/>
          <p:nvPr/>
        </p:nvSpPr>
        <p:spPr>
          <a:xfrm>
            <a:off x="2057400" y="1524000"/>
            <a:ext cx="8229600" cy="3786188"/>
          </a:xfrm>
          <a:prstGeom prst="rect">
            <a:avLst/>
          </a:prstGeom>
        </p:spPr>
        <p:txBody>
          <a:bodyPr>
            <a:spAutoFit/>
          </a:bodyPr>
          <a:lstStyle/>
          <a:p>
            <a:pPr marL="457200" indent="-457200" algn="just">
              <a:buFont typeface="+mj-lt"/>
              <a:buAutoNum type="arabicPeriod"/>
              <a:defRPr/>
            </a:pPr>
            <a:r>
              <a:rPr lang="en-US" sz="2400" dirty="0"/>
              <a:t>When multiple transactions are running concurrently then there needs to be a sequence in which the operations are performed because at a time only one operation can be performed on the database. This sequence of operations is known as Schedule.</a:t>
            </a:r>
          </a:p>
          <a:p>
            <a:pPr marL="457200" indent="-457200" algn="just">
              <a:buFont typeface="+mj-lt"/>
              <a:buAutoNum type="arabicPeriod"/>
              <a:defRPr/>
            </a:pPr>
            <a:endParaRPr lang="en-US" sz="2400" dirty="0"/>
          </a:p>
          <a:p>
            <a:pPr marL="457200" indent="-457200" algn="just">
              <a:buFont typeface="+mj-lt"/>
              <a:buAutoNum type="arabicPeriod"/>
              <a:defRPr/>
            </a:pPr>
            <a:r>
              <a:rPr lang="en-US" sz="2400" dirty="0"/>
              <a:t>Note that the main objective of serializability is to find non-serial schedules that allow transactions to execute concurrently without interference and produce a database state that could be produced by a serial execution.</a:t>
            </a:r>
          </a:p>
        </p:txBody>
      </p:sp>
      <p:pic>
        <p:nvPicPr>
          <p:cNvPr id="4" name="Picture 3">
            <a:extLst>
              <a:ext uri="{FF2B5EF4-FFF2-40B4-BE49-F238E27FC236}">
                <a16:creationId xmlns:a16="http://schemas.microsoft.com/office/drawing/2014/main" id="{757A82A0-FE8A-624C-8756-6EE45BEE1D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6406" y="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A0B2E996-5F09-2274-3A55-B3B0F34729D4}"/>
              </a:ext>
            </a:extLst>
          </p:cNvPr>
          <p:cNvSpPr>
            <a:spLocks noGrp="1"/>
          </p:cNvSpPr>
          <p:nvPr>
            <p:ph idx="1"/>
          </p:nvPr>
        </p:nvSpPr>
        <p:spPr>
          <a:xfrm>
            <a:off x="2057400" y="1143000"/>
            <a:ext cx="8229600" cy="5181600"/>
          </a:xfrm>
        </p:spPr>
        <p:txBody>
          <a:bodyPr/>
          <a:lstStyle/>
          <a:p>
            <a:pPr lvl="1" algn="just" eaLnBrk="1" hangingPunct="1">
              <a:buFont typeface="Verdana" panose="020B0604030504040204" pitchFamily="34" charset="0"/>
              <a:buNone/>
            </a:pPr>
            <a:r>
              <a:rPr lang="en-US" altLang="en-US" sz="2400"/>
              <a:t>	We know that </a:t>
            </a:r>
            <a:r>
              <a:rPr lang="en-US" altLang="en-US" sz="2400" b="1">
                <a:hlinkClick r:id="rId2"/>
              </a:rPr>
              <a:t>transactions</a:t>
            </a:r>
            <a:r>
              <a:rPr lang="en-US" altLang="en-US" sz="2400"/>
              <a:t> are set of instructions and these instructions perform operations on database. </a:t>
            </a:r>
          </a:p>
          <a:p>
            <a:pPr lvl="1" algn="just" eaLnBrk="1" hangingPunct="1">
              <a:buFont typeface="Verdana" panose="020B0604030504040204" pitchFamily="34" charset="0"/>
              <a:buNone/>
            </a:pPr>
            <a:endParaRPr lang="en-US" altLang="en-US" sz="2400"/>
          </a:p>
          <a:p>
            <a:pPr lvl="1" algn="just" eaLnBrk="1" hangingPunct="1">
              <a:buFont typeface="Verdana" panose="020B0604030504040204" pitchFamily="34" charset="0"/>
              <a:buNone/>
            </a:pPr>
            <a:r>
              <a:rPr lang="en-US" altLang="en-US" sz="2400"/>
              <a:t>	When multiple transactions are running concurrently then there needs to be a sequence in which the operations are performed because at a time only one operation can be performed on the database. This sequence of operations is known as </a:t>
            </a:r>
            <a:r>
              <a:rPr lang="en-US" altLang="en-US" sz="2400" b="1"/>
              <a:t>Schedule</a:t>
            </a:r>
            <a:r>
              <a:rPr lang="en-US" altLang="en-US" sz="2400"/>
              <a:t>.</a:t>
            </a:r>
          </a:p>
          <a:p>
            <a:pPr lvl="1" algn="just" eaLnBrk="1" hangingPunct="1">
              <a:buFont typeface="Verdana" panose="020B0604030504040204" pitchFamily="34" charset="0"/>
              <a:buNone/>
            </a:pPr>
            <a:r>
              <a:rPr lang="en-US" altLang="en-US" sz="2400" b="1"/>
              <a:t>	</a:t>
            </a:r>
          </a:p>
          <a:p>
            <a:pPr lvl="1" algn="just" eaLnBrk="1" hangingPunct="1">
              <a:buFont typeface="Verdana" panose="020B0604030504040204" pitchFamily="34" charset="0"/>
              <a:buNone/>
            </a:pPr>
            <a:r>
              <a:rPr lang="en-US" altLang="en-US" sz="2400" b="1"/>
              <a:t>	Schedule </a:t>
            </a:r>
            <a:r>
              <a:rPr lang="en-US" altLang="en-US" sz="2400"/>
              <a:t>– A sequences of instructions that specify the chronological order in which instructions of concurrent transactions are executed.</a:t>
            </a:r>
          </a:p>
          <a:p>
            <a:pPr algn="just" eaLnBrk="1" hangingPunct="1"/>
            <a:endParaRPr lang="en-US" altLang="en-US"/>
          </a:p>
        </p:txBody>
      </p:sp>
      <p:sp>
        <p:nvSpPr>
          <p:cNvPr id="4" name="Date Placeholder 3">
            <a:extLst>
              <a:ext uri="{FF2B5EF4-FFF2-40B4-BE49-F238E27FC236}">
                <a16:creationId xmlns:a16="http://schemas.microsoft.com/office/drawing/2014/main" id="{A9EBD0B7-6B68-5A39-63D5-5DA1C698AF88}"/>
              </a:ext>
            </a:extLst>
          </p:cNvPr>
          <p:cNvSpPr>
            <a:spLocks noGrp="1"/>
          </p:cNvSpPr>
          <p:nvPr>
            <p:ph type="dt" sz="quarter" idx="10"/>
          </p:nvPr>
        </p:nvSpPr>
        <p:spPr/>
        <p:txBody>
          <a:bodyPr/>
          <a:lstStyle/>
          <a:p>
            <a:pPr>
              <a:defRPr/>
            </a:pPr>
            <a:fld id="{E10FC401-B81A-49B1-8D56-AF0A9CA3EF4B}" type="datetime1">
              <a:rPr lang="en-US" smtClean="0"/>
              <a:t>4/16/24</a:t>
            </a:fld>
            <a:endParaRPr lang="en-US"/>
          </a:p>
        </p:txBody>
      </p:sp>
      <p:sp>
        <p:nvSpPr>
          <p:cNvPr id="5" name="Footer Placeholder 4">
            <a:extLst>
              <a:ext uri="{FF2B5EF4-FFF2-40B4-BE49-F238E27FC236}">
                <a16:creationId xmlns:a16="http://schemas.microsoft.com/office/drawing/2014/main" id="{2D17F252-7BBE-C54D-4C3E-01E1AEE74E32}"/>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35845" name="Slide Number Placeholder 5">
            <a:extLst>
              <a:ext uri="{FF2B5EF4-FFF2-40B4-BE49-F238E27FC236}">
                <a16:creationId xmlns:a16="http://schemas.microsoft.com/office/drawing/2014/main" id="{E8AE0F27-555F-F007-E686-5CF1E7AAB01D}"/>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7AA952A-7F8A-4F56-AE4F-289444D64E9B}" type="slidenum">
              <a:rPr lang="en-US" altLang="en-US">
                <a:solidFill>
                  <a:srgbClr val="898989"/>
                </a:solidFill>
                <a:latin typeface="Calibri" panose="020F0502020204030204" pitchFamily="34" charset="0"/>
              </a:rPr>
              <a:pPr/>
              <a:t>39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0226599-3155-FEB3-43DD-485E9D6C8D11}"/>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Schedule (CO4)</a:t>
            </a:r>
          </a:p>
        </p:txBody>
      </p:sp>
      <p:pic>
        <p:nvPicPr>
          <p:cNvPr id="2" name="Picture 1">
            <a:extLst>
              <a:ext uri="{FF2B5EF4-FFF2-40B4-BE49-F238E27FC236}">
                <a16:creationId xmlns:a16="http://schemas.microsoft.com/office/drawing/2014/main" id="{ABDDBD07-6667-D9ED-8C68-F9DF2F637C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578">
                                            <p:txEl>
                                              <p:pRg st="2" end="2"/>
                                            </p:txEl>
                                          </p:spTgt>
                                        </p:tgtEl>
                                        <p:attrNameLst>
                                          <p:attrName>style.visibility</p:attrName>
                                        </p:attrNameLst>
                                      </p:cBhvr>
                                      <p:to>
                                        <p:strVal val="visible"/>
                                      </p:to>
                                    </p:set>
                                    <p:anim calcmode="lin" valueType="num">
                                      <p:cBhvr additive="base">
                                        <p:cTn id="13"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578">
                                            <p:txEl>
                                              <p:pRg st="4" end="4"/>
                                            </p:txEl>
                                          </p:spTgt>
                                        </p:tgtEl>
                                        <p:attrNameLst>
                                          <p:attrName>style.visibility</p:attrName>
                                        </p:attrNameLst>
                                      </p:cBhvr>
                                      <p:to>
                                        <p:strVal val="visible"/>
                                      </p:to>
                                    </p:set>
                                    <p:anim calcmode="lin" valueType="num">
                                      <p:cBhvr additive="base">
                                        <p:cTn id="19" dur="500" fill="hold"/>
                                        <p:tgtEl>
                                          <p:spTgt spid="2457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F4C6153-57CE-D510-4AA1-D7FFD9611768}"/>
              </a:ext>
            </a:extLst>
          </p:cNvPr>
          <p:cNvSpPr>
            <a:spLocks noGrp="1"/>
          </p:cNvSpPr>
          <p:nvPr>
            <p:ph type="dt" sz="quarter" idx="10"/>
          </p:nvPr>
        </p:nvSpPr>
        <p:spPr/>
        <p:txBody>
          <a:bodyPr/>
          <a:lstStyle/>
          <a:p>
            <a:pPr>
              <a:defRPr/>
            </a:pPr>
            <a:fld id="{0272177B-FABA-4570-BB27-15395926E939}" type="datetime1">
              <a:rPr lang="en-US" smtClean="0"/>
              <a:t>4/16/24</a:t>
            </a:fld>
            <a:endParaRPr lang="en-US"/>
          </a:p>
        </p:txBody>
      </p:sp>
      <p:sp>
        <p:nvSpPr>
          <p:cNvPr id="5" name="Footer Placeholder 4">
            <a:extLst>
              <a:ext uri="{FF2B5EF4-FFF2-40B4-BE49-F238E27FC236}">
                <a16:creationId xmlns:a16="http://schemas.microsoft.com/office/drawing/2014/main" id="{5DC6FE51-E7C8-686D-7EDC-44A3B1D46C80}"/>
              </a:ext>
            </a:extLst>
          </p:cNvPr>
          <p:cNvSpPr>
            <a:spLocks noGrp="1"/>
          </p:cNvSpPr>
          <p:nvPr>
            <p:ph type="ftr" sz="quarter" idx="11"/>
          </p:nvPr>
        </p:nvSpPr>
        <p:spPr>
          <a:xfrm>
            <a:off x="3886200" y="6356351"/>
            <a:ext cx="5594350" cy="365125"/>
          </a:xfrm>
        </p:spPr>
        <p:txBody>
          <a:bodyPr/>
          <a:lstStyle/>
          <a:p>
            <a:pPr>
              <a:defRPr/>
            </a:pPr>
            <a:r>
              <a:rPr lang="en-US"/>
              <a:t>Jyoti Rani        ACSAI-0402 and DBMS                Unit-4</a:t>
            </a:r>
            <a:endParaRPr lang="en-US" dirty="0"/>
          </a:p>
        </p:txBody>
      </p:sp>
      <p:sp>
        <p:nvSpPr>
          <p:cNvPr id="4100" name="Slide Number Placeholder 5">
            <a:extLst>
              <a:ext uri="{FF2B5EF4-FFF2-40B4-BE49-F238E27FC236}">
                <a16:creationId xmlns:a16="http://schemas.microsoft.com/office/drawing/2014/main" id="{7C6DDEC0-3E01-6094-AE81-8E71177A4AD0}"/>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8D8FA-C68E-4DBD-B8EF-1C87CD68D94B}" type="slidenum">
              <a:rPr lang="en-US" altLang="en-US">
                <a:solidFill>
                  <a:srgbClr val="898989"/>
                </a:solidFill>
                <a:latin typeface="Calibri" panose="020F0502020204030204" pitchFamily="34" charset="0"/>
              </a:rPr>
              <a:pPr/>
              <a:t>4</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2E642BDF-A5B0-695C-B03A-C924C893955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Evaluation Scheme</a:t>
            </a:r>
          </a:p>
        </p:txBody>
      </p:sp>
      <p:pic>
        <p:nvPicPr>
          <p:cNvPr id="1032" name="Picture 8">
            <a:extLst>
              <a:ext uri="{FF2B5EF4-FFF2-40B4-BE49-F238E27FC236}">
                <a16:creationId xmlns:a16="http://schemas.microsoft.com/office/drawing/2014/main" id="{1E21C452-8A73-A299-AEAF-35D775F920FD}"/>
              </a:ext>
            </a:extLst>
          </p:cNvPr>
          <p:cNvPicPr>
            <a:picLocks noChangeAspect="1" noChangeArrowheads="1"/>
          </p:cNvPicPr>
          <p:nvPr/>
        </p:nvPicPr>
        <p:blipFill>
          <a:blip r:embed="rId2" cstate="print">
            <a:duotone>
              <a:prstClr val="black"/>
              <a:schemeClr val="accent5">
                <a:tint val="45000"/>
                <a:satMod val="400000"/>
              </a:schemeClr>
            </a:duotone>
          </a:blip>
          <a:srcRect/>
          <a:stretch>
            <a:fillRect/>
          </a:stretch>
        </p:blipFill>
        <p:spPr bwMode="auto">
          <a:xfrm>
            <a:off x="2387600" y="1295400"/>
            <a:ext cx="7416800" cy="4267200"/>
          </a:xfrm>
          <a:prstGeom prst="rect">
            <a:avLst/>
          </a:prstGeom>
          <a:noFill/>
          <a:ln w="9525">
            <a:noFill/>
            <a:miter lim="800000"/>
            <a:headEnd/>
            <a:tailEnd/>
          </a:ln>
        </p:spPr>
      </p:pic>
      <p:pic>
        <p:nvPicPr>
          <p:cNvPr id="2" name="Picture 1">
            <a:extLst>
              <a:ext uri="{FF2B5EF4-FFF2-40B4-BE49-F238E27FC236}">
                <a16:creationId xmlns:a16="http://schemas.microsoft.com/office/drawing/2014/main" id="{CBB404AF-36AA-DE88-F333-ED8BF9EECA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388"/>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642B4-B228-E60E-59AE-1C02350A96AE}"/>
              </a:ext>
            </a:extLst>
          </p:cNvPr>
          <p:cNvSpPr>
            <a:spLocks noGrp="1"/>
          </p:cNvSpPr>
          <p:nvPr>
            <p:ph idx="1"/>
          </p:nvPr>
        </p:nvSpPr>
        <p:spPr>
          <a:xfrm>
            <a:off x="2057400" y="1143000"/>
            <a:ext cx="8229600" cy="5213350"/>
          </a:xfrm>
        </p:spPr>
        <p:txBody>
          <a:bodyPr rtlCol="0">
            <a:noAutofit/>
          </a:bodyPr>
          <a:lstStyle/>
          <a:p>
            <a:pPr algn="just" eaLnBrk="1" hangingPunct="1">
              <a:buFont typeface="Monotype Sorts"/>
              <a:buNone/>
              <a:defRPr/>
            </a:pPr>
            <a:r>
              <a:rPr lang="en-US" sz="1800" dirty="0"/>
              <a:t>	</a:t>
            </a:r>
            <a:r>
              <a:rPr lang="en-US" sz="2400" dirty="0"/>
              <a:t>A schedule is a collection of many transactions which is implemented as a unit. </a:t>
            </a:r>
          </a:p>
          <a:p>
            <a:pPr algn="just" eaLnBrk="1" hangingPunct="1">
              <a:buFont typeface="Monotype Sorts"/>
              <a:buNone/>
              <a:defRPr/>
            </a:pPr>
            <a:r>
              <a:rPr lang="en-US" sz="2400" dirty="0"/>
              <a:t>	Depending upon how these transactions are arranged in within a schedule, a schedule can be of two types:-</a:t>
            </a:r>
          </a:p>
          <a:p>
            <a:pPr algn="just" eaLnBrk="1" hangingPunct="1">
              <a:buFont typeface="+mj-lt"/>
              <a:buAutoNum type="arabicPeriod"/>
              <a:defRPr/>
            </a:pPr>
            <a:r>
              <a:rPr lang="en-US" sz="2400" b="1" dirty="0">
                <a:solidFill>
                  <a:srgbClr val="FF0000"/>
                </a:solidFill>
              </a:rPr>
              <a:t>Serial: </a:t>
            </a:r>
            <a:r>
              <a:rPr lang="en-US" sz="2400" b="1" dirty="0"/>
              <a:t>The transactions are executed one after another, in a non-preemptive manner.</a:t>
            </a:r>
          </a:p>
          <a:p>
            <a:pPr algn="just" eaLnBrk="1" hangingPunct="1">
              <a:buFont typeface="+mj-lt"/>
              <a:buAutoNum type="arabicPeriod"/>
              <a:defRPr/>
            </a:pPr>
            <a:r>
              <a:rPr lang="en-US" sz="2400" b="1" dirty="0">
                <a:solidFill>
                  <a:srgbClr val="FF0000"/>
                </a:solidFill>
              </a:rPr>
              <a:t>Concurrent: </a:t>
            </a:r>
            <a:r>
              <a:rPr lang="en-US" sz="2400" b="1" dirty="0"/>
              <a:t>The transactions are executed in a preemptive, time shared method.</a:t>
            </a:r>
          </a:p>
          <a:p>
            <a:pPr lvl="1" algn="just">
              <a:spcAft>
                <a:spcPts val="0"/>
              </a:spcAft>
              <a:buNone/>
              <a:defRPr/>
            </a:pPr>
            <a:endParaRPr lang="en-US" sz="2200" dirty="0">
              <a:solidFill>
                <a:schemeClr val="tx1">
                  <a:lumMod val="85000"/>
                  <a:lumOff val="15000"/>
                </a:schemeClr>
              </a:solidFill>
              <a:ea typeface="ＭＳ Ｐゴシック" pitchFamily="34" charset="-128"/>
            </a:endParaRPr>
          </a:p>
          <a:p>
            <a:pPr lvl="1" algn="just">
              <a:spcAft>
                <a:spcPts val="0"/>
              </a:spcAft>
              <a:buNone/>
              <a:defRPr/>
            </a:pPr>
            <a:endParaRPr lang="en-US" altLang="en-US" sz="2200" b="1" dirty="0">
              <a:solidFill>
                <a:schemeClr val="tx1">
                  <a:lumMod val="85000"/>
                  <a:lumOff val="15000"/>
                </a:schemeClr>
              </a:solidFill>
              <a:ea typeface="ＭＳ Ｐゴシック" pitchFamily="34" charset="-128"/>
            </a:endParaRPr>
          </a:p>
          <a:p>
            <a:pPr lvl="1">
              <a:spcAft>
                <a:spcPts val="0"/>
              </a:spcAft>
              <a:buNone/>
              <a:defRPr/>
            </a:pPr>
            <a:endParaRPr lang="en-US" sz="2200" b="1" dirty="0">
              <a:solidFill>
                <a:srgbClr val="C00000"/>
              </a:solidFill>
              <a:ea typeface="ＭＳ Ｐゴシック" pitchFamily="34" charset="-128"/>
            </a:endParaRPr>
          </a:p>
          <a:p>
            <a:pPr lvl="1">
              <a:spcAft>
                <a:spcPts val="0"/>
              </a:spcAft>
              <a:buNone/>
              <a:defRPr/>
            </a:pPr>
            <a:endParaRPr lang="en-US" sz="2200" b="1" dirty="0">
              <a:solidFill>
                <a:srgbClr val="C00000"/>
              </a:solidFill>
              <a:ea typeface="ＭＳ Ｐゴシック" pitchFamily="34" charset="-128"/>
            </a:endParaRPr>
          </a:p>
        </p:txBody>
      </p:sp>
      <p:sp>
        <p:nvSpPr>
          <p:cNvPr id="4" name="Date Placeholder 3">
            <a:extLst>
              <a:ext uri="{FF2B5EF4-FFF2-40B4-BE49-F238E27FC236}">
                <a16:creationId xmlns:a16="http://schemas.microsoft.com/office/drawing/2014/main" id="{5CBE69F8-C2D1-46F9-E8B9-028FE1067733}"/>
              </a:ext>
            </a:extLst>
          </p:cNvPr>
          <p:cNvSpPr>
            <a:spLocks noGrp="1"/>
          </p:cNvSpPr>
          <p:nvPr>
            <p:ph type="dt" sz="quarter" idx="10"/>
          </p:nvPr>
        </p:nvSpPr>
        <p:spPr/>
        <p:txBody>
          <a:bodyPr/>
          <a:lstStyle/>
          <a:p>
            <a:pPr>
              <a:defRPr/>
            </a:pPr>
            <a:fld id="{CA3EBD7A-8B93-4D4B-B47C-42F6AA48A407}" type="datetime1">
              <a:rPr lang="en-US" smtClean="0"/>
              <a:t>4/16/24</a:t>
            </a:fld>
            <a:endParaRPr lang="en-US"/>
          </a:p>
        </p:txBody>
      </p:sp>
      <p:sp>
        <p:nvSpPr>
          <p:cNvPr id="5" name="Footer Placeholder 4">
            <a:extLst>
              <a:ext uri="{FF2B5EF4-FFF2-40B4-BE49-F238E27FC236}">
                <a16:creationId xmlns:a16="http://schemas.microsoft.com/office/drawing/2014/main" id="{BAF7CD73-7000-385E-9158-AC194A542687}"/>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36869" name="Slide Number Placeholder 5">
            <a:extLst>
              <a:ext uri="{FF2B5EF4-FFF2-40B4-BE49-F238E27FC236}">
                <a16:creationId xmlns:a16="http://schemas.microsoft.com/office/drawing/2014/main" id="{91386E09-7AC6-8557-F29C-926EB8CD8FC0}"/>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8205E09-A8E9-43EA-AFCB-18456CAABE19}" type="slidenum">
              <a:rPr lang="en-US" altLang="en-US">
                <a:solidFill>
                  <a:srgbClr val="898989"/>
                </a:solidFill>
                <a:latin typeface="Calibri" panose="020F0502020204030204" pitchFamily="34" charset="0"/>
              </a:rPr>
              <a:pPr/>
              <a:t>40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06D19865-5BAB-C9C7-EBF5-6C6F0F0EAE5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Continue…..</a:t>
            </a:r>
          </a:p>
        </p:txBody>
      </p:sp>
      <p:pic>
        <p:nvPicPr>
          <p:cNvPr id="2" name="Picture 1">
            <a:extLst>
              <a:ext uri="{FF2B5EF4-FFF2-40B4-BE49-F238E27FC236}">
                <a16:creationId xmlns:a16="http://schemas.microsoft.com/office/drawing/2014/main" id="{FCF20D8D-9956-0DBB-B424-D1AEF40D78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1968" y="2407"/>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2398D7A-9E7F-E1D2-EDBB-9D28BC23AD7F}"/>
              </a:ext>
            </a:extLst>
          </p:cNvPr>
          <p:cNvSpPr>
            <a:spLocks noGrp="1"/>
          </p:cNvSpPr>
          <p:nvPr>
            <p:ph type="dt" sz="quarter" idx="10"/>
          </p:nvPr>
        </p:nvSpPr>
        <p:spPr/>
        <p:txBody>
          <a:bodyPr/>
          <a:lstStyle/>
          <a:p>
            <a:pPr>
              <a:defRPr/>
            </a:pPr>
            <a:fld id="{2233C3A2-19ED-49F5-AEE4-53C9FA1C07B5}" type="datetime1">
              <a:rPr lang="en-US" smtClean="0"/>
              <a:t>4/16/24</a:t>
            </a:fld>
            <a:endParaRPr lang="en-US"/>
          </a:p>
        </p:txBody>
      </p:sp>
      <p:sp>
        <p:nvSpPr>
          <p:cNvPr id="5" name="Footer Placeholder 4">
            <a:extLst>
              <a:ext uri="{FF2B5EF4-FFF2-40B4-BE49-F238E27FC236}">
                <a16:creationId xmlns:a16="http://schemas.microsoft.com/office/drawing/2014/main" id="{5BE5B1FF-A982-9B35-A9A9-B31D41E490AC}"/>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37892" name="Slide Number Placeholder 5">
            <a:extLst>
              <a:ext uri="{FF2B5EF4-FFF2-40B4-BE49-F238E27FC236}">
                <a16:creationId xmlns:a16="http://schemas.microsoft.com/office/drawing/2014/main" id="{7F04113C-73AC-3E53-E301-3DC1524DF757}"/>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209E008-DA94-4197-AFFF-54393A3D3EBE}" type="slidenum">
              <a:rPr lang="en-US" altLang="en-US">
                <a:solidFill>
                  <a:srgbClr val="898989"/>
                </a:solidFill>
                <a:latin typeface="Calibri" panose="020F0502020204030204" pitchFamily="34" charset="0"/>
              </a:rPr>
              <a:pPr/>
              <a:t>41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97E544A7-638A-CD99-E3BA-F4C8DCBE9B2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solidFill>
                <a:schemeClr val="tx1"/>
              </a:solidFill>
            </a:endParaRPr>
          </a:p>
          <a:p>
            <a:pPr algn="ctr">
              <a:defRPr/>
            </a:pPr>
            <a:r>
              <a:rPr lang="en-US" sz="3200" b="1" dirty="0">
                <a:solidFill>
                  <a:schemeClr val="tx1"/>
                </a:solidFill>
              </a:rPr>
              <a:t>Types of Schedules in DBMS</a:t>
            </a:r>
            <a:br>
              <a:rPr lang="en-US" sz="3200" dirty="0">
                <a:solidFill>
                  <a:schemeClr val="tx1"/>
                </a:solidFill>
              </a:rPr>
            </a:br>
            <a:endParaRPr lang="en-US" sz="3200" b="1" dirty="0">
              <a:solidFill>
                <a:schemeClr val="tx1"/>
              </a:solidFill>
            </a:endParaRPr>
          </a:p>
        </p:txBody>
      </p:sp>
      <p:pic>
        <p:nvPicPr>
          <p:cNvPr id="37895" name="Picture 2">
            <a:extLst>
              <a:ext uri="{FF2B5EF4-FFF2-40B4-BE49-F238E27FC236}">
                <a16:creationId xmlns:a16="http://schemas.microsoft.com/office/drawing/2014/main" id="{37368EB7-18F7-1C9F-84C4-E577BA66C0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219201"/>
            <a:ext cx="8305800" cy="4257675"/>
          </a:xfrm>
          <a:noFill/>
        </p:spPr>
      </p:pic>
      <p:pic>
        <p:nvPicPr>
          <p:cNvPr id="2" name="Picture 1">
            <a:extLst>
              <a:ext uri="{FF2B5EF4-FFF2-40B4-BE49-F238E27FC236}">
                <a16:creationId xmlns:a16="http://schemas.microsoft.com/office/drawing/2014/main" id="{2A9B437C-6DBB-8BAA-8E27-01A3AF3C0E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09"/>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E7453E87-5323-7735-7A4C-B187FD265AAA}"/>
              </a:ext>
            </a:extLst>
          </p:cNvPr>
          <p:cNvSpPr>
            <a:spLocks noGrp="1"/>
          </p:cNvSpPr>
          <p:nvPr>
            <p:ph idx="1"/>
          </p:nvPr>
        </p:nvSpPr>
        <p:spPr>
          <a:xfrm>
            <a:off x="2057400" y="838200"/>
            <a:ext cx="8229600" cy="5486400"/>
          </a:xfrm>
        </p:spPr>
        <p:txBody>
          <a:bodyPr/>
          <a:lstStyle/>
          <a:p>
            <a:pPr algn="just" eaLnBrk="1" hangingPunct="1">
              <a:buFont typeface="Arial" panose="020B0604020202020204" pitchFamily="34" charset="0"/>
              <a:buNone/>
            </a:pPr>
            <a:r>
              <a:rPr lang="en-US" altLang="en-US" sz="2400" b="1"/>
              <a:t>	</a:t>
            </a:r>
            <a:r>
              <a:rPr lang="en-US" altLang="en-US" sz="2400" b="1">
                <a:solidFill>
                  <a:srgbClr val="C00000"/>
                </a:solidFill>
              </a:rPr>
              <a:t>1. Serial Schedule:- </a:t>
            </a:r>
            <a:r>
              <a:rPr lang="en-US" altLang="en-US" sz="2400">
                <a:cs typeface="Times New Roman" panose="02020603050405020304" pitchFamily="18" charset="0"/>
              </a:rPr>
              <a:t>In </a:t>
            </a:r>
            <a:r>
              <a:rPr lang="en-US" altLang="en-US" sz="2400" b="1">
                <a:cs typeface="Times New Roman" panose="02020603050405020304" pitchFamily="18" charset="0"/>
              </a:rPr>
              <a:t>Serial schedule</a:t>
            </a:r>
            <a:r>
              <a:rPr lang="en-US" altLang="en-US" sz="2400">
                <a:cs typeface="Times New Roman" panose="02020603050405020304" pitchFamily="18" charset="0"/>
              </a:rPr>
              <a:t>, a transaction is executed completely before starting the execution of another transaction. In other words, you can say that in serial schedule, a transaction does not start execution until the currently running transaction finished execution. This type of execution of transaction is also known as </a:t>
            </a:r>
            <a:r>
              <a:rPr lang="en-US" altLang="en-US" sz="2400" b="1">
                <a:cs typeface="Times New Roman" panose="02020603050405020304" pitchFamily="18" charset="0"/>
              </a:rPr>
              <a:t>non-interleaved</a:t>
            </a:r>
            <a:r>
              <a:rPr lang="en-US" altLang="en-US" sz="2400">
                <a:cs typeface="Times New Roman" panose="02020603050405020304" pitchFamily="18" charset="0"/>
              </a:rPr>
              <a:t> execution. </a:t>
            </a:r>
          </a:p>
          <a:p>
            <a:pPr algn="just" eaLnBrk="1" hangingPunct="1">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a:t>
            </a:r>
            <a:r>
              <a:rPr lang="en-US" altLang="en-US" sz="2400" b="1">
                <a:solidFill>
                  <a:srgbClr val="C00000"/>
                </a:solidFill>
                <a:cs typeface="Times New Roman" panose="02020603050405020304" pitchFamily="18" charset="0"/>
              </a:rPr>
              <a:t>2. </a:t>
            </a:r>
            <a:r>
              <a:rPr lang="en-US" altLang="en-US" sz="2400" b="1">
                <a:solidFill>
                  <a:srgbClr val="C00000"/>
                </a:solidFill>
              </a:rPr>
              <a:t> Non Serial Schedule :-</a:t>
            </a:r>
            <a:r>
              <a:rPr lang="en-US" altLang="en-US" sz="2400" b="1">
                <a:solidFill>
                  <a:srgbClr val="C00000"/>
                </a:solidFill>
                <a:cs typeface="Times New Roman" panose="02020603050405020304" pitchFamily="18" charset="0"/>
              </a:rPr>
              <a:t> </a:t>
            </a:r>
            <a:r>
              <a:rPr lang="en-US" altLang="en-US" sz="2400">
                <a:cs typeface="Times New Roman" panose="02020603050405020304" pitchFamily="18" charset="0"/>
              </a:rPr>
              <a:t>In  Non </a:t>
            </a:r>
            <a:r>
              <a:rPr lang="en-US" altLang="en-US" sz="2400" b="1">
                <a:cs typeface="Times New Roman" panose="02020603050405020304" pitchFamily="18" charset="0"/>
              </a:rPr>
              <a:t>Serial schedule</a:t>
            </a:r>
            <a:r>
              <a:rPr lang="en-US" altLang="en-US" sz="2400">
                <a:cs typeface="Times New Roman" panose="02020603050405020304" pitchFamily="18" charset="0"/>
              </a:rPr>
              <a:t>, a transaction is executed completely  in context switching mode.(Concurrent Execution). </a:t>
            </a:r>
          </a:p>
          <a:p>
            <a:pPr algn="just" eaLnBrk="1" hangingPunct="1">
              <a:buFont typeface="Arial" panose="020B0604020202020204" pitchFamily="34" charset="0"/>
              <a:buNone/>
            </a:pPr>
            <a:r>
              <a:rPr lang="en-US" altLang="en-US" sz="2400">
                <a:cs typeface="Times New Roman" panose="02020603050405020304" pitchFamily="18" charset="0"/>
              </a:rPr>
              <a:t>	</a:t>
            </a:r>
            <a:r>
              <a:rPr lang="en-US" altLang="en-US" sz="2400" b="1">
                <a:solidFill>
                  <a:srgbClr val="FF0000"/>
                </a:solidFill>
                <a:cs typeface="Times New Roman" panose="02020603050405020304" pitchFamily="18" charset="0"/>
              </a:rPr>
              <a:t>Note:- </a:t>
            </a:r>
            <a:r>
              <a:rPr lang="en-US" altLang="en-US" sz="2400"/>
              <a:t>The transactions are executed in a non-serial manner, keeping the end result correct and same as the serial schedule.</a:t>
            </a:r>
          </a:p>
          <a:p>
            <a:pPr algn="just" eaLnBrk="1" hangingPunct="1">
              <a:buFont typeface="Arial" panose="020B0604020202020204" pitchFamily="34" charset="0"/>
              <a:buNone/>
            </a:pPr>
            <a:endParaRPr lang="en-US" altLang="en-US" b="1"/>
          </a:p>
          <a:p>
            <a:pPr algn="just" eaLnBrk="1" hangingPunct="1"/>
            <a:endParaRPr lang="en-US" altLang="en-US"/>
          </a:p>
        </p:txBody>
      </p:sp>
      <p:sp>
        <p:nvSpPr>
          <p:cNvPr id="4" name="Date Placeholder 3">
            <a:extLst>
              <a:ext uri="{FF2B5EF4-FFF2-40B4-BE49-F238E27FC236}">
                <a16:creationId xmlns:a16="http://schemas.microsoft.com/office/drawing/2014/main" id="{B61420E9-9823-E69E-A2A4-0AADE2064B84}"/>
              </a:ext>
            </a:extLst>
          </p:cNvPr>
          <p:cNvSpPr>
            <a:spLocks noGrp="1"/>
          </p:cNvSpPr>
          <p:nvPr>
            <p:ph type="dt" sz="quarter" idx="10"/>
          </p:nvPr>
        </p:nvSpPr>
        <p:spPr/>
        <p:txBody>
          <a:bodyPr/>
          <a:lstStyle/>
          <a:p>
            <a:pPr>
              <a:defRPr/>
            </a:pPr>
            <a:fld id="{2A27A9C6-8719-44E1-BE96-29B987AAEC94}" type="datetime1">
              <a:rPr lang="en-US" smtClean="0"/>
              <a:t>4/16/24</a:t>
            </a:fld>
            <a:endParaRPr lang="en-US"/>
          </a:p>
        </p:txBody>
      </p:sp>
      <p:sp>
        <p:nvSpPr>
          <p:cNvPr id="5" name="Footer Placeholder 4">
            <a:extLst>
              <a:ext uri="{FF2B5EF4-FFF2-40B4-BE49-F238E27FC236}">
                <a16:creationId xmlns:a16="http://schemas.microsoft.com/office/drawing/2014/main" id="{05D44C96-9767-2693-B5CF-A646A0F51D5E}"/>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38917" name="Slide Number Placeholder 5">
            <a:extLst>
              <a:ext uri="{FF2B5EF4-FFF2-40B4-BE49-F238E27FC236}">
                <a16:creationId xmlns:a16="http://schemas.microsoft.com/office/drawing/2014/main" id="{01397A23-B24D-558D-08A8-E57041964417}"/>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2C08B49-B58C-4440-8F0D-A854B6A8AAED}" type="slidenum">
              <a:rPr lang="en-US" altLang="en-US">
                <a:solidFill>
                  <a:srgbClr val="898989"/>
                </a:solidFill>
                <a:latin typeface="Calibri" panose="020F0502020204030204" pitchFamily="34" charset="0"/>
              </a:rPr>
              <a:pPr/>
              <a:t>42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4F18FEB6-E766-52F2-FBDB-4EA4D5E00D4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Types of Schedules in DBMS</a:t>
            </a:r>
          </a:p>
        </p:txBody>
      </p:sp>
      <p:pic>
        <p:nvPicPr>
          <p:cNvPr id="2" name="Picture 1">
            <a:extLst>
              <a:ext uri="{FF2B5EF4-FFF2-40B4-BE49-F238E27FC236}">
                <a16:creationId xmlns:a16="http://schemas.microsoft.com/office/drawing/2014/main" id="{6C16D4D7-3BFB-41FB-9797-26C8331E53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742"/>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 calcmode="lin" valueType="num">
                                      <p:cBhvr additive="base">
                                        <p:cTn id="7" dur="500" fill="hold"/>
                                        <p:tgtEl>
                                          <p:spTgt spid="266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6">
                                            <p:txEl>
                                              <p:pRg st="1" end="1"/>
                                            </p:txEl>
                                          </p:spTgt>
                                        </p:tgtEl>
                                        <p:attrNameLst>
                                          <p:attrName>style.visibility</p:attrName>
                                        </p:attrNameLst>
                                      </p:cBhvr>
                                      <p:to>
                                        <p:strVal val="visible"/>
                                      </p:to>
                                    </p:set>
                                    <p:anim calcmode="lin" valueType="num">
                                      <p:cBhvr additive="base">
                                        <p:cTn id="13" dur="500" fill="hold"/>
                                        <p:tgtEl>
                                          <p:spTgt spid="266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626">
                                            <p:txEl>
                                              <p:pRg st="2" end="2"/>
                                            </p:txEl>
                                          </p:spTgt>
                                        </p:tgtEl>
                                        <p:attrNameLst>
                                          <p:attrName>style.visibility</p:attrName>
                                        </p:attrNameLst>
                                      </p:cBhvr>
                                      <p:to>
                                        <p:strVal val="visible"/>
                                      </p:to>
                                    </p:set>
                                    <p:anim calcmode="lin" valueType="num">
                                      <p:cBhvr additive="base">
                                        <p:cTn id="19" dur="500" fill="hold"/>
                                        <p:tgtEl>
                                          <p:spTgt spid="2662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A0736-5DA2-4CEE-BF2E-BF97667AFB65}"/>
              </a:ext>
            </a:extLst>
          </p:cNvPr>
          <p:cNvSpPr>
            <a:spLocks noGrp="1"/>
          </p:cNvSpPr>
          <p:nvPr>
            <p:ph idx="1"/>
          </p:nvPr>
        </p:nvSpPr>
        <p:spPr>
          <a:xfrm>
            <a:off x="2057400" y="1143000"/>
            <a:ext cx="8229600" cy="5181600"/>
          </a:xfrm>
        </p:spPr>
        <p:txBody>
          <a:bodyPr rtlCol="0">
            <a:normAutofit fontScale="85000" lnSpcReduction="20000"/>
          </a:bodyPr>
          <a:lstStyle/>
          <a:p>
            <a:pPr algn="just">
              <a:lnSpc>
                <a:spcPct val="80000"/>
              </a:lnSpc>
              <a:tabLst>
                <a:tab pos="1947863" algn="l"/>
                <a:tab pos="2684463" algn="l"/>
                <a:tab pos="3594100" algn="l"/>
                <a:tab pos="4286250" algn="l"/>
              </a:tabLst>
              <a:defRPr/>
            </a:pPr>
            <a:r>
              <a:rPr lang="en-US" sz="2400" dirty="0"/>
              <a:t>Let </a:t>
            </a:r>
            <a:r>
              <a:rPr lang="en-US" sz="2400" i="1" dirty="0"/>
              <a:t>T</a:t>
            </a:r>
            <a:r>
              <a:rPr lang="en-US" sz="2400" baseline="-25000" dirty="0"/>
              <a:t>1</a:t>
            </a:r>
            <a:r>
              <a:rPr lang="en-US" sz="2400" dirty="0"/>
              <a:t> transfer 50 from </a:t>
            </a:r>
            <a:r>
              <a:rPr lang="en-US" sz="2400" i="1" dirty="0"/>
              <a:t>A </a:t>
            </a:r>
            <a:r>
              <a:rPr lang="en-US" sz="2400" dirty="0"/>
              <a:t>to </a:t>
            </a:r>
            <a:r>
              <a:rPr lang="en-US" sz="2400" i="1" dirty="0"/>
              <a:t>B</a:t>
            </a:r>
            <a:r>
              <a:rPr lang="en-US" sz="2400" dirty="0"/>
              <a:t>, and </a:t>
            </a:r>
            <a:r>
              <a:rPr lang="en-US" sz="2400" i="1" dirty="0"/>
              <a:t>T</a:t>
            </a:r>
            <a:r>
              <a:rPr lang="en-US" sz="2400" baseline="-25000" dirty="0"/>
              <a:t>2</a:t>
            </a:r>
            <a:r>
              <a:rPr lang="en-US" sz="2400" dirty="0"/>
              <a:t> transfer 10% of the balance from </a:t>
            </a:r>
            <a:r>
              <a:rPr lang="en-US" sz="2400" i="1" dirty="0"/>
              <a:t>A </a:t>
            </a:r>
            <a:r>
              <a:rPr lang="en-US" sz="2400" dirty="0"/>
              <a:t>to </a:t>
            </a:r>
            <a:r>
              <a:rPr lang="en-US" sz="2400" i="1" dirty="0"/>
              <a:t>B.</a:t>
            </a:r>
            <a:r>
              <a:rPr lang="en-US" sz="2400" dirty="0"/>
              <a:t>  </a:t>
            </a:r>
          </a:p>
          <a:p>
            <a:pPr algn="just">
              <a:lnSpc>
                <a:spcPct val="80000"/>
              </a:lnSpc>
              <a:tabLst>
                <a:tab pos="1947863" algn="l"/>
                <a:tab pos="2684463" algn="l"/>
                <a:tab pos="3594100" algn="l"/>
                <a:tab pos="4286250" algn="l"/>
              </a:tabLst>
              <a:defRPr/>
            </a:pPr>
            <a:r>
              <a:rPr lang="en-US" sz="2400" dirty="0"/>
              <a:t>A serial schedule in which </a:t>
            </a:r>
            <a:r>
              <a:rPr lang="en-US" sz="2400" i="1" dirty="0"/>
              <a:t>T</a:t>
            </a:r>
            <a:r>
              <a:rPr lang="en-US" sz="2400" baseline="-25000" dirty="0"/>
              <a:t>1</a:t>
            </a:r>
            <a:r>
              <a:rPr lang="en-US" sz="2400" dirty="0"/>
              <a:t> is followed by </a:t>
            </a:r>
            <a:r>
              <a:rPr lang="en-US" sz="2400" i="1" dirty="0"/>
              <a:t>T</a:t>
            </a:r>
            <a:r>
              <a:rPr lang="en-US" sz="2400" baseline="-25000" dirty="0"/>
              <a:t>2</a:t>
            </a:r>
            <a:r>
              <a:rPr lang="en-US" sz="2400" dirty="0"/>
              <a:t> :-</a:t>
            </a:r>
          </a:p>
          <a:p>
            <a:pPr algn="just">
              <a:lnSpc>
                <a:spcPct val="80000"/>
              </a:lnSpc>
              <a:tabLst>
                <a:tab pos="1947863" algn="l"/>
                <a:tab pos="2684463" algn="l"/>
                <a:tab pos="3594100" algn="l"/>
                <a:tab pos="4286250" algn="l"/>
              </a:tabLst>
              <a:defRPr/>
            </a:pPr>
            <a:endParaRPr lang="en-US" sz="2400" dirty="0"/>
          </a:p>
          <a:p>
            <a:pPr algn="just">
              <a:lnSpc>
                <a:spcPct val="80000"/>
              </a:lnSpc>
              <a:tabLst>
                <a:tab pos="1947863" algn="l"/>
                <a:tab pos="2684463" algn="l"/>
                <a:tab pos="3594100" algn="l"/>
                <a:tab pos="4286250" algn="l"/>
              </a:tabLst>
              <a:defRPr/>
            </a:pPr>
            <a:endParaRPr lang="en-US" sz="2400" dirty="0"/>
          </a:p>
          <a:p>
            <a:pPr algn="just">
              <a:lnSpc>
                <a:spcPct val="80000"/>
              </a:lnSpc>
              <a:tabLst>
                <a:tab pos="1947863" algn="l"/>
                <a:tab pos="2684463" algn="l"/>
                <a:tab pos="3594100" algn="l"/>
                <a:tab pos="4286250" algn="l"/>
              </a:tabLst>
              <a:defRPr/>
            </a:pPr>
            <a:endParaRPr lang="en-US" sz="2400" dirty="0"/>
          </a:p>
          <a:p>
            <a:pPr algn="just">
              <a:lnSpc>
                <a:spcPct val="80000"/>
              </a:lnSpc>
              <a:tabLst>
                <a:tab pos="1947863" algn="l"/>
                <a:tab pos="2684463" algn="l"/>
                <a:tab pos="3594100" algn="l"/>
                <a:tab pos="4286250" algn="l"/>
              </a:tabLst>
              <a:defRPr/>
            </a:pPr>
            <a:endParaRPr lang="en-US" sz="2400" dirty="0"/>
          </a:p>
          <a:p>
            <a:pPr algn="just">
              <a:lnSpc>
                <a:spcPct val="80000"/>
              </a:lnSpc>
              <a:tabLst>
                <a:tab pos="1947863" algn="l"/>
                <a:tab pos="2684463" algn="l"/>
                <a:tab pos="3594100" algn="l"/>
                <a:tab pos="4286250" algn="l"/>
              </a:tabLst>
              <a:defRPr/>
            </a:pPr>
            <a:endParaRPr lang="en-US" sz="2400" dirty="0"/>
          </a:p>
          <a:p>
            <a:pPr algn="just">
              <a:lnSpc>
                <a:spcPct val="80000"/>
              </a:lnSpc>
              <a:tabLst>
                <a:tab pos="1947863" algn="l"/>
                <a:tab pos="2684463" algn="l"/>
                <a:tab pos="3594100" algn="l"/>
                <a:tab pos="4286250" algn="l"/>
              </a:tabLst>
              <a:defRPr/>
            </a:pPr>
            <a:endParaRPr lang="en-US" sz="2400" dirty="0"/>
          </a:p>
          <a:p>
            <a:pPr algn="just">
              <a:lnSpc>
                <a:spcPct val="80000"/>
              </a:lnSpc>
              <a:tabLst>
                <a:tab pos="1947863" algn="l"/>
                <a:tab pos="2684463" algn="l"/>
                <a:tab pos="3594100" algn="l"/>
                <a:tab pos="4286250" algn="l"/>
              </a:tabLst>
              <a:defRPr/>
            </a:pPr>
            <a:endParaRPr lang="en-US" sz="2400" dirty="0"/>
          </a:p>
          <a:p>
            <a:pPr algn="just">
              <a:lnSpc>
                <a:spcPct val="80000"/>
              </a:lnSpc>
              <a:tabLst>
                <a:tab pos="1947863" algn="l"/>
                <a:tab pos="2684463" algn="l"/>
                <a:tab pos="3594100" algn="l"/>
                <a:tab pos="4286250" algn="l"/>
              </a:tabLst>
              <a:defRPr/>
            </a:pPr>
            <a:endParaRPr lang="en-US" sz="2400" dirty="0"/>
          </a:p>
          <a:p>
            <a:pPr algn="just">
              <a:lnSpc>
                <a:spcPct val="80000"/>
              </a:lnSpc>
              <a:tabLst>
                <a:tab pos="1947863" algn="l"/>
                <a:tab pos="2684463" algn="l"/>
                <a:tab pos="3594100" algn="l"/>
                <a:tab pos="4286250" algn="l"/>
              </a:tabLst>
              <a:defRPr/>
            </a:pPr>
            <a:endParaRPr lang="en-US" sz="2400" dirty="0"/>
          </a:p>
          <a:p>
            <a:pPr algn="just">
              <a:lnSpc>
                <a:spcPct val="80000"/>
              </a:lnSpc>
              <a:tabLst>
                <a:tab pos="1947863" algn="l"/>
                <a:tab pos="2684463" algn="l"/>
                <a:tab pos="3594100" algn="l"/>
                <a:tab pos="4286250" algn="l"/>
              </a:tabLst>
              <a:defRPr/>
            </a:pPr>
            <a:endParaRPr lang="en-US" sz="2400" dirty="0"/>
          </a:p>
          <a:p>
            <a:pPr algn="just">
              <a:lnSpc>
                <a:spcPct val="80000"/>
              </a:lnSpc>
              <a:tabLst>
                <a:tab pos="1947863" algn="l"/>
                <a:tab pos="2684463" algn="l"/>
                <a:tab pos="3594100" algn="l"/>
                <a:tab pos="4286250" algn="l"/>
              </a:tabLst>
              <a:defRPr/>
            </a:pPr>
            <a:endParaRPr lang="en-US" sz="2400" dirty="0"/>
          </a:p>
          <a:p>
            <a:pPr algn="just">
              <a:lnSpc>
                <a:spcPct val="80000"/>
              </a:lnSpc>
              <a:tabLst>
                <a:tab pos="1947863" algn="l"/>
                <a:tab pos="2684463" algn="l"/>
                <a:tab pos="3594100" algn="l"/>
                <a:tab pos="4286250" algn="l"/>
              </a:tabLst>
              <a:defRPr/>
            </a:pPr>
            <a:r>
              <a:rPr lang="en-US" sz="2400" dirty="0"/>
              <a:t>In this example, the transaction T2 does not start execution until the transaction T1 is finished.</a:t>
            </a:r>
            <a:endParaRPr lang="en-US" sz="2400" dirty="0">
              <a:latin typeface="Arial" pitchFamily="34" charset="0"/>
              <a:cs typeface="Arial" pitchFamily="34" charset="0"/>
            </a:endParaRPr>
          </a:p>
          <a:p>
            <a:pPr>
              <a:lnSpc>
                <a:spcPct val="80000"/>
              </a:lnSpc>
              <a:tabLst>
                <a:tab pos="1947863" algn="l"/>
                <a:tab pos="2684463" algn="l"/>
                <a:tab pos="3594100" algn="l"/>
                <a:tab pos="4286250" algn="l"/>
              </a:tabLst>
              <a:defRPr/>
            </a:pPr>
            <a:endParaRPr lang="en-US" sz="2400" dirty="0"/>
          </a:p>
          <a:p>
            <a:pPr algn="just">
              <a:spcAft>
                <a:spcPts val="0"/>
              </a:spcAft>
              <a:defRPr/>
            </a:pPr>
            <a:endParaRPr lang="en-US" dirty="0"/>
          </a:p>
        </p:txBody>
      </p:sp>
      <p:sp>
        <p:nvSpPr>
          <p:cNvPr id="4" name="Date Placeholder 3">
            <a:extLst>
              <a:ext uri="{FF2B5EF4-FFF2-40B4-BE49-F238E27FC236}">
                <a16:creationId xmlns:a16="http://schemas.microsoft.com/office/drawing/2014/main" id="{79704FAC-52C5-A1ED-5343-3C9113F885A6}"/>
              </a:ext>
            </a:extLst>
          </p:cNvPr>
          <p:cNvSpPr>
            <a:spLocks noGrp="1"/>
          </p:cNvSpPr>
          <p:nvPr>
            <p:ph type="dt" sz="quarter" idx="10"/>
          </p:nvPr>
        </p:nvSpPr>
        <p:spPr/>
        <p:txBody>
          <a:bodyPr/>
          <a:lstStyle/>
          <a:p>
            <a:pPr>
              <a:defRPr/>
            </a:pPr>
            <a:fld id="{11D17BDA-4D79-45BA-AB8D-9D40EE9AF25F}" type="datetime1">
              <a:rPr lang="en-US" smtClean="0"/>
              <a:t>4/16/24</a:t>
            </a:fld>
            <a:endParaRPr lang="en-US"/>
          </a:p>
        </p:txBody>
      </p:sp>
      <p:sp>
        <p:nvSpPr>
          <p:cNvPr id="5" name="Footer Placeholder 4">
            <a:extLst>
              <a:ext uri="{FF2B5EF4-FFF2-40B4-BE49-F238E27FC236}">
                <a16:creationId xmlns:a16="http://schemas.microsoft.com/office/drawing/2014/main" id="{9787E643-37C9-128A-A2F7-320304235E14}"/>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39941" name="Slide Number Placeholder 5">
            <a:extLst>
              <a:ext uri="{FF2B5EF4-FFF2-40B4-BE49-F238E27FC236}">
                <a16:creationId xmlns:a16="http://schemas.microsoft.com/office/drawing/2014/main" id="{9225B82F-673A-6040-149D-296E86CFD900}"/>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D6A22B-F427-4CCD-8A01-348D766DF133}" type="slidenum">
              <a:rPr lang="en-US" altLang="en-US">
                <a:solidFill>
                  <a:srgbClr val="898989"/>
                </a:solidFill>
                <a:latin typeface="Calibri" panose="020F0502020204030204" pitchFamily="34" charset="0"/>
              </a:rPr>
              <a:pPr/>
              <a:t>43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A94D60C9-22C7-C7CF-145E-D1E78208166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Schedule 1: serial schedule </a:t>
            </a:r>
          </a:p>
        </p:txBody>
      </p:sp>
      <p:pic>
        <p:nvPicPr>
          <p:cNvPr id="39944" name="Picture 5">
            <a:extLst>
              <a:ext uri="{FF2B5EF4-FFF2-40B4-BE49-F238E27FC236}">
                <a16:creationId xmlns:a16="http://schemas.microsoft.com/office/drawing/2014/main" id="{AD715186-B951-037B-4771-ADBFDBE11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133600"/>
            <a:ext cx="49530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A9396531-C004-FA59-61EE-11C46A2DF5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6834" y="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a16="http://schemas.microsoft.com/office/drawing/2014/main" id="{2FB0380C-7894-1FE4-0637-E609B3D92E20}"/>
              </a:ext>
            </a:extLst>
          </p:cNvPr>
          <p:cNvSpPr>
            <a:spLocks noGrp="1"/>
          </p:cNvSpPr>
          <p:nvPr>
            <p:ph idx="1"/>
          </p:nvPr>
        </p:nvSpPr>
        <p:spPr>
          <a:xfrm>
            <a:off x="2057400" y="1143000"/>
            <a:ext cx="8229600" cy="5181600"/>
          </a:xfrm>
        </p:spPr>
        <p:txBody>
          <a:bodyPr/>
          <a:lstStyle/>
          <a:p>
            <a:pPr algn="just" eaLnBrk="1" hangingPunct="1">
              <a:buFont typeface="Arial" panose="020B0604020202020204" pitchFamily="34" charset="0"/>
              <a:buNone/>
            </a:pPr>
            <a:r>
              <a:rPr lang="en-US" altLang="en-US" sz="2400" b="1">
                <a:solidFill>
                  <a:srgbClr val="C00000"/>
                </a:solidFill>
              </a:rPr>
              <a:t>Schedule 1: serial schedule :-</a:t>
            </a:r>
          </a:p>
          <a:p>
            <a:pPr algn="just" eaLnBrk="1" hangingPunct="1">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T2 is a new transaction which deposits to account B 10% of the amount in account A. If we prepare a serial schedule, then either T1 will completely finish before T2 can begin, or T2 will completely finish before T1 can begin. </a:t>
            </a:r>
          </a:p>
          <a:p>
            <a:pPr algn="just" eaLnBrk="1" hangingPunct="1">
              <a:buFont typeface="Arial" panose="020B0604020202020204" pitchFamily="34" charset="0"/>
              <a:buNone/>
            </a:pPr>
            <a:endParaRPr lang="en-US" altLang="en-US"/>
          </a:p>
        </p:txBody>
      </p:sp>
      <p:sp>
        <p:nvSpPr>
          <p:cNvPr id="4" name="Date Placeholder 3">
            <a:extLst>
              <a:ext uri="{FF2B5EF4-FFF2-40B4-BE49-F238E27FC236}">
                <a16:creationId xmlns:a16="http://schemas.microsoft.com/office/drawing/2014/main" id="{237B4C6B-FC27-D198-EE42-47246BEA8C68}"/>
              </a:ext>
            </a:extLst>
          </p:cNvPr>
          <p:cNvSpPr>
            <a:spLocks noGrp="1"/>
          </p:cNvSpPr>
          <p:nvPr>
            <p:ph type="dt" sz="quarter" idx="10"/>
          </p:nvPr>
        </p:nvSpPr>
        <p:spPr/>
        <p:txBody>
          <a:bodyPr/>
          <a:lstStyle/>
          <a:p>
            <a:pPr>
              <a:defRPr/>
            </a:pPr>
            <a:fld id="{66346311-2E0D-4A77-A82F-12F6366220D2}" type="datetime1">
              <a:rPr lang="en-US" smtClean="0"/>
              <a:t>4/16/24</a:t>
            </a:fld>
            <a:endParaRPr lang="en-US"/>
          </a:p>
        </p:txBody>
      </p:sp>
      <p:sp>
        <p:nvSpPr>
          <p:cNvPr id="5" name="Footer Placeholder 4">
            <a:extLst>
              <a:ext uri="{FF2B5EF4-FFF2-40B4-BE49-F238E27FC236}">
                <a16:creationId xmlns:a16="http://schemas.microsoft.com/office/drawing/2014/main" id="{6CC8257F-274F-7026-1C97-63E310CC2994}"/>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40965" name="Slide Number Placeholder 5">
            <a:extLst>
              <a:ext uri="{FF2B5EF4-FFF2-40B4-BE49-F238E27FC236}">
                <a16:creationId xmlns:a16="http://schemas.microsoft.com/office/drawing/2014/main" id="{B161428C-03CB-084C-9505-55288A397537}"/>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7C13F08-D2CC-4373-9DC9-FD5B4D7C4C03}" type="slidenum">
              <a:rPr lang="en-US" altLang="en-US">
                <a:solidFill>
                  <a:srgbClr val="898989"/>
                </a:solidFill>
                <a:latin typeface="Calibri" panose="020F0502020204030204" pitchFamily="34" charset="0"/>
              </a:rPr>
              <a:pPr/>
              <a:t>44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ABADC0FA-49C0-7FCB-C3F1-53E76529CFD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Serial schedule</a:t>
            </a:r>
          </a:p>
        </p:txBody>
      </p:sp>
      <p:pic>
        <p:nvPicPr>
          <p:cNvPr id="2" name="Picture 1">
            <a:extLst>
              <a:ext uri="{FF2B5EF4-FFF2-40B4-BE49-F238E27FC236}">
                <a16:creationId xmlns:a16="http://schemas.microsoft.com/office/drawing/2014/main" id="{9F022EE9-9C02-511F-53C3-9AEDDFFEE4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96C3EE80-6992-5F2F-A5ED-1F27D5D48801}"/>
              </a:ext>
            </a:extLst>
          </p:cNvPr>
          <p:cNvSpPr>
            <a:spLocks noGrp="1"/>
          </p:cNvSpPr>
          <p:nvPr>
            <p:ph idx="1"/>
          </p:nvPr>
        </p:nvSpPr>
        <p:spPr>
          <a:xfrm>
            <a:off x="2057400" y="1143000"/>
            <a:ext cx="8229600" cy="5181600"/>
          </a:xfrm>
        </p:spPr>
        <p:txBody>
          <a:bodyPr/>
          <a:lstStyle/>
          <a:p>
            <a:pPr algn="just" eaLnBrk="1" hangingPunct="1">
              <a:buFont typeface="Arial" panose="020B0604020202020204" pitchFamily="34" charset="0"/>
              <a:buNone/>
            </a:pPr>
            <a:r>
              <a:rPr lang="en-US" altLang="en-US" sz="2400"/>
              <a:t>A serial schedule where </a:t>
            </a:r>
            <a:r>
              <a:rPr lang="en-US" altLang="en-US" sz="2400" i="1"/>
              <a:t>T</a:t>
            </a:r>
            <a:r>
              <a:rPr lang="en-US" altLang="en-US" sz="2400" i="1" baseline="-25000"/>
              <a:t>2</a:t>
            </a:r>
            <a:r>
              <a:rPr lang="en-US" altLang="en-US" sz="2400"/>
              <a:t> is followed by </a:t>
            </a:r>
            <a:r>
              <a:rPr kumimoji="1" lang="en-US" altLang="en-US" sz="2400" i="1"/>
              <a:t>T</a:t>
            </a:r>
            <a:r>
              <a:rPr kumimoji="1" lang="en-US" altLang="en-US" sz="2400" baseline="-25000"/>
              <a:t>1</a:t>
            </a:r>
          </a:p>
          <a:p>
            <a:pPr algn="just" eaLnBrk="1" hangingPunct="1"/>
            <a:endParaRPr lang="en-US" altLang="en-US"/>
          </a:p>
        </p:txBody>
      </p:sp>
      <p:sp>
        <p:nvSpPr>
          <p:cNvPr id="4" name="Date Placeholder 3">
            <a:extLst>
              <a:ext uri="{FF2B5EF4-FFF2-40B4-BE49-F238E27FC236}">
                <a16:creationId xmlns:a16="http://schemas.microsoft.com/office/drawing/2014/main" id="{64ABB2D1-A78A-8685-90B5-5D1259016261}"/>
              </a:ext>
            </a:extLst>
          </p:cNvPr>
          <p:cNvSpPr>
            <a:spLocks noGrp="1"/>
          </p:cNvSpPr>
          <p:nvPr>
            <p:ph type="dt" sz="quarter" idx="10"/>
          </p:nvPr>
        </p:nvSpPr>
        <p:spPr/>
        <p:txBody>
          <a:bodyPr/>
          <a:lstStyle/>
          <a:p>
            <a:pPr>
              <a:defRPr/>
            </a:pPr>
            <a:fld id="{B8245F6E-55F1-4E12-9130-D7853228971A}" type="datetime1">
              <a:rPr lang="en-US" smtClean="0"/>
              <a:t>4/16/24</a:t>
            </a:fld>
            <a:endParaRPr lang="en-US"/>
          </a:p>
        </p:txBody>
      </p:sp>
      <p:sp>
        <p:nvSpPr>
          <p:cNvPr id="5" name="Footer Placeholder 4">
            <a:extLst>
              <a:ext uri="{FF2B5EF4-FFF2-40B4-BE49-F238E27FC236}">
                <a16:creationId xmlns:a16="http://schemas.microsoft.com/office/drawing/2014/main" id="{8B37343A-DB56-6069-9FBE-AE31F80E73C8}"/>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41989" name="Slide Number Placeholder 5">
            <a:extLst>
              <a:ext uri="{FF2B5EF4-FFF2-40B4-BE49-F238E27FC236}">
                <a16:creationId xmlns:a16="http://schemas.microsoft.com/office/drawing/2014/main" id="{AA98AEA2-396C-739B-A975-AD44B7EE5E2E}"/>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AE68D7-6D61-4A98-BA26-02103DF8EAAB}" type="slidenum">
              <a:rPr lang="en-US" altLang="en-US">
                <a:solidFill>
                  <a:srgbClr val="898989"/>
                </a:solidFill>
                <a:latin typeface="Calibri" panose="020F0502020204030204" pitchFamily="34" charset="0"/>
              </a:rPr>
              <a:pPr/>
              <a:t>45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385925CE-A61C-F863-9F2B-B3A515BDDD4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Schedule 2: serial schedule </a:t>
            </a:r>
          </a:p>
        </p:txBody>
      </p:sp>
      <p:pic>
        <p:nvPicPr>
          <p:cNvPr id="41992" name="Picture 2">
            <a:extLst>
              <a:ext uri="{FF2B5EF4-FFF2-40B4-BE49-F238E27FC236}">
                <a16:creationId xmlns:a16="http://schemas.microsoft.com/office/drawing/2014/main" id="{CA4B1C13-8975-1CEA-A434-963DE5BEE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990726"/>
            <a:ext cx="5867400" cy="3800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10600539-0CE7-F9FE-214E-AEF7CB88A0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3CF49-547E-8D2F-0EBE-7F1833870F04}"/>
              </a:ext>
            </a:extLst>
          </p:cNvPr>
          <p:cNvSpPr>
            <a:spLocks noGrp="1"/>
          </p:cNvSpPr>
          <p:nvPr>
            <p:ph idx="1"/>
          </p:nvPr>
        </p:nvSpPr>
        <p:spPr>
          <a:xfrm>
            <a:off x="2057400" y="1143000"/>
            <a:ext cx="8229600" cy="5181600"/>
          </a:xfrm>
        </p:spPr>
        <p:txBody>
          <a:bodyPr rtlCol="0">
            <a:normAutofit/>
          </a:bodyPr>
          <a:lstStyle/>
          <a:p>
            <a:pPr marL="365760" indent="-256032" algn="just">
              <a:lnSpc>
                <a:spcPct val="90000"/>
              </a:lnSpc>
              <a:spcAft>
                <a:spcPts val="0"/>
              </a:spcAft>
              <a:buFont typeface="Wingdings 3"/>
              <a:buChar char=""/>
              <a:tabLst>
                <a:tab pos="1947863" algn="l"/>
                <a:tab pos="2684463" algn="l"/>
                <a:tab pos="3594100" algn="l"/>
                <a:tab pos="4286250" algn="l"/>
              </a:tabLst>
              <a:defRPr/>
            </a:pPr>
            <a:r>
              <a:rPr lang="en-US" sz="2400" dirty="0">
                <a:cs typeface="Times New Roman" pitchFamily="18" charset="0"/>
              </a:rPr>
              <a:t>However, if we want to create a concurrent schedule, then some Context Switching need to be made, so that some portion of T1 will be executed, then some  portion of T2 will be executed and so on.</a:t>
            </a:r>
          </a:p>
          <a:p>
            <a:pPr marL="365760" indent="-256032" algn="just">
              <a:lnSpc>
                <a:spcPct val="90000"/>
              </a:lnSpc>
              <a:spcAft>
                <a:spcPts val="0"/>
              </a:spcAft>
              <a:buFont typeface="Wingdings 3"/>
              <a:buChar char=""/>
              <a:tabLst>
                <a:tab pos="1947863" algn="l"/>
                <a:tab pos="2684463" algn="l"/>
                <a:tab pos="3594100" algn="l"/>
                <a:tab pos="4286250" algn="l"/>
              </a:tabLst>
              <a:defRPr/>
            </a:pPr>
            <a:endParaRPr lang="en-US" sz="2400" dirty="0">
              <a:cs typeface="Times New Roman" pitchFamily="18" charset="0"/>
            </a:endParaRPr>
          </a:p>
          <a:p>
            <a:pPr marL="365760" indent="-256032" algn="just">
              <a:lnSpc>
                <a:spcPct val="90000"/>
              </a:lnSpc>
              <a:spcAft>
                <a:spcPts val="0"/>
              </a:spcAft>
              <a:buFont typeface="Wingdings 3"/>
              <a:buChar char=""/>
              <a:tabLst>
                <a:tab pos="1947863" algn="l"/>
                <a:tab pos="2684463" algn="l"/>
                <a:tab pos="3594100" algn="l"/>
                <a:tab pos="4286250" algn="l"/>
              </a:tabLst>
              <a:defRPr/>
            </a:pPr>
            <a:endParaRPr lang="en-US" sz="2400" dirty="0">
              <a:cs typeface="Times New Roman" pitchFamily="18" charset="0"/>
            </a:endParaRPr>
          </a:p>
          <a:p>
            <a:pPr marL="365760" indent="-256032" algn="just">
              <a:lnSpc>
                <a:spcPct val="90000"/>
              </a:lnSpc>
              <a:spcAft>
                <a:spcPts val="0"/>
              </a:spcAft>
              <a:buFont typeface="Wingdings 3"/>
              <a:buChar char=""/>
              <a:tabLst>
                <a:tab pos="1947863" algn="l"/>
                <a:tab pos="2684463" algn="l"/>
                <a:tab pos="3594100" algn="l"/>
                <a:tab pos="4286250" algn="l"/>
              </a:tabLst>
              <a:defRPr/>
            </a:pPr>
            <a:endParaRPr lang="en-US" sz="2400" dirty="0">
              <a:cs typeface="Times New Roman" pitchFamily="18" charset="0"/>
            </a:endParaRPr>
          </a:p>
          <a:p>
            <a:pPr marL="365760" indent="-256032" algn="just">
              <a:lnSpc>
                <a:spcPct val="90000"/>
              </a:lnSpc>
              <a:spcAft>
                <a:spcPts val="0"/>
              </a:spcAft>
              <a:buFont typeface="Wingdings 3"/>
              <a:buChar char=""/>
              <a:tabLst>
                <a:tab pos="1947863" algn="l"/>
                <a:tab pos="2684463" algn="l"/>
                <a:tab pos="3594100" algn="l"/>
                <a:tab pos="4286250" algn="l"/>
              </a:tabLst>
              <a:defRPr/>
            </a:pPr>
            <a:r>
              <a:rPr lang="en-US" sz="2400" dirty="0">
                <a:cs typeface="Times New Roman" pitchFamily="18" charset="0"/>
              </a:rPr>
              <a:t>Let </a:t>
            </a:r>
            <a:r>
              <a:rPr lang="en-US" sz="2400" i="1" dirty="0">
                <a:cs typeface="Times New Roman" pitchFamily="18" charset="0"/>
              </a:rPr>
              <a:t>T</a:t>
            </a:r>
            <a:r>
              <a:rPr lang="en-US" sz="2400" baseline="-25000" dirty="0">
                <a:cs typeface="Times New Roman" pitchFamily="18" charset="0"/>
              </a:rPr>
              <a:t>1</a:t>
            </a:r>
            <a:r>
              <a:rPr lang="en-US" sz="2400" dirty="0">
                <a:cs typeface="Times New Roman" pitchFamily="18" charset="0"/>
              </a:rPr>
              <a:t> and </a:t>
            </a:r>
            <a:r>
              <a:rPr lang="en-US" sz="2400" i="1" dirty="0">
                <a:cs typeface="Times New Roman" pitchFamily="18" charset="0"/>
              </a:rPr>
              <a:t>T</a:t>
            </a:r>
            <a:r>
              <a:rPr lang="en-US" sz="2400" baseline="-25000" dirty="0">
                <a:cs typeface="Times New Roman" pitchFamily="18" charset="0"/>
              </a:rPr>
              <a:t>2</a:t>
            </a:r>
            <a:r>
              <a:rPr lang="en-US" sz="2400" dirty="0">
                <a:cs typeface="Times New Roman" pitchFamily="18" charset="0"/>
              </a:rPr>
              <a:t> be the transactions defined previously</a:t>
            </a:r>
            <a:r>
              <a:rPr lang="en-US" sz="2400" i="1" dirty="0">
                <a:cs typeface="Times New Roman" pitchFamily="18" charset="0"/>
              </a:rPr>
              <a:t>.</a:t>
            </a:r>
            <a:r>
              <a:rPr lang="en-US" sz="2400" dirty="0">
                <a:cs typeface="Times New Roman" pitchFamily="18" charset="0"/>
              </a:rPr>
              <a:t>  The following schedule is not a serial schedule, but it is </a:t>
            </a:r>
            <a:r>
              <a:rPr lang="en-US" sz="2400" i="1" dirty="0">
                <a:cs typeface="Times New Roman" pitchFamily="18" charset="0"/>
              </a:rPr>
              <a:t>equivalent</a:t>
            </a:r>
            <a:r>
              <a:rPr lang="en-US" sz="2400" dirty="0">
                <a:cs typeface="Times New Roman" pitchFamily="18" charset="0"/>
              </a:rPr>
              <a:t> to Schedule 1.</a:t>
            </a:r>
          </a:p>
          <a:p>
            <a:pPr marL="365760" indent="-256032" algn="just">
              <a:lnSpc>
                <a:spcPct val="90000"/>
              </a:lnSpc>
              <a:spcAft>
                <a:spcPts val="0"/>
              </a:spcAft>
              <a:buFont typeface="Wingdings 3"/>
              <a:buChar char=""/>
              <a:tabLst>
                <a:tab pos="1947863" algn="l"/>
                <a:tab pos="2684463" algn="l"/>
                <a:tab pos="3594100" algn="l"/>
                <a:tab pos="4286250" algn="l"/>
              </a:tabLst>
              <a:defRPr/>
            </a:pPr>
            <a:endParaRPr lang="en-US" sz="2400" dirty="0">
              <a:cs typeface="Times New Roman" pitchFamily="18" charset="0"/>
            </a:endParaRPr>
          </a:p>
          <a:p>
            <a:pPr marL="365760" indent="-256032" algn="just">
              <a:lnSpc>
                <a:spcPct val="90000"/>
              </a:lnSpc>
              <a:spcAft>
                <a:spcPts val="0"/>
              </a:spcAft>
              <a:buFont typeface="Wingdings 3"/>
              <a:buChar char=""/>
              <a:tabLst>
                <a:tab pos="1947863" algn="l"/>
                <a:tab pos="2684463" algn="l"/>
                <a:tab pos="3594100" algn="l"/>
                <a:tab pos="4286250" algn="l"/>
              </a:tabLst>
              <a:defRPr/>
            </a:pPr>
            <a:endParaRPr lang="en-US" sz="2400" dirty="0">
              <a:cs typeface="Times New Roman" pitchFamily="18" charset="0"/>
            </a:endParaRPr>
          </a:p>
          <a:p>
            <a:pPr marL="365760" indent="-256032" algn="just">
              <a:lnSpc>
                <a:spcPct val="90000"/>
              </a:lnSpc>
              <a:spcAft>
                <a:spcPts val="0"/>
              </a:spcAft>
              <a:buNone/>
              <a:tabLst>
                <a:tab pos="1947863" algn="l"/>
                <a:tab pos="2684463" algn="l"/>
                <a:tab pos="3594100" algn="l"/>
                <a:tab pos="4286250" algn="l"/>
              </a:tabLst>
              <a:defRPr/>
            </a:pPr>
            <a:endParaRPr lang="en-US" sz="2400" dirty="0">
              <a:cs typeface="Times New Roman" pitchFamily="18" charset="0"/>
            </a:endParaRPr>
          </a:p>
          <a:p>
            <a:pPr marL="365760" indent="-256032" algn="just">
              <a:lnSpc>
                <a:spcPct val="90000"/>
              </a:lnSpc>
              <a:spcAft>
                <a:spcPts val="0"/>
              </a:spcAft>
              <a:buNone/>
              <a:tabLst>
                <a:tab pos="1947863" algn="l"/>
                <a:tab pos="2684463" algn="l"/>
                <a:tab pos="3594100" algn="l"/>
                <a:tab pos="4286250" algn="l"/>
              </a:tabLst>
              <a:defRPr/>
            </a:pPr>
            <a:endParaRPr lang="en-US" sz="2400" dirty="0">
              <a:cs typeface="Times New Roman" pitchFamily="18" charset="0"/>
            </a:endParaRPr>
          </a:p>
          <a:p>
            <a:pPr marL="365760" indent="-256032" algn="just">
              <a:lnSpc>
                <a:spcPct val="90000"/>
              </a:lnSpc>
              <a:spcAft>
                <a:spcPts val="0"/>
              </a:spcAft>
              <a:buNone/>
              <a:tabLst>
                <a:tab pos="1947863" algn="l"/>
                <a:tab pos="2684463" algn="l"/>
                <a:tab pos="3594100" algn="l"/>
                <a:tab pos="4286250" algn="l"/>
              </a:tabLst>
              <a:defRPr/>
            </a:pPr>
            <a:endParaRPr lang="en-US" sz="2400" dirty="0">
              <a:cs typeface="Times New Roman" pitchFamily="18" charset="0"/>
            </a:endParaRPr>
          </a:p>
          <a:p>
            <a:pPr algn="just">
              <a:spcAft>
                <a:spcPts val="0"/>
              </a:spcAft>
              <a:defRPr/>
            </a:pPr>
            <a:endParaRPr lang="en-US" dirty="0"/>
          </a:p>
        </p:txBody>
      </p:sp>
      <p:sp>
        <p:nvSpPr>
          <p:cNvPr id="4" name="Date Placeholder 3">
            <a:extLst>
              <a:ext uri="{FF2B5EF4-FFF2-40B4-BE49-F238E27FC236}">
                <a16:creationId xmlns:a16="http://schemas.microsoft.com/office/drawing/2014/main" id="{45413136-B1CC-784C-5B52-391C3DE6160B}"/>
              </a:ext>
            </a:extLst>
          </p:cNvPr>
          <p:cNvSpPr>
            <a:spLocks noGrp="1"/>
          </p:cNvSpPr>
          <p:nvPr>
            <p:ph type="dt" sz="quarter" idx="10"/>
          </p:nvPr>
        </p:nvSpPr>
        <p:spPr/>
        <p:txBody>
          <a:bodyPr/>
          <a:lstStyle/>
          <a:p>
            <a:pPr>
              <a:defRPr/>
            </a:pPr>
            <a:fld id="{A67C4BED-805D-4C8C-BA17-06B99780F4FF}" type="datetime1">
              <a:rPr lang="en-US" smtClean="0"/>
              <a:t>4/16/24</a:t>
            </a:fld>
            <a:endParaRPr lang="en-US"/>
          </a:p>
        </p:txBody>
      </p:sp>
      <p:sp>
        <p:nvSpPr>
          <p:cNvPr id="5" name="Footer Placeholder 4">
            <a:extLst>
              <a:ext uri="{FF2B5EF4-FFF2-40B4-BE49-F238E27FC236}">
                <a16:creationId xmlns:a16="http://schemas.microsoft.com/office/drawing/2014/main" id="{E7A9697C-D920-8C95-0731-DCFCA7E52C2A}"/>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43013" name="Slide Number Placeholder 5">
            <a:extLst>
              <a:ext uri="{FF2B5EF4-FFF2-40B4-BE49-F238E27FC236}">
                <a16:creationId xmlns:a16="http://schemas.microsoft.com/office/drawing/2014/main" id="{74015333-7902-D9D5-55E8-7F9ADF0DDD21}"/>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DD56CE-7948-46D5-B365-47A31A891257}" type="slidenum">
              <a:rPr lang="en-US" altLang="en-US">
                <a:solidFill>
                  <a:srgbClr val="898989"/>
                </a:solidFill>
                <a:latin typeface="Calibri" panose="020F0502020204030204" pitchFamily="34" charset="0"/>
              </a:rPr>
              <a:pPr/>
              <a:t>46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DA25A231-6750-BC45-6BA4-C1F3D87A895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Schedule 3:  non serial schedule </a:t>
            </a:r>
          </a:p>
        </p:txBody>
      </p:sp>
      <p:pic>
        <p:nvPicPr>
          <p:cNvPr id="2" name="Picture 1">
            <a:extLst>
              <a:ext uri="{FF2B5EF4-FFF2-40B4-BE49-F238E27FC236}">
                <a16:creationId xmlns:a16="http://schemas.microsoft.com/office/drawing/2014/main" id="{2B3D99E1-1D76-D475-95CA-C387EA8876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8417B2A5-A574-A3FC-19D7-5E176BA6E2AA}"/>
              </a:ext>
            </a:extLst>
          </p:cNvPr>
          <p:cNvSpPr>
            <a:spLocks noGrp="1"/>
          </p:cNvSpPr>
          <p:nvPr>
            <p:ph idx="1"/>
          </p:nvPr>
        </p:nvSpPr>
        <p:spPr>
          <a:xfrm>
            <a:off x="2057400" y="1143000"/>
            <a:ext cx="8229600" cy="5181600"/>
          </a:xfrm>
        </p:spPr>
        <p:txBody>
          <a:bodyPr/>
          <a:lstStyle/>
          <a:p>
            <a:pPr algn="just" eaLnBrk="1" hangingPunct="1">
              <a:buFont typeface="Arial" panose="020B0604020202020204" pitchFamily="34" charset="0"/>
              <a:buNone/>
            </a:pPr>
            <a:endParaRPr lang="en-US" altLang="en-US" b="1"/>
          </a:p>
          <a:p>
            <a:pPr algn="just" eaLnBrk="1" hangingPunct="1"/>
            <a:endParaRPr lang="en-US" altLang="en-US"/>
          </a:p>
        </p:txBody>
      </p:sp>
      <p:sp>
        <p:nvSpPr>
          <p:cNvPr id="4" name="Date Placeholder 3">
            <a:extLst>
              <a:ext uri="{FF2B5EF4-FFF2-40B4-BE49-F238E27FC236}">
                <a16:creationId xmlns:a16="http://schemas.microsoft.com/office/drawing/2014/main" id="{EC04DD74-7010-7860-8EED-1EE528D87942}"/>
              </a:ext>
            </a:extLst>
          </p:cNvPr>
          <p:cNvSpPr>
            <a:spLocks noGrp="1"/>
          </p:cNvSpPr>
          <p:nvPr>
            <p:ph type="dt" sz="quarter" idx="10"/>
          </p:nvPr>
        </p:nvSpPr>
        <p:spPr/>
        <p:txBody>
          <a:bodyPr/>
          <a:lstStyle/>
          <a:p>
            <a:pPr>
              <a:defRPr/>
            </a:pPr>
            <a:fld id="{B1080AC6-D4AF-45FF-87A6-BA2EB004A205}" type="datetime1">
              <a:rPr lang="en-US" smtClean="0"/>
              <a:t>4/16/24</a:t>
            </a:fld>
            <a:endParaRPr lang="en-US"/>
          </a:p>
        </p:txBody>
      </p:sp>
      <p:sp>
        <p:nvSpPr>
          <p:cNvPr id="5" name="Footer Placeholder 4">
            <a:extLst>
              <a:ext uri="{FF2B5EF4-FFF2-40B4-BE49-F238E27FC236}">
                <a16:creationId xmlns:a16="http://schemas.microsoft.com/office/drawing/2014/main" id="{C233F471-CFA1-987D-48A3-7EC5D89EA66A}"/>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44037" name="Slide Number Placeholder 5">
            <a:extLst>
              <a:ext uri="{FF2B5EF4-FFF2-40B4-BE49-F238E27FC236}">
                <a16:creationId xmlns:a16="http://schemas.microsoft.com/office/drawing/2014/main" id="{9D237C8E-1F10-E4D4-9B42-24431083952B}"/>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1AB0A66-6651-49B4-BFB8-BBD7CA37DFFC}" type="slidenum">
              <a:rPr lang="en-US" altLang="en-US">
                <a:solidFill>
                  <a:srgbClr val="898989"/>
                </a:solidFill>
                <a:latin typeface="Calibri" panose="020F0502020204030204" pitchFamily="34" charset="0"/>
              </a:rPr>
              <a:pPr/>
              <a:t>47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5D9C6124-AE4C-59B1-9674-1741FAF8CC9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Schedule 3:  non serial schedule </a:t>
            </a:r>
          </a:p>
        </p:txBody>
      </p:sp>
      <p:sp>
        <p:nvSpPr>
          <p:cNvPr id="44040" name="Rectangle 8">
            <a:extLst>
              <a:ext uri="{FF2B5EF4-FFF2-40B4-BE49-F238E27FC236}">
                <a16:creationId xmlns:a16="http://schemas.microsoft.com/office/drawing/2014/main" id="{D59F9BBB-4E5C-86C0-7EB9-8A552BF943E0}"/>
              </a:ext>
            </a:extLst>
          </p:cNvPr>
          <p:cNvSpPr>
            <a:spLocks noChangeArrowheads="1"/>
          </p:cNvSpPr>
          <p:nvPr/>
        </p:nvSpPr>
        <p:spPr bwMode="auto">
          <a:xfrm>
            <a:off x="2590800" y="5867400"/>
            <a:ext cx="70104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kumimoji="1" lang="en-US" altLang="en-US">
                <a:solidFill>
                  <a:srgbClr val="C00000"/>
                </a:solidFill>
              </a:rPr>
              <a:t>	In Schedules 1, 2 and 3, the sum A + B is preserved.</a:t>
            </a:r>
          </a:p>
        </p:txBody>
      </p:sp>
      <p:pic>
        <p:nvPicPr>
          <p:cNvPr id="44041" name="Picture 2">
            <a:extLst>
              <a:ext uri="{FF2B5EF4-FFF2-40B4-BE49-F238E27FC236}">
                <a16:creationId xmlns:a16="http://schemas.microsoft.com/office/drawing/2014/main" id="{68A84F43-C9AC-4459-97CE-0B25C9831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143000"/>
            <a:ext cx="6172200"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FEB4D8EB-CE9D-F608-BBEF-DF41121805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196"/>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17FE383D-D589-F662-BE2D-B9DE238CD75B}"/>
              </a:ext>
            </a:extLst>
          </p:cNvPr>
          <p:cNvSpPr>
            <a:spLocks noGrp="1"/>
          </p:cNvSpPr>
          <p:nvPr>
            <p:ph idx="1"/>
          </p:nvPr>
        </p:nvSpPr>
        <p:spPr>
          <a:xfrm>
            <a:off x="2057400" y="1143000"/>
            <a:ext cx="8229600" cy="5181600"/>
          </a:xfrm>
        </p:spPr>
        <p:txBody>
          <a:bodyPr/>
          <a:lstStyle/>
          <a:p>
            <a:pPr algn="just" eaLnBrk="1" hangingPunct="1">
              <a:buFont typeface="Arial" panose="020B0604020202020204" pitchFamily="34" charset="0"/>
              <a:buNone/>
            </a:pPr>
            <a:r>
              <a:rPr lang="en-US" altLang="en-US" b="1"/>
              <a:t>	</a:t>
            </a:r>
            <a:r>
              <a:rPr lang="en-US" altLang="en-US" sz="2400"/>
              <a:t>The following concurrent schedule does not preserve the value of (</a:t>
            </a:r>
            <a:r>
              <a:rPr lang="en-US" altLang="en-US" sz="2400" i="1"/>
              <a:t>A </a:t>
            </a:r>
            <a:r>
              <a:rPr lang="en-US" altLang="en-US" sz="2400"/>
              <a:t>+ </a:t>
            </a:r>
            <a:r>
              <a:rPr lang="en-US" altLang="en-US" sz="2400" i="1"/>
              <a:t>B</a:t>
            </a:r>
            <a:r>
              <a:rPr lang="en-US" altLang="en-US" sz="2400"/>
              <a:t> </a:t>
            </a:r>
            <a:r>
              <a:rPr lang="en-US" altLang="en-US" sz="2400" i="1"/>
              <a:t>)</a:t>
            </a:r>
            <a:r>
              <a:rPr lang="en-US" altLang="en-US" sz="2400"/>
              <a:t>. </a:t>
            </a:r>
          </a:p>
          <a:p>
            <a:pPr algn="just" eaLnBrk="1" hangingPunct="1">
              <a:buFont typeface="Arial" panose="020B0604020202020204" pitchFamily="34" charset="0"/>
              <a:buNone/>
            </a:pPr>
            <a:r>
              <a:rPr lang="en-US" altLang="en-US" sz="2400"/>
              <a:t>			</a:t>
            </a:r>
            <a:endParaRPr lang="en-US" altLang="en-US"/>
          </a:p>
        </p:txBody>
      </p:sp>
      <p:sp>
        <p:nvSpPr>
          <p:cNvPr id="4" name="Date Placeholder 3">
            <a:extLst>
              <a:ext uri="{FF2B5EF4-FFF2-40B4-BE49-F238E27FC236}">
                <a16:creationId xmlns:a16="http://schemas.microsoft.com/office/drawing/2014/main" id="{BD2870D8-EBBB-DE72-E1E6-7066815426C3}"/>
              </a:ext>
            </a:extLst>
          </p:cNvPr>
          <p:cNvSpPr>
            <a:spLocks noGrp="1"/>
          </p:cNvSpPr>
          <p:nvPr>
            <p:ph type="dt" sz="quarter" idx="10"/>
          </p:nvPr>
        </p:nvSpPr>
        <p:spPr/>
        <p:txBody>
          <a:bodyPr/>
          <a:lstStyle/>
          <a:p>
            <a:pPr>
              <a:defRPr/>
            </a:pPr>
            <a:fld id="{B0FA58E0-0EF7-4C41-8FEC-E67A0D608E55}" type="datetime1">
              <a:rPr lang="en-US" smtClean="0"/>
              <a:t>4/16/24</a:t>
            </a:fld>
            <a:endParaRPr lang="en-US"/>
          </a:p>
        </p:txBody>
      </p:sp>
      <p:sp>
        <p:nvSpPr>
          <p:cNvPr id="5" name="Footer Placeholder 4">
            <a:extLst>
              <a:ext uri="{FF2B5EF4-FFF2-40B4-BE49-F238E27FC236}">
                <a16:creationId xmlns:a16="http://schemas.microsoft.com/office/drawing/2014/main" id="{8CF35E17-78BA-15BB-1FC5-3C2096A94536}"/>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45061" name="Slide Number Placeholder 5">
            <a:extLst>
              <a:ext uri="{FF2B5EF4-FFF2-40B4-BE49-F238E27FC236}">
                <a16:creationId xmlns:a16="http://schemas.microsoft.com/office/drawing/2014/main" id="{C46DA6A1-AB10-C343-372D-E2F62D56BB71}"/>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9DA2F4-4124-486D-9D6C-8014608EBB33}" type="slidenum">
              <a:rPr lang="en-US" altLang="en-US">
                <a:solidFill>
                  <a:srgbClr val="898989"/>
                </a:solidFill>
                <a:latin typeface="Calibri" panose="020F0502020204030204" pitchFamily="34" charset="0"/>
              </a:rPr>
              <a:pPr/>
              <a:t>48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48F046B-8995-30B0-0564-8792A278C22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Schedule 4: non serial schedule </a:t>
            </a:r>
          </a:p>
        </p:txBody>
      </p:sp>
      <p:pic>
        <p:nvPicPr>
          <p:cNvPr id="45064" name="Picture 2">
            <a:extLst>
              <a:ext uri="{FF2B5EF4-FFF2-40B4-BE49-F238E27FC236}">
                <a16:creationId xmlns:a16="http://schemas.microsoft.com/office/drawing/2014/main" id="{BC4D05AD-A1D1-033F-30C4-A9595DB22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590800"/>
            <a:ext cx="6705600" cy="3733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CC743E7B-FCF0-CA42-388C-4D4940CB6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Content Placeholder 2"/>
          <p:cNvSpPr>
            <a:spLocks noGrp="1"/>
          </p:cNvSpPr>
          <p:nvPr>
            <p:ph idx="1"/>
          </p:nvPr>
        </p:nvSpPr>
        <p:spPr>
          <a:xfrm>
            <a:off x="2057400" y="1143000"/>
            <a:ext cx="8229600" cy="5181600"/>
          </a:xfrm>
        </p:spPr>
        <p:txBody>
          <a:bodyPr/>
          <a:lstStyle/>
          <a:p>
            <a:pPr algn="just" eaLnBrk="1" hangingPunct="1"/>
            <a:r>
              <a:rPr lang="en-US" b="1" dirty="0">
                <a:latin typeface="Calibri" charset="0"/>
              </a:rPr>
              <a:t>Dirty Read/ Un-</a:t>
            </a:r>
            <a:r>
              <a:rPr lang="en-US" b="1" dirty="0" err="1">
                <a:latin typeface="Calibri" charset="0"/>
              </a:rPr>
              <a:t>commited</a:t>
            </a:r>
            <a:r>
              <a:rPr lang="en-US" b="1" dirty="0">
                <a:latin typeface="Calibri" charset="0"/>
              </a:rPr>
              <a:t> Read/ Read After Write (RAW)</a:t>
            </a:r>
          </a:p>
          <a:p>
            <a:pPr algn="just" eaLnBrk="1" hangingPunct="1"/>
            <a:r>
              <a:rPr lang="en-US" b="1" dirty="0">
                <a:latin typeface="Calibri" charset="0"/>
              </a:rPr>
              <a:t>Unrepeatable Read</a:t>
            </a:r>
          </a:p>
          <a:p>
            <a:pPr algn="just" eaLnBrk="1" hangingPunct="1"/>
            <a:r>
              <a:rPr lang="en-US" b="1" dirty="0">
                <a:latin typeface="Calibri" charset="0"/>
              </a:rPr>
              <a:t>Phantom Read</a:t>
            </a:r>
          </a:p>
          <a:p>
            <a:pPr algn="just" eaLnBrk="1" hangingPunct="1"/>
            <a:r>
              <a:rPr lang="en-US" b="1" dirty="0">
                <a:latin typeface="Calibri" charset="0"/>
              </a:rPr>
              <a:t>Lost Update/ Write-Write Conflict</a:t>
            </a:r>
          </a:p>
          <a:p>
            <a:pPr algn="just" eaLnBrk="1" hangingPunct="1"/>
            <a:r>
              <a:rPr lang="en-US" b="1" dirty="0">
                <a:latin typeface="Calibri" charset="0"/>
              </a:rPr>
              <a:t>Incorrect Summary</a:t>
            </a:r>
          </a:p>
        </p:txBody>
      </p:sp>
      <p:sp>
        <p:nvSpPr>
          <p:cNvPr id="60418" name="Date Placeholder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922E21E-49CB-424D-8971-1FD238860D3C}" type="datetime1">
              <a:rPr lang="en-US" sz="1200">
                <a:solidFill>
                  <a:srgbClr val="898989"/>
                </a:solidFill>
                <a:latin typeface="Calibri" charset="0"/>
              </a:rPr>
              <a:t>4/16/24</a:t>
            </a:fld>
            <a:endParaRPr lang="en-US" sz="1200">
              <a:solidFill>
                <a:srgbClr val="898989"/>
              </a:solidFill>
              <a:latin typeface="Calibri" charset="0"/>
            </a:endParaRPr>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60420" name="Slide Number Placeholder 5"/>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09C549D-22B7-9941-833D-8FD727D6D0BB}" type="slidenum">
              <a:rPr lang="en-US" sz="1200">
                <a:solidFill>
                  <a:srgbClr val="898989"/>
                </a:solidFill>
                <a:latin typeface="Calibri" charset="0"/>
              </a:rPr>
              <a:pPr/>
              <a:t>49</a:t>
            </a:fld>
            <a:endParaRPr lang="en-US" sz="1200">
              <a:solidFill>
                <a:srgbClr val="898989"/>
              </a:solidFill>
              <a:latin typeface="Calibri" charset="0"/>
            </a:endParaRPr>
          </a:p>
        </p:txBody>
      </p:sp>
      <p:sp>
        <p:nvSpPr>
          <p:cNvPr id="7" name="Title 1"/>
          <p:cNvSpPr txBox="1">
            <a:spLocks/>
          </p:cNvSpPr>
          <p:nvPr/>
        </p:nvSpPr>
        <p:spPr bwMode="auto">
          <a:xfrm>
            <a:off x="2895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b="1" dirty="0"/>
              <a:t>Problems in Concurrent Transactions</a:t>
            </a:r>
          </a:p>
        </p:txBody>
      </p:sp>
      <p:pic>
        <p:nvPicPr>
          <p:cNvPr id="2" name="Picture 1">
            <a:extLst>
              <a:ext uri="{FF2B5EF4-FFF2-40B4-BE49-F238E27FC236}">
                <a16:creationId xmlns:a16="http://schemas.microsoft.com/office/drawing/2014/main" id="{3048B8C9-E231-5BF2-D424-A04C376428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822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E0B86-EBA7-90B1-1D0F-A5613ADFA467}"/>
              </a:ext>
            </a:extLst>
          </p:cNvPr>
          <p:cNvSpPr>
            <a:spLocks noGrp="1"/>
          </p:cNvSpPr>
          <p:nvPr>
            <p:ph type="dt" sz="quarter" idx="10"/>
          </p:nvPr>
        </p:nvSpPr>
        <p:spPr/>
        <p:txBody>
          <a:bodyPr/>
          <a:lstStyle/>
          <a:p>
            <a:pPr>
              <a:defRPr/>
            </a:pPr>
            <a:fld id="{BA129A18-E53C-4FEA-B0AE-E739913F026A}" type="datetime1">
              <a:rPr lang="en-US" smtClean="0"/>
              <a:t>4/16/24</a:t>
            </a:fld>
            <a:endParaRPr lang="en-US"/>
          </a:p>
        </p:txBody>
      </p:sp>
      <p:sp>
        <p:nvSpPr>
          <p:cNvPr id="3" name="Footer Placeholder 2">
            <a:extLst>
              <a:ext uri="{FF2B5EF4-FFF2-40B4-BE49-F238E27FC236}">
                <a16:creationId xmlns:a16="http://schemas.microsoft.com/office/drawing/2014/main" id="{6DB70F37-17B9-57C1-8544-736E7006D5DF}"/>
              </a:ext>
            </a:extLst>
          </p:cNvPr>
          <p:cNvSpPr>
            <a:spLocks noGrp="1"/>
          </p:cNvSpPr>
          <p:nvPr>
            <p:ph type="ftr" sz="quarter" idx="11"/>
          </p:nvPr>
        </p:nvSpPr>
        <p:spPr>
          <a:xfrm>
            <a:off x="3810001" y="6356351"/>
            <a:ext cx="5381625" cy="365125"/>
          </a:xfrm>
        </p:spPr>
        <p:txBody>
          <a:bodyPr/>
          <a:lstStyle/>
          <a:p>
            <a:pPr>
              <a:defRPr/>
            </a:pPr>
            <a:r>
              <a:rPr lang="en-US"/>
              <a:t>Jyoti Rani        ACSAI-0402 and DBMS                Unit-4</a:t>
            </a:r>
            <a:endParaRPr lang="en-US" dirty="0"/>
          </a:p>
        </p:txBody>
      </p:sp>
      <p:sp>
        <p:nvSpPr>
          <p:cNvPr id="5124" name="Slide Number Placeholder 3">
            <a:extLst>
              <a:ext uri="{FF2B5EF4-FFF2-40B4-BE49-F238E27FC236}">
                <a16:creationId xmlns:a16="http://schemas.microsoft.com/office/drawing/2014/main" id="{106A2BFD-C7B6-DE5C-B221-494EC44EDD83}"/>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45D4E4-2FD0-4565-8859-1796BD1E4B57}" type="slidenum">
              <a:rPr lang="en-US" altLang="en-US">
                <a:solidFill>
                  <a:srgbClr val="898989"/>
                </a:solidFill>
                <a:latin typeface="Calibri" panose="020F0502020204030204" pitchFamily="34" charset="0"/>
              </a:rPr>
              <a:pPr/>
              <a:t>5</a:t>
            </a:fld>
            <a:endParaRPr lang="en-US" altLang="en-US">
              <a:solidFill>
                <a:srgbClr val="898989"/>
              </a:solidFill>
              <a:latin typeface="Calibri" panose="020F0502020204030204" pitchFamily="34" charset="0"/>
            </a:endParaRPr>
          </a:p>
        </p:txBody>
      </p:sp>
      <p:sp>
        <p:nvSpPr>
          <p:cNvPr id="6" name="Title 1">
            <a:extLst>
              <a:ext uri="{FF2B5EF4-FFF2-40B4-BE49-F238E27FC236}">
                <a16:creationId xmlns:a16="http://schemas.microsoft.com/office/drawing/2014/main" id="{96D5A5FE-E5C4-B528-8187-E9EA0E76EF7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Subject Syllabus</a:t>
            </a:r>
          </a:p>
        </p:txBody>
      </p:sp>
      <p:pic>
        <p:nvPicPr>
          <p:cNvPr id="5127" name="Picture 2">
            <a:extLst>
              <a:ext uri="{FF2B5EF4-FFF2-40B4-BE49-F238E27FC236}">
                <a16:creationId xmlns:a16="http://schemas.microsoft.com/office/drawing/2014/main" id="{C095F1A2-0229-2DE6-C544-311A8BBEE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1192213"/>
            <a:ext cx="7632700" cy="455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a:extLst>
              <a:ext uri="{FF2B5EF4-FFF2-40B4-BE49-F238E27FC236}">
                <a16:creationId xmlns:a16="http://schemas.microsoft.com/office/drawing/2014/main" id="{44416E9E-17D3-760D-9FE2-F608644B68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642"/>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59898-3422-A06A-D9B3-0D3CCD9940BE}"/>
              </a:ext>
            </a:extLst>
          </p:cNvPr>
          <p:cNvSpPr>
            <a:spLocks noGrp="1"/>
          </p:cNvSpPr>
          <p:nvPr>
            <p:ph type="dt" sz="quarter" idx="10"/>
          </p:nvPr>
        </p:nvSpPr>
        <p:spPr/>
        <p:txBody>
          <a:bodyPr/>
          <a:lstStyle/>
          <a:p>
            <a:pPr>
              <a:defRPr/>
            </a:pPr>
            <a:fld id="{46DB509D-3DF7-45FE-AD28-1B9E1EEB043A}" type="datetime1">
              <a:rPr lang="en-US" smtClean="0"/>
              <a:t>4/16/24</a:t>
            </a:fld>
            <a:endParaRPr lang="en-US"/>
          </a:p>
        </p:txBody>
      </p:sp>
      <p:sp>
        <p:nvSpPr>
          <p:cNvPr id="3" name="Footer Placeholder 2">
            <a:extLst>
              <a:ext uri="{FF2B5EF4-FFF2-40B4-BE49-F238E27FC236}">
                <a16:creationId xmlns:a16="http://schemas.microsoft.com/office/drawing/2014/main" id="{7E118FD8-56D4-7667-DE27-34B81B6D78D8}"/>
              </a:ext>
            </a:extLst>
          </p:cNvPr>
          <p:cNvSpPr>
            <a:spLocks noGrp="1"/>
          </p:cNvSpPr>
          <p:nvPr>
            <p:ph type="ftr" sz="quarter" idx="11"/>
          </p:nvPr>
        </p:nvSpPr>
        <p:spPr/>
        <p:txBody>
          <a:bodyPr/>
          <a:lstStyle/>
          <a:p>
            <a:pPr>
              <a:defRPr/>
            </a:pPr>
            <a:r>
              <a:rPr lang="en-US"/>
              <a:t>Jyoti Rani        ACSAI-0402 and DBMS                Unit-4</a:t>
            </a:r>
          </a:p>
        </p:txBody>
      </p:sp>
      <p:sp>
        <p:nvSpPr>
          <p:cNvPr id="47108" name="Slide Number Placeholder 3">
            <a:extLst>
              <a:ext uri="{FF2B5EF4-FFF2-40B4-BE49-F238E27FC236}">
                <a16:creationId xmlns:a16="http://schemas.microsoft.com/office/drawing/2014/main" id="{66939FB6-3230-FC0F-7946-CA120C20B93A}"/>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4A4CEB-AC09-4C95-9D80-5BC68804F857}" type="slidenum">
              <a:rPr lang="en-US" altLang="en-US">
                <a:solidFill>
                  <a:srgbClr val="898989"/>
                </a:solidFill>
                <a:latin typeface="Calibri" panose="020F0502020204030204" pitchFamily="34" charset="0"/>
              </a:rPr>
              <a:pPr/>
              <a:t>50</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a16="http://schemas.microsoft.com/office/drawing/2014/main" id="{EE6C04B7-5863-391C-9655-165329CE0DF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Topic – Serializability Objective</a:t>
            </a:r>
          </a:p>
        </p:txBody>
      </p:sp>
      <p:sp>
        <p:nvSpPr>
          <p:cNvPr id="7" name="Rectangle 6">
            <a:extLst>
              <a:ext uri="{FF2B5EF4-FFF2-40B4-BE49-F238E27FC236}">
                <a16:creationId xmlns:a16="http://schemas.microsoft.com/office/drawing/2014/main" id="{DB9AE14A-8C6B-8ABC-B2DC-AC92C7A1BA92}"/>
              </a:ext>
            </a:extLst>
          </p:cNvPr>
          <p:cNvSpPr/>
          <p:nvPr/>
        </p:nvSpPr>
        <p:spPr>
          <a:xfrm>
            <a:off x="2209800" y="1447800"/>
            <a:ext cx="7924800" cy="3785652"/>
          </a:xfrm>
          <a:prstGeom prst="rect">
            <a:avLst/>
          </a:prstGeom>
        </p:spPr>
        <p:txBody>
          <a:bodyPr>
            <a:spAutoFit/>
          </a:bodyPr>
          <a:lstStyle/>
          <a:p>
            <a:pPr marL="457200" indent="-457200" algn="just">
              <a:buFont typeface="+mj-lt"/>
              <a:buAutoNum type="arabicPeriod"/>
              <a:defRPr/>
            </a:pPr>
            <a:r>
              <a:rPr lang="en-US" sz="2400" dirty="0"/>
              <a:t>The main objective of serializability is to find non-serial schedules that allow transactions to execute concurrently without interference and produce a database state that could be produced by a serial execution.</a:t>
            </a:r>
          </a:p>
          <a:p>
            <a:pPr marL="457200" indent="-457200" algn="just">
              <a:buFont typeface="+mj-lt"/>
              <a:buAutoNum type="arabicPeriod"/>
              <a:defRPr/>
            </a:pPr>
            <a:endParaRPr lang="en-US" sz="2400" dirty="0"/>
          </a:p>
          <a:p>
            <a:pPr marL="457200" indent="-457200" algn="just">
              <a:buFont typeface="+mj-lt"/>
              <a:buAutoNum type="arabicPeriod"/>
              <a:defRPr/>
            </a:pPr>
            <a:r>
              <a:rPr lang="en-US" sz="2400" dirty="0"/>
              <a:t>Serializability helps preserve the consistency and concurrency of a database. There are 2 methods widely used to check serializability i.e. Conflict equivalent and View equivalent.</a:t>
            </a:r>
          </a:p>
        </p:txBody>
      </p:sp>
      <p:pic>
        <p:nvPicPr>
          <p:cNvPr id="4" name="Picture 3">
            <a:extLst>
              <a:ext uri="{FF2B5EF4-FFF2-40B4-BE49-F238E27FC236}">
                <a16:creationId xmlns:a16="http://schemas.microsoft.com/office/drawing/2014/main" id="{44653FD9-0F87-79A5-767F-FD5192F60A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027C78-10A0-87F2-4FFF-F51FCD05817C}"/>
              </a:ext>
            </a:extLst>
          </p:cNvPr>
          <p:cNvSpPr>
            <a:spLocks noGrp="1"/>
          </p:cNvSpPr>
          <p:nvPr>
            <p:ph idx="1"/>
          </p:nvPr>
        </p:nvSpPr>
        <p:spPr>
          <a:xfrm>
            <a:off x="2057400" y="1143000"/>
            <a:ext cx="8229600" cy="5181600"/>
          </a:xfrm>
        </p:spPr>
        <p:txBody>
          <a:bodyPr rtlCol="0">
            <a:normAutofit fontScale="77500" lnSpcReduction="20000"/>
          </a:bodyPr>
          <a:lstStyle/>
          <a:p>
            <a:pPr algn="just">
              <a:spcAft>
                <a:spcPts val="0"/>
              </a:spcAft>
              <a:defRPr/>
            </a:pPr>
            <a:r>
              <a:rPr lang="en-US" sz="2600" dirty="0"/>
              <a:t>In the above example 4, we detected the error simple by examining the schedule and applying common sense .But there must be some well formed rules regarding how to arrange instructions of the transactions to create error free concurrent schedules.</a:t>
            </a:r>
          </a:p>
          <a:p>
            <a:pPr algn="just">
              <a:spcAft>
                <a:spcPts val="0"/>
              </a:spcAft>
              <a:defRPr/>
            </a:pPr>
            <a:r>
              <a:rPr lang="en-US" sz="2600" dirty="0"/>
              <a:t>When multiple transactions are running concurrently then there is a possibility that the database may be left in an inconsistent state. </a:t>
            </a:r>
          </a:p>
          <a:p>
            <a:pPr algn="just" eaLnBrk="1" hangingPunct="1">
              <a:buFont typeface="Arial" panose="020B0604020202020204" pitchFamily="34" charset="0"/>
              <a:buNone/>
              <a:defRPr/>
            </a:pPr>
            <a:endParaRPr lang="en-US" sz="2600" b="1" dirty="0">
              <a:solidFill>
                <a:srgbClr val="C00000"/>
              </a:solidFill>
            </a:endParaRPr>
          </a:p>
          <a:p>
            <a:pPr algn="just" eaLnBrk="1" hangingPunct="1">
              <a:buFont typeface="Arial" panose="020B0604020202020204" pitchFamily="34" charset="0"/>
              <a:buNone/>
              <a:defRPr/>
            </a:pPr>
            <a:r>
              <a:rPr lang="en-US" sz="2600" b="1" dirty="0">
                <a:solidFill>
                  <a:srgbClr val="C00000"/>
                </a:solidFill>
              </a:rPr>
              <a:t>	Serializability</a:t>
            </a:r>
            <a:r>
              <a:rPr lang="en-US" sz="2600" dirty="0"/>
              <a:t> is a concept that helps us to check which </a:t>
            </a:r>
            <a:r>
              <a:rPr lang="en-US" sz="2600" b="1" dirty="0">
                <a:hlinkClick r:id="rId2"/>
              </a:rPr>
              <a:t>schedules</a:t>
            </a:r>
            <a:r>
              <a:rPr lang="en-US" sz="2600" dirty="0"/>
              <a:t> are serializable. A serializable schedule is the one that always leaves the database in consistent state.</a:t>
            </a:r>
          </a:p>
          <a:p>
            <a:pPr algn="just" eaLnBrk="1" hangingPunct="1">
              <a:defRPr/>
            </a:pPr>
            <a:endParaRPr lang="en-US" sz="2600" dirty="0"/>
          </a:p>
          <a:p>
            <a:pPr algn="just" eaLnBrk="1" hangingPunct="1">
              <a:defRPr/>
            </a:pPr>
            <a:r>
              <a:rPr lang="en-US" sz="2600" dirty="0"/>
              <a:t>A </a:t>
            </a:r>
            <a:r>
              <a:rPr lang="en-US" sz="2600" b="1" dirty="0">
                <a:hlinkClick r:id="rId2"/>
              </a:rPr>
              <a:t>serial schedule</a:t>
            </a:r>
            <a:r>
              <a:rPr lang="en-US" sz="2600" dirty="0"/>
              <a:t> is always a serializable schedule because in serial schedule, a transaction only starts when the other transaction finished execution. </a:t>
            </a:r>
          </a:p>
          <a:p>
            <a:pPr algn="just" eaLnBrk="1" hangingPunct="1">
              <a:defRPr/>
            </a:pPr>
            <a:r>
              <a:rPr lang="en-US" sz="2600" dirty="0"/>
              <a:t>However a non-serial schedule needs to be checked for Serializability.</a:t>
            </a:r>
          </a:p>
          <a:p>
            <a:pPr algn="just">
              <a:spcAft>
                <a:spcPts val="0"/>
              </a:spcAft>
              <a:buNone/>
              <a:defRPr/>
            </a:pPr>
            <a:endParaRPr lang="en-US" sz="2400" dirty="0"/>
          </a:p>
          <a:p>
            <a:pPr algn="just">
              <a:spcAft>
                <a:spcPts val="0"/>
              </a:spcAft>
              <a:defRPr/>
            </a:pPr>
            <a:endParaRPr lang="en-US" sz="2400" dirty="0"/>
          </a:p>
          <a:p>
            <a:pPr algn="just">
              <a:spcAft>
                <a:spcPts val="0"/>
              </a:spcAft>
              <a:buNone/>
              <a:defRPr/>
            </a:pPr>
            <a:endParaRPr lang="en-US" b="1" dirty="0"/>
          </a:p>
        </p:txBody>
      </p:sp>
      <p:sp>
        <p:nvSpPr>
          <p:cNvPr id="4" name="Date Placeholder 3">
            <a:extLst>
              <a:ext uri="{FF2B5EF4-FFF2-40B4-BE49-F238E27FC236}">
                <a16:creationId xmlns:a16="http://schemas.microsoft.com/office/drawing/2014/main" id="{BEA9EF97-31C6-3D8A-C02E-7C650A21E5F0}"/>
              </a:ext>
            </a:extLst>
          </p:cNvPr>
          <p:cNvSpPr>
            <a:spLocks noGrp="1"/>
          </p:cNvSpPr>
          <p:nvPr>
            <p:ph type="dt" sz="quarter" idx="10"/>
          </p:nvPr>
        </p:nvSpPr>
        <p:spPr/>
        <p:txBody>
          <a:bodyPr/>
          <a:lstStyle/>
          <a:p>
            <a:pPr>
              <a:defRPr/>
            </a:pPr>
            <a:fld id="{29EC408F-7A0E-4686-AFB6-78319B2E5C37}" type="datetime1">
              <a:rPr lang="en-US" smtClean="0"/>
              <a:t>4/16/24</a:t>
            </a:fld>
            <a:endParaRPr lang="en-US"/>
          </a:p>
        </p:txBody>
      </p:sp>
      <p:sp>
        <p:nvSpPr>
          <p:cNvPr id="5" name="Footer Placeholder 4">
            <a:extLst>
              <a:ext uri="{FF2B5EF4-FFF2-40B4-BE49-F238E27FC236}">
                <a16:creationId xmlns:a16="http://schemas.microsoft.com/office/drawing/2014/main" id="{1856CDE0-69F2-1A77-BF9D-2A69CD7DF8C6}"/>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48133" name="Slide Number Placeholder 5">
            <a:extLst>
              <a:ext uri="{FF2B5EF4-FFF2-40B4-BE49-F238E27FC236}">
                <a16:creationId xmlns:a16="http://schemas.microsoft.com/office/drawing/2014/main" id="{AF470264-09F7-42F5-FA34-F0B3928D9A2B}"/>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7119FF8-073B-477E-8489-C19A533B2383}" type="slidenum">
              <a:rPr lang="en-US" altLang="en-US">
                <a:solidFill>
                  <a:srgbClr val="898989"/>
                </a:solidFill>
                <a:latin typeface="Calibri" panose="020F0502020204030204" pitchFamily="34" charset="0"/>
              </a:rPr>
              <a:pPr/>
              <a:t>51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DE27AD7-EE48-50FD-727C-A8AE08B4FFB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Serializability</a:t>
            </a:r>
          </a:p>
        </p:txBody>
      </p:sp>
      <p:pic>
        <p:nvPicPr>
          <p:cNvPr id="2" name="Picture 1">
            <a:extLst>
              <a:ext uri="{FF2B5EF4-FFF2-40B4-BE49-F238E27FC236}">
                <a16:creationId xmlns:a16="http://schemas.microsoft.com/office/drawing/2014/main" id="{95C56423-E477-701A-7184-FC4FFD29A0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A945E-0D8B-6F15-AD08-330A851909F9}"/>
              </a:ext>
            </a:extLst>
          </p:cNvPr>
          <p:cNvSpPr>
            <a:spLocks noGrp="1"/>
          </p:cNvSpPr>
          <p:nvPr>
            <p:ph idx="1"/>
          </p:nvPr>
        </p:nvSpPr>
        <p:spPr>
          <a:xfrm>
            <a:off x="2057400" y="838200"/>
            <a:ext cx="8229600" cy="5486400"/>
          </a:xfrm>
        </p:spPr>
        <p:txBody>
          <a:bodyPr rtlCol="0">
            <a:noAutofit/>
          </a:bodyPr>
          <a:lstStyle/>
          <a:p>
            <a:pPr algn="just">
              <a:spcAft>
                <a:spcPts val="0"/>
              </a:spcAft>
              <a:buNone/>
              <a:defRPr/>
            </a:pPr>
            <a:r>
              <a:rPr lang="en-US" dirty="0"/>
              <a:t>	A </a:t>
            </a:r>
            <a:r>
              <a:rPr lang="en-US" b="1" dirty="0">
                <a:solidFill>
                  <a:srgbClr val="FF0000"/>
                </a:solidFill>
              </a:rPr>
              <a:t>non-serial schedule </a:t>
            </a:r>
            <a:r>
              <a:rPr lang="en-US" dirty="0"/>
              <a:t>of n number of transactions is said to be </a:t>
            </a:r>
            <a:r>
              <a:rPr lang="en-US" dirty="0" err="1"/>
              <a:t>serializable</a:t>
            </a:r>
            <a:r>
              <a:rPr lang="en-US" dirty="0"/>
              <a:t> schedule, if it is equivalent to the serial schedule of those n transactions. </a:t>
            </a:r>
          </a:p>
          <a:p>
            <a:pPr algn="just">
              <a:spcAft>
                <a:spcPts val="0"/>
              </a:spcAft>
              <a:buNone/>
              <a:defRPr/>
            </a:pPr>
            <a:r>
              <a:rPr lang="en-US" dirty="0"/>
              <a:t>	A </a:t>
            </a:r>
            <a:r>
              <a:rPr lang="en-US" b="1" dirty="0">
                <a:solidFill>
                  <a:srgbClr val="FF0000"/>
                </a:solidFill>
              </a:rPr>
              <a:t>serial schedule </a:t>
            </a:r>
            <a:r>
              <a:rPr lang="en-US" dirty="0"/>
              <a:t>doesn’t allow concurrency, only one transaction executes at a time and the other starts when the already running transaction finished.</a:t>
            </a:r>
          </a:p>
          <a:p>
            <a:pPr marL="365760" indent="-256032" algn="just">
              <a:spcAft>
                <a:spcPts val="0"/>
              </a:spcAft>
              <a:buFont typeface="Wingdings 3"/>
              <a:buChar char=""/>
              <a:defRPr/>
            </a:pPr>
            <a:r>
              <a:rPr lang="en-US" b="1" dirty="0"/>
              <a:t>Basic Assumption</a:t>
            </a:r>
            <a:r>
              <a:rPr lang="en-US" dirty="0"/>
              <a:t> – Each transaction preserves database consistency.</a:t>
            </a:r>
          </a:p>
          <a:p>
            <a:pPr marL="365760" indent="-256032" algn="just">
              <a:spcAft>
                <a:spcPts val="0"/>
              </a:spcAft>
              <a:buFont typeface="Wingdings 3"/>
              <a:buChar char=""/>
              <a:defRPr/>
            </a:pPr>
            <a:r>
              <a:rPr lang="en-US" dirty="0"/>
              <a:t>Thus serial execution of a set of transactions preserves database consistency.</a:t>
            </a:r>
          </a:p>
          <a:p>
            <a:pPr marL="365760" indent="-256032" algn="just">
              <a:spcAft>
                <a:spcPts val="0"/>
              </a:spcAft>
              <a:buNone/>
              <a:defRPr/>
            </a:pPr>
            <a:r>
              <a:rPr lang="en-US" b="1" dirty="0">
                <a:solidFill>
                  <a:srgbClr val="FF0000"/>
                </a:solidFill>
              </a:rPr>
              <a:t> Note :- </a:t>
            </a:r>
            <a:r>
              <a:rPr lang="en-US" b="1" dirty="0"/>
              <a:t>A schedule is </a:t>
            </a:r>
            <a:r>
              <a:rPr lang="en-US" b="1" dirty="0" err="1"/>
              <a:t>serializable</a:t>
            </a:r>
            <a:r>
              <a:rPr lang="en-US" b="1" dirty="0"/>
              <a:t> if it is equivalent to a serial schedule</a:t>
            </a:r>
            <a:r>
              <a:rPr lang="en-US" b="1" dirty="0">
                <a:solidFill>
                  <a:srgbClr val="FF0000"/>
                </a:solidFill>
              </a:rPr>
              <a:t>.  </a:t>
            </a:r>
          </a:p>
          <a:p>
            <a:pPr marL="365760" indent="-256032" algn="just">
              <a:spcAft>
                <a:spcPts val="0"/>
              </a:spcAft>
              <a:buNone/>
              <a:defRPr/>
            </a:pPr>
            <a:r>
              <a:rPr lang="en-US" b="1" dirty="0">
                <a:solidFill>
                  <a:srgbClr val="C00000"/>
                </a:solidFill>
              </a:rPr>
              <a:t>There are Two type of Serializability : -</a:t>
            </a:r>
          </a:p>
          <a:p>
            <a:pPr marL="800100" lvl="1" indent="-342900" algn="just">
              <a:spcBef>
                <a:spcPts val="324"/>
              </a:spcBef>
              <a:spcAft>
                <a:spcPts val="0"/>
              </a:spcAft>
              <a:buFont typeface="Monotype Sorts" charset="2"/>
              <a:buAutoNum type="arabicPeriod"/>
              <a:defRPr/>
            </a:pPr>
            <a:r>
              <a:rPr lang="en-US" b="1" dirty="0"/>
              <a:t>conflict serializability: </a:t>
            </a:r>
            <a:r>
              <a:rPr lang="en-US" dirty="0"/>
              <a:t>A non serial schedule is converted into serial schedule by swapping non conflicting operations then it is known as conflict serializable schedule.</a:t>
            </a:r>
          </a:p>
          <a:p>
            <a:pPr marL="800100" lvl="1" indent="-342900" algn="just">
              <a:spcBef>
                <a:spcPts val="324"/>
              </a:spcBef>
              <a:spcAft>
                <a:spcPts val="0"/>
              </a:spcAft>
              <a:buFont typeface="Monotype Sorts" charset="2"/>
              <a:buAutoNum type="arabicPeriod"/>
              <a:defRPr/>
            </a:pPr>
            <a:r>
              <a:rPr lang="en-US" b="1" dirty="0"/>
              <a:t>view serializability:-  </a:t>
            </a:r>
            <a:r>
              <a:rPr lang="en-US" dirty="0"/>
              <a:t>If a schedule is view equivalent to its serial schedule then the given schedule is said to be View Serializable. </a:t>
            </a:r>
          </a:p>
        </p:txBody>
      </p:sp>
      <p:sp>
        <p:nvSpPr>
          <p:cNvPr id="4" name="Date Placeholder 3">
            <a:extLst>
              <a:ext uri="{FF2B5EF4-FFF2-40B4-BE49-F238E27FC236}">
                <a16:creationId xmlns:a16="http://schemas.microsoft.com/office/drawing/2014/main" id="{D6E32F8C-910B-3AB8-CAE4-AE3C3F48F1FE}"/>
              </a:ext>
            </a:extLst>
          </p:cNvPr>
          <p:cNvSpPr>
            <a:spLocks noGrp="1"/>
          </p:cNvSpPr>
          <p:nvPr>
            <p:ph type="dt" sz="quarter" idx="10"/>
          </p:nvPr>
        </p:nvSpPr>
        <p:spPr/>
        <p:txBody>
          <a:bodyPr/>
          <a:lstStyle/>
          <a:p>
            <a:pPr>
              <a:defRPr/>
            </a:pPr>
            <a:fld id="{2A658306-2E18-4DF4-B182-566D45046F5D}" type="datetime1">
              <a:rPr lang="en-US" smtClean="0"/>
              <a:t>4/16/24</a:t>
            </a:fld>
            <a:endParaRPr lang="en-US"/>
          </a:p>
        </p:txBody>
      </p:sp>
      <p:sp>
        <p:nvSpPr>
          <p:cNvPr id="5" name="Footer Placeholder 4">
            <a:extLst>
              <a:ext uri="{FF2B5EF4-FFF2-40B4-BE49-F238E27FC236}">
                <a16:creationId xmlns:a16="http://schemas.microsoft.com/office/drawing/2014/main" id="{947D28D5-79A0-A4E7-819C-3071F844D387}"/>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49157" name="Slide Number Placeholder 5">
            <a:extLst>
              <a:ext uri="{FF2B5EF4-FFF2-40B4-BE49-F238E27FC236}">
                <a16:creationId xmlns:a16="http://schemas.microsoft.com/office/drawing/2014/main" id="{747BA2C6-1123-191C-92E0-56DCE3750CF1}"/>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568D71-CB7E-4539-ADE5-3BA0D3BB6921}" type="slidenum">
              <a:rPr lang="en-US" altLang="en-US">
                <a:solidFill>
                  <a:srgbClr val="898989"/>
                </a:solidFill>
                <a:latin typeface="Calibri" panose="020F0502020204030204" pitchFamily="34" charset="0"/>
              </a:rPr>
              <a:pPr/>
              <a:t>52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E89836FB-7B5E-7E71-8CDF-F6CAD7B21D1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Serializability</a:t>
            </a:r>
          </a:p>
        </p:txBody>
      </p:sp>
      <p:pic>
        <p:nvPicPr>
          <p:cNvPr id="2" name="Picture 1">
            <a:extLst>
              <a:ext uri="{FF2B5EF4-FFF2-40B4-BE49-F238E27FC236}">
                <a16:creationId xmlns:a16="http://schemas.microsoft.com/office/drawing/2014/main" id="{255FC2E6-5D53-A9B5-B26B-1E4C5AF025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EC021-7CDE-D097-5604-CE84CF0BE4CB}"/>
              </a:ext>
            </a:extLst>
          </p:cNvPr>
          <p:cNvSpPr>
            <a:spLocks noGrp="1"/>
          </p:cNvSpPr>
          <p:nvPr>
            <p:ph idx="1"/>
          </p:nvPr>
        </p:nvSpPr>
        <p:spPr>
          <a:xfrm>
            <a:off x="2057400" y="838200"/>
            <a:ext cx="8229600" cy="5486400"/>
          </a:xfrm>
        </p:spPr>
        <p:txBody>
          <a:bodyPr rtlCol="0">
            <a:noAutofit/>
          </a:bodyPr>
          <a:lstStyle/>
          <a:p>
            <a:pPr algn="just">
              <a:buFont typeface="Arial" charset="0"/>
              <a:buChar char="•"/>
              <a:defRPr/>
            </a:pPr>
            <a:r>
              <a:rPr lang="en-US" sz="1800" b="1" dirty="0">
                <a:solidFill>
                  <a:srgbClr val="002060"/>
                </a:solidFill>
              </a:rPr>
              <a:t>A schedule is called conflict serializable if after swapping of non-conflicting operations, it can transform into a serial schedule.</a:t>
            </a:r>
          </a:p>
          <a:p>
            <a:pPr algn="just">
              <a:buFont typeface="Arial" charset="0"/>
              <a:buChar char="•"/>
              <a:defRPr/>
            </a:pPr>
            <a:r>
              <a:rPr lang="en-US" sz="1800" b="1" dirty="0">
                <a:solidFill>
                  <a:srgbClr val="002060"/>
                </a:solidFill>
              </a:rPr>
              <a:t>The schedule will be a conflict serializable if it is conflict equivalent to a serial schedule.</a:t>
            </a:r>
          </a:p>
          <a:p>
            <a:pPr algn="just" eaLnBrk="1" hangingPunct="1">
              <a:defRPr/>
            </a:pPr>
            <a:r>
              <a:rPr lang="en-US" sz="1800" dirty="0"/>
              <a:t>Two instructions of two different transactions may want to access the same data item in order to perform a read/write operation. Conflict Serializability deals with detecting whether the instructions are conflicting in any way, and specifying the order in which these two instructions will be executed in case there is any conflict. </a:t>
            </a:r>
          </a:p>
          <a:p>
            <a:pPr algn="just" eaLnBrk="1" hangingPunct="1">
              <a:buFont typeface="Arial" panose="020B0604020202020204" pitchFamily="34" charset="0"/>
              <a:buNone/>
              <a:defRPr/>
            </a:pPr>
            <a:r>
              <a:rPr lang="en-US" sz="1800" dirty="0"/>
              <a:t>	A </a:t>
            </a:r>
            <a:r>
              <a:rPr lang="en-US" sz="1800" b="1" dirty="0"/>
              <a:t>conflict arises if at least one (or both) of the instructions is a write </a:t>
            </a:r>
            <a:r>
              <a:rPr lang="en-US" sz="1800" dirty="0"/>
              <a:t>operation.</a:t>
            </a:r>
          </a:p>
          <a:p>
            <a:pPr marL="514350" indent="-514350" algn="just">
              <a:buFont typeface="+mj-lt"/>
              <a:buAutoNum type="romanLcPeriod"/>
              <a:defRPr/>
            </a:pPr>
            <a:r>
              <a:rPr lang="en-US" sz="1800" dirty="0"/>
              <a:t> TI R(x)= T2R(x)// non Conflict</a:t>
            </a:r>
          </a:p>
          <a:p>
            <a:pPr marL="514350" indent="-514350" algn="just">
              <a:buFont typeface="+mj-lt"/>
              <a:buAutoNum type="romanLcPeriod"/>
              <a:defRPr/>
            </a:pPr>
            <a:r>
              <a:rPr lang="en-US" sz="1800" dirty="0"/>
              <a:t>TI R(x)= T2W(x)//Conflict</a:t>
            </a:r>
          </a:p>
          <a:p>
            <a:pPr marL="514350" indent="-514350" algn="just">
              <a:buFont typeface="+mj-lt"/>
              <a:buAutoNum type="romanLcPeriod"/>
              <a:defRPr/>
            </a:pPr>
            <a:r>
              <a:rPr lang="en-US" sz="1800" dirty="0"/>
              <a:t>TI W(x)= T1R(x)//Conflict</a:t>
            </a:r>
          </a:p>
          <a:p>
            <a:pPr marL="514350" indent="-514350" algn="just">
              <a:buFont typeface="+mj-lt"/>
              <a:buAutoNum type="romanLcPeriod"/>
              <a:defRPr/>
            </a:pPr>
            <a:r>
              <a:rPr lang="en-US" sz="1800" dirty="0"/>
              <a:t>TI W(x)= T2W(x)//Conflict</a:t>
            </a:r>
          </a:p>
        </p:txBody>
      </p:sp>
      <p:sp>
        <p:nvSpPr>
          <p:cNvPr id="4" name="Date Placeholder 3">
            <a:extLst>
              <a:ext uri="{FF2B5EF4-FFF2-40B4-BE49-F238E27FC236}">
                <a16:creationId xmlns:a16="http://schemas.microsoft.com/office/drawing/2014/main" id="{4EDF5E53-447E-7BFA-8A62-18B4420B4DF7}"/>
              </a:ext>
            </a:extLst>
          </p:cNvPr>
          <p:cNvSpPr>
            <a:spLocks noGrp="1"/>
          </p:cNvSpPr>
          <p:nvPr>
            <p:ph type="dt" sz="quarter" idx="10"/>
          </p:nvPr>
        </p:nvSpPr>
        <p:spPr/>
        <p:txBody>
          <a:bodyPr/>
          <a:lstStyle/>
          <a:p>
            <a:pPr>
              <a:defRPr/>
            </a:pPr>
            <a:fld id="{D1428FAE-0056-4BBF-81A3-91DD0AD0DB7A}" type="datetime1">
              <a:rPr lang="en-US" smtClean="0"/>
              <a:t>4/16/24</a:t>
            </a:fld>
            <a:endParaRPr lang="en-US"/>
          </a:p>
        </p:txBody>
      </p:sp>
      <p:sp>
        <p:nvSpPr>
          <p:cNvPr id="5" name="Footer Placeholder 4">
            <a:extLst>
              <a:ext uri="{FF2B5EF4-FFF2-40B4-BE49-F238E27FC236}">
                <a16:creationId xmlns:a16="http://schemas.microsoft.com/office/drawing/2014/main" id="{1778B5FA-F2FB-2B72-2221-E2A05E6F1FF9}"/>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50181" name="Slide Number Placeholder 5">
            <a:extLst>
              <a:ext uri="{FF2B5EF4-FFF2-40B4-BE49-F238E27FC236}">
                <a16:creationId xmlns:a16="http://schemas.microsoft.com/office/drawing/2014/main" id="{D8587662-1EF4-B07A-A89C-816ED8E50691}"/>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02625D2-F2A7-4C60-A550-707978257F5D}" type="slidenum">
              <a:rPr lang="en-US" altLang="en-US">
                <a:solidFill>
                  <a:srgbClr val="898989"/>
                </a:solidFill>
                <a:latin typeface="Calibri" panose="020F0502020204030204" pitchFamily="34" charset="0"/>
              </a:rPr>
              <a:pPr/>
              <a:t>53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B6CA74D4-BD3C-ABD8-D6E9-DAC011021CE1}"/>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Conflict Serializability</a:t>
            </a:r>
          </a:p>
        </p:txBody>
      </p:sp>
      <p:pic>
        <p:nvPicPr>
          <p:cNvPr id="2" name="Picture 1">
            <a:extLst>
              <a:ext uri="{FF2B5EF4-FFF2-40B4-BE49-F238E27FC236}">
                <a16:creationId xmlns:a16="http://schemas.microsoft.com/office/drawing/2014/main" id="{6FFF9938-91D1-21B1-833B-74335EE247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id="{BE935444-49A0-088B-104F-B8458E5CF1F6}"/>
              </a:ext>
            </a:extLst>
          </p:cNvPr>
          <p:cNvSpPr>
            <a:spLocks noGrp="1"/>
          </p:cNvSpPr>
          <p:nvPr>
            <p:ph idx="1"/>
          </p:nvPr>
        </p:nvSpPr>
        <p:spPr>
          <a:xfrm>
            <a:off x="2057400" y="1143000"/>
            <a:ext cx="8229600" cy="5181600"/>
          </a:xfrm>
        </p:spPr>
        <p:txBody>
          <a:bodyPr>
            <a:normAutofit lnSpcReduction="10000"/>
          </a:bodyPr>
          <a:lstStyle/>
          <a:p>
            <a:pPr>
              <a:buFont typeface="Arial" charset="0"/>
              <a:buNone/>
              <a:defRPr/>
            </a:pPr>
            <a:r>
              <a:rPr lang="en-US" sz="2400" b="1" dirty="0">
                <a:solidFill>
                  <a:srgbClr val="FF0000"/>
                </a:solidFill>
              </a:rPr>
              <a:t>	The following rules are important in Conflict Serializability</a:t>
            </a:r>
            <a:r>
              <a:rPr lang="en-US" sz="2400" dirty="0">
                <a:solidFill>
                  <a:srgbClr val="FF0000"/>
                </a:solidFill>
              </a:rPr>
              <a:t>:</a:t>
            </a:r>
          </a:p>
          <a:p>
            <a:pPr marL="457200" indent="-457200" algn="just">
              <a:buFont typeface="Monotype Sorts" charset="2"/>
              <a:buAutoNum type="arabicPeriod"/>
              <a:defRPr/>
            </a:pPr>
            <a:r>
              <a:rPr lang="en-US" sz="2400" dirty="0"/>
              <a:t>If two instructions of the two concurrent transactions are both for read operation, then they are not in conflict, and can be allowed to take place in any order.</a:t>
            </a:r>
          </a:p>
          <a:p>
            <a:pPr algn="just">
              <a:buFont typeface="Monotype Sorts" charset="2"/>
              <a:buNone/>
              <a:defRPr/>
            </a:pPr>
            <a:r>
              <a:rPr lang="en-US" sz="2400" dirty="0"/>
              <a:t>2. </a:t>
            </a:r>
            <a:r>
              <a:rPr lang="en-US" sz="2400" dirty="0">
                <a:solidFill>
                  <a:srgbClr val="002060"/>
                </a:solidFill>
              </a:rPr>
              <a:t>If one of the instructions wants to perform a read operation and the other instruction wants to perform a write operation</a:t>
            </a:r>
            <a:r>
              <a:rPr lang="en-US" sz="2400" dirty="0"/>
              <a:t>, then they are in conflict, hence their ordering is important. </a:t>
            </a:r>
            <a:r>
              <a:rPr lang="en-US" sz="2400" dirty="0">
                <a:solidFill>
                  <a:srgbClr val="00B050"/>
                </a:solidFill>
              </a:rPr>
              <a:t>If the read instruction is performed first, then it reads the old value of the data item and after the reading is over, the new value of the data item is written. </a:t>
            </a:r>
            <a:r>
              <a:rPr lang="en-US" sz="2400" dirty="0"/>
              <a:t>It the write instruction is performed first, then updates the data item with the new value and the read instruction reads the newly updated value.</a:t>
            </a:r>
          </a:p>
          <a:p>
            <a:pPr algn="just" eaLnBrk="1" hangingPunct="1">
              <a:buFont typeface="Arial" charset="0"/>
              <a:buNone/>
              <a:defRPr/>
            </a:pPr>
            <a:endParaRPr lang="en-US" sz="2400" b="1" dirty="0"/>
          </a:p>
        </p:txBody>
      </p:sp>
      <p:sp>
        <p:nvSpPr>
          <p:cNvPr id="4" name="Date Placeholder 3">
            <a:extLst>
              <a:ext uri="{FF2B5EF4-FFF2-40B4-BE49-F238E27FC236}">
                <a16:creationId xmlns:a16="http://schemas.microsoft.com/office/drawing/2014/main" id="{4F6C8A70-076E-EF3D-7A32-4B12E4556935}"/>
              </a:ext>
            </a:extLst>
          </p:cNvPr>
          <p:cNvSpPr>
            <a:spLocks noGrp="1"/>
          </p:cNvSpPr>
          <p:nvPr>
            <p:ph type="dt" sz="quarter" idx="10"/>
          </p:nvPr>
        </p:nvSpPr>
        <p:spPr/>
        <p:txBody>
          <a:bodyPr/>
          <a:lstStyle/>
          <a:p>
            <a:pPr>
              <a:defRPr/>
            </a:pPr>
            <a:fld id="{76824D57-F28E-45A1-B5DB-D49F051275C6}" type="datetime1">
              <a:rPr lang="en-US" smtClean="0"/>
              <a:t>4/16/24</a:t>
            </a:fld>
            <a:endParaRPr lang="en-US"/>
          </a:p>
        </p:txBody>
      </p:sp>
      <p:sp>
        <p:nvSpPr>
          <p:cNvPr id="5" name="Footer Placeholder 4">
            <a:extLst>
              <a:ext uri="{FF2B5EF4-FFF2-40B4-BE49-F238E27FC236}">
                <a16:creationId xmlns:a16="http://schemas.microsoft.com/office/drawing/2014/main" id="{6B32E510-BA30-0F99-1D51-BFF8CA85A387}"/>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51205" name="Slide Number Placeholder 5">
            <a:extLst>
              <a:ext uri="{FF2B5EF4-FFF2-40B4-BE49-F238E27FC236}">
                <a16:creationId xmlns:a16="http://schemas.microsoft.com/office/drawing/2014/main" id="{F9F7E1AB-0DEB-A937-9D9D-8F4888CCD463}"/>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9BC5C00-7DAE-4D6E-B63D-909D33AD07BF}" type="slidenum">
              <a:rPr lang="en-US" altLang="en-US">
                <a:solidFill>
                  <a:srgbClr val="898989"/>
                </a:solidFill>
                <a:latin typeface="Calibri" panose="020F0502020204030204" pitchFamily="34" charset="0"/>
              </a:rPr>
              <a:pPr/>
              <a:t>54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452541A3-A544-3141-1FF3-D880EE7FCC7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Rules for Conflict Serializability</a:t>
            </a:r>
          </a:p>
        </p:txBody>
      </p:sp>
      <p:pic>
        <p:nvPicPr>
          <p:cNvPr id="2" name="Picture 1">
            <a:extLst>
              <a:ext uri="{FF2B5EF4-FFF2-40B4-BE49-F238E27FC236}">
                <a16:creationId xmlns:a16="http://schemas.microsoft.com/office/drawing/2014/main" id="{AD0EF0F4-694D-A81E-FA20-98DF9F9629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additive="base">
                                        <p:cTn id="7" dur="500" fill="hold"/>
                                        <p:tgtEl>
                                          <p:spTgt spid="399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938">
                                            <p:txEl>
                                              <p:pRg st="1" end="1"/>
                                            </p:txEl>
                                          </p:spTgt>
                                        </p:tgtEl>
                                        <p:attrNameLst>
                                          <p:attrName>style.visibility</p:attrName>
                                        </p:attrNameLst>
                                      </p:cBhvr>
                                      <p:to>
                                        <p:strVal val="visible"/>
                                      </p:to>
                                    </p:set>
                                    <p:anim calcmode="lin" valueType="num">
                                      <p:cBhvr additive="base">
                                        <p:cTn id="13" dur="500" fill="hold"/>
                                        <p:tgtEl>
                                          <p:spTgt spid="399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938">
                                            <p:txEl>
                                              <p:pRg st="2" end="2"/>
                                            </p:txEl>
                                          </p:spTgt>
                                        </p:tgtEl>
                                        <p:attrNameLst>
                                          <p:attrName>style.visibility</p:attrName>
                                        </p:attrNameLst>
                                      </p:cBhvr>
                                      <p:to>
                                        <p:strVal val="visible"/>
                                      </p:to>
                                    </p:set>
                                    <p:anim calcmode="lin" valueType="num">
                                      <p:cBhvr additive="base">
                                        <p:cTn id="19" dur="500" fill="hold"/>
                                        <p:tgtEl>
                                          <p:spTgt spid="3993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a16="http://schemas.microsoft.com/office/drawing/2014/main" id="{2F39FA81-046D-501D-90A0-501D59287CED}"/>
              </a:ext>
            </a:extLst>
          </p:cNvPr>
          <p:cNvSpPr>
            <a:spLocks noGrp="1"/>
          </p:cNvSpPr>
          <p:nvPr>
            <p:ph idx="1"/>
          </p:nvPr>
        </p:nvSpPr>
        <p:spPr>
          <a:xfrm>
            <a:off x="2057400" y="1143000"/>
            <a:ext cx="8229600" cy="5181600"/>
          </a:xfrm>
        </p:spPr>
        <p:txBody>
          <a:bodyPr>
            <a:normAutofit lnSpcReduction="10000"/>
          </a:bodyPr>
          <a:lstStyle/>
          <a:p>
            <a:pPr marL="365760" indent="-256032" algn="just">
              <a:spcAft>
                <a:spcPts val="0"/>
              </a:spcAft>
              <a:buNone/>
              <a:defRPr/>
            </a:pPr>
            <a:r>
              <a:rPr lang="en-US" sz="2400" dirty="0"/>
              <a:t>3. If both the transactions are for write operation, then they are in conflict but can be allowed to take place in any order, because the transaction do not read the value updated by each other. However, the value that persists in the data item after the schedule is over is the one written by the instruction that performed the last write.</a:t>
            </a:r>
          </a:p>
          <a:p>
            <a:pPr marL="365760" indent="-256032" algn="just">
              <a:spcAft>
                <a:spcPts val="0"/>
              </a:spcAft>
              <a:buNone/>
              <a:defRPr/>
            </a:pPr>
            <a:r>
              <a:rPr lang="en-US" sz="2400" dirty="0"/>
              <a:t>Finally we can say:- </a:t>
            </a:r>
          </a:p>
          <a:p>
            <a:pPr marL="365760" indent="-256032" algn="just">
              <a:spcAft>
                <a:spcPts val="0"/>
              </a:spcAft>
              <a:buNone/>
              <a:defRPr/>
            </a:pPr>
            <a:r>
              <a:rPr lang="en-US" sz="2400" dirty="0">
                <a:solidFill>
                  <a:srgbClr val="FF0000"/>
                </a:solidFill>
              </a:rPr>
              <a:t>	Two instruction/operation are said to be in conflict Operation, if they satisfy all the following three conditions:-</a:t>
            </a:r>
          </a:p>
          <a:p>
            <a:pPr marL="457200" indent="-457200" algn="just">
              <a:spcAft>
                <a:spcPts val="0"/>
              </a:spcAft>
              <a:buFont typeface="Monotype Sorts" charset="2"/>
              <a:buAutoNum type="arabicPeriod"/>
              <a:defRPr/>
            </a:pPr>
            <a:r>
              <a:rPr lang="en-US" sz="2400" dirty="0">
                <a:solidFill>
                  <a:srgbClr val="00B050"/>
                </a:solidFill>
              </a:rPr>
              <a:t>Two operation are set of conflicting when they  should belong to different transactions.</a:t>
            </a:r>
          </a:p>
          <a:p>
            <a:pPr marL="457200" indent="-457200" algn="just">
              <a:spcAft>
                <a:spcPts val="0"/>
              </a:spcAft>
              <a:buFont typeface="Monotype Sorts" charset="2"/>
              <a:buAutoNum type="arabicPeriod"/>
              <a:defRPr/>
            </a:pPr>
            <a:r>
              <a:rPr lang="en-US" sz="2400" dirty="0">
                <a:solidFill>
                  <a:srgbClr val="00B050"/>
                </a:solidFill>
              </a:rPr>
              <a:t>Both the instruction are working on same data item.</a:t>
            </a:r>
          </a:p>
          <a:p>
            <a:pPr marL="457200" indent="-457200" algn="just">
              <a:spcAft>
                <a:spcPts val="0"/>
              </a:spcAft>
              <a:buFont typeface="Monotype Sorts" charset="2"/>
              <a:buAutoNum type="arabicPeriod"/>
              <a:defRPr/>
            </a:pPr>
            <a:r>
              <a:rPr lang="en-US" sz="2400" dirty="0">
                <a:solidFill>
                  <a:srgbClr val="00B050"/>
                </a:solidFill>
              </a:rPr>
              <a:t>At least one of the instruction is a write instruction.</a:t>
            </a:r>
          </a:p>
          <a:p>
            <a:pPr algn="just" eaLnBrk="1" hangingPunct="1">
              <a:buFont typeface="Arial" charset="0"/>
              <a:buChar char="•"/>
              <a:defRPr/>
            </a:pPr>
            <a:endParaRPr lang="en-US" sz="2400" dirty="0"/>
          </a:p>
        </p:txBody>
      </p:sp>
      <p:sp>
        <p:nvSpPr>
          <p:cNvPr id="4" name="Date Placeholder 3">
            <a:extLst>
              <a:ext uri="{FF2B5EF4-FFF2-40B4-BE49-F238E27FC236}">
                <a16:creationId xmlns:a16="http://schemas.microsoft.com/office/drawing/2014/main" id="{8F7574A3-4643-6F25-EE84-AAEFC6C0AA8F}"/>
              </a:ext>
            </a:extLst>
          </p:cNvPr>
          <p:cNvSpPr>
            <a:spLocks noGrp="1"/>
          </p:cNvSpPr>
          <p:nvPr>
            <p:ph type="dt" sz="quarter" idx="10"/>
          </p:nvPr>
        </p:nvSpPr>
        <p:spPr/>
        <p:txBody>
          <a:bodyPr/>
          <a:lstStyle/>
          <a:p>
            <a:pPr>
              <a:defRPr/>
            </a:pPr>
            <a:fld id="{D8D6011B-E334-4600-9FBE-FBECF0CCE3BA}" type="datetime1">
              <a:rPr lang="en-US" smtClean="0"/>
              <a:t>4/16/24</a:t>
            </a:fld>
            <a:endParaRPr lang="en-US"/>
          </a:p>
        </p:txBody>
      </p:sp>
      <p:sp>
        <p:nvSpPr>
          <p:cNvPr id="5" name="Footer Placeholder 4">
            <a:extLst>
              <a:ext uri="{FF2B5EF4-FFF2-40B4-BE49-F238E27FC236}">
                <a16:creationId xmlns:a16="http://schemas.microsoft.com/office/drawing/2014/main" id="{25D95BD4-5CE6-E9E1-6EAB-CEEA5B5A32F8}"/>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52229" name="Slide Number Placeholder 5">
            <a:extLst>
              <a:ext uri="{FF2B5EF4-FFF2-40B4-BE49-F238E27FC236}">
                <a16:creationId xmlns:a16="http://schemas.microsoft.com/office/drawing/2014/main" id="{1D509708-F829-9EAD-9FAB-0E6FAAA36E6E}"/>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760164E-96B7-4ECC-9317-12C6894F760D}" type="slidenum">
              <a:rPr lang="en-US" altLang="en-US">
                <a:solidFill>
                  <a:srgbClr val="898989"/>
                </a:solidFill>
                <a:latin typeface="Calibri" panose="020F0502020204030204" pitchFamily="34" charset="0"/>
              </a:rPr>
              <a:pPr/>
              <a:t>55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1244A1E4-02ED-4B3B-3D6B-84C6ADE3626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Conflict Serializability</a:t>
            </a:r>
          </a:p>
        </p:txBody>
      </p:sp>
      <p:pic>
        <p:nvPicPr>
          <p:cNvPr id="2" name="Picture 1">
            <a:extLst>
              <a:ext uri="{FF2B5EF4-FFF2-40B4-BE49-F238E27FC236}">
                <a16:creationId xmlns:a16="http://schemas.microsoft.com/office/drawing/2014/main" id="{1D3B3B20-63F3-4C88-58C3-F0B7132C89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 calcmode="lin" valueType="num">
                                      <p:cBhvr additive="base">
                                        <p:cTn id="7" dur="500" fill="hold"/>
                                        <p:tgtEl>
                                          <p:spTgt spid="409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962">
                                            <p:txEl>
                                              <p:pRg st="1" end="1"/>
                                            </p:txEl>
                                          </p:spTgt>
                                        </p:tgtEl>
                                        <p:attrNameLst>
                                          <p:attrName>style.visibility</p:attrName>
                                        </p:attrNameLst>
                                      </p:cBhvr>
                                      <p:to>
                                        <p:strVal val="visible"/>
                                      </p:to>
                                    </p:set>
                                    <p:anim calcmode="lin" valueType="num">
                                      <p:cBhvr additive="base">
                                        <p:cTn id="13" dur="500" fill="hold"/>
                                        <p:tgtEl>
                                          <p:spTgt spid="409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0962">
                                            <p:txEl>
                                              <p:pRg st="2" end="2"/>
                                            </p:txEl>
                                          </p:spTgt>
                                        </p:tgtEl>
                                        <p:attrNameLst>
                                          <p:attrName>style.visibility</p:attrName>
                                        </p:attrNameLst>
                                      </p:cBhvr>
                                      <p:to>
                                        <p:strVal val="visible"/>
                                      </p:to>
                                    </p:set>
                                    <p:anim calcmode="lin" valueType="num">
                                      <p:cBhvr additive="base">
                                        <p:cTn id="17" dur="500" fill="hold"/>
                                        <p:tgtEl>
                                          <p:spTgt spid="4096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0962">
                                            <p:txEl>
                                              <p:pRg st="3" end="3"/>
                                            </p:txEl>
                                          </p:spTgt>
                                        </p:tgtEl>
                                        <p:attrNameLst>
                                          <p:attrName>style.visibility</p:attrName>
                                        </p:attrNameLst>
                                      </p:cBhvr>
                                      <p:to>
                                        <p:strVal val="visible"/>
                                      </p:to>
                                    </p:set>
                                    <p:anim calcmode="lin" valueType="num">
                                      <p:cBhvr additive="base">
                                        <p:cTn id="23" dur="500" fill="hold"/>
                                        <p:tgtEl>
                                          <p:spTgt spid="4096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0962">
                                            <p:txEl>
                                              <p:pRg st="4" end="4"/>
                                            </p:txEl>
                                          </p:spTgt>
                                        </p:tgtEl>
                                        <p:attrNameLst>
                                          <p:attrName>style.visibility</p:attrName>
                                        </p:attrNameLst>
                                      </p:cBhvr>
                                      <p:to>
                                        <p:strVal val="visible"/>
                                      </p:to>
                                    </p:set>
                                    <p:anim calcmode="lin" valueType="num">
                                      <p:cBhvr additive="base">
                                        <p:cTn id="29" dur="500" fill="hold"/>
                                        <p:tgtEl>
                                          <p:spTgt spid="4096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0962">
                                            <p:txEl>
                                              <p:pRg st="5" end="5"/>
                                            </p:txEl>
                                          </p:spTgt>
                                        </p:tgtEl>
                                        <p:attrNameLst>
                                          <p:attrName>style.visibility</p:attrName>
                                        </p:attrNameLst>
                                      </p:cBhvr>
                                      <p:to>
                                        <p:strVal val="visible"/>
                                      </p:to>
                                    </p:set>
                                    <p:anim calcmode="lin" valueType="num">
                                      <p:cBhvr additive="base">
                                        <p:cTn id="35" dur="500" fill="hold"/>
                                        <p:tgtEl>
                                          <p:spTgt spid="4096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a:extLst>
              <a:ext uri="{FF2B5EF4-FFF2-40B4-BE49-F238E27FC236}">
                <a16:creationId xmlns:a16="http://schemas.microsoft.com/office/drawing/2014/main" id="{1F7AD491-550A-47CD-C560-1EC390DC9CAA}"/>
              </a:ext>
            </a:extLst>
          </p:cNvPr>
          <p:cNvSpPr>
            <a:spLocks noGrp="1"/>
          </p:cNvSpPr>
          <p:nvPr>
            <p:ph idx="1"/>
          </p:nvPr>
        </p:nvSpPr>
        <p:spPr>
          <a:xfrm>
            <a:off x="2057400" y="914400"/>
            <a:ext cx="8229600" cy="5410200"/>
          </a:xfrm>
        </p:spPr>
        <p:txBody>
          <a:bodyPr/>
          <a:lstStyle/>
          <a:p>
            <a:pPr algn="just"/>
            <a:endParaRPr lang="en-US" altLang="en-US" sz="2400"/>
          </a:p>
          <a:p>
            <a:pPr algn="just"/>
            <a:r>
              <a:rPr lang="en-US" altLang="en-US" sz="2400"/>
              <a:t>Two schedules are said to be conflict Equivalent if one schedule can be converted into other schedule after swapping non-conflicting operations.</a:t>
            </a:r>
          </a:p>
          <a:p>
            <a:pPr algn="just">
              <a:buFont typeface="Arial" panose="020B0604020202020204" pitchFamily="34" charset="0"/>
              <a:buNone/>
            </a:pPr>
            <a:r>
              <a:rPr lang="en-US" altLang="en-US" sz="2400" b="1">
                <a:solidFill>
                  <a:srgbClr val="002060"/>
                </a:solidFill>
              </a:rPr>
              <a:t>Two schedules are said to be conflict equivalent if and only if:</a:t>
            </a:r>
          </a:p>
          <a:p>
            <a:pPr algn="just"/>
            <a:r>
              <a:rPr lang="en-US" altLang="en-US" sz="2400"/>
              <a:t>They contain the same set of the transaction.</a:t>
            </a:r>
          </a:p>
          <a:p>
            <a:pPr algn="just"/>
            <a:r>
              <a:rPr lang="en-US" altLang="en-US" sz="2400"/>
              <a:t>If each pair of conflict operations are ordered in the same way.</a:t>
            </a:r>
          </a:p>
          <a:p>
            <a:pPr algn="just" eaLnBrk="1" hangingPunct="1"/>
            <a:endParaRPr lang="en-US" altLang="en-US" sz="2400"/>
          </a:p>
        </p:txBody>
      </p:sp>
      <p:sp>
        <p:nvSpPr>
          <p:cNvPr id="4" name="Date Placeholder 3">
            <a:extLst>
              <a:ext uri="{FF2B5EF4-FFF2-40B4-BE49-F238E27FC236}">
                <a16:creationId xmlns:a16="http://schemas.microsoft.com/office/drawing/2014/main" id="{72750A9A-C544-8B16-1A78-464062839112}"/>
              </a:ext>
            </a:extLst>
          </p:cNvPr>
          <p:cNvSpPr>
            <a:spLocks noGrp="1"/>
          </p:cNvSpPr>
          <p:nvPr>
            <p:ph type="dt" sz="quarter" idx="10"/>
          </p:nvPr>
        </p:nvSpPr>
        <p:spPr/>
        <p:txBody>
          <a:bodyPr/>
          <a:lstStyle/>
          <a:p>
            <a:pPr>
              <a:defRPr/>
            </a:pPr>
            <a:fld id="{538F6E13-3DC6-4033-945F-9D9D20C39700}" type="datetime1">
              <a:rPr lang="en-US" smtClean="0"/>
              <a:t>4/16/24</a:t>
            </a:fld>
            <a:endParaRPr lang="en-US"/>
          </a:p>
        </p:txBody>
      </p:sp>
      <p:sp>
        <p:nvSpPr>
          <p:cNvPr id="5" name="Footer Placeholder 4">
            <a:extLst>
              <a:ext uri="{FF2B5EF4-FFF2-40B4-BE49-F238E27FC236}">
                <a16:creationId xmlns:a16="http://schemas.microsoft.com/office/drawing/2014/main" id="{6E834A6A-3E97-6803-2926-C52C94E87F8F}"/>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53253" name="Slide Number Placeholder 5">
            <a:extLst>
              <a:ext uri="{FF2B5EF4-FFF2-40B4-BE49-F238E27FC236}">
                <a16:creationId xmlns:a16="http://schemas.microsoft.com/office/drawing/2014/main" id="{539B843A-C58F-EAA2-428F-F89E8A1EBB54}"/>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D84460-6A8F-4A0F-A4B6-D61CE7298BE6}" type="slidenum">
              <a:rPr lang="en-US" altLang="en-US">
                <a:solidFill>
                  <a:srgbClr val="898989"/>
                </a:solidFill>
                <a:latin typeface="Calibri" panose="020F0502020204030204" pitchFamily="34" charset="0"/>
              </a:rPr>
              <a:pPr/>
              <a:t>56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3A57E72-2A54-449E-D83C-41ECA6719FD3}"/>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Conflict Equivalent Schedules</a:t>
            </a:r>
          </a:p>
        </p:txBody>
      </p:sp>
      <p:pic>
        <p:nvPicPr>
          <p:cNvPr id="2" name="Picture 1">
            <a:extLst>
              <a:ext uri="{FF2B5EF4-FFF2-40B4-BE49-F238E27FC236}">
                <a16:creationId xmlns:a16="http://schemas.microsoft.com/office/drawing/2014/main" id="{F971983C-F3CD-AB2F-E43A-7FC682C544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31FBC390-57BE-1A5D-23C3-CDFF342A41C3}"/>
              </a:ext>
            </a:extLst>
          </p:cNvPr>
          <p:cNvSpPr>
            <a:spLocks noGrp="1"/>
          </p:cNvSpPr>
          <p:nvPr>
            <p:ph idx="1"/>
          </p:nvPr>
        </p:nvSpPr>
        <p:spPr>
          <a:xfrm>
            <a:off x="2057400" y="1143000"/>
            <a:ext cx="8229600" cy="5181600"/>
          </a:xfrm>
        </p:spPr>
        <p:txBody>
          <a:bodyPr/>
          <a:lstStyle/>
          <a:p>
            <a:pPr algn="just" eaLnBrk="1" hangingPunct="1">
              <a:buFont typeface="Arial" charset="0"/>
              <a:buNone/>
              <a:defRPr/>
            </a:pPr>
            <a:endParaRPr lang="en-US" sz="2400" b="1" dirty="0"/>
          </a:p>
          <a:p>
            <a:pPr algn="just">
              <a:buFont typeface="Arial" charset="0"/>
              <a:buNone/>
              <a:defRPr/>
            </a:pPr>
            <a:r>
              <a:rPr lang="en-US" sz="2400" dirty="0"/>
              <a:t>Methods for conflict Serializability are :- </a:t>
            </a:r>
          </a:p>
          <a:p>
            <a:pPr algn="just">
              <a:buFont typeface="Arial" charset="0"/>
              <a:buNone/>
              <a:defRPr/>
            </a:pPr>
            <a:endParaRPr lang="en-US" sz="2400" dirty="0"/>
          </a:p>
          <a:p>
            <a:pPr marL="457200" indent="-457200" algn="just">
              <a:buFont typeface="Arial" charset="0"/>
              <a:buAutoNum type="arabicPeriod"/>
              <a:defRPr/>
            </a:pPr>
            <a:r>
              <a:rPr lang="en-US" sz="2400" b="1" dirty="0">
                <a:solidFill>
                  <a:srgbClr val="FF0000"/>
                </a:solidFill>
              </a:rPr>
              <a:t>Swapping:- </a:t>
            </a:r>
            <a:r>
              <a:rPr lang="en-US" sz="2400" dirty="0"/>
              <a:t>A schedule is called conflict serializable if we can convert it into a serial schedule after swapping its non-conflicting operations.</a:t>
            </a:r>
          </a:p>
          <a:p>
            <a:pPr marL="457200" indent="-457200" algn="just">
              <a:buFont typeface="Arial" charset="0"/>
              <a:buAutoNum type="arabicPeriod"/>
              <a:defRPr/>
            </a:pPr>
            <a:endParaRPr lang="en-US" sz="2400" dirty="0"/>
          </a:p>
          <a:p>
            <a:pPr marL="457200" indent="-457200" algn="just">
              <a:buNone/>
              <a:defRPr/>
            </a:pPr>
            <a:r>
              <a:rPr lang="en-US" sz="2400" dirty="0"/>
              <a:t>2. precedence Graph.</a:t>
            </a:r>
          </a:p>
          <a:p>
            <a:pPr algn="just" eaLnBrk="1" hangingPunct="1">
              <a:buFont typeface="Arial" charset="0"/>
              <a:buChar char="•"/>
              <a:defRPr/>
            </a:pPr>
            <a:endParaRPr lang="en-US" dirty="0"/>
          </a:p>
        </p:txBody>
      </p:sp>
      <p:sp>
        <p:nvSpPr>
          <p:cNvPr id="4" name="Date Placeholder 3">
            <a:extLst>
              <a:ext uri="{FF2B5EF4-FFF2-40B4-BE49-F238E27FC236}">
                <a16:creationId xmlns:a16="http://schemas.microsoft.com/office/drawing/2014/main" id="{5AD6D689-74D5-0661-70D7-48371AD9F48B}"/>
              </a:ext>
            </a:extLst>
          </p:cNvPr>
          <p:cNvSpPr>
            <a:spLocks noGrp="1"/>
          </p:cNvSpPr>
          <p:nvPr>
            <p:ph type="dt" sz="quarter" idx="10"/>
          </p:nvPr>
        </p:nvSpPr>
        <p:spPr/>
        <p:txBody>
          <a:bodyPr/>
          <a:lstStyle/>
          <a:p>
            <a:pPr>
              <a:defRPr/>
            </a:pPr>
            <a:fld id="{30497357-9E9A-48F1-AAF2-536B238CB4F4}" type="datetime1">
              <a:rPr lang="en-US" smtClean="0"/>
              <a:t>4/16/24</a:t>
            </a:fld>
            <a:endParaRPr lang="en-US"/>
          </a:p>
        </p:txBody>
      </p:sp>
      <p:sp>
        <p:nvSpPr>
          <p:cNvPr id="5" name="Footer Placeholder 4">
            <a:extLst>
              <a:ext uri="{FF2B5EF4-FFF2-40B4-BE49-F238E27FC236}">
                <a16:creationId xmlns:a16="http://schemas.microsoft.com/office/drawing/2014/main" id="{B8A803A6-107B-1DB4-E163-CD536115B701}"/>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54277" name="Slide Number Placeholder 5">
            <a:extLst>
              <a:ext uri="{FF2B5EF4-FFF2-40B4-BE49-F238E27FC236}">
                <a16:creationId xmlns:a16="http://schemas.microsoft.com/office/drawing/2014/main" id="{C2BBB8D9-4AD2-F3DC-A163-B6379DDE19E1}"/>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9C3349-ECD3-4BC5-8EF2-6EB70B3791F6}" type="slidenum">
              <a:rPr lang="en-US" altLang="en-US">
                <a:solidFill>
                  <a:srgbClr val="898989"/>
                </a:solidFill>
                <a:latin typeface="Calibri" panose="020F0502020204030204" pitchFamily="34" charset="0"/>
              </a:rPr>
              <a:pPr/>
              <a:t>57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8C67528-F1A2-082D-F78A-0E46C58BC50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1. Conflict Serializability</a:t>
            </a:r>
          </a:p>
        </p:txBody>
      </p:sp>
      <p:pic>
        <p:nvPicPr>
          <p:cNvPr id="2" name="Picture 1">
            <a:extLst>
              <a:ext uri="{FF2B5EF4-FFF2-40B4-BE49-F238E27FC236}">
                <a16:creationId xmlns:a16="http://schemas.microsoft.com/office/drawing/2014/main" id="{55E2767A-FFB9-2FE4-B76A-678385E702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a:extLst>
              <a:ext uri="{FF2B5EF4-FFF2-40B4-BE49-F238E27FC236}">
                <a16:creationId xmlns:a16="http://schemas.microsoft.com/office/drawing/2014/main" id="{62E570A3-48ED-2353-F998-D9D2867E39C9}"/>
              </a:ext>
            </a:extLst>
          </p:cNvPr>
          <p:cNvSpPr>
            <a:spLocks noGrp="1"/>
          </p:cNvSpPr>
          <p:nvPr>
            <p:ph idx="1"/>
          </p:nvPr>
        </p:nvSpPr>
        <p:spPr>
          <a:xfrm>
            <a:off x="2057400" y="838200"/>
            <a:ext cx="8229600" cy="5486400"/>
          </a:xfrm>
        </p:spPr>
        <p:txBody>
          <a:bodyPr>
            <a:normAutofit lnSpcReduction="10000"/>
          </a:bodyPr>
          <a:lstStyle/>
          <a:p>
            <a:pPr algn="just">
              <a:buFont typeface="Arial" panose="020B0604020202020204" pitchFamily="34" charset="0"/>
              <a:buNone/>
            </a:pPr>
            <a:r>
              <a:rPr lang="en-US" altLang="en-US" sz="1800" b="1"/>
              <a:t>	</a:t>
            </a:r>
            <a:r>
              <a:rPr lang="en-US" altLang="en-US" sz="2400"/>
              <a:t>Instructions </a:t>
            </a:r>
            <a:r>
              <a:rPr lang="en-US" altLang="en-US" sz="2400" i="1"/>
              <a:t>l</a:t>
            </a:r>
            <a:r>
              <a:rPr lang="en-US" altLang="en-US" sz="2400" i="1" baseline="-25000"/>
              <a:t>i</a:t>
            </a:r>
            <a:r>
              <a:rPr lang="en-US" altLang="en-US" sz="2400"/>
              <a:t> and </a:t>
            </a:r>
            <a:r>
              <a:rPr lang="en-US" altLang="en-US" sz="2400" i="1"/>
              <a:t>l</a:t>
            </a:r>
            <a:r>
              <a:rPr lang="en-US" altLang="en-US" sz="2400" i="1" baseline="-25000"/>
              <a:t>j</a:t>
            </a:r>
            <a:r>
              <a:rPr lang="en-US" altLang="en-US" sz="2400"/>
              <a:t> of transactions </a:t>
            </a:r>
            <a:r>
              <a:rPr lang="en-US" altLang="en-US" sz="2400" i="1"/>
              <a:t>T</a:t>
            </a:r>
            <a:r>
              <a:rPr lang="en-US" altLang="en-US" sz="2400" i="1" baseline="-25000"/>
              <a:t>i</a:t>
            </a:r>
            <a:r>
              <a:rPr lang="en-US" altLang="en-US" sz="2400"/>
              <a:t> and </a:t>
            </a:r>
            <a:r>
              <a:rPr lang="en-US" altLang="en-US" sz="2400" i="1"/>
              <a:t>T</a:t>
            </a:r>
            <a:r>
              <a:rPr lang="en-US" altLang="en-US" sz="2400" i="1" baseline="-25000"/>
              <a:t>j</a:t>
            </a:r>
            <a:r>
              <a:rPr lang="en-US" altLang="en-US" sz="2400"/>
              <a:t> respectively, </a:t>
            </a:r>
            <a:r>
              <a:rPr lang="en-US" altLang="en-US" sz="2400" b="1"/>
              <a:t>conflict</a:t>
            </a:r>
            <a:r>
              <a:rPr lang="en-US" altLang="en-US" sz="2400"/>
              <a:t> if and only if there exists some item </a:t>
            </a:r>
            <a:r>
              <a:rPr lang="en-US" altLang="en-US" sz="2400" i="1"/>
              <a:t>Q</a:t>
            </a:r>
            <a:r>
              <a:rPr lang="en-US" altLang="en-US" sz="2400"/>
              <a:t> accessed by both </a:t>
            </a:r>
            <a:r>
              <a:rPr lang="en-US" altLang="en-US" sz="2400" i="1"/>
              <a:t>l</a:t>
            </a:r>
            <a:r>
              <a:rPr lang="en-US" altLang="en-US" sz="2400" i="1" baseline="-25000"/>
              <a:t>i</a:t>
            </a:r>
            <a:r>
              <a:rPr lang="en-US" altLang="en-US" sz="2400"/>
              <a:t> and </a:t>
            </a:r>
            <a:r>
              <a:rPr lang="en-US" altLang="en-US" sz="2400" i="1"/>
              <a:t>l</a:t>
            </a:r>
            <a:r>
              <a:rPr lang="en-US" altLang="en-US" sz="2400" i="1" baseline="-25000"/>
              <a:t>j</a:t>
            </a:r>
            <a:r>
              <a:rPr lang="en-US" altLang="en-US" sz="2400"/>
              <a:t>, and at least one of these instructions wrote </a:t>
            </a:r>
            <a:r>
              <a:rPr lang="en-US" altLang="en-US" sz="2400" i="1"/>
              <a:t>Q.</a:t>
            </a:r>
          </a:p>
          <a:p>
            <a:pPr algn="just"/>
            <a:endParaRPr lang="en-US" altLang="en-US" sz="2400"/>
          </a:p>
          <a:p>
            <a:pPr>
              <a:buFont typeface="Monotype Sorts" charset="2"/>
              <a:buNone/>
            </a:pPr>
            <a:r>
              <a:rPr lang="en-US" altLang="en-US" sz="2400"/>
              <a:t>	   1. </a:t>
            </a:r>
            <a:r>
              <a:rPr lang="en-US" altLang="en-US" sz="2400" i="1"/>
              <a:t>l</a:t>
            </a:r>
            <a:r>
              <a:rPr lang="en-US" altLang="en-US" sz="2400" i="1" baseline="-25000"/>
              <a:t>i</a:t>
            </a:r>
            <a:r>
              <a:rPr lang="en-US" altLang="en-US" sz="2400"/>
              <a:t> = </a:t>
            </a:r>
            <a:r>
              <a:rPr lang="en-US" altLang="en-US" sz="2400" b="1"/>
              <a:t>read</a:t>
            </a:r>
            <a:r>
              <a:rPr lang="en-US" altLang="en-US" sz="2400"/>
              <a:t>(</a:t>
            </a:r>
            <a:r>
              <a:rPr lang="en-US" altLang="en-US" sz="2400" i="1"/>
              <a:t>Q), l</a:t>
            </a:r>
            <a:r>
              <a:rPr lang="en-US" altLang="en-US" sz="2400" i="1" baseline="-25000"/>
              <a:t>j</a:t>
            </a:r>
            <a:r>
              <a:rPr lang="en-US" altLang="en-US" sz="2400" i="1"/>
              <a:t> = </a:t>
            </a:r>
            <a:r>
              <a:rPr lang="en-US" altLang="en-US" sz="2400" b="1"/>
              <a:t>read</a:t>
            </a:r>
            <a:r>
              <a:rPr lang="en-US" altLang="en-US" sz="2400"/>
              <a:t>(</a:t>
            </a:r>
            <a:r>
              <a:rPr lang="en-US" altLang="en-US" sz="2400" i="1"/>
              <a:t>Q</a:t>
            </a:r>
            <a:r>
              <a:rPr lang="en-US" altLang="en-US" sz="2400"/>
              <a:t>).   </a:t>
            </a:r>
            <a:r>
              <a:rPr lang="en-US" altLang="en-US" sz="2400" i="1"/>
              <a:t>l</a:t>
            </a:r>
            <a:r>
              <a:rPr lang="en-US" altLang="en-US" sz="2400" i="1" baseline="-25000"/>
              <a:t>i</a:t>
            </a:r>
            <a:r>
              <a:rPr lang="en-US" altLang="en-US" sz="2400"/>
              <a:t> and </a:t>
            </a:r>
            <a:r>
              <a:rPr lang="en-US" altLang="en-US" sz="2400" i="1"/>
              <a:t>l</a:t>
            </a:r>
            <a:r>
              <a:rPr lang="en-US" altLang="en-US" sz="2400" i="1" baseline="-25000"/>
              <a:t>j</a:t>
            </a:r>
            <a:r>
              <a:rPr lang="en-US" altLang="en-US" sz="2400" i="1"/>
              <a:t> </a:t>
            </a:r>
            <a:r>
              <a:rPr lang="en-US" altLang="en-US" sz="2400"/>
              <a:t>don’t conflict.</a:t>
            </a:r>
            <a:br>
              <a:rPr lang="en-US" altLang="en-US" sz="2400"/>
            </a:br>
            <a:r>
              <a:rPr lang="en-US" altLang="en-US" sz="2400"/>
              <a:t>   2. </a:t>
            </a:r>
            <a:r>
              <a:rPr lang="en-US" altLang="en-US" sz="2400" i="1"/>
              <a:t>l</a:t>
            </a:r>
            <a:r>
              <a:rPr lang="en-US" altLang="en-US" sz="2400" i="1" baseline="-25000"/>
              <a:t>i</a:t>
            </a:r>
            <a:r>
              <a:rPr lang="en-US" altLang="en-US" sz="2400"/>
              <a:t> = </a:t>
            </a:r>
            <a:r>
              <a:rPr lang="en-US" altLang="en-US" sz="2400" b="1"/>
              <a:t>read</a:t>
            </a:r>
            <a:r>
              <a:rPr lang="en-US" altLang="en-US" sz="2400"/>
              <a:t>(</a:t>
            </a:r>
            <a:r>
              <a:rPr lang="en-US" altLang="en-US" sz="2400" i="1"/>
              <a:t>Q),  l</a:t>
            </a:r>
            <a:r>
              <a:rPr lang="en-US" altLang="en-US" sz="2400" i="1" baseline="-25000"/>
              <a:t>j</a:t>
            </a:r>
            <a:r>
              <a:rPr lang="en-US" altLang="en-US" sz="2400" i="1"/>
              <a:t> = </a:t>
            </a:r>
            <a:r>
              <a:rPr lang="en-US" altLang="en-US" sz="2400" b="1"/>
              <a:t>write</a:t>
            </a:r>
            <a:r>
              <a:rPr lang="en-US" altLang="en-US" sz="2400"/>
              <a:t>(</a:t>
            </a:r>
            <a:r>
              <a:rPr lang="en-US" altLang="en-US" sz="2400" i="1"/>
              <a:t>Q</a:t>
            </a:r>
            <a:r>
              <a:rPr lang="en-US" altLang="en-US" sz="2400"/>
              <a:t>).  They conflict.</a:t>
            </a:r>
            <a:br>
              <a:rPr lang="en-US" altLang="en-US" sz="2400"/>
            </a:br>
            <a:r>
              <a:rPr lang="en-US" altLang="en-US" sz="2400"/>
              <a:t>   3. </a:t>
            </a:r>
            <a:r>
              <a:rPr lang="en-US" altLang="en-US" sz="2400" i="1"/>
              <a:t>l</a:t>
            </a:r>
            <a:r>
              <a:rPr lang="en-US" altLang="en-US" sz="2400" i="1" baseline="-25000"/>
              <a:t>i</a:t>
            </a:r>
            <a:r>
              <a:rPr lang="en-US" altLang="en-US" sz="2400"/>
              <a:t> = </a:t>
            </a:r>
            <a:r>
              <a:rPr lang="en-US" altLang="en-US" sz="2400" b="1"/>
              <a:t>write</a:t>
            </a:r>
            <a:r>
              <a:rPr lang="en-US" altLang="en-US" sz="2400"/>
              <a:t>(</a:t>
            </a:r>
            <a:r>
              <a:rPr lang="en-US" altLang="en-US" sz="2400" i="1"/>
              <a:t>Q), l</a:t>
            </a:r>
            <a:r>
              <a:rPr lang="en-US" altLang="en-US" sz="2400" i="1" baseline="-25000"/>
              <a:t>j</a:t>
            </a:r>
            <a:r>
              <a:rPr lang="en-US" altLang="en-US" sz="2400" i="1"/>
              <a:t> = </a:t>
            </a:r>
            <a:r>
              <a:rPr lang="en-US" altLang="en-US" sz="2400" b="1"/>
              <a:t>read</a:t>
            </a:r>
            <a:r>
              <a:rPr lang="en-US" altLang="en-US" sz="2400"/>
              <a:t>(</a:t>
            </a:r>
            <a:r>
              <a:rPr lang="en-US" altLang="en-US" sz="2400" i="1"/>
              <a:t>Q</a:t>
            </a:r>
            <a:r>
              <a:rPr lang="en-US" altLang="en-US" sz="2400"/>
              <a:t>).   They conflict</a:t>
            </a:r>
            <a:br>
              <a:rPr lang="en-US" altLang="en-US" sz="2400"/>
            </a:br>
            <a:r>
              <a:rPr lang="en-US" altLang="en-US" sz="2400"/>
              <a:t>   4. </a:t>
            </a:r>
            <a:r>
              <a:rPr lang="en-US" altLang="en-US" sz="2400" i="1"/>
              <a:t>l</a:t>
            </a:r>
            <a:r>
              <a:rPr lang="en-US" altLang="en-US" sz="2400" i="1" baseline="-25000"/>
              <a:t>i</a:t>
            </a:r>
            <a:r>
              <a:rPr lang="en-US" altLang="en-US" sz="2400"/>
              <a:t> = </a:t>
            </a:r>
            <a:r>
              <a:rPr lang="en-US" altLang="en-US" sz="2400" b="1"/>
              <a:t>write</a:t>
            </a:r>
            <a:r>
              <a:rPr lang="en-US" altLang="en-US" sz="2400"/>
              <a:t>(</a:t>
            </a:r>
            <a:r>
              <a:rPr lang="en-US" altLang="en-US" sz="2400" i="1"/>
              <a:t>Q), l</a:t>
            </a:r>
            <a:r>
              <a:rPr lang="en-US" altLang="en-US" sz="2400" i="1" baseline="-25000"/>
              <a:t>j</a:t>
            </a:r>
            <a:r>
              <a:rPr lang="en-US" altLang="en-US" sz="2400" i="1"/>
              <a:t> = </a:t>
            </a:r>
            <a:r>
              <a:rPr lang="en-US" altLang="en-US" sz="2400" b="1"/>
              <a:t>write</a:t>
            </a:r>
            <a:r>
              <a:rPr lang="en-US" altLang="en-US" sz="2400"/>
              <a:t>(</a:t>
            </a:r>
            <a:r>
              <a:rPr lang="en-US" altLang="en-US" sz="2400" i="1"/>
              <a:t>Q</a:t>
            </a:r>
            <a:r>
              <a:rPr lang="en-US" altLang="en-US" sz="2400"/>
              <a:t>).  They conflict</a:t>
            </a:r>
          </a:p>
          <a:p>
            <a:pPr algn="just">
              <a:buFont typeface="Monotype Sorts" charset="2"/>
              <a:buNone/>
            </a:pPr>
            <a:endParaRPr lang="en-US" altLang="en-US" sz="2400"/>
          </a:p>
          <a:p>
            <a:pPr algn="just"/>
            <a:r>
              <a:rPr lang="en-US" altLang="en-US" sz="2400"/>
              <a:t>It seem that , a conflict between </a:t>
            </a:r>
            <a:r>
              <a:rPr lang="en-US" altLang="en-US" sz="2400" i="1"/>
              <a:t>l</a:t>
            </a:r>
            <a:r>
              <a:rPr lang="en-US" altLang="en-US" sz="2400" i="1" baseline="-25000"/>
              <a:t>i</a:t>
            </a:r>
            <a:r>
              <a:rPr lang="en-US" altLang="en-US" sz="2400" i="1"/>
              <a:t> </a:t>
            </a:r>
            <a:r>
              <a:rPr lang="en-US" altLang="en-US" sz="2400"/>
              <a:t>and </a:t>
            </a:r>
            <a:r>
              <a:rPr lang="en-US" altLang="en-US" sz="2400" i="1"/>
              <a:t>l</a:t>
            </a:r>
            <a:r>
              <a:rPr lang="en-US" altLang="en-US" sz="2400" i="1" baseline="-25000"/>
              <a:t>j</a:t>
            </a:r>
            <a:r>
              <a:rPr lang="en-US" altLang="en-US" sz="2400"/>
              <a:t> forces a (logical) temporal order between them.  </a:t>
            </a:r>
          </a:p>
          <a:p>
            <a:pPr lvl="1" algn="just"/>
            <a:r>
              <a:rPr lang="en-US" altLang="en-US" sz="2400"/>
              <a:t> If l</a:t>
            </a:r>
            <a:r>
              <a:rPr lang="en-US" altLang="en-US" sz="2400" baseline="-25000"/>
              <a:t>i</a:t>
            </a:r>
            <a:r>
              <a:rPr lang="en-US" altLang="en-US" sz="2400"/>
              <a:t> and l</a:t>
            </a:r>
            <a:r>
              <a:rPr lang="en-US" altLang="en-US" sz="2400" baseline="-25000"/>
              <a:t>j</a:t>
            </a:r>
            <a:r>
              <a:rPr lang="en-US" altLang="en-US" sz="2400"/>
              <a:t> are consecutive in a schedule and they do not conflict, their results would remain the same even if they had been interchanged in the schedule.</a:t>
            </a:r>
          </a:p>
          <a:p>
            <a:pPr algn="just" eaLnBrk="1" hangingPunct="1"/>
            <a:endParaRPr lang="en-US" altLang="en-US"/>
          </a:p>
        </p:txBody>
      </p:sp>
      <p:sp>
        <p:nvSpPr>
          <p:cNvPr id="4" name="Date Placeholder 3">
            <a:extLst>
              <a:ext uri="{FF2B5EF4-FFF2-40B4-BE49-F238E27FC236}">
                <a16:creationId xmlns:a16="http://schemas.microsoft.com/office/drawing/2014/main" id="{3A1E52ED-ED79-D68D-14C6-A68B6C037B27}"/>
              </a:ext>
            </a:extLst>
          </p:cNvPr>
          <p:cNvSpPr>
            <a:spLocks noGrp="1"/>
          </p:cNvSpPr>
          <p:nvPr>
            <p:ph type="dt" sz="quarter" idx="10"/>
          </p:nvPr>
        </p:nvSpPr>
        <p:spPr/>
        <p:txBody>
          <a:bodyPr/>
          <a:lstStyle/>
          <a:p>
            <a:pPr>
              <a:defRPr/>
            </a:pPr>
            <a:fld id="{3D5D7EE5-77AE-4C57-9C25-986234657C4B}" type="datetime1">
              <a:rPr lang="en-US" smtClean="0"/>
              <a:t>4/16/24</a:t>
            </a:fld>
            <a:endParaRPr lang="en-US"/>
          </a:p>
        </p:txBody>
      </p:sp>
      <p:sp>
        <p:nvSpPr>
          <p:cNvPr id="5" name="Footer Placeholder 4">
            <a:extLst>
              <a:ext uri="{FF2B5EF4-FFF2-40B4-BE49-F238E27FC236}">
                <a16:creationId xmlns:a16="http://schemas.microsoft.com/office/drawing/2014/main" id="{DB8324EB-2C46-3460-23F9-B8D9F074BB2D}"/>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55301" name="Slide Number Placeholder 5">
            <a:extLst>
              <a:ext uri="{FF2B5EF4-FFF2-40B4-BE49-F238E27FC236}">
                <a16:creationId xmlns:a16="http://schemas.microsoft.com/office/drawing/2014/main" id="{7040C75F-F81E-A3F4-56E2-56F7BCAE7EBA}"/>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FE4DDC4-9ED7-4E33-B6DD-70F60B1C2DFF}" type="slidenum">
              <a:rPr lang="en-US" altLang="en-US">
                <a:solidFill>
                  <a:srgbClr val="898989"/>
                </a:solidFill>
                <a:latin typeface="Calibri" panose="020F0502020204030204" pitchFamily="34" charset="0"/>
              </a:rPr>
              <a:pPr/>
              <a:t>58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A117F1E5-A35D-4611-0507-D198A791994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Conflicting and non conflicting operations</a:t>
            </a:r>
          </a:p>
        </p:txBody>
      </p:sp>
      <p:pic>
        <p:nvPicPr>
          <p:cNvPr id="2" name="Picture 1">
            <a:extLst>
              <a:ext uri="{FF2B5EF4-FFF2-40B4-BE49-F238E27FC236}">
                <a16:creationId xmlns:a16="http://schemas.microsoft.com/office/drawing/2014/main" id="{16F8C253-6444-F56C-5C02-1739A339D9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a:extLst>
              <a:ext uri="{FF2B5EF4-FFF2-40B4-BE49-F238E27FC236}">
                <a16:creationId xmlns:a16="http://schemas.microsoft.com/office/drawing/2014/main" id="{DB03CD14-504A-7EBC-145C-DE526E88DCE6}"/>
              </a:ext>
            </a:extLst>
          </p:cNvPr>
          <p:cNvSpPr>
            <a:spLocks noGrp="1"/>
          </p:cNvSpPr>
          <p:nvPr>
            <p:ph idx="1"/>
          </p:nvPr>
        </p:nvSpPr>
        <p:spPr>
          <a:xfrm>
            <a:off x="2057400" y="838200"/>
            <a:ext cx="8229600" cy="5486400"/>
          </a:xfrm>
        </p:spPr>
        <p:txBody>
          <a:bodyPr/>
          <a:lstStyle/>
          <a:p>
            <a:pPr algn="just">
              <a:buNone/>
              <a:tabLst>
                <a:tab pos="2063750" algn="l"/>
                <a:tab pos="2511425" algn="l"/>
                <a:tab pos="3262313" algn="l"/>
                <a:tab pos="3881438" algn="l"/>
              </a:tabLst>
            </a:pPr>
            <a:r>
              <a:rPr lang="en-US" altLang="en-US" sz="2400"/>
              <a:t>	</a:t>
            </a:r>
            <a:r>
              <a:rPr lang="en-US" altLang="en-US" sz="2400" b="1">
                <a:solidFill>
                  <a:srgbClr val="FF0000"/>
                </a:solidFill>
              </a:rPr>
              <a:t>Example :- </a:t>
            </a:r>
          </a:p>
          <a:p>
            <a:pPr algn="just">
              <a:tabLst>
                <a:tab pos="2063750" algn="l"/>
                <a:tab pos="2511425" algn="l"/>
                <a:tab pos="3262313" algn="l"/>
                <a:tab pos="3881438" algn="l"/>
              </a:tabLst>
            </a:pPr>
            <a:r>
              <a:rPr lang="en-US" altLang="en-US" sz="2400"/>
              <a:t>Schedule S1 can be transformed into Schedule S2, a serial schedule where </a:t>
            </a:r>
            <a:r>
              <a:rPr lang="en-US" altLang="en-US" sz="2400" i="1"/>
              <a:t>T</a:t>
            </a:r>
            <a:r>
              <a:rPr lang="en-US" altLang="en-US" sz="2400" baseline="-25000"/>
              <a:t>2</a:t>
            </a:r>
            <a:r>
              <a:rPr lang="en-US" altLang="en-US" sz="2400"/>
              <a:t> follows </a:t>
            </a:r>
            <a:r>
              <a:rPr lang="en-US" altLang="en-US" sz="2400" i="1"/>
              <a:t>T</a:t>
            </a:r>
            <a:r>
              <a:rPr lang="en-US" altLang="en-US" sz="2400" baseline="-25000"/>
              <a:t>1</a:t>
            </a:r>
            <a:r>
              <a:rPr lang="en-US" altLang="en-US" sz="2400"/>
              <a:t>, by series of swaps of non-conflicting instructions. </a:t>
            </a:r>
          </a:p>
          <a:p>
            <a:pPr lvl="1" algn="just">
              <a:tabLst>
                <a:tab pos="2063750" algn="l"/>
                <a:tab pos="2511425" algn="l"/>
                <a:tab pos="3262313" algn="l"/>
                <a:tab pos="3881438" algn="l"/>
              </a:tabLst>
            </a:pPr>
            <a:r>
              <a:rPr lang="en-US" altLang="en-US" sz="2400"/>
              <a:t>Therefore Schedule S1 is conflict serializable.</a:t>
            </a:r>
          </a:p>
          <a:p>
            <a:pPr lvl="1">
              <a:tabLst>
                <a:tab pos="2063750" algn="l"/>
                <a:tab pos="2511425" algn="l"/>
                <a:tab pos="3262313" algn="l"/>
                <a:tab pos="3881438" algn="l"/>
              </a:tabLst>
            </a:pPr>
            <a:endParaRPr lang="en-US" altLang="en-US" sz="2400"/>
          </a:p>
          <a:p>
            <a:pPr lvl="1">
              <a:tabLst>
                <a:tab pos="2063750" algn="l"/>
                <a:tab pos="2511425" algn="l"/>
                <a:tab pos="3262313" algn="l"/>
                <a:tab pos="3881438" algn="l"/>
              </a:tabLst>
            </a:pPr>
            <a:endParaRPr lang="en-US" altLang="en-US" sz="2400"/>
          </a:p>
          <a:p>
            <a:pPr lvl="1">
              <a:tabLst>
                <a:tab pos="2063750" algn="l"/>
                <a:tab pos="2511425" algn="l"/>
                <a:tab pos="3262313" algn="l"/>
                <a:tab pos="3881438" algn="l"/>
              </a:tabLst>
            </a:pPr>
            <a:endParaRPr lang="en-US" altLang="en-US" sz="2400"/>
          </a:p>
          <a:p>
            <a:pPr lvl="1">
              <a:tabLst>
                <a:tab pos="2063750" algn="l"/>
                <a:tab pos="2511425" algn="l"/>
                <a:tab pos="3262313" algn="l"/>
                <a:tab pos="3881438" algn="l"/>
              </a:tabLst>
            </a:pPr>
            <a:endParaRPr lang="en-US" altLang="en-US" sz="2400"/>
          </a:p>
          <a:p>
            <a:pPr lvl="1">
              <a:tabLst>
                <a:tab pos="2063750" algn="l"/>
                <a:tab pos="2511425" algn="l"/>
                <a:tab pos="3262313" algn="l"/>
                <a:tab pos="3881438" algn="l"/>
              </a:tabLst>
            </a:pPr>
            <a:endParaRPr lang="en-US" altLang="en-US" sz="2400"/>
          </a:p>
          <a:p>
            <a:pPr lvl="1">
              <a:tabLst>
                <a:tab pos="2063750" algn="l"/>
                <a:tab pos="2511425" algn="l"/>
                <a:tab pos="3262313" algn="l"/>
                <a:tab pos="3881438" algn="l"/>
              </a:tabLst>
            </a:pPr>
            <a:endParaRPr lang="en-US" altLang="en-US" sz="2400"/>
          </a:p>
          <a:p>
            <a:pPr lvl="1">
              <a:buNone/>
              <a:tabLst>
                <a:tab pos="2063750" algn="l"/>
                <a:tab pos="2511425" algn="l"/>
                <a:tab pos="3262313" algn="l"/>
                <a:tab pos="3881438" algn="l"/>
              </a:tabLst>
            </a:pPr>
            <a:r>
              <a:rPr lang="en-US" altLang="en-US" sz="2400"/>
              <a:t>					</a:t>
            </a:r>
          </a:p>
          <a:p>
            <a:pPr algn="just">
              <a:buNone/>
              <a:tabLst>
                <a:tab pos="2063750" algn="l"/>
                <a:tab pos="2511425" algn="l"/>
                <a:tab pos="3262313" algn="l"/>
                <a:tab pos="3881438" algn="l"/>
              </a:tabLst>
            </a:pPr>
            <a:endParaRPr lang="en-US" altLang="en-US"/>
          </a:p>
        </p:txBody>
      </p:sp>
      <p:sp>
        <p:nvSpPr>
          <p:cNvPr id="4" name="Date Placeholder 3">
            <a:extLst>
              <a:ext uri="{FF2B5EF4-FFF2-40B4-BE49-F238E27FC236}">
                <a16:creationId xmlns:a16="http://schemas.microsoft.com/office/drawing/2014/main" id="{5333AA4D-5832-FF78-0C07-AEC88A1F78E5}"/>
              </a:ext>
            </a:extLst>
          </p:cNvPr>
          <p:cNvSpPr>
            <a:spLocks noGrp="1"/>
          </p:cNvSpPr>
          <p:nvPr>
            <p:ph type="dt" sz="quarter" idx="10"/>
          </p:nvPr>
        </p:nvSpPr>
        <p:spPr/>
        <p:txBody>
          <a:bodyPr/>
          <a:lstStyle/>
          <a:p>
            <a:pPr>
              <a:defRPr/>
            </a:pPr>
            <a:fld id="{EAB37A4D-4D30-4DD8-9A57-A401A528C3DF}" type="datetime1">
              <a:rPr lang="en-US" smtClean="0"/>
              <a:t>4/16/24</a:t>
            </a:fld>
            <a:endParaRPr lang="en-US"/>
          </a:p>
        </p:txBody>
      </p:sp>
      <p:sp>
        <p:nvSpPr>
          <p:cNvPr id="5" name="Footer Placeholder 4">
            <a:extLst>
              <a:ext uri="{FF2B5EF4-FFF2-40B4-BE49-F238E27FC236}">
                <a16:creationId xmlns:a16="http://schemas.microsoft.com/office/drawing/2014/main" id="{188B9E4E-C58C-88A2-CA27-50D72ABDA049}"/>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56325" name="Slide Number Placeholder 5">
            <a:extLst>
              <a:ext uri="{FF2B5EF4-FFF2-40B4-BE49-F238E27FC236}">
                <a16:creationId xmlns:a16="http://schemas.microsoft.com/office/drawing/2014/main" id="{C1775FC9-3E38-80EB-BB8A-32842A89A93F}"/>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88CBD9-A2B4-4F94-BDC7-0F3C538EAB4B}" type="slidenum">
              <a:rPr lang="en-US" altLang="en-US">
                <a:solidFill>
                  <a:srgbClr val="898989"/>
                </a:solidFill>
                <a:latin typeface="Calibri" panose="020F0502020204030204" pitchFamily="34" charset="0"/>
              </a:rPr>
              <a:pPr/>
              <a:t>59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C8121F98-32C5-B055-2F84-8B7AA24264C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defRPr/>
            </a:pPr>
            <a:r>
              <a:rPr lang="en-US" sz="2800" b="1" dirty="0">
                <a:solidFill>
                  <a:schemeClr val="tx1"/>
                </a:solidFill>
              </a:rPr>
              <a:t>1. Conflict Serializability (Cont.) by  Swapping</a:t>
            </a:r>
          </a:p>
        </p:txBody>
      </p:sp>
      <p:pic>
        <p:nvPicPr>
          <p:cNvPr id="56328" name="Picture 10">
            <a:extLst>
              <a:ext uri="{FF2B5EF4-FFF2-40B4-BE49-F238E27FC236}">
                <a16:creationId xmlns:a16="http://schemas.microsoft.com/office/drawing/2014/main" id="{355E0139-D7ED-5E80-DF37-D8C4B41A0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3048000"/>
            <a:ext cx="2562225"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29" name="Picture 12">
            <a:extLst>
              <a:ext uri="{FF2B5EF4-FFF2-40B4-BE49-F238E27FC236}">
                <a16:creationId xmlns:a16="http://schemas.microsoft.com/office/drawing/2014/main" id="{A86C569B-6D1B-6081-0F0C-305760A15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1" y="3048000"/>
            <a:ext cx="1952625"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a:extLst>
              <a:ext uri="{FF2B5EF4-FFF2-40B4-BE49-F238E27FC236}">
                <a16:creationId xmlns:a16="http://schemas.microsoft.com/office/drawing/2014/main" id="{FB440B8E-1DCF-315C-66B9-71A6F6C3BC4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F358B1-BFBE-B0E1-6C0B-616A01C74B1B}"/>
              </a:ext>
            </a:extLst>
          </p:cNvPr>
          <p:cNvSpPr>
            <a:spLocks noGrp="1"/>
          </p:cNvSpPr>
          <p:nvPr>
            <p:ph type="dt" sz="quarter" idx="10"/>
          </p:nvPr>
        </p:nvSpPr>
        <p:spPr/>
        <p:txBody>
          <a:bodyPr/>
          <a:lstStyle/>
          <a:p>
            <a:pPr>
              <a:defRPr/>
            </a:pPr>
            <a:fld id="{3567AF03-3050-4B62-8A34-A876F163AEC5}" type="datetime1">
              <a:rPr lang="en-US" smtClean="0"/>
              <a:t>4/16/24</a:t>
            </a:fld>
            <a:endParaRPr lang="en-US"/>
          </a:p>
        </p:txBody>
      </p:sp>
      <p:sp>
        <p:nvSpPr>
          <p:cNvPr id="3" name="Footer Placeholder 2">
            <a:extLst>
              <a:ext uri="{FF2B5EF4-FFF2-40B4-BE49-F238E27FC236}">
                <a16:creationId xmlns:a16="http://schemas.microsoft.com/office/drawing/2014/main" id="{B2D873C2-6EAB-D5AB-CBCD-2BF15D311889}"/>
              </a:ext>
            </a:extLst>
          </p:cNvPr>
          <p:cNvSpPr>
            <a:spLocks noGrp="1"/>
          </p:cNvSpPr>
          <p:nvPr>
            <p:ph type="ftr" sz="quarter" idx="11"/>
          </p:nvPr>
        </p:nvSpPr>
        <p:spPr>
          <a:xfrm>
            <a:off x="3886201" y="6356351"/>
            <a:ext cx="5522913" cy="365125"/>
          </a:xfrm>
        </p:spPr>
        <p:txBody>
          <a:bodyPr/>
          <a:lstStyle/>
          <a:p>
            <a:pPr>
              <a:defRPr/>
            </a:pPr>
            <a:r>
              <a:rPr lang="en-US"/>
              <a:t>Jyoti Rani        ACSAI-0402 and DBMS                Unit-4</a:t>
            </a:r>
            <a:endParaRPr lang="en-US" dirty="0"/>
          </a:p>
        </p:txBody>
      </p:sp>
      <p:sp>
        <p:nvSpPr>
          <p:cNvPr id="6148" name="Slide Number Placeholder 3">
            <a:extLst>
              <a:ext uri="{FF2B5EF4-FFF2-40B4-BE49-F238E27FC236}">
                <a16:creationId xmlns:a16="http://schemas.microsoft.com/office/drawing/2014/main" id="{3ADE285D-5CB0-9782-68C4-BFA5A4820C8B}"/>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0AD40C9-0D7A-4985-92A3-FEF8A226CCC7}" type="slidenum">
              <a:rPr lang="en-US" altLang="en-US">
                <a:solidFill>
                  <a:srgbClr val="898989"/>
                </a:solidFill>
                <a:latin typeface="Calibri" panose="020F0502020204030204" pitchFamily="34" charset="0"/>
              </a:rPr>
              <a:pPr/>
              <a:t>6</a:t>
            </a:fld>
            <a:endParaRPr lang="en-US" altLang="en-US">
              <a:solidFill>
                <a:srgbClr val="898989"/>
              </a:solidFill>
              <a:latin typeface="Calibri" panose="020F0502020204030204" pitchFamily="34" charset="0"/>
            </a:endParaRPr>
          </a:p>
        </p:txBody>
      </p:sp>
      <p:sp>
        <p:nvSpPr>
          <p:cNvPr id="13" name="Title 1">
            <a:extLst>
              <a:ext uri="{FF2B5EF4-FFF2-40B4-BE49-F238E27FC236}">
                <a16:creationId xmlns:a16="http://schemas.microsoft.com/office/drawing/2014/main" id="{E37AADED-202B-EB2F-F38B-36C32F1053C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Subject Syllabus</a:t>
            </a:r>
          </a:p>
        </p:txBody>
      </p:sp>
      <p:pic>
        <p:nvPicPr>
          <p:cNvPr id="6151" name="Picture 10">
            <a:extLst>
              <a:ext uri="{FF2B5EF4-FFF2-40B4-BE49-F238E27FC236}">
                <a16:creationId xmlns:a16="http://schemas.microsoft.com/office/drawing/2014/main" id="{CB56A48C-5A22-8C50-9430-3EC337CE9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1484313"/>
            <a:ext cx="7848600" cy="2305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2" name="Picture 11">
            <a:extLst>
              <a:ext uri="{FF2B5EF4-FFF2-40B4-BE49-F238E27FC236}">
                <a16:creationId xmlns:a16="http://schemas.microsoft.com/office/drawing/2014/main" id="{95681570-3E95-E18E-0B5B-0FD33127B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3789363"/>
            <a:ext cx="7848600" cy="1439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a:extLst>
              <a:ext uri="{FF2B5EF4-FFF2-40B4-BE49-F238E27FC236}">
                <a16:creationId xmlns:a16="http://schemas.microsoft.com/office/drawing/2014/main" id="{230A4A9A-2A7A-86ED-EE20-420668D125E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6149969F-4F4B-84E3-BAD7-99D4CD547B2B}"/>
              </a:ext>
            </a:extLst>
          </p:cNvPr>
          <p:cNvSpPr>
            <a:spLocks noGrp="1"/>
          </p:cNvSpPr>
          <p:nvPr>
            <p:ph idx="1"/>
          </p:nvPr>
        </p:nvSpPr>
        <p:spPr>
          <a:xfrm>
            <a:off x="2057400" y="1143000"/>
            <a:ext cx="8229600" cy="5181600"/>
          </a:xfrm>
        </p:spPr>
        <p:txBody>
          <a:bodyPr/>
          <a:lstStyle/>
          <a:p>
            <a:pPr marL="365760" indent="-256032">
              <a:spcAft>
                <a:spcPts val="0"/>
              </a:spcAft>
              <a:buNone/>
              <a:defRPr/>
            </a:pPr>
            <a:r>
              <a:rPr lang="en-US" sz="2400" dirty="0"/>
              <a:t>In Non Serial Schedule S1 </a:t>
            </a:r>
          </a:p>
          <a:p>
            <a:pPr marL="457200" indent="-457200" algn="just">
              <a:spcAft>
                <a:spcPts val="0"/>
              </a:spcAft>
              <a:buFont typeface="Monotype Sorts" charset="2"/>
              <a:buAutoNum type="arabicPeriod"/>
              <a:defRPr/>
            </a:pPr>
            <a:r>
              <a:rPr lang="en-US" sz="2400" dirty="0">
                <a:solidFill>
                  <a:srgbClr val="00B050"/>
                </a:solidFill>
              </a:rPr>
              <a:t>Two instruction are set of conflicting when they  should belong to different transactions.   YES</a:t>
            </a:r>
          </a:p>
          <a:p>
            <a:pPr marL="457200" indent="-457200" algn="just">
              <a:spcAft>
                <a:spcPts val="0"/>
              </a:spcAft>
              <a:buFont typeface="Monotype Sorts" charset="2"/>
              <a:buAutoNum type="arabicPeriod"/>
              <a:defRPr/>
            </a:pPr>
            <a:r>
              <a:rPr lang="en-US" sz="2400" dirty="0">
                <a:solidFill>
                  <a:srgbClr val="00B050"/>
                </a:solidFill>
              </a:rPr>
              <a:t>Both the operations are working on same data item.  NO</a:t>
            </a:r>
          </a:p>
          <a:p>
            <a:pPr marL="457200" indent="-457200" algn="just">
              <a:spcAft>
                <a:spcPts val="0"/>
              </a:spcAft>
              <a:buNone/>
              <a:defRPr/>
            </a:pPr>
            <a:r>
              <a:rPr lang="en-US" sz="2400" dirty="0">
                <a:solidFill>
                  <a:srgbClr val="FF0000"/>
                </a:solidFill>
              </a:rPr>
              <a:t>		(Such case instruction are not conflict swap it)</a:t>
            </a:r>
          </a:p>
          <a:p>
            <a:pPr marL="457200" indent="-457200" algn="just">
              <a:spcAft>
                <a:spcPts val="0"/>
              </a:spcAft>
              <a:buNone/>
              <a:defRPr/>
            </a:pPr>
            <a:r>
              <a:rPr lang="en-US" sz="2400" dirty="0">
                <a:solidFill>
                  <a:srgbClr val="00B050"/>
                </a:solidFill>
              </a:rPr>
              <a:t>3 .  At least one of the operation is a write instruction. </a:t>
            </a:r>
          </a:p>
          <a:p>
            <a:pPr marL="457200" indent="-457200" algn="just">
              <a:spcAft>
                <a:spcPts val="0"/>
              </a:spcAft>
              <a:buNone/>
              <a:defRPr/>
            </a:pPr>
            <a:r>
              <a:rPr lang="en-US" sz="2400" dirty="0">
                <a:solidFill>
                  <a:srgbClr val="00B050"/>
                </a:solidFill>
              </a:rPr>
              <a:t>		</a:t>
            </a:r>
            <a:r>
              <a:rPr lang="en-US" sz="2400" dirty="0">
                <a:solidFill>
                  <a:srgbClr val="FF0000"/>
                </a:solidFill>
              </a:rPr>
              <a:t>(</a:t>
            </a:r>
            <a:r>
              <a:rPr lang="en-US" sz="2400" dirty="0">
                <a:solidFill>
                  <a:srgbClr val="C00000"/>
                </a:solidFill>
              </a:rPr>
              <a:t>Don’t need to check because 2</a:t>
            </a:r>
            <a:r>
              <a:rPr lang="en-US" sz="2400" baseline="30000" dirty="0">
                <a:solidFill>
                  <a:srgbClr val="C00000"/>
                </a:solidFill>
              </a:rPr>
              <a:t>nd</a:t>
            </a:r>
            <a:r>
              <a:rPr lang="en-US" sz="2400" dirty="0">
                <a:solidFill>
                  <a:srgbClr val="C00000"/>
                </a:solidFill>
              </a:rPr>
              <a:t> condition is  	disqualified for conflict operation</a:t>
            </a:r>
            <a:r>
              <a:rPr lang="en-US" sz="2400" dirty="0">
                <a:solidFill>
                  <a:srgbClr val="FF0000"/>
                </a:solidFill>
              </a:rPr>
              <a:t>)</a:t>
            </a:r>
          </a:p>
          <a:p>
            <a:pPr marL="457200" indent="-457200" algn="just">
              <a:spcAft>
                <a:spcPts val="0"/>
              </a:spcAft>
              <a:buNone/>
              <a:defRPr/>
            </a:pPr>
            <a:r>
              <a:rPr lang="en-US" sz="2400" dirty="0">
                <a:solidFill>
                  <a:srgbClr val="00B050"/>
                </a:solidFill>
              </a:rPr>
              <a:t>	So Non Serial schedule (schedule  S1) is Conflict Serializable and also a serial schedule if this is a serial schedule maintain the consistency of database.</a:t>
            </a:r>
          </a:p>
        </p:txBody>
      </p:sp>
      <p:sp>
        <p:nvSpPr>
          <p:cNvPr id="4" name="Date Placeholder 3">
            <a:extLst>
              <a:ext uri="{FF2B5EF4-FFF2-40B4-BE49-F238E27FC236}">
                <a16:creationId xmlns:a16="http://schemas.microsoft.com/office/drawing/2014/main" id="{45D40993-6A14-E0F0-381F-07F1F99A06D4}"/>
              </a:ext>
            </a:extLst>
          </p:cNvPr>
          <p:cNvSpPr>
            <a:spLocks noGrp="1"/>
          </p:cNvSpPr>
          <p:nvPr>
            <p:ph type="dt" sz="quarter" idx="10"/>
          </p:nvPr>
        </p:nvSpPr>
        <p:spPr/>
        <p:txBody>
          <a:bodyPr/>
          <a:lstStyle/>
          <a:p>
            <a:pPr>
              <a:defRPr/>
            </a:pPr>
            <a:fld id="{AD1603CA-10D6-4033-B9D4-05A8475B5A56}" type="datetime1">
              <a:rPr lang="en-US" smtClean="0"/>
              <a:t>4/16/24</a:t>
            </a:fld>
            <a:endParaRPr lang="en-US"/>
          </a:p>
        </p:txBody>
      </p:sp>
      <p:sp>
        <p:nvSpPr>
          <p:cNvPr id="5" name="Footer Placeholder 4">
            <a:extLst>
              <a:ext uri="{FF2B5EF4-FFF2-40B4-BE49-F238E27FC236}">
                <a16:creationId xmlns:a16="http://schemas.microsoft.com/office/drawing/2014/main" id="{A79F31FD-9545-E154-4C06-6A9C58A93FF2}"/>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57349" name="Slide Number Placeholder 5">
            <a:extLst>
              <a:ext uri="{FF2B5EF4-FFF2-40B4-BE49-F238E27FC236}">
                <a16:creationId xmlns:a16="http://schemas.microsoft.com/office/drawing/2014/main" id="{11F77D4D-BCCE-B0CE-44A8-84E7685D47B7}"/>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F0A0AE5-F9C8-44E4-8844-B0A15F87BB49}" type="slidenum">
              <a:rPr lang="en-US" altLang="en-US">
                <a:solidFill>
                  <a:srgbClr val="898989"/>
                </a:solidFill>
                <a:latin typeface="Calibri" panose="020F0502020204030204" pitchFamily="34" charset="0"/>
              </a:rPr>
              <a:pPr/>
              <a:t>60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42C14515-2E78-6275-C7F5-AA802AFB59A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Continue</a:t>
            </a:r>
          </a:p>
        </p:txBody>
      </p:sp>
      <p:pic>
        <p:nvPicPr>
          <p:cNvPr id="2" name="Picture 1">
            <a:extLst>
              <a:ext uri="{FF2B5EF4-FFF2-40B4-BE49-F238E27FC236}">
                <a16:creationId xmlns:a16="http://schemas.microsoft.com/office/drawing/2014/main" id="{7BFF83B8-D807-914C-B507-3AF2C91B58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76B4CC6F-D348-D27A-EBF0-1AA58C8F08A1}"/>
              </a:ext>
            </a:extLst>
          </p:cNvPr>
          <p:cNvSpPr>
            <a:spLocks noGrp="1"/>
          </p:cNvSpPr>
          <p:nvPr>
            <p:ph idx="1"/>
          </p:nvPr>
        </p:nvSpPr>
        <p:spPr>
          <a:xfrm>
            <a:off x="2057400" y="1143000"/>
            <a:ext cx="8229600" cy="5181600"/>
          </a:xfrm>
        </p:spPr>
        <p:txBody>
          <a:bodyPr>
            <a:normAutofit lnSpcReduction="10000"/>
          </a:bodyPr>
          <a:lstStyle/>
          <a:p>
            <a:pPr algn="just">
              <a:buFont typeface="Arial" panose="020B0604020202020204" pitchFamily="34" charset="0"/>
              <a:buNone/>
            </a:pPr>
            <a:r>
              <a:rPr lang="en-US" altLang="en-US" sz="2400" dirty="0"/>
              <a:t>	A </a:t>
            </a:r>
            <a:r>
              <a:rPr lang="en-US" altLang="en-US" sz="2400" b="1" dirty="0"/>
              <a:t>precedence graph</a:t>
            </a:r>
            <a:r>
              <a:rPr lang="en-US" altLang="en-US" sz="2400" dirty="0"/>
              <a:t>, also known as </a:t>
            </a:r>
            <a:r>
              <a:rPr lang="en-US" altLang="en-US" sz="2400" b="1" dirty="0"/>
              <a:t>serialization graph or conflict graph</a:t>
            </a:r>
            <a:r>
              <a:rPr lang="en-US" altLang="en-US" sz="2400" dirty="0"/>
              <a:t>, is used for testing Conflict Serializability of a schedule in the condition that forms the setting of concurrency control in databases. 	</a:t>
            </a:r>
          </a:p>
          <a:p>
            <a:pPr algn="just">
              <a:buFont typeface="Arial" panose="020B0604020202020204" pitchFamily="34" charset="0"/>
              <a:buNone/>
            </a:pPr>
            <a:r>
              <a:rPr lang="en-US" altLang="en-US" sz="2400" dirty="0"/>
              <a:t>	In a schedule of a </a:t>
            </a:r>
            <a:r>
              <a:rPr lang="en-US" altLang="en-US" sz="2400" b="1" dirty="0"/>
              <a:t>precedence graph</a:t>
            </a:r>
            <a:r>
              <a:rPr lang="en-US" altLang="en-US" sz="2400" dirty="0"/>
              <a:t>, The total number of transactions will be similar to the total number of nodes.</a:t>
            </a:r>
          </a:p>
          <a:p>
            <a:pPr algn="just">
              <a:buFont typeface="Arial" panose="020B0604020202020204" pitchFamily="34" charset="0"/>
              <a:buNone/>
            </a:pPr>
            <a:endParaRPr lang="en-US" altLang="en-US" sz="2400" b="1" dirty="0"/>
          </a:p>
          <a:p>
            <a:pPr algn="just">
              <a:buFont typeface="Arial" panose="020B0604020202020204" pitchFamily="34" charset="0"/>
              <a:buNone/>
            </a:pPr>
            <a:r>
              <a:rPr lang="en-US" altLang="en-US" sz="2400" b="1" dirty="0"/>
              <a:t>	</a:t>
            </a:r>
            <a:r>
              <a:rPr lang="en-US" altLang="en-US" sz="2400" b="1" dirty="0">
                <a:solidFill>
                  <a:srgbClr val="C00000"/>
                </a:solidFill>
              </a:rPr>
              <a:t>Nodes:</a:t>
            </a:r>
            <a:r>
              <a:rPr lang="en-US" altLang="en-US" sz="2400" dirty="0">
                <a:solidFill>
                  <a:srgbClr val="C00000"/>
                </a:solidFill>
              </a:rPr>
              <a:t> </a:t>
            </a:r>
            <a:r>
              <a:rPr lang="en-US" altLang="en-US" sz="2400" dirty="0"/>
              <a:t>In the graph, for each transaction </a:t>
            </a:r>
            <a:r>
              <a:rPr lang="en-US" altLang="en-US" sz="2400" b="1" dirty="0" err="1"/>
              <a:t>Tp</a:t>
            </a:r>
            <a:r>
              <a:rPr lang="en-US" altLang="en-US" sz="2400" dirty="0"/>
              <a:t> the graph contains a single node. </a:t>
            </a:r>
          </a:p>
          <a:p>
            <a:pPr algn="just">
              <a:buFont typeface="Arial" panose="020B0604020202020204" pitchFamily="34" charset="0"/>
              <a:buNone/>
            </a:pPr>
            <a:r>
              <a:rPr lang="en-US" altLang="en-US" sz="2400" b="1" dirty="0"/>
              <a:t>	</a:t>
            </a:r>
            <a:r>
              <a:rPr lang="en-US" altLang="en-US" sz="2200" b="1" dirty="0">
                <a:solidFill>
                  <a:srgbClr val="C00000"/>
                </a:solidFill>
              </a:rPr>
              <a:t>Edges:</a:t>
            </a:r>
            <a:r>
              <a:rPr lang="en-US" altLang="en-US" sz="2200" dirty="0"/>
              <a:t> </a:t>
            </a:r>
            <a:r>
              <a:rPr lang="en-US" altLang="en-US" sz="2400" dirty="0"/>
              <a:t>An edge is regulated connectivity between a set of two distinct transactions </a:t>
            </a:r>
            <a:r>
              <a:rPr lang="en-US" altLang="en-US" sz="2400" dirty="0" err="1"/>
              <a:t>Tq</a:t>
            </a:r>
            <a:r>
              <a:rPr lang="en-US" altLang="en-US" sz="2400" dirty="0"/>
              <a:t> and </a:t>
            </a:r>
            <a:r>
              <a:rPr lang="en-US" altLang="en-US" sz="2400" dirty="0" err="1"/>
              <a:t>Tr</a:t>
            </a:r>
            <a:r>
              <a:rPr lang="en-US" altLang="en-US" sz="2400" dirty="0"/>
              <a:t> and it shows in the format </a:t>
            </a:r>
            <a:r>
              <a:rPr lang="en-US" altLang="en-US" sz="2400" dirty="0" err="1"/>
              <a:t>Tq</a:t>
            </a:r>
            <a:r>
              <a:rPr lang="en-US" altLang="en-US" sz="2400" dirty="0"/>
              <a:t> –&gt;</a:t>
            </a:r>
            <a:r>
              <a:rPr lang="en-US" altLang="en-US" sz="2400" dirty="0" err="1"/>
              <a:t>Tr</a:t>
            </a:r>
            <a:r>
              <a:rPr lang="en-US" altLang="en-US" sz="2400" dirty="0"/>
              <a:t>, where </a:t>
            </a:r>
            <a:r>
              <a:rPr lang="en-US" altLang="en-US" sz="2400" dirty="0" err="1"/>
              <a:t>Tq</a:t>
            </a:r>
            <a:r>
              <a:rPr lang="en-US" altLang="en-US" sz="2400" dirty="0"/>
              <a:t> is the beginning of the edge and </a:t>
            </a:r>
            <a:r>
              <a:rPr lang="en-US" altLang="en-US" sz="2400" dirty="0" err="1"/>
              <a:t>Tr</a:t>
            </a:r>
            <a:r>
              <a:rPr lang="en-US" altLang="en-US" sz="2400" dirty="0"/>
              <a:t> is the ending.</a:t>
            </a:r>
          </a:p>
          <a:p>
            <a:pPr algn="just" eaLnBrk="1" hangingPunct="1"/>
            <a:endParaRPr lang="en-US" altLang="en-US" sz="2400" dirty="0"/>
          </a:p>
        </p:txBody>
      </p:sp>
      <p:sp>
        <p:nvSpPr>
          <p:cNvPr id="4" name="Date Placeholder 3">
            <a:extLst>
              <a:ext uri="{FF2B5EF4-FFF2-40B4-BE49-F238E27FC236}">
                <a16:creationId xmlns:a16="http://schemas.microsoft.com/office/drawing/2014/main" id="{D159263F-20A6-15E9-C11B-C10B9806C1F3}"/>
              </a:ext>
            </a:extLst>
          </p:cNvPr>
          <p:cNvSpPr>
            <a:spLocks noGrp="1"/>
          </p:cNvSpPr>
          <p:nvPr>
            <p:ph type="dt" sz="quarter" idx="10"/>
          </p:nvPr>
        </p:nvSpPr>
        <p:spPr/>
        <p:txBody>
          <a:bodyPr/>
          <a:lstStyle/>
          <a:p>
            <a:pPr>
              <a:defRPr/>
            </a:pPr>
            <a:fld id="{77194EFC-0F51-4799-ADC4-145DED3BA07B}" type="datetime1">
              <a:rPr lang="en-US" smtClean="0"/>
              <a:t>4/16/24</a:t>
            </a:fld>
            <a:endParaRPr lang="en-US"/>
          </a:p>
        </p:txBody>
      </p:sp>
      <p:sp>
        <p:nvSpPr>
          <p:cNvPr id="5" name="Footer Placeholder 4">
            <a:extLst>
              <a:ext uri="{FF2B5EF4-FFF2-40B4-BE49-F238E27FC236}">
                <a16:creationId xmlns:a16="http://schemas.microsoft.com/office/drawing/2014/main" id="{D6215767-FFFA-3164-1E60-C371CFD3A61C}"/>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58373" name="Slide Number Placeholder 5">
            <a:extLst>
              <a:ext uri="{FF2B5EF4-FFF2-40B4-BE49-F238E27FC236}">
                <a16:creationId xmlns:a16="http://schemas.microsoft.com/office/drawing/2014/main" id="{BC8602F2-DF3A-2113-2089-5CE014D67387}"/>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9A9780-60F3-4749-8133-189A13EDD654}" type="slidenum">
              <a:rPr lang="en-US" altLang="en-US">
                <a:solidFill>
                  <a:srgbClr val="898989"/>
                </a:solidFill>
                <a:latin typeface="Calibri" panose="020F0502020204030204" pitchFamily="34" charset="0"/>
              </a:rPr>
              <a:pPr/>
              <a:t>61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A7270D0-D3F6-EC45-92F3-9228555BEEF4}"/>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B. Precedence Graph</a:t>
            </a:r>
          </a:p>
        </p:txBody>
      </p:sp>
      <p:pic>
        <p:nvPicPr>
          <p:cNvPr id="2" name="Picture 1">
            <a:extLst>
              <a:ext uri="{FF2B5EF4-FFF2-40B4-BE49-F238E27FC236}">
                <a16:creationId xmlns:a16="http://schemas.microsoft.com/office/drawing/2014/main" id="{06040912-E37C-6AFA-05BF-18226678EC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 calcmode="lin" valueType="num">
                                      <p:cBhvr additive="base">
                                        <p:cTn id="7" dur="500" fill="hold"/>
                                        <p:tgtEl>
                                          <p:spTgt spid="460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082">
                                            <p:txEl>
                                              <p:pRg st="1" end="1"/>
                                            </p:txEl>
                                          </p:spTgt>
                                        </p:tgtEl>
                                        <p:attrNameLst>
                                          <p:attrName>style.visibility</p:attrName>
                                        </p:attrNameLst>
                                      </p:cBhvr>
                                      <p:to>
                                        <p:strVal val="visible"/>
                                      </p:to>
                                    </p:set>
                                    <p:anim calcmode="lin" valueType="num">
                                      <p:cBhvr additive="base">
                                        <p:cTn id="13"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082">
                                            <p:txEl>
                                              <p:pRg st="3" end="3"/>
                                            </p:txEl>
                                          </p:spTgt>
                                        </p:tgtEl>
                                        <p:attrNameLst>
                                          <p:attrName>style.visibility</p:attrName>
                                        </p:attrNameLst>
                                      </p:cBhvr>
                                      <p:to>
                                        <p:strVal val="visible"/>
                                      </p:to>
                                    </p:set>
                                    <p:anim calcmode="lin" valueType="num">
                                      <p:cBhvr additive="base">
                                        <p:cTn id="19" dur="5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6082">
                                            <p:txEl>
                                              <p:pRg st="4" end="4"/>
                                            </p:txEl>
                                          </p:spTgt>
                                        </p:tgtEl>
                                        <p:attrNameLst>
                                          <p:attrName>style.visibility</p:attrName>
                                        </p:attrNameLst>
                                      </p:cBhvr>
                                      <p:to>
                                        <p:strVal val="visible"/>
                                      </p:to>
                                    </p:set>
                                    <p:anim calcmode="lin" valueType="num">
                                      <p:cBhvr additive="base">
                                        <p:cTn id="25" dur="500" fill="hold"/>
                                        <p:tgtEl>
                                          <p:spTgt spid="4608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603F9ECE-8C89-E52D-B021-C80DB2E5A1E8}"/>
              </a:ext>
            </a:extLst>
          </p:cNvPr>
          <p:cNvSpPr>
            <a:spLocks noGrp="1"/>
          </p:cNvSpPr>
          <p:nvPr>
            <p:ph idx="1"/>
          </p:nvPr>
        </p:nvSpPr>
        <p:spPr>
          <a:xfrm>
            <a:off x="2057400" y="838200"/>
            <a:ext cx="8229600" cy="5486400"/>
          </a:xfrm>
        </p:spPr>
        <p:txBody>
          <a:bodyPr/>
          <a:lstStyle/>
          <a:p>
            <a:pPr algn="just" eaLnBrk="1" hangingPunct="1">
              <a:buFont typeface="Arial" panose="020B0604020202020204" pitchFamily="34" charset="0"/>
              <a:buNone/>
            </a:pPr>
            <a:endParaRPr lang="en-US" altLang="en-US" b="1"/>
          </a:p>
          <a:p>
            <a:pPr algn="just"/>
            <a:r>
              <a:rPr lang="en-US" altLang="en-US"/>
              <a:t>Create a node </a:t>
            </a:r>
            <a:r>
              <a:rPr lang="en-US" altLang="en-US" b="1"/>
              <a:t>T</a:t>
            </a:r>
            <a:r>
              <a:rPr lang="en-US" altLang="en-US"/>
              <a:t>, for each transaction participating in schedule </a:t>
            </a:r>
            <a:r>
              <a:rPr lang="en-US" altLang="en-US" b="1"/>
              <a:t>S</a:t>
            </a:r>
            <a:r>
              <a:rPr lang="en-US" altLang="en-US"/>
              <a:t> in the </a:t>
            </a:r>
            <a:r>
              <a:rPr lang="en-US" altLang="en-US" b="1"/>
              <a:t>precedence graph</a:t>
            </a:r>
            <a:r>
              <a:rPr lang="en-US" altLang="en-US"/>
              <a:t>.</a:t>
            </a:r>
          </a:p>
          <a:p>
            <a:pPr algn="just"/>
            <a:r>
              <a:rPr lang="en-US" altLang="en-US"/>
              <a:t>For every condition in schedule </a:t>
            </a:r>
            <a:r>
              <a:rPr lang="en-US" altLang="en-US" b="1"/>
              <a:t>S</a:t>
            </a:r>
            <a:r>
              <a:rPr lang="en-US" altLang="en-US"/>
              <a:t> create an edge </a:t>
            </a:r>
            <a:r>
              <a:rPr lang="en-US" altLang="en-US" b="1"/>
              <a:t>Tp → Tq</a:t>
            </a:r>
            <a:r>
              <a:rPr lang="en-US" altLang="en-US"/>
              <a:t> in the </a:t>
            </a:r>
            <a:r>
              <a:rPr lang="en-US" altLang="en-US" b="1"/>
              <a:t>precedence graph</a:t>
            </a:r>
            <a:r>
              <a:rPr lang="en-US" altLang="en-US"/>
              <a:t> if a Transaction </a:t>
            </a:r>
            <a:r>
              <a:rPr lang="en-US" altLang="en-US" b="1"/>
              <a:t>Tq</a:t>
            </a:r>
            <a:r>
              <a:rPr lang="en-US" altLang="en-US"/>
              <a:t> implements a </a:t>
            </a:r>
            <a:r>
              <a:rPr lang="en-US" altLang="en-US" b="1"/>
              <a:t>read_item (Z)</a:t>
            </a:r>
            <a:r>
              <a:rPr lang="en-US" altLang="en-US"/>
              <a:t> after </a:t>
            </a:r>
            <a:r>
              <a:rPr lang="en-US" altLang="en-US" b="1"/>
              <a:t>Tp</a:t>
            </a:r>
            <a:r>
              <a:rPr lang="en-US" altLang="en-US"/>
              <a:t> implements a </a:t>
            </a:r>
            <a:r>
              <a:rPr lang="en-US" altLang="en-US" b="1"/>
              <a:t>write_item (Z)</a:t>
            </a:r>
            <a:r>
              <a:rPr lang="en-US" altLang="en-US"/>
              <a:t>. It's a Read-Write conflict.</a:t>
            </a:r>
          </a:p>
          <a:p>
            <a:pPr algn="just"/>
            <a:r>
              <a:rPr lang="en-US" altLang="en-US"/>
              <a:t>For every condition in schedule </a:t>
            </a:r>
            <a:r>
              <a:rPr lang="en-US" altLang="en-US" b="1"/>
              <a:t>S</a:t>
            </a:r>
            <a:r>
              <a:rPr lang="en-US" altLang="en-US"/>
              <a:t> create an edge </a:t>
            </a:r>
            <a:r>
              <a:rPr lang="en-US" altLang="en-US" b="1"/>
              <a:t>Tp → Tq</a:t>
            </a:r>
            <a:r>
              <a:rPr lang="en-US" altLang="en-US"/>
              <a:t> in the precedence graph if a Transaction </a:t>
            </a:r>
            <a:r>
              <a:rPr lang="en-US" altLang="en-US" b="1"/>
              <a:t>Tq</a:t>
            </a:r>
            <a:r>
              <a:rPr lang="en-US" altLang="en-US"/>
              <a:t> implements a </a:t>
            </a:r>
            <a:r>
              <a:rPr lang="en-US" altLang="en-US" b="1"/>
              <a:t>write_item (Z)</a:t>
            </a:r>
            <a:r>
              <a:rPr lang="en-US" altLang="en-US"/>
              <a:t> after </a:t>
            </a:r>
            <a:r>
              <a:rPr lang="en-US" altLang="en-US" b="1"/>
              <a:t>Ti</a:t>
            </a:r>
            <a:r>
              <a:rPr lang="en-US" altLang="en-US"/>
              <a:t> implements a </a:t>
            </a:r>
            <a:r>
              <a:rPr lang="en-US" altLang="en-US" b="1"/>
              <a:t>read_item (Z)</a:t>
            </a:r>
            <a:r>
              <a:rPr lang="en-US" altLang="en-US"/>
              <a:t>. It's a Write-Read conflict.</a:t>
            </a:r>
          </a:p>
          <a:p>
            <a:pPr algn="just"/>
            <a:r>
              <a:rPr lang="en-US" altLang="en-US"/>
              <a:t>For every condition in schedule </a:t>
            </a:r>
            <a:r>
              <a:rPr lang="en-US" altLang="en-US" b="1"/>
              <a:t>S</a:t>
            </a:r>
            <a:r>
              <a:rPr lang="en-US" altLang="en-US"/>
              <a:t> create an edge </a:t>
            </a:r>
            <a:r>
              <a:rPr lang="en-US" altLang="en-US" b="1"/>
              <a:t>Tp → Tq</a:t>
            </a:r>
            <a:r>
              <a:rPr lang="en-US" altLang="en-US"/>
              <a:t> in the precedence graph If a Transaction </a:t>
            </a:r>
            <a:r>
              <a:rPr lang="en-US" altLang="en-US" b="1"/>
              <a:t>Tq</a:t>
            </a:r>
            <a:r>
              <a:rPr lang="en-US" altLang="en-US"/>
              <a:t> implements a </a:t>
            </a:r>
            <a:r>
              <a:rPr lang="en-US" altLang="en-US" b="1"/>
              <a:t>write_item (Z)</a:t>
            </a:r>
            <a:r>
              <a:rPr lang="en-US" altLang="en-US"/>
              <a:t> after </a:t>
            </a:r>
            <a:r>
              <a:rPr lang="en-US" altLang="en-US" b="1"/>
              <a:t>Tp</a:t>
            </a:r>
            <a:r>
              <a:rPr lang="en-US" altLang="en-US"/>
              <a:t> implements a </a:t>
            </a:r>
            <a:r>
              <a:rPr lang="en-US" altLang="en-US" b="1"/>
              <a:t>write_item (Z)</a:t>
            </a:r>
            <a:r>
              <a:rPr lang="en-US" altLang="en-US"/>
              <a:t>. It's a Write-Write conflict.</a:t>
            </a:r>
          </a:p>
          <a:p>
            <a:pPr algn="just"/>
            <a:endParaRPr lang="en-US" altLang="en-US"/>
          </a:p>
          <a:p>
            <a:pPr algn="just"/>
            <a:r>
              <a:rPr lang="en-US" altLang="en-US"/>
              <a:t>If and only if there is no cycle in the </a:t>
            </a:r>
            <a:r>
              <a:rPr lang="en-US" altLang="en-US" b="1"/>
              <a:t>precedence graph</a:t>
            </a:r>
            <a:r>
              <a:rPr lang="en-US" altLang="en-US"/>
              <a:t>, then the schedule </a:t>
            </a:r>
            <a:r>
              <a:rPr lang="en-US" altLang="en-US" b="1"/>
              <a:t>S</a:t>
            </a:r>
            <a:r>
              <a:rPr lang="en-US" altLang="en-US"/>
              <a:t> is Serializable.</a:t>
            </a:r>
          </a:p>
          <a:p>
            <a:pPr algn="just" eaLnBrk="1" hangingPunct="1"/>
            <a:endParaRPr lang="en-US" altLang="en-US"/>
          </a:p>
        </p:txBody>
      </p:sp>
      <p:sp>
        <p:nvSpPr>
          <p:cNvPr id="4" name="Date Placeholder 3">
            <a:extLst>
              <a:ext uri="{FF2B5EF4-FFF2-40B4-BE49-F238E27FC236}">
                <a16:creationId xmlns:a16="http://schemas.microsoft.com/office/drawing/2014/main" id="{3F286954-E001-23DD-5A55-F738B0014BA4}"/>
              </a:ext>
            </a:extLst>
          </p:cNvPr>
          <p:cNvSpPr>
            <a:spLocks noGrp="1"/>
          </p:cNvSpPr>
          <p:nvPr>
            <p:ph type="dt" sz="quarter" idx="10"/>
          </p:nvPr>
        </p:nvSpPr>
        <p:spPr/>
        <p:txBody>
          <a:bodyPr/>
          <a:lstStyle/>
          <a:p>
            <a:pPr>
              <a:defRPr/>
            </a:pPr>
            <a:fld id="{D0147CE0-C109-45BE-BFCE-F9CEEF1B5909}" type="datetime1">
              <a:rPr lang="en-US" smtClean="0"/>
              <a:t>4/16/24</a:t>
            </a:fld>
            <a:endParaRPr lang="en-US"/>
          </a:p>
        </p:txBody>
      </p:sp>
      <p:sp>
        <p:nvSpPr>
          <p:cNvPr id="5" name="Footer Placeholder 4">
            <a:extLst>
              <a:ext uri="{FF2B5EF4-FFF2-40B4-BE49-F238E27FC236}">
                <a16:creationId xmlns:a16="http://schemas.microsoft.com/office/drawing/2014/main" id="{0B0E68BA-FE14-568E-AC50-8C148575D079}"/>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59397" name="Slide Number Placeholder 5">
            <a:extLst>
              <a:ext uri="{FF2B5EF4-FFF2-40B4-BE49-F238E27FC236}">
                <a16:creationId xmlns:a16="http://schemas.microsoft.com/office/drawing/2014/main" id="{8A2E8E76-B24B-080E-E6CA-3992141595D5}"/>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7B331AC-F9E4-4A1D-955D-EC33AFD8E12C}" type="slidenum">
              <a:rPr lang="en-US" altLang="en-US">
                <a:solidFill>
                  <a:srgbClr val="898989"/>
                </a:solidFill>
                <a:latin typeface="Calibri" panose="020F0502020204030204" pitchFamily="34" charset="0"/>
              </a:rPr>
              <a:pPr/>
              <a:t>62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BD2ED19E-D7D4-67FD-5BCA-B099B03C683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eaLnBrk="1" hangingPunct="1">
              <a:defRPr/>
            </a:pPr>
            <a:r>
              <a:rPr lang="en-US" sz="2400" b="1" dirty="0">
                <a:solidFill>
                  <a:schemeClr val="tx1"/>
                </a:solidFill>
              </a:rPr>
              <a:t>The Algorithm for testing Conflict Serializability of a schedule</a:t>
            </a:r>
          </a:p>
        </p:txBody>
      </p:sp>
      <p:pic>
        <p:nvPicPr>
          <p:cNvPr id="2" name="Picture 1">
            <a:extLst>
              <a:ext uri="{FF2B5EF4-FFF2-40B4-BE49-F238E27FC236}">
                <a16:creationId xmlns:a16="http://schemas.microsoft.com/office/drawing/2014/main" id="{9640B72E-C3B8-0207-1F00-A5E62D0D86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anim calcmode="lin" valueType="num">
                                      <p:cBhvr additive="base">
                                        <p:cTn id="7" dur="500" fill="hold"/>
                                        <p:tgtEl>
                                          <p:spTgt spid="4813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130">
                                            <p:txEl>
                                              <p:pRg st="2" end="2"/>
                                            </p:txEl>
                                          </p:spTgt>
                                        </p:tgtEl>
                                        <p:attrNameLst>
                                          <p:attrName>style.visibility</p:attrName>
                                        </p:attrNameLst>
                                      </p:cBhvr>
                                      <p:to>
                                        <p:strVal val="visible"/>
                                      </p:to>
                                    </p:set>
                                    <p:anim calcmode="lin" valueType="num">
                                      <p:cBhvr additive="base">
                                        <p:cTn id="13" dur="500" fill="hold"/>
                                        <p:tgtEl>
                                          <p:spTgt spid="4813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8130">
                                            <p:txEl>
                                              <p:pRg st="3" end="3"/>
                                            </p:txEl>
                                          </p:spTgt>
                                        </p:tgtEl>
                                        <p:attrNameLst>
                                          <p:attrName>style.visibility</p:attrName>
                                        </p:attrNameLst>
                                      </p:cBhvr>
                                      <p:to>
                                        <p:strVal val="visible"/>
                                      </p:to>
                                    </p:set>
                                    <p:anim calcmode="lin" valueType="num">
                                      <p:cBhvr additive="base">
                                        <p:cTn id="19" dur="500" fill="hold"/>
                                        <p:tgtEl>
                                          <p:spTgt spid="481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8130">
                                            <p:txEl>
                                              <p:pRg st="4" end="4"/>
                                            </p:txEl>
                                          </p:spTgt>
                                        </p:tgtEl>
                                        <p:attrNameLst>
                                          <p:attrName>style.visibility</p:attrName>
                                        </p:attrNameLst>
                                      </p:cBhvr>
                                      <p:to>
                                        <p:strVal val="visible"/>
                                      </p:to>
                                    </p:set>
                                    <p:anim calcmode="lin" valueType="num">
                                      <p:cBhvr additive="base">
                                        <p:cTn id="25" dur="500" fill="hold"/>
                                        <p:tgtEl>
                                          <p:spTgt spid="4813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8130">
                                            <p:txEl>
                                              <p:pRg st="6" end="6"/>
                                            </p:txEl>
                                          </p:spTgt>
                                        </p:tgtEl>
                                        <p:attrNameLst>
                                          <p:attrName>style.visibility</p:attrName>
                                        </p:attrNameLst>
                                      </p:cBhvr>
                                      <p:to>
                                        <p:strVal val="visible"/>
                                      </p:to>
                                    </p:set>
                                    <p:anim calcmode="lin" valueType="num">
                                      <p:cBhvr additive="base">
                                        <p:cTn id="31" dur="500" fill="hold"/>
                                        <p:tgtEl>
                                          <p:spTgt spid="4813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AFAD712B-2C4D-2FD3-CC73-3E983E43B1E3}"/>
              </a:ext>
            </a:extLst>
          </p:cNvPr>
          <p:cNvSpPr>
            <a:spLocks noGrp="1"/>
          </p:cNvSpPr>
          <p:nvPr>
            <p:ph idx="1"/>
          </p:nvPr>
        </p:nvSpPr>
        <p:spPr>
          <a:xfrm>
            <a:off x="2057400" y="1143000"/>
            <a:ext cx="8229600" cy="5181600"/>
          </a:xfrm>
        </p:spPr>
        <p:txBody>
          <a:bodyPr/>
          <a:lstStyle/>
          <a:p>
            <a:pPr algn="just" eaLnBrk="1" hangingPunct="1">
              <a:buFont typeface="Wingdings" panose="05000000000000000000" pitchFamily="2" charset="2"/>
              <a:buChar char="v"/>
            </a:pPr>
            <a:r>
              <a:rPr lang="en-US" altLang="en-US" sz="2400" dirty="0"/>
              <a:t>This is another type of serializability that can be derived by creating another schedule out of an existing schedule, involving the same set of transactions. </a:t>
            </a:r>
          </a:p>
          <a:p>
            <a:pPr algn="just" eaLnBrk="1" hangingPunct="1">
              <a:buFont typeface="Arial" panose="020B0604020202020204" pitchFamily="34" charset="0"/>
              <a:buNone/>
            </a:pPr>
            <a:endParaRPr lang="en-US" altLang="en-US" sz="2400" dirty="0"/>
          </a:p>
          <a:p>
            <a:pPr algn="just" eaLnBrk="1" hangingPunct="1">
              <a:buFont typeface="Wingdings" panose="05000000000000000000" pitchFamily="2" charset="2"/>
              <a:buChar char="v"/>
            </a:pPr>
            <a:r>
              <a:rPr lang="en-US" altLang="en-US" sz="2400" dirty="0"/>
              <a:t>It is a type of serializability that can be used to check whether the given schedule is view serializable or not.</a:t>
            </a:r>
          </a:p>
          <a:p>
            <a:pPr algn="just" eaLnBrk="1" hangingPunct="1">
              <a:buFont typeface="Wingdings" panose="05000000000000000000" pitchFamily="2" charset="2"/>
              <a:buChar char="v"/>
            </a:pPr>
            <a:endParaRPr lang="en-US" altLang="en-US" sz="2400" dirty="0"/>
          </a:p>
          <a:p>
            <a:pPr algn="just" eaLnBrk="1" hangingPunct="1">
              <a:buFont typeface="Wingdings" panose="05000000000000000000" pitchFamily="2" charset="2"/>
              <a:buChar char="v"/>
            </a:pPr>
            <a:r>
              <a:rPr lang="en-US" altLang="en-US" sz="2400" dirty="0"/>
              <a:t>A schedule called as a view serializable if it is view equivalent to a serial schedule.</a:t>
            </a:r>
            <a:endParaRPr lang="en-US" altLang="en-US" sz="2400" b="1" dirty="0"/>
          </a:p>
        </p:txBody>
      </p:sp>
      <p:sp>
        <p:nvSpPr>
          <p:cNvPr id="4" name="Date Placeholder 3">
            <a:extLst>
              <a:ext uri="{FF2B5EF4-FFF2-40B4-BE49-F238E27FC236}">
                <a16:creationId xmlns:a16="http://schemas.microsoft.com/office/drawing/2014/main" id="{41309EA5-2577-4D9E-289F-BD3EFA5FED75}"/>
              </a:ext>
            </a:extLst>
          </p:cNvPr>
          <p:cNvSpPr>
            <a:spLocks noGrp="1"/>
          </p:cNvSpPr>
          <p:nvPr>
            <p:ph type="dt" sz="quarter" idx="10"/>
          </p:nvPr>
        </p:nvSpPr>
        <p:spPr/>
        <p:txBody>
          <a:bodyPr/>
          <a:lstStyle/>
          <a:p>
            <a:pPr>
              <a:defRPr/>
            </a:pPr>
            <a:fld id="{C4A9FDA6-3F29-41A0-92CF-9F007E91B029}" type="datetime1">
              <a:rPr lang="en-US" smtClean="0"/>
              <a:t>4/16/24</a:t>
            </a:fld>
            <a:endParaRPr lang="en-US"/>
          </a:p>
        </p:txBody>
      </p:sp>
      <p:sp>
        <p:nvSpPr>
          <p:cNvPr id="5" name="Footer Placeholder 4">
            <a:extLst>
              <a:ext uri="{FF2B5EF4-FFF2-40B4-BE49-F238E27FC236}">
                <a16:creationId xmlns:a16="http://schemas.microsoft.com/office/drawing/2014/main" id="{08D4B287-1BA0-4DA3-2C9E-C3B3DB686353}"/>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60421" name="Slide Number Placeholder 5">
            <a:extLst>
              <a:ext uri="{FF2B5EF4-FFF2-40B4-BE49-F238E27FC236}">
                <a16:creationId xmlns:a16="http://schemas.microsoft.com/office/drawing/2014/main" id="{48F4BC2E-B4E3-E1D6-832E-92F5C736317E}"/>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815738-5987-44B5-B6F8-BA2A2D24C06C}" type="slidenum">
              <a:rPr lang="en-US" altLang="en-US">
                <a:solidFill>
                  <a:srgbClr val="898989"/>
                </a:solidFill>
                <a:latin typeface="Calibri" panose="020F0502020204030204" pitchFamily="34" charset="0"/>
              </a:rPr>
              <a:pPr/>
              <a:t>63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4CE73C7A-1FC1-CD86-DA24-8048B7D28CF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2. View Serializability </a:t>
            </a:r>
          </a:p>
        </p:txBody>
      </p:sp>
      <p:pic>
        <p:nvPicPr>
          <p:cNvPr id="2" name="Picture 1">
            <a:extLst>
              <a:ext uri="{FF2B5EF4-FFF2-40B4-BE49-F238E27FC236}">
                <a16:creationId xmlns:a16="http://schemas.microsoft.com/office/drawing/2014/main" id="{80076E59-9690-4BB3-AC0B-DB890DFDD7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 calcmode="lin" valueType="num">
                                      <p:cBhvr additive="base">
                                        <p:cTn id="7" dur="500" fill="hold"/>
                                        <p:tgtEl>
                                          <p:spTgt spid="512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02">
                                            <p:txEl>
                                              <p:pRg st="2" end="2"/>
                                            </p:txEl>
                                          </p:spTgt>
                                        </p:tgtEl>
                                        <p:attrNameLst>
                                          <p:attrName>style.visibility</p:attrName>
                                        </p:attrNameLst>
                                      </p:cBhvr>
                                      <p:to>
                                        <p:strVal val="visible"/>
                                      </p:to>
                                    </p:set>
                                    <p:anim calcmode="lin" valueType="num">
                                      <p:cBhvr additive="base">
                                        <p:cTn id="13"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1202">
                                            <p:txEl>
                                              <p:pRg st="4" end="4"/>
                                            </p:txEl>
                                          </p:spTgt>
                                        </p:tgtEl>
                                        <p:attrNameLst>
                                          <p:attrName>style.visibility</p:attrName>
                                        </p:attrNameLst>
                                      </p:cBhvr>
                                      <p:to>
                                        <p:strVal val="visible"/>
                                      </p:to>
                                    </p:set>
                                    <p:anim calcmode="lin" valueType="num">
                                      <p:cBhvr additive="base">
                                        <p:cTn id="19" dur="500" fill="hold"/>
                                        <p:tgtEl>
                                          <p:spTgt spid="5120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a16="http://schemas.microsoft.com/office/drawing/2014/main" id="{9253AE9D-9EF5-F52E-8682-0E0B88E8F260}"/>
              </a:ext>
            </a:extLst>
          </p:cNvPr>
          <p:cNvSpPr>
            <a:spLocks noGrp="1"/>
          </p:cNvSpPr>
          <p:nvPr>
            <p:ph idx="1"/>
          </p:nvPr>
        </p:nvSpPr>
        <p:spPr>
          <a:xfrm>
            <a:off x="2057400" y="1143000"/>
            <a:ext cx="8229600" cy="5181600"/>
          </a:xfrm>
        </p:spPr>
        <p:txBody>
          <a:bodyPr>
            <a:normAutofit lnSpcReduction="10000"/>
          </a:bodyPr>
          <a:lstStyle/>
          <a:p>
            <a:pPr algn="just">
              <a:buFont typeface="Arial" panose="020B0604020202020204" pitchFamily="34" charset="0"/>
              <a:buNone/>
            </a:pPr>
            <a:r>
              <a:rPr lang="en-US" altLang="en-US" sz="2400" b="1"/>
              <a:t>	</a:t>
            </a:r>
            <a:r>
              <a:rPr lang="en-US" altLang="en-US" sz="2200"/>
              <a:t>We know that a serial schedule never leaves the database in inconsistent state because there are no concurrent transactions execution. </a:t>
            </a:r>
          </a:p>
          <a:p>
            <a:pPr algn="just">
              <a:buFont typeface="Arial" panose="020B0604020202020204" pitchFamily="34" charset="0"/>
              <a:buNone/>
            </a:pPr>
            <a:r>
              <a:rPr lang="en-US" altLang="en-US" sz="2200"/>
              <a:t>	However a non-serial schedule can leave the database in inconsistent state because there are multiple transactions running concurrently. By checking that a given non-serial schedule is view serializable, we make sure that it is a consistent schedule.</a:t>
            </a:r>
          </a:p>
          <a:p>
            <a:pPr algn="just">
              <a:buFont typeface="Arial" panose="020B0604020202020204" pitchFamily="34" charset="0"/>
              <a:buNone/>
            </a:pPr>
            <a:endParaRPr lang="en-US" altLang="en-US" sz="2200" b="1"/>
          </a:p>
          <a:p>
            <a:pPr algn="just">
              <a:buFont typeface="Arial" panose="020B0604020202020204" pitchFamily="34" charset="0"/>
              <a:buNone/>
            </a:pPr>
            <a:r>
              <a:rPr lang="en-US" altLang="en-US" sz="2200"/>
              <a:t>	You may be wondering instead of checking that a non-serial schedule is serializable or not, can’t we have serial schedule all the time?</a:t>
            </a:r>
          </a:p>
          <a:p>
            <a:pPr algn="just">
              <a:buFont typeface="Arial" panose="020B0604020202020204" pitchFamily="34" charset="0"/>
              <a:buNone/>
            </a:pPr>
            <a:r>
              <a:rPr lang="en-US" altLang="en-US" sz="2200"/>
              <a:t>	The answer is no, because concurrent execution of transactions fully utilize the system resources and are considerably faster compared to serial schedules.</a:t>
            </a:r>
            <a:endParaRPr lang="en-US" altLang="en-US" sz="2200" b="1"/>
          </a:p>
        </p:txBody>
      </p:sp>
      <p:sp>
        <p:nvSpPr>
          <p:cNvPr id="4" name="Date Placeholder 3">
            <a:extLst>
              <a:ext uri="{FF2B5EF4-FFF2-40B4-BE49-F238E27FC236}">
                <a16:creationId xmlns:a16="http://schemas.microsoft.com/office/drawing/2014/main" id="{204DC658-B446-3969-2991-06599C458AA7}"/>
              </a:ext>
            </a:extLst>
          </p:cNvPr>
          <p:cNvSpPr>
            <a:spLocks noGrp="1"/>
          </p:cNvSpPr>
          <p:nvPr>
            <p:ph type="dt" sz="quarter" idx="10"/>
          </p:nvPr>
        </p:nvSpPr>
        <p:spPr/>
        <p:txBody>
          <a:bodyPr/>
          <a:lstStyle/>
          <a:p>
            <a:pPr>
              <a:defRPr/>
            </a:pPr>
            <a:fld id="{28884006-0300-451F-A10B-DDEEC7EF12CE}" type="datetime1">
              <a:rPr lang="en-US" smtClean="0"/>
              <a:t>4/16/24</a:t>
            </a:fld>
            <a:endParaRPr lang="en-US"/>
          </a:p>
        </p:txBody>
      </p:sp>
      <p:sp>
        <p:nvSpPr>
          <p:cNvPr id="5" name="Footer Placeholder 4">
            <a:extLst>
              <a:ext uri="{FF2B5EF4-FFF2-40B4-BE49-F238E27FC236}">
                <a16:creationId xmlns:a16="http://schemas.microsoft.com/office/drawing/2014/main" id="{C5AE12D8-A4C4-2BA4-71CB-43FE386F5F91}"/>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61445" name="Slide Number Placeholder 5">
            <a:extLst>
              <a:ext uri="{FF2B5EF4-FFF2-40B4-BE49-F238E27FC236}">
                <a16:creationId xmlns:a16="http://schemas.microsoft.com/office/drawing/2014/main" id="{239642BD-9FA1-08D2-B3D5-F225B69B6E0B}"/>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73FF53-85E8-4F93-8D05-52AFBFE62FFA}" type="slidenum">
              <a:rPr lang="en-US" altLang="en-US">
                <a:solidFill>
                  <a:srgbClr val="898989"/>
                </a:solidFill>
                <a:latin typeface="Calibri" panose="020F0502020204030204" pitchFamily="34" charset="0"/>
              </a:rPr>
              <a:pPr/>
              <a:t>64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B072D1B8-07C2-7DAC-7AB9-63889D8D247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Why we need View Serializability?</a:t>
            </a:r>
          </a:p>
        </p:txBody>
      </p:sp>
      <p:pic>
        <p:nvPicPr>
          <p:cNvPr id="2" name="Picture 1">
            <a:extLst>
              <a:ext uri="{FF2B5EF4-FFF2-40B4-BE49-F238E27FC236}">
                <a16:creationId xmlns:a16="http://schemas.microsoft.com/office/drawing/2014/main" id="{6F59C249-BF8E-D29E-23DE-87EB1C95A8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 calcmode="lin" valueType="num">
                                      <p:cBhvr additive="base">
                                        <p:cTn id="7" dur="500" fill="hold"/>
                                        <p:tgtEl>
                                          <p:spTgt spid="522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26">
                                            <p:txEl>
                                              <p:pRg st="1" end="1"/>
                                            </p:txEl>
                                          </p:spTgt>
                                        </p:tgtEl>
                                        <p:attrNameLst>
                                          <p:attrName>style.visibility</p:attrName>
                                        </p:attrNameLst>
                                      </p:cBhvr>
                                      <p:to>
                                        <p:strVal val="visible"/>
                                      </p:to>
                                    </p:set>
                                    <p:anim calcmode="lin" valueType="num">
                                      <p:cBhvr additive="base">
                                        <p:cTn id="13" dur="500" fill="hold"/>
                                        <p:tgtEl>
                                          <p:spTgt spid="522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2226">
                                            <p:txEl>
                                              <p:pRg st="3" end="3"/>
                                            </p:txEl>
                                          </p:spTgt>
                                        </p:tgtEl>
                                        <p:attrNameLst>
                                          <p:attrName>style.visibility</p:attrName>
                                        </p:attrNameLst>
                                      </p:cBhvr>
                                      <p:to>
                                        <p:strVal val="visible"/>
                                      </p:to>
                                    </p:set>
                                    <p:anim calcmode="lin" valueType="num">
                                      <p:cBhvr additive="base">
                                        <p:cTn id="19" dur="500" fill="hold"/>
                                        <p:tgtEl>
                                          <p:spTgt spid="522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2226">
                                            <p:txEl>
                                              <p:pRg st="4" end="4"/>
                                            </p:txEl>
                                          </p:spTgt>
                                        </p:tgtEl>
                                        <p:attrNameLst>
                                          <p:attrName>style.visibility</p:attrName>
                                        </p:attrNameLst>
                                      </p:cBhvr>
                                      <p:to>
                                        <p:strVal val="visible"/>
                                      </p:to>
                                    </p:set>
                                    <p:anim calcmode="lin" valueType="num">
                                      <p:cBhvr additive="base">
                                        <p:cTn id="25" dur="500" fill="hold"/>
                                        <p:tgtEl>
                                          <p:spTgt spid="522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a:extLst>
              <a:ext uri="{FF2B5EF4-FFF2-40B4-BE49-F238E27FC236}">
                <a16:creationId xmlns:a16="http://schemas.microsoft.com/office/drawing/2014/main" id="{C60A67C1-18C8-1EA0-351C-82ABA13DA71E}"/>
              </a:ext>
            </a:extLst>
          </p:cNvPr>
          <p:cNvSpPr>
            <a:spLocks noGrp="1"/>
          </p:cNvSpPr>
          <p:nvPr>
            <p:ph idx="1"/>
          </p:nvPr>
        </p:nvSpPr>
        <p:spPr>
          <a:xfrm>
            <a:off x="2057400" y="762000"/>
            <a:ext cx="8229600" cy="5562600"/>
          </a:xfrm>
        </p:spPr>
        <p:txBody>
          <a:bodyPr>
            <a:normAutofit lnSpcReduction="10000"/>
          </a:bodyPr>
          <a:lstStyle/>
          <a:p>
            <a:pPr algn="just" eaLnBrk="1" hangingPunct="1">
              <a:buFont typeface="Arial" panose="020B0604020202020204" pitchFamily="34" charset="0"/>
              <a:buNone/>
            </a:pPr>
            <a:r>
              <a:rPr lang="en-US" altLang="en-US" sz="2400" b="1"/>
              <a:t>Example:-</a:t>
            </a:r>
          </a:p>
          <a:p>
            <a:pPr algn="just" eaLnBrk="1" hangingPunct="1">
              <a:buFont typeface="Arial" panose="020B0604020202020204" pitchFamily="34" charset="0"/>
              <a:buNone/>
            </a:pPr>
            <a:endParaRPr lang="en-US" altLang="en-US" sz="2400" b="1"/>
          </a:p>
          <a:p>
            <a:pPr algn="just" eaLnBrk="1" hangingPunct="1">
              <a:buFont typeface="Arial" panose="020B0604020202020204" pitchFamily="34" charset="0"/>
              <a:buNone/>
            </a:pPr>
            <a:endParaRPr lang="en-US" altLang="en-US" sz="2400" b="1"/>
          </a:p>
          <a:p>
            <a:pPr algn="just" eaLnBrk="1" hangingPunct="1">
              <a:buFont typeface="Arial" panose="020B0604020202020204" pitchFamily="34" charset="0"/>
              <a:buNone/>
            </a:pPr>
            <a:endParaRPr lang="en-US" altLang="en-US" sz="2400" b="1"/>
          </a:p>
          <a:p>
            <a:pPr algn="just" eaLnBrk="1" hangingPunct="1">
              <a:buFont typeface="Arial" panose="020B0604020202020204" pitchFamily="34" charset="0"/>
              <a:buNone/>
            </a:pPr>
            <a:r>
              <a:rPr lang="en-US" altLang="en-US" b="1"/>
              <a:t>	Serial Schedule of the above given schedule:</a:t>
            </a:r>
            <a:br>
              <a:rPr lang="en-US" altLang="en-US"/>
            </a:br>
            <a:endParaRPr lang="en-US" altLang="en-US"/>
          </a:p>
          <a:p>
            <a:pPr algn="just" eaLnBrk="1" hangingPunct="1">
              <a:buFont typeface="Arial" panose="020B0604020202020204" pitchFamily="34" charset="0"/>
              <a:buNone/>
            </a:pPr>
            <a:endParaRPr lang="en-US" altLang="en-US" b="1"/>
          </a:p>
          <a:p>
            <a:pPr algn="just" eaLnBrk="1" hangingPunct="1">
              <a:buFont typeface="Arial" panose="020B0604020202020204" pitchFamily="34" charset="0"/>
              <a:buNone/>
            </a:pPr>
            <a:endParaRPr lang="en-US" altLang="en-US"/>
          </a:p>
          <a:p>
            <a:pPr algn="just" eaLnBrk="1" hangingPunct="1">
              <a:buFont typeface="Arial" panose="020B0604020202020204" pitchFamily="34" charset="0"/>
              <a:buNone/>
            </a:pPr>
            <a:endParaRPr lang="en-US" altLang="en-US"/>
          </a:p>
          <a:p>
            <a:pPr algn="just" eaLnBrk="1" hangingPunct="1">
              <a:buFont typeface="Arial" panose="020B0604020202020204" pitchFamily="34" charset="0"/>
              <a:buNone/>
            </a:pPr>
            <a:endParaRPr lang="en-US" altLang="en-US"/>
          </a:p>
          <a:p>
            <a:pPr algn="just" eaLnBrk="1" hangingPunct="1">
              <a:buFont typeface="Arial" panose="020B0604020202020204" pitchFamily="34" charset="0"/>
              <a:buNone/>
            </a:pPr>
            <a:r>
              <a:rPr lang="en-US" altLang="en-US"/>
              <a:t>	As we know that in </a:t>
            </a:r>
            <a:r>
              <a:rPr lang="en-US" altLang="en-US" b="1">
                <a:hlinkClick r:id="rId2"/>
              </a:rPr>
              <a:t>Serial schedule</a:t>
            </a:r>
            <a:r>
              <a:rPr lang="en-US" altLang="en-US"/>
              <a:t> a transaction only starts when the current running transaction is finished. </a:t>
            </a:r>
          </a:p>
          <a:p>
            <a:pPr algn="just" eaLnBrk="1" hangingPunct="1">
              <a:buFont typeface="Arial" panose="020B0604020202020204" pitchFamily="34" charset="0"/>
              <a:buNone/>
            </a:pPr>
            <a:r>
              <a:rPr lang="en-US" altLang="en-US"/>
              <a:t>	If we can prove that the given schedule is </a:t>
            </a:r>
            <a:r>
              <a:rPr lang="en-US" altLang="en-US" b="1"/>
              <a:t>View Equivalent</a:t>
            </a:r>
            <a:r>
              <a:rPr lang="en-US" altLang="en-US"/>
              <a:t> to its serial schedule then the given schedule is called </a:t>
            </a:r>
            <a:r>
              <a:rPr lang="en-US" altLang="en-US" b="1"/>
              <a:t>view Serializable</a:t>
            </a:r>
            <a:r>
              <a:rPr lang="en-US" altLang="en-US"/>
              <a:t>.</a:t>
            </a:r>
            <a:r>
              <a:rPr lang="en-US" altLang="en-US" b="1"/>
              <a:t> </a:t>
            </a:r>
          </a:p>
        </p:txBody>
      </p:sp>
      <p:sp>
        <p:nvSpPr>
          <p:cNvPr id="4" name="Date Placeholder 3">
            <a:extLst>
              <a:ext uri="{FF2B5EF4-FFF2-40B4-BE49-F238E27FC236}">
                <a16:creationId xmlns:a16="http://schemas.microsoft.com/office/drawing/2014/main" id="{2FAE4544-0EF1-13F3-B4CE-7A7D2756A435}"/>
              </a:ext>
            </a:extLst>
          </p:cNvPr>
          <p:cNvSpPr>
            <a:spLocks noGrp="1"/>
          </p:cNvSpPr>
          <p:nvPr>
            <p:ph type="dt" sz="quarter" idx="10"/>
          </p:nvPr>
        </p:nvSpPr>
        <p:spPr/>
        <p:txBody>
          <a:bodyPr/>
          <a:lstStyle/>
          <a:p>
            <a:pPr>
              <a:defRPr/>
            </a:pPr>
            <a:fld id="{DB23D1CF-72FF-4DB0-A9D6-C350EF766558}" type="datetime1">
              <a:rPr lang="en-US" smtClean="0"/>
              <a:t>4/16/24</a:t>
            </a:fld>
            <a:endParaRPr lang="en-US"/>
          </a:p>
        </p:txBody>
      </p:sp>
      <p:sp>
        <p:nvSpPr>
          <p:cNvPr id="5" name="Footer Placeholder 4">
            <a:extLst>
              <a:ext uri="{FF2B5EF4-FFF2-40B4-BE49-F238E27FC236}">
                <a16:creationId xmlns:a16="http://schemas.microsoft.com/office/drawing/2014/main" id="{1A229E50-5D14-6CA1-A8ED-F32E4EBA55AC}"/>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62469" name="Slide Number Placeholder 5">
            <a:extLst>
              <a:ext uri="{FF2B5EF4-FFF2-40B4-BE49-F238E27FC236}">
                <a16:creationId xmlns:a16="http://schemas.microsoft.com/office/drawing/2014/main" id="{3A71253D-19D3-BEDF-AA3F-D630B8801020}"/>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120D24E-F3B3-44B2-8518-900439213362}" type="slidenum">
              <a:rPr lang="en-US" altLang="en-US">
                <a:solidFill>
                  <a:srgbClr val="898989"/>
                </a:solidFill>
                <a:latin typeface="Calibri" panose="020F0502020204030204" pitchFamily="34" charset="0"/>
              </a:rPr>
              <a:pPr/>
              <a:t>65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3E2C4E04-8C0C-F129-DAC1-BF4D39939B2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View Equivalent</a:t>
            </a:r>
          </a:p>
        </p:txBody>
      </p:sp>
      <p:pic>
        <p:nvPicPr>
          <p:cNvPr id="53256" name="Picture 3">
            <a:extLst>
              <a:ext uri="{FF2B5EF4-FFF2-40B4-BE49-F238E27FC236}">
                <a16:creationId xmlns:a16="http://schemas.microsoft.com/office/drawing/2014/main" id="{2F56366F-9BB1-4045-5FAC-BDD0F148D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838200"/>
            <a:ext cx="40386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257" name="Picture 5">
            <a:extLst>
              <a:ext uri="{FF2B5EF4-FFF2-40B4-BE49-F238E27FC236}">
                <a16:creationId xmlns:a16="http://schemas.microsoft.com/office/drawing/2014/main" id="{EF1BC76C-4BAE-54C7-277B-E154FC77E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971800"/>
            <a:ext cx="38862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a:extLst>
              <a:ext uri="{FF2B5EF4-FFF2-40B4-BE49-F238E27FC236}">
                <a16:creationId xmlns:a16="http://schemas.microsoft.com/office/drawing/2014/main" id="{A70C4B81-D3C9-43D4-5F32-0D3AE0EE0ED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 calcmode="lin" valueType="num">
                                      <p:cBhvr additive="base">
                                        <p:cTn id="7" dur="500" fill="hold"/>
                                        <p:tgtEl>
                                          <p:spTgt spid="532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3256"/>
                                        </p:tgtEl>
                                        <p:attrNameLst>
                                          <p:attrName>style.visibility</p:attrName>
                                        </p:attrNameLst>
                                      </p:cBhvr>
                                      <p:to>
                                        <p:strVal val="visible"/>
                                      </p:to>
                                    </p:set>
                                    <p:anim calcmode="lin" valueType="num">
                                      <p:cBhvr additive="base">
                                        <p:cTn id="13" dur="500" fill="hold"/>
                                        <p:tgtEl>
                                          <p:spTgt spid="53256"/>
                                        </p:tgtEl>
                                        <p:attrNameLst>
                                          <p:attrName>ppt_x</p:attrName>
                                        </p:attrNameLst>
                                      </p:cBhvr>
                                      <p:tavLst>
                                        <p:tav tm="0">
                                          <p:val>
                                            <p:strVal val="#ppt_x"/>
                                          </p:val>
                                        </p:tav>
                                        <p:tav tm="100000">
                                          <p:val>
                                            <p:strVal val="#ppt_x"/>
                                          </p:val>
                                        </p:tav>
                                      </p:tavLst>
                                    </p:anim>
                                    <p:anim calcmode="lin" valueType="num">
                                      <p:cBhvr additive="base">
                                        <p:cTn id="14" dur="500" fill="hold"/>
                                        <p:tgtEl>
                                          <p:spTgt spid="5325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3250">
                                            <p:txEl>
                                              <p:pRg st="4" end="4"/>
                                            </p:txEl>
                                          </p:spTgt>
                                        </p:tgtEl>
                                        <p:attrNameLst>
                                          <p:attrName>style.visibility</p:attrName>
                                        </p:attrNameLst>
                                      </p:cBhvr>
                                      <p:to>
                                        <p:strVal val="visible"/>
                                      </p:to>
                                    </p:set>
                                    <p:anim calcmode="lin" valueType="num">
                                      <p:cBhvr additive="base">
                                        <p:cTn id="19" dur="500" fill="hold"/>
                                        <p:tgtEl>
                                          <p:spTgt spid="5325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3257"/>
                                        </p:tgtEl>
                                        <p:attrNameLst>
                                          <p:attrName>style.visibility</p:attrName>
                                        </p:attrNameLst>
                                      </p:cBhvr>
                                      <p:to>
                                        <p:strVal val="visible"/>
                                      </p:to>
                                    </p:set>
                                    <p:anim calcmode="lin" valueType="num">
                                      <p:cBhvr additive="base">
                                        <p:cTn id="25" dur="500" fill="hold"/>
                                        <p:tgtEl>
                                          <p:spTgt spid="53257"/>
                                        </p:tgtEl>
                                        <p:attrNameLst>
                                          <p:attrName>ppt_x</p:attrName>
                                        </p:attrNameLst>
                                      </p:cBhvr>
                                      <p:tavLst>
                                        <p:tav tm="0">
                                          <p:val>
                                            <p:strVal val="#ppt_x"/>
                                          </p:val>
                                        </p:tav>
                                        <p:tav tm="100000">
                                          <p:val>
                                            <p:strVal val="#ppt_x"/>
                                          </p:val>
                                        </p:tav>
                                      </p:tavLst>
                                    </p:anim>
                                    <p:anim calcmode="lin" valueType="num">
                                      <p:cBhvr additive="base">
                                        <p:cTn id="26" dur="500" fill="hold"/>
                                        <p:tgtEl>
                                          <p:spTgt spid="5325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3250">
                                            <p:txEl>
                                              <p:pRg st="9" end="9"/>
                                            </p:txEl>
                                          </p:spTgt>
                                        </p:tgtEl>
                                        <p:attrNameLst>
                                          <p:attrName>style.visibility</p:attrName>
                                        </p:attrNameLst>
                                      </p:cBhvr>
                                      <p:to>
                                        <p:strVal val="visible"/>
                                      </p:to>
                                    </p:set>
                                    <p:anim calcmode="lin" valueType="num">
                                      <p:cBhvr additive="base">
                                        <p:cTn id="31" dur="500" fill="hold"/>
                                        <p:tgtEl>
                                          <p:spTgt spid="53250">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25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3250">
                                            <p:txEl>
                                              <p:pRg st="10" end="10"/>
                                            </p:txEl>
                                          </p:spTgt>
                                        </p:tgtEl>
                                        <p:attrNameLst>
                                          <p:attrName>style.visibility</p:attrName>
                                        </p:attrNameLst>
                                      </p:cBhvr>
                                      <p:to>
                                        <p:strVal val="visible"/>
                                      </p:to>
                                    </p:set>
                                    <p:anim calcmode="lin" valueType="num">
                                      <p:cBhvr additive="base">
                                        <p:cTn id="37" dur="500" fill="hold"/>
                                        <p:tgtEl>
                                          <p:spTgt spid="53250">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25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9710BB13-E31D-A000-7725-020BD4F5731F}"/>
              </a:ext>
            </a:extLst>
          </p:cNvPr>
          <p:cNvSpPr>
            <a:spLocks noGrp="1"/>
          </p:cNvSpPr>
          <p:nvPr>
            <p:ph idx="1"/>
          </p:nvPr>
        </p:nvSpPr>
        <p:spPr>
          <a:xfrm>
            <a:off x="2057400" y="762000"/>
            <a:ext cx="8229600" cy="5715000"/>
          </a:xfrm>
        </p:spPr>
        <p:txBody>
          <a:bodyPr>
            <a:normAutofit fontScale="92500"/>
          </a:bodyPr>
          <a:lstStyle/>
          <a:p>
            <a:pPr marL="365760" indent="-256032" algn="just">
              <a:spcAft>
                <a:spcPts val="0"/>
              </a:spcAft>
              <a:buNone/>
              <a:defRPr/>
            </a:pPr>
            <a:r>
              <a:rPr lang="en-US" b="1" dirty="0">
                <a:solidFill>
                  <a:srgbClr val="FF0000"/>
                </a:solidFill>
              </a:rPr>
              <a:t>Condition of schedules to View-equivalent </a:t>
            </a:r>
            <a:r>
              <a:rPr lang="en-US" dirty="0"/>
              <a:t>	</a:t>
            </a:r>
          </a:p>
          <a:p>
            <a:pPr algn="just">
              <a:buFont typeface="Arial" charset="0"/>
              <a:buChar char="•"/>
              <a:defRPr/>
            </a:pPr>
            <a:r>
              <a:rPr lang="en-US" dirty="0"/>
              <a:t>Consider two schedules S1 and S2 each consisting of two transactions T1 and T2.</a:t>
            </a:r>
          </a:p>
          <a:p>
            <a:pPr algn="just">
              <a:buFont typeface="Arial" charset="0"/>
              <a:buChar char="•"/>
              <a:defRPr/>
            </a:pPr>
            <a:r>
              <a:rPr lang="en-US" dirty="0"/>
              <a:t>Schedules S1 and S2 are called view equivalent if the following all three conditions hold true for them-</a:t>
            </a:r>
          </a:p>
          <a:p>
            <a:pPr marL="365760" indent="-256032" algn="just">
              <a:spcAft>
                <a:spcPts val="0"/>
              </a:spcAft>
              <a:buNone/>
              <a:defRPr/>
            </a:pPr>
            <a:r>
              <a:rPr lang="en-US" dirty="0"/>
              <a:t>	</a:t>
            </a:r>
            <a:r>
              <a:rPr lang="en-US" b="1" dirty="0"/>
              <a:t>Note:- </a:t>
            </a:r>
            <a:r>
              <a:rPr lang="en-US" dirty="0"/>
              <a:t>Let us consider that the transactions T1 and T2 are being serialized to create two different schedules S1 and S2 which we want to be </a:t>
            </a:r>
            <a:r>
              <a:rPr lang="en-US" b="1" dirty="0"/>
              <a:t>View Equivalent and both T1 and T2 wants to access the same data </a:t>
            </a:r>
            <a:r>
              <a:rPr lang="en-US" dirty="0"/>
              <a:t>item.</a:t>
            </a:r>
          </a:p>
          <a:p>
            <a:pPr marL="365760" indent="-256032">
              <a:spcAft>
                <a:spcPts val="0"/>
              </a:spcAft>
              <a:buNone/>
              <a:defRPr/>
            </a:pPr>
            <a:r>
              <a:rPr lang="en-US" b="1" dirty="0">
                <a:solidFill>
                  <a:srgbClr val="FF0000"/>
                </a:solidFill>
              </a:rPr>
              <a:t>1)Initial Read </a:t>
            </a:r>
            <a:br>
              <a:rPr lang="en-US" dirty="0"/>
            </a:br>
            <a:r>
              <a:rPr lang="en-US" dirty="0"/>
              <a:t>For each data item A, if transaction T</a:t>
            </a:r>
            <a:r>
              <a:rPr lang="en-US" baseline="-25000" dirty="0"/>
              <a:t>i</a:t>
            </a:r>
            <a:r>
              <a:rPr lang="en-US" dirty="0"/>
              <a:t> reads A from the database initially in schedule S1, then in schedule S2 also, T</a:t>
            </a:r>
            <a:r>
              <a:rPr lang="en-US" baseline="-25000" dirty="0"/>
              <a:t>i </a:t>
            </a:r>
            <a:r>
              <a:rPr lang="en-US" dirty="0"/>
              <a:t>must perform the initial read of A from the database.(“Initial readers must be same for all the data items”.)</a:t>
            </a:r>
          </a:p>
          <a:p>
            <a:pPr marL="365760" indent="-256032">
              <a:spcAft>
                <a:spcPts val="0"/>
              </a:spcAft>
              <a:buNone/>
              <a:defRPr/>
            </a:pPr>
            <a:endParaRPr lang="en-US" dirty="0"/>
          </a:p>
          <a:p>
            <a:pPr marL="365760" indent="-256032">
              <a:spcAft>
                <a:spcPts val="0"/>
              </a:spcAft>
              <a:buNone/>
              <a:defRPr/>
            </a:pPr>
            <a:endParaRPr lang="en-US" dirty="0"/>
          </a:p>
          <a:p>
            <a:pPr marL="365760" indent="-256032">
              <a:spcAft>
                <a:spcPts val="0"/>
              </a:spcAft>
              <a:buNone/>
              <a:defRPr/>
            </a:pPr>
            <a:endParaRPr lang="en-US" dirty="0"/>
          </a:p>
          <a:p>
            <a:pPr marL="365760" indent="-256032">
              <a:spcAft>
                <a:spcPts val="0"/>
              </a:spcAft>
              <a:buNone/>
              <a:defRPr/>
            </a:pPr>
            <a:r>
              <a:rPr lang="en-US" dirty="0"/>
              <a:t>                                 </a:t>
            </a:r>
            <a:r>
              <a:rPr lang="en-US" b="1" dirty="0">
                <a:solidFill>
                  <a:srgbClr val="FF0000"/>
                </a:solidFill>
              </a:rPr>
              <a:t>Transaction T1 is reading A from database. </a:t>
            </a:r>
          </a:p>
          <a:p>
            <a:pPr marL="365760" indent="-256032">
              <a:spcAft>
                <a:spcPts val="0"/>
              </a:spcAft>
              <a:buNone/>
              <a:defRPr/>
            </a:pPr>
            <a:endParaRPr lang="en-US" dirty="0"/>
          </a:p>
          <a:p>
            <a:pPr marL="365760" indent="-256032" algn="just">
              <a:spcAft>
                <a:spcPts val="0"/>
              </a:spcAft>
              <a:buNone/>
              <a:defRPr/>
            </a:pPr>
            <a:endParaRPr lang="en-US" dirty="0"/>
          </a:p>
        </p:txBody>
      </p:sp>
      <p:sp>
        <p:nvSpPr>
          <p:cNvPr id="4" name="Date Placeholder 3">
            <a:extLst>
              <a:ext uri="{FF2B5EF4-FFF2-40B4-BE49-F238E27FC236}">
                <a16:creationId xmlns:a16="http://schemas.microsoft.com/office/drawing/2014/main" id="{7C8DAF63-00C6-DBDB-3B6A-91E8BED4DD8D}"/>
              </a:ext>
            </a:extLst>
          </p:cNvPr>
          <p:cNvSpPr>
            <a:spLocks noGrp="1"/>
          </p:cNvSpPr>
          <p:nvPr>
            <p:ph type="dt" sz="quarter" idx="10"/>
          </p:nvPr>
        </p:nvSpPr>
        <p:spPr/>
        <p:txBody>
          <a:bodyPr/>
          <a:lstStyle/>
          <a:p>
            <a:pPr>
              <a:defRPr/>
            </a:pPr>
            <a:fld id="{0637AFC7-BEBB-4540-8E01-8142BD4F844F}" type="datetime1">
              <a:rPr lang="en-US" smtClean="0"/>
              <a:t>4/16/24</a:t>
            </a:fld>
            <a:endParaRPr lang="en-US"/>
          </a:p>
        </p:txBody>
      </p:sp>
      <p:sp>
        <p:nvSpPr>
          <p:cNvPr id="5" name="Footer Placeholder 4">
            <a:extLst>
              <a:ext uri="{FF2B5EF4-FFF2-40B4-BE49-F238E27FC236}">
                <a16:creationId xmlns:a16="http://schemas.microsoft.com/office/drawing/2014/main" id="{C7FC812F-03D7-3381-A3EF-9203E311D114}"/>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63493" name="Slide Number Placeholder 5">
            <a:extLst>
              <a:ext uri="{FF2B5EF4-FFF2-40B4-BE49-F238E27FC236}">
                <a16:creationId xmlns:a16="http://schemas.microsoft.com/office/drawing/2014/main" id="{E039FB83-E223-25B0-5F99-8CFB55D66529}"/>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E585DD8-D8C3-4456-880B-EC1ED28A90B5}" type="slidenum">
              <a:rPr lang="en-US" altLang="en-US">
                <a:solidFill>
                  <a:srgbClr val="898989"/>
                </a:solidFill>
                <a:latin typeface="Calibri" panose="020F0502020204030204" pitchFamily="34" charset="0"/>
              </a:rPr>
              <a:pPr/>
              <a:t>66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AE1DDC2A-9B3B-988B-3227-F6EBDAA759CC}"/>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Condition of schedules to View-equivalent </a:t>
            </a:r>
          </a:p>
        </p:txBody>
      </p:sp>
      <p:pic>
        <p:nvPicPr>
          <p:cNvPr id="9" name="Picture 2">
            <a:extLst>
              <a:ext uri="{FF2B5EF4-FFF2-40B4-BE49-F238E27FC236}">
                <a16:creationId xmlns:a16="http://schemas.microsoft.com/office/drawing/2014/main" id="{AF0DBBF3-49DD-9EDE-30F3-739C5664C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724400"/>
            <a:ext cx="5562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a:extLst>
              <a:ext uri="{FF2B5EF4-FFF2-40B4-BE49-F238E27FC236}">
                <a16:creationId xmlns:a16="http://schemas.microsoft.com/office/drawing/2014/main" id="{978F7B34-0EFA-75A2-6160-243EA0C6F8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 calcmode="lin" valueType="num">
                                      <p:cBhvr additive="base">
                                        <p:cTn id="7" dur="500" fill="hold"/>
                                        <p:tgtEl>
                                          <p:spTgt spid="419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986">
                                            <p:txEl>
                                              <p:pRg st="1" end="1"/>
                                            </p:txEl>
                                          </p:spTgt>
                                        </p:tgtEl>
                                        <p:attrNameLst>
                                          <p:attrName>style.visibility</p:attrName>
                                        </p:attrNameLst>
                                      </p:cBhvr>
                                      <p:to>
                                        <p:strVal val="visible"/>
                                      </p:to>
                                    </p:set>
                                    <p:anim calcmode="lin" valueType="num">
                                      <p:cBhvr additive="base">
                                        <p:cTn id="13" dur="500" fill="hold"/>
                                        <p:tgtEl>
                                          <p:spTgt spid="419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1986">
                                            <p:txEl>
                                              <p:pRg st="2" end="2"/>
                                            </p:txEl>
                                          </p:spTgt>
                                        </p:tgtEl>
                                        <p:attrNameLst>
                                          <p:attrName>style.visibility</p:attrName>
                                        </p:attrNameLst>
                                      </p:cBhvr>
                                      <p:to>
                                        <p:strVal val="visible"/>
                                      </p:to>
                                    </p:set>
                                    <p:anim calcmode="lin" valueType="num">
                                      <p:cBhvr additive="base">
                                        <p:cTn id="19" dur="500" fill="hold"/>
                                        <p:tgtEl>
                                          <p:spTgt spid="419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1986">
                                            <p:txEl>
                                              <p:pRg st="3" end="3"/>
                                            </p:txEl>
                                          </p:spTgt>
                                        </p:tgtEl>
                                        <p:attrNameLst>
                                          <p:attrName>style.visibility</p:attrName>
                                        </p:attrNameLst>
                                      </p:cBhvr>
                                      <p:to>
                                        <p:strVal val="visible"/>
                                      </p:to>
                                    </p:set>
                                    <p:anim calcmode="lin" valueType="num">
                                      <p:cBhvr additive="base">
                                        <p:cTn id="25" dur="500" fill="hold"/>
                                        <p:tgtEl>
                                          <p:spTgt spid="419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986">
                                            <p:txEl>
                                              <p:pRg st="4" end="4"/>
                                            </p:txEl>
                                          </p:spTgt>
                                        </p:tgtEl>
                                        <p:attrNameLst>
                                          <p:attrName>style.visibility</p:attrName>
                                        </p:attrNameLst>
                                      </p:cBhvr>
                                      <p:to>
                                        <p:strVal val="visible"/>
                                      </p:to>
                                    </p:set>
                                    <p:anim calcmode="lin" valueType="num">
                                      <p:cBhvr additive="base">
                                        <p:cTn id="31" dur="500" fill="hold"/>
                                        <p:tgtEl>
                                          <p:spTgt spid="4198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1986">
                                            <p:txEl>
                                              <p:pRg st="4" end="4"/>
                                            </p:txEl>
                                          </p:spTgt>
                                        </p:tgtEl>
                                        <p:attrNameLst>
                                          <p:attrName>style.visibility</p:attrName>
                                        </p:attrNameLst>
                                      </p:cBhvr>
                                      <p:to>
                                        <p:strVal val="visible"/>
                                      </p:to>
                                    </p:set>
                                    <p:anim calcmode="lin" valueType="num">
                                      <p:cBhvr additive="base">
                                        <p:cTn id="37" dur="500" fill="hold"/>
                                        <p:tgtEl>
                                          <p:spTgt spid="4198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1986">
                                            <p:txEl>
                                              <p:pRg st="8" end="8"/>
                                            </p:txEl>
                                          </p:spTgt>
                                        </p:tgtEl>
                                        <p:attrNameLst>
                                          <p:attrName>style.visibility</p:attrName>
                                        </p:attrNameLst>
                                      </p:cBhvr>
                                      <p:to>
                                        <p:strVal val="visible"/>
                                      </p:to>
                                    </p:set>
                                    <p:anim calcmode="lin" valueType="num">
                                      <p:cBhvr additive="base">
                                        <p:cTn id="43" dur="500" fill="hold"/>
                                        <p:tgtEl>
                                          <p:spTgt spid="4198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8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C4CA50D2-A408-E148-9201-28BF91E0951D}"/>
              </a:ext>
            </a:extLst>
          </p:cNvPr>
          <p:cNvSpPr>
            <a:spLocks noGrp="1"/>
          </p:cNvSpPr>
          <p:nvPr>
            <p:ph idx="1"/>
          </p:nvPr>
        </p:nvSpPr>
        <p:spPr>
          <a:xfrm>
            <a:off x="2057400" y="762000"/>
            <a:ext cx="8229600" cy="5562600"/>
          </a:xfrm>
        </p:spPr>
        <p:txBody>
          <a:bodyPr>
            <a:normAutofit lnSpcReduction="10000"/>
          </a:bodyPr>
          <a:lstStyle/>
          <a:p>
            <a:pPr marL="365760" indent="-256032">
              <a:spcAft>
                <a:spcPts val="0"/>
              </a:spcAft>
              <a:buNone/>
              <a:defRPr/>
            </a:pPr>
            <a:r>
              <a:rPr lang="en-US" b="1" dirty="0">
                <a:solidFill>
                  <a:srgbClr val="FF0000"/>
                </a:solidFill>
              </a:rPr>
              <a:t>2)Updated Read  or intermediate read</a:t>
            </a:r>
          </a:p>
          <a:p>
            <a:pPr marL="365760" indent="-256032" algn="just">
              <a:spcAft>
                <a:spcPts val="0"/>
              </a:spcAft>
              <a:buNone/>
              <a:defRPr/>
            </a:pPr>
            <a:r>
              <a:rPr lang="en-US" dirty="0"/>
              <a:t>	If transaction T</a:t>
            </a:r>
            <a:r>
              <a:rPr lang="en-US" baseline="-25000" dirty="0"/>
              <a:t>i</a:t>
            </a:r>
            <a:r>
              <a:rPr lang="en-US" dirty="0"/>
              <a:t> reads a data item that has been updated by the transaction </a:t>
            </a:r>
            <a:r>
              <a:rPr lang="en-US" dirty="0" err="1"/>
              <a:t>T</a:t>
            </a:r>
            <a:r>
              <a:rPr lang="en-US" baseline="-25000" dirty="0" err="1"/>
              <a:t>j</a:t>
            </a:r>
            <a:r>
              <a:rPr lang="en-US" dirty="0"/>
              <a:t> in schedule S1, then in schedule S2 also, transaction T</a:t>
            </a:r>
            <a:r>
              <a:rPr lang="en-US" baseline="-25000" dirty="0"/>
              <a:t>i</a:t>
            </a:r>
            <a:r>
              <a:rPr lang="en-US" dirty="0"/>
              <a:t> must read the same data item that has been updated by the transaction </a:t>
            </a:r>
            <a:r>
              <a:rPr lang="en-US" dirty="0" err="1"/>
              <a:t>T</a:t>
            </a:r>
            <a:r>
              <a:rPr lang="en-US" baseline="-25000" dirty="0" err="1"/>
              <a:t>j</a:t>
            </a:r>
            <a:r>
              <a:rPr lang="en-US" baseline="-25000" dirty="0"/>
              <a:t>.</a:t>
            </a:r>
          </a:p>
          <a:p>
            <a:pPr marL="365760" indent="-256032" algn="just">
              <a:spcAft>
                <a:spcPts val="0"/>
              </a:spcAft>
              <a:buNone/>
              <a:defRPr/>
            </a:pPr>
            <a:r>
              <a:rPr lang="en-US" baseline="-25000" dirty="0">
                <a:solidFill>
                  <a:srgbClr val="FF0000"/>
                </a:solidFill>
              </a:rPr>
              <a:t>											</a:t>
            </a:r>
            <a:r>
              <a:rPr lang="en-US" b="1" baseline="-25000" dirty="0">
                <a:solidFill>
                  <a:srgbClr val="FF0000"/>
                </a:solidFill>
              </a:rPr>
              <a:t>(</a:t>
            </a:r>
            <a:r>
              <a:rPr lang="en-US" b="1" dirty="0">
                <a:solidFill>
                  <a:srgbClr val="FF0000"/>
                </a:solidFill>
              </a:rPr>
              <a:t>“Write-read sequence must be same.”.</a:t>
            </a:r>
            <a:r>
              <a:rPr lang="en-US" b="1" baseline="-25000" dirty="0">
                <a:solidFill>
                  <a:srgbClr val="FF0000"/>
                </a:solidFill>
              </a:rPr>
              <a:t>)</a:t>
            </a:r>
          </a:p>
          <a:p>
            <a:pPr marL="365760" indent="-256032" algn="just">
              <a:spcAft>
                <a:spcPts val="0"/>
              </a:spcAft>
              <a:buNone/>
              <a:defRPr/>
            </a:pPr>
            <a:endParaRPr lang="en-US" baseline="-25000" dirty="0"/>
          </a:p>
          <a:p>
            <a:pPr marL="365760" indent="-256032" algn="just">
              <a:spcAft>
                <a:spcPts val="0"/>
              </a:spcAft>
              <a:buNone/>
              <a:defRPr/>
            </a:pPr>
            <a:endParaRPr lang="en-US" baseline="-25000" dirty="0"/>
          </a:p>
          <a:p>
            <a:pPr marL="365760" indent="-256032" algn="just">
              <a:spcAft>
                <a:spcPts val="0"/>
              </a:spcAft>
              <a:buNone/>
              <a:defRPr/>
            </a:pPr>
            <a:endParaRPr lang="en-US" baseline="-25000" dirty="0"/>
          </a:p>
          <a:p>
            <a:pPr marL="365760" indent="-256032" algn="just">
              <a:spcAft>
                <a:spcPts val="0"/>
              </a:spcAft>
              <a:buNone/>
              <a:defRPr/>
            </a:pPr>
            <a:endParaRPr lang="en-US" baseline="-25000" dirty="0"/>
          </a:p>
          <a:p>
            <a:pPr marL="365760" indent="-256032" algn="just">
              <a:spcAft>
                <a:spcPts val="0"/>
              </a:spcAft>
              <a:buNone/>
              <a:defRPr/>
            </a:pPr>
            <a:endParaRPr lang="en-US" baseline="-25000" dirty="0"/>
          </a:p>
          <a:p>
            <a:pPr marL="365760" indent="-256032" algn="just">
              <a:spcAft>
                <a:spcPts val="0"/>
              </a:spcAft>
              <a:buNone/>
              <a:defRPr/>
            </a:pPr>
            <a:endParaRPr lang="en-US" dirty="0"/>
          </a:p>
          <a:p>
            <a:pPr algn="just" eaLnBrk="1" hangingPunct="1">
              <a:buFont typeface="Arial" charset="0"/>
              <a:buNone/>
              <a:defRPr/>
            </a:pPr>
            <a:r>
              <a:rPr lang="en-US" dirty="0"/>
              <a:t>	</a:t>
            </a:r>
          </a:p>
          <a:p>
            <a:pPr algn="just" eaLnBrk="1" hangingPunct="1">
              <a:buFont typeface="Arial" charset="0"/>
              <a:buNone/>
              <a:defRPr/>
            </a:pPr>
            <a:endParaRPr lang="en-US" dirty="0"/>
          </a:p>
          <a:p>
            <a:pPr algn="just" eaLnBrk="1" hangingPunct="1">
              <a:buFont typeface="Arial" charset="0"/>
              <a:buNone/>
              <a:defRPr/>
            </a:pPr>
            <a:r>
              <a:rPr lang="en-US" dirty="0"/>
              <a:t>	Above two schedule are not view-equivalent as in S1 :T3 is reading A updated by T2, in S2 T3 is reading A updated by T1. </a:t>
            </a:r>
            <a:endParaRPr lang="en-US" b="1" dirty="0"/>
          </a:p>
        </p:txBody>
      </p:sp>
      <p:sp>
        <p:nvSpPr>
          <p:cNvPr id="4" name="Date Placeholder 3">
            <a:extLst>
              <a:ext uri="{FF2B5EF4-FFF2-40B4-BE49-F238E27FC236}">
                <a16:creationId xmlns:a16="http://schemas.microsoft.com/office/drawing/2014/main" id="{234CCD5C-A9DB-5EDD-A210-5EC7E703B487}"/>
              </a:ext>
            </a:extLst>
          </p:cNvPr>
          <p:cNvSpPr>
            <a:spLocks noGrp="1"/>
          </p:cNvSpPr>
          <p:nvPr>
            <p:ph type="dt" sz="quarter" idx="10"/>
          </p:nvPr>
        </p:nvSpPr>
        <p:spPr/>
        <p:txBody>
          <a:bodyPr/>
          <a:lstStyle/>
          <a:p>
            <a:pPr>
              <a:defRPr/>
            </a:pPr>
            <a:fld id="{68F8B43C-70B5-47F4-9F2F-F0EA9513F8E0}" type="datetime1">
              <a:rPr lang="en-US" smtClean="0"/>
              <a:t>4/16/24</a:t>
            </a:fld>
            <a:endParaRPr lang="en-US"/>
          </a:p>
        </p:txBody>
      </p:sp>
      <p:sp>
        <p:nvSpPr>
          <p:cNvPr id="5" name="Footer Placeholder 4">
            <a:extLst>
              <a:ext uri="{FF2B5EF4-FFF2-40B4-BE49-F238E27FC236}">
                <a16:creationId xmlns:a16="http://schemas.microsoft.com/office/drawing/2014/main" id="{D610CF5E-C130-61A7-3752-DAA2CF039761}"/>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64517" name="Slide Number Placeholder 5">
            <a:extLst>
              <a:ext uri="{FF2B5EF4-FFF2-40B4-BE49-F238E27FC236}">
                <a16:creationId xmlns:a16="http://schemas.microsoft.com/office/drawing/2014/main" id="{39DAC67D-584B-52BC-6CF5-DDCE08C1C3C4}"/>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7673812-A936-4FA4-B0A8-A9565507D5A8}" type="slidenum">
              <a:rPr lang="en-US" altLang="en-US">
                <a:solidFill>
                  <a:srgbClr val="898989"/>
                </a:solidFill>
                <a:latin typeface="Calibri" panose="020F0502020204030204" pitchFamily="34" charset="0"/>
              </a:rPr>
              <a:pPr/>
              <a:t>67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99763221-BBE8-7301-914D-CE5720A07CC3}"/>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Cont….                  (CO4)</a:t>
            </a:r>
          </a:p>
        </p:txBody>
      </p:sp>
      <p:pic>
        <p:nvPicPr>
          <p:cNvPr id="55304" name="Picture 3">
            <a:extLst>
              <a:ext uri="{FF2B5EF4-FFF2-40B4-BE49-F238E27FC236}">
                <a16:creationId xmlns:a16="http://schemas.microsoft.com/office/drawing/2014/main" id="{9D071254-C2D7-6962-2C6F-102095A82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2819401"/>
            <a:ext cx="5795963" cy="1704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a:extLst>
              <a:ext uri="{FF2B5EF4-FFF2-40B4-BE49-F238E27FC236}">
                <a16:creationId xmlns:a16="http://schemas.microsoft.com/office/drawing/2014/main" id="{BFD0B363-B391-A09D-BF16-2A7E30EBB5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 calcmode="lin" valueType="num">
                                      <p:cBhvr additive="base">
                                        <p:cTn id="7" dur="500" fill="hold"/>
                                        <p:tgtEl>
                                          <p:spTgt spid="512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anim calcmode="lin" valueType="num">
                                      <p:cBhvr additive="base">
                                        <p:cTn id="11" dur="500" fill="hold"/>
                                        <p:tgtEl>
                                          <p:spTgt spid="5120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1202">
                                            <p:txEl>
                                              <p:pRg st="2" end="2"/>
                                            </p:txEl>
                                          </p:spTgt>
                                        </p:tgtEl>
                                        <p:attrNameLst>
                                          <p:attrName>style.visibility</p:attrName>
                                        </p:attrNameLst>
                                      </p:cBhvr>
                                      <p:to>
                                        <p:strVal val="visible"/>
                                      </p:to>
                                    </p:set>
                                    <p:anim calcmode="lin" valueType="num">
                                      <p:cBhvr additive="base">
                                        <p:cTn id="17"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5304"/>
                                        </p:tgtEl>
                                        <p:attrNameLst>
                                          <p:attrName>style.visibility</p:attrName>
                                        </p:attrNameLst>
                                      </p:cBhvr>
                                      <p:to>
                                        <p:strVal val="visible"/>
                                      </p:to>
                                    </p:set>
                                    <p:anim calcmode="lin" valueType="num">
                                      <p:cBhvr additive="base">
                                        <p:cTn id="23" dur="500" fill="hold"/>
                                        <p:tgtEl>
                                          <p:spTgt spid="55304"/>
                                        </p:tgtEl>
                                        <p:attrNameLst>
                                          <p:attrName>ppt_x</p:attrName>
                                        </p:attrNameLst>
                                      </p:cBhvr>
                                      <p:tavLst>
                                        <p:tav tm="0">
                                          <p:val>
                                            <p:strVal val="#ppt_x"/>
                                          </p:val>
                                        </p:tav>
                                        <p:tav tm="100000">
                                          <p:val>
                                            <p:strVal val="#ppt_x"/>
                                          </p:val>
                                        </p:tav>
                                      </p:tavLst>
                                    </p:anim>
                                    <p:anim calcmode="lin" valueType="num">
                                      <p:cBhvr additive="base">
                                        <p:cTn id="24" dur="500" fill="hold"/>
                                        <p:tgtEl>
                                          <p:spTgt spid="5530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1202">
                                            <p:txEl>
                                              <p:pRg st="11" end="11"/>
                                            </p:txEl>
                                          </p:spTgt>
                                        </p:tgtEl>
                                        <p:attrNameLst>
                                          <p:attrName>style.visibility</p:attrName>
                                        </p:attrNameLst>
                                      </p:cBhvr>
                                      <p:to>
                                        <p:strVal val="visible"/>
                                      </p:to>
                                    </p:set>
                                    <p:anim calcmode="lin" valueType="num">
                                      <p:cBhvr additive="base">
                                        <p:cTn id="29" dur="500" fill="hold"/>
                                        <p:tgtEl>
                                          <p:spTgt spid="51202">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0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B073143-F013-9C6A-9E2F-CE1048FFEFDA}"/>
              </a:ext>
            </a:extLst>
          </p:cNvPr>
          <p:cNvSpPr>
            <a:spLocks noGrp="1"/>
          </p:cNvSpPr>
          <p:nvPr>
            <p:ph type="dt" sz="quarter" idx="10"/>
          </p:nvPr>
        </p:nvSpPr>
        <p:spPr/>
        <p:txBody>
          <a:bodyPr/>
          <a:lstStyle/>
          <a:p>
            <a:pPr>
              <a:defRPr/>
            </a:pPr>
            <a:fld id="{8C8FC672-EC89-42BE-9B19-8BF0272788B6}" type="datetime1">
              <a:rPr lang="en-US" smtClean="0"/>
              <a:t>4/16/24</a:t>
            </a:fld>
            <a:endParaRPr lang="en-US"/>
          </a:p>
        </p:txBody>
      </p:sp>
      <p:sp>
        <p:nvSpPr>
          <p:cNvPr id="5" name="Footer Placeholder 4">
            <a:extLst>
              <a:ext uri="{FF2B5EF4-FFF2-40B4-BE49-F238E27FC236}">
                <a16:creationId xmlns:a16="http://schemas.microsoft.com/office/drawing/2014/main" id="{AF5759D1-AE64-2ED5-6E5F-2DF5338E6DD0}"/>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65540" name="Slide Number Placeholder 5">
            <a:extLst>
              <a:ext uri="{FF2B5EF4-FFF2-40B4-BE49-F238E27FC236}">
                <a16:creationId xmlns:a16="http://schemas.microsoft.com/office/drawing/2014/main" id="{AE613DCA-6DE4-7DA4-2275-2D108D37A570}"/>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7A86EE-B0A0-4875-8164-AEF0F678D0E9}" type="slidenum">
              <a:rPr lang="en-US" altLang="en-US">
                <a:solidFill>
                  <a:srgbClr val="898989"/>
                </a:solidFill>
                <a:latin typeface="Calibri" panose="020F0502020204030204" pitchFamily="34" charset="0"/>
              </a:rPr>
              <a:pPr/>
              <a:t>68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02D586CC-1953-DE39-7459-6163B15B83A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Conti……..</a:t>
            </a:r>
          </a:p>
        </p:txBody>
      </p:sp>
      <p:pic>
        <p:nvPicPr>
          <p:cNvPr id="56327" name="Picture 2">
            <a:extLst>
              <a:ext uri="{FF2B5EF4-FFF2-40B4-BE49-F238E27FC236}">
                <a16:creationId xmlns:a16="http://schemas.microsoft.com/office/drawing/2014/main" id="{39F32C42-B108-C5CF-9C87-9A98F12394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29000" y="3048001"/>
            <a:ext cx="5562600" cy="1609725"/>
          </a:xfrm>
          <a:noFill/>
        </p:spPr>
      </p:pic>
      <p:sp>
        <p:nvSpPr>
          <p:cNvPr id="9" name="Rectangle 8">
            <a:extLst>
              <a:ext uri="{FF2B5EF4-FFF2-40B4-BE49-F238E27FC236}">
                <a16:creationId xmlns:a16="http://schemas.microsoft.com/office/drawing/2014/main" id="{44D06FBF-70A2-5E78-42F9-529FE049EE54}"/>
              </a:ext>
            </a:extLst>
          </p:cNvPr>
          <p:cNvSpPr/>
          <p:nvPr/>
        </p:nvSpPr>
        <p:spPr>
          <a:xfrm>
            <a:off x="1828800" y="4800601"/>
            <a:ext cx="8610600" cy="708025"/>
          </a:xfrm>
          <a:prstGeom prst="rect">
            <a:avLst/>
          </a:prstGeom>
        </p:spPr>
        <p:txBody>
          <a:bodyPr>
            <a:spAutoFit/>
          </a:bodyPr>
          <a:lstStyle/>
          <a:p>
            <a:pPr eaLnBrk="1" hangingPunct="1">
              <a:defRPr/>
            </a:pPr>
            <a:r>
              <a:rPr lang="en-US" sz="2000" dirty="0">
                <a:cs typeface="Arial" charset="0"/>
              </a:rPr>
              <a:t>	Above two schedules are not view-equivalent as Final write operation in 	S1 is done by T1 while in S2 done by T2. </a:t>
            </a:r>
          </a:p>
        </p:txBody>
      </p:sp>
      <p:sp>
        <p:nvSpPr>
          <p:cNvPr id="56329" name="Rectangle 9">
            <a:extLst>
              <a:ext uri="{FF2B5EF4-FFF2-40B4-BE49-F238E27FC236}">
                <a16:creationId xmlns:a16="http://schemas.microsoft.com/office/drawing/2014/main" id="{0617864C-8BF7-6139-2660-4B0BD0C6BA79}"/>
              </a:ext>
            </a:extLst>
          </p:cNvPr>
          <p:cNvSpPr>
            <a:spLocks noChangeArrowheads="1"/>
          </p:cNvSpPr>
          <p:nvPr/>
        </p:nvSpPr>
        <p:spPr bwMode="auto">
          <a:xfrm>
            <a:off x="2133600" y="1066801"/>
            <a:ext cx="7467600" cy="1878013"/>
          </a:xfrm>
          <a:prstGeom prst="rect">
            <a:avLst/>
          </a:prstGeom>
          <a:noFill/>
          <a:ln w="9525">
            <a:noFill/>
            <a:miter lim="800000"/>
            <a:headEnd/>
            <a:tailEnd/>
          </a:ln>
        </p:spPr>
        <p:txBody>
          <a:bodyPr>
            <a:spAutoFit/>
          </a:bodyPr>
          <a:lstStyle/>
          <a:p>
            <a:pPr algn="just" eaLnBrk="1" hangingPunct="1">
              <a:defRPr/>
            </a:pPr>
            <a:r>
              <a:rPr lang="en-US" sz="2000" b="1" dirty="0">
                <a:solidFill>
                  <a:srgbClr val="FF0000"/>
                </a:solidFill>
                <a:cs typeface="Arial" charset="0"/>
              </a:rPr>
              <a:t>3)Final Write operation </a:t>
            </a:r>
          </a:p>
          <a:p>
            <a:pPr algn="just" eaLnBrk="1" hangingPunct="1">
              <a:defRPr/>
            </a:pPr>
            <a:r>
              <a:rPr lang="en-US" sz="2000" dirty="0">
                <a:cs typeface="Arial" charset="0"/>
              </a:rPr>
              <a:t>For each data item A, if A has been updated at last by transaction T</a:t>
            </a:r>
            <a:r>
              <a:rPr lang="en-US" sz="2000" baseline="-25000" dirty="0">
                <a:cs typeface="Arial" charset="0"/>
              </a:rPr>
              <a:t>i</a:t>
            </a:r>
            <a:r>
              <a:rPr lang="en-US" sz="2000" dirty="0">
                <a:cs typeface="Arial" charset="0"/>
              </a:rPr>
              <a:t> in schedule S1, then in schedule S2 also, A must be updated at last by transaction T</a:t>
            </a:r>
            <a:r>
              <a:rPr lang="en-US" sz="2000" baseline="-25000" dirty="0">
                <a:cs typeface="Arial" charset="0"/>
              </a:rPr>
              <a:t>i</a:t>
            </a:r>
            <a:r>
              <a:rPr lang="en-US" sz="2000" dirty="0">
                <a:cs typeface="Arial" charset="0"/>
              </a:rPr>
              <a:t>.</a:t>
            </a:r>
            <a:r>
              <a:rPr lang="en-US" sz="2000" b="1" dirty="0">
                <a:cs typeface="Arial" charset="0"/>
              </a:rPr>
              <a:t> </a:t>
            </a:r>
          </a:p>
          <a:p>
            <a:pPr algn="just" eaLnBrk="1" hangingPunct="1">
              <a:defRPr/>
            </a:pPr>
            <a:endParaRPr lang="en-US" b="1" dirty="0">
              <a:latin typeface="Arial" charset="0"/>
              <a:cs typeface="Arial" charset="0"/>
            </a:endParaRPr>
          </a:p>
          <a:p>
            <a:pPr algn="ctr" eaLnBrk="1" hangingPunct="1">
              <a:defRPr/>
            </a:pPr>
            <a:r>
              <a:rPr lang="en-US" b="1" dirty="0">
                <a:solidFill>
                  <a:srgbClr val="FF0000"/>
                </a:solidFill>
                <a:latin typeface="Arial" charset="0"/>
                <a:cs typeface="Arial" charset="0"/>
              </a:rPr>
              <a:t>“Final writers must be same for all the data items”.</a:t>
            </a:r>
          </a:p>
        </p:txBody>
      </p:sp>
      <p:pic>
        <p:nvPicPr>
          <p:cNvPr id="2" name="Picture 1">
            <a:extLst>
              <a:ext uri="{FF2B5EF4-FFF2-40B4-BE49-F238E27FC236}">
                <a16:creationId xmlns:a16="http://schemas.microsoft.com/office/drawing/2014/main" id="{1C260A7D-A469-91CF-2A70-DF8C537D6E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9">
                                            <p:txEl>
                                              <p:pRg st="0" end="0"/>
                                            </p:txEl>
                                          </p:spTgt>
                                        </p:tgtEl>
                                        <p:attrNameLst>
                                          <p:attrName>style.visibility</p:attrName>
                                        </p:attrNameLst>
                                      </p:cBhvr>
                                      <p:to>
                                        <p:strVal val="visible"/>
                                      </p:to>
                                    </p:set>
                                    <p:anim calcmode="lin" valueType="num">
                                      <p:cBhvr additive="base">
                                        <p:cTn id="7" dur="500" fill="hold"/>
                                        <p:tgtEl>
                                          <p:spTgt spid="563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9">
                                            <p:txEl>
                                              <p:pRg st="1" end="1"/>
                                            </p:txEl>
                                          </p:spTgt>
                                        </p:tgtEl>
                                        <p:attrNameLst>
                                          <p:attrName>style.visibility</p:attrName>
                                        </p:attrNameLst>
                                      </p:cBhvr>
                                      <p:to>
                                        <p:strVal val="visible"/>
                                      </p:to>
                                    </p:set>
                                    <p:anim calcmode="lin" valueType="num">
                                      <p:cBhvr additive="base">
                                        <p:cTn id="11" dur="500" fill="hold"/>
                                        <p:tgtEl>
                                          <p:spTgt spid="5632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3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6329">
                                            <p:txEl>
                                              <p:pRg st="3" end="3"/>
                                            </p:txEl>
                                          </p:spTgt>
                                        </p:tgtEl>
                                        <p:attrNameLst>
                                          <p:attrName>style.visibility</p:attrName>
                                        </p:attrNameLst>
                                      </p:cBhvr>
                                      <p:to>
                                        <p:strVal val="visible"/>
                                      </p:to>
                                    </p:set>
                                    <p:anim calcmode="lin" valueType="num">
                                      <p:cBhvr additive="base">
                                        <p:cTn id="17" dur="500" fill="hold"/>
                                        <p:tgtEl>
                                          <p:spTgt spid="5632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6327"/>
                                        </p:tgtEl>
                                        <p:attrNameLst>
                                          <p:attrName>style.visibility</p:attrName>
                                        </p:attrNameLst>
                                      </p:cBhvr>
                                      <p:to>
                                        <p:strVal val="visible"/>
                                      </p:to>
                                    </p:set>
                                    <p:anim calcmode="lin" valueType="num">
                                      <p:cBhvr additive="base">
                                        <p:cTn id="23" dur="500" fill="hold"/>
                                        <p:tgtEl>
                                          <p:spTgt spid="56327"/>
                                        </p:tgtEl>
                                        <p:attrNameLst>
                                          <p:attrName>ppt_x</p:attrName>
                                        </p:attrNameLst>
                                      </p:cBhvr>
                                      <p:tavLst>
                                        <p:tav tm="0">
                                          <p:val>
                                            <p:strVal val="#ppt_x"/>
                                          </p:val>
                                        </p:tav>
                                        <p:tav tm="100000">
                                          <p:val>
                                            <p:strVal val="#ppt_x"/>
                                          </p:val>
                                        </p:tav>
                                      </p:tavLst>
                                    </p:anim>
                                    <p:anim calcmode="lin" valueType="num">
                                      <p:cBhvr additive="base">
                                        <p:cTn id="24" dur="500" fill="hold"/>
                                        <p:tgtEl>
                                          <p:spTgt spid="5632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a:extLst>
              <a:ext uri="{FF2B5EF4-FFF2-40B4-BE49-F238E27FC236}">
                <a16:creationId xmlns:a16="http://schemas.microsoft.com/office/drawing/2014/main" id="{0E41D050-95EE-DC02-3869-5E28FABAB3CB}"/>
              </a:ext>
            </a:extLst>
          </p:cNvPr>
          <p:cNvSpPr>
            <a:spLocks noGrp="1"/>
          </p:cNvSpPr>
          <p:nvPr>
            <p:ph idx="1"/>
          </p:nvPr>
        </p:nvSpPr>
        <p:spPr>
          <a:xfrm>
            <a:off x="2057400" y="762000"/>
            <a:ext cx="8229600" cy="5562600"/>
          </a:xfrm>
        </p:spPr>
        <p:txBody>
          <a:bodyPr>
            <a:normAutofit lnSpcReduction="10000"/>
          </a:bodyPr>
          <a:lstStyle/>
          <a:p>
            <a:pPr>
              <a:buFont typeface="Arial" panose="020B0604020202020204" pitchFamily="34" charset="0"/>
              <a:buNone/>
            </a:pPr>
            <a:r>
              <a:rPr lang="en-US" altLang="en-US" sz="2400" b="1" dirty="0">
                <a:solidFill>
                  <a:srgbClr val="FF0000"/>
                </a:solidFill>
              </a:rPr>
              <a:t>Lets take an example</a:t>
            </a:r>
            <a:r>
              <a:rPr lang="en-US" altLang="en-US" sz="2400" b="1" dirty="0"/>
              <a:t>.</a:t>
            </a:r>
          </a:p>
          <a:p>
            <a:pPr>
              <a:buFont typeface="Arial" panose="020B0604020202020204" pitchFamily="34" charset="0"/>
              <a:buNone/>
            </a:pPr>
            <a:endParaRPr lang="en-US" altLang="en-US" sz="2400" b="1" dirty="0"/>
          </a:p>
          <a:p>
            <a:pPr>
              <a:buFont typeface="Arial" panose="020B0604020202020204" pitchFamily="34" charset="0"/>
              <a:buNone/>
            </a:pPr>
            <a:endParaRPr lang="en-US" altLang="en-US" sz="2400" b="1" dirty="0"/>
          </a:p>
          <a:p>
            <a:pPr>
              <a:buFont typeface="Arial" panose="020B0604020202020204" pitchFamily="34" charset="0"/>
              <a:buNone/>
            </a:pPr>
            <a:endParaRPr lang="en-US" altLang="en-US" sz="2400" b="1" dirty="0"/>
          </a:p>
          <a:p>
            <a:pPr>
              <a:buFont typeface="Arial" panose="020B0604020202020204" pitchFamily="34" charset="0"/>
              <a:buNone/>
            </a:pPr>
            <a:endParaRPr lang="en-US" altLang="en-US" sz="2400" b="1" dirty="0"/>
          </a:p>
          <a:p>
            <a:pPr>
              <a:buFont typeface="Arial" panose="020B0604020202020204" pitchFamily="34" charset="0"/>
              <a:buNone/>
            </a:pPr>
            <a:endParaRPr lang="en-US" altLang="en-US" sz="2400" b="1" dirty="0"/>
          </a:p>
          <a:p>
            <a:pPr>
              <a:buFont typeface="Arial" panose="020B0604020202020204" pitchFamily="34" charset="0"/>
              <a:buNone/>
            </a:pPr>
            <a:r>
              <a:rPr lang="en-US" altLang="en-US" dirty="0"/>
              <a:t>Lets check the three conditions of view serializability.</a:t>
            </a:r>
          </a:p>
          <a:p>
            <a:pPr>
              <a:buFont typeface="Arial" panose="020B0604020202020204" pitchFamily="34" charset="0"/>
              <a:buNone/>
            </a:pPr>
            <a:r>
              <a:rPr lang="en-US" altLang="en-US" b="1" dirty="0"/>
              <a:t>1. Initial Read</a:t>
            </a:r>
          </a:p>
          <a:p>
            <a:r>
              <a:rPr lang="en-US" altLang="en-US" dirty="0"/>
              <a:t>In schedule S1, transaction T1 first reads the data item X. In S2 also transaction T1 first reads the data item X.</a:t>
            </a:r>
          </a:p>
          <a:p>
            <a:r>
              <a:rPr lang="en-US" altLang="en-US" dirty="0"/>
              <a:t>Lets check for Y. In schedule S1, transaction T1 first reads the data item Y. In S2 also the first read operation on Y is performed by T1.</a:t>
            </a:r>
          </a:p>
          <a:p>
            <a:r>
              <a:rPr lang="en-US" altLang="en-US" dirty="0"/>
              <a:t>We checked for both data items X &amp; Y and the</a:t>
            </a:r>
            <a:r>
              <a:rPr lang="en-US" altLang="en-US" b="1" dirty="0"/>
              <a:t> initial read</a:t>
            </a:r>
            <a:r>
              <a:rPr lang="en-US" altLang="en-US" dirty="0"/>
              <a:t> condition is satisfied in S1 &amp; S2.</a:t>
            </a:r>
          </a:p>
          <a:p>
            <a:pPr>
              <a:buFont typeface="Arial" panose="020B0604020202020204" pitchFamily="34" charset="0"/>
              <a:buNone/>
            </a:pPr>
            <a:endParaRPr lang="en-US" altLang="en-US" sz="2400" b="1" dirty="0"/>
          </a:p>
        </p:txBody>
      </p:sp>
      <p:sp>
        <p:nvSpPr>
          <p:cNvPr id="4" name="Date Placeholder 3">
            <a:extLst>
              <a:ext uri="{FF2B5EF4-FFF2-40B4-BE49-F238E27FC236}">
                <a16:creationId xmlns:a16="http://schemas.microsoft.com/office/drawing/2014/main" id="{D8CB1037-DE7C-285D-64B6-0E8A5E6CBD37}"/>
              </a:ext>
            </a:extLst>
          </p:cNvPr>
          <p:cNvSpPr>
            <a:spLocks noGrp="1"/>
          </p:cNvSpPr>
          <p:nvPr>
            <p:ph type="dt" sz="quarter" idx="10"/>
          </p:nvPr>
        </p:nvSpPr>
        <p:spPr/>
        <p:txBody>
          <a:bodyPr/>
          <a:lstStyle/>
          <a:p>
            <a:pPr>
              <a:defRPr/>
            </a:pPr>
            <a:fld id="{4A354FDB-B295-4607-AD9D-6FD0F90342DE}" type="datetime1">
              <a:rPr lang="en-US" smtClean="0"/>
              <a:t>4/16/24</a:t>
            </a:fld>
            <a:endParaRPr lang="en-US"/>
          </a:p>
        </p:txBody>
      </p:sp>
      <p:sp>
        <p:nvSpPr>
          <p:cNvPr id="5" name="Footer Placeholder 4">
            <a:extLst>
              <a:ext uri="{FF2B5EF4-FFF2-40B4-BE49-F238E27FC236}">
                <a16:creationId xmlns:a16="http://schemas.microsoft.com/office/drawing/2014/main" id="{1BC50639-63FA-4CD5-CEA9-9D267B1B44E0}"/>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66565" name="Slide Number Placeholder 5">
            <a:extLst>
              <a:ext uri="{FF2B5EF4-FFF2-40B4-BE49-F238E27FC236}">
                <a16:creationId xmlns:a16="http://schemas.microsoft.com/office/drawing/2014/main" id="{3C757FB3-E964-D48F-79E1-5399227BA03F}"/>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82F45FD-45A4-4570-B4A7-6707D22FA0DE}" type="slidenum">
              <a:rPr lang="en-US" altLang="en-US">
                <a:solidFill>
                  <a:srgbClr val="898989"/>
                </a:solidFill>
                <a:latin typeface="Calibri" panose="020F0502020204030204" pitchFamily="34" charset="0"/>
              </a:rPr>
              <a:pPr/>
              <a:t>69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74E6CC2C-FD04-962F-5B49-4EF2E4A66391}"/>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Example </a:t>
            </a:r>
          </a:p>
        </p:txBody>
      </p:sp>
      <p:pic>
        <p:nvPicPr>
          <p:cNvPr id="57352" name="Picture 3">
            <a:extLst>
              <a:ext uri="{FF2B5EF4-FFF2-40B4-BE49-F238E27FC236}">
                <a16:creationId xmlns:a16="http://schemas.microsoft.com/office/drawing/2014/main" id="{5770E3A8-90CA-5B1C-E351-9AF822633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143000"/>
            <a:ext cx="4953000"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353" name="Picture 5">
            <a:extLst>
              <a:ext uri="{FF2B5EF4-FFF2-40B4-BE49-F238E27FC236}">
                <a16:creationId xmlns:a16="http://schemas.microsoft.com/office/drawing/2014/main" id="{495E3A66-72B3-95EB-035E-A9299C41F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1" y="1219201"/>
            <a:ext cx="1781175" cy="191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a:extLst>
              <a:ext uri="{FF2B5EF4-FFF2-40B4-BE49-F238E27FC236}">
                <a16:creationId xmlns:a16="http://schemas.microsoft.com/office/drawing/2014/main" id="{15646EB9-6041-86A7-847D-0AF5EC0C29E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 calcmode="lin" valueType="num">
                                      <p:cBhvr additive="base">
                                        <p:cTn id="7" dur="500" fill="hold"/>
                                        <p:tgtEl>
                                          <p:spTgt spid="573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7352"/>
                                        </p:tgtEl>
                                        <p:attrNameLst>
                                          <p:attrName>style.visibility</p:attrName>
                                        </p:attrNameLst>
                                      </p:cBhvr>
                                      <p:to>
                                        <p:strVal val="visible"/>
                                      </p:to>
                                    </p:set>
                                    <p:anim calcmode="lin" valueType="num">
                                      <p:cBhvr additive="base">
                                        <p:cTn id="13" dur="500" fill="hold"/>
                                        <p:tgtEl>
                                          <p:spTgt spid="57352"/>
                                        </p:tgtEl>
                                        <p:attrNameLst>
                                          <p:attrName>ppt_x</p:attrName>
                                        </p:attrNameLst>
                                      </p:cBhvr>
                                      <p:tavLst>
                                        <p:tav tm="0">
                                          <p:val>
                                            <p:strVal val="#ppt_x"/>
                                          </p:val>
                                        </p:tav>
                                        <p:tav tm="100000">
                                          <p:val>
                                            <p:strVal val="#ppt_x"/>
                                          </p:val>
                                        </p:tav>
                                      </p:tavLst>
                                    </p:anim>
                                    <p:anim calcmode="lin" valueType="num">
                                      <p:cBhvr additive="base">
                                        <p:cTn id="14" dur="500" fill="hold"/>
                                        <p:tgtEl>
                                          <p:spTgt spid="5735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7353"/>
                                        </p:tgtEl>
                                        <p:attrNameLst>
                                          <p:attrName>style.visibility</p:attrName>
                                        </p:attrNameLst>
                                      </p:cBhvr>
                                      <p:to>
                                        <p:strVal val="visible"/>
                                      </p:to>
                                    </p:set>
                                    <p:anim calcmode="lin" valueType="num">
                                      <p:cBhvr additive="base">
                                        <p:cTn id="19" dur="500" fill="hold"/>
                                        <p:tgtEl>
                                          <p:spTgt spid="57353"/>
                                        </p:tgtEl>
                                        <p:attrNameLst>
                                          <p:attrName>ppt_x</p:attrName>
                                        </p:attrNameLst>
                                      </p:cBhvr>
                                      <p:tavLst>
                                        <p:tav tm="0">
                                          <p:val>
                                            <p:strVal val="#ppt_x"/>
                                          </p:val>
                                        </p:tav>
                                        <p:tav tm="100000">
                                          <p:val>
                                            <p:strVal val="#ppt_x"/>
                                          </p:val>
                                        </p:tav>
                                      </p:tavLst>
                                    </p:anim>
                                    <p:anim calcmode="lin" valueType="num">
                                      <p:cBhvr additive="base">
                                        <p:cTn id="20" dur="500" fill="hold"/>
                                        <p:tgtEl>
                                          <p:spTgt spid="5735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7346">
                                            <p:txEl>
                                              <p:pRg st="6" end="6"/>
                                            </p:txEl>
                                          </p:spTgt>
                                        </p:tgtEl>
                                        <p:attrNameLst>
                                          <p:attrName>style.visibility</p:attrName>
                                        </p:attrNameLst>
                                      </p:cBhvr>
                                      <p:to>
                                        <p:strVal val="visible"/>
                                      </p:to>
                                    </p:set>
                                    <p:anim calcmode="lin" valueType="num">
                                      <p:cBhvr additive="base">
                                        <p:cTn id="25" dur="500" fill="hold"/>
                                        <p:tgtEl>
                                          <p:spTgt spid="5734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7346">
                                            <p:txEl>
                                              <p:pRg st="7" end="7"/>
                                            </p:txEl>
                                          </p:spTgt>
                                        </p:tgtEl>
                                        <p:attrNameLst>
                                          <p:attrName>style.visibility</p:attrName>
                                        </p:attrNameLst>
                                      </p:cBhvr>
                                      <p:to>
                                        <p:strVal val="visible"/>
                                      </p:to>
                                    </p:set>
                                    <p:anim calcmode="lin" valueType="num">
                                      <p:cBhvr additive="base">
                                        <p:cTn id="31" dur="500" fill="hold"/>
                                        <p:tgtEl>
                                          <p:spTgt spid="5734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346">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7346">
                                            <p:txEl>
                                              <p:pRg st="8" end="8"/>
                                            </p:txEl>
                                          </p:spTgt>
                                        </p:tgtEl>
                                        <p:attrNameLst>
                                          <p:attrName>style.visibility</p:attrName>
                                        </p:attrNameLst>
                                      </p:cBhvr>
                                      <p:to>
                                        <p:strVal val="visible"/>
                                      </p:to>
                                    </p:set>
                                    <p:anim calcmode="lin" valueType="num">
                                      <p:cBhvr additive="base">
                                        <p:cTn id="35" dur="500" fill="hold"/>
                                        <p:tgtEl>
                                          <p:spTgt spid="57346">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734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57346">
                                            <p:txEl>
                                              <p:pRg st="9" end="9"/>
                                            </p:txEl>
                                          </p:spTgt>
                                        </p:tgtEl>
                                        <p:attrNameLst>
                                          <p:attrName>style.visibility</p:attrName>
                                        </p:attrNameLst>
                                      </p:cBhvr>
                                      <p:to>
                                        <p:strVal val="visible"/>
                                      </p:to>
                                    </p:set>
                                    <p:anim calcmode="lin" valueType="num">
                                      <p:cBhvr additive="base">
                                        <p:cTn id="41" dur="500" fill="hold"/>
                                        <p:tgtEl>
                                          <p:spTgt spid="57346">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734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7346">
                                            <p:txEl>
                                              <p:pRg st="10" end="10"/>
                                            </p:txEl>
                                          </p:spTgt>
                                        </p:tgtEl>
                                        <p:attrNameLst>
                                          <p:attrName>style.visibility</p:attrName>
                                        </p:attrNameLst>
                                      </p:cBhvr>
                                      <p:to>
                                        <p:strVal val="visible"/>
                                      </p:to>
                                    </p:set>
                                    <p:anim calcmode="lin" valueType="num">
                                      <p:cBhvr additive="base">
                                        <p:cTn id="47" dur="500" fill="hold"/>
                                        <p:tgtEl>
                                          <p:spTgt spid="57346">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734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B40830-5E38-9283-EFD8-A99B9D76D318}"/>
              </a:ext>
            </a:extLst>
          </p:cNvPr>
          <p:cNvSpPr>
            <a:spLocks noGrp="1"/>
          </p:cNvSpPr>
          <p:nvPr>
            <p:ph type="title"/>
          </p:nvPr>
        </p:nvSpPr>
        <p:spPr>
          <a:xfrm>
            <a:off x="3352800" y="1"/>
            <a:ext cx="6858000" cy="609600"/>
          </a:xfrm>
        </p:spPr>
        <p:txBody>
          <a:bodyPr>
            <a:normAutofit fontScale="90000"/>
          </a:bodyPr>
          <a:lstStyle/>
          <a:p>
            <a:endParaRPr lang="en-IN" dirty="0"/>
          </a:p>
        </p:txBody>
      </p:sp>
      <p:sp>
        <p:nvSpPr>
          <p:cNvPr id="9" name="Content Placeholder 8">
            <a:extLst>
              <a:ext uri="{FF2B5EF4-FFF2-40B4-BE49-F238E27FC236}">
                <a16:creationId xmlns:a16="http://schemas.microsoft.com/office/drawing/2014/main" id="{78F0E9BC-C877-60C9-AD21-4F8B662AFF12}"/>
              </a:ext>
            </a:extLst>
          </p:cNvPr>
          <p:cNvSpPr>
            <a:spLocks noGrp="1"/>
          </p:cNvSpPr>
          <p:nvPr>
            <p:ph idx="1"/>
          </p:nvPr>
        </p:nvSpPr>
        <p:spPr>
          <a:xfrm>
            <a:off x="1981200" y="1609826"/>
            <a:ext cx="8229600" cy="4525963"/>
          </a:xfrm>
        </p:spPr>
        <p:txBody>
          <a:bodyPr/>
          <a:lstStyle/>
          <a:p>
            <a:pPr marL="0" indent="0">
              <a:buNone/>
            </a:pPr>
            <a:r>
              <a:rPr lang="en-IN" dirty="0"/>
              <a:t>DBMS can be used in :</a:t>
            </a:r>
          </a:p>
          <a:p>
            <a:pPr marL="0" indent="0">
              <a:buNone/>
            </a:pPr>
            <a:endParaRPr lang="en-IN" sz="1200" dirty="0"/>
          </a:p>
          <a:p>
            <a:r>
              <a:rPr lang="en-IN" sz="2400" b="1" dirty="0">
                <a:solidFill>
                  <a:srgbClr val="000000"/>
                </a:solidFill>
              </a:rPr>
              <a:t>Finance</a:t>
            </a:r>
          </a:p>
          <a:p>
            <a:r>
              <a:rPr lang="en-IN" sz="2400" b="1" dirty="0">
                <a:solidFill>
                  <a:srgbClr val="000000"/>
                </a:solidFill>
              </a:rPr>
              <a:t>Social Media Sites </a:t>
            </a:r>
          </a:p>
          <a:p>
            <a:r>
              <a:rPr lang="en-IN" sz="2400" b="1" dirty="0">
                <a:solidFill>
                  <a:srgbClr val="000000"/>
                </a:solidFill>
              </a:rPr>
              <a:t>Human Resource Management </a:t>
            </a:r>
          </a:p>
          <a:p>
            <a:r>
              <a:rPr lang="en-IN" sz="2400" b="1" dirty="0">
                <a:solidFill>
                  <a:srgbClr val="000000"/>
                </a:solidFill>
              </a:rPr>
              <a:t>Manufacturing </a:t>
            </a:r>
          </a:p>
          <a:p>
            <a:r>
              <a:rPr lang="en-IN" sz="2400" b="1" dirty="0">
                <a:solidFill>
                  <a:srgbClr val="000000"/>
                </a:solidFill>
              </a:rPr>
              <a:t>Credit card transactions </a:t>
            </a:r>
            <a:endParaRPr lang="en-IN" sz="2400" b="1" dirty="0"/>
          </a:p>
        </p:txBody>
      </p:sp>
      <p:sp>
        <p:nvSpPr>
          <p:cNvPr id="2" name="Date Placeholder 1">
            <a:extLst>
              <a:ext uri="{FF2B5EF4-FFF2-40B4-BE49-F238E27FC236}">
                <a16:creationId xmlns:a16="http://schemas.microsoft.com/office/drawing/2014/main" id="{FE1EBEE3-FAAE-3A58-B920-A863F1DCC10F}"/>
              </a:ext>
            </a:extLst>
          </p:cNvPr>
          <p:cNvSpPr>
            <a:spLocks noGrp="1"/>
          </p:cNvSpPr>
          <p:nvPr>
            <p:ph type="dt" sz="half" idx="10"/>
          </p:nvPr>
        </p:nvSpPr>
        <p:spPr/>
        <p:txBody>
          <a:bodyPr/>
          <a:lstStyle/>
          <a:p>
            <a:pPr>
              <a:defRPr/>
            </a:pPr>
            <a:fld id="{F73A8922-DA34-43FA-88E7-915E3CD14F24}" type="datetime1">
              <a:rPr lang="en-US" smtClean="0"/>
              <a:t>4/16/24</a:t>
            </a:fld>
            <a:endParaRPr lang="en-US"/>
          </a:p>
        </p:txBody>
      </p:sp>
      <p:sp>
        <p:nvSpPr>
          <p:cNvPr id="3" name="Footer Placeholder 2">
            <a:extLst>
              <a:ext uri="{FF2B5EF4-FFF2-40B4-BE49-F238E27FC236}">
                <a16:creationId xmlns:a16="http://schemas.microsoft.com/office/drawing/2014/main" id="{117AB5D7-84CE-951F-D71A-2F9572741618}"/>
              </a:ext>
            </a:extLst>
          </p:cNvPr>
          <p:cNvSpPr>
            <a:spLocks noGrp="1"/>
          </p:cNvSpPr>
          <p:nvPr>
            <p:ph type="ftr" sz="quarter" idx="11"/>
          </p:nvPr>
        </p:nvSpPr>
        <p:spPr>
          <a:xfrm>
            <a:off x="4648200" y="6356351"/>
            <a:ext cx="3962400" cy="365125"/>
          </a:xfrm>
        </p:spPr>
        <p:txBody>
          <a:bodyPr/>
          <a:lstStyle/>
          <a:p>
            <a:pPr>
              <a:defRPr/>
            </a:pPr>
            <a:r>
              <a:rPr lang="en-US"/>
              <a:t>Jyoti Rani        ACSAI-0402 and DBMS                Unit-4</a:t>
            </a:r>
            <a:endParaRPr lang="en-US" dirty="0"/>
          </a:p>
        </p:txBody>
      </p:sp>
      <p:sp>
        <p:nvSpPr>
          <p:cNvPr id="4" name="Slide Number Placeholder 3">
            <a:extLst>
              <a:ext uri="{FF2B5EF4-FFF2-40B4-BE49-F238E27FC236}">
                <a16:creationId xmlns:a16="http://schemas.microsoft.com/office/drawing/2014/main" id="{63A3A96D-8081-38BB-A58E-12490E84016F}"/>
              </a:ext>
            </a:extLst>
          </p:cNvPr>
          <p:cNvSpPr>
            <a:spLocks noGrp="1"/>
          </p:cNvSpPr>
          <p:nvPr>
            <p:ph type="sldNum" sz="quarter" idx="12"/>
          </p:nvPr>
        </p:nvSpPr>
        <p:spPr/>
        <p:txBody>
          <a:bodyPr/>
          <a:lstStyle/>
          <a:p>
            <a:fld id="{F2ACB09D-C46E-4FDE-8E95-1EFDC96A9A2D}" type="slidenum">
              <a:rPr lang="en-US" altLang="en-US" smtClean="0"/>
              <a:pPr/>
              <a:t>7</a:t>
            </a:fld>
            <a:endParaRPr lang="en-US" altLang="en-US"/>
          </a:p>
        </p:txBody>
      </p:sp>
      <p:pic>
        <p:nvPicPr>
          <p:cNvPr id="5" name="Picture 4">
            <a:extLst>
              <a:ext uri="{FF2B5EF4-FFF2-40B4-BE49-F238E27FC236}">
                <a16:creationId xmlns:a16="http://schemas.microsoft.com/office/drawing/2014/main" id="{281A6CAB-AC9F-0D47-E093-AEB3A63262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a:extLst>
              <a:ext uri="{FF2B5EF4-FFF2-40B4-BE49-F238E27FC236}">
                <a16:creationId xmlns:a16="http://schemas.microsoft.com/office/drawing/2014/main" id="{FDDD2294-459C-A854-90D1-AC9818D42531}"/>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Branch wise Application</a:t>
            </a:r>
          </a:p>
        </p:txBody>
      </p:sp>
    </p:spTree>
    <p:extLst>
      <p:ext uri="{BB962C8B-B14F-4D97-AF65-F5344CB8AC3E}">
        <p14:creationId xmlns:p14="http://schemas.microsoft.com/office/powerpoint/2010/main" val="32309144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a:extLst>
              <a:ext uri="{FF2B5EF4-FFF2-40B4-BE49-F238E27FC236}">
                <a16:creationId xmlns:a16="http://schemas.microsoft.com/office/drawing/2014/main" id="{B7EB3BD6-6355-6720-1A61-AC5F06D87943}"/>
              </a:ext>
            </a:extLst>
          </p:cNvPr>
          <p:cNvSpPr>
            <a:spLocks noGrp="1"/>
          </p:cNvSpPr>
          <p:nvPr>
            <p:ph idx="1"/>
          </p:nvPr>
        </p:nvSpPr>
        <p:spPr>
          <a:xfrm>
            <a:off x="2057400" y="1143000"/>
            <a:ext cx="8229600" cy="5181600"/>
          </a:xfrm>
        </p:spPr>
        <p:txBody>
          <a:bodyPr>
            <a:normAutofit lnSpcReduction="10000"/>
          </a:bodyPr>
          <a:lstStyle/>
          <a:p>
            <a:pPr algn="just">
              <a:buFont typeface="Arial" panose="020B0604020202020204" pitchFamily="34" charset="0"/>
              <a:buNone/>
            </a:pPr>
            <a:r>
              <a:rPr lang="en-US" altLang="en-US" b="1">
                <a:solidFill>
                  <a:srgbClr val="FF0000"/>
                </a:solidFill>
              </a:rPr>
              <a:t>2. Update Read</a:t>
            </a:r>
          </a:p>
          <a:p>
            <a:pPr algn="just"/>
            <a:r>
              <a:rPr lang="en-US" altLang="en-US"/>
              <a:t>In S1, transaction T2 reads the value of X, written by T1. In S2, the same transaction T2 reads the X after it is written by T1.</a:t>
            </a:r>
          </a:p>
          <a:p>
            <a:pPr algn="just"/>
            <a:r>
              <a:rPr lang="en-US" altLang="en-US"/>
              <a:t>In S1, transaction T2 reads the value of Y, written by T1. In S2, the same transaction T2 reads the value of Y after it is updated by T1.</a:t>
            </a:r>
          </a:p>
          <a:p>
            <a:pPr algn="just"/>
            <a:r>
              <a:rPr lang="en-US" altLang="en-US"/>
              <a:t>The update read condition is also satisfied for both the schedules.</a:t>
            </a:r>
          </a:p>
          <a:p>
            <a:pPr algn="just"/>
            <a:endParaRPr lang="en-US" altLang="en-US"/>
          </a:p>
          <a:p>
            <a:pPr>
              <a:buFont typeface="Arial" panose="020B0604020202020204" pitchFamily="34" charset="0"/>
              <a:buNone/>
            </a:pPr>
            <a:r>
              <a:rPr lang="en-US" altLang="en-US" b="1">
                <a:solidFill>
                  <a:srgbClr val="FF0000"/>
                </a:solidFill>
              </a:rPr>
              <a:t>3. Final Write</a:t>
            </a:r>
          </a:p>
          <a:p>
            <a:r>
              <a:rPr lang="en-US" altLang="en-US"/>
              <a:t>In schedule S1, the final write operation on X is done by transaction T2. In S2 also transaction T2 performs the final write on X.</a:t>
            </a:r>
          </a:p>
          <a:p>
            <a:r>
              <a:rPr lang="en-US" altLang="en-US"/>
              <a:t>Lets check for Y. In schedule S1, the final write operation on Y is done by transaction T2. In schedule S2, final write on Y is done by T2.</a:t>
            </a:r>
          </a:p>
          <a:p>
            <a:r>
              <a:rPr lang="en-US" altLang="en-US"/>
              <a:t>We checked for both data items X &amp; Y and the </a:t>
            </a:r>
            <a:r>
              <a:rPr lang="en-US" altLang="en-US" b="1"/>
              <a:t>final write</a:t>
            </a:r>
            <a:r>
              <a:rPr lang="en-US" altLang="en-US"/>
              <a:t> condition is satisfied in S1 &amp; S2.</a:t>
            </a:r>
          </a:p>
          <a:p>
            <a:pPr algn="just">
              <a:buFont typeface="Arial" panose="020B0604020202020204" pitchFamily="34" charset="0"/>
              <a:buNone/>
            </a:pPr>
            <a:endParaRPr lang="en-US" altLang="en-US"/>
          </a:p>
        </p:txBody>
      </p:sp>
      <p:sp>
        <p:nvSpPr>
          <p:cNvPr id="4" name="Date Placeholder 3">
            <a:extLst>
              <a:ext uri="{FF2B5EF4-FFF2-40B4-BE49-F238E27FC236}">
                <a16:creationId xmlns:a16="http://schemas.microsoft.com/office/drawing/2014/main" id="{6E8062AF-0688-A3E1-AB12-D62C2114DE2D}"/>
              </a:ext>
            </a:extLst>
          </p:cNvPr>
          <p:cNvSpPr>
            <a:spLocks noGrp="1"/>
          </p:cNvSpPr>
          <p:nvPr>
            <p:ph type="dt" sz="quarter" idx="10"/>
          </p:nvPr>
        </p:nvSpPr>
        <p:spPr/>
        <p:txBody>
          <a:bodyPr/>
          <a:lstStyle/>
          <a:p>
            <a:pPr>
              <a:defRPr/>
            </a:pPr>
            <a:fld id="{F021FA04-3FCC-4839-867D-5C585E6BF348}" type="datetime1">
              <a:rPr lang="en-US" smtClean="0"/>
              <a:t>4/16/24</a:t>
            </a:fld>
            <a:endParaRPr lang="en-US"/>
          </a:p>
        </p:txBody>
      </p:sp>
      <p:sp>
        <p:nvSpPr>
          <p:cNvPr id="5" name="Footer Placeholder 4">
            <a:extLst>
              <a:ext uri="{FF2B5EF4-FFF2-40B4-BE49-F238E27FC236}">
                <a16:creationId xmlns:a16="http://schemas.microsoft.com/office/drawing/2014/main" id="{85B41290-E1CD-C11E-15ED-3843A0B85BC2}"/>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67589" name="Slide Number Placeholder 5">
            <a:extLst>
              <a:ext uri="{FF2B5EF4-FFF2-40B4-BE49-F238E27FC236}">
                <a16:creationId xmlns:a16="http://schemas.microsoft.com/office/drawing/2014/main" id="{E5C80693-2357-6753-156C-4C3A643FBBC3}"/>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1B527F0-1BBD-443E-A7AD-131D9C556AB5}" type="slidenum">
              <a:rPr lang="en-US" altLang="en-US">
                <a:solidFill>
                  <a:srgbClr val="898989"/>
                </a:solidFill>
                <a:latin typeface="Calibri" panose="020F0502020204030204" pitchFamily="34" charset="0"/>
              </a:rPr>
              <a:pPr/>
              <a:t>70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52114F0B-1374-5AB6-788F-338D9D053FF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defRPr/>
            </a:pPr>
            <a:r>
              <a:rPr lang="en-US" sz="3200" b="1" dirty="0">
                <a:solidFill>
                  <a:schemeClr val="tx1"/>
                </a:solidFill>
              </a:rPr>
              <a:t>Conti….</a:t>
            </a:r>
          </a:p>
        </p:txBody>
      </p:sp>
      <p:pic>
        <p:nvPicPr>
          <p:cNvPr id="2" name="Picture 1">
            <a:extLst>
              <a:ext uri="{FF2B5EF4-FFF2-40B4-BE49-F238E27FC236}">
                <a16:creationId xmlns:a16="http://schemas.microsoft.com/office/drawing/2014/main" id="{E2DC0666-E110-F903-9527-916E3A5A8D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 calcmode="lin" valueType="num">
                                      <p:cBhvr additive="base">
                                        <p:cTn id="7" dur="500" fill="hold"/>
                                        <p:tgtEl>
                                          <p:spTgt spid="583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8370">
                                            <p:txEl>
                                              <p:pRg st="1" end="1"/>
                                            </p:txEl>
                                          </p:spTgt>
                                        </p:tgtEl>
                                        <p:attrNameLst>
                                          <p:attrName>style.visibility</p:attrName>
                                        </p:attrNameLst>
                                      </p:cBhvr>
                                      <p:to>
                                        <p:strVal val="visible"/>
                                      </p:to>
                                    </p:set>
                                    <p:anim calcmode="lin" valueType="num">
                                      <p:cBhvr additive="base">
                                        <p:cTn id="13" dur="500" fill="hold"/>
                                        <p:tgtEl>
                                          <p:spTgt spid="583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8370">
                                            <p:txEl>
                                              <p:pRg st="2" end="2"/>
                                            </p:txEl>
                                          </p:spTgt>
                                        </p:tgtEl>
                                        <p:attrNameLst>
                                          <p:attrName>style.visibility</p:attrName>
                                        </p:attrNameLst>
                                      </p:cBhvr>
                                      <p:to>
                                        <p:strVal val="visible"/>
                                      </p:to>
                                    </p:set>
                                    <p:anim calcmode="lin" valueType="num">
                                      <p:cBhvr additive="base">
                                        <p:cTn id="19" dur="500" fill="hold"/>
                                        <p:tgtEl>
                                          <p:spTgt spid="583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8370">
                                            <p:txEl>
                                              <p:pRg st="3" end="3"/>
                                            </p:txEl>
                                          </p:spTgt>
                                        </p:tgtEl>
                                        <p:attrNameLst>
                                          <p:attrName>style.visibility</p:attrName>
                                        </p:attrNameLst>
                                      </p:cBhvr>
                                      <p:to>
                                        <p:strVal val="visible"/>
                                      </p:to>
                                    </p:set>
                                    <p:anim calcmode="lin" valueType="num">
                                      <p:cBhvr additive="base">
                                        <p:cTn id="25" dur="500" fill="hold"/>
                                        <p:tgtEl>
                                          <p:spTgt spid="5837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8370">
                                            <p:txEl>
                                              <p:pRg st="5" end="5"/>
                                            </p:txEl>
                                          </p:spTgt>
                                        </p:tgtEl>
                                        <p:attrNameLst>
                                          <p:attrName>style.visibility</p:attrName>
                                        </p:attrNameLst>
                                      </p:cBhvr>
                                      <p:to>
                                        <p:strVal val="visible"/>
                                      </p:to>
                                    </p:set>
                                    <p:anim calcmode="lin" valueType="num">
                                      <p:cBhvr additive="base">
                                        <p:cTn id="31" dur="500" fill="hold"/>
                                        <p:tgtEl>
                                          <p:spTgt spid="5837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8370">
                                            <p:txEl>
                                              <p:pRg st="6" end="6"/>
                                            </p:txEl>
                                          </p:spTgt>
                                        </p:tgtEl>
                                        <p:attrNameLst>
                                          <p:attrName>style.visibility</p:attrName>
                                        </p:attrNameLst>
                                      </p:cBhvr>
                                      <p:to>
                                        <p:strVal val="visible"/>
                                      </p:to>
                                    </p:set>
                                    <p:anim calcmode="lin" valueType="num">
                                      <p:cBhvr additive="base">
                                        <p:cTn id="37" dur="500" fill="hold"/>
                                        <p:tgtEl>
                                          <p:spTgt spid="5837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37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8370">
                                            <p:txEl>
                                              <p:pRg st="7" end="7"/>
                                            </p:txEl>
                                          </p:spTgt>
                                        </p:tgtEl>
                                        <p:attrNameLst>
                                          <p:attrName>style.visibility</p:attrName>
                                        </p:attrNameLst>
                                      </p:cBhvr>
                                      <p:to>
                                        <p:strVal val="visible"/>
                                      </p:to>
                                    </p:set>
                                    <p:anim calcmode="lin" valueType="num">
                                      <p:cBhvr additive="base">
                                        <p:cTn id="43" dur="500" fill="hold"/>
                                        <p:tgtEl>
                                          <p:spTgt spid="58370">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37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8370">
                                            <p:txEl>
                                              <p:pRg st="8" end="8"/>
                                            </p:txEl>
                                          </p:spTgt>
                                        </p:tgtEl>
                                        <p:attrNameLst>
                                          <p:attrName>style.visibility</p:attrName>
                                        </p:attrNameLst>
                                      </p:cBhvr>
                                      <p:to>
                                        <p:strVal val="visible"/>
                                      </p:to>
                                    </p:set>
                                    <p:anim calcmode="lin" valueType="num">
                                      <p:cBhvr additive="base">
                                        <p:cTn id="49" dur="500" fill="hold"/>
                                        <p:tgtEl>
                                          <p:spTgt spid="58370">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37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a:extLst>
              <a:ext uri="{FF2B5EF4-FFF2-40B4-BE49-F238E27FC236}">
                <a16:creationId xmlns:a16="http://schemas.microsoft.com/office/drawing/2014/main" id="{C6286723-9D56-C2D0-87FA-E0A0D799F923}"/>
              </a:ext>
            </a:extLst>
          </p:cNvPr>
          <p:cNvSpPr>
            <a:spLocks noGrp="1"/>
          </p:cNvSpPr>
          <p:nvPr>
            <p:ph idx="1"/>
          </p:nvPr>
        </p:nvSpPr>
        <p:spPr>
          <a:xfrm>
            <a:off x="2057400" y="1143000"/>
            <a:ext cx="8229600" cy="5181600"/>
          </a:xfrm>
        </p:spPr>
        <p:txBody>
          <a:bodyPr/>
          <a:lstStyle/>
          <a:p>
            <a:pPr algn="just" eaLnBrk="1" hangingPunct="1">
              <a:buFont typeface="Arial" panose="020B0604020202020204" pitchFamily="34" charset="0"/>
              <a:buNone/>
            </a:pPr>
            <a:r>
              <a:rPr lang="en-US" altLang="en-US" b="1"/>
              <a:t> </a:t>
            </a:r>
            <a:r>
              <a:rPr lang="en-US" altLang="en-US" b="1">
                <a:solidFill>
                  <a:srgbClr val="FF0000"/>
                </a:solidFill>
              </a:rPr>
              <a:t>Result:-</a:t>
            </a:r>
          </a:p>
          <a:p>
            <a:pPr algn="just" eaLnBrk="1" hangingPunct="1">
              <a:buFont typeface="Arial" panose="020B0604020202020204" pitchFamily="34" charset="0"/>
              <a:buNone/>
            </a:pPr>
            <a:endParaRPr lang="en-US" altLang="en-US" b="1">
              <a:solidFill>
                <a:srgbClr val="FF0000"/>
              </a:solidFill>
            </a:endParaRPr>
          </a:p>
          <a:p>
            <a:pPr algn="just" eaLnBrk="1" hangingPunct="1">
              <a:buFont typeface="Arial" panose="020B0604020202020204" pitchFamily="34" charset="0"/>
              <a:buNone/>
            </a:pPr>
            <a:r>
              <a:rPr lang="en-US" altLang="en-US" b="1">
                <a:solidFill>
                  <a:srgbClr val="FF0000"/>
                </a:solidFill>
              </a:rPr>
              <a:t>	</a:t>
            </a:r>
            <a:r>
              <a:rPr lang="en-US" altLang="en-US"/>
              <a:t>Since all the three conditions that checks whether the two schedules are view equivalent are satisfied in this example, which means S1 and S2 are view equivalent. </a:t>
            </a:r>
          </a:p>
          <a:p>
            <a:pPr algn="just" eaLnBrk="1" hangingPunct="1">
              <a:buFont typeface="Arial" panose="020B0604020202020204" pitchFamily="34" charset="0"/>
              <a:buNone/>
            </a:pPr>
            <a:r>
              <a:rPr lang="en-US" altLang="en-US"/>
              <a:t>	Also, as we know that the schedule S2 is the serial schedule of S1, thus we can say that the schedule S1 is view serializable schedule.</a:t>
            </a:r>
            <a:endParaRPr lang="en-US" altLang="en-US" b="1"/>
          </a:p>
        </p:txBody>
      </p:sp>
      <p:sp>
        <p:nvSpPr>
          <p:cNvPr id="4" name="Date Placeholder 3">
            <a:extLst>
              <a:ext uri="{FF2B5EF4-FFF2-40B4-BE49-F238E27FC236}">
                <a16:creationId xmlns:a16="http://schemas.microsoft.com/office/drawing/2014/main" id="{82184047-E855-78CF-A8EC-3A8360A131CD}"/>
              </a:ext>
            </a:extLst>
          </p:cNvPr>
          <p:cNvSpPr>
            <a:spLocks noGrp="1"/>
          </p:cNvSpPr>
          <p:nvPr>
            <p:ph type="dt" sz="quarter" idx="10"/>
          </p:nvPr>
        </p:nvSpPr>
        <p:spPr/>
        <p:txBody>
          <a:bodyPr/>
          <a:lstStyle/>
          <a:p>
            <a:pPr>
              <a:defRPr/>
            </a:pPr>
            <a:fld id="{F58BA335-150E-475D-9076-277B9654AFB8}" type="datetime1">
              <a:rPr lang="en-US" smtClean="0"/>
              <a:t>4/16/24</a:t>
            </a:fld>
            <a:endParaRPr lang="en-US"/>
          </a:p>
        </p:txBody>
      </p:sp>
      <p:sp>
        <p:nvSpPr>
          <p:cNvPr id="5" name="Footer Placeholder 4">
            <a:extLst>
              <a:ext uri="{FF2B5EF4-FFF2-40B4-BE49-F238E27FC236}">
                <a16:creationId xmlns:a16="http://schemas.microsoft.com/office/drawing/2014/main" id="{46AEA5FB-EAD9-A0D4-9760-D897DE5CC1BE}"/>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68613" name="Slide Number Placeholder 5">
            <a:extLst>
              <a:ext uri="{FF2B5EF4-FFF2-40B4-BE49-F238E27FC236}">
                <a16:creationId xmlns:a16="http://schemas.microsoft.com/office/drawing/2014/main" id="{D05F0A15-1028-BC1E-1204-B542C33E852B}"/>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EE3C32-0B66-466B-A965-9A035BE66507}" type="slidenum">
              <a:rPr lang="en-US" altLang="en-US">
                <a:solidFill>
                  <a:srgbClr val="898989"/>
                </a:solidFill>
                <a:latin typeface="Calibri" panose="020F0502020204030204" pitchFamily="34" charset="0"/>
              </a:rPr>
              <a:pPr/>
              <a:t>71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195D18EA-90CD-5A08-0020-EC0D2DFE022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Continue…</a:t>
            </a:r>
          </a:p>
        </p:txBody>
      </p:sp>
      <p:pic>
        <p:nvPicPr>
          <p:cNvPr id="2" name="Picture 1">
            <a:extLst>
              <a:ext uri="{FF2B5EF4-FFF2-40B4-BE49-F238E27FC236}">
                <a16:creationId xmlns:a16="http://schemas.microsoft.com/office/drawing/2014/main" id="{F54AF456-320A-B391-2D15-145ADF657F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 calcmode="lin" valueType="num">
                                      <p:cBhvr additive="base">
                                        <p:cTn id="7" dur="500" fill="hold"/>
                                        <p:tgtEl>
                                          <p:spTgt spid="593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9394">
                                            <p:txEl>
                                              <p:pRg st="2" end="2"/>
                                            </p:txEl>
                                          </p:spTgt>
                                        </p:tgtEl>
                                        <p:attrNameLst>
                                          <p:attrName>style.visibility</p:attrName>
                                        </p:attrNameLst>
                                      </p:cBhvr>
                                      <p:to>
                                        <p:strVal val="visible"/>
                                      </p:to>
                                    </p:set>
                                    <p:anim calcmode="lin" valueType="num">
                                      <p:cBhvr additive="base">
                                        <p:cTn id="13" dur="500" fill="hold"/>
                                        <p:tgtEl>
                                          <p:spTgt spid="5939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9394">
                                            <p:txEl>
                                              <p:pRg st="3" end="3"/>
                                            </p:txEl>
                                          </p:spTgt>
                                        </p:tgtEl>
                                        <p:attrNameLst>
                                          <p:attrName>style.visibility</p:attrName>
                                        </p:attrNameLst>
                                      </p:cBhvr>
                                      <p:to>
                                        <p:strVal val="visible"/>
                                      </p:to>
                                    </p:set>
                                    <p:anim calcmode="lin" valueType="num">
                                      <p:cBhvr additive="base">
                                        <p:cTn id="19" dur="500" fill="hold"/>
                                        <p:tgtEl>
                                          <p:spTgt spid="5939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43B80B10-6FB4-00DF-76FD-EBBE7AC5C92B}"/>
              </a:ext>
            </a:extLst>
          </p:cNvPr>
          <p:cNvSpPr>
            <a:spLocks noGrp="1"/>
          </p:cNvSpPr>
          <p:nvPr>
            <p:ph idx="1"/>
          </p:nvPr>
        </p:nvSpPr>
        <p:spPr>
          <a:xfrm>
            <a:off x="2057400" y="1143000"/>
            <a:ext cx="8229600" cy="5181600"/>
          </a:xfrm>
        </p:spPr>
        <p:txBody>
          <a:bodyPr/>
          <a:lstStyle/>
          <a:p>
            <a:pPr algn="just" eaLnBrk="1" hangingPunct="1">
              <a:buFont typeface="Arial" charset="0"/>
              <a:buNone/>
              <a:defRPr/>
            </a:pPr>
            <a:r>
              <a:rPr lang="en-US" sz="2400" b="1" u="sng" dirty="0"/>
              <a:t>Checking Whether a Schedule is View </a:t>
            </a:r>
            <a:r>
              <a:rPr lang="en-US" sz="2400" b="1" u="sng" dirty="0" err="1"/>
              <a:t>Serializable</a:t>
            </a:r>
            <a:r>
              <a:rPr lang="en-US" sz="2400" b="1" u="sng" dirty="0"/>
              <a:t> Or Not-</a:t>
            </a:r>
            <a:endParaRPr lang="en-US" sz="2400" b="1" dirty="0"/>
          </a:p>
          <a:p>
            <a:pPr>
              <a:buFont typeface="Arial" charset="0"/>
              <a:buNone/>
              <a:defRPr/>
            </a:pPr>
            <a:r>
              <a:rPr lang="en-US" b="1" u="sng" dirty="0"/>
              <a:t>Method-01:-</a:t>
            </a:r>
            <a:endParaRPr lang="en-US" dirty="0"/>
          </a:p>
          <a:p>
            <a:pPr algn="just">
              <a:buFont typeface="Arial" charset="0"/>
              <a:buNone/>
              <a:defRPr/>
            </a:pPr>
            <a:r>
              <a:rPr lang="en-US" dirty="0"/>
              <a:t>	Check whether the given schedule is conflict </a:t>
            </a:r>
            <a:r>
              <a:rPr lang="en-US" dirty="0" err="1"/>
              <a:t>serializable</a:t>
            </a:r>
            <a:r>
              <a:rPr lang="en-US" dirty="0"/>
              <a:t> or not. </a:t>
            </a:r>
          </a:p>
          <a:p>
            <a:pPr algn="just">
              <a:buFont typeface="Wingdings" pitchFamily="2" charset="2"/>
              <a:buChar char="v"/>
              <a:defRPr/>
            </a:pPr>
            <a:r>
              <a:rPr lang="en-US" dirty="0"/>
              <a:t>If the given schedule is conflict serializable, then it is surely view serializable. Stop and report your answer.</a:t>
            </a:r>
          </a:p>
          <a:p>
            <a:pPr algn="just">
              <a:buFont typeface="Wingdings" pitchFamily="2" charset="2"/>
              <a:buChar char="v"/>
              <a:defRPr/>
            </a:pPr>
            <a:r>
              <a:rPr lang="en-US" dirty="0"/>
              <a:t>If the given schedule is not conflict serializable, then it may or may not be view serializable. Go and check using other methods.</a:t>
            </a:r>
          </a:p>
          <a:p>
            <a:pPr algn="just">
              <a:buFont typeface="Arial" charset="0"/>
              <a:buNone/>
              <a:defRPr/>
            </a:pPr>
            <a:endParaRPr lang="en-US" dirty="0"/>
          </a:p>
          <a:p>
            <a:pPr>
              <a:buFont typeface="Arial" charset="0"/>
              <a:buNone/>
              <a:defRPr/>
            </a:pPr>
            <a:r>
              <a:rPr lang="en-US" b="1" dirty="0">
                <a:solidFill>
                  <a:srgbClr val="FF0000"/>
                </a:solidFill>
              </a:rPr>
              <a:t>Note:- </a:t>
            </a:r>
          </a:p>
          <a:p>
            <a:pPr marL="457200" indent="-457200">
              <a:buFont typeface="+mj-lt"/>
              <a:buAutoNum type="arabicPeriod"/>
              <a:defRPr/>
            </a:pPr>
            <a:r>
              <a:rPr lang="en-US" dirty="0"/>
              <a:t>All conflict serializable schedules are view serializable.</a:t>
            </a:r>
          </a:p>
          <a:p>
            <a:pPr marL="457200" indent="-457200">
              <a:buFont typeface="+mj-lt"/>
              <a:buAutoNum type="arabicPeriod"/>
              <a:defRPr/>
            </a:pPr>
            <a:r>
              <a:rPr lang="en-US" dirty="0"/>
              <a:t>All view serializable schedules may or may not be conflict serializable.</a:t>
            </a:r>
          </a:p>
          <a:p>
            <a:pPr algn="just">
              <a:buFont typeface="Arial" charset="0"/>
              <a:buNone/>
              <a:defRPr/>
            </a:pPr>
            <a:endParaRPr lang="en-US" sz="2400" dirty="0"/>
          </a:p>
          <a:p>
            <a:pPr algn="just" eaLnBrk="1" hangingPunct="1">
              <a:buFont typeface="Arial" charset="0"/>
              <a:buNone/>
              <a:defRPr/>
            </a:pPr>
            <a:endParaRPr lang="en-US" sz="2400" b="1" dirty="0"/>
          </a:p>
        </p:txBody>
      </p:sp>
      <p:sp>
        <p:nvSpPr>
          <p:cNvPr id="4" name="Date Placeholder 3">
            <a:extLst>
              <a:ext uri="{FF2B5EF4-FFF2-40B4-BE49-F238E27FC236}">
                <a16:creationId xmlns:a16="http://schemas.microsoft.com/office/drawing/2014/main" id="{E37A6A60-1CCC-B901-4AA9-76254ABE9A78}"/>
              </a:ext>
            </a:extLst>
          </p:cNvPr>
          <p:cNvSpPr>
            <a:spLocks noGrp="1"/>
          </p:cNvSpPr>
          <p:nvPr>
            <p:ph type="dt" sz="quarter" idx="10"/>
          </p:nvPr>
        </p:nvSpPr>
        <p:spPr/>
        <p:txBody>
          <a:bodyPr/>
          <a:lstStyle/>
          <a:p>
            <a:pPr>
              <a:defRPr/>
            </a:pPr>
            <a:fld id="{618B5783-906E-4E5C-B308-FF599CAA4892}" type="datetime1">
              <a:rPr lang="en-US" smtClean="0"/>
              <a:t>4/16/24</a:t>
            </a:fld>
            <a:endParaRPr lang="en-US"/>
          </a:p>
        </p:txBody>
      </p:sp>
      <p:sp>
        <p:nvSpPr>
          <p:cNvPr id="5" name="Footer Placeholder 4">
            <a:extLst>
              <a:ext uri="{FF2B5EF4-FFF2-40B4-BE49-F238E27FC236}">
                <a16:creationId xmlns:a16="http://schemas.microsoft.com/office/drawing/2014/main" id="{1FA0021A-886A-08DC-FE08-A84C26F7ABAC}"/>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69637" name="Slide Number Placeholder 5">
            <a:extLst>
              <a:ext uri="{FF2B5EF4-FFF2-40B4-BE49-F238E27FC236}">
                <a16:creationId xmlns:a16="http://schemas.microsoft.com/office/drawing/2014/main" id="{E2EA52A7-EBF8-66AE-DC05-C92DE37C3D2D}"/>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1018370-943B-4E39-83C1-E06484ABAD16}" type="slidenum">
              <a:rPr lang="en-US" altLang="en-US">
                <a:solidFill>
                  <a:srgbClr val="898989"/>
                </a:solidFill>
                <a:latin typeface="Calibri" panose="020F0502020204030204" pitchFamily="34" charset="0"/>
              </a:rPr>
              <a:pPr/>
              <a:t>72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B8D34602-B90A-0971-A6D6-01E83B5BB04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defRPr/>
            </a:pPr>
            <a:r>
              <a:rPr lang="en-US" sz="2400" b="1" u="sng" dirty="0">
                <a:solidFill>
                  <a:schemeClr val="tx1"/>
                </a:solidFill>
              </a:rPr>
              <a:t>Checking Whether a Schedule is View </a:t>
            </a:r>
            <a:r>
              <a:rPr lang="en-US" sz="2400" b="1" u="sng" dirty="0" err="1">
                <a:solidFill>
                  <a:schemeClr val="tx1"/>
                </a:solidFill>
              </a:rPr>
              <a:t>Serializable</a:t>
            </a:r>
            <a:r>
              <a:rPr lang="en-US" sz="2400" b="1" u="sng" dirty="0">
                <a:solidFill>
                  <a:schemeClr val="tx1"/>
                </a:solidFill>
              </a:rPr>
              <a:t> Or Not-</a:t>
            </a:r>
            <a:endParaRPr lang="en-US" sz="2400" b="1" dirty="0">
              <a:solidFill>
                <a:schemeClr val="tx1"/>
              </a:solidFill>
            </a:endParaRPr>
          </a:p>
        </p:txBody>
      </p:sp>
      <p:pic>
        <p:nvPicPr>
          <p:cNvPr id="2" name="Picture 1">
            <a:extLst>
              <a:ext uri="{FF2B5EF4-FFF2-40B4-BE49-F238E27FC236}">
                <a16:creationId xmlns:a16="http://schemas.microsoft.com/office/drawing/2014/main" id="{7914630C-1D0F-D6ED-9CC5-41BF18B96E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 calcmode="lin" valueType="num">
                                      <p:cBhvr additive="base">
                                        <p:cTn id="7" dur="500" fill="hold"/>
                                        <p:tgtEl>
                                          <p:spTgt spid="512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02">
                                            <p:txEl>
                                              <p:pRg st="1" end="1"/>
                                            </p:txEl>
                                          </p:spTgt>
                                        </p:tgtEl>
                                        <p:attrNameLst>
                                          <p:attrName>style.visibility</p:attrName>
                                        </p:attrNameLst>
                                      </p:cBhvr>
                                      <p:to>
                                        <p:strVal val="visible"/>
                                      </p:to>
                                    </p:set>
                                    <p:anim calcmode="lin" valueType="num">
                                      <p:cBhvr additive="base">
                                        <p:cTn id="13" dur="500" fill="hold"/>
                                        <p:tgtEl>
                                          <p:spTgt spid="5120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202">
                                            <p:txEl>
                                              <p:pRg st="2" end="2"/>
                                            </p:txEl>
                                          </p:spTgt>
                                        </p:tgtEl>
                                        <p:attrNameLst>
                                          <p:attrName>style.visibility</p:attrName>
                                        </p:attrNameLst>
                                      </p:cBhvr>
                                      <p:to>
                                        <p:strVal val="visible"/>
                                      </p:to>
                                    </p:set>
                                    <p:anim calcmode="lin" valueType="num">
                                      <p:cBhvr additive="base">
                                        <p:cTn id="17"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02">
                                            <p:txEl>
                                              <p:pRg st="3" end="3"/>
                                            </p:txEl>
                                          </p:spTgt>
                                        </p:tgtEl>
                                        <p:attrNameLst>
                                          <p:attrName>style.visibility</p:attrName>
                                        </p:attrNameLst>
                                      </p:cBhvr>
                                      <p:to>
                                        <p:strVal val="visible"/>
                                      </p:to>
                                    </p:set>
                                    <p:anim calcmode="lin" valueType="num">
                                      <p:cBhvr additive="base">
                                        <p:cTn id="21" dur="500" fill="hold"/>
                                        <p:tgtEl>
                                          <p:spTgt spid="5120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0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1202">
                                            <p:txEl>
                                              <p:pRg st="4" end="4"/>
                                            </p:txEl>
                                          </p:spTgt>
                                        </p:tgtEl>
                                        <p:attrNameLst>
                                          <p:attrName>style.visibility</p:attrName>
                                        </p:attrNameLst>
                                      </p:cBhvr>
                                      <p:to>
                                        <p:strVal val="visible"/>
                                      </p:to>
                                    </p:set>
                                    <p:anim calcmode="lin" valueType="num">
                                      <p:cBhvr additive="base">
                                        <p:cTn id="25" dur="500" fill="hold"/>
                                        <p:tgtEl>
                                          <p:spTgt spid="5120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1202">
                                            <p:txEl>
                                              <p:pRg st="6" end="6"/>
                                            </p:txEl>
                                          </p:spTgt>
                                        </p:tgtEl>
                                        <p:attrNameLst>
                                          <p:attrName>style.visibility</p:attrName>
                                        </p:attrNameLst>
                                      </p:cBhvr>
                                      <p:to>
                                        <p:strVal val="visible"/>
                                      </p:to>
                                    </p:set>
                                    <p:anim calcmode="lin" valueType="num">
                                      <p:cBhvr additive="base">
                                        <p:cTn id="31" dur="500" fill="hold"/>
                                        <p:tgtEl>
                                          <p:spTgt spid="5120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0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1202">
                                            <p:txEl>
                                              <p:pRg st="7" end="7"/>
                                            </p:txEl>
                                          </p:spTgt>
                                        </p:tgtEl>
                                        <p:attrNameLst>
                                          <p:attrName>style.visibility</p:attrName>
                                        </p:attrNameLst>
                                      </p:cBhvr>
                                      <p:to>
                                        <p:strVal val="visible"/>
                                      </p:to>
                                    </p:set>
                                    <p:anim calcmode="lin" valueType="num">
                                      <p:cBhvr additive="base">
                                        <p:cTn id="35" dur="500" fill="hold"/>
                                        <p:tgtEl>
                                          <p:spTgt spid="5120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120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1202">
                                            <p:txEl>
                                              <p:pRg st="8" end="8"/>
                                            </p:txEl>
                                          </p:spTgt>
                                        </p:tgtEl>
                                        <p:attrNameLst>
                                          <p:attrName>style.visibility</p:attrName>
                                        </p:attrNameLst>
                                      </p:cBhvr>
                                      <p:to>
                                        <p:strVal val="visible"/>
                                      </p:to>
                                    </p:set>
                                    <p:anim calcmode="lin" valueType="num">
                                      <p:cBhvr additive="base">
                                        <p:cTn id="39" dur="500" fill="hold"/>
                                        <p:tgtEl>
                                          <p:spTgt spid="5120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120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a:extLst>
              <a:ext uri="{FF2B5EF4-FFF2-40B4-BE49-F238E27FC236}">
                <a16:creationId xmlns:a16="http://schemas.microsoft.com/office/drawing/2014/main" id="{8B570039-FEE3-7AE2-18B3-63EA905B0E6D}"/>
              </a:ext>
            </a:extLst>
          </p:cNvPr>
          <p:cNvSpPr>
            <a:spLocks noGrp="1"/>
          </p:cNvSpPr>
          <p:nvPr>
            <p:ph idx="1"/>
          </p:nvPr>
        </p:nvSpPr>
        <p:spPr>
          <a:xfrm>
            <a:off x="2057400" y="1143000"/>
            <a:ext cx="8229600" cy="5181600"/>
          </a:xfrm>
        </p:spPr>
        <p:txBody>
          <a:bodyPr/>
          <a:lstStyle/>
          <a:p>
            <a:pPr algn="just">
              <a:buFont typeface="Arial" panose="020B0604020202020204" pitchFamily="34" charset="0"/>
              <a:buNone/>
            </a:pPr>
            <a:r>
              <a:rPr lang="en-US" altLang="en-US" b="1" u="sng"/>
              <a:t>Method-02:</a:t>
            </a:r>
            <a:endParaRPr lang="en-US" altLang="en-US"/>
          </a:p>
          <a:p>
            <a:pPr algn="just">
              <a:buFont typeface="Arial" panose="020B0604020202020204" pitchFamily="34" charset="0"/>
              <a:buNone/>
            </a:pPr>
            <a:r>
              <a:rPr lang="en-US" altLang="en-US"/>
              <a:t>	Check if there exists any blind write operation. (Writing without reading is called as a blind write).</a:t>
            </a:r>
          </a:p>
          <a:p>
            <a:pPr algn="just">
              <a:buFont typeface="Wingdings" panose="05000000000000000000" pitchFamily="2" charset="2"/>
              <a:buChar char="v"/>
            </a:pPr>
            <a:r>
              <a:rPr lang="en-US" altLang="en-US"/>
              <a:t>If there does not exist any blind write, then the schedule is surely not view serializable. Stop and report your answer.</a:t>
            </a:r>
          </a:p>
          <a:p>
            <a:pPr algn="just">
              <a:buFont typeface="Wingdings" panose="05000000000000000000" pitchFamily="2" charset="2"/>
              <a:buChar char="v"/>
            </a:pPr>
            <a:r>
              <a:rPr lang="en-US" altLang="en-US"/>
              <a:t>If there exists any blind write, then the schedule may or may not be view serializable. Go and check using other methods.</a:t>
            </a:r>
          </a:p>
          <a:p>
            <a:pPr>
              <a:buFont typeface="Arial" panose="020B0604020202020204" pitchFamily="34" charset="0"/>
              <a:buNone/>
            </a:pPr>
            <a:r>
              <a:rPr lang="en-US" altLang="en-US" b="1">
                <a:solidFill>
                  <a:srgbClr val="FF0000"/>
                </a:solidFill>
              </a:rPr>
              <a:t>Note:- </a:t>
            </a:r>
          </a:p>
          <a:p>
            <a:pPr algn="just" eaLnBrk="1" hangingPunct="1">
              <a:buFont typeface="Arial" panose="020B0604020202020204" pitchFamily="34" charset="0"/>
              <a:buNone/>
            </a:pPr>
            <a:r>
              <a:rPr lang="en-US" altLang="en-US"/>
              <a:t>	No blind write means not a view serializable schedule.</a:t>
            </a:r>
            <a:endParaRPr lang="en-US" altLang="en-US" b="1"/>
          </a:p>
        </p:txBody>
      </p:sp>
      <p:sp>
        <p:nvSpPr>
          <p:cNvPr id="4" name="Date Placeholder 3">
            <a:extLst>
              <a:ext uri="{FF2B5EF4-FFF2-40B4-BE49-F238E27FC236}">
                <a16:creationId xmlns:a16="http://schemas.microsoft.com/office/drawing/2014/main" id="{A6781F9A-B705-35E5-C17C-05E45ABECA21}"/>
              </a:ext>
            </a:extLst>
          </p:cNvPr>
          <p:cNvSpPr>
            <a:spLocks noGrp="1"/>
          </p:cNvSpPr>
          <p:nvPr>
            <p:ph type="dt" sz="quarter" idx="10"/>
          </p:nvPr>
        </p:nvSpPr>
        <p:spPr/>
        <p:txBody>
          <a:bodyPr/>
          <a:lstStyle/>
          <a:p>
            <a:pPr>
              <a:defRPr/>
            </a:pPr>
            <a:fld id="{A9C8351B-DB09-4C85-A933-2A580019D187}" type="datetime1">
              <a:rPr lang="en-US" smtClean="0"/>
              <a:t>4/16/24</a:t>
            </a:fld>
            <a:endParaRPr lang="en-US"/>
          </a:p>
        </p:txBody>
      </p:sp>
      <p:sp>
        <p:nvSpPr>
          <p:cNvPr id="5" name="Footer Placeholder 4">
            <a:extLst>
              <a:ext uri="{FF2B5EF4-FFF2-40B4-BE49-F238E27FC236}">
                <a16:creationId xmlns:a16="http://schemas.microsoft.com/office/drawing/2014/main" id="{70A7AC53-E34F-C5B2-2E7B-2ACB0341E6B4}"/>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70661" name="Slide Number Placeholder 5">
            <a:extLst>
              <a:ext uri="{FF2B5EF4-FFF2-40B4-BE49-F238E27FC236}">
                <a16:creationId xmlns:a16="http://schemas.microsoft.com/office/drawing/2014/main" id="{373A803C-69EF-F802-490A-0449B240FF1F}"/>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F9D2F0-43C6-4B5B-B27C-C130D7946342}" type="slidenum">
              <a:rPr lang="en-US" altLang="en-US">
                <a:solidFill>
                  <a:srgbClr val="898989"/>
                </a:solidFill>
                <a:latin typeface="Calibri" panose="020F0502020204030204" pitchFamily="34" charset="0"/>
              </a:rPr>
              <a:pPr/>
              <a:t>73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46DF9261-1020-3B5D-4DCE-38E7312E212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Conti…</a:t>
            </a:r>
          </a:p>
        </p:txBody>
      </p:sp>
      <p:pic>
        <p:nvPicPr>
          <p:cNvPr id="2" name="Picture 1">
            <a:extLst>
              <a:ext uri="{FF2B5EF4-FFF2-40B4-BE49-F238E27FC236}">
                <a16:creationId xmlns:a16="http://schemas.microsoft.com/office/drawing/2014/main" id="{6E734578-FC6E-E0EE-39F7-6FA1C0B7A5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anim calcmode="lin" valueType="num">
                                      <p:cBhvr additive="base">
                                        <p:cTn id="7" dur="500" fill="hold"/>
                                        <p:tgtEl>
                                          <p:spTgt spid="614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42">
                                            <p:txEl>
                                              <p:pRg st="1" end="1"/>
                                            </p:txEl>
                                          </p:spTgt>
                                        </p:tgtEl>
                                        <p:attrNameLst>
                                          <p:attrName>style.visibility</p:attrName>
                                        </p:attrNameLst>
                                      </p:cBhvr>
                                      <p:to>
                                        <p:strVal val="visible"/>
                                      </p:to>
                                    </p:set>
                                    <p:anim calcmode="lin" valueType="num">
                                      <p:cBhvr additive="base">
                                        <p:cTn id="13" dur="500" fill="hold"/>
                                        <p:tgtEl>
                                          <p:spTgt spid="6144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1442">
                                            <p:txEl>
                                              <p:pRg st="2" end="2"/>
                                            </p:txEl>
                                          </p:spTgt>
                                        </p:tgtEl>
                                        <p:attrNameLst>
                                          <p:attrName>style.visibility</p:attrName>
                                        </p:attrNameLst>
                                      </p:cBhvr>
                                      <p:to>
                                        <p:strVal val="visible"/>
                                      </p:to>
                                    </p:set>
                                    <p:anim calcmode="lin" valueType="num">
                                      <p:cBhvr additive="base">
                                        <p:cTn id="19" dur="500" fill="hold"/>
                                        <p:tgtEl>
                                          <p:spTgt spid="6144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1442">
                                            <p:txEl>
                                              <p:pRg st="3" end="3"/>
                                            </p:txEl>
                                          </p:spTgt>
                                        </p:tgtEl>
                                        <p:attrNameLst>
                                          <p:attrName>style.visibility</p:attrName>
                                        </p:attrNameLst>
                                      </p:cBhvr>
                                      <p:to>
                                        <p:strVal val="visible"/>
                                      </p:to>
                                    </p:set>
                                    <p:anim calcmode="lin" valueType="num">
                                      <p:cBhvr additive="base">
                                        <p:cTn id="25" dur="500" fill="hold"/>
                                        <p:tgtEl>
                                          <p:spTgt spid="6144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1442">
                                            <p:txEl>
                                              <p:pRg st="4" end="4"/>
                                            </p:txEl>
                                          </p:spTgt>
                                        </p:tgtEl>
                                        <p:attrNameLst>
                                          <p:attrName>style.visibility</p:attrName>
                                        </p:attrNameLst>
                                      </p:cBhvr>
                                      <p:to>
                                        <p:strVal val="visible"/>
                                      </p:to>
                                    </p:set>
                                    <p:anim calcmode="lin" valueType="num">
                                      <p:cBhvr additive="base">
                                        <p:cTn id="31" dur="500" fill="hold"/>
                                        <p:tgtEl>
                                          <p:spTgt spid="6144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42">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1442">
                                            <p:txEl>
                                              <p:pRg st="5" end="5"/>
                                            </p:txEl>
                                          </p:spTgt>
                                        </p:tgtEl>
                                        <p:attrNameLst>
                                          <p:attrName>style.visibility</p:attrName>
                                        </p:attrNameLst>
                                      </p:cBhvr>
                                      <p:to>
                                        <p:strVal val="visible"/>
                                      </p:to>
                                    </p:set>
                                    <p:anim calcmode="lin" valueType="num">
                                      <p:cBhvr additive="base">
                                        <p:cTn id="35" dur="500" fill="hold"/>
                                        <p:tgtEl>
                                          <p:spTgt spid="6144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144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a:extLst>
              <a:ext uri="{FF2B5EF4-FFF2-40B4-BE49-F238E27FC236}">
                <a16:creationId xmlns:a16="http://schemas.microsoft.com/office/drawing/2014/main" id="{DABEFA6B-FEF5-97F8-E321-0D9DE120F7DD}"/>
              </a:ext>
            </a:extLst>
          </p:cNvPr>
          <p:cNvSpPr>
            <a:spLocks noGrp="1"/>
          </p:cNvSpPr>
          <p:nvPr>
            <p:ph idx="1"/>
          </p:nvPr>
        </p:nvSpPr>
        <p:spPr>
          <a:xfrm>
            <a:off x="2057400" y="1143000"/>
            <a:ext cx="8229600" cy="5181600"/>
          </a:xfrm>
        </p:spPr>
        <p:txBody>
          <a:bodyPr/>
          <a:lstStyle/>
          <a:p>
            <a:pPr>
              <a:buFont typeface="Arial" panose="020B0604020202020204" pitchFamily="34" charset="0"/>
              <a:buNone/>
            </a:pPr>
            <a:r>
              <a:rPr lang="en-US" altLang="en-US" sz="2400" b="1" u="sng">
                <a:solidFill>
                  <a:srgbClr val="FF0000"/>
                </a:solidFill>
              </a:rPr>
              <a:t>Method-03:</a:t>
            </a:r>
            <a:endParaRPr lang="en-US" altLang="en-US" sz="2400">
              <a:solidFill>
                <a:srgbClr val="FF0000"/>
              </a:solidFill>
            </a:endParaRPr>
          </a:p>
          <a:p>
            <a:pPr algn="just">
              <a:buFont typeface="Arial" panose="020B0604020202020204" pitchFamily="34" charset="0"/>
              <a:buNone/>
            </a:pPr>
            <a:r>
              <a:rPr lang="en-US" altLang="en-US"/>
              <a:t>	In this method, try finding a view equivalent serial schedule.</a:t>
            </a:r>
          </a:p>
          <a:p>
            <a:pPr algn="just">
              <a:buFont typeface="Arial" panose="020B0604020202020204" pitchFamily="34" charset="0"/>
              <a:buNone/>
            </a:pPr>
            <a:endParaRPr lang="en-US" altLang="en-US"/>
          </a:p>
          <a:p>
            <a:pPr algn="just">
              <a:buFont typeface="Wingdings" panose="05000000000000000000" pitchFamily="2" charset="2"/>
              <a:buChar char="Ø"/>
            </a:pPr>
            <a:r>
              <a:rPr lang="en-US" altLang="en-US"/>
              <a:t>Then, draw a graph using those dependencies.</a:t>
            </a:r>
          </a:p>
          <a:p>
            <a:pPr algn="just">
              <a:buFont typeface="Wingdings" panose="05000000000000000000" pitchFamily="2" charset="2"/>
              <a:buChar char="Ø"/>
            </a:pPr>
            <a:r>
              <a:rPr lang="en-US" altLang="en-US"/>
              <a:t>If there cycle exists in the graph, then the schedule is view serializable or not check it.</a:t>
            </a:r>
          </a:p>
          <a:p>
            <a:pPr algn="just">
              <a:buFont typeface="Wingdings" panose="05000000000000000000" pitchFamily="2" charset="2"/>
              <a:buChar char="Ø"/>
            </a:pPr>
            <a:r>
              <a:rPr lang="en-US" altLang="en-US"/>
              <a:t>By using the above three conditions, write all the dependencies.</a:t>
            </a:r>
          </a:p>
          <a:p>
            <a:pPr algn="just">
              <a:buFont typeface="Arial" panose="020B0604020202020204" pitchFamily="34" charset="0"/>
              <a:buNone/>
            </a:pPr>
            <a:endParaRPr lang="en-US" altLang="en-US"/>
          </a:p>
          <a:p>
            <a:pPr algn="just" eaLnBrk="1" hangingPunct="1">
              <a:buFont typeface="Arial" panose="020B0604020202020204" pitchFamily="34" charset="0"/>
              <a:buNone/>
            </a:pPr>
            <a:endParaRPr lang="en-US" altLang="en-US" sz="2400" b="1"/>
          </a:p>
        </p:txBody>
      </p:sp>
      <p:sp>
        <p:nvSpPr>
          <p:cNvPr id="4" name="Date Placeholder 3">
            <a:extLst>
              <a:ext uri="{FF2B5EF4-FFF2-40B4-BE49-F238E27FC236}">
                <a16:creationId xmlns:a16="http://schemas.microsoft.com/office/drawing/2014/main" id="{7756D33E-F746-A74E-4D92-FC8EAF0C6A87}"/>
              </a:ext>
            </a:extLst>
          </p:cNvPr>
          <p:cNvSpPr>
            <a:spLocks noGrp="1"/>
          </p:cNvSpPr>
          <p:nvPr>
            <p:ph type="dt" sz="quarter" idx="10"/>
          </p:nvPr>
        </p:nvSpPr>
        <p:spPr/>
        <p:txBody>
          <a:bodyPr/>
          <a:lstStyle/>
          <a:p>
            <a:pPr>
              <a:defRPr/>
            </a:pPr>
            <a:fld id="{5AC1C01A-5745-434F-ADBD-694E67DB7306}" type="datetime1">
              <a:rPr lang="en-US" smtClean="0"/>
              <a:t>4/16/24</a:t>
            </a:fld>
            <a:endParaRPr lang="en-US"/>
          </a:p>
        </p:txBody>
      </p:sp>
      <p:sp>
        <p:nvSpPr>
          <p:cNvPr id="5" name="Footer Placeholder 4">
            <a:extLst>
              <a:ext uri="{FF2B5EF4-FFF2-40B4-BE49-F238E27FC236}">
                <a16:creationId xmlns:a16="http://schemas.microsoft.com/office/drawing/2014/main" id="{D46FCA75-CA45-C2EF-682F-E22F8EC6B14E}"/>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71685" name="Slide Number Placeholder 5">
            <a:extLst>
              <a:ext uri="{FF2B5EF4-FFF2-40B4-BE49-F238E27FC236}">
                <a16:creationId xmlns:a16="http://schemas.microsoft.com/office/drawing/2014/main" id="{94CEFC37-3BC9-F138-AE49-2037BDAC2E26}"/>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7130FFA-D08B-42EF-8DD0-7CCDE6695F8D}" type="slidenum">
              <a:rPr lang="en-US" altLang="en-US">
                <a:solidFill>
                  <a:srgbClr val="898989"/>
                </a:solidFill>
                <a:latin typeface="Calibri" panose="020F0502020204030204" pitchFamily="34" charset="0"/>
              </a:rPr>
              <a:pPr/>
              <a:t>74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0F90686-9A69-3887-00BD-21E4EEE6A2C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err="1">
                <a:solidFill>
                  <a:schemeClr val="tx1"/>
                </a:solidFill>
              </a:rPr>
              <a:t>Contin</a:t>
            </a:r>
            <a:r>
              <a:rPr lang="en-US" sz="3200" b="1" dirty="0">
                <a:solidFill>
                  <a:schemeClr val="tx1"/>
                </a:solidFill>
              </a:rPr>
              <a:t>….</a:t>
            </a:r>
          </a:p>
        </p:txBody>
      </p:sp>
      <p:pic>
        <p:nvPicPr>
          <p:cNvPr id="2" name="Picture 1">
            <a:extLst>
              <a:ext uri="{FF2B5EF4-FFF2-40B4-BE49-F238E27FC236}">
                <a16:creationId xmlns:a16="http://schemas.microsoft.com/office/drawing/2014/main" id="{1B46F1DB-1C15-022D-7B41-A4DFDC3DAD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 calcmode="lin" valueType="num">
                                      <p:cBhvr additive="base">
                                        <p:cTn id="7" dur="500" fill="hold"/>
                                        <p:tgtEl>
                                          <p:spTgt spid="624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466">
                                            <p:txEl>
                                              <p:pRg st="1" end="1"/>
                                            </p:txEl>
                                          </p:spTgt>
                                        </p:tgtEl>
                                        <p:attrNameLst>
                                          <p:attrName>style.visibility</p:attrName>
                                        </p:attrNameLst>
                                      </p:cBhvr>
                                      <p:to>
                                        <p:strVal val="visible"/>
                                      </p:to>
                                    </p:set>
                                    <p:anim calcmode="lin" valueType="num">
                                      <p:cBhvr additive="base">
                                        <p:cTn id="13" dur="500" fill="hold"/>
                                        <p:tgtEl>
                                          <p:spTgt spid="624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2466">
                                            <p:txEl>
                                              <p:pRg st="3" end="3"/>
                                            </p:txEl>
                                          </p:spTgt>
                                        </p:tgtEl>
                                        <p:attrNameLst>
                                          <p:attrName>style.visibility</p:attrName>
                                        </p:attrNameLst>
                                      </p:cBhvr>
                                      <p:to>
                                        <p:strVal val="visible"/>
                                      </p:to>
                                    </p:set>
                                    <p:anim calcmode="lin" valueType="num">
                                      <p:cBhvr additive="base">
                                        <p:cTn id="19" dur="500" fill="hold"/>
                                        <p:tgtEl>
                                          <p:spTgt spid="6246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2466">
                                            <p:txEl>
                                              <p:pRg st="4" end="4"/>
                                            </p:txEl>
                                          </p:spTgt>
                                        </p:tgtEl>
                                        <p:attrNameLst>
                                          <p:attrName>style.visibility</p:attrName>
                                        </p:attrNameLst>
                                      </p:cBhvr>
                                      <p:to>
                                        <p:strVal val="visible"/>
                                      </p:to>
                                    </p:set>
                                    <p:anim calcmode="lin" valueType="num">
                                      <p:cBhvr additive="base">
                                        <p:cTn id="25" dur="500" fill="hold"/>
                                        <p:tgtEl>
                                          <p:spTgt spid="6246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2466">
                                            <p:txEl>
                                              <p:pRg st="5" end="5"/>
                                            </p:txEl>
                                          </p:spTgt>
                                        </p:tgtEl>
                                        <p:attrNameLst>
                                          <p:attrName>style.visibility</p:attrName>
                                        </p:attrNameLst>
                                      </p:cBhvr>
                                      <p:to>
                                        <p:strVal val="visible"/>
                                      </p:to>
                                    </p:set>
                                    <p:anim calcmode="lin" valueType="num">
                                      <p:cBhvr additive="base">
                                        <p:cTn id="31" dur="500" fill="hold"/>
                                        <p:tgtEl>
                                          <p:spTgt spid="6246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46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a:extLst>
              <a:ext uri="{FF2B5EF4-FFF2-40B4-BE49-F238E27FC236}">
                <a16:creationId xmlns:a16="http://schemas.microsoft.com/office/drawing/2014/main" id="{AF11DEE4-5D7B-9D45-B310-04E030374576}"/>
              </a:ext>
            </a:extLst>
          </p:cNvPr>
          <p:cNvSpPr>
            <a:spLocks noGrp="1"/>
          </p:cNvSpPr>
          <p:nvPr>
            <p:ph idx="1"/>
          </p:nvPr>
        </p:nvSpPr>
        <p:spPr>
          <a:xfrm>
            <a:off x="2057400" y="1143000"/>
            <a:ext cx="8229600" cy="5181600"/>
          </a:xfrm>
        </p:spPr>
        <p:txBody>
          <a:bodyPr/>
          <a:lstStyle/>
          <a:p>
            <a:pPr algn="just">
              <a:buFont typeface="Arial" panose="020B0604020202020204" pitchFamily="34" charset="0"/>
              <a:buNone/>
            </a:pPr>
            <a:endParaRPr lang="en-US" altLang="en-US"/>
          </a:p>
          <a:p>
            <a:pPr algn="just">
              <a:buFont typeface="Arial" panose="020B0604020202020204" pitchFamily="34" charset="0"/>
              <a:buNone/>
            </a:pPr>
            <a:r>
              <a:rPr lang="en-US" altLang="en-US" sz="2400" b="1">
                <a:solidFill>
                  <a:srgbClr val="FF0000"/>
                </a:solidFill>
              </a:rPr>
              <a:t>Basic :- </a:t>
            </a:r>
          </a:p>
          <a:p>
            <a:pPr algn="just"/>
            <a:r>
              <a:rPr lang="en-US" altLang="en-US" sz="2400"/>
              <a:t>The order of execution of the transaction is called a schedule, may it be a serial schedule or a concurrent schedule.</a:t>
            </a:r>
          </a:p>
          <a:p>
            <a:pPr algn="just"/>
            <a:endParaRPr lang="en-US" altLang="en-US" sz="2400"/>
          </a:p>
          <a:p>
            <a:pPr algn="just"/>
            <a:r>
              <a:rPr lang="en-US" altLang="en-US" sz="2400"/>
              <a:t>Let’s say, there are 3 transactions running simultaneously each having n, m, and k sub-operations. Then all the possible serial schedules are 3! = 6. The number of concurrent schedules possible = Total _ serial.</a:t>
            </a:r>
          </a:p>
          <a:p>
            <a:pPr algn="just" eaLnBrk="1" hangingPunct="1">
              <a:buFont typeface="Arial" panose="020B0604020202020204" pitchFamily="34" charset="0"/>
              <a:buNone/>
            </a:pPr>
            <a:endParaRPr lang="en-US" altLang="en-US" b="1"/>
          </a:p>
          <a:p>
            <a:pPr algn="just" eaLnBrk="1" hangingPunct="1">
              <a:buFont typeface="Arial" panose="020B0604020202020204" pitchFamily="34" charset="0"/>
              <a:buNone/>
            </a:pPr>
            <a:endParaRPr lang="en-US" altLang="en-US" b="1"/>
          </a:p>
        </p:txBody>
      </p:sp>
      <p:sp>
        <p:nvSpPr>
          <p:cNvPr id="4" name="Date Placeholder 3">
            <a:extLst>
              <a:ext uri="{FF2B5EF4-FFF2-40B4-BE49-F238E27FC236}">
                <a16:creationId xmlns:a16="http://schemas.microsoft.com/office/drawing/2014/main" id="{9365098C-D854-E877-0278-EEF2998DD32F}"/>
              </a:ext>
            </a:extLst>
          </p:cNvPr>
          <p:cNvSpPr>
            <a:spLocks noGrp="1"/>
          </p:cNvSpPr>
          <p:nvPr>
            <p:ph type="dt" sz="quarter" idx="10"/>
          </p:nvPr>
        </p:nvSpPr>
        <p:spPr/>
        <p:txBody>
          <a:bodyPr/>
          <a:lstStyle/>
          <a:p>
            <a:pPr>
              <a:defRPr/>
            </a:pPr>
            <a:fld id="{3E138975-820E-421A-88AB-3546F6B67D39}" type="datetime1">
              <a:rPr lang="en-US" smtClean="0"/>
              <a:t>4/16/24</a:t>
            </a:fld>
            <a:endParaRPr lang="en-US"/>
          </a:p>
        </p:txBody>
      </p:sp>
      <p:sp>
        <p:nvSpPr>
          <p:cNvPr id="5" name="Footer Placeholder 4">
            <a:extLst>
              <a:ext uri="{FF2B5EF4-FFF2-40B4-BE49-F238E27FC236}">
                <a16:creationId xmlns:a16="http://schemas.microsoft.com/office/drawing/2014/main" id="{9471E128-ADF7-D041-B820-01758D5DC2E4}"/>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72709" name="Slide Number Placeholder 5">
            <a:extLst>
              <a:ext uri="{FF2B5EF4-FFF2-40B4-BE49-F238E27FC236}">
                <a16:creationId xmlns:a16="http://schemas.microsoft.com/office/drawing/2014/main" id="{3CE1D716-2AA0-8ACD-F6B7-DDFE6910F64E}"/>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6929713-1F6E-4A8F-8C65-168DA388FD9C}" type="slidenum">
              <a:rPr lang="en-US" altLang="en-US">
                <a:solidFill>
                  <a:srgbClr val="898989"/>
                </a:solidFill>
                <a:latin typeface="Calibri" panose="020F0502020204030204" pitchFamily="34" charset="0"/>
              </a:rPr>
              <a:pPr/>
              <a:t>75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A0A6867B-FEF4-4A74-439D-C8BB2625002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charset="0"/>
              <a:buNone/>
              <a:defRPr/>
            </a:pPr>
            <a:r>
              <a:rPr lang="en-US" sz="3200" b="1" dirty="0">
                <a:solidFill>
                  <a:schemeClr val="tx1"/>
                </a:solidFill>
              </a:rPr>
              <a:t>Recoverability </a:t>
            </a:r>
          </a:p>
        </p:txBody>
      </p:sp>
      <p:pic>
        <p:nvPicPr>
          <p:cNvPr id="2" name="Picture 1">
            <a:extLst>
              <a:ext uri="{FF2B5EF4-FFF2-40B4-BE49-F238E27FC236}">
                <a16:creationId xmlns:a16="http://schemas.microsoft.com/office/drawing/2014/main" id="{CB8686C3-4430-7907-EA5D-5300C32898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538">
                                            <p:txEl>
                                              <p:pRg st="1" end="1"/>
                                            </p:txEl>
                                          </p:spTgt>
                                        </p:tgtEl>
                                        <p:attrNameLst>
                                          <p:attrName>style.visibility</p:attrName>
                                        </p:attrNameLst>
                                      </p:cBhvr>
                                      <p:to>
                                        <p:strVal val="visible"/>
                                      </p:to>
                                    </p:set>
                                    <p:anim calcmode="lin" valueType="num">
                                      <p:cBhvr additive="base">
                                        <p:cTn id="7" dur="500" fill="hold"/>
                                        <p:tgtEl>
                                          <p:spTgt spid="655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5538">
                                            <p:txEl>
                                              <p:pRg st="2" end="2"/>
                                            </p:txEl>
                                          </p:spTgt>
                                        </p:tgtEl>
                                        <p:attrNameLst>
                                          <p:attrName>style.visibility</p:attrName>
                                        </p:attrNameLst>
                                      </p:cBhvr>
                                      <p:to>
                                        <p:strVal val="visible"/>
                                      </p:to>
                                    </p:set>
                                    <p:anim calcmode="lin" valueType="num">
                                      <p:cBhvr additive="base">
                                        <p:cTn id="13" dur="500" fill="hold"/>
                                        <p:tgtEl>
                                          <p:spTgt spid="6553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5538">
                                            <p:txEl>
                                              <p:pRg st="4" end="4"/>
                                            </p:txEl>
                                          </p:spTgt>
                                        </p:tgtEl>
                                        <p:attrNameLst>
                                          <p:attrName>style.visibility</p:attrName>
                                        </p:attrNameLst>
                                      </p:cBhvr>
                                      <p:to>
                                        <p:strVal val="visible"/>
                                      </p:to>
                                    </p:set>
                                    <p:anim calcmode="lin" valueType="num">
                                      <p:cBhvr additive="base">
                                        <p:cTn id="19" dur="500" fill="hold"/>
                                        <p:tgtEl>
                                          <p:spTgt spid="6553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a:extLst>
              <a:ext uri="{FF2B5EF4-FFF2-40B4-BE49-F238E27FC236}">
                <a16:creationId xmlns:a16="http://schemas.microsoft.com/office/drawing/2014/main" id="{8991B27F-5E98-E5BA-F9A7-90B26B89863C}"/>
              </a:ext>
            </a:extLst>
          </p:cNvPr>
          <p:cNvSpPr>
            <a:spLocks noGrp="1"/>
          </p:cNvSpPr>
          <p:nvPr>
            <p:ph idx="1"/>
          </p:nvPr>
        </p:nvSpPr>
        <p:spPr>
          <a:xfrm>
            <a:off x="2057400" y="1143000"/>
            <a:ext cx="8229600" cy="5181600"/>
          </a:xfrm>
        </p:spPr>
        <p:txBody>
          <a:bodyPr>
            <a:normAutofit fontScale="92500"/>
          </a:bodyPr>
          <a:lstStyle/>
          <a:p>
            <a:pPr algn="just">
              <a:buFont typeface="Arial" panose="020B0604020202020204" pitchFamily="34" charset="0"/>
              <a:buNone/>
            </a:pPr>
            <a:r>
              <a:rPr lang="en-US" altLang="en-US"/>
              <a:t>	Now due to this concurrency in schedules there can arise a lot of issues such as inconsistent schedule. </a:t>
            </a:r>
          </a:p>
          <a:p>
            <a:pPr algn="just">
              <a:buFont typeface="Arial" panose="020B0604020202020204" pitchFamily="34" charset="0"/>
              <a:buNone/>
            </a:pPr>
            <a:r>
              <a:rPr lang="en-US" altLang="en-US"/>
              <a:t>		</a:t>
            </a:r>
            <a:br>
              <a:rPr lang="en-US" altLang="en-US"/>
            </a:br>
            <a:r>
              <a:rPr lang="en-US" altLang="en-US"/>
              <a:t>Now if this inconsistency happens or there is a any crash in the system then our schedule should be able to revert back or rollback to the original state. </a:t>
            </a:r>
            <a:r>
              <a:rPr lang="en-US" altLang="en-US" b="1">
                <a:solidFill>
                  <a:srgbClr val="002060"/>
                </a:solidFill>
              </a:rPr>
              <a:t>Thus the concept of recoverability comes into the picture</a:t>
            </a:r>
            <a:r>
              <a:rPr lang="en-US" altLang="en-US"/>
              <a:t>.</a:t>
            </a:r>
            <a:endParaRPr lang="en-US" altLang="en-US" b="1"/>
          </a:p>
          <a:p>
            <a:pPr algn="just">
              <a:buFont typeface="Arial" panose="020B0604020202020204" pitchFamily="34" charset="0"/>
              <a:buNone/>
            </a:pPr>
            <a:r>
              <a:rPr lang="en-US" altLang="en-US" b="1">
                <a:solidFill>
                  <a:srgbClr val="FF0000"/>
                </a:solidFill>
              </a:rPr>
              <a:t>What is a recoverable schedule?</a:t>
            </a:r>
          </a:p>
          <a:p>
            <a:pPr algn="just"/>
            <a:r>
              <a:rPr lang="en-US" altLang="en-US"/>
              <a:t>A Schedule in which transactions commit only after all transactions whose changes they read , then commit are called </a:t>
            </a:r>
            <a:r>
              <a:rPr lang="en-US" altLang="en-US" b="1"/>
              <a:t>recoverable schedules.</a:t>
            </a:r>
          </a:p>
          <a:p>
            <a:r>
              <a:rPr lang="en-US" altLang="en-US"/>
              <a:t>In other words, if some transaction T</a:t>
            </a:r>
            <a:r>
              <a:rPr lang="en-US" altLang="en-US" baseline="-25000"/>
              <a:t>j</a:t>
            </a:r>
            <a:r>
              <a:rPr lang="en-US" altLang="en-US"/>
              <a:t> is reading value updated or written by some other transaction T</a:t>
            </a:r>
            <a:r>
              <a:rPr lang="en-US" altLang="en-US" baseline="-25000"/>
              <a:t>i</a:t>
            </a:r>
            <a:r>
              <a:rPr lang="en-US" altLang="en-US"/>
              <a:t>, then the commit of T</a:t>
            </a:r>
            <a:r>
              <a:rPr lang="en-US" altLang="en-US" baseline="-25000"/>
              <a:t>j</a:t>
            </a:r>
            <a:r>
              <a:rPr lang="en-US" altLang="en-US"/>
              <a:t> must occur after the commit of T</a:t>
            </a:r>
            <a:r>
              <a:rPr lang="en-US" altLang="en-US" baseline="-25000"/>
              <a:t>i</a:t>
            </a:r>
            <a:r>
              <a:rPr lang="en-US" altLang="en-US"/>
              <a:t>.</a:t>
            </a:r>
          </a:p>
          <a:p>
            <a:pPr algn="just" eaLnBrk="1" hangingPunct="1">
              <a:buFont typeface="Arial" panose="020B0604020202020204" pitchFamily="34" charset="0"/>
              <a:buNone/>
            </a:pPr>
            <a:r>
              <a:rPr lang="en-US" altLang="en-US" b="1">
                <a:solidFill>
                  <a:srgbClr val="FF0000"/>
                </a:solidFill>
              </a:rPr>
              <a:t>What is Irrecoverable schedule?</a:t>
            </a:r>
          </a:p>
          <a:p>
            <a:pPr algn="just" eaLnBrk="1" hangingPunct="1">
              <a:buFont typeface="Arial" panose="020B0604020202020204" pitchFamily="34" charset="0"/>
              <a:buNone/>
            </a:pPr>
            <a:r>
              <a:rPr lang="en-US" altLang="en-US" b="1"/>
              <a:t>	Irrecoverable schedule:</a:t>
            </a:r>
            <a:r>
              <a:rPr lang="en-US" altLang="en-US"/>
              <a:t> The schedule will be irrecoverable if Tj reads the updated value of Ti and Tj committed before Ti commit.</a:t>
            </a:r>
            <a:endParaRPr lang="en-US" altLang="en-US" b="1"/>
          </a:p>
        </p:txBody>
      </p:sp>
      <p:sp>
        <p:nvSpPr>
          <p:cNvPr id="4" name="Date Placeholder 3">
            <a:extLst>
              <a:ext uri="{FF2B5EF4-FFF2-40B4-BE49-F238E27FC236}">
                <a16:creationId xmlns:a16="http://schemas.microsoft.com/office/drawing/2014/main" id="{D54579B8-B16E-8D29-720C-06393E36905A}"/>
              </a:ext>
            </a:extLst>
          </p:cNvPr>
          <p:cNvSpPr>
            <a:spLocks noGrp="1"/>
          </p:cNvSpPr>
          <p:nvPr>
            <p:ph type="dt" sz="quarter" idx="10"/>
          </p:nvPr>
        </p:nvSpPr>
        <p:spPr/>
        <p:txBody>
          <a:bodyPr/>
          <a:lstStyle/>
          <a:p>
            <a:pPr>
              <a:defRPr/>
            </a:pPr>
            <a:fld id="{966649A2-82D2-46E4-A86C-194802923A92}" type="datetime1">
              <a:rPr lang="en-US" smtClean="0"/>
              <a:t>4/16/24</a:t>
            </a:fld>
            <a:endParaRPr lang="en-US"/>
          </a:p>
        </p:txBody>
      </p:sp>
      <p:sp>
        <p:nvSpPr>
          <p:cNvPr id="5" name="Footer Placeholder 4">
            <a:extLst>
              <a:ext uri="{FF2B5EF4-FFF2-40B4-BE49-F238E27FC236}">
                <a16:creationId xmlns:a16="http://schemas.microsoft.com/office/drawing/2014/main" id="{97720F19-B746-7E76-196D-5FE2EAF2321E}"/>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73733" name="Slide Number Placeholder 5">
            <a:extLst>
              <a:ext uri="{FF2B5EF4-FFF2-40B4-BE49-F238E27FC236}">
                <a16:creationId xmlns:a16="http://schemas.microsoft.com/office/drawing/2014/main" id="{9576359F-DB7D-2C70-0A34-71041888F3A6}"/>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1C92EB-0970-40C7-B006-EE9381572CF3}" type="slidenum">
              <a:rPr lang="en-US" altLang="en-US">
                <a:solidFill>
                  <a:srgbClr val="898989"/>
                </a:solidFill>
                <a:latin typeface="Calibri" panose="020F0502020204030204" pitchFamily="34" charset="0"/>
              </a:rPr>
              <a:pPr/>
              <a:t>76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0B362B33-12D4-BEF2-0BAB-43E76316816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Continue</a:t>
            </a:r>
          </a:p>
        </p:txBody>
      </p:sp>
      <p:pic>
        <p:nvPicPr>
          <p:cNvPr id="2" name="Picture 1">
            <a:extLst>
              <a:ext uri="{FF2B5EF4-FFF2-40B4-BE49-F238E27FC236}">
                <a16:creationId xmlns:a16="http://schemas.microsoft.com/office/drawing/2014/main" id="{1A81A517-6198-0872-23FF-55C2055D62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2">
                                            <p:txEl>
                                              <p:pRg st="0" end="0"/>
                                            </p:txEl>
                                          </p:spTgt>
                                        </p:tgtEl>
                                        <p:attrNameLst>
                                          <p:attrName>style.visibility</p:attrName>
                                        </p:attrNameLst>
                                      </p:cBhvr>
                                      <p:to>
                                        <p:strVal val="visible"/>
                                      </p:to>
                                    </p:set>
                                    <p:anim calcmode="lin" valueType="num">
                                      <p:cBhvr additive="base">
                                        <p:cTn id="7" dur="500" fill="hold"/>
                                        <p:tgtEl>
                                          <p:spTgt spid="665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562">
                                            <p:txEl>
                                              <p:pRg st="1" end="1"/>
                                            </p:txEl>
                                          </p:spTgt>
                                        </p:tgtEl>
                                        <p:attrNameLst>
                                          <p:attrName>style.visibility</p:attrName>
                                        </p:attrNameLst>
                                      </p:cBhvr>
                                      <p:to>
                                        <p:strVal val="visible"/>
                                      </p:to>
                                    </p:set>
                                    <p:anim calcmode="lin" valueType="num">
                                      <p:cBhvr additive="base">
                                        <p:cTn id="13" dur="500" fill="hold"/>
                                        <p:tgtEl>
                                          <p:spTgt spid="665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6562">
                                            <p:txEl>
                                              <p:pRg st="2" end="2"/>
                                            </p:txEl>
                                          </p:spTgt>
                                        </p:tgtEl>
                                        <p:attrNameLst>
                                          <p:attrName>style.visibility</p:attrName>
                                        </p:attrNameLst>
                                      </p:cBhvr>
                                      <p:to>
                                        <p:strVal val="visible"/>
                                      </p:to>
                                    </p:set>
                                    <p:anim calcmode="lin" valueType="num">
                                      <p:cBhvr additive="base">
                                        <p:cTn id="19" dur="500" fill="hold"/>
                                        <p:tgtEl>
                                          <p:spTgt spid="6656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6562">
                                            <p:txEl>
                                              <p:pRg st="3" end="3"/>
                                            </p:txEl>
                                          </p:spTgt>
                                        </p:tgtEl>
                                        <p:attrNameLst>
                                          <p:attrName>style.visibility</p:attrName>
                                        </p:attrNameLst>
                                      </p:cBhvr>
                                      <p:to>
                                        <p:strVal val="visible"/>
                                      </p:to>
                                    </p:set>
                                    <p:anim calcmode="lin" valueType="num">
                                      <p:cBhvr additive="base">
                                        <p:cTn id="25" dur="500" fill="hold"/>
                                        <p:tgtEl>
                                          <p:spTgt spid="6656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6562">
                                            <p:txEl>
                                              <p:pRg st="4" end="4"/>
                                            </p:txEl>
                                          </p:spTgt>
                                        </p:tgtEl>
                                        <p:attrNameLst>
                                          <p:attrName>style.visibility</p:attrName>
                                        </p:attrNameLst>
                                      </p:cBhvr>
                                      <p:to>
                                        <p:strVal val="visible"/>
                                      </p:to>
                                    </p:set>
                                    <p:anim calcmode="lin" valueType="num">
                                      <p:cBhvr additive="base">
                                        <p:cTn id="31" dur="500" fill="hold"/>
                                        <p:tgtEl>
                                          <p:spTgt spid="6656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6562">
                                            <p:txEl>
                                              <p:pRg st="5" end="5"/>
                                            </p:txEl>
                                          </p:spTgt>
                                        </p:tgtEl>
                                        <p:attrNameLst>
                                          <p:attrName>style.visibility</p:attrName>
                                        </p:attrNameLst>
                                      </p:cBhvr>
                                      <p:to>
                                        <p:strVal val="visible"/>
                                      </p:to>
                                    </p:set>
                                    <p:anim calcmode="lin" valueType="num">
                                      <p:cBhvr additive="base">
                                        <p:cTn id="37" dur="500" fill="hold"/>
                                        <p:tgtEl>
                                          <p:spTgt spid="6656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656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66562">
                                            <p:txEl>
                                              <p:pRg st="6" end="6"/>
                                            </p:txEl>
                                          </p:spTgt>
                                        </p:tgtEl>
                                        <p:attrNameLst>
                                          <p:attrName>style.visibility</p:attrName>
                                        </p:attrNameLst>
                                      </p:cBhvr>
                                      <p:to>
                                        <p:strVal val="visible"/>
                                      </p:to>
                                    </p:set>
                                    <p:anim calcmode="lin" valueType="num">
                                      <p:cBhvr additive="base">
                                        <p:cTn id="43" dur="500" fill="hold"/>
                                        <p:tgtEl>
                                          <p:spTgt spid="6656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656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a:extLst>
              <a:ext uri="{FF2B5EF4-FFF2-40B4-BE49-F238E27FC236}">
                <a16:creationId xmlns:a16="http://schemas.microsoft.com/office/drawing/2014/main" id="{C9AC8417-50CE-C3EF-B34E-5B51660787BA}"/>
              </a:ext>
            </a:extLst>
          </p:cNvPr>
          <p:cNvSpPr>
            <a:spLocks noGrp="1"/>
          </p:cNvSpPr>
          <p:nvPr>
            <p:ph idx="1"/>
          </p:nvPr>
        </p:nvSpPr>
        <p:spPr>
          <a:xfrm>
            <a:off x="2057400" y="1143000"/>
            <a:ext cx="8229600" cy="5181600"/>
          </a:xfrm>
        </p:spPr>
        <p:txBody>
          <a:bodyPr>
            <a:normAutofit lnSpcReduction="10000"/>
          </a:bodyPr>
          <a:lstStyle/>
          <a:p>
            <a:pPr algn="just" eaLnBrk="1" hangingPunct="1">
              <a:buFont typeface="Arial" panose="020B0604020202020204" pitchFamily="34" charset="0"/>
              <a:buNone/>
            </a:pPr>
            <a:r>
              <a:rPr lang="en-US" altLang="en-US"/>
              <a:t>	Let us understand this with a simple example: Let’s say you are coping an examination paper from the person sitting in front of you. Then you should not submit/commit your paper until and unless the person in front of you submits first. Because he may later add some more points or change some answers which you will missout.</a:t>
            </a:r>
          </a:p>
          <a:p>
            <a:pPr algn="just" eaLnBrk="1" hangingPunct="1">
              <a:buFont typeface="Arial" panose="020B0604020202020204" pitchFamily="34" charset="0"/>
              <a:buNone/>
            </a:pPr>
            <a:r>
              <a:rPr lang="en-US" altLang="en-US" b="1" i="1">
                <a:solidFill>
                  <a:srgbClr val="C00000"/>
                </a:solidFill>
              </a:rPr>
              <a:t>Example </a:t>
            </a:r>
          </a:p>
          <a:p>
            <a:pPr algn="just" eaLnBrk="1" hangingPunct="1">
              <a:buFont typeface="Arial" panose="020B0604020202020204" pitchFamily="34" charset="0"/>
              <a:buNone/>
            </a:pPr>
            <a:endParaRPr lang="en-US" altLang="en-US" b="1" i="1"/>
          </a:p>
          <a:p>
            <a:pPr algn="just" eaLnBrk="1" hangingPunct="1">
              <a:buFont typeface="Arial" panose="020B0604020202020204" pitchFamily="34" charset="0"/>
              <a:buNone/>
            </a:pPr>
            <a:endParaRPr lang="en-US" altLang="en-US" b="1" i="1"/>
          </a:p>
          <a:p>
            <a:pPr algn="just" eaLnBrk="1" hangingPunct="1">
              <a:buFont typeface="Arial" panose="020B0604020202020204" pitchFamily="34" charset="0"/>
              <a:buNone/>
            </a:pPr>
            <a:endParaRPr lang="en-US" altLang="en-US" b="1" i="1"/>
          </a:p>
          <a:p>
            <a:pPr algn="just" eaLnBrk="1" hangingPunct="1">
              <a:buFont typeface="Arial" panose="020B0604020202020204" pitchFamily="34" charset="0"/>
              <a:buNone/>
            </a:pPr>
            <a:endParaRPr lang="en-US" altLang="en-US" b="1" i="1"/>
          </a:p>
          <a:p>
            <a:pPr algn="just" eaLnBrk="1" hangingPunct="1">
              <a:buFont typeface="Arial" panose="020B0604020202020204" pitchFamily="34" charset="0"/>
              <a:buNone/>
            </a:pPr>
            <a:endParaRPr lang="en-US" altLang="en-US" b="1" i="1"/>
          </a:p>
          <a:p>
            <a:pPr algn="just" eaLnBrk="1" hangingPunct="1">
              <a:buFont typeface="Arial" panose="020B0604020202020204" pitchFamily="34" charset="0"/>
              <a:buNone/>
            </a:pPr>
            <a:endParaRPr lang="en-US" altLang="en-US" b="1" i="1"/>
          </a:p>
          <a:p>
            <a:pPr algn="just" eaLnBrk="1" hangingPunct="1">
              <a:buFont typeface="Arial" panose="020B0604020202020204" pitchFamily="34" charset="0"/>
              <a:buNone/>
            </a:pPr>
            <a:r>
              <a:rPr lang="en-US" altLang="en-US" b="1" i="1"/>
              <a:t>	</a:t>
            </a:r>
            <a:r>
              <a:rPr lang="en-US" altLang="en-US"/>
              <a:t>In the above figure, S1 is not recoverable because T2 is committing before T1 although it is reading from T1. S2 is a recoverable schedule because T1 is committing after T2 as it has read from T2.</a:t>
            </a:r>
            <a:endParaRPr lang="en-US" altLang="en-US" b="1"/>
          </a:p>
        </p:txBody>
      </p:sp>
      <p:sp>
        <p:nvSpPr>
          <p:cNvPr id="4" name="Date Placeholder 3">
            <a:extLst>
              <a:ext uri="{FF2B5EF4-FFF2-40B4-BE49-F238E27FC236}">
                <a16:creationId xmlns:a16="http://schemas.microsoft.com/office/drawing/2014/main" id="{92E240B9-6DD4-D827-43EC-8FB5823A3D91}"/>
              </a:ext>
            </a:extLst>
          </p:cNvPr>
          <p:cNvSpPr>
            <a:spLocks noGrp="1"/>
          </p:cNvSpPr>
          <p:nvPr>
            <p:ph type="dt" sz="quarter" idx="10"/>
          </p:nvPr>
        </p:nvSpPr>
        <p:spPr/>
        <p:txBody>
          <a:bodyPr/>
          <a:lstStyle/>
          <a:p>
            <a:pPr>
              <a:defRPr/>
            </a:pPr>
            <a:fld id="{D2E9C762-484A-4BC4-B64F-EEE113724DBE}" type="datetime1">
              <a:rPr lang="en-US" smtClean="0"/>
              <a:t>4/16/24</a:t>
            </a:fld>
            <a:endParaRPr lang="en-US"/>
          </a:p>
        </p:txBody>
      </p:sp>
      <p:sp>
        <p:nvSpPr>
          <p:cNvPr id="5" name="Footer Placeholder 4">
            <a:extLst>
              <a:ext uri="{FF2B5EF4-FFF2-40B4-BE49-F238E27FC236}">
                <a16:creationId xmlns:a16="http://schemas.microsoft.com/office/drawing/2014/main" id="{75362FD6-C56D-8FFF-B817-376C2A64CDEE}"/>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74757" name="Slide Number Placeholder 5">
            <a:extLst>
              <a:ext uri="{FF2B5EF4-FFF2-40B4-BE49-F238E27FC236}">
                <a16:creationId xmlns:a16="http://schemas.microsoft.com/office/drawing/2014/main" id="{450B46DD-0234-5ACC-1301-F5C0C7409B3E}"/>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EBF021D-F469-424D-A27C-11466E869C45}" type="slidenum">
              <a:rPr lang="en-US" altLang="en-US">
                <a:solidFill>
                  <a:srgbClr val="898989"/>
                </a:solidFill>
                <a:latin typeface="Calibri" panose="020F0502020204030204" pitchFamily="34" charset="0"/>
              </a:rPr>
              <a:pPr/>
              <a:t>77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94FFD039-7AF7-7D1D-68AA-4DBC3DC3DAD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Example </a:t>
            </a:r>
          </a:p>
        </p:txBody>
      </p:sp>
      <p:pic>
        <p:nvPicPr>
          <p:cNvPr id="67592" name="Picture 3">
            <a:extLst>
              <a:ext uri="{FF2B5EF4-FFF2-40B4-BE49-F238E27FC236}">
                <a16:creationId xmlns:a16="http://schemas.microsoft.com/office/drawing/2014/main" id="{6B618626-EBD5-158A-52DE-4B5902D04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2971800"/>
            <a:ext cx="5762625"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0C195FDB-1A91-A562-65C3-4910541856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anim calcmode="lin" valueType="num">
                                      <p:cBhvr additive="base">
                                        <p:cTn id="7" dur="500" fill="hold"/>
                                        <p:tgtEl>
                                          <p:spTgt spid="675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7586">
                                            <p:txEl>
                                              <p:pRg st="1" end="1"/>
                                            </p:txEl>
                                          </p:spTgt>
                                        </p:tgtEl>
                                        <p:attrNameLst>
                                          <p:attrName>style.visibility</p:attrName>
                                        </p:attrNameLst>
                                      </p:cBhvr>
                                      <p:to>
                                        <p:strVal val="visible"/>
                                      </p:to>
                                    </p:set>
                                    <p:anim calcmode="lin" valueType="num">
                                      <p:cBhvr additive="base">
                                        <p:cTn id="13" dur="500" fill="hold"/>
                                        <p:tgtEl>
                                          <p:spTgt spid="675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7592"/>
                                        </p:tgtEl>
                                        <p:attrNameLst>
                                          <p:attrName>style.visibility</p:attrName>
                                        </p:attrNameLst>
                                      </p:cBhvr>
                                      <p:to>
                                        <p:strVal val="visible"/>
                                      </p:to>
                                    </p:set>
                                    <p:anim calcmode="lin" valueType="num">
                                      <p:cBhvr additive="base">
                                        <p:cTn id="19" dur="500" fill="hold"/>
                                        <p:tgtEl>
                                          <p:spTgt spid="67592"/>
                                        </p:tgtEl>
                                        <p:attrNameLst>
                                          <p:attrName>ppt_x</p:attrName>
                                        </p:attrNameLst>
                                      </p:cBhvr>
                                      <p:tavLst>
                                        <p:tav tm="0">
                                          <p:val>
                                            <p:strVal val="#ppt_x"/>
                                          </p:val>
                                        </p:tav>
                                        <p:tav tm="100000">
                                          <p:val>
                                            <p:strVal val="#ppt_x"/>
                                          </p:val>
                                        </p:tav>
                                      </p:tavLst>
                                    </p:anim>
                                    <p:anim calcmode="lin" valueType="num">
                                      <p:cBhvr additive="base">
                                        <p:cTn id="20" dur="500" fill="hold"/>
                                        <p:tgtEl>
                                          <p:spTgt spid="6759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7586">
                                            <p:txEl>
                                              <p:pRg st="8" end="8"/>
                                            </p:txEl>
                                          </p:spTgt>
                                        </p:tgtEl>
                                        <p:attrNameLst>
                                          <p:attrName>style.visibility</p:attrName>
                                        </p:attrNameLst>
                                      </p:cBhvr>
                                      <p:to>
                                        <p:strVal val="visible"/>
                                      </p:to>
                                    </p:set>
                                    <p:anim calcmode="lin" valueType="num">
                                      <p:cBhvr additive="base">
                                        <p:cTn id="25" dur="500" fill="hold"/>
                                        <p:tgtEl>
                                          <p:spTgt spid="6758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B623C5-B373-1DDA-135F-26D9D44E9ED0}"/>
              </a:ext>
            </a:extLst>
          </p:cNvPr>
          <p:cNvSpPr>
            <a:spLocks noGrp="1"/>
          </p:cNvSpPr>
          <p:nvPr>
            <p:ph type="dt" sz="quarter" idx="10"/>
          </p:nvPr>
        </p:nvSpPr>
        <p:spPr/>
        <p:txBody>
          <a:bodyPr/>
          <a:lstStyle/>
          <a:p>
            <a:pPr>
              <a:defRPr/>
            </a:pPr>
            <a:fld id="{AE786418-0C9C-4037-A49B-8C4F508FDED4}" type="datetime1">
              <a:rPr lang="en-US" smtClean="0"/>
              <a:t>4/16/24</a:t>
            </a:fld>
            <a:endParaRPr lang="en-US"/>
          </a:p>
        </p:txBody>
      </p:sp>
      <p:sp>
        <p:nvSpPr>
          <p:cNvPr id="5" name="Footer Placeholder 4">
            <a:extLst>
              <a:ext uri="{FF2B5EF4-FFF2-40B4-BE49-F238E27FC236}">
                <a16:creationId xmlns:a16="http://schemas.microsoft.com/office/drawing/2014/main" id="{B0856319-88D3-036D-C7B5-C41DF1E855A2}"/>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75780" name="Slide Number Placeholder 5">
            <a:extLst>
              <a:ext uri="{FF2B5EF4-FFF2-40B4-BE49-F238E27FC236}">
                <a16:creationId xmlns:a16="http://schemas.microsoft.com/office/drawing/2014/main" id="{6E1EB97A-2B2A-D7A3-E187-F2CF22EFFFE0}"/>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CF38ED-4E05-4FF5-9795-1125103BCA39}" type="slidenum">
              <a:rPr lang="en-US" altLang="en-US">
                <a:solidFill>
                  <a:srgbClr val="898989"/>
                </a:solidFill>
                <a:latin typeface="Calibri" panose="020F0502020204030204" pitchFamily="34" charset="0"/>
              </a:rPr>
              <a:pPr/>
              <a:t>78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9E16846E-B76B-0B9B-8FD7-4F02791A26E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Types of Recoverable Schedule</a:t>
            </a:r>
          </a:p>
        </p:txBody>
      </p:sp>
      <p:pic>
        <p:nvPicPr>
          <p:cNvPr id="75783" name="Picture 2">
            <a:extLst>
              <a:ext uri="{FF2B5EF4-FFF2-40B4-BE49-F238E27FC236}">
                <a16:creationId xmlns:a16="http://schemas.microsoft.com/office/drawing/2014/main" id="{05C8F1E0-7982-D956-3F3D-87FB480194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733801" y="1981200"/>
            <a:ext cx="5267325" cy="2114550"/>
          </a:xfrm>
          <a:noFill/>
        </p:spPr>
      </p:pic>
      <p:sp>
        <p:nvSpPr>
          <p:cNvPr id="75784" name="Rectangle 8">
            <a:extLst>
              <a:ext uri="{FF2B5EF4-FFF2-40B4-BE49-F238E27FC236}">
                <a16:creationId xmlns:a16="http://schemas.microsoft.com/office/drawing/2014/main" id="{7CB516EB-2E48-6F71-0219-C3B3A8BF0AD0}"/>
              </a:ext>
            </a:extLst>
          </p:cNvPr>
          <p:cNvSpPr>
            <a:spLocks noChangeArrowheads="1"/>
          </p:cNvSpPr>
          <p:nvPr/>
        </p:nvSpPr>
        <p:spPr bwMode="auto">
          <a:xfrm>
            <a:off x="2895600" y="1524000"/>
            <a:ext cx="6934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 recoverable schedule may be any one of these kinds-</a:t>
            </a:r>
          </a:p>
        </p:txBody>
      </p:sp>
      <p:pic>
        <p:nvPicPr>
          <p:cNvPr id="2" name="Picture 1">
            <a:extLst>
              <a:ext uri="{FF2B5EF4-FFF2-40B4-BE49-F238E27FC236}">
                <a16:creationId xmlns:a16="http://schemas.microsoft.com/office/drawing/2014/main" id="{EFB80152-54BF-3EE5-08E4-A816C7AA85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a:extLst>
              <a:ext uri="{FF2B5EF4-FFF2-40B4-BE49-F238E27FC236}">
                <a16:creationId xmlns:a16="http://schemas.microsoft.com/office/drawing/2014/main" id="{51FE4402-0B9F-8FC0-AE09-F88948FB6349}"/>
              </a:ext>
            </a:extLst>
          </p:cNvPr>
          <p:cNvSpPr>
            <a:spLocks noGrp="1"/>
          </p:cNvSpPr>
          <p:nvPr>
            <p:ph idx="1"/>
          </p:nvPr>
        </p:nvSpPr>
        <p:spPr>
          <a:xfrm>
            <a:off x="2057400" y="1143000"/>
            <a:ext cx="8229600" cy="5181600"/>
          </a:xfrm>
        </p:spPr>
        <p:txBody>
          <a:bodyPr/>
          <a:lstStyle/>
          <a:p>
            <a:pPr>
              <a:buFont typeface="Arial" panose="020B0604020202020204" pitchFamily="34" charset="0"/>
              <a:buNone/>
            </a:pPr>
            <a:r>
              <a:rPr lang="en-US" altLang="en-US" b="1"/>
              <a:t>	</a:t>
            </a:r>
            <a:r>
              <a:rPr lang="en-US" altLang="en-US" b="1">
                <a:solidFill>
                  <a:srgbClr val="C00000"/>
                </a:solidFill>
              </a:rPr>
              <a:t>Cascading Schedule-</a:t>
            </a:r>
            <a:r>
              <a:rPr lang="en-US" altLang="en-US">
                <a:solidFill>
                  <a:srgbClr val="C00000"/>
                </a:solidFill>
              </a:rPr>
              <a:t> </a:t>
            </a:r>
          </a:p>
          <a:p>
            <a:pPr algn="just"/>
            <a:r>
              <a:rPr lang="en-US" altLang="en-US"/>
              <a:t>If in a schedule, failure of one transaction causes several other dependent transactions to rollback or abort, then such a schedule is called as a </a:t>
            </a:r>
            <a:r>
              <a:rPr lang="en-US" altLang="en-US" b="1"/>
              <a:t>Cascading Schedule</a:t>
            </a:r>
            <a:r>
              <a:rPr lang="en-US" altLang="en-US"/>
              <a:t> or </a:t>
            </a:r>
            <a:r>
              <a:rPr lang="en-US" altLang="en-US" b="1"/>
              <a:t>Cascading Rollback</a:t>
            </a:r>
            <a:r>
              <a:rPr lang="en-US" altLang="en-US"/>
              <a:t> or </a:t>
            </a:r>
            <a:r>
              <a:rPr lang="en-US" altLang="en-US" b="1"/>
              <a:t>Cascading Abort</a:t>
            </a:r>
            <a:r>
              <a:rPr lang="en-US" altLang="en-US"/>
              <a:t>.</a:t>
            </a:r>
          </a:p>
          <a:p>
            <a:r>
              <a:rPr lang="en-US" altLang="en-US"/>
              <a:t>It simply leads to the wastage of CPU time.</a:t>
            </a:r>
          </a:p>
          <a:p>
            <a:pPr algn="just" eaLnBrk="1" hangingPunct="1">
              <a:buFont typeface="Arial" panose="020B0604020202020204" pitchFamily="34" charset="0"/>
              <a:buNone/>
            </a:pPr>
            <a:r>
              <a:rPr lang="en-US" altLang="en-US" b="1"/>
              <a:t>	Example-</a:t>
            </a:r>
          </a:p>
          <a:p>
            <a:pPr algn="just" eaLnBrk="1" hangingPunct="1">
              <a:buFont typeface="Arial" panose="020B0604020202020204" pitchFamily="34" charset="0"/>
              <a:buNone/>
            </a:pPr>
            <a:endParaRPr lang="en-US" altLang="en-US" b="1"/>
          </a:p>
        </p:txBody>
      </p:sp>
      <p:sp>
        <p:nvSpPr>
          <p:cNvPr id="4" name="Date Placeholder 3">
            <a:extLst>
              <a:ext uri="{FF2B5EF4-FFF2-40B4-BE49-F238E27FC236}">
                <a16:creationId xmlns:a16="http://schemas.microsoft.com/office/drawing/2014/main" id="{8E4DF56D-0BFD-B3F3-8073-50A4DB7C3AE0}"/>
              </a:ext>
            </a:extLst>
          </p:cNvPr>
          <p:cNvSpPr>
            <a:spLocks noGrp="1"/>
          </p:cNvSpPr>
          <p:nvPr>
            <p:ph type="dt" sz="quarter" idx="10"/>
          </p:nvPr>
        </p:nvSpPr>
        <p:spPr/>
        <p:txBody>
          <a:bodyPr/>
          <a:lstStyle/>
          <a:p>
            <a:pPr>
              <a:defRPr/>
            </a:pPr>
            <a:fld id="{9AE14F15-CC95-4331-BBA1-6A1DD253A0B7}" type="datetime1">
              <a:rPr lang="en-US" smtClean="0"/>
              <a:t>4/16/24</a:t>
            </a:fld>
            <a:endParaRPr lang="en-US"/>
          </a:p>
        </p:txBody>
      </p:sp>
      <p:sp>
        <p:nvSpPr>
          <p:cNvPr id="5" name="Footer Placeholder 4">
            <a:extLst>
              <a:ext uri="{FF2B5EF4-FFF2-40B4-BE49-F238E27FC236}">
                <a16:creationId xmlns:a16="http://schemas.microsoft.com/office/drawing/2014/main" id="{85EB1C82-845C-B9BB-01BA-3DAF7BC2F2EB}"/>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76805" name="Slide Number Placeholder 5">
            <a:extLst>
              <a:ext uri="{FF2B5EF4-FFF2-40B4-BE49-F238E27FC236}">
                <a16:creationId xmlns:a16="http://schemas.microsoft.com/office/drawing/2014/main" id="{C7E0DDA3-0C43-5A28-1E80-4B2349AB8870}"/>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4DAED4-E906-404E-B17F-1481584F75C2}" type="slidenum">
              <a:rPr lang="en-US" altLang="en-US">
                <a:solidFill>
                  <a:srgbClr val="898989"/>
                </a:solidFill>
                <a:latin typeface="Calibri" panose="020F0502020204030204" pitchFamily="34" charset="0"/>
              </a:rPr>
              <a:pPr/>
              <a:t>79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D5CCBF23-BE39-6BAA-F658-32464EC27697}"/>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1. Cascading Schedule</a:t>
            </a:r>
          </a:p>
        </p:txBody>
      </p:sp>
      <p:pic>
        <p:nvPicPr>
          <p:cNvPr id="69640" name="Picture 3">
            <a:extLst>
              <a:ext uri="{FF2B5EF4-FFF2-40B4-BE49-F238E27FC236}">
                <a16:creationId xmlns:a16="http://schemas.microsoft.com/office/drawing/2014/main" id="{714DBA98-FEAF-51C3-EAB9-C5C66B445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75" y="3352800"/>
            <a:ext cx="6343650" cy="274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EA59D5EF-5B2A-A5E4-8D2A-F29C5FC682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 calcmode="lin" valueType="num">
                                      <p:cBhvr additive="base">
                                        <p:cTn id="7" dur="500" fill="hold"/>
                                        <p:tgtEl>
                                          <p:spTgt spid="696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9634">
                                            <p:txEl>
                                              <p:pRg st="1" end="1"/>
                                            </p:txEl>
                                          </p:spTgt>
                                        </p:tgtEl>
                                        <p:attrNameLst>
                                          <p:attrName>style.visibility</p:attrName>
                                        </p:attrNameLst>
                                      </p:cBhvr>
                                      <p:to>
                                        <p:strVal val="visible"/>
                                      </p:to>
                                    </p:set>
                                    <p:anim calcmode="lin" valueType="num">
                                      <p:cBhvr additive="base">
                                        <p:cTn id="13" dur="500" fill="hold"/>
                                        <p:tgtEl>
                                          <p:spTgt spid="696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9634">
                                            <p:txEl>
                                              <p:pRg st="2" end="2"/>
                                            </p:txEl>
                                          </p:spTgt>
                                        </p:tgtEl>
                                        <p:attrNameLst>
                                          <p:attrName>style.visibility</p:attrName>
                                        </p:attrNameLst>
                                      </p:cBhvr>
                                      <p:to>
                                        <p:strVal val="visible"/>
                                      </p:to>
                                    </p:set>
                                    <p:anim calcmode="lin" valueType="num">
                                      <p:cBhvr additive="base">
                                        <p:cTn id="19" dur="500" fill="hold"/>
                                        <p:tgtEl>
                                          <p:spTgt spid="696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9634">
                                            <p:txEl>
                                              <p:pRg st="3" end="3"/>
                                            </p:txEl>
                                          </p:spTgt>
                                        </p:tgtEl>
                                        <p:attrNameLst>
                                          <p:attrName>style.visibility</p:attrName>
                                        </p:attrNameLst>
                                      </p:cBhvr>
                                      <p:to>
                                        <p:strVal val="visible"/>
                                      </p:to>
                                    </p:set>
                                    <p:anim calcmode="lin" valueType="num">
                                      <p:cBhvr additive="base">
                                        <p:cTn id="25" dur="500" fill="hold"/>
                                        <p:tgtEl>
                                          <p:spTgt spid="6963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9640"/>
                                        </p:tgtEl>
                                        <p:attrNameLst>
                                          <p:attrName>style.visibility</p:attrName>
                                        </p:attrNameLst>
                                      </p:cBhvr>
                                      <p:to>
                                        <p:strVal val="visible"/>
                                      </p:to>
                                    </p:set>
                                    <p:anim calcmode="lin" valueType="num">
                                      <p:cBhvr additive="base">
                                        <p:cTn id="31" dur="500" fill="hold"/>
                                        <p:tgtEl>
                                          <p:spTgt spid="69640"/>
                                        </p:tgtEl>
                                        <p:attrNameLst>
                                          <p:attrName>ppt_x</p:attrName>
                                        </p:attrNameLst>
                                      </p:cBhvr>
                                      <p:tavLst>
                                        <p:tav tm="0">
                                          <p:val>
                                            <p:strVal val="#ppt_x"/>
                                          </p:val>
                                        </p:tav>
                                        <p:tav tm="100000">
                                          <p:val>
                                            <p:strVal val="#ppt_x"/>
                                          </p:val>
                                        </p:tav>
                                      </p:tavLst>
                                    </p:anim>
                                    <p:anim calcmode="lin" valueType="num">
                                      <p:cBhvr additive="base">
                                        <p:cTn id="32" dur="500" fill="hold"/>
                                        <p:tgtEl>
                                          <p:spTgt spid="696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562290-767D-4766-0958-96C67EC4364B}"/>
              </a:ext>
            </a:extLst>
          </p:cNvPr>
          <p:cNvSpPr>
            <a:spLocks noGrp="1"/>
          </p:cNvSpPr>
          <p:nvPr>
            <p:ph type="dt" sz="quarter" idx="10"/>
          </p:nvPr>
        </p:nvSpPr>
        <p:spPr/>
        <p:txBody>
          <a:bodyPr/>
          <a:lstStyle/>
          <a:p>
            <a:pPr>
              <a:defRPr/>
            </a:pPr>
            <a:fld id="{38BC835F-4B3D-4FF6-8BF4-B111C2518ED0}" type="datetime1">
              <a:rPr lang="en-US" smtClean="0"/>
              <a:t>4/16/24</a:t>
            </a:fld>
            <a:endParaRPr lang="en-US"/>
          </a:p>
        </p:txBody>
      </p:sp>
      <p:sp>
        <p:nvSpPr>
          <p:cNvPr id="5" name="Footer Placeholder 4">
            <a:extLst>
              <a:ext uri="{FF2B5EF4-FFF2-40B4-BE49-F238E27FC236}">
                <a16:creationId xmlns:a16="http://schemas.microsoft.com/office/drawing/2014/main" id="{5B5445D8-E45E-6EE3-5590-146A0B9F5165}"/>
              </a:ext>
            </a:extLst>
          </p:cNvPr>
          <p:cNvSpPr>
            <a:spLocks noGrp="1"/>
          </p:cNvSpPr>
          <p:nvPr>
            <p:ph type="ftr" sz="quarter" idx="11"/>
          </p:nvPr>
        </p:nvSpPr>
        <p:spPr>
          <a:xfrm>
            <a:off x="4343400" y="6248401"/>
            <a:ext cx="5208588" cy="365125"/>
          </a:xfrm>
        </p:spPr>
        <p:txBody>
          <a:bodyPr/>
          <a:lstStyle/>
          <a:p>
            <a:pPr>
              <a:defRPr/>
            </a:pPr>
            <a:r>
              <a:rPr lang="en-US"/>
              <a:t>Jyoti Rani        ACSAI-0402 and DBMS                Unit-4</a:t>
            </a:r>
            <a:endParaRPr lang="en-US" dirty="0"/>
          </a:p>
        </p:txBody>
      </p:sp>
      <p:sp>
        <p:nvSpPr>
          <p:cNvPr id="8196" name="Slide Number Placeholder 5">
            <a:extLst>
              <a:ext uri="{FF2B5EF4-FFF2-40B4-BE49-F238E27FC236}">
                <a16:creationId xmlns:a16="http://schemas.microsoft.com/office/drawing/2014/main" id="{7730C04F-48D0-FE96-3FEF-4554B854B6DD}"/>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7131DE-861E-4BFA-B5C8-5CE611049AAB}" type="slidenum">
              <a:rPr lang="en-US" altLang="en-US">
                <a:solidFill>
                  <a:srgbClr val="898989"/>
                </a:solidFill>
                <a:latin typeface="Calibri" panose="020F0502020204030204" pitchFamily="34" charset="0"/>
              </a:rPr>
              <a:pPr/>
              <a:t>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59D8024A-DCDB-FF15-FBC6-40635C6C57A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Course Objective</a:t>
            </a:r>
          </a:p>
        </p:txBody>
      </p:sp>
      <p:sp>
        <p:nvSpPr>
          <p:cNvPr id="8199" name="Content Placeholder 2">
            <a:extLst>
              <a:ext uri="{FF2B5EF4-FFF2-40B4-BE49-F238E27FC236}">
                <a16:creationId xmlns:a16="http://schemas.microsoft.com/office/drawing/2014/main" id="{EF137EB6-995E-77DA-9552-7FE477D8923D}"/>
              </a:ext>
            </a:extLst>
          </p:cNvPr>
          <p:cNvSpPr>
            <a:spLocks noGrp="1"/>
          </p:cNvSpPr>
          <p:nvPr>
            <p:ph idx="1"/>
          </p:nvPr>
        </p:nvSpPr>
        <p:spPr>
          <a:xfrm>
            <a:off x="2057400" y="1143001"/>
            <a:ext cx="8229600" cy="4525963"/>
          </a:xfrm>
        </p:spPr>
        <p:txBody>
          <a:bodyPr>
            <a:normAutofit lnSpcReduction="10000"/>
          </a:bodyPr>
          <a:lstStyle/>
          <a:p>
            <a:pPr algn="just"/>
            <a:r>
              <a:rPr lang="en-US" altLang="en-US" sz="2200"/>
              <a:t>List and explain the fundamental concepts of a relational database system</a:t>
            </a:r>
          </a:p>
          <a:p>
            <a:pPr algn="just"/>
            <a:r>
              <a:rPr lang="en-US" altLang="en-US" sz="2200"/>
              <a:t>Knowledge of DBMS, both in terms of use and implementation/design.</a:t>
            </a:r>
          </a:p>
          <a:p>
            <a:pPr algn="just"/>
            <a:r>
              <a:rPr lang="en-US" altLang="en-US" sz="2200"/>
              <a:t>Experience with SQL and Manipulate a database using SQL</a:t>
            </a:r>
          </a:p>
          <a:p>
            <a:pPr algn="just"/>
            <a:r>
              <a:rPr lang="en-US" altLang="en-US" sz="2200"/>
              <a:t>Increased proficiency with the programming language C++.</a:t>
            </a:r>
          </a:p>
          <a:p>
            <a:pPr algn="just"/>
            <a:r>
              <a:rPr lang="en-US" altLang="en-US" sz="2200"/>
              <a:t>Experience working as part of team v Experience with analysis and design of (DB) software </a:t>
            </a:r>
          </a:p>
          <a:p>
            <a:pPr algn="just"/>
            <a:r>
              <a:rPr lang="en-US" altLang="en-US" sz="2200"/>
              <a:t>Assess the quality and ease of use of data modeling and diagramming tools</a:t>
            </a:r>
          </a:p>
          <a:p>
            <a:pPr algn="just"/>
            <a:r>
              <a:rPr lang="en-US" altLang="en-US" sz="2200"/>
              <a:t>Utilize a wide range of features available in a DBMS package.</a:t>
            </a:r>
            <a:br>
              <a:rPr lang="en-US" altLang="en-US" sz="2200"/>
            </a:br>
            <a:endParaRPr lang="en-US" altLang="en-US" sz="2200"/>
          </a:p>
        </p:txBody>
      </p:sp>
      <p:pic>
        <p:nvPicPr>
          <p:cNvPr id="2" name="Picture 1">
            <a:extLst>
              <a:ext uri="{FF2B5EF4-FFF2-40B4-BE49-F238E27FC236}">
                <a16:creationId xmlns:a16="http://schemas.microsoft.com/office/drawing/2014/main" id="{3491AB97-F8B5-145D-A5AF-429C6169C8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6038"/>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a:extLst>
              <a:ext uri="{FF2B5EF4-FFF2-40B4-BE49-F238E27FC236}">
                <a16:creationId xmlns:a16="http://schemas.microsoft.com/office/drawing/2014/main" id="{30C9FCD1-F6C1-AE07-E2CE-B8AB171D8CB0}"/>
              </a:ext>
            </a:extLst>
          </p:cNvPr>
          <p:cNvSpPr>
            <a:spLocks noGrp="1"/>
          </p:cNvSpPr>
          <p:nvPr>
            <p:ph idx="1"/>
          </p:nvPr>
        </p:nvSpPr>
        <p:spPr>
          <a:xfrm>
            <a:off x="2057400" y="838200"/>
            <a:ext cx="8229600" cy="5486400"/>
          </a:xfrm>
        </p:spPr>
        <p:txBody>
          <a:bodyPr>
            <a:normAutofit fontScale="92500" lnSpcReduction="10000"/>
          </a:bodyPr>
          <a:lstStyle/>
          <a:p>
            <a:pPr algn="just">
              <a:buFont typeface="Arial" panose="020B0604020202020204" pitchFamily="34" charset="0"/>
              <a:buNone/>
            </a:pPr>
            <a:r>
              <a:rPr lang="en-US" altLang="en-US" sz="1800" b="1"/>
              <a:t>Here,</a:t>
            </a:r>
          </a:p>
          <a:p>
            <a:pPr algn="just">
              <a:buFont typeface="Arial" panose="020B0604020202020204" pitchFamily="34" charset="0"/>
              <a:buNone/>
            </a:pPr>
            <a:r>
              <a:rPr lang="en-US" altLang="en-US" sz="1800"/>
              <a:t>Transaction T2 depends on transaction T1.</a:t>
            </a:r>
          </a:p>
          <a:p>
            <a:pPr algn="just">
              <a:buFont typeface="Arial" panose="020B0604020202020204" pitchFamily="34" charset="0"/>
              <a:buNone/>
            </a:pPr>
            <a:r>
              <a:rPr lang="en-US" altLang="en-US" sz="1800"/>
              <a:t>Transaction T3 depends on transaction T2.</a:t>
            </a:r>
          </a:p>
          <a:p>
            <a:pPr algn="just">
              <a:buFont typeface="Arial" panose="020B0604020202020204" pitchFamily="34" charset="0"/>
              <a:buNone/>
            </a:pPr>
            <a:r>
              <a:rPr lang="en-US" altLang="en-US" sz="1800"/>
              <a:t>Transaction T4 depends on transaction T3.</a:t>
            </a:r>
          </a:p>
          <a:p>
            <a:pPr algn="just">
              <a:buFont typeface="Arial" panose="020B0604020202020204" pitchFamily="34" charset="0"/>
              <a:buNone/>
            </a:pPr>
            <a:r>
              <a:rPr lang="en-US" altLang="en-US" sz="1800" b="1"/>
              <a:t>In this schedule,</a:t>
            </a:r>
          </a:p>
          <a:p>
            <a:pPr algn="just">
              <a:buFont typeface="Arial" panose="020B0604020202020204" pitchFamily="34" charset="0"/>
              <a:buNone/>
            </a:pPr>
            <a:r>
              <a:rPr lang="en-US" altLang="en-US" sz="1800"/>
              <a:t>The failure of transaction T1 causes the transaction T2 to rollback.</a:t>
            </a:r>
          </a:p>
          <a:p>
            <a:pPr algn="just">
              <a:buFont typeface="Arial" panose="020B0604020202020204" pitchFamily="34" charset="0"/>
              <a:buNone/>
            </a:pPr>
            <a:r>
              <a:rPr lang="en-US" altLang="en-US" sz="1800"/>
              <a:t>The rollback of transaction T2 causes the transaction T3 to rollback.</a:t>
            </a:r>
          </a:p>
          <a:p>
            <a:pPr algn="just">
              <a:buFont typeface="Arial" panose="020B0604020202020204" pitchFamily="34" charset="0"/>
              <a:buNone/>
            </a:pPr>
            <a:r>
              <a:rPr lang="en-US" altLang="en-US" sz="1800"/>
              <a:t>The rollback of transaction T3 causes the transaction T4 to rollback.</a:t>
            </a:r>
          </a:p>
          <a:p>
            <a:pPr algn="just">
              <a:buFont typeface="Arial" panose="020B0604020202020204" pitchFamily="34" charset="0"/>
              <a:buNone/>
            </a:pPr>
            <a:r>
              <a:rPr lang="en-US" altLang="en-US" sz="1800"/>
              <a:t>Such a rollback is called as a </a:t>
            </a:r>
            <a:r>
              <a:rPr lang="en-US" altLang="en-US" sz="1800" b="1"/>
              <a:t>Cascading Rollback</a:t>
            </a:r>
            <a:r>
              <a:rPr lang="en-US" altLang="en-US" sz="1800"/>
              <a:t>.</a:t>
            </a:r>
          </a:p>
          <a:p>
            <a:pPr algn="just">
              <a:buFont typeface="Arial" panose="020B0604020202020204" pitchFamily="34" charset="0"/>
              <a:buNone/>
            </a:pPr>
            <a:r>
              <a:rPr lang="en-US" altLang="en-US" sz="1800"/>
              <a:t>	There arises a problem of cascading rollbacks, which is a rollback of a single transaction that will lead to a rollback of many other transactions, which will lead to less throughput and high time-consuming. Now comes the concept of cascadeless schedule/avoiding cascading abort.</a:t>
            </a:r>
          </a:p>
          <a:p>
            <a:pPr>
              <a:buFont typeface="Arial" panose="020B0604020202020204" pitchFamily="34" charset="0"/>
              <a:buNone/>
            </a:pPr>
            <a:r>
              <a:rPr lang="en-US" altLang="en-US" b="1" u="sng">
                <a:solidFill>
                  <a:srgbClr val="C00000"/>
                </a:solidFill>
              </a:rPr>
              <a:t>NOTE-</a:t>
            </a:r>
            <a:r>
              <a:rPr lang="en-US" altLang="en-US">
                <a:solidFill>
                  <a:srgbClr val="C00000"/>
                </a:solidFill>
              </a:rPr>
              <a:t> </a:t>
            </a:r>
          </a:p>
          <a:p>
            <a:r>
              <a:rPr lang="en-US" altLang="en-US"/>
              <a:t>If the transactions T2, T3 and T4 would have committed before the failure of transaction T1, then the schedule would have been irrecoverable.</a:t>
            </a:r>
          </a:p>
          <a:p>
            <a:pPr>
              <a:buFont typeface="Arial" panose="020B0604020202020204" pitchFamily="34" charset="0"/>
              <a:buNone/>
            </a:pPr>
            <a:endParaRPr lang="en-US" altLang="en-US"/>
          </a:p>
          <a:p>
            <a:pPr algn="just" eaLnBrk="1" hangingPunct="1">
              <a:buFont typeface="Arial" panose="020B0604020202020204" pitchFamily="34" charset="0"/>
              <a:buNone/>
            </a:pPr>
            <a:endParaRPr lang="en-US" altLang="en-US" b="1"/>
          </a:p>
        </p:txBody>
      </p:sp>
      <p:sp>
        <p:nvSpPr>
          <p:cNvPr id="4" name="Date Placeholder 3">
            <a:extLst>
              <a:ext uri="{FF2B5EF4-FFF2-40B4-BE49-F238E27FC236}">
                <a16:creationId xmlns:a16="http://schemas.microsoft.com/office/drawing/2014/main" id="{9F647A69-7C53-4D98-7148-57BFD95F856D}"/>
              </a:ext>
            </a:extLst>
          </p:cNvPr>
          <p:cNvSpPr>
            <a:spLocks noGrp="1"/>
          </p:cNvSpPr>
          <p:nvPr>
            <p:ph type="dt" sz="quarter" idx="10"/>
          </p:nvPr>
        </p:nvSpPr>
        <p:spPr/>
        <p:txBody>
          <a:bodyPr/>
          <a:lstStyle/>
          <a:p>
            <a:pPr>
              <a:defRPr/>
            </a:pPr>
            <a:fld id="{2E31C432-1C75-441F-8676-58CB0C612CBB}" type="datetime1">
              <a:rPr lang="en-US" smtClean="0"/>
              <a:t>4/16/24</a:t>
            </a:fld>
            <a:endParaRPr lang="en-US"/>
          </a:p>
        </p:txBody>
      </p:sp>
      <p:sp>
        <p:nvSpPr>
          <p:cNvPr id="5" name="Footer Placeholder 4">
            <a:extLst>
              <a:ext uri="{FF2B5EF4-FFF2-40B4-BE49-F238E27FC236}">
                <a16:creationId xmlns:a16="http://schemas.microsoft.com/office/drawing/2014/main" id="{2DC0C00B-8C3A-9837-3843-9B5E5DD340D8}"/>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77829" name="Slide Number Placeholder 5">
            <a:extLst>
              <a:ext uri="{FF2B5EF4-FFF2-40B4-BE49-F238E27FC236}">
                <a16:creationId xmlns:a16="http://schemas.microsoft.com/office/drawing/2014/main" id="{8B7DE211-DA5D-596C-2752-515E46962178}"/>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D1DA704-4B0C-4372-8DEB-1781CDA00154}" type="slidenum">
              <a:rPr lang="en-US" altLang="en-US">
                <a:solidFill>
                  <a:srgbClr val="898989"/>
                </a:solidFill>
                <a:latin typeface="Calibri" panose="020F0502020204030204" pitchFamily="34" charset="0"/>
              </a:rPr>
              <a:pPr/>
              <a:t>80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A4419DFE-1DD3-075F-C979-49797FFD4FD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Conti…..</a:t>
            </a:r>
          </a:p>
        </p:txBody>
      </p:sp>
      <p:pic>
        <p:nvPicPr>
          <p:cNvPr id="8" name="Picture 3">
            <a:extLst>
              <a:ext uri="{FF2B5EF4-FFF2-40B4-BE49-F238E27FC236}">
                <a16:creationId xmlns:a16="http://schemas.microsoft.com/office/drawing/2014/main" id="{78DB423E-0B53-6F68-F7EE-3CE3A8A7B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838200"/>
            <a:ext cx="44196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3DAC6233-1AD7-36CB-E82D-F6FF2EBCB4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 calcmode="lin" valueType="num">
                                      <p:cBhvr additive="base">
                                        <p:cTn id="7" dur="500" fill="hold"/>
                                        <p:tgtEl>
                                          <p:spTgt spid="706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0658">
                                            <p:txEl>
                                              <p:pRg st="1" end="1"/>
                                            </p:txEl>
                                          </p:spTgt>
                                        </p:tgtEl>
                                        <p:attrNameLst>
                                          <p:attrName>style.visibility</p:attrName>
                                        </p:attrNameLst>
                                      </p:cBhvr>
                                      <p:to>
                                        <p:strVal val="visible"/>
                                      </p:to>
                                    </p:set>
                                    <p:anim calcmode="lin" valueType="num">
                                      <p:cBhvr additive="base">
                                        <p:cTn id="13" dur="500" fill="hold"/>
                                        <p:tgtEl>
                                          <p:spTgt spid="706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0658">
                                            <p:txEl>
                                              <p:pRg st="2" end="2"/>
                                            </p:txEl>
                                          </p:spTgt>
                                        </p:tgtEl>
                                        <p:attrNameLst>
                                          <p:attrName>style.visibility</p:attrName>
                                        </p:attrNameLst>
                                      </p:cBhvr>
                                      <p:to>
                                        <p:strVal val="visible"/>
                                      </p:to>
                                    </p:set>
                                    <p:anim calcmode="lin" valueType="num">
                                      <p:cBhvr additive="base">
                                        <p:cTn id="17" dur="500" fill="hold"/>
                                        <p:tgtEl>
                                          <p:spTgt spid="7065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65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0658">
                                            <p:txEl>
                                              <p:pRg st="3" end="3"/>
                                            </p:txEl>
                                          </p:spTgt>
                                        </p:tgtEl>
                                        <p:attrNameLst>
                                          <p:attrName>style.visibility</p:attrName>
                                        </p:attrNameLst>
                                      </p:cBhvr>
                                      <p:to>
                                        <p:strVal val="visible"/>
                                      </p:to>
                                    </p:set>
                                    <p:anim calcmode="lin" valueType="num">
                                      <p:cBhvr additive="base">
                                        <p:cTn id="21" dur="500" fill="hold"/>
                                        <p:tgtEl>
                                          <p:spTgt spid="7065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06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70658">
                                            <p:txEl>
                                              <p:pRg st="4" end="4"/>
                                            </p:txEl>
                                          </p:spTgt>
                                        </p:tgtEl>
                                        <p:attrNameLst>
                                          <p:attrName>style.visibility</p:attrName>
                                        </p:attrNameLst>
                                      </p:cBhvr>
                                      <p:to>
                                        <p:strVal val="visible"/>
                                      </p:to>
                                    </p:set>
                                    <p:anim calcmode="lin" valueType="num">
                                      <p:cBhvr additive="base">
                                        <p:cTn id="27" dur="500" fill="hold"/>
                                        <p:tgtEl>
                                          <p:spTgt spid="7065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0658">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0658">
                                            <p:txEl>
                                              <p:pRg st="5" end="5"/>
                                            </p:txEl>
                                          </p:spTgt>
                                        </p:tgtEl>
                                        <p:attrNameLst>
                                          <p:attrName>style.visibility</p:attrName>
                                        </p:attrNameLst>
                                      </p:cBhvr>
                                      <p:to>
                                        <p:strVal val="visible"/>
                                      </p:to>
                                    </p:set>
                                    <p:anim calcmode="lin" valueType="num">
                                      <p:cBhvr additive="base">
                                        <p:cTn id="31" dur="500" fill="hold"/>
                                        <p:tgtEl>
                                          <p:spTgt spid="7065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58">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0658">
                                            <p:txEl>
                                              <p:pRg st="6" end="6"/>
                                            </p:txEl>
                                          </p:spTgt>
                                        </p:tgtEl>
                                        <p:attrNameLst>
                                          <p:attrName>style.visibility</p:attrName>
                                        </p:attrNameLst>
                                      </p:cBhvr>
                                      <p:to>
                                        <p:strVal val="visible"/>
                                      </p:to>
                                    </p:set>
                                    <p:anim calcmode="lin" valueType="num">
                                      <p:cBhvr additive="base">
                                        <p:cTn id="35" dur="500" fill="hold"/>
                                        <p:tgtEl>
                                          <p:spTgt spid="7065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0658">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0658">
                                            <p:txEl>
                                              <p:pRg st="7" end="7"/>
                                            </p:txEl>
                                          </p:spTgt>
                                        </p:tgtEl>
                                        <p:attrNameLst>
                                          <p:attrName>style.visibility</p:attrName>
                                        </p:attrNameLst>
                                      </p:cBhvr>
                                      <p:to>
                                        <p:strVal val="visible"/>
                                      </p:to>
                                    </p:set>
                                    <p:anim calcmode="lin" valueType="num">
                                      <p:cBhvr additive="base">
                                        <p:cTn id="39" dur="500" fill="hold"/>
                                        <p:tgtEl>
                                          <p:spTgt spid="70658">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06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70658">
                                            <p:txEl>
                                              <p:pRg st="8" end="8"/>
                                            </p:txEl>
                                          </p:spTgt>
                                        </p:tgtEl>
                                        <p:attrNameLst>
                                          <p:attrName>style.visibility</p:attrName>
                                        </p:attrNameLst>
                                      </p:cBhvr>
                                      <p:to>
                                        <p:strVal val="visible"/>
                                      </p:to>
                                    </p:set>
                                    <p:anim calcmode="lin" valueType="num">
                                      <p:cBhvr additive="base">
                                        <p:cTn id="51" dur="500" fill="hold"/>
                                        <p:tgtEl>
                                          <p:spTgt spid="70658">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06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70658">
                                            <p:txEl>
                                              <p:pRg st="9" end="9"/>
                                            </p:txEl>
                                          </p:spTgt>
                                        </p:tgtEl>
                                        <p:attrNameLst>
                                          <p:attrName>style.visibility</p:attrName>
                                        </p:attrNameLst>
                                      </p:cBhvr>
                                      <p:to>
                                        <p:strVal val="visible"/>
                                      </p:to>
                                    </p:set>
                                    <p:anim calcmode="lin" valueType="num">
                                      <p:cBhvr additive="base">
                                        <p:cTn id="57" dur="500" fill="hold"/>
                                        <p:tgtEl>
                                          <p:spTgt spid="70658">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06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70658">
                                            <p:txEl>
                                              <p:pRg st="10" end="10"/>
                                            </p:txEl>
                                          </p:spTgt>
                                        </p:tgtEl>
                                        <p:attrNameLst>
                                          <p:attrName>style.visibility</p:attrName>
                                        </p:attrNameLst>
                                      </p:cBhvr>
                                      <p:to>
                                        <p:strVal val="visible"/>
                                      </p:to>
                                    </p:set>
                                    <p:anim calcmode="lin" valueType="num">
                                      <p:cBhvr additive="base">
                                        <p:cTn id="63" dur="500" fill="hold"/>
                                        <p:tgtEl>
                                          <p:spTgt spid="70658">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0658">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0658">
                                            <p:txEl>
                                              <p:pRg st="11" end="11"/>
                                            </p:txEl>
                                          </p:spTgt>
                                        </p:tgtEl>
                                        <p:attrNameLst>
                                          <p:attrName>style.visibility</p:attrName>
                                        </p:attrNameLst>
                                      </p:cBhvr>
                                      <p:to>
                                        <p:strVal val="visible"/>
                                      </p:to>
                                    </p:set>
                                    <p:anim calcmode="lin" valueType="num">
                                      <p:cBhvr additive="base">
                                        <p:cTn id="67" dur="500" fill="hold"/>
                                        <p:tgtEl>
                                          <p:spTgt spid="7065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065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D97036EA-7F43-4A50-A6DF-AD1233D728C7}"/>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r>
              <a:rPr lang="en-US" altLang="en-US"/>
              <a:t>	If in a schedule, a transaction is not allowed to read a data item until the last transaction that has written it is committed or aborted, then such a schedule is called as a </a:t>
            </a:r>
            <a:r>
              <a:rPr lang="en-US" altLang="en-US" b="1"/>
              <a:t>Cascadeless Schedule</a:t>
            </a:r>
            <a:r>
              <a:rPr lang="en-US" altLang="en-US"/>
              <a:t>.</a:t>
            </a:r>
          </a:p>
          <a:p>
            <a:pPr algn="just" eaLnBrk="1" hangingPunct="1">
              <a:buFont typeface="Arial" panose="020B0604020202020204" pitchFamily="34" charset="0"/>
              <a:buNone/>
            </a:pPr>
            <a:endParaRPr lang="en-US" altLang="en-US" b="1"/>
          </a:p>
          <a:p>
            <a:pPr>
              <a:buFont typeface="Arial" panose="020B0604020202020204" pitchFamily="34" charset="0"/>
              <a:buNone/>
            </a:pPr>
            <a:r>
              <a:rPr lang="en-US" altLang="en-US"/>
              <a:t>	In other words,</a:t>
            </a:r>
          </a:p>
          <a:p>
            <a:r>
              <a:rPr lang="en-US" altLang="en-US"/>
              <a:t>Cascadeless schedule allows only committed read operations.</a:t>
            </a:r>
          </a:p>
          <a:p>
            <a:r>
              <a:rPr lang="en-US" altLang="en-US"/>
              <a:t>Therefore, it avoids cascading roll back and thus saves CPU time.</a:t>
            </a:r>
          </a:p>
          <a:p>
            <a:pPr algn="just" eaLnBrk="1" hangingPunct="1">
              <a:buFont typeface="Arial" panose="020B0604020202020204" pitchFamily="34" charset="0"/>
              <a:buNone/>
            </a:pPr>
            <a:endParaRPr lang="en-US" altLang="en-US" b="1"/>
          </a:p>
          <a:p>
            <a:pPr algn="just" eaLnBrk="1" hangingPunct="1">
              <a:buFont typeface="Arial" panose="020B0604020202020204" pitchFamily="34" charset="0"/>
              <a:buNone/>
            </a:pPr>
            <a:endParaRPr lang="en-US" altLang="en-US" b="1"/>
          </a:p>
        </p:txBody>
      </p:sp>
      <p:sp>
        <p:nvSpPr>
          <p:cNvPr id="4" name="Date Placeholder 3">
            <a:extLst>
              <a:ext uri="{FF2B5EF4-FFF2-40B4-BE49-F238E27FC236}">
                <a16:creationId xmlns:a16="http://schemas.microsoft.com/office/drawing/2014/main" id="{9AC71E48-9347-95FD-45C7-64E14C794ACC}"/>
              </a:ext>
            </a:extLst>
          </p:cNvPr>
          <p:cNvSpPr>
            <a:spLocks noGrp="1"/>
          </p:cNvSpPr>
          <p:nvPr>
            <p:ph type="dt" sz="quarter" idx="10"/>
          </p:nvPr>
        </p:nvSpPr>
        <p:spPr/>
        <p:txBody>
          <a:bodyPr/>
          <a:lstStyle/>
          <a:p>
            <a:pPr>
              <a:defRPr/>
            </a:pPr>
            <a:fld id="{8EF31C5A-765F-4D91-A18F-1A5AB9F66E38}" type="datetime1">
              <a:rPr lang="en-US" smtClean="0"/>
              <a:t>4/16/24</a:t>
            </a:fld>
            <a:endParaRPr lang="en-US"/>
          </a:p>
        </p:txBody>
      </p:sp>
      <p:sp>
        <p:nvSpPr>
          <p:cNvPr id="5" name="Footer Placeholder 4">
            <a:extLst>
              <a:ext uri="{FF2B5EF4-FFF2-40B4-BE49-F238E27FC236}">
                <a16:creationId xmlns:a16="http://schemas.microsoft.com/office/drawing/2014/main" id="{85A5EF08-DF5C-9F02-4FE1-732A4FDE984C}"/>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78853" name="Slide Number Placeholder 5">
            <a:extLst>
              <a:ext uri="{FF2B5EF4-FFF2-40B4-BE49-F238E27FC236}">
                <a16:creationId xmlns:a16="http://schemas.microsoft.com/office/drawing/2014/main" id="{CE27AECC-321D-A362-A2D9-98D2522FDF13}"/>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7F183D-731B-4097-A078-7D489B37BE57}" type="slidenum">
              <a:rPr lang="en-US" altLang="en-US">
                <a:solidFill>
                  <a:srgbClr val="898989"/>
                </a:solidFill>
                <a:latin typeface="Calibri" panose="020F0502020204030204" pitchFamily="34" charset="0"/>
              </a:rPr>
              <a:pPr/>
              <a:t>81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7DC6E1B2-2403-CFFB-D125-D862C496FA83}"/>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2. </a:t>
            </a:r>
            <a:r>
              <a:rPr lang="en-US" sz="3200" b="1" dirty="0" err="1">
                <a:solidFill>
                  <a:schemeClr val="tx1"/>
                </a:solidFill>
              </a:rPr>
              <a:t>Cascadeless</a:t>
            </a:r>
            <a:r>
              <a:rPr lang="en-US" sz="3200" b="1" dirty="0">
                <a:solidFill>
                  <a:schemeClr val="tx1"/>
                </a:solidFill>
              </a:rPr>
              <a:t> Schedule</a:t>
            </a:r>
          </a:p>
        </p:txBody>
      </p:sp>
      <p:pic>
        <p:nvPicPr>
          <p:cNvPr id="2" name="Picture 1">
            <a:extLst>
              <a:ext uri="{FF2B5EF4-FFF2-40B4-BE49-F238E27FC236}">
                <a16:creationId xmlns:a16="http://schemas.microsoft.com/office/drawing/2014/main" id="{9C47BA51-E122-C26A-C583-E85153FC80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anim calcmode="lin" valueType="num">
                                      <p:cBhvr additive="base">
                                        <p:cTn id="7" dur="500" fill="hold"/>
                                        <p:tgtEl>
                                          <p:spTgt spid="716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682">
                                            <p:txEl>
                                              <p:pRg st="2" end="2"/>
                                            </p:txEl>
                                          </p:spTgt>
                                        </p:tgtEl>
                                        <p:attrNameLst>
                                          <p:attrName>style.visibility</p:attrName>
                                        </p:attrNameLst>
                                      </p:cBhvr>
                                      <p:to>
                                        <p:strVal val="visible"/>
                                      </p:to>
                                    </p:set>
                                    <p:anim calcmode="lin" valueType="num">
                                      <p:cBhvr additive="base">
                                        <p:cTn id="13" dur="500" fill="hold"/>
                                        <p:tgtEl>
                                          <p:spTgt spid="7168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1682">
                                            <p:txEl>
                                              <p:pRg st="3" end="3"/>
                                            </p:txEl>
                                          </p:spTgt>
                                        </p:tgtEl>
                                        <p:attrNameLst>
                                          <p:attrName>style.visibility</p:attrName>
                                        </p:attrNameLst>
                                      </p:cBhvr>
                                      <p:to>
                                        <p:strVal val="visible"/>
                                      </p:to>
                                    </p:set>
                                    <p:anim calcmode="lin" valueType="num">
                                      <p:cBhvr additive="base">
                                        <p:cTn id="19" dur="500" fill="hold"/>
                                        <p:tgtEl>
                                          <p:spTgt spid="7168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1682">
                                            <p:txEl>
                                              <p:pRg st="4" end="4"/>
                                            </p:txEl>
                                          </p:spTgt>
                                        </p:tgtEl>
                                        <p:attrNameLst>
                                          <p:attrName>style.visibility</p:attrName>
                                        </p:attrNameLst>
                                      </p:cBhvr>
                                      <p:to>
                                        <p:strVal val="visible"/>
                                      </p:to>
                                    </p:set>
                                    <p:anim calcmode="lin" valueType="num">
                                      <p:cBhvr additive="base">
                                        <p:cTn id="25" dur="500" fill="hold"/>
                                        <p:tgtEl>
                                          <p:spTgt spid="7168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68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a:extLst>
              <a:ext uri="{FF2B5EF4-FFF2-40B4-BE49-F238E27FC236}">
                <a16:creationId xmlns:a16="http://schemas.microsoft.com/office/drawing/2014/main" id="{C34DD627-5C71-8375-8C6D-541217D5D240}"/>
              </a:ext>
            </a:extLst>
          </p:cNvPr>
          <p:cNvSpPr>
            <a:spLocks noGrp="1"/>
          </p:cNvSpPr>
          <p:nvPr>
            <p:ph idx="1"/>
          </p:nvPr>
        </p:nvSpPr>
        <p:spPr>
          <a:xfrm>
            <a:off x="2057400" y="1143000"/>
            <a:ext cx="8229600" cy="5257800"/>
          </a:xfrm>
        </p:spPr>
        <p:txBody>
          <a:bodyPr>
            <a:normAutofit fontScale="92500" lnSpcReduction="10000"/>
          </a:bodyPr>
          <a:lstStyle/>
          <a:p>
            <a:pPr algn="just" eaLnBrk="1" hangingPunct="1">
              <a:buFont typeface="Arial" panose="020B0604020202020204" pitchFamily="34" charset="0"/>
              <a:buNone/>
            </a:pPr>
            <a:r>
              <a:rPr lang="en-US" altLang="en-US" b="1" dirty="0">
                <a:solidFill>
                  <a:srgbClr val="C00000"/>
                </a:solidFill>
              </a:rPr>
              <a:t>Example</a:t>
            </a:r>
            <a:r>
              <a:rPr lang="en-US" altLang="en-US" dirty="0">
                <a:solidFill>
                  <a:srgbClr val="C00000"/>
                </a:solidFill>
              </a:rPr>
              <a:t> </a:t>
            </a:r>
          </a:p>
          <a:p>
            <a:pPr algn="just" eaLnBrk="1" hangingPunct="1">
              <a:buFont typeface="Arial" panose="020B0604020202020204" pitchFamily="34" charset="0"/>
              <a:buNone/>
            </a:pPr>
            <a:r>
              <a:rPr lang="en-US" altLang="en-US" dirty="0"/>
              <a:t>	Here no uncommitted reads are allowed. That is no dirty reads are allowed. That is no W-R problem. Disallowing a transaction from reading uncommitted changes from another transaction. </a:t>
            </a:r>
            <a:r>
              <a:rPr lang="en-US" altLang="en-US" dirty="0" err="1"/>
              <a:t>Cascadeless</a:t>
            </a:r>
            <a:r>
              <a:rPr lang="en-US" altLang="en-US" dirty="0"/>
              <a:t> schedules are also recoverable.</a:t>
            </a:r>
            <a:r>
              <a:rPr lang="en-US" altLang="en-US" b="1" dirty="0"/>
              <a:t> </a:t>
            </a:r>
          </a:p>
          <a:p>
            <a:pPr algn="just" eaLnBrk="1" hangingPunct="1">
              <a:buFont typeface="Arial" panose="020B0604020202020204" pitchFamily="34" charset="0"/>
              <a:buNone/>
            </a:pPr>
            <a:endParaRPr lang="en-US" altLang="en-US" b="1" dirty="0"/>
          </a:p>
          <a:p>
            <a:pPr algn="just" eaLnBrk="1" hangingPunct="1">
              <a:buFont typeface="Arial" panose="020B0604020202020204" pitchFamily="34" charset="0"/>
              <a:buNone/>
            </a:pPr>
            <a:endParaRPr lang="en-US" altLang="en-US" b="1" dirty="0"/>
          </a:p>
          <a:p>
            <a:pPr algn="just" eaLnBrk="1" hangingPunct="1">
              <a:buFont typeface="Arial" panose="020B0604020202020204" pitchFamily="34" charset="0"/>
              <a:buNone/>
            </a:pPr>
            <a:endParaRPr lang="en-US" altLang="en-US" b="1" dirty="0"/>
          </a:p>
          <a:p>
            <a:pPr algn="just" eaLnBrk="1" hangingPunct="1">
              <a:buFont typeface="Arial" panose="020B0604020202020204" pitchFamily="34" charset="0"/>
              <a:buNone/>
            </a:pPr>
            <a:endParaRPr lang="en-US" altLang="en-US" b="1" dirty="0"/>
          </a:p>
          <a:p>
            <a:pPr algn="just" eaLnBrk="1" hangingPunct="1">
              <a:buFont typeface="Arial" panose="020B0604020202020204" pitchFamily="34" charset="0"/>
              <a:buNone/>
            </a:pPr>
            <a:endParaRPr lang="en-US" altLang="en-US" b="1" dirty="0"/>
          </a:p>
          <a:p>
            <a:pPr algn="just" eaLnBrk="1" hangingPunct="1">
              <a:buFont typeface="Arial" panose="020B0604020202020204" pitchFamily="34" charset="0"/>
              <a:buNone/>
            </a:pPr>
            <a:endParaRPr lang="en-US" altLang="en-US" b="1" dirty="0"/>
          </a:p>
          <a:p>
            <a:pPr algn="just" eaLnBrk="1" hangingPunct="1">
              <a:buFont typeface="Arial" panose="020B0604020202020204" pitchFamily="34" charset="0"/>
              <a:buNone/>
            </a:pPr>
            <a:r>
              <a:rPr lang="en-US" altLang="en-US" b="1" dirty="0"/>
              <a:t>	</a:t>
            </a:r>
            <a:r>
              <a:rPr lang="en-US" altLang="en-US" dirty="0"/>
              <a:t>In the above figure, the schedule is </a:t>
            </a:r>
            <a:r>
              <a:rPr lang="en-US" altLang="en-US" dirty="0" err="1"/>
              <a:t>cascadeless</a:t>
            </a:r>
            <a:r>
              <a:rPr lang="en-US" altLang="en-US" dirty="0"/>
              <a:t> because we are reading only after a committed write. But in a </a:t>
            </a:r>
            <a:r>
              <a:rPr lang="en-US" altLang="en-US" dirty="0" err="1"/>
              <a:t>cascadeless</a:t>
            </a:r>
            <a:r>
              <a:rPr lang="en-US" altLang="en-US" dirty="0"/>
              <a:t> schedule, there still can be a problem of W-W, or lost update problem. </a:t>
            </a:r>
          </a:p>
          <a:p>
            <a:pPr algn="just" eaLnBrk="1" hangingPunct="1">
              <a:buFont typeface="Arial" panose="020B0604020202020204" pitchFamily="34" charset="0"/>
              <a:buNone/>
            </a:pPr>
            <a:r>
              <a:rPr lang="en-US" altLang="en-US" dirty="0"/>
              <a:t>	</a:t>
            </a:r>
            <a:r>
              <a:rPr lang="en-US" altLang="en-US" b="1" dirty="0"/>
              <a:t>So, to avoid that strict schedule comes into the picture.	</a:t>
            </a:r>
          </a:p>
          <a:p>
            <a:pPr algn="just" eaLnBrk="1" hangingPunct="1">
              <a:buFont typeface="Arial" panose="020B0604020202020204" pitchFamily="34" charset="0"/>
              <a:buNone/>
            </a:pPr>
            <a:endParaRPr lang="en-US" altLang="en-US" b="1" dirty="0"/>
          </a:p>
          <a:p>
            <a:pPr algn="just" eaLnBrk="1" hangingPunct="1">
              <a:buFont typeface="Arial" panose="020B0604020202020204" pitchFamily="34" charset="0"/>
              <a:buNone/>
            </a:pPr>
            <a:endParaRPr lang="en-US" altLang="en-US" b="1" dirty="0"/>
          </a:p>
          <a:p>
            <a:pPr algn="just" eaLnBrk="1" hangingPunct="1">
              <a:buFont typeface="Arial" panose="020B0604020202020204" pitchFamily="34" charset="0"/>
              <a:buNone/>
            </a:pPr>
            <a:endParaRPr lang="en-US" altLang="en-US" b="1" dirty="0"/>
          </a:p>
        </p:txBody>
      </p:sp>
      <p:sp>
        <p:nvSpPr>
          <p:cNvPr id="4" name="Date Placeholder 3">
            <a:extLst>
              <a:ext uri="{FF2B5EF4-FFF2-40B4-BE49-F238E27FC236}">
                <a16:creationId xmlns:a16="http://schemas.microsoft.com/office/drawing/2014/main" id="{42DD8F46-5691-0145-D4E0-5D5F1072796D}"/>
              </a:ext>
            </a:extLst>
          </p:cNvPr>
          <p:cNvSpPr>
            <a:spLocks noGrp="1"/>
          </p:cNvSpPr>
          <p:nvPr>
            <p:ph type="dt" sz="quarter" idx="10"/>
          </p:nvPr>
        </p:nvSpPr>
        <p:spPr/>
        <p:txBody>
          <a:bodyPr/>
          <a:lstStyle/>
          <a:p>
            <a:pPr>
              <a:defRPr/>
            </a:pPr>
            <a:fld id="{221FDB38-6213-4A43-9C96-C369A01EC78E}" type="datetime1">
              <a:rPr lang="en-US" smtClean="0"/>
              <a:t>4/16/24</a:t>
            </a:fld>
            <a:endParaRPr lang="en-US"/>
          </a:p>
        </p:txBody>
      </p:sp>
      <p:sp>
        <p:nvSpPr>
          <p:cNvPr id="5" name="Footer Placeholder 4">
            <a:extLst>
              <a:ext uri="{FF2B5EF4-FFF2-40B4-BE49-F238E27FC236}">
                <a16:creationId xmlns:a16="http://schemas.microsoft.com/office/drawing/2014/main" id="{97B630B9-3923-F827-21A4-0902473F2FDC}"/>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79877" name="Slide Number Placeholder 5">
            <a:extLst>
              <a:ext uri="{FF2B5EF4-FFF2-40B4-BE49-F238E27FC236}">
                <a16:creationId xmlns:a16="http://schemas.microsoft.com/office/drawing/2014/main" id="{5C6D11DD-5658-F849-48E9-1BA16A6168A3}"/>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F231111-B154-4EE0-ACAB-FC435B4E81DA}" type="slidenum">
              <a:rPr lang="en-US" altLang="en-US">
                <a:solidFill>
                  <a:srgbClr val="898989"/>
                </a:solidFill>
                <a:latin typeface="Calibri" panose="020F0502020204030204" pitchFamily="34" charset="0"/>
              </a:rPr>
              <a:pPr/>
              <a:t>82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0C9D5A0D-8A3F-DC15-5629-FD9850256CF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Example </a:t>
            </a:r>
          </a:p>
        </p:txBody>
      </p:sp>
      <p:pic>
        <p:nvPicPr>
          <p:cNvPr id="72712" name="Picture 3">
            <a:extLst>
              <a:ext uri="{FF2B5EF4-FFF2-40B4-BE49-F238E27FC236}">
                <a16:creationId xmlns:a16="http://schemas.microsoft.com/office/drawing/2014/main" id="{DCD32CED-7EED-EEBC-7780-A1D0AF4D5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1" y="2819401"/>
            <a:ext cx="5019675" cy="2195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4DB43EFB-9B37-ED99-BB01-30857969F5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 calcmode="lin" valueType="num">
                                      <p:cBhvr additive="base">
                                        <p:cTn id="7" dur="500" fill="hold"/>
                                        <p:tgtEl>
                                          <p:spTgt spid="727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2706">
                                            <p:txEl>
                                              <p:pRg st="1" end="1"/>
                                            </p:txEl>
                                          </p:spTgt>
                                        </p:tgtEl>
                                        <p:attrNameLst>
                                          <p:attrName>style.visibility</p:attrName>
                                        </p:attrNameLst>
                                      </p:cBhvr>
                                      <p:to>
                                        <p:strVal val="visible"/>
                                      </p:to>
                                    </p:set>
                                    <p:anim calcmode="lin" valueType="num">
                                      <p:cBhvr additive="base">
                                        <p:cTn id="13" dur="500" fill="hold"/>
                                        <p:tgtEl>
                                          <p:spTgt spid="727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2712"/>
                                        </p:tgtEl>
                                        <p:attrNameLst>
                                          <p:attrName>style.visibility</p:attrName>
                                        </p:attrNameLst>
                                      </p:cBhvr>
                                      <p:to>
                                        <p:strVal val="visible"/>
                                      </p:to>
                                    </p:set>
                                    <p:anim calcmode="lin" valueType="num">
                                      <p:cBhvr additive="base">
                                        <p:cTn id="19" dur="500" fill="hold"/>
                                        <p:tgtEl>
                                          <p:spTgt spid="72712"/>
                                        </p:tgtEl>
                                        <p:attrNameLst>
                                          <p:attrName>ppt_x</p:attrName>
                                        </p:attrNameLst>
                                      </p:cBhvr>
                                      <p:tavLst>
                                        <p:tav tm="0">
                                          <p:val>
                                            <p:strVal val="#ppt_x"/>
                                          </p:val>
                                        </p:tav>
                                        <p:tav tm="100000">
                                          <p:val>
                                            <p:strVal val="#ppt_x"/>
                                          </p:val>
                                        </p:tav>
                                      </p:tavLst>
                                    </p:anim>
                                    <p:anim calcmode="lin" valueType="num">
                                      <p:cBhvr additive="base">
                                        <p:cTn id="20" dur="500" fill="hold"/>
                                        <p:tgtEl>
                                          <p:spTgt spid="727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2706">
                                            <p:txEl>
                                              <p:pRg st="8" end="8"/>
                                            </p:txEl>
                                          </p:spTgt>
                                        </p:tgtEl>
                                        <p:attrNameLst>
                                          <p:attrName>style.visibility</p:attrName>
                                        </p:attrNameLst>
                                      </p:cBhvr>
                                      <p:to>
                                        <p:strVal val="visible"/>
                                      </p:to>
                                    </p:set>
                                    <p:anim calcmode="lin" valueType="num">
                                      <p:cBhvr additive="base">
                                        <p:cTn id="25" dur="500" fill="hold"/>
                                        <p:tgtEl>
                                          <p:spTgt spid="7270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a:extLst>
              <a:ext uri="{FF2B5EF4-FFF2-40B4-BE49-F238E27FC236}">
                <a16:creationId xmlns:a16="http://schemas.microsoft.com/office/drawing/2014/main" id="{CBE643C6-ABE9-1AC9-A948-62BC1BA4C59C}"/>
              </a:ext>
            </a:extLst>
          </p:cNvPr>
          <p:cNvSpPr>
            <a:spLocks noGrp="1"/>
          </p:cNvSpPr>
          <p:nvPr>
            <p:ph idx="1"/>
          </p:nvPr>
        </p:nvSpPr>
        <p:spPr>
          <a:xfrm>
            <a:off x="2057400" y="1143000"/>
            <a:ext cx="8229600" cy="5181600"/>
          </a:xfrm>
        </p:spPr>
        <p:txBody>
          <a:bodyPr/>
          <a:lstStyle/>
          <a:p>
            <a:pPr>
              <a:buFont typeface="Arial" panose="020B0604020202020204" pitchFamily="34" charset="0"/>
              <a:buNone/>
            </a:pPr>
            <a:r>
              <a:rPr lang="en-US" altLang="en-US" b="1" u="sng"/>
              <a:t>NOTE-</a:t>
            </a:r>
            <a:endParaRPr lang="en-US" altLang="en-US"/>
          </a:p>
          <a:p>
            <a:r>
              <a:rPr lang="en-US" altLang="en-US"/>
              <a:t>Cascadeless schedule allows only committed read operations.</a:t>
            </a:r>
          </a:p>
          <a:p>
            <a:r>
              <a:rPr lang="en-US" altLang="en-US"/>
              <a:t>However, it allows uncommitted write operations.</a:t>
            </a:r>
          </a:p>
          <a:p>
            <a:pPr algn="just" eaLnBrk="1" hangingPunct="1">
              <a:buFont typeface="Arial" panose="020B0604020202020204" pitchFamily="34" charset="0"/>
              <a:buNone/>
            </a:pPr>
            <a:r>
              <a:rPr lang="en-US" altLang="en-US" b="1" u="sng"/>
              <a:t>Example-</a:t>
            </a:r>
            <a:endParaRPr lang="en-US" altLang="en-US" b="1"/>
          </a:p>
          <a:p>
            <a:pPr algn="just" eaLnBrk="1" hangingPunct="1">
              <a:buFont typeface="Arial" panose="020B0604020202020204" pitchFamily="34" charset="0"/>
              <a:buNone/>
            </a:pPr>
            <a:endParaRPr lang="en-US" altLang="en-US" b="1"/>
          </a:p>
          <a:p>
            <a:pPr algn="just" eaLnBrk="1" hangingPunct="1">
              <a:buFont typeface="Arial" panose="020B0604020202020204" pitchFamily="34" charset="0"/>
              <a:buNone/>
            </a:pPr>
            <a:endParaRPr lang="en-US" altLang="en-US" b="1"/>
          </a:p>
        </p:txBody>
      </p:sp>
      <p:sp>
        <p:nvSpPr>
          <p:cNvPr id="4" name="Date Placeholder 3">
            <a:extLst>
              <a:ext uri="{FF2B5EF4-FFF2-40B4-BE49-F238E27FC236}">
                <a16:creationId xmlns:a16="http://schemas.microsoft.com/office/drawing/2014/main" id="{EE08D890-CAC6-558C-CF97-02DF8FF039EF}"/>
              </a:ext>
            </a:extLst>
          </p:cNvPr>
          <p:cNvSpPr>
            <a:spLocks noGrp="1"/>
          </p:cNvSpPr>
          <p:nvPr>
            <p:ph type="dt" sz="quarter" idx="10"/>
          </p:nvPr>
        </p:nvSpPr>
        <p:spPr/>
        <p:txBody>
          <a:bodyPr/>
          <a:lstStyle/>
          <a:p>
            <a:pPr>
              <a:defRPr/>
            </a:pPr>
            <a:fld id="{B6F0F19B-35A5-4047-B083-FDA37B7BDAE2}" type="datetime1">
              <a:rPr lang="en-US" smtClean="0"/>
              <a:t>4/16/24</a:t>
            </a:fld>
            <a:endParaRPr lang="en-US"/>
          </a:p>
        </p:txBody>
      </p:sp>
      <p:sp>
        <p:nvSpPr>
          <p:cNvPr id="5" name="Footer Placeholder 4">
            <a:extLst>
              <a:ext uri="{FF2B5EF4-FFF2-40B4-BE49-F238E27FC236}">
                <a16:creationId xmlns:a16="http://schemas.microsoft.com/office/drawing/2014/main" id="{A609D5D6-674B-C4FF-7203-7973FB0D3444}"/>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80901" name="Slide Number Placeholder 5">
            <a:extLst>
              <a:ext uri="{FF2B5EF4-FFF2-40B4-BE49-F238E27FC236}">
                <a16:creationId xmlns:a16="http://schemas.microsoft.com/office/drawing/2014/main" id="{8C58D99D-DE22-D25D-FA18-E515D878591F}"/>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7EB7E2-14A8-4A1F-94CF-76E7DD37B095}" type="slidenum">
              <a:rPr lang="en-US" altLang="en-US">
                <a:solidFill>
                  <a:srgbClr val="898989"/>
                </a:solidFill>
                <a:latin typeface="Calibri" panose="020F0502020204030204" pitchFamily="34" charset="0"/>
              </a:rPr>
              <a:pPr/>
              <a:t>83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9B1A5B15-B5FF-1488-F050-D34C2841DDE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Continue</a:t>
            </a:r>
          </a:p>
        </p:txBody>
      </p:sp>
      <p:pic>
        <p:nvPicPr>
          <p:cNvPr id="73736" name="Picture 3">
            <a:extLst>
              <a:ext uri="{FF2B5EF4-FFF2-40B4-BE49-F238E27FC236}">
                <a16:creationId xmlns:a16="http://schemas.microsoft.com/office/drawing/2014/main" id="{6B33326F-3B8C-ACD3-1D97-DE6683872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743200"/>
            <a:ext cx="4838700"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F162987F-325E-220D-E92E-8DE2373891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 calcmode="lin" valueType="num">
                                      <p:cBhvr additive="base">
                                        <p:cTn id="7" dur="500" fill="hold"/>
                                        <p:tgtEl>
                                          <p:spTgt spid="737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730">
                                            <p:txEl>
                                              <p:pRg st="1" end="1"/>
                                            </p:txEl>
                                          </p:spTgt>
                                        </p:tgtEl>
                                        <p:attrNameLst>
                                          <p:attrName>style.visibility</p:attrName>
                                        </p:attrNameLst>
                                      </p:cBhvr>
                                      <p:to>
                                        <p:strVal val="visible"/>
                                      </p:to>
                                    </p:set>
                                    <p:anim calcmode="lin" valueType="num">
                                      <p:cBhvr additive="base">
                                        <p:cTn id="11" dur="500" fill="hold"/>
                                        <p:tgtEl>
                                          <p:spTgt spid="737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37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3730">
                                            <p:txEl>
                                              <p:pRg st="2" end="2"/>
                                            </p:txEl>
                                          </p:spTgt>
                                        </p:tgtEl>
                                        <p:attrNameLst>
                                          <p:attrName>style.visibility</p:attrName>
                                        </p:attrNameLst>
                                      </p:cBhvr>
                                      <p:to>
                                        <p:strVal val="visible"/>
                                      </p:to>
                                    </p:set>
                                    <p:anim calcmode="lin" valueType="num">
                                      <p:cBhvr additive="base">
                                        <p:cTn id="15" dur="500" fill="hold"/>
                                        <p:tgtEl>
                                          <p:spTgt spid="737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37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3730">
                                            <p:txEl>
                                              <p:pRg st="3" end="3"/>
                                            </p:txEl>
                                          </p:spTgt>
                                        </p:tgtEl>
                                        <p:attrNameLst>
                                          <p:attrName>style.visibility</p:attrName>
                                        </p:attrNameLst>
                                      </p:cBhvr>
                                      <p:to>
                                        <p:strVal val="visible"/>
                                      </p:to>
                                    </p:set>
                                    <p:anim calcmode="lin" valueType="num">
                                      <p:cBhvr additive="base">
                                        <p:cTn id="21" dur="500" fill="hold"/>
                                        <p:tgtEl>
                                          <p:spTgt spid="7373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37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73736"/>
                                        </p:tgtEl>
                                        <p:attrNameLst>
                                          <p:attrName>style.visibility</p:attrName>
                                        </p:attrNameLst>
                                      </p:cBhvr>
                                      <p:to>
                                        <p:strVal val="visible"/>
                                      </p:to>
                                    </p:set>
                                    <p:anim calcmode="lin" valueType="num">
                                      <p:cBhvr additive="base">
                                        <p:cTn id="27" dur="500" fill="hold"/>
                                        <p:tgtEl>
                                          <p:spTgt spid="73736"/>
                                        </p:tgtEl>
                                        <p:attrNameLst>
                                          <p:attrName>ppt_x</p:attrName>
                                        </p:attrNameLst>
                                      </p:cBhvr>
                                      <p:tavLst>
                                        <p:tav tm="0">
                                          <p:val>
                                            <p:strVal val="#ppt_x"/>
                                          </p:val>
                                        </p:tav>
                                        <p:tav tm="100000">
                                          <p:val>
                                            <p:strVal val="#ppt_x"/>
                                          </p:val>
                                        </p:tav>
                                      </p:tavLst>
                                    </p:anim>
                                    <p:anim calcmode="lin" valueType="num">
                                      <p:cBhvr additive="base">
                                        <p:cTn id="28" dur="500" fill="hold"/>
                                        <p:tgtEl>
                                          <p:spTgt spid="737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0B77529A-EBD4-578D-B9F1-126A6EB3ABCE}"/>
              </a:ext>
            </a:extLst>
          </p:cNvPr>
          <p:cNvSpPr>
            <a:spLocks noGrp="1"/>
          </p:cNvSpPr>
          <p:nvPr>
            <p:ph idx="1"/>
          </p:nvPr>
        </p:nvSpPr>
        <p:spPr>
          <a:xfrm>
            <a:off x="2057400" y="1143000"/>
            <a:ext cx="8229600" cy="5181600"/>
          </a:xfrm>
        </p:spPr>
        <p:txBody>
          <a:bodyPr/>
          <a:lstStyle/>
          <a:p>
            <a:pPr algn="just">
              <a:buFont typeface="Arial" panose="020B0604020202020204" pitchFamily="34" charset="0"/>
              <a:buNone/>
            </a:pPr>
            <a:r>
              <a:rPr lang="en-US" altLang="en-US"/>
              <a:t>	If in a schedule, a transaction is neither allowed to read nor write a data item until the last transaction that has written it is committed or aborted, then such a schedule is called as a </a:t>
            </a:r>
            <a:r>
              <a:rPr lang="en-US" altLang="en-US" b="1"/>
              <a:t>Strict Schedule</a:t>
            </a:r>
            <a:r>
              <a:rPr lang="en-US" altLang="en-US"/>
              <a:t>.</a:t>
            </a:r>
          </a:p>
          <a:p>
            <a:pPr algn="just">
              <a:buFont typeface="Arial" panose="020B0604020202020204" pitchFamily="34" charset="0"/>
              <a:buNone/>
            </a:pPr>
            <a:r>
              <a:rPr lang="en-US" altLang="en-US"/>
              <a:t>	In a strict schedule if T1 performs W(A) then T2 is not allowed to R(A) or W(A) till T1 commits/rollback. Thus, avoiding the W-W(lost-update) problem and W-R problem. Strict schedules are cascadeless as well as recoverable.</a:t>
            </a:r>
          </a:p>
          <a:p>
            <a:pPr algn="just">
              <a:buFont typeface="Arial" panose="020B0604020202020204" pitchFamily="34" charset="0"/>
              <a:buNone/>
            </a:pPr>
            <a:r>
              <a:rPr lang="en-US" altLang="en-US"/>
              <a:t>	In other words,</a:t>
            </a:r>
          </a:p>
          <a:p>
            <a:pPr algn="just"/>
            <a:r>
              <a:rPr lang="en-US" altLang="en-US"/>
              <a:t>Strict schedule allows only committed read and write operations.</a:t>
            </a:r>
          </a:p>
          <a:p>
            <a:pPr algn="just"/>
            <a:r>
              <a:rPr lang="en-US" altLang="en-US"/>
              <a:t>Clearly, strict schedule implements more restrictions than cascadeless schedule.</a:t>
            </a:r>
          </a:p>
          <a:p>
            <a:pPr algn="just">
              <a:buFont typeface="Arial" panose="020B0604020202020204" pitchFamily="34" charset="0"/>
              <a:buNone/>
            </a:pPr>
            <a:r>
              <a:rPr lang="en-US" altLang="en-US" b="1">
                <a:solidFill>
                  <a:srgbClr val="C00000"/>
                </a:solidFill>
              </a:rPr>
              <a:t>Example :- </a:t>
            </a:r>
          </a:p>
          <a:p>
            <a:pPr algn="just" eaLnBrk="1" hangingPunct="1">
              <a:buFont typeface="Arial" panose="020B0604020202020204" pitchFamily="34" charset="0"/>
              <a:buNone/>
            </a:pPr>
            <a:endParaRPr lang="en-US" altLang="en-US" b="1"/>
          </a:p>
        </p:txBody>
      </p:sp>
      <p:sp>
        <p:nvSpPr>
          <p:cNvPr id="4" name="Date Placeholder 3">
            <a:extLst>
              <a:ext uri="{FF2B5EF4-FFF2-40B4-BE49-F238E27FC236}">
                <a16:creationId xmlns:a16="http://schemas.microsoft.com/office/drawing/2014/main" id="{5232731A-DAE5-4B77-EEE3-6FF41129F627}"/>
              </a:ext>
            </a:extLst>
          </p:cNvPr>
          <p:cNvSpPr>
            <a:spLocks noGrp="1"/>
          </p:cNvSpPr>
          <p:nvPr>
            <p:ph type="dt" sz="quarter" idx="10"/>
          </p:nvPr>
        </p:nvSpPr>
        <p:spPr/>
        <p:txBody>
          <a:bodyPr/>
          <a:lstStyle/>
          <a:p>
            <a:pPr>
              <a:defRPr/>
            </a:pPr>
            <a:fld id="{281B7B42-2A25-427E-9800-F3ABFB35DE95}" type="datetime1">
              <a:rPr lang="en-US" smtClean="0"/>
              <a:t>4/16/24</a:t>
            </a:fld>
            <a:endParaRPr lang="en-US"/>
          </a:p>
        </p:txBody>
      </p:sp>
      <p:sp>
        <p:nvSpPr>
          <p:cNvPr id="5" name="Footer Placeholder 4">
            <a:extLst>
              <a:ext uri="{FF2B5EF4-FFF2-40B4-BE49-F238E27FC236}">
                <a16:creationId xmlns:a16="http://schemas.microsoft.com/office/drawing/2014/main" id="{55C92684-99C7-25CD-EB52-903C372AA760}"/>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81925" name="Slide Number Placeholder 5">
            <a:extLst>
              <a:ext uri="{FF2B5EF4-FFF2-40B4-BE49-F238E27FC236}">
                <a16:creationId xmlns:a16="http://schemas.microsoft.com/office/drawing/2014/main" id="{8FC2967F-375B-958A-46E3-B56D06F17964}"/>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BEA74DA-6BE0-47CE-8BEC-37F798AF61EB}" type="slidenum">
              <a:rPr lang="en-US" altLang="en-US">
                <a:solidFill>
                  <a:srgbClr val="898989"/>
                </a:solidFill>
                <a:latin typeface="Calibri" panose="020F0502020204030204" pitchFamily="34" charset="0"/>
              </a:rPr>
              <a:pPr/>
              <a:t>84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CAF4304A-1053-3805-641A-63433B904CC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solidFill>
                  <a:schemeClr val="tx1"/>
                </a:solidFill>
              </a:rPr>
              <a:t>3. Strict Schedule</a:t>
            </a:r>
          </a:p>
        </p:txBody>
      </p:sp>
      <p:pic>
        <p:nvPicPr>
          <p:cNvPr id="74760" name="Picture 7">
            <a:extLst>
              <a:ext uri="{FF2B5EF4-FFF2-40B4-BE49-F238E27FC236}">
                <a16:creationId xmlns:a16="http://schemas.microsoft.com/office/drawing/2014/main" id="{732E97F5-394C-C3D1-143D-366776A9A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876801"/>
            <a:ext cx="3486150" cy="1509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DEDBC2D3-D665-06F9-CF76-2EBFEF7E51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 calcmode="lin" valueType="num">
                                      <p:cBhvr additive="base">
                                        <p:cTn id="7" dur="500" fill="hold"/>
                                        <p:tgtEl>
                                          <p:spTgt spid="747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4754">
                                            <p:txEl>
                                              <p:pRg st="1" end="1"/>
                                            </p:txEl>
                                          </p:spTgt>
                                        </p:tgtEl>
                                        <p:attrNameLst>
                                          <p:attrName>style.visibility</p:attrName>
                                        </p:attrNameLst>
                                      </p:cBhvr>
                                      <p:to>
                                        <p:strVal val="visible"/>
                                      </p:to>
                                    </p:set>
                                    <p:anim calcmode="lin" valueType="num">
                                      <p:cBhvr additive="base">
                                        <p:cTn id="13" dur="500" fill="hold"/>
                                        <p:tgtEl>
                                          <p:spTgt spid="747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4754">
                                            <p:txEl>
                                              <p:pRg st="2" end="2"/>
                                            </p:txEl>
                                          </p:spTgt>
                                        </p:tgtEl>
                                        <p:attrNameLst>
                                          <p:attrName>style.visibility</p:attrName>
                                        </p:attrNameLst>
                                      </p:cBhvr>
                                      <p:to>
                                        <p:strVal val="visible"/>
                                      </p:to>
                                    </p:set>
                                    <p:anim calcmode="lin" valueType="num">
                                      <p:cBhvr additive="base">
                                        <p:cTn id="19" dur="500" fill="hold"/>
                                        <p:tgtEl>
                                          <p:spTgt spid="7475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4754">
                                            <p:txEl>
                                              <p:pRg st="3" end="3"/>
                                            </p:txEl>
                                          </p:spTgt>
                                        </p:tgtEl>
                                        <p:attrNameLst>
                                          <p:attrName>style.visibility</p:attrName>
                                        </p:attrNameLst>
                                      </p:cBhvr>
                                      <p:to>
                                        <p:strVal val="visible"/>
                                      </p:to>
                                    </p:set>
                                    <p:anim calcmode="lin" valueType="num">
                                      <p:cBhvr additive="base">
                                        <p:cTn id="25" dur="500" fill="hold"/>
                                        <p:tgtEl>
                                          <p:spTgt spid="7475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4">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4754">
                                            <p:txEl>
                                              <p:pRg st="4" end="4"/>
                                            </p:txEl>
                                          </p:spTgt>
                                        </p:tgtEl>
                                        <p:attrNameLst>
                                          <p:attrName>style.visibility</p:attrName>
                                        </p:attrNameLst>
                                      </p:cBhvr>
                                      <p:to>
                                        <p:strVal val="visible"/>
                                      </p:to>
                                    </p:set>
                                    <p:anim calcmode="lin" valueType="num">
                                      <p:cBhvr additive="base">
                                        <p:cTn id="29" dur="500" fill="hold"/>
                                        <p:tgtEl>
                                          <p:spTgt spid="7475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47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74754">
                                            <p:txEl>
                                              <p:pRg st="5" end="5"/>
                                            </p:txEl>
                                          </p:spTgt>
                                        </p:tgtEl>
                                        <p:attrNameLst>
                                          <p:attrName>style.visibility</p:attrName>
                                        </p:attrNameLst>
                                      </p:cBhvr>
                                      <p:to>
                                        <p:strVal val="visible"/>
                                      </p:to>
                                    </p:set>
                                    <p:anim calcmode="lin" valueType="num">
                                      <p:cBhvr additive="base">
                                        <p:cTn id="35" dur="500" fill="hold"/>
                                        <p:tgtEl>
                                          <p:spTgt spid="7475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7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74760"/>
                                        </p:tgtEl>
                                        <p:attrNameLst>
                                          <p:attrName>style.visibility</p:attrName>
                                        </p:attrNameLst>
                                      </p:cBhvr>
                                      <p:to>
                                        <p:strVal val="visible"/>
                                      </p:to>
                                    </p:set>
                                    <p:anim calcmode="lin" valueType="num">
                                      <p:cBhvr additive="base">
                                        <p:cTn id="41" dur="500" fill="hold"/>
                                        <p:tgtEl>
                                          <p:spTgt spid="74760"/>
                                        </p:tgtEl>
                                        <p:attrNameLst>
                                          <p:attrName>ppt_x</p:attrName>
                                        </p:attrNameLst>
                                      </p:cBhvr>
                                      <p:tavLst>
                                        <p:tav tm="0">
                                          <p:val>
                                            <p:strVal val="#ppt_x"/>
                                          </p:val>
                                        </p:tav>
                                        <p:tav tm="100000">
                                          <p:val>
                                            <p:strVal val="#ppt_x"/>
                                          </p:val>
                                        </p:tav>
                                      </p:tavLst>
                                    </p:anim>
                                    <p:anim calcmode="lin" valueType="num">
                                      <p:cBhvr additive="base">
                                        <p:cTn id="42" dur="500" fill="hold"/>
                                        <p:tgtEl>
                                          <p:spTgt spid="747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8D448D74-3164-F89C-CE40-2445705C0FF7}"/>
              </a:ext>
            </a:extLst>
          </p:cNvPr>
          <p:cNvSpPr>
            <a:spLocks noGrp="1"/>
          </p:cNvSpPr>
          <p:nvPr>
            <p:ph idx="1"/>
          </p:nvPr>
        </p:nvSpPr>
        <p:spPr>
          <a:xfrm>
            <a:off x="2057400" y="990600"/>
            <a:ext cx="8229600" cy="5334000"/>
          </a:xfrm>
        </p:spPr>
        <p:txBody>
          <a:bodyPr>
            <a:normAutofit fontScale="92500" lnSpcReduction="10000"/>
          </a:bodyPr>
          <a:lstStyle/>
          <a:p>
            <a:pPr algn="just">
              <a:buFont typeface="Arial" panose="020B0604020202020204" pitchFamily="34" charset="0"/>
              <a:buNone/>
            </a:pPr>
            <a:endParaRPr lang="en-US" altLang="en-US" b="1" u="sng"/>
          </a:p>
          <a:p>
            <a:pPr algn="just">
              <a:buFont typeface="Arial" panose="020B0604020202020204" pitchFamily="34" charset="0"/>
              <a:buNone/>
            </a:pPr>
            <a:endParaRPr lang="en-US" altLang="en-US" b="1" u="sng"/>
          </a:p>
          <a:p>
            <a:pPr algn="just">
              <a:buFont typeface="Arial" panose="020B0604020202020204" pitchFamily="34" charset="0"/>
              <a:buNone/>
            </a:pPr>
            <a:endParaRPr lang="en-US" altLang="en-US" b="1" u="sng"/>
          </a:p>
          <a:p>
            <a:pPr algn="just">
              <a:buFont typeface="Arial" panose="020B0604020202020204" pitchFamily="34" charset="0"/>
              <a:buNone/>
            </a:pPr>
            <a:endParaRPr lang="en-US" altLang="en-US" b="1" u="sng"/>
          </a:p>
          <a:p>
            <a:pPr algn="just">
              <a:buFont typeface="Arial" panose="020B0604020202020204" pitchFamily="34" charset="0"/>
              <a:buNone/>
            </a:pPr>
            <a:endParaRPr lang="en-US" altLang="en-US" b="1" u="sng"/>
          </a:p>
          <a:p>
            <a:pPr algn="just">
              <a:buFont typeface="Arial" panose="020B0604020202020204" pitchFamily="34" charset="0"/>
              <a:buNone/>
            </a:pPr>
            <a:endParaRPr lang="en-US" altLang="en-US" b="1" u="sng"/>
          </a:p>
          <a:p>
            <a:pPr algn="just">
              <a:buFont typeface="Arial" panose="020B0604020202020204" pitchFamily="34" charset="0"/>
              <a:buNone/>
            </a:pPr>
            <a:endParaRPr lang="en-US" altLang="en-US" b="1" u="sng"/>
          </a:p>
          <a:p>
            <a:pPr algn="just">
              <a:buFont typeface="Arial" panose="020B0604020202020204" pitchFamily="34" charset="0"/>
              <a:buNone/>
            </a:pPr>
            <a:r>
              <a:rPr lang="en-US" altLang="en-US"/>
              <a:t>	In the above figure, this schedule is strict because T2 is doing R(X) only after committing T1. R(Y) is before commit but that is okay because it is on different data.</a:t>
            </a:r>
            <a:endParaRPr lang="en-US" altLang="en-US" b="1" u="sng"/>
          </a:p>
          <a:p>
            <a:pPr algn="just">
              <a:buFont typeface="Arial" panose="020B0604020202020204" pitchFamily="34" charset="0"/>
              <a:buNone/>
            </a:pPr>
            <a:r>
              <a:rPr lang="en-US" altLang="en-US" b="1" u="sng"/>
              <a:t>Remember-</a:t>
            </a:r>
            <a:endParaRPr lang="en-US" altLang="en-US" b="1"/>
          </a:p>
          <a:p>
            <a:pPr algn="just"/>
            <a:r>
              <a:rPr lang="en-US" altLang="en-US"/>
              <a:t>Strict schedules are more strict than cascadeless schedules.</a:t>
            </a:r>
          </a:p>
          <a:p>
            <a:pPr algn="just"/>
            <a:r>
              <a:rPr lang="en-US" altLang="en-US"/>
              <a:t>All strict schedules are cascadeless schedules.</a:t>
            </a:r>
          </a:p>
          <a:p>
            <a:pPr algn="just"/>
            <a:r>
              <a:rPr lang="en-US" altLang="en-US"/>
              <a:t>All cascadeless schedules are not strict schedules.</a:t>
            </a:r>
          </a:p>
          <a:p>
            <a:pPr algn="just" eaLnBrk="1" hangingPunct="1">
              <a:buFont typeface="Arial" panose="020B0604020202020204" pitchFamily="34" charset="0"/>
              <a:buNone/>
            </a:pPr>
            <a:endParaRPr lang="en-US" altLang="en-US" b="1"/>
          </a:p>
        </p:txBody>
      </p:sp>
      <p:sp>
        <p:nvSpPr>
          <p:cNvPr id="4" name="Date Placeholder 3">
            <a:extLst>
              <a:ext uri="{FF2B5EF4-FFF2-40B4-BE49-F238E27FC236}">
                <a16:creationId xmlns:a16="http://schemas.microsoft.com/office/drawing/2014/main" id="{32AF0D4C-5B4A-DE34-ECD0-3316519F523A}"/>
              </a:ext>
            </a:extLst>
          </p:cNvPr>
          <p:cNvSpPr>
            <a:spLocks noGrp="1"/>
          </p:cNvSpPr>
          <p:nvPr>
            <p:ph type="dt" sz="quarter" idx="10"/>
          </p:nvPr>
        </p:nvSpPr>
        <p:spPr/>
        <p:txBody>
          <a:bodyPr/>
          <a:lstStyle/>
          <a:p>
            <a:pPr>
              <a:defRPr/>
            </a:pPr>
            <a:fld id="{30332551-72AD-4840-AA1C-3314E8F02E61}" type="datetime1">
              <a:rPr lang="en-US" smtClean="0"/>
              <a:t>4/16/24</a:t>
            </a:fld>
            <a:endParaRPr lang="en-US"/>
          </a:p>
        </p:txBody>
      </p:sp>
      <p:sp>
        <p:nvSpPr>
          <p:cNvPr id="5" name="Footer Placeholder 4">
            <a:extLst>
              <a:ext uri="{FF2B5EF4-FFF2-40B4-BE49-F238E27FC236}">
                <a16:creationId xmlns:a16="http://schemas.microsoft.com/office/drawing/2014/main" id="{35F9B9F8-4ED4-F291-BED1-027A9354F0A7}"/>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82949" name="Slide Number Placeholder 5">
            <a:extLst>
              <a:ext uri="{FF2B5EF4-FFF2-40B4-BE49-F238E27FC236}">
                <a16:creationId xmlns:a16="http://schemas.microsoft.com/office/drawing/2014/main" id="{46F81E35-B62C-AEE3-0E4E-919127511036}"/>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9EB20AC-B264-470A-89DE-565F639F5FB6}" type="slidenum">
              <a:rPr lang="en-US" altLang="en-US">
                <a:solidFill>
                  <a:srgbClr val="898989"/>
                </a:solidFill>
                <a:latin typeface="Calibri" panose="020F0502020204030204" pitchFamily="34" charset="0"/>
              </a:rPr>
              <a:pPr/>
              <a:t>85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2E0CEA0C-59CF-F784-674B-9AB7CA20FAB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Example </a:t>
            </a:r>
          </a:p>
        </p:txBody>
      </p:sp>
      <p:pic>
        <p:nvPicPr>
          <p:cNvPr id="75784" name="Picture 5" descr="https://qphs.fs.quoracdn.net/main-qimg-582d972df8932671a4782e3832986c5e">
            <a:extLst>
              <a:ext uri="{FF2B5EF4-FFF2-40B4-BE49-F238E27FC236}">
                <a16:creationId xmlns:a16="http://schemas.microsoft.com/office/drawing/2014/main" id="{7339B826-C839-8FA2-1C3F-93F60AAD1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1" y="990600"/>
            <a:ext cx="4543425"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621D302B-DE5E-9FCA-DB24-4F49B7763A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784"/>
                                        </p:tgtEl>
                                        <p:attrNameLst>
                                          <p:attrName>style.visibility</p:attrName>
                                        </p:attrNameLst>
                                      </p:cBhvr>
                                      <p:to>
                                        <p:strVal val="visible"/>
                                      </p:to>
                                    </p:set>
                                    <p:anim calcmode="lin" valueType="num">
                                      <p:cBhvr additive="base">
                                        <p:cTn id="7" dur="500" fill="hold"/>
                                        <p:tgtEl>
                                          <p:spTgt spid="75784"/>
                                        </p:tgtEl>
                                        <p:attrNameLst>
                                          <p:attrName>ppt_x</p:attrName>
                                        </p:attrNameLst>
                                      </p:cBhvr>
                                      <p:tavLst>
                                        <p:tav tm="0">
                                          <p:val>
                                            <p:strVal val="#ppt_x"/>
                                          </p:val>
                                        </p:tav>
                                        <p:tav tm="100000">
                                          <p:val>
                                            <p:strVal val="#ppt_x"/>
                                          </p:val>
                                        </p:tav>
                                      </p:tavLst>
                                    </p:anim>
                                    <p:anim calcmode="lin" valueType="num">
                                      <p:cBhvr additive="base">
                                        <p:cTn id="8" dur="500" fill="hold"/>
                                        <p:tgtEl>
                                          <p:spTgt spid="757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5778">
                                            <p:txEl>
                                              <p:pRg st="7" end="7"/>
                                            </p:txEl>
                                          </p:spTgt>
                                        </p:tgtEl>
                                        <p:attrNameLst>
                                          <p:attrName>style.visibility</p:attrName>
                                        </p:attrNameLst>
                                      </p:cBhvr>
                                      <p:to>
                                        <p:strVal val="visible"/>
                                      </p:to>
                                    </p:set>
                                    <p:anim calcmode="lin" valueType="num">
                                      <p:cBhvr additive="base">
                                        <p:cTn id="13" dur="500" fill="hold"/>
                                        <p:tgtEl>
                                          <p:spTgt spid="75778">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5778">
                                            <p:txEl>
                                              <p:pRg st="8" end="8"/>
                                            </p:txEl>
                                          </p:spTgt>
                                        </p:tgtEl>
                                        <p:attrNameLst>
                                          <p:attrName>style.visibility</p:attrName>
                                        </p:attrNameLst>
                                      </p:cBhvr>
                                      <p:to>
                                        <p:strVal val="visible"/>
                                      </p:to>
                                    </p:set>
                                    <p:anim calcmode="lin" valueType="num">
                                      <p:cBhvr additive="base">
                                        <p:cTn id="19" dur="500" fill="hold"/>
                                        <p:tgtEl>
                                          <p:spTgt spid="75778">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5778">
                                            <p:txEl>
                                              <p:pRg st="9" end="9"/>
                                            </p:txEl>
                                          </p:spTgt>
                                        </p:tgtEl>
                                        <p:attrNameLst>
                                          <p:attrName>style.visibility</p:attrName>
                                        </p:attrNameLst>
                                      </p:cBhvr>
                                      <p:to>
                                        <p:strVal val="visible"/>
                                      </p:to>
                                    </p:set>
                                    <p:anim calcmode="lin" valueType="num">
                                      <p:cBhvr additive="base">
                                        <p:cTn id="25" dur="500" fill="hold"/>
                                        <p:tgtEl>
                                          <p:spTgt spid="75778">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778">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5778">
                                            <p:txEl>
                                              <p:pRg st="10" end="10"/>
                                            </p:txEl>
                                          </p:spTgt>
                                        </p:tgtEl>
                                        <p:attrNameLst>
                                          <p:attrName>style.visibility</p:attrName>
                                        </p:attrNameLst>
                                      </p:cBhvr>
                                      <p:to>
                                        <p:strVal val="visible"/>
                                      </p:to>
                                    </p:set>
                                    <p:anim calcmode="lin" valueType="num">
                                      <p:cBhvr additive="base">
                                        <p:cTn id="29" dur="500" fill="hold"/>
                                        <p:tgtEl>
                                          <p:spTgt spid="75778">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5778">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5778">
                                            <p:txEl>
                                              <p:pRg st="11" end="11"/>
                                            </p:txEl>
                                          </p:spTgt>
                                        </p:tgtEl>
                                        <p:attrNameLst>
                                          <p:attrName>style.visibility</p:attrName>
                                        </p:attrNameLst>
                                      </p:cBhvr>
                                      <p:to>
                                        <p:strVal val="visible"/>
                                      </p:to>
                                    </p:set>
                                    <p:anim calcmode="lin" valueType="num">
                                      <p:cBhvr additive="base">
                                        <p:cTn id="33" dur="500" fill="hold"/>
                                        <p:tgtEl>
                                          <p:spTgt spid="75778">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577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41BFF-07B1-EFB8-A741-51C321D82F84}"/>
              </a:ext>
            </a:extLst>
          </p:cNvPr>
          <p:cNvSpPr>
            <a:spLocks noGrp="1"/>
          </p:cNvSpPr>
          <p:nvPr>
            <p:ph type="dt" sz="quarter" idx="10"/>
          </p:nvPr>
        </p:nvSpPr>
        <p:spPr/>
        <p:txBody>
          <a:bodyPr/>
          <a:lstStyle/>
          <a:p>
            <a:pPr>
              <a:defRPr/>
            </a:pPr>
            <a:fld id="{68F3ABEE-C83E-45D6-A7BF-ADCBF601B700}" type="datetime1">
              <a:rPr lang="en-US" smtClean="0"/>
              <a:t>4/16/24</a:t>
            </a:fld>
            <a:endParaRPr lang="en-US"/>
          </a:p>
        </p:txBody>
      </p:sp>
      <p:sp>
        <p:nvSpPr>
          <p:cNvPr id="3" name="Footer Placeholder 2">
            <a:extLst>
              <a:ext uri="{FF2B5EF4-FFF2-40B4-BE49-F238E27FC236}">
                <a16:creationId xmlns:a16="http://schemas.microsoft.com/office/drawing/2014/main" id="{45F18E22-38AD-0686-6FBC-BF73722EC563}"/>
              </a:ext>
            </a:extLst>
          </p:cNvPr>
          <p:cNvSpPr>
            <a:spLocks noGrp="1"/>
          </p:cNvSpPr>
          <p:nvPr>
            <p:ph type="ftr" sz="quarter" idx="11"/>
          </p:nvPr>
        </p:nvSpPr>
        <p:spPr>
          <a:xfrm>
            <a:off x="3429000" y="6356351"/>
            <a:ext cx="5715000" cy="365125"/>
          </a:xfrm>
        </p:spPr>
        <p:txBody>
          <a:bodyPr/>
          <a:lstStyle/>
          <a:p>
            <a:pPr>
              <a:defRPr/>
            </a:pPr>
            <a:r>
              <a:rPr lang="en-US"/>
              <a:t>Jyoti Rani        ACSAI-0402 and DBMS                Unit-4</a:t>
            </a:r>
            <a:endParaRPr lang="en-US" dirty="0"/>
          </a:p>
        </p:txBody>
      </p:sp>
      <p:sp>
        <p:nvSpPr>
          <p:cNvPr id="88068" name="Slide Number Placeholder 3">
            <a:extLst>
              <a:ext uri="{FF2B5EF4-FFF2-40B4-BE49-F238E27FC236}">
                <a16:creationId xmlns:a16="http://schemas.microsoft.com/office/drawing/2014/main" id="{85B01E1A-2BA4-7044-66CC-CEE7A85F52A3}"/>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E0850D-3B4B-44B6-B8B1-ADDA4B31AF21}" type="slidenum">
              <a:rPr lang="en-US" altLang="en-US">
                <a:solidFill>
                  <a:srgbClr val="898989"/>
                </a:solidFill>
                <a:latin typeface="Calibri" panose="020F0502020204030204" pitchFamily="34" charset="0"/>
              </a:rPr>
              <a:pPr/>
              <a:t>86</a:t>
            </a:fld>
            <a:endParaRPr lang="en-US" altLang="en-US">
              <a:solidFill>
                <a:srgbClr val="898989"/>
              </a:solidFill>
              <a:latin typeface="Calibri" panose="020F0502020204030204" pitchFamily="34" charset="0"/>
            </a:endParaRPr>
          </a:p>
        </p:txBody>
      </p:sp>
      <p:sp>
        <p:nvSpPr>
          <p:cNvPr id="6" name="Title 1">
            <a:extLst>
              <a:ext uri="{FF2B5EF4-FFF2-40B4-BE49-F238E27FC236}">
                <a16:creationId xmlns:a16="http://schemas.microsoft.com/office/drawing/2014/main" id="{9002A60F-51B0-7682-7067-04E4B3F51189}"/>
              </a:ext>
            </a:extLst>
          </p:cNvPr>
          <p:cNvSpPr txBox="1">
            <a:spLocks/>
          </p:cNvSpPr>
          <p:nvPr/>
        </p:nvSpPr>
        <p:spPr>
          <a:xfrm>
            <a:off x="28194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3200" b="1" dirty="0">
                <a:solidFill>
                  <a:schemeClr val="tx1"/>
                </a:solidFill>
              </a:rPr>
              <a:t>Topic – Recovery Objective</a:t>
            </a:r>
            <a:endParaRPr lang="en-US" sz="3200" b="1" dirty="0">
              <a:solidFill>
                <a:schemeClr val="tx1"/>
              </a:solidFill>
            </a:endParaRPr>
          </a:p>
        </p:txBody>
      </p:sp>
      <p:sp>
        <p:nvSpPr>
          <p:cNvPr id="7" name="Rectangle 6">
            <a:extLst>
              <a:ext uri="{FF2B5EF4-FFF2-40B4-BE49-F238E27FC236}">
                <a16:creationId xmlns:a16="http://schemas.microsoft.com/office/drawing/2014/main" id="{74002A36-1052-C094-663F-2FF8062831D2}"/>
              </a:ext>
            </a:extLst>
          </p:cNvPr>
          <p:cNvSpPr/>
          <p:nvPr/>
        </p:nvSpPr>
        <p:spPr>
          <a:xfrm>
            <a:off x="2133600" y="1371600"/>
            <a:ext cx="8077200" cy="4154488"/>
          </a:xfrm>
          <a:prstGeom prst="rect">
            <a:avLst/>
          </a:prstGeom>
        </p:spPr>
        <p:txBody>
          <a:bodyPr>
            <a:spAutoFit/>
          </a:bodyPr>
          <a:lstStyle/>
          <a:p>
            <a:pPr algn="just">
              <a:defRPr/>
            </a:pPr>
            <a:r>
              <a:rPr lang="en-US" sz="2400" dirty="0"/>
              <a:t>Recovery Time Objective (RTO) is the duration of time and a service level within which a business process must be restored after a disaster in order to avoid unacceptable consequences associated with a break in continuity.</a:t>
            </a:r>
          </a:p>
          <a:p>
            <a:pPr algn="just">
              <a:defRPr/>
            </a:pPr>
            <a:endParaRPr lang="en-US" sz="2400" dirty="0"/>
          </a:p>
          <a:p>
            <a:pPr algn="just">
              <a:defRPr/>
            </a:pPr>
            <a:r>
              <a:rPr lang="en-US" sz="2400" dirty="0"/>
              <a:t>Transaction Recovery is an application recovery whereby the effects of specific transactions during a specified timeframe are removed from the database. ... User errors and application failures are the most common causes of problems requiring recovery, and therefore, the primary cause for system unavailability.</a:t>
            </a:r>
          </a:p>
        </p:txBody>
      </p:sp>
      <p:pic>
        <p:nvPicPr>
          <p:cNvPr id="4" name="Picture 3">
            <a:extLst>
              <a:ext uri="{FF2B5EF4-FFF2-40B4-BE49-F238E27FC236}">
                <a16:creationId xmlns:a16="http://schemas.microsoft.com/office/drawing/2014/main" id="{FC75B5BD-9D14-60E4-34B9-9F1DC10A85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934EB3-E552-E685-5631-47F12BA2A1EA}"/>
              </a:ext>
            </a:extLst>
          </p:cNvPr>
          <p:cNvSpPr>
            <a:spLocks noGrp="1"/>
          </p:cNvSpPr>
          <p:nvPr>
            <p:ph type="dt" sz="quarter" idx="10"/>
          </p:nvPr>
        </p:nvSpPr>
        <p:spPr/>
        <p:txBody>
          <a:bodyPr/>
          <a:lstStyle/>
          <a:p>
            <a:pPr>
              <a:defRPr/>
            </a:pPr>
            <a:fld id="{5314B322-2CDB-448C-9F43-F8F9A6E5355A}" type="datetime1">
              <a:rPr lang="en-US" smtClean="0"/>
              <a:t>4/16/24</a:t>
            </a:fld>
            <a:endParaRPr lang="en-US"/>
          </a:p>
        </p:txBody>
      </p:sp>
      <p:sp>
        <p:nvSpPr>
          <p:cNvPr id="5" name="Footer Placeholder 4">
            <a:extLst>
              <a:ext uri="{FF2B5EF4-FFF2-40B4-BE49-F238E27FC236}">
                <a16:creationId xmlns:a16="http://schemas.microsoft.com/office/drawing/2014/main" id="{F9347D6E-B4A1-5D0D-DBF4-35C719487E47}"/>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89092" name="Slide Number Placeholder 5">
            <a:extLst>
              <a:ext uri="{FF2B5EF4-FFF2-40B4-BE49-F238E27FC236}">
                <a16:creationId xmlns:a16="http://schemas.microsoft.com/office/drawing/2014/main" id="{844D3C2C-24F3-FC49-713E-385BC4BFF5CA}"/>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4B31065-1408-4420-8DE8-39F728688356}" type="slidenum">
              <a:rPr lang="en-US" altLang="en-US">
                <a:solidFill>
                  <a:srgbClr val="898989"/>
                </a:solidFill>
                <a:latin typeface="Calibri" panose="020F0502020204030204" pitchFamily="34" charset="0"/>
              </a:rPr>
              <a:pPr/>
              <a:t>87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24769703-618D-4DD4-7133-E834BD0F405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effectLst>
                  <a:outerShdw blurRad="38100" dist="38100" dir="2700000" algn="tl">
                    <a:srgbClr val="C0C0C0"/>
                  </a:outerShdw>
                </a:effectLst>
              </a:rPr>
              <a:t>Recovery</a:t>
            </a:r>
            <a:endParaRPr lang="en-US" sz="3200" b="1" dirty="0">
              <a:solidFill>
                <a:schemeClr val="tx1"/>
              </a:solidFill>
            </a:endParaRPr>
          </a:p>
        </p:txBody>
      </p:sp>
      <p:sp>
        <p:nvSpPr>
          <p:cNvPr id="8199" name="Content Placeholder 2">
            <a:extLst>
              <a:ext uri="{FF2B5EF4-FFF2-40B4-BE49-F238E27FC236}">
                <a16:creationId xmlns:a16="http://schemas.microsoft.com/office/drawing/2014/main" id="{170B43B9-1FDC-92D6-C161-EF3970B3C9C2}"/>
              </a:ext>
            </a:extLst>
          </p:cNvPr>
          <p:cNvSpPr>
            <a:spLocks noGrp="1"/>
          </p:cNvSpPr>
          <p:nvPr>
            <p:ph idx="1"/>
          </p:nvPr>
        </p:nvSpPr>
        <p:spPr>
          <a:xfrm>
            <a:off x="1981200" y="925514"/>
            <a:ext cx="8229600" cy="5430837"/>
          </a:xfrm>
        </p:spPr>
        <p:txBody>
          <a:bodyPr>
            <a:normAutofit fontScale="92500"/>
          </a:bodyPr>
          <a:lstStyle/>
          <a:p>
            <a:pPr marL="381000" indent="-381000" algn="just">
              <a:buNone/>
            </a:pPr>
            <a:r>
              <a:rPr lang="en-US" altLang="en-US"/>
              <a:t>	The techniques used to recover the lost data due to system crash, transaction errors, viruses, catastrophic failure, incorrect commands execution etc. are database recovery techniques.  	</a:t>
            </a:r>
          </a:p>
          <a:p>
            <a:pPr marL="381000" indent="-381000" algn="just">
              <a:buNone/>
            </a:pPr>
            <a:endParaRPr lang="en-US" altLang="en-US"/>
          </a:p>
          <a:p>
            <a:pPr marL="381000" indent="-381000" algn="just">
              <a:buNone/>
            </a:pPr>
            <a:endParaRPr lang="en-US" altLang="en-US"/>
          </a:p>
          <a:p>
            <a:pPr marL="381000" indent="-381000" algn="just">
              <a:buNone/>
            </a:pPr>
            <a:r>
              <a:rPr lang="en-US" altLang="en-US" sz="2400" b="1">
                <a:solidFill>
                  <a:srgbClr val="0070C0"/>
                </a:solidFill>
              </a:rPr>
              <a:t>Example :- </a:t>
            </a:r>
          </a:p>
          <a:p>
            <a:pPr marL="381000" indent="-381000" algn="just">
              <a:buNone/>
            </a:pPr>
            <a:r>
              <a:rPr lang="en-US" altLang="en-US" b="1">
                <a:solidFill>
                  <a:srgbClr val="FF0000"/>
                </a:solidFill>
              </a:rPr>
              <a:t>	Consider transaction </a:t>
            </a:r>
            <a:r>
              <a:rPr lang="en-US" altLang="en-US" b="1" i="1">
                <a:solidFill>
                  <a:srgbClr val="FF0000"/>
                </a:solidFill>
              </a:rPr>
              <a:t>T</a:t>
            </a:r>
            <a:r>
              <a:rPr lang="en-US" altLang="en-US" b="1" i="1" baseline="-25000">
                <a:solidFill>
                  <a:srgbClr val="FF0000"/>
                </a:solidFill>
              </a:rPr>
              <a:t>i</a:t>
            </a:r>
            <a:r>
              <a:rPr lang="en-US" altLang="en-US" b="1">
                <a:solidFill>
                  <a:srgbClr val="FF0000"/>
                </a:solidFill>
              </a:rPr>
              <a:t> that transfers $50 from account </a:t>
            </a:r>
            <a:r>
              <a:rPr lang="en-US" altLang="en-US" b="1" i="1">
                <a:solidFill>
                  <a:srgbClr val="FF0000"/>
                </a:solidFill>
              </a:rPr>
              <a:t>A</a:t>
            </a:r>
            <a:r>
              <a:rPr lang="en-US" altLang="en-US" b="1">
                <a:solidFill>
                  <a:srgbClr val="FF0000"/>
                </a:solidFill>
              </a:rPr>
              <a:t> to account </a:t>
            </a:r>
            <a:r>
              <a:rPr lang="en-US" altLang="en-US" b="1" i="1">
                <a:solidFill>
                  <a:srgbClr val="FF0000"/>
                </a:solidFill>
              </a:rPr>
              <a:t>B</a:t>
            </a:r>
          </a:p>
          <a:p>
            <a:pPr marL="800100" lvl="1" indent="-342900" algn="just"/>
            <a:r>
              <a:rPr lang="en-US" altLang="en-US"/>
              <a:t>Two updates: subtract 50 from A and add 50 to B </a:t>
            </a:r>
          </a:p>
          <a:p>
            <a:pPr marL="381000" indent="-381000" algn="just">
              <a:buNone/>
            </a:pPr>
            <a:r>
              <a:rPr lang="en-US" altLang="en-US"/>
              <a:t>	Transaction </a:t>
            </a:r>
            <a:r>
              <a:rPr lang="en-US" altLang="en-US" i="1"/>
              <a:t>T</a:t>
            </a:r>
            <a:r>
              <a:rPr lang="en-US" altLang="en-US" i="1" baseline="-25000"/>
              <a:t>i</a:t>
            </a:r>
            <a:r>
              <a:rPr lang="en-US" altLang="en-US"/>
              <a:t>  requires updates to A and B to be output to the database. </a:t>
            </a:r>
          </a:p>
          <a:p>
            <a:pPr marL="800100" lvl="1" indent="-342900" algn="just"/>
            <a:r>
              <a:rPr lang="en-US" altLang="en-US"/>
              <a:t>A failure may occur after one of these modifications have been made but before both of them are made. </a:t>
            </a:r>
          </a:p>
          <a:p>
            <a:pPr marL="800100" lvl="1" indent="-342900" algn="just"/>
            <a:r>
              <a:rPr lang="en-US" altLang="en-US"/>
              <a:t>Modifying the database without ensuring that the transaction will commit  may leave the database in an inconsistent state.</a:t>
            </a:r>
          </a:p>
          <a:p>
            <a:pPr marL="800100" lvl="1" indent="-342900" algn="just"/>
            <a:r>
              <a:rPr lang="en-US" altLang="en-US"/>
              <a:t>Not modifying the database may result in lost updates if failure occurs just after transaction commits.</a:t>
            </a:r>
          </a:p>
        </p:txBody>
      </p:sp>
      <p:pic>
        <p:nvPicPr>
          <p:cNvPr id="2" name="Picture 1">
            <a:extLst>
              <a:ext uri="{FF2B5EF4-FFF2-40B4-BE49-F238E27FC236}">
                <a16:creationId xmlns:a16="http://schemas.microsoft.com/office/drawing/2014/main" id="{E222D5DF-866A-08BA-CF7A-AC9C13F53C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9">
                                            <p:txEl>
                                              <p:pRg st="0" end="0"/>
                                            </p:txEl>
                                          </p:spTgt>
                                        </p:tgtEl>
                                        <p:attrNameLst>
                                          <p:attrName>style.visibility</p:attrName>
                                        </p:attrNameLst>
                                      </p:cBhvr>
                                      <p:to>
                                        <p:strVal val="visible"/>
                                      </p:to>
                                    </p:set>
                                    <p:anim calcmode="lin" valueType="num">
                                      <p:cBhvr additive="base">
                                        <p:cTn id="7" dur="500" fill="hold"/>
                                        <p:tgtEl>
                                          <p:spTgt spid="81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9">
                                            <p:txEl>
                                              <p:pRg st="3" end="3"/>
                                            </p:txEl>
                                          </p:spTgt>
                                        </p:tgtEl>
                                        <p:attrNameLst>
                                          <p:attrName>style.visibility</p:attrName>
                                        </p:attrNameLst>
                                      </p:cBhvr>
                                      <p:to>
                                        <p:strVal val="visible"/>
                                      </p:to>
                                    </p:set>
                                    <p:anim calcmode="lin" valueType="num">
                                      <p:cBhvr additive="base">
                                        <p:cTn id="13" dur="500" fill="hold"/>
                                        <p:tgtEl>
                                          <p:spTgt spid="819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9">
                                            <p:txEl>
                                              <p:pRg st="4" end="4"/>
                                            </p:txEl>
                                          </p:spTgt>
                                        </p:tgtEl>
                                        <p:attrNameLst>
                                          <p:attrName>style.visibility</p:attrName>
                                        </p:attrNameLst>
                                      </p:cBhvr>
                                      <p:to>
                                        <p:strVal val="visible"/>
                                      </p:to>
                                    </p:set>
                                    <p:anim calcmode="lin" valueType="num">
                                      <p:cBhvr additive="base">
                                        <p:cTn id="19" dur="500" fill="hold"/>
                                        <p:tgtEl>
                                          <p:spTgt spid="81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199">
                                            <p:txEl>
                                              <p:pRg st="5" end="5"/>
                                            </p:txEl>
                                          </p:spTgt>
                                        </p:tgtEl>
                                        <p:attrNameLst>
                                          <p:attrName>style.visibility</p:attrName>
                                        </p:attrNameLst>
                                      </p:cBhvr>
                                      <p:to>
                                        <p:strVal val="visible"/>
                                      </p:to>
                                    </p:set>
                                    <p:anim calcmode="lin" valueType="num">
                                      <p:cBhvr additive="base">
                                        <p:cTn id="25" dur="500" fill="hold"/>
                                        <p:tgtEl>
                                          <p:spTgt spid="81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199">
                                            <p:txEl>
                                              <p:pRg st="6" end="6"/>
                                            </p:txEl>
                                          </p:spTgt>
                                        </p:tgtEl>
                                        <p:attrNameLst>
                                          <p:attrName>style.visibility</p:attrName>
                                        </p:attrNameLst>
                                      </p:cBhvr>
                                      <p:to>
                                        <p:strVal val="visible"/>
                                      </p:to>
                                    </p:set>
                                    <p:anim calcmode="lin" valueType="num">
                                      <p:cBhvr additive="base">
                                        <p:cTn id="31" dur="500" fill="hold"/>
                                        <p:tgtEl>
                                          <p:spTgt spid="81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199">
                                            <p:txEl>
                                              <p:pRg st="7" end="7"/>
                                            </p:txEl>
                                          </p:spTgt>
                                        </p:tgtEl>
                                        <p:attrNameLst>
                                          <p:attrName>style.visibility</p:attrName>
                                        </p:attrNameLst>
                                      </p:cBhvr>
                                      <p:to>
                                        <p:strVal val="visible"/>
                                      </p:to>
                                    </p:set>
                                    <p:anim calcmode="lin" valueType="num">
                                      <p:cBhvr additive="base">
                                        <p:cTn id="37" dur="500" fill="hold"/>
                                        <p:tgtEl>
                                          <p:spTgt spid="819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199">
                                            <p:txEl>
                                              <p:pRg st="8" end="8"/>
                                            </p:txEl>
                                          </p:spTgt>
                                        </p:tgtEl>
                                        <p:attrNameLst>
                                          <p:attrName>style.visibility</p:attrName>
                                        </p:attrNameLst>
                                      </p:cBhvr>
                                      <p:to>
                                        <p:strVal val="visible"/>
                                      </p:to>
                                    </p:set>
                                    <p:anim calcmode="lin" valueType="num">
                                      <p:cBhvr additive="base">
                                        <p:cTn id="43" dur="500" fill="hold"/>
                                        <p:tgtEl>
                                          <p:spTgt spid="819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8199">
                                            <p:txEl>
                                              <p:pRg st="9" end="9"/>
                                            </p:txEl>
                                          </p:spTgt>
                                        </p:tgtEl>
                                        <p:attrNameLst>
                                          <p:attrName>style.visibility</p:attrName>
                                        </p:attrNameLst>
                                      </p:cBhvr>
                                      <p:to>
                                        <p:strVal val="visible"/>
                                      </p:to>
                                    </p:set>
                                    <p:anim calcmode="lin" valueType="num">
                                      <p:cBhvr additive="base">
                                        <p:cTn id="49" dur="500" fill="hold"/>
                                        <p:tgtEl>
                                          <p:spTgt spid="819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59903A-BEBD-3AF1-57E7-EDE106AEA301}"/>
              </a:ext>
            </a:extLst>
          </p:cNvPr>
          <p:cNvSpPr>
            <a:spLocks noGrp="1"/>
          </p:cNvSpPr>
          <p:nvPr>
            <p:ph type="dt" sz="quarter" idx="10"/>
          </p:nvPr>
        </p:nvSpPr>
        <p:spPr/>
        <p:txBody>
          <a:bodyPr/>
          <a:lstStyle/>
          <a:p>
            <a:pPr>
              <a:defRPr/>
            </a:pPr>
            <a:fld id="{825165D9-1C25-4525-B9A9-10E49E48F6D0}" type="datetime1">
              <a:rPr lang="en-US" smtClean="0"/>
              <a:t>4/16/24</a:t>
            </a:fld>
            <a:endParaRPr lang="en-US"/>
          </a:p>
        </p:txBody>
      </p:sp>
      <p:sp>
        <p:nvSpPr>
          <p:cNvPr id="5" name="Footer Placeholder 4">
            <a:extLst>
              <a:ext uri="{FF2B5EF4-FFF2-40B4-BE49-F238E27FC236}">
                <a16:creationId xmlns:a16="http://schemas.microsoft.com/office/drawing/2014/main" id="{69C977E0-3826-28CF-AE5E-037B149C0BC2}"/>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90116" name="Slide Number Placeholder 5">
            <a:extLst>
              <a:ext uri="{FF2B5EF4-FFF2-40B4-BE49-F238E27FC236}">
                <a16:creationId xmlns:a16="http://schemas.microsoft.com/office/drawing/2014/main" id="{894D2A41-549F-9BF6-6F4C-A15474281C2F}"/>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E5D3A0A-EC82-4FED-89B9-D9A6DADEA9E1}" type="slidenum">
              <a:rPr lang="en-US" altLang="en-US">
                <a:solidFill>
                  <a:srgbClr val="898989"/>
                </a:solidFill>
                <a:latin typeface="Calibri" panose="020F0502020204030204" pitchFamily="34" charset="0"/>
              </a:rPr>
              <a:pPr/>
              <a:t>88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2858A816-C51A-CA87-1F1A-F51E95E6A4F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effectLst>
                  <a:outerShdw blurRad="38100" dist="38100" dir="2700000" algn="tl">
                    <a:srgbClr val="C0C0C0"/>
                  </a:outerShdw>
                </a:effectLst>
              </a:rPr>
              <a:t>Data Access</a:t>
            </a:r>
            <a:endParaRPr lang="en-US" sz="3200" b="1" dirty="0">
              <a:solidFill>
                <a:schemeClr val="tx1"/>
              </a:solidFill>
            </a:endParaRPr>
          </a:p>
        </p:txBody>
      </p:sp>
      <p:sp>
        <p:nvSpPr>
          <p:cNvPr id="9223" name="Content Placeholder 2">
            <a:extLst>
              <a:ext uri="{FF2B5EF4-FFF2-40B4-BE49-F238E27FC236}">
                <a16:creationId xmlns:a16="http://schemas.microsoft.com/office/drawing/2014/main" id="{6F81769C-D751-C04D-5BFD-E6867930897A}"/>
              </a:ext>
            </a:extLst>
          </p:cNvPr>
          <p:cNvSpPr>
            <a:spLocks noGrp="1"/>
          </p:cNvSpPr>
          <p:nvPr>
            <p:ph idx="1"/>
          </p:nvPr>
        </p:nvSpPr>
        <p:spPr>
          <a:xfrm>
            <a:off x="1981200" y="925514"/>
            <a:ext cx="8229600" cy="5430837"/>
          </a:xfrm>
        </p:spPr>
        <p:txBody>
          <a:bodyPr/>
          <a:lstStyle/>
          <a:p>
            <a:pPr algn="just">
              <a:buFont typeface="Arial" panose="020B0604020202020204" pitchFamily="34" charset="0"/>
              <a:buNone/>
            </a:pPr>
            <a:r>
              <a:rPr lang="en-US" altLang="en-US" sz="2400" b="1">
                <a:solidFill>
                  <a:srgbClr val="000099"/>
                </a:solidFill>
              </a:rPr>
              <a:t>	Physical blocks</a:t>
            </a:r>
            <a:r>
              <a:rPr lang="en-US" altLang="en-US" sz="2400"/>
              <a:t> are those blocks residing on the disk. </a:t>
            </a:r>
          </a:p>
          <a:p>
            <a:pPr algn="just">
              <a:buFont typeface="Arial" panose="020B0604020202020204" pitchFamily="34" charset="0"/>
              <a:buNone/>
            </a:pPr>
            <a:r>
              <a:rPr lang="en-US" altLang="en-US" sz="2400" b="1">
                <a:solidFill>
                  <a:srgbClr val="000099"/>
                </a:solidFill>
              </a:rPr>
              <a:t>	Buffer blocks</a:t>
            </a:r>
            <a:r>
              <a:rPr lang="en-US" altLang="en-US" sz="2400"/>
              <a:t> are the blocks residing temporarily in main memory.</a:t>
            </a:r>
          </a:p>
          <a:p>
            <a:pPr algn="just">
              <a:buFont typeface="Arial" panose="020B0604020202020204" pitchFamily="34" charset="0"/>
              <a:buNone/>
            </a:pPr>
            <a:r>
              <a:rPr lang="en-US" altLang="en-US" sz="2400"/>
              <a:t>	</a:t>
            </a:r>
            <a:r>
              <a:rPr lang="en-US" altLang="en-US" sz="2400">
                <a:solidFill>
                  <a:srgbClr val="C00000"/>
                </a:solidFill>
              </a:rPr>
              <a:t>Block movements between  disk and main memory are initiated through the following two operations:</a:t>
            </a:r>
          </a:p>
          <a:p>
            <a:pPr lvl="1" algn="just"/>
            <a:r>
              <a:rPr lang="en-US" altLang="en-US" sz="2400" b="1">
                <a:solidFill>
                  <a:srgbClr val="000099"/>
                </a:solidFill>
              </a:rPr>
              <a:t>input</a:t>
            </a:r>
            <a:r>
              <a:rPr lang="en-US" altLang="en-US" sz="2400"/>
              <a:t>(B) transfers the physical block B  to main memory.</a:t>
            </a:r>
          </a:p>
          <a:p>
            <a:pPr lvl="1" algn="just"/>
            <a:r>
              <a:rPr lang="en-US" altLang="en-US" sz="2400" b="1">
                <a:solidFill>
                  <a:srgbClr val="000099"/>
                </a:solidFill>
              </a:rPr>
              <a:t>output</a:t>
            </a:r>
            <a:r>
              <a:rPr lang="en-US" altLang="en-US" sz="2400"/>
              <a:t>(B) transfers the buffer block B to the disk, and replaces the appropriate physical block there.</a:t>
            </a:r>
          </a:p>
          <a:p>
            <a:pPr algn="just">
              <a:buFont typeface="Arial" panose="020B0604020202020204" pitchFamily="34" charset="0"/>
              <a:buNone/>
            </a:pPr>
            <a:r>
              <a:rPr lang="en-US" altLang="en-US" sz="2400"/>
              <a:t>	We assume, for simplicity, that each data item fits in, and is stored inside, a single block.</a:t>
            </a:r>
          </a:p>
          <a:p>
            <a:pPr algn="just" eaLnBrk="1" hangingPunct="1">
              <a:buFont typeface="Arial" panose="020B0604020202020204" pitchFamily="34" charset="0"/>
              <a:buNone/>
            </a:pPr>
            <a:endParaRPr lang="en-US" altLang="en-US"/>
          </a:p>
        </p:txBody>
      </p:sp>
      <p:pic>
        <p:nvPicPr>
          <p:cNvPr id="2" name="Picture 1">
            <a:extLst>
              <a:ext uri="{FF2B5EF4-FFF2-40B4-BE49-F238E27FC236}">
                <a16:creationId xmlns:a16="http://schemas.microsoft.com/office/drawing/2014/main" id="{7B80D561-1585-4524-DB4A-40FE690488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23">
                                            <p:txEl>
                                              <p:pRg st="0" end="0"/>
                                            </p:txEl>
                                          </p:spTgt>
                                        </p:tgtEl>
                                        <p:attrNameLst>
                                          <p:attrName>style.visibility</p:attrName>
                                        </p:attrNameLst>
                                      </p:cBhvr>
                                      <p:to>
                                        <p:strVal val="visible"/>
                                      </p:to>
                                    </p:set>
                                    <p:anim calcmode="lin" valueType="num">
                                      <p:cBhvr additive="base">
                                        <p:cTn id="7" dur="500" fill="hold"/>
                                        <p:tgtEl>
                                          <p:spTgt spid="92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23">
                                            <p:txEl>
                                              <p:pRg st="1" end="1"/>
                                            </p:txEl>
                                          </p:spTgt>
                                        </p:tgtEl>
                                        <p:attrNameLst>
                                          <p:attrName>style.visibility</p:attrName>
                                        </p:attrNameLst>
                                      </p:cBhvr>
                                      <p:to>
                                        <p:strVal val="visible"/>
                                      </p:to>
                                    </p:set>
                                    <p:anim calcmode="lin" valueType="num">
                                      <p:cBhvr additive="base">
                                        <p:cTn id="13" dur="500" fill="hold"/>
                                        <p:tgtEl>
                                          <p:spTgt spid="92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23">
                                            <p:txEl>
                                              <p:pRg st="2" end="2"/>
                                            </p:txEl>
                                          </p:spTgt>
                                        </p:tgtEl>
                                        <p:attrNameLst>
                                          <p:attrName>style.visibility</p:attrName>
                                        </p:attrNameLst>
                                      </p:cBhvr>
                                      <p:to>
                                        <p:strVal val="visible"/>
                                      </p:to>
                                    </p:set>
                                    <p:anim calcmode="lin" valueType="num">
                                      <p:cBhvr additive="base">
                                        <p:cTn id="19" dur="500" fill="hold"/>
                                        <p:tgtEl>
                                          <p:spTgt spid="92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2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223">
                                            <p:txEl>
                                              <p:pRg st="3" end="3"/>
                                            </p:txEl>
                                          </p:spTgt>
                                        </p:tgtEl>
                                        <p:attrNameLst>
                                          <p:attrName>style.visibility</p:attrName>
                                        </p:attrNameLst>
                                      </p:cBhvr>
                                      <p:to>
                                        <p:strVal val="visible"/>
                                      </p:to>
                                    </p:set>
                                    <p:anim calcmode="lin" valueType="num">
                                      <p:cBhvr additive="base">
                                        <p:cTn id="23" dur="500" fill="hold"/>
                                        <p:tgtEl>
                                          <p:spTgt spid="922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2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223">
                                            <p:txEl>
                                              <p:pRg st="4" end="4"/>
                                            </p:txEl>
                                          </p:spTgt>
                                        </p:tgtEl>
                                        <p:attrNameLst>
                                          <p:attrName>style.visibility</p:attrName>
                                        </p:attrNameLst>
                                      </p:cBhvr>
                                      <p:to>
                                        <p:strVal val="visible"/>
                                      </p:to>
                                    </p:set>
                                    <p:anim calcmode="lin" valueType="num">
                                      <p:cBhvr additive="base">
                                        <p:cTn id="27" dur="500" fill="hold"/>
                                        <p:tgtEl>
                                          <p:spTgt spid="92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9223">
                                            <p:txEl>
                                              <p:pRg st="5" end="5"/>
                                            </p:txEl>
                                          </p:spTgt>
                                        </p:tgtEl>
                                        <p:attrNameLst>
                                          <p:attrName>style.visibility</p:attrName>
                                        </p:attrNameLst>
                                      </p:cBhvr>
                                      <p:to>
                                        <p:strVal val="visible"/>
                                      </p:to>
                                    </p:set>
                                    <p:anim calcmode="lin" valueType="num">
                                      <p:cBhvr additive="base">
                                        <p:cTn id="33" dur="500" fill="hold"/>
                                        <p:tgtEl>
                                          <p:spTgt spid="922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2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4DF9610-3F54-36B4-181D-68A389779E82}"/>
              </a:ext>
            </a:extLst>
          </p:cNvPr>
          <p:cNvSpPr>
            <a:spLocks noGrp="1"/>
          </p:cNvSpPr>
          <p:nvPr>
            <p:ph type="dt" sz="quarter" idx="10"/>
          </p:nvPr>
        </p:nvSpPr>
        <p:spPr/>
        <p:txBody>
          <a:bodyPr/>
          <a:lstStyle/>
          <a:p>
            <a:pPr>
              <a:defRPr/>
            </a:pPr>
            <a:fld id="{7A2C2168-A6C1-40EC-9CE9-3043403BEDC9}" type="datetime1">
              <a:rPr lang="en-US" smtClean="0"/>
              <a:t>4/16/24</a:t>
            </a:fld>
            <a:endParaRPr lang="en-US"/>
          </a:p>
        </p:txBody>
      </p:sp>
      <p:sp>
        <p:nvSpPr>
          <p:cNvPr id="5" name="Footer Placeholder 4">
            <a:extLst>
              <a:ext uri="{FF2B5EF4-FFF2-40B4-BE49-F238E27FC236}">
                <a16:creationId xmlns:a16="http://schemas.microsoft.com/office/drawing/2014/main" id="{D11C81F3-A646-2E33-E98D-EE87A95B2713}"/>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91140" name="Slide Number Placeholder 5">
            <a:extLst>
              <a:ext uri="{FF2B5EF4-FFF2-40B4-BE49-F238E27FC236}">
                <a16:creationId xmlns:a16="http://schemas.microsoft.com/office/drawing/2014/main" id="{45A9CB72-8C77-0899-E7F7-6B98426D7ADA}"/>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87AF6C0-3F18-4425-9D7B-BA599BB27948}" type="slidenum">
              <a:rPr lang="en-US" altLang="en-US">
                <a:solidFill>
                  <a:srgbClr val="898989"/>
                </a:solidFill>
                <a:latin typeface="Calibri" panose="020F0502020204030204" pitchFamily="34" charset="0"/>
              </a:rPr>
              <a:pPr/>
              <a:t>89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43253579-D49C-364B-A8A4-CA7FD68D8453}"/>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effectLst>
                  <a:outerShdw blurRad="38100" dist="38100" dir="2700000" algn="tl">
                    <a:srgbClr val="C0C0C0"/>
                  </a:outerShdw>
                </a:effectLst>
              </a:rPr>
              <a:t>Example of Data Access</a:t>
            </a:r>
            <a:endParaRPr lang="en-US" sz="3200" b="1" dirty="0"/>
          </a:p>
        </p:txBody>
      </p:sp>
      <p:pic>
        <p:nvPicPr>
          <p:cNvPr id="91143" name="Picture 2">
            <a:extLst>
              <a:ext uri="{FF2B5EF4-FFF2-40B4-BE49-F238E27FC236}">
                <a16:creationId xmlns:a16="http://schemas.microsoft.com/office/drawing/2014/main" id="{C008F1BA-E5E4-89AF-648A-099E5E060E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1295400"/>
            <a:ext cx="7924800" cy="4953000"/>
          </a:xfrm>
          <a:noFill/>
        </p:spPr>
      </p:pic>
      <p:pic>
        <p:nvPicPr>
          <p:cNvPr id="2" name="Picture 1">
            <a:extLst>
              <a:ext uri="{FF2B5EF4-FFF2-40B4-BE49-F238E27FC236}">
                <a16:creationId xmlns:a16="http://schemas.microsoft.com/office/drawing/2014/main" id="{641A0DF2-524D-EB43-7720-FFF520860D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7C951D-2EF2-EFAC-74B3-50279354A716}"/>
              </a:ext>
            </a:extLst>
          </p:cNvPr>
          <p:cNvSpPr>
            <a:spLocks noGrp="1"/>
          </p:cNvSpPr>
          <p:nvPr>
            <p:ph type="dt" sz="quarter" idx="10"/>
          </p:nvPr>
        </p:nvSpPr>
        <p:spPr/>
        <p:txBody>
          <a:bodyPr/>
          <a:lstStyle/>
          <a:p>
            <a:pPr>
              <a:defRPr/>
            </a:pPr>
            <a:fld id="{E68AA042-FC09-4888-BD9F-0CCE47DC2D67}" type="datetime1">
              <a:rPr lang="en-US" smtClean="0"/>
              <a:t>4/16/24</a:t>
            </a:fld>
            <a:endParaRPr lang="en-US"/>
          </a:p>
        </p:txBody>
      </p:sp>
      <p:sp>
        <p:nvSpPr>
          <p:cNvPr id="5" name="Footer Placeholder 4">
            <a:extLst>
              <a:ext uri="{FF2B5EF4-FFF2-40B4-BE49-F238E27FC236}">
                <a16:creationId xmlns:a16="http://schemas.microsoft.com/office/drawing/2014/main" id="{A1405C4B-0FB4-D4FF-8AC1-EB7B80272F98}"/>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9220" name="Slide Number Placeholder 5">
            <a:extLst>
              <a:ext uri="{FF2B5EF4-FFF2-40B4-BE49-F238E27FC236}">
                <a16:creationId xmlns:a16="http://schemas.microsoft.com/office/drawing/2014/main" id="{5BE31565-AB8F-F59B-28DB-207B2DB2A67C}"/>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60202C-BC78-487D-A4BB-5C6D925BF65F}" type="slidenum">
              <a:rPr lang="en-US" altLang="en-US">
                <a:solidFill>
                  <a:srgbClr val="898989"/>
                </a:solidFill>
                <a:latin typeface="Calibri" panose="020F0502020204030204" pitchFamily="34" charset="0"/>
              </a:rPr>
              <a:pPr/>
              <a:t>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0DACF74B-5F90-ABC3-4669-FC2B0E204CBD}"/>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Course Outcome</a:t>
            </a:r>
          </a:p>
        </p:txBody>
      </p:sp>
      <p:graphicFrame>
        <p:nvGraphicFramePr>
          <p:cNvPr id="9" name="Content Placeholder 1">
            <a:extLst>
              <a:ext uri="{FF2B5EF4-FFF2-40B4-BE49-F238E27FC236}">
                <a16:creationId xmlns:a16="http://schemas.microsoft.com/office/drawing/2014/main" id="{BB09DE2C-F2C7-9193-9EFD-AA17DB9C1BA1}"/>
              </a:ext>
            </a:extLst>
          </p:cNvPr>
          <p:cNvGraphicFramePr>
            <a:graphicFrameLocks/>
          </p:cNvGraphicFramePr>
          <p:nvPr/>
        </p:nvGraphicFramePr>
        <p:xfrm>
          <a:off x="2590800" y="1066800"/>
          <a:ext cx="7543800" cy="5203824"/>
        </p:xfrm>
        <a:graphic>
          <a:graphicData uri="http://schemas.openxmlformats.org/drawingml/2006/table">
            <a:tbl>
              <a:tblPr firstRow="1" firstCol="1" bandRow="1">
                <a:tableStyleId>{5C22544A-7EE6-4342-B048-85BDC9FD1C3A}</a:tableStyleId>
              </a:tblPr>
              <a:tblGrid>
                <a:gridCol w="1079590">
                  <a:extLst>
                    <a:ext uri="{9D8B030D-6E8A-4147-A177-3AD203B41FA5}">
                      <a16:colId xmlns:a16="http://schemas.microsoft.com/office/drawing/2014/main" val="20000"/>
                    </a:ext>
                  </a:extLst>
                </a:gridCol>
                <a:gridCol w="5331307">
                  <a:extLst>
                    <a:ext uri="{9D8B030D-6E8A-4147-A177-3AD203B41FA5}">
                      <a16:colId xmlns:a16="http://schemas.microsoft.com/office/drawing/2014/main" val="20001"/>
                    </a:ext>
                  </a:extLst>
                </a:gridCol>
                <a:gridCol w="1132903">
                  <a:extLst>
                    <a:ext uri="{9D8B030D-6E8A-4147-A177-3AD203B41FA5}">
                      <a16:colId xmlns:a16="http://schemas.microsoft.com/office/drawing/2014/main" val="20002"/>
                    </a:ext>
                  </a:extLst>
                </a:gridCol>
              </a:tblGrid>
              <a:tr h="483707">
                <a:tc>
                  <a:txBody>
                    <a:bodyPr/>
                    <a:lstStyle/>
                    <a:p>
                      <a:pPr algn="ctr">
                        <a:lnSpc>
                          <a:spcPct val="115000"/>
                        </a:lnSpc>
                        <a:spcAft>
                          <a:spcPts val="0"/>
                        </a:spcAft>
                        <a:tabLst>
                          <a:tab pos="1546860" algn="l"/>
                        </a:tabLst>
                      </a:pPr>
                      <a:r>
                        <a:rPr lang="en-US" sz="1400" dirty="0">
                          <a:effectLst/>
                        </a:rPr>
                        <a:t>S. 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1546860" algn="l"/>
                        </a:tabLst>
                      </a:pPr>
                      <a:r>
                        <a:rPr lang="en-US" sz="1400" dirty="0">
                          <a:effectLst/>
                        </a:rPr>
                        <a:t>Course Outcomes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Blooms’ Taxonomy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71490">
                <a:tc>
                  <a:txBody>
                    <a:bodyPr/>
                    <a:lstStyle/>
                    <a:p>
                      <a:pPr algn="ctr">
                        <a:lnSpc>
                          <a:spcPct val="115000"/>
                        </a:lnSpc>
                        <a:spcAft>
                          <a:spcPts val="0"/>
                        </a:spcAft>
                      </a:pPr>
                      <a:r>
                        <a:rPr lang="en-US" dirty="0"/>
                        <a:t>ACSAI0402</a:t>
                      </a:r>
                      <a:r>
                        <a:rPr lang="en-US" sz="1800" dirty="0">
                          <a:effectLst/>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t>Apply knowledge of database for real life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t>K3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71490">
                <a:tc>
                  <a:txBody>
                    <a:bodyPr/>
                    <a:lstStyle/>
                    <a:p>
                      <a:pPr algn="ctr">
                        <a:lnSpc>
                          <a:spcPct val="115000"/>
                        </a:lnSpc>
                        <a:spcAft>
                          <a:spcPts val="0"/>
                        </a:spcAft>
                      </a:pPr>
                      <a:r>
                        <a:rPr lang="en-US" dirty="0"/>
                        <a:t>ACSAI0402</a:t>
                      </a:r>
                      <a:r>
                        <a:rPr lang="en-US" sz="1800" dirty="0">
                          <a:effectLst/>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just">
                        <a:lnSpc>
                          <a:spcPct val="115000"/>
                        </a:lnSpc>
                        <a:spcAft>
                          <a:spcPts val="0"/>
                        </a:spcAft>
                      </a:pPr>
                      <a:r>
                        <a:rPr lang="en-US" sz="1800" dirty="0"/>
                        <a:t>Apply query processing techniques to automate the real time problems of databases.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US" sz="1800" dirty="0"/>
                        <a:t>K3, K4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002"/>
                  </a:ext>
                </a:extLst>
              </a:tr>
              <a:tr h="1092610">
                <a:tc>
                  <a:txBody>
                    <a:bodyPr/>
                    <a:lstStyle/>
                    <a:p>
                      <a:pPr algn="ctr">
                        <a:lnSpc>
                          <a:spcPct val="115000"/>
                        </a:lnSpc>
                        <a:spcAft>
                          <a:spcPts val="0"/>
                        </a:spcAft>
                      </a:pPr>
                      <a:r>
                        <a:rPr lang="en-US" dirty="0"/>
                        <a:t>ACSAI0402</a:t>
                      </a:r>
                      <a:r>
                        <a:rPr lang="en-US" sz="1800" dirty="0">
                          <a:solidFill>
                            <a:schemeClr val="bg1"/>
                          </a:solidFill>
                          <a:effectLst/>
                        </a:rPr>
                        <a:t>.3</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just">
                        <a:lnSpc>
                          <a:spcPct val="115000"/>
                        </a:lnSpc>
                        <a:spcAft>
                          <a:spcPts val="0"/>
                        </a:spcAft>
                      </a:pPr>
                      <a:r>
                        <a:rPr lang="en-US" sz="1800" dirty="0">
                          <a:solidFill>
                            <a:schemeClr val="bg1"/>
                          </a:solidFill>
                        </a:rPr>
                        <a:t>Identify and solve the redundancy problem in database tables using normalization</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0"/>
                        </a:spcAft>
                      </a:pPr>
                      <a:r>
                        <a:rPr lang="en-US" sz="1800" dirty="0">
                          <a:solidFill>
                            <a:schemeClr val="bg1"/>
                          </a:solidFill>
                        </a:rPr>
                        <a:t>K2, K3</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10003"/>
                  </a:ext>
                </a:extLst>
              </a:tr>
              <a:tr h="1262628">
                <a:tc>
                  <a:txBody>
                    <a:bodyPr/>
                    <a:lstStyle/>
                    <a:p>
                      <a:pPr algn="ctr">
                        <a:lnSpc>
                          <a:spcPct val="115000"/>
                        </a:lnSpc>
                        <a:spcAft>
                          <a:spcPts val="0"/>
                        </a:spcAft>
                      </a:pPr>
                      <a:r>
                        <a:rPr lang="en-US" dirty="0">
                          <a:solidFill>
                            <a:schemeClr val="bg1"/>
                          </a:solidFill>
                        </a:rPr>
                        <a:t>ACSAI0402</a:t>
                      </a:r>
                      <a:r>
                        <a:rPr lang="en-US" sz="1800" dirty="0">
                          <a:solidFill>
                            <a:schemeClr val="bg1"/>
                          </a:solidFill>
                          <a:effectLst/>
                        </a:rPr>
                        <a:t>.4</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solidFill>
                            <a:srgbClr val="C00000"/>
                          </a:solidFill>
                        </a:rPr>
                        <a:t>Understand the concepts of transactions, their processing so they will familiar with broad range of database management issues including data integrity, security and recovery.</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solidFill>
                            <a:srgbClr val="C00000"/>
                          </a:solidFill>
                        </a:rPr>
                        <a:t>K2, K4</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621899">
                <a:tc>
                  <a:txBody>
                    <a:bodyPr/>
                    <a:lstStyle/>
                    <a:p>
                      <a:pPr algn="ctr">
                        <a:lnSpc>
                          <a:spcPct val="115000"/>
                        </a:lnSpc>
                        <a:spcAft>
                          <a:spcPts val="0"/>
                        </a:spcAft>
                      </a:pPr>
                      <a:r>
                        <a:rPr lang="en-US" dirty="0"/>
                        <a:t>ACSAI0402</a:t>
                      </a:r>
                      <a:r>
                        <a:rPr lang="en-US" sz="1800" dirty="0">
                          <a:effectLst/>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800" dirty="0">
                          <a:effectLst/>
                        </a:rPr>
                        <a:t>D</a:t>
                      </a:r>
                      <a:r>
                        <a:rPr lang="en-US" sz="1800" dirty="0"/>
                        <a:t>esign, develop and implement a small database project using database tools.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t>K3, K6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pic>
        <p:nvPicPr>
          <p:cNvPr id="2" name="Picture 1">
            <a:extLst>
              <a:ext uri="{FF2B5EF4-FFF2-40B4-BE49-F238E27FC236}">
                <a16:creationId xmlns:a16="http://schemas.microsoft.com/office/drawing/2014/main" id="{B60D7381-2AF4-75E6-3EE0-29D7BE5EB8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
            <a:ext cx="13716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2FF75D-96C3-5174-A725-ECC1EA303996}"/>
              </a:ext>
            </a:extLst>
          </p:cNvPr>
          <p:cNvSpPr>
            <a:spLocks noGrp="1"/>
          </p:cNvSpPr>
          <p:nvPr>
            <p:ph type="dt" sz="quarter" idx="10"/>
          </p:nvPr>
        </p:nvSpPr>
        <p:spPr/>
        <p:txBody>
          <a:bodyPr/>
          <a:lstStyle/>
          <a:p>
            <a:pPr>
              <a:defRPr/>
            </a:pPr>
            <a:fld id="{481468CC-FD34-429A-9CA2-57CE26C2BED5}" type="datetime1">
              <a:rPr lang="en-US" smtClean="0"/>
              <a:t>4/16/24</a:t>
            </a:fld>
            <a:endParaRPr lang="en-US"/>
          </a:p>
        </p:txBody>
      </p:sp>
      <p:sp>
        <p:nvSpPr>
          <p:cNvPr id="5" name="Footer Placeholder 4">
            <a:extLst>
              <a:ext uri="{FF2B5EF4-FFF2-40B4-BE49-F238E27FC236}">
                <a16:creationId xmlns:a16="http://schemas.microsoft.com/office/drawing/2014/main" id="{48A219B4-3D37-99DE-54B0-C7A88734C6E4}"/>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92164" name="Slide Number Placeholder 5">
            <a:extLst>
              <a:ext uri="{FF2B5EF4-FFF2-40B4-BE49-F238E27FC236}">
                <a16:creationId xmlns:a16="http://schemas.microsoft.com/office/drawing/2014/main" id="{052784D7-F119-6AC8-BEEE-D96B48A55228}"/>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B1F103B-8CD4-49FF-9F34-55D520AE3E2F}" type="slidenum">
              <a:rPr lang="en-US" altLang="en-US">
                <a:solidFill>
                  <a:srgbClr val="898989"/>
                </a:solidFill>
                <a:latin typeface="Calibri" panose="020F0502020204030204" pitchFamily="34" charset="0"/>
              </a:rPr>
              <a:pPr/>
              <a:t>90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DAB82F0-7B9E-86AF-A3B3-87A643BC6C4C}"/>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effectLst>
                  <a:outerShdw blurRad="38100" dist="38100" dir="2700000" algn="tl">
                    <a:srgbClr val="C0C0C0"/>
                  </a:outerShdw>
                </a:effectLst>
              </a:rPr>
              <a:t>Recovery and Atomicity</a:t>
            </a:r>
            <a:endParaRPr lang="en-US" sz="3200" b="1" dirty="0">
              <a:solidFill>
                <a:schemeClr val="tx1"/>
              </a:solidFill>
            </a:endParaRPr>
          </a:p>
        </p:txBody>
      </p:sp>
      <p:sp>
        <p:nvSpPr>
          <p:cNvPr id="11271" name="Content Placeholder 2">
            <a:extLst>
              <a:ext uri="{FF2B5EF4-FFF2-40B4-BE49-F238E27FC236}">
                <a16:creationId xmlns:a16="http://schemas.microsoft.com/office/drawing/2014/main" id="{922BB2A0-C818-A58E-02B1-A535FD5D8645}"/>
              </a:ext>
            </a:extLst>
          </p:cNvPr>
          <p:cNvSpPr>
            <a:spLocks noGrp="1"/>
          </p:cNvSpPr>
          <p:nvPr>
            <p:ph idx="1"/>
          </p:nvPr>
        </p:nvSpPr>
        <p:spPr>
          <a:xfrm>
            <a:off x="1981200" y="925514"/>
            <a:ext cx="8229600" cy="5430837"/>
          </a:xfrm>
        </p:spPr>
        <p:txBody>
          <a:bodyPr/>
          <a:lstStyle/>
          <a:p>
            <a:pPr>
              <a:buFont typeface="Arial" panose="020B0604020202020204" pitchFamily="34" charset="0"/>
              <a:buNone/>
            </a:pPr>
            <a:r>
              <a:rPr lang="en-US" altLang="en-US"/>
              <a:t>	To ensure atomicity despite failures, we first output information describing the modifications to stable storage without modifying the database itself.</a:t>
            </a:r>
          </a:p>
          <a:p>
            <a:pPr>
              <a:buFont typeface="Arial" panose="020B0604020202020204" pitchFamily="34" charset="0"/>
              <a:buNone/>
            </a:pPr>
            <a:r>
              <a:rPr lang="en-US" altLang="en-US" b="1">
                <a:solidFill>
                  <a:srgbClr val="000099"/>
                </a:solidFill>
              </a:rPr>
              <a:t>	Stable storage</a:t>
            </a:r>
            <a:r>
              <a:rPr lang="en-US" altLang="en-US"/>
              <a:t>:</a:t>
            </a:r>
          </a:p>
          <a:p>
            <a:pPr lvl="1" algn="just"/>
            <a:r>
              <a:rPr lang="en-US" altLang="en-US"/>
              <a:t>To implement stable storage, we need to replicate the needed information on several nonvolatile media with independent failure modes and to update the information in a controlled manner to ensure that failure during data transfer does not damage the needed information.</a:t>
            </a:r>
          </a:p>
          <a:p>
            <a:pPr lvl="1">
              <a:buFont typeface="Arial" panose="020B0604020202020204" pitchFamily="34" charset="0"/>
              <a:buNone/>
            </a:pPr>
            <a:endParaRPr lang="en-US" altLang="en-US" b="1">
              <a:solidFill>
                <a:srgbClr val="000099"/>
              </a:solidFill>
            </a:endParaRPr>
          </a:p>
          <a:p>
            <a:pPr lvl="1">
              <a:buFont typeface="Arial" panose="020B0604020202020204" pitchFamily="34" charset="0"/>
              <a:buNone/>
            </a:pPr>
            <a:r>
              <a:rPr lang="en-US" altLang="en-US" b="1">
                <a:solidFill>
                  <a:srgbClr val="000099"/>
                </a:solidFill>
              </a:rPr>
              <a:t>shadow-copy</a:t>
            </a:r>
            <a:endParaRPr lang="en-US" altLang="en-US"/>
          </a:p>
        </p:txBody>
      </p:sp>
      <p:pic>
        <p:nvPicPr>
          <p:cNvPr id="11272" name="Picture 1" descr="15-02.gif">
            <a:extLst>
              <a:ext uri="{FF2B5EF4-FFF2-40B4-BE49-F238E27FC236}">
                <a16:creationId xmlns:a16="http://schemas.microsoft.com/office/drawing/2014/main" id="{DF218CE4-6F72-AB10-732D-DCC87B95BE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191001"/>
            <a:ext cx="5081588" cy="1370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018502CB-C173-27CD-0544-A279EAE13D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71">
                                            <p:txEl>
                                              <p:pRg st="0" end="0"/>
                                            </p:txEl>
                                          </p:spTgt>
                                        </p:tgtEl>
                                        <p:attrNameLst>
                                          <p:attrName>style.visibility</p:attrName>
                                        </p:attrNameLst>
                                      </p:cBhvr>
                                      <p:to>
                                        <p:strVal val="visible"/>
                                      </p:to>
                                    </p:set>
                                    <p:anim calcmode="lin" valueType="num">
                                      <p:cBhvr additive="base">
                                        <p:cTn id="13" dur="500" fill="hold"/>
                                        <p:tgtEl>
                                          <p:spTgt spid="1127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71">
                                            <p:txEl>
                                              <p:pRg st="1" end="1"/>
                                            </p:txEl>
                                          </p:spTgt>
                                        </p:tgtEl>
                                        <p:attrNameLst>
                                          <p:attrName>style.visibility</p:attrName>
                                        </p:attrNameLst>
                                      </p:cBhvr>
                                      <p:to>
                                        <p:strVal val="visible"/>
                                      </p:to>
                                    </p:set>
                                    <p:anim calcmode="lin" valueType="num">
                                      <p:cBhvr additive="base">
                                        <p:cTn id="19" dur="500" fill="hold"/>
                                        <p:tgtEl>
                                          <p:spTgt spid="1127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71">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271">
                                            <p:txEl>
                                              <p:pRg st="2" end="2"/>
                                            </p:txEl>
                                          </p:spTgt>
                                        </p:tgtEl>
                                        <p:attrNameLst>
                                          <p:attrName>style.visibility</p:attrName>
                                        </p:attrNameLst>
                                      </p:cBhvr>
                                      <p:to>
                                        <p:strVal val="visible"/>
                                      </p:to>
                                    </p:set>
                                    <p:anim calcmode="lin" valueType="num">
                                      <p:cBhvr additive="base">
                                        <p:cTn id="23" dur="500" fill="hold"/>
                                        <p:tgtEl>
                                          <p:spTgt spid="1127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271">
                                            <p:txEl>
                                              <p:pRg st="4" end="4"/>
                                            </p:txEl>
                                          </p:spTgt>
                                        </p:tgtEl>
                                        <p:attrNameLst>
                                          <p:attrName>style.visibility</p:attrName>
                                        </p:attrNameLst>
                                      </p:cBhvr>
                                      <p:to>
                                        <p:strVal val="visible"/>
                                      </p:to>
                                    </p:set>
                                    <p:anim calcmode="lin" valueType="num">
                                      <p:cBhvr additive="base">
                                        <p:cTn id="29" dur="500" fill="hold"/>
                                        <p:tgtEl>
                                          <p:spTgt spid="112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1272"/>
                                        </p:tgtEl>
                                        <p:attrNameLst>
                                          <p:attrName>style.visibility</p:attrName>
                                        </p:attrNameLst>
                                      </p:cBhvr>
                                      <p:to>
                                        <p:strVal val="visible"/>
                                      </p:to>
                                    </p:set>
                                    <p:anim calcmode="lin" valueType="num">
                                      <p:cBhvr additive="base">
                                        <p:cTn id="35" dur="500" fill="hold"/>
                                        <p:tgtEl>
                                          <p:spTgt spid="11272"/>
                                        </p:tgtEl>
                                        <p:attrNameLst>
                                          <p:attrName>ppt_x</p:attrName>
                                        </p:attrNameLst>
                                      </p:cBhvr>
                                      <p:tavLst>
                                        <p:tav tm="0">
                                          <p:val>
                                            <p:strVal val="#ppt_x"/>
                                          </p:val>
                                        </p:tav>
                                        <p:tav tm="100000">
                                          <p:val>
                                            <p:strVal val="#ppt_x"/>
                                          </p:val>
                                        </p:tav>
                                      </p:tavLst>
                                    </p:anim>
                                    <p:anim calcmode="lin" valueType="num">
                                      <p:cBhvr additive="base">
                                        <p:cTn id="36"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BC09F7-470F-376D-1F39-3D72B51E79A6}"/>
              </a:ext>
            </a:extLst>
          </p:cNvPr>
          <p:cNvSpPr>
            <a:spLocks noGrp="1"/>
          </p:cNvSpPr>
          <p:nvPr>
            <p:ph type="dt" sz="quarter" idx="10"/>
          </p:nvPr>
        </p:nvSpPr>
        <p:spPr/>
        <p:txBody>
          <a:bodyPr/>
          <a:lstStyle/>
          <a:p>
            <a:pPr>
              <a:defRPr/>
            </a:pPr>
            <a:fld id="{F9CEDE2A-D9D7-4814-8122-787697995696}" type="datetime1">
              <a:rPr lang="en-US" smtClean="0"/>
              <a:t>4/16/24</a:t>
            </a:fld>
            <a:endParaRPr lang="en-US"/>
          </a:p>
        </p:txBody>
      </p:sp>
      <p:sp>
        <p:nvSpPr>
          <p:cNvPr id="5" name="Footer Placeholder 4">
            <a:extLst>
              <a:ext uri="{FF2B5EF4-FFF2-40B4-BE49-F238E27FC236}">
                <a16:creationId xmlns:a16="http://schemas.microsoft.com/office/drawing/2014/main" id="{BCA19947-1A5F-A193-628E-122834557218}"/>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93188" name="Slide Number Placeholder 5">
            <a:extLst>
              <a:ext uri="{FF2B5EF4-FFF2-40B4-BE49-F238E27FC236}">
                <a16:creationId xmlns:a16="http://schemas.microsoft.com/office/drawing/2014/main" id="{41C1BFBC-E651-FEB5-83A0-912E2B7EF12E}"/>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8508593-8B88-44C2-A5A4-37226132762E}" type="slidenum">
              <a:rPr lang="en-US" altLang="en-US">
                <a:solidFill>
                  <a:srgbClr val="898989"/>
                </a:solidFill>
                <a:latin typeface="Calibri" panose="020F0502020204030204" pitchFamily="34" charset="0"/>
              </a:rPr>
              <a:pPr/>
              <a:t>91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BB639091-11DE-69CD-4D3C-73C0DA89E5D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effectLst>
                  <a:outerShdw blurRad="38100" dist="38100" dir="2700000" algn="tl">
                    <a:srgbClr val="C0C0C0"/>
                  </a:outerShdw>
                </a:effectLst>
              </a:rPr>
              <a:t>Types of Recovery    (CO4)</a:t>
            </a:r>
            <a:endParaRPr lang="en-US" sz="3200" b="1" dirty="0">
              <a:solidFill>
                <a:schemeClr val="tx1"/>
              </a:solidFill>
            </a:endParaRPr>
          </a:p>
        </p:txBody>
      </p:sp>
      <p:sp>
        <p:nvSpPr>
          <p:cNvPr id="12295" name="Content Placeholder 2">
            <a:extLst>
              <a:ext uri="{FF2B5EF4-FFF2-40B4-BE49-F238E27FC236}">
                <a16:creationId xmlns:a16="http://schemas.microsoft.com/office/drawing/2014/main" id="{AD215A0C-D510-C53B-B18C-76ED65867CD8}"/>
              </a:ext>
            </a:extLst>
          </p:cNvPr>
          <p:cNvSpPr>
            <a:spLocks noGrp="1"/>
          </p:cNvSpPr>
          <p:nvPr>
            <p:ph idx="1"/>
          </p:nvPr>
        </p:nvSpPr>
        <p:spPr>
          <a:xfrm>
            <a:off x="1981200" y="925514"/>
            <a:ext cx="8229600" cy="5430837"/>
          </a:xfrm>
        </p:spPr>
        <p:txBody>
          <a:bodyPr/>
          <a:lstStyle/>
          <a:p>
            <a:pPr>
              <a:buFont typeface="Arial" charset="0"/>
              <a:buNone/>
              <a:defRPr/>
            </a:pPr>
            <a:r>
              <a:rPr lang="en-US" sz="2400" dirty="0"/>
              <a:t>There are two method of </a:t>
            </a:r>
            <a:r>
              <a:rPr lang="en-US" sz="2400" dirty="0">
                <a:effectLst>
                  <a:outerShdw blurRad="38100" dist="38100" dir="2700000" algn="tl">
                    <a:srgbClr val="C0C0C0"/>
                  </a:outerShdw>
                </a:effectLst>
              </a:rPr>
              <a:t>Recovery</a:t>
            </a:r>
            <a:endParaRPr lang="en-US" sz="2400" dirty="0"/>
          </a:p>
          <a:p>
            <a:pPr>
              <a:buFont typeface="Arial" charset="0"/>
              <a:buNone/>
              <a:defRPr/>
            </a:pPr>
            <a:endParaRPr lang="en-US" sz="2400" b="1" dirty="0">
              <a:solidFill>
                <a:srgbClr val="C00000"/>
              </a:solidFill>
            </a:endParaRPr>
          </a:p>
          <a:p>
            <a:pPr algn="just" eaLnBrk="1" hangingPunct="1">
              <a:buFont typeface="Arial" charset="0"/>
              <a:buNone/>
              <a:defRPr/>
            </a:pPr>
            <a:r>
              <a:rPr lang="en-US" sz="2400" dirty="0">
                <a:solidFill>
                  <a:srgbClr val="C00000"/>
                </a:solidFill>
                <a:effectLst>
                  <a:outerShdw blurRad="38100" dist="38100" dir="2700000" algn="tl">
                    <a:srgbClr val="C0C0C0"/>
                  </a:outerShdw>
                </a:effectLst>
              </a:rPr>
              <a:t>1. Log-Based Recovery</a:t>
            </a:r>
            <a:endParaRPr lang="en-US" sz="2400" dirty="0">
              <a:solidFill>
                <a:srgbClr val="C00000"/>
              </a:solidFill>
            </a:endParaRPr>
          </a:p>
          <a:p>
            <a:pPr algn="just" eaLnBrk="1" hangingPunct="1">
              <a:buFont typeface="Arial" charset="0"/>
              <a:buNone/>
              <a:defRPr/>
            </a:pPr>
            <a:r>
              <a:rPr lang="en-US" sz="2400" dirty="0">
                <a:solidFill>
                  <a:srgbClr val="C00000"/>
                </a:solidFill>
              </a:rPr>
              <a:t>2. Shadow Paging</a:t>
            </a:r>
          </a:p>
        </p:txBody>
      </p:sp>
      <p:pic>
        <p:nvPicPr>
          <p:cNvPr id="2" name="Picture 1">
            <a:extLst>
              <a:ext uri="{FF2B5EF4-FFF2-40B4-BE49-F238E27FC236}">
                <a16:creationId xmlns:a16="http://schemas.microsoft.com/office/drawing/2014/main" id="{48C1E4C0-D0B3-6FFA-BF65-3242270439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63C9EB-CDCA-F64B-AD78-E32478BC3A83}"/>
              </a:ext>
            </a:extLst>
          </p:cNvPr>
          <p:cNvSpPr>
            <a:spLocks noGrp="1"/>
          </p:cNvSpPr>
          <p:nvPr>
            <p:ph type="dt" sz="quarter" idx="10"/>
          </p:nvPr>
        </p:nvSpPr>
        <p:spPr/>
        <p:txBody>
          <a:bodyPr/>
          <a:lstStyle/>
          <a:p>
            <a:pPr>
              <a:defRPr/>
            </a:pPr>
            <a:fld id="{B092ACF5-26A3-47FA-9D1C-5A5AD786D28E}" type="datetime1">
              <a:rPr lang="en-US" smtClean="0"/>
              <a:t>4/16/24</a:t>
            </a:fld>
            <a:endParaRPr lang="en-US"/>
          </a:p>
        </p:txBody>
      </p:sp>
      <p:sp>
        <p:nvSpPr>
          <p:cNvPr id="5" name="Footer Placeholder 4">
            <a:extLst>
              <a:ext uri="{FF2B5EF4-FFF2-40B4-BE49-F238E27FC236}">
                <a16:creationId xmlns:a16="http://schemas.microsoft.com/office/drawing/2014/main" id="{72303C7C-FA97-3249-CE80-93CA83F06DD8}"/>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94212" name="Slide Number Placeholder 5">
            <a:extLst>
              <a:ext uri="{FF2B5EF4-FFF2-40B4-BE49-F238E27FC236}">
                <a16:creationId xmlns:a16="http://schemas.microsoft.com/office/drawing/2014/main" id="{AF759702-6BF8-0BD8-0E39-A3FD72A9A4C5}"/>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443030-5AAE-45D3-83AC-A2DCA0444701}" type="slidenum">
              <a:rPr lang="en-US" altLang="en-US">
                <a:solidFill>
                  <a:srgbClr val="898989"/>
                </a:solidFill>
                <a:latin typeface="Calibri" panose="020F0502020204030204" pitchFamily="34" charset="0"/>
              </a:rPr>
              <a:pPr/>
              <a:t>92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0BE8F170-FD10-E0D4-9B1B-AA97B3528BF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effectLst>
                  <a:outerShdw blurRad="38100" dist="38100" dir="2700000" algn="tl">
                    <a:srgbClr val="C0C0C0"/>
                  </a:outerShdw>
                </a:effectLst>
              </a:rPr>
              <a:t>1. Log-Based Recovery</a:t>
            </a:r>
            <a:endParaRPr lang="en-US" sz="3200" b="1" dirty="0">
              <a:solidFill>
                <a:schemeClr val="tx1"/>
              </a:solidFill>
            </a:endParaRPr>
          </a:p>
        </p:txBody>
      </p:sp>
      <p:sp>
        <p:nvSpPr>
          <p:cNvPr id="12295" name="Content Placeholder 2">
            <a:extLst>
              <a:ext uri="{FF2B5EF4-FFF2-40B4-BE49-F238E27FC236}">
                <a16:creationId xmlns:a16="http://schemas.microsoft.com/office/drawing/2014/main" id="{7C20B547-CEAC-8C4B-1209-BCF2870B73CB}"/>
              </a:ext>
            </a:extLst>
          </p:cNvPr>
          <p:cNvSpPr>
            <a:spLocks noGrp="1"/>
          </p:cNvSpPr>
          <p:nvPr>
            <p:ph idx="1"/>
          </p:nvPr>
        </p:nvSpPr>
        <p:spPr>
          <a:xfrm>
            <a:off x="1981200" y="925514"/>
            <a:ext cx="8229600" cy="5430837"/>
          </a:xfrm>
        </p:spPr>
        <p:txBody>
          <a:bodyPr/>
          <a:lstStyle/>
          <a:p>
            <a:pPr algn="just">
              <a:buFont typeface="Wingdings" panose="05000000000000000000" pitchFamily="2" charset="2"/>
              <a:buChar char="v"/>
            </a:pPr>
            <a:r>
              <a:rPr lang="en-US" altLang="en-US"/>
              <a:t>Recovery techniques are heavily dependent upon the existence of a special file known as a </a:t>
            </a:r>
            <a:r>
              <a:rPr lang="en-US" altLang="en-US" b="1"/>
              <a:t>system log</a:t>
            </a:r>
            <a:r>
              <a:rPr lang="en-US" altLang="en-US"/>
              <a:t>. </a:t>
            </a:r>
          </a:p>
          <a:p>
            <a:pPr algn="just">
              <a:buFont typeface="Wingdings" panose="05000000000000000000" pitchFamily="2" charset="2"/>
              <a:buChar char="v"/>
            </a:pPr>
            <a:r>
              <a:rPr lang="en-US" altLang="en-US"/>
              <a:t>It contains information about the start and end of each transaction and any updates which occur in the </a:t>
            </a:r>
            <a:r>
              <a:rPr lang="en-US" altLang="en-US" b="1"/>
              <a:t>transaction</a:t>
            </a:r>
            <a:r>
              <a:rPr lang="en-US" altLang="en-US"/>
              <a:t>. The log keeps track of all transaction operations that affect the values of database items. </a:t>
            </a:r>
            <a:br>
              <a:rPr lang="en-US" altLang="en-US"/>
            </a:br>
            <a:r>
              <a:rPr lang="en-US" altLang="en-US"/>
              <a:t>       </a:t>
            </a:r>
          </a:p>
          <a:p>
            <a:pPr>
              <a:buFont typeface="Wingdings" panose="05000000000000000000" pitchFamily="2" charset="2"/>
              <a:buChar char="v"/>
            </a:pPr>
            <a:r>
              <a:rPr lang="en-US" altLang="en-US"/>
              <a:t>The log is a sequence of records. Log of each transaction is maintained in some stable storage so that if any failure occurs, then it can be recovered from there.</a:t>
            </a:r>
          </a:p>
          <a:p>
            <a:pPr>
              <a:buFont typeface="Wingdings" panose="05000000000000000000" pitchFamily="2" charset="2"/>
              <a:buChar char="v"/>
            </a:pPr>
            <a:r>
              <a:rPr lang="en-US" altLang="en-US"/>
              <a:t>If any operation is performed on the database, then it will be recorded in the log.But the process of storing the logs should be done before the actual transaction is applied in the database.</a:t>
            </a:r>
            <a:endParaRPr lang="en-US" altLang="en-US" b="1">
              <a:solidFill>
                <a:srgbClr val="C00000"/>
              </a:solidFill>
            </a:endParaRPr>
          </a:p>
          <a:p>
            <a:endParaRPr lang="en-US" altLang="en-US" sz="1800" b="1">
              <a:solidFill>
                <a:srgbClr val="C00000"/>
              </a:solidFill>
            </a:endParaRPr>
          </a:p>
          <a:p>
            <a:endParaRPr lang="en-US" altLang="en-US" sz="1800" b="1">
              <a:solidFill>
                <a:srgbClr val="C00000"/>
              </a:solidFill>
            </a:endParaRPr>
          </a:p>
          <a:p>
            <a:pPr algn="just" eaLnBrk="1" hangingPunct="1">
              <a:buFont typeface="Arial" panose="020B0604020202020204" pitchFamily="34" charset="0"/>
              <a:buNone/>
            </a:pPr>
            <a:endParaRPr lang="en-US" altLang="en-US"/>
          </a:p>
        </p:txBody>
      </p:sp>
      <p:pic>
        <p:nvPicPr>
          <p:cNvPr id="2" name="Picture 1">
            <a:extLst>
              <a:ext uri="{FF2B5EF4-FFF2-40B4-BE49-F238E27FC236}">
                <a16:creationId xmlns:a16="http://schemas.microsoft.com/office/drawing/2014/main" id="{9B1DAF5D-BE43-E930-D8B1-4463859387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5">
                                            <p:txEl>
                                              <p:pRg st="0" end="0"/>
                                            </p:txEl>
                                          </p:spTgt>
                                        </p:tgtEl>
                                        <p:attrNameLst>
                                          <p:attrName>style.visibility</p:attrName>
                                        </p:attrNameLst>
                                      </p:cBhvr>
                                      <p:to>
                                        <p:strVal val="visible"/>
                                      </p:to>
                                    </p:set>
                                    <p:anim calcmode="lin" valueType="num">
                                      <p:cBhvr additive="base">
                                        <p:cTn id="7" dur="500" fill="hold"/>
                                        <p:tgtEl>
                                          <p:spTgt spid="122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5">
                                            <p:txEl>
                                              <p:pRg st="1" end="1"/>
                                            </p:txEl>
                                          </p:spTgt>
                                        </p:tgtEl>
                                        <p:attrNameLst>
                                          <p:attrName>style.visibility</p:attrName>
                                        </p:attrNameLst>
                                      </p:cBhvr>
                                      <p:to>
                                        <p:strVal val="visible"/>
                                      </p:to>
                                    </p:set>
                                    <p:anim calcmode="lin" valueType="num">
                                      <p:cBhvr additive="base">
                                        <p:cTn id="13" dur="500" fill="hold"/>
                                        <p:tgtEl>
                                          <p:spTgt spid="122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295">
                                            <p:txEl>
                                              <p:pRg st="2" end="2"/>
                                            </p:txEl>
                                          </p:spTgt>
                                        </p:tgtEl>
                                        <p:attrNameLst>
                                          <p:attrName>style.visibility</p:attrName>
                                        </p:attrNameLst>
                                      </p:cBhvr>
                                      <p:to>
                                        <p:strVal val="visible"/>
                                      </p:to>
                                    </p:set>
                                    <p:anim calcmode="lin" valueType="num">
                                      <p:cBhvr additive="base">
                                        <p:cTn id="19" dur="500" fill="hold"/>
                                        <p:tgtEl>
                                          <p:spTgt spid="122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295">
                                            <p:txEl>
                                              <p:pRg st="3" end="3"/>
                                            </p:txEl>
                                          </p:spTgt>
                                        </p:tgtEl>
                                        <p:attrNameLst>
                                          <p:attrName>style.visibility</p:attrName>
                                        </p:attrNameLst>
                                      </p:cBhvr>
                                      <p:to>
                                        <p:strVal val="visible"/>
                                      </p:to>
                                    </p:set>
                                    <p:anim calcmode="lin" valueType="num">
                                      <p:cBhvr additive="base">
                                        <p:cTn id="25" dur="500" fill="hold"/>
                                        <p:tgtEl>
                                          <p:spTgt spid="122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8A69FF-0582-3357-DE87-9B836A5103EC}"/>
              </a:ext>
            </a:extLst>
          </p:cNvPr>
          <p:cNvSpPr>
            <a:spLocks noGrp="1"/>
          </p:cNvSpPr>
          <p:nvPr>
            <p:ph type="dt" sz="quarter" idx="10"/>
          </p:nvPr>
        </p:nvSpPr>
        <p:spPr/>
        <p:txBody>
          <a:bodyPr/>
          <a:lstStyle/>
          <a:p>
            <a:pPr>
              <a:defRPr/>
            </a:pPr>
            <a:fld id="{776D0552-518D-4BFE-A641-6C3A7E2659F0}" type="datetime1">
              <a:rPr lang="en-US" smtClean="0"/>
              <a:t>4/16/24</a:t>
            </a:fld>
            <a:endParaRPr lang="en-US"/>
          </a:p>
        </p:txBody>
      </p:sp>
      <p:sp>
        <p:nvSpPr>
          <p:cNvPr id="5" name="Footer Placeholder 4">
            <a:extLst>
              <a:ext uri="{FF2B5EF4-FFF2-40B4-BE49-F238E27FC236}">
                <a16:creationId xmlns:a16="http://schemas.microsoft.com/office/drawing/2014/main" id="{50D981C4-EE52-4510-82F1-90A87090CC72}"/>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95236" name="Slide Number Placeholder 5">
            <a:extLst>
              <a:ext uri="{FF2B5EF4-FFF2-40B4-BE49-F238E27FC236}">
                <a16:creationId xmlns:a16="http://schemas.microsoft.com/office/drawing/2014/main" id="{EB75C7D5-734A-2682-6FA5-929DCA5EDAE9}"/>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36C5923-28E5-4674-996B-033D8801A6C8}" type="slidenum">
              <a:rPr lang="en-US" altLang="en-US">
                <a:solidFill>
                  <a:srgbClr val="898989"/>
                </a:solidFill>
                <a:latin typeface="Calibri" panose="020F0502020204030204" pitchFamily="34" charset="0"/>
              </a:rPr>
              <a:pPr/>
              <a:t>93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B01C7AA9-316C-3015-2A2F-A909C5EEF9F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effectLst>
                  <a:outerShdw blurRad="38100" dist="38100" dir="2700000" algn="tl">
                    <a:srgbClr val="C0C0C0"/>
                  </a:outerShdw>
                </a:effectLst>
              </a:rPr>
              <a:t>Continue  </a:t>
            </a:r>
            <a:endParaRPr lang="en-US" sz="3200" b="1" dirty="0">
              <a:solidFill>
                <a:schemeClr val="tx1"/>
              </a:solidFill>
            </a:endParaRPr>
          </a:p>
        </p:txBody>
      </p:sp>
      <p:sp>
        <p:nvSpPr>
          <p:cNvPr id="12295" name="Content Placeholder 2">
            <a:extLst>
              <a:ext uri="{FF2B5EF4-FFF2-40B4-BE49-F238E27FC236}">
                <a16:creationId xmlns:a16="http://schemas.microsoft.com/office/drawing/2014/main" id="{9B1C4B0D-0B75-D2B5-EEE4-5433FBE2284D}"/>
              </a:ext>
            </a:extLst>
          </p:cNvPr>
          <p:cNvSpPr>
            <a:spLocks noGrp="1"/>
          </p:cNvSpPr>
          <p:nvPr>
            <p:ph idx="1"/>
          </p:nvPr>
        </p:nvSpPr>
        <p:spPr>
          <a:xfrm>
            <a:off x="1981200" y="925514"/>
            <a:ext cx="8229600" cy="5430837"/>
          </a:xfrm>
        </p:spPr>
        <p:txBody>
          <a:bodyPr>
            <a:normAutofit fontScale="92500" lnSpcReduction="10000"/>
          </a:bodyPr>
          <a:lstStyle/>
          <a:p>
            <a:pPr>
              <a:buFont typeface="Arial" panose="020B0604020202020204" pitchFamily="34" charset="0"/>
              <a:buNone/>
            </a:pPr>
            <a:r>
              <a:rPr lang="en-US" altLang="en-US"/>
              <a:t>	</a:t>
            </a:r>
            <a:r>
              <a:rPr lang="en-US" altLang="en-US" sz="2400" b="1">
                <a:solidFill>
                  <a:srgbClr val="C00000"/>
                </a:solidFill>
              </a:rPr>
              <a:t>Procedure :- </a:t>
            </a:r>
          </a:p>
          <a:p>
            <a:pPr>
              <a:buFont typeface="Arial" panose="020B0604020202020204" pitchFamily="34" charset="0"/>
              <a:buNone/>
            </a:pPr>
            <a:endParaRPr lang="en-US" altLang="en-US" sz="2400" b="1">
              <a:solidFill>
                <a:srgbClr val="C00000"/>
              </a:solidFill>
            </a:endParaRPr>
          </a:p>
          <a:p>
            <a:pPr>
              <a:lnSpc>
                <a:spcPct val="90000"/>
              </a:lnSpc>
            </a:pPr>
            <a:r>
              <a:rPr lang="en-US" altLang="en-US"/>
              <a:t>A  </a:t>
            </a:r>
            <a:r>
              <a:rPr lang="en-US" altLang="en-US" b="1">
                <a:solidFill>
                  <a:srgbClr val="000099"/>
                </a:solidFill>
              </a:rPr>
              <a:t>log</a:t>
            </a:r>
            <a:r>
              <a:rPr lang="en-US" altLang="en-US"/>
              <a:t> is kept on stable storage. </a:t>
            </a:r>
          </a:p>
          <a:p>
            <a:pPr lvl="1">
              <a:lnSpc>
                <a:spcPct val="90000"/>
              </a:lnSpc>
            </a:pPr>
            <a:r>
              <a:rPr lang="en-US" altLang="en-US"/>
              <a:t>The log is a sequence of </a:t>
            </a:r>
            <a:r>
              <a:rPr lang="en-US" altLang="en-US" b="1">
                <a:solidFill>
                  <a:srgbClr val="000099"/>
                </a:solidFill>
              </a:rPr>
              <a:t>log records</a:t>
            </a:r>
            <a:r>
              <a:rPr lang="en-US" altLang="en-US"/>
              <a:t>, and maintains a record of update activities on the database.</a:t>
            </a:r>
          </a:p>
          <a:p>
            <a:pPr>
              <a:lnSpc>
                <a:spcPct val="90000"/>
              </a:lnSpc>
            </a:pPr>
            <a:r>
              <a:rPr lang="en-US" altLang="en-US"/>
              <a:t>When transaction </a:t>
            </a:r>
            <a:r>
              <a:rPr lang="en-US" altLang="en-US" i="1"/>
              <a:t>T</a:t>
            </a:r>
            <a:r>
              <a:rPr lang="en-US" altLang="en-US" i="1" baseline="-25000"/>
              <a:t>i</a:t>
            </a:r>
            <a:r>
              <a:rPr lang="en-US" altLang="en-US" i="1"/>
              <a:t> </a:t>
            </a:r>
            <a:r>
              <a:rPr lang="en-US" altLang="en-US"/>
              <a:t>starts, it registers itself by writing a </a:t>
            </a:r>
            <a:br>
              <a:rPr lang="en-US" altLang="en-US"/>
            </a:br>
            <a:r>
              <a:rPr lang="en-US" altLang="en-US"/>
              <a:t>       </a:t>
            </a:r>
            <a:r>
              <a:rPr lang="en-US" altLang="en-US" i="1"/>
              <a:t>&lt;T</a:t>
            </a:r>
            <a:r>
              <a:rPr lang="en-US" altLang="en-US" i="1" baseline="-25000"/>
              <a:t>i  </a:t>
            </a:r>
            <a:r>
              <a:rPr lang="en-US" altLang="en-US" b="1"/>
              <a:t>start</a:t>
            </a:r>
            <a:r>
              <a:rPr lang="en-US" altLang="en-US"/>
              <a:t>&gt;log record</a:t>
            </a:r>
          </a:p>
          <a:p>
            <a:pPr>
              <a:lnSpc>
                <a:spcPct val="90000"/>
              </a:lnSpc>
            </a:pPr>
            <a:r>
              <a:rPr lang="en-US" altLang="en-US" i="1"/>
              <a:t>Before T</a:t>
            </a:r>
            <a:r>
              <a:rPr lang="en-US" altLang="en-US" i="1" baseline="-25000"/>
              <a:t>i</a:t>
            </a:r>
            <a:r>
              <a:rPr lang="en-US" altLang="en-US" i="1"/>
              <a:t> </a:t>
            </a:r>
            <a:r>
              <a:rPr lang="en-US" altLang="en-US"/>
              <a:t>executes </a:t>
            </a:r>
            <a:r>
              <a:rPr lang="en-US" altLang="en-US" b="1"/>
              <a:t>write</a:t>
            </a:r>
            <a:r>
              <a:rPr lang="en-US" altLang="en-US"/>
              <a:t>(</a:t>
            </a:r>
            <a:r>
              <a:rPr lang="en-US" altLang="en-US" i="1"/>
              <a:t>X</a:t>
            </a:r>
            <a:r>
              <a:rPr lang="en-US" altLang="en-US"/>
              <a:t>), a log record </a:t>
            </a:r>
            <a:br>
              <a:rPr lang="en-US" altLang="en-US"/>
            </a:br>
            <a:r>
              <a:rPr lang="en-US" altLang="en-US"/>
              <a:t>         </a:t>
            </a:r>
            <a:r>
              <a:rPr lang="en-US" altLang="en-US" i="1"/>
              <a:t>&lt;T</a:t>
            </a:r>
            <a:r>
              <a:rPr lang="en-US" altLang="en-US" i="1" baseline="-25000"/>
              <a:t>i</a:t>
            </a:r>
            <a:r>
              <a:rPr lang="en-US" altLang="en-US" i="1"/>
              <a:t>, X,  V</a:t>
            </a:r>
            <a:r>
              <a:rPr lang="en-US" altLang="en-US" i="1" baseline="-25000"/>
              <a:t>1</a:t>
            </a:r>
            <a:r>
              <a:rPr lang="en-US" altLang="en-US" i="1"/>
              <a:t>,  V</a:t>
            </a:r>
            <a:r>
              <a:rPr lang="en-US" altLang="en-US" i="1" baseline="-25000"/>
              <a:t>2</a:t>
            </a:r>
            <a:r>
              <a:rPr lang="en-US" altLang="en-US" i="1"/>
              <a:t>&gt; </a:t>
            </a:r>
            <a:br>
              <a:rPr lang="en-US" altLang="en-US" i="1"/>
            </a:br>
            <a:r>
              <a:rPr lang="en-US" altLang="en-US"/>
              <a:t>is written, where</a:t>
            </a:r>
            <a:r>
              <a:rPr lang="en-US" altLang="en-US" i="1"/>
              <a:t> V</a:t>
            </a:r>
            <a:r>
              <a:rPr lang="en-US" altLang="en-US" i="1" baseline="-25000"/>
              <a:t>1</a:t>
            </a:r>
            <a:r>
              <a:rPr lang="en-US" altLang="en-US"/>
              <a:t> is the value of </a:t>
            </a:r>
            <a:r>
              <a:rPr lang="en-US" altLang="en-US" i="1"/>
              <a:t>X</a:t>
            </a:r>
            <a:r>
              <a:rPr lang="en-US" altLang="en-US"/>
              <a:t>  before the write (the </a:t>
            </a:r>
            <a:r>
              <a:rPr lang="en-US" altLang="en-US" b="1">
                <a:solidFill>
                  <a:srgbClr val="000099"/>
                </a:solidFill>
              </a:rPr>
              <a:t>old value</a:t>
            </a:r>
            <a:r>
              <a:rPr lang="en-US" altLang="en-US"/>
              <a:t>)</a:t>
            </a:r>
            <a:r>
              <a:rPr lang="en-US" altLang="en-US" b="1"/>
              <a:t>,</a:t>
            </a:r>
            <a:r>
              <a:rPr lang="en-US" altLang="en-US"/>
              <a:t> and </a:t>
            </a:r>
            <a:r>
              <a:rPr lang="en-US" altLang="en-US" i="1"/>
              <a:t>V</a:t>
            </a:r>
            <a:r>
              <a:rPr lang="en-US" altLang="en-US" i="1" baseline="-25000"/>
              <a:t>2</a:t>
            </a:r>
            <a:r>
              <a:rPr lang="en-US" altLang="en-US" i="1"/>
              <a:t> </a:t>
            </a:r>
            <a:r>
              <a:rPr lang="en-US" altLang="en-US"/>
              <a:t>is the value to be written to </a:t>
            </a:r>
            <a:r>
              <a:rPr lang="en-US" altLang="en-US" i="1"/>
              <a:t>X </a:t>
            </a:r>
            <a:r>
              <a:rPr lang="en-US" altLang="en-US"/>
              <a:t>(the </a:t>
            </a:r>
            <a:r>
              <a:rPr lang="en-US" altLang="en-US" b="1">
                <a:solidFill>
                  <a:srgbClr val="000099"/>
                </a:solidFill>
              </a:rPr>
              <a:t>new value</a:t>
            </a:r>
            <a:r>
              <a:rPr lang="en-US" altLang="en-US" b="1"/>
              <a:t>)</a:t>
            </a:r>
            <a:r>
              <a:rPr lang="en-US" altLang="en-US"/>
              <a:t>. </a:t>
            </a:r>
          </a:p>
          <a:p>
            <a:pPr>
              <a:lnSpc>
                <a:spcPct val="90000"/>
              </a:lnSpc>
            </a:pPr>
            <a:r>
              <a:rPr lang="en-US" altLang="en-US"/>
              <a:t>When </a:t>
            </a:r>
            <a:r>
              <a:rPr lang="en-US" altLang="en-US" i="1"/>
              <a:t>T</a:t>
            </a:r>
            <a:r>
              <a:rPr lang="en-US" altLang="en-US" i="1" baseline="-25000"/>
              <a:t>i</a:t>
            </a:r>
            <a:r>
              <a:rPr lang="en-US" altLang="en-US"/>
              <a:t> finishes it last statement, the log record &lt;</a:t>
            </a:r>
            <a:r>
              <a:rPr lang="en-US" altLang="en-US" i="1"/>
              <a:t>T</a:t>
            </a:r>
            <a:r>
              <a:rPr lang="en-US" altLang="en-US" i="1" baseline="-25000"/>
              <a:t>i</a:t>
            </a:r>
            <a:r>
              <a:rPr lang="en-US" altLang="en-US" i="1"/>
              <a:t> </a:t>
            </a:r>
            <a:r>
              <a:rPr lang="en-US" altLang="en-US" b="1" i="1"/>
              <a:t> </a:t>
            </a:r>
            <a:r>
              <a:rPr lang="en-US" altLang="en-US" b="1"/>
              <a:t>commi</a:t>
            </a:r>
            <a:r>
              <a:rPr lang="en-US" altLang="en-US"/>
              <a:t>t&gt; is written. </a:t>
            </a:r>
          </a:p>
          <a:p>
            <a:pPr>
              <a:lnSpc>
                <a:spcPct val="90000"/>
              </a:lnSpc>
              <a:buFont typeface="Arial" panose="020B0604020202020204" pitchFamily="34" charset="0"/>
              <a:buNone/>
            </a:pPr>
            <a:endParaRPr lang="en-US" altLang="en-US" b="1">
              <a:solidFill>
                <a:srgbClr val="C00000"/>
              </a:solidFill>
            </a:endParaRPr>
          </a:p>
          <a:p>
            <a:pPr>
              <a:lnSpc>
                <a:spcPct val="90000"/>
              </a:lnSpc>
              <a:buFont typeface="Arial" panose="020B0604020202020204" pitchFamily="34" charset="0"/>
              <a:buNone/>
            </a:pPr>
            <a:r>
              <a:rPr lang="en-US" altLang="en-US" b="1">
                <a:solidFill>
                  <a:srgbClr val="C00000"/>
                </a:solidFill>
              </a:rPr>
              <a:t>Two approaches using logs</a:t>
            </a:r>
          </a:p>
          <a:p>
            <a:pPr lvl="1">
              <a:lnSpc>
                <a:spcPct val="90000"/>
              </a:lnSpc>
            </a:pPr>
            <a:r>
              <a:rPr lang="en-US" altLang="en-US"/>
              <a:t>Immediate database modification</a:t>
            </a:r>
          </a:p>
          <a:p>
            <a:pPr lvl="1">
              <a:lnSpc>
                <a:spcPct val="90000"/>
              </a:lnSpc>
            </a:pPr>
            <a:r>
              <a:rPr lang="en-US" altLang="en-US"/>
              <a:t>Deferred database modification</a:t>
            </a:r>
          </a:p>
          <a:p>
            <a:pPr algn="just" eaLnBrk="1" hangingPunct="1">
              <a:buFont typeface="Arial" panose="020B0604020202020204" pitchFamily="34" charset="0"/>
              <a:buNone/>
            </a:pPr>
            <a:endParaRPr lang="en-US" altLang="en-US"/>
          </a:p>
        </p:txBody>
      </p:sp>
      <p:pic>
        <p:nvPicPr>
          <p:cNvPr id="2" name="Picture 1">
            <a:extLst>
              <a:ext uri="{FF2B5EF4-FFF2-40B4-BE49-F238E27FC236}">
                <a16:creationId xmlns:a16="http://schemas.microsoft.com/office/drawing/2014/main" id="{26F16706-2F60-0B45-9C2D-939F2AC0B4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5">
                                            <p:txEl>
                                              <p:pRg st="0" end="0"/>
                                            </p:txEl>
                                          </p:spTgt>
                                        </p:tgtEl>
                                        <p:attrNameLst>
                                          <p:attrName>style.visibility</p:attrName>
                                        </p:attrNameLst>
                                      </p:cBhvr>
                                      <p:to>
                                        <p:strVal val="visible"/>
                                      </p:to>
                                    </p:set>
                                    <p:anim calcmode="lin" valueType="num">
                                      <p:cBhvr additive="base">
                                        <p:cTn id="7" dur="500" fill="hold"/>
                                        <p:tgtEl>
                                          <p:spTgt spid="122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5">
                                            <p:txEl>
                                              <p:pRg st="2" end="2"/>
                                            </p:txEl>
                                          </p:spTgt>
                                        </p:tgtEl>
                                        <p:attrNameLst>
                                          <p:attrName>style.visibility</p:attrName>
                                        </p:attrNameLst>
                                      </p:cBhvr>
                                      <p:to>
                                        <p:strVal val="visible"/>
                                      </p:to>
                                    </p:set>
                                    <p:anim calcmode="lin" valueType="num">
                                      <p:cBhvr additive="base">
                                        <p:cTn id="13" dur="500" fill="hold"/>
                                        <p:tgtEl>
                                          <p:spTgt spid="122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95">
                                            <p:txEl>
                                              <p:pRg st="3" end="3"/>
                                            </p:txEl>
                                          </p:spTgt>
                                        </p:tgtEl>
                                        <p:attrNameLst>
                                          <p:attrName>style.visibility</p:attrName>
                                        </p:attrNameLst>
                                      </p:cBhvr>
                                      <p:to>
                                        <p:strVal val="visible"/>
                                      </p:to>
                                    </p:set>
                                    <p:anim calcmode="lin" valueType="num">
                                      <p:cBhvr additive="base">
                                        <p:cTn id="17" dur="500" fill="hold"/>
                                        <p:tgtEl>
                                          <p:spTgt spid="1229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95">
                                            <p:txEl>
                                              <p:pRg st="4" end="4"/>
                                            </p:txEl>
                                          </p:spTgt>
                                        </p:tgtEl>
                                        <p:attrNameLst>
                                          <p:attrName>style.visibility</p:attrName>
                                        </p:attrNameLst>
                                      </p:cBhvr>
                                      <p:to>
                                        <p:strVal val="visible"/>
                                      </p:to>
                                    </p:set>
                                    <p:anim calcmode="lin" valueType="num">
                                      <p:cBhvr additive="base">
                                        <p:cTn id="21" dur="500" fill="hold"/>
                                        <p:tgtEl>
                                          <p:spTgt spid="1229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95">
                                            <p:txEl>
                                              <p:pRg st="5" end="5"/>
                                            </p:txEl>
                                          </p:spTgt>
                                        </p:tgtEl>
                                        <p:attrNameLst>
                                          <p:attrName>style.visibility</p:attrName>
                                        </p:attrNameLst>
                                      </p:cBhvr>
                                      <p:to>
                                        <p:strVal val="visible"/>
                                      </p:to>
                                    </p:set>
                                    <p:anim calcmode="lin" valueType="num">
                                      <p:cBhvr additive="base">
                                        <p:cTn id="25" dur="500" fill="hold"/>
                                        <p:tgtEl>
                                          <p:spTgt spid="1229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95">
                                            <p:txEl>
                                              <p:pRg st="6" end="6"/>
                                            </p:txEl>
                                          </p:spTgt>
                                        </p:tgtEl>
                                        <p:attrNameLst>
                                          <p:attrName>style.visibility</p:attrName>
                                        </p:attrNameLst>
                                      </p:cBhvr>
                                      <p:to>
                                        <p:strVal val="visible"/>
                                      </p:to>
                                    </p:set>
                                    <p:anim calcmode="lin" valueType="num">
                                      <p:cBhvr additive="base">
                                        <p:cTn id="29" dur="500" fill="hold"/>
                                        <p:tgtEl>
                                          <p:spTgt spid="1229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2295">
                                            <p:txEl>
                                              <p:pRg st="8" end="8"/>
                                            </p:txEl>
                                          </p:spTgt>
                                        </p:tgtEl>
                                        <p:attrNameLst>
                                          <p:attrName>style.visibility</p:attrName>
                                        </p:attrNameLst>
                                      </p:cBhvr>
                                      <p:to>
                                        <p:strVal val="visible"/>
                                      </p:to>
                                    </p:set>
                                    <p:anim calcmode="lin" valueType="num">
                                      <p:cBhvr additive="base">
                                        <p:cTn id="35" dur="500" fill="hold"/>
                                        <p:tgtEl>
                                          <p:spTgt spid="1229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95">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295">
                                            <p:txEl>
                                              <p:pRg st="9" end="9"/>
                                            </p:txEl>
                                          </p:spTgt>
                                        </p:tgtEl>
                                        <p:attrNameLst>
                                          <p:attrName>style.visibility</p:attrName>
                                        </p:attrNameLst>
                                      </p:cBhvr>
                                      <p:to>
                                        <p:strVal val="visible"/>
                                      </p:to>
                                    </p:set>
                                    <p:anim calcmode="lin" valueType="num">
                                      <p:cBhvr additive="base">
                                        <p:cTn id="39" dur="500" fill="hold"/>
                                        <p:tgtEl>
                                          <p:spTgt spid="12295">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295">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295">
                                            <p:txEl>
                                              <p:pRg st="10" end="10"/>
                                            </p:txEl>
                                          </p:spTgt>
                                        </p:tgtEl>
                                        <p:attrNameLst>
                                          <p:attrName>style.visibility</p:attrName>
                                        </p:attrNameLst>
                                      </p:cBhvr>
                                      <p:to>
                                        <p:strVal val="visible"/>
                                      </p:to>
                                    </p:set>
                                    <p:anim calcmode="lin" valueType="num">
                                      <p:cBhvr additive="base">
                                        <p:cTn id="43" dur="500" fill="hold"/>
                                        <p:tgtEl>
                                          <p:spTgt spid="1229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C0492D-534D-07E2-6ABA-714C7C58E2E7}"/>
              </a:ext>
            </a:extLst>
          </p:cNvPr>
          <p:cNvSpPr>
            <a:spLocks noGrp="1"/>
          </p:cNvSpPr>
          <p:nvPr>
            <p:ph type="dt" sz="quarter" idx="10"/>
          </p:nvPr>
        </p:nvSpPr>
        <p:spPr/>
        <p:txBody>
          <a:bodyPr/>
          <a:lstStyle/>
          <a:p>
            <a:pPr>
              <a:defRPr/>
            </a:pPr>
            <a:fld id="{8183F705-C0B7-44F0-B680-F08E26461754}" type="datetime1">
              <a:rPr lang="en-US" smtClean="0"/>
              <a:t>4/16/24</a:t>
            </a:fld>
            <a:endParaRPr lang="en-US"/>
          </a:p>
        </p:txBody>
      </p:sp>
      <p:sp>
        <p:nvSpPr>
          <p:cNvPr id="5" name="Footer Placeholder 4">
            <a:extLst>
              <a:ext uri="{FF2B5EF4-FFF2-40B4-BE49-F238E27FC236}">
                <a16:creationId xmlns:a16="http://schemas.microsoft.com/office/drawing/2014/main" id="{B40FD8E2-CA5B-5F74-4FE0-FC15EC337108}"/>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96260" name="Slide Number Placeholder 5">
            <a:extLst>
              <a:ext uri="{FF2B5EF4-FFF2-40B4-BE49-F238E27FC236}">
                <a16:creationId xmlns:a16="http://schemas.microsoft.com/office/drawing/2014/main" id="{6B3E5080-A3D5-4FBF-AB69-C27815539ECB}"/>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ED584CE-58F7-4CAA-BFC2-5C7C863A133E}" type="slidenum">
              <a:rPr lang="en-US" altLang="en-US">
                <a:solidFill>
                  <a:srgbClr val="898989"/>
                </a:solidFill>
                <a:latin typeface="Calibri" panose="020F0502020204030204" pitchFamily="34" charset="0"/>
              </a:rPr>
              <a:pPr/>
              <a:t>94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1B8E0CD5-3A40-9BF2-1F45-4034C8EDFC6A}"/>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effectLst>
                  <a:outerShdw blurRad="38100" dist="38100" dir="2700000" algn="tl">
                    <a:srgbClr val="C0C0C0"/>
                  </a:outerShdw>
                </a:effectLst>
              </a:rPr>
              <a:t>A. Immediate Database Modification</a:t>
            </a:r>
            <a:endParaRPr lang="en-US" sz="3200" b="1" dirty="0">
              <a:solidFill>
                <a:schemeClr val="tx1"/>
              </a:solidFill>
            </a:endParaRPr>
          </a:p>
        </p:txBody>
      </p:sp>
      <p:sp>
        <p:nvSpPr>
          <p:cNvPr id="16391" name="Content Placeholder 2">
            <a:extLst>
              <a:ext uri="{FF2B5EF4-FFF2-40B4-BE49-F238E27FC236}">
                <a16:creationId xmlns:a16="http://schemas.microsoft.com/office/drawing/2014/main" id="{C2F4B12A-8052-4669-5971-AB07E0922FA0}"/>
              </a:ext>
            </a:extLst>
          </p:cNvPr>
          <p:cNvSpPr>
            <a:spLocks noGrp="1"/>
          </p:cNvSpPr>
          <p:nvPr>
            <p:ph idx="1"/>
          </p:nvPr>
        </p:nvSpPr>
        <p:spPr>
          <a:xfrm>
            <a:off x="1981200" y="762000"/>
            <a:ext cx="8229600" cy="5594350"/>
          </a:xfrm>
        </p:spPr>
        <p:txBody>
          <a:bodyPr>
            <a:normAutofit lnSpcReduction="10000"/>
          </a:bodyPr>
          <a:lstStyle/>
          <a:p>
            <a:pPr algn="just">
              <a:buFont typeface="Arial" panose="020B0604020202020204" pitchFamily="34" charset="0"/>
              <a:buNone/>
            </a:pPr>
            <a:r>
              <a:rPr lang="en-US" altLang="en-US"/>
              <a:t>	The Immediate modification technique occurs if database modification occurs while the transaction is still active.</a:t>
            </a:r>
          </a:p>
          <a:p>
            <a:pPr algn="just">
              <a:buFont typeface="Arial" panose="020B0604020202020204" pitchFamily="34" charset="0"/>
              <a:buNone/>
            </a:pPr>
            <a:r>
              <a:rPr lang="en-US" altLang="en-US"/>
              <a:t>	In this technique, the database is modified immediately after every operation. It follows an actual database modification.</a:t>
            </a:r>
          </a:p>
          <a:p>
            <a:pPr algn="just">
              <a:buFont typeface="Arial" panose="020B0604020202020204" pitchFamily="34" charset="0"/>
              <a:buNone/>
            </a:pPr>
            <a:r>
              <a:rPr lang="en-US" altLang="en-US" sz="2400" b="1">
                <a:solidFill>
                  <a:srgbClr val="C00000"/>
                </a:solidFill>
              </a:rPr>
              <a:t>	Example :- </a:t>
            </a:r>
          </a:p>
          <a:p>
            <a:pPr algn="just">
              <a:buFont typeface="Arial" panose="020B0604020202020204" pitchFamily="34" charset="0"/>
              <a:buNone/>
            </a:pPr>
            <a:r>
              <a:rPr lang="en-US" altLang="en-US">
                <a:solidFill>
                  <a:srgbClr val="002060"/>
                </a:solidFill>
              </a:rPr>
              <a:t>	Let's assume there is a transaction to modify the City of a student. The following logs are written for this transaction.</a:t>
            </a:r>
          </a:p>
          <a:p>
            <a:pPr algn="just">
              <a:buFont typeface="Arial" panose="020B0604020202020204" pitchFamily="34" charset="0"/>
              <a:buNone/>
            </a:pPr>
            <a:r>
              <a:rPr lang="en-US" altLang="en-US"/>
              <a:t>	When the transaction is initiated, then it writes 'start' log.</a:t>
            </a:r>
          </a:p>
          <a:p>
            <a:pPr algn="just"/>
            <a:r>
              <a:rPr lang="en-US" altLang="en-US"/>
              <a:t>&lt;Tn, Start&gt;  </a:t>
            </a:r>
          </a:p>
          <a:p>
            <a:pPr algn="just">
              <a:buFont typeface="Arial" panose="020B0604020202020204" pitchFamily="34" charset="0"/>
              <a:buNone/>
            </a:pPr>
            <a:r>
              <a:rPr lang="en-US" altLang="en-US"/>
              <a:t>	When the transaction modifies the City from 'Noida' to 'Bangalore', then another log is written to the file.</a:t>
            </a:r>
          </a:p>
          <a:p>
            <a:pPr algn="just">
              <a:buFont typeface="Arial" panose="020B0604020202020204" pitchFamily="34" charset="0"/>
              <a:buNone/>
            </a:pPr>
            <a:r>
              <a:rPr lang="en-US" altLang="en-US"/>
              <a:t>	&lt;Tn, City, 'Noida', 'Bangalore' &gt;  </a:t>
            </a:r>
          </a:p>
          <a:p>
            <a:pPr algn="just">
              <a:buFont typeface="Arial" panose="020B0604020202020204" pitchFamily="34" charset="0"/>
              <a:buNone/>
            </a:pPr>
            <a:r>
              <a:rPr lang="en-US" altLang="en-US"/>
              <a:t>	When the transaction is finished, then it writes another log to indicate the end of the transaction.</a:t>
            </a:r>
          </a:p>
          <a:p>
            <a:pPr algn="just">
              <a:buFont typeface="Arial" panose="020B0604020202020204" pitchFamily="34" charset="0"/>
              <a:buNone/>
            </a:pPr>
            <a:r>
              <a:rPr lang="en-US" altLang="en-US"/>
              <a:t>	&lt;Tn, Commit&gt;  </a:t>
            </a:r>
          </a:p>
          <a:p>
            <a:pPr>
              <a:lnSpc>
                <a:spcPct val="90000"/>
              </a:lnSpc>
              <a:buFont typeface="Arial" panose="020B0604020202020204" pitchFamily="34" charset="0"/>
              <a:buNone/>
            </a:pPr>
            <a:endParaRPr lang="en-US" altLang="en-US"/>
          </a:p>
          <a:p>
            <a:pPr algn="just" eaLnBrk="1" hangingPunct="1">
              <a:buFont typeface="Arial" panose="020B0604020202020204" pitchFamily="34" charset="0"/>
              <a:buNone/>
            </a:pPr>
            <a:endParaRPr lang="en-US" altLang="en-US"/>
          </a:p>
        </p:txBody>
      </p:sp>
      <p:pic>
        <p:nvPicPr>
          <p:cNvPr id="2" name="Picture 1">
            <a:extLst>
              <a:ext uri="{FF2B5EF4-FFF2-40B4-BE49-F238E27FC236}">
                <a16:creationId xmlns:a16="http://schemas.microsoft.com/office/drawing/2014/main" id="{E2995A93-D2ED-6887-95C4-8F09B4D507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91">
                                            <p:txEl>
                                              <p:pRg st="0" end="0"/>
                                            </p:txEl>
                                          </p:spTgt>
                                        </p:tgtEl>
                                        <p:attrNameLst>
                                          <p:attrName>style.visibility</p:attrName>
                                        </p:attrNameLst>
                                      </p:cBhvr>
                                      <p:to>
                                        <p:strVal val="visible"/>
                                      </p:to>
                                    </p:set>
                                    <p:anim calcmode="lin" valueType="num">
                                      <p:cBhvr additive="base">
                                        <p:cTn id="7" dur="500" fill="hold"/>
                                        <p:tgtEl>
                                          <p:spTgt spid="163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391">
                                            <p:txEl>
                                              <p:pRg st="1" end="1"/>
                                            </p:txEl>
                                          </p:spTgt>
                                        </p:tgtEl>
                                        <p:attrNameLst>
                                          <p:attrName>style.visibility</p:attrName>
                                        </p:attrNameLst>
                                      </p:cBhvr>
                                      <p:to>
                                        <p:strVal val="visible"/>
                                      </p:to>
                                    </p:set>
                                    <p:anim calcmode="lin" valueType="num">
                                      <p:cBhvr additive="base">
                                        <p:cTn id="13" dur="500" fill="hold"/>
                                        <p:tgtEl>
                                          <p:spTgt spid="163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391">
                                            <p:txEl>
                                              <p:pRg st="2" end="2"/>
                                            </p:txEl>
                                          </p:spTgt>
                                        </p:tgtEl>
                                        <p:attrNameLst>
                                          <p:attrName>style.visibility</p:attrName>
                                        </p:attrNameLst>
                                      </p:cBhvr>
                                      <p:to>
                                        <p:strVal val="visible"/>
                                      </p:to>
                                    </p:set>
                                    <p:anim calcmode="lin" valueType="num">
                                      <p:cBhvr additive="base">
                                        <p:cTn id="19" dur="500" fill="hold"/>
                                        <p:tgtEl>
                                          <p:spTgt spid="163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391">
                                            <p:txEl>
                                              <p:pRg st="3" end="3"/>
                                            </p:txEl>
                                          </p:spTgt>
                                        </p:tgtEl>
                                        <p:attrNameLst>
                                          <p:attrName>style.visibility</p:attrName>
                                        </p:attrNameLst>
                                      </p:cBhvr>
                                      <p:to>
                                        <p:strVal val="visible"/>
                                      </p:to>
                                    </p:set>
                                    <p:anim calcmode="lin" valueType="num">
                                      <p:cBhvr additive="base">
                                        <p:cTn id="25" dur="500" fill="hold"/>
                                        <p:tgtEl>
                                          <p:spTgt spid="163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6391">
                                            <p:txEl>
                                              <p:pRg st="4" end="4"/>
                                            </p:txEl>
                                          </p:spTgt>
                                        </p:tgtEl>
                                        <p:attrNameLst>
                                          <p:attrName>style.visibility</p:attrName>
                                        </p:attrNameLst>
                                      </p:cBhvr>
                                      <p:to>
                                        <p:strVal val="visible"/>
                                      </p:to>
                                    </p:set>
                                    <p:anim calcmode="lin" valueType="num">
                                      <p:cBhvr additive="base">
                                        <p:cTn id="31" dur="500" fill="hold"/>
                                        <p:tgtEl>
                                          <p:spTgt spid="163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9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391">
                                            <p:txEl>
                                              <p:pRg st="5" end="5"/>
                                            </p:txEl>
                                          </p:spTgt>
                                        </p:tgtEl>
                                        <p:attrNameLst>
                                          <p:attrName>style.visibility</p:attrName>
                                        </p:attrNameLst>
                                      </p:cBhvr>
                                      <p:to>
                                        <p:strVal val="visible"/>
                                      </p:to>
                                    </p:set>
                                    <p:anim calcmode="lin" valueType="num">
                                      <p:cBhvr additive="base">
                                        <p:cTn id="35" dur="500" fill="hold"/>
                                        <p:tgtEl>
                                          <p:spTgt spid="1639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39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391">
                                            <p:txEl>
                                              <p:pRg st="6" end="6"/>
                                            </p:txEl>
                                          </p:spTgt>
                                        </p:tgtEl>
                                        <p:attrNameLst>
                                          <p:attrName>style.visibility</p:attrName>
                                        </p:attrNameLst>
                                      </p:cBhvr>
                                      <p:to>
                                        <p:strVal val="visible"/>
                                      </p:to>
                                    </p:set>
                                    <p:anim calcmode="lin" valueType="num">
                                      <p:cBhvr additive="base">
                                        <p:cTn id="39" dur="500" fill="hold"/>
                                        <p:tgtEl>
                                          <p:spTgt spid="1639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391">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391">
                                            <p:txEl>
                                              <p:pRg st="7" end="7"/>
                                            </p:txEl>
                                          </p:spTgt>
                                        </p:tgtEl>
                                        <p:attrNameLst>
                                          <p:attrName>style.visibility</p:attrName>
                                        </p:attrNameLst>
                                      </p:cBhvr>
                                      <p:to>
                                        <p:strVal val="visible"/>
                                      </p:to>
                                    </p:set>
                                    <p:anim calcmode="lin" valueType="num">
                                      <p:cBhvr additive="base">
                                        <p:cTn id="43" dur="500" fill="hold"/>
                                        <p:tgtEl>
                                          <p:spTgt spid="1639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91">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391">
                                            <p:txEl>
                                              <p:pRg st="8" end="8"/>
                                            </p:txEl>
                                          </p:spTgt>
                                        </p:tgtEl>
                                        <p:attrNameLst>
                                          <p:attrName>style.visibility</p:attrName>
                                        </p:attrNameLst>
                                      </p:cBhvr>
                                      <p:to>
                                        <p:strVal val="visible"/>
                                      </p:to>
                                    </p:set>
                                    <p:anim calcmode="lin" valueType="num">
                                      <p:cBhvr additive="base">
                                        <p:cTn id="47" dur="500" fill="hold"/>
                                        <p:tgtEl>
                                          <p:spTgt spid="1639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91">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391">
                                            <p:txEl>
                                              <p:pRg st="9" end="9"/>
                                            </p:txEl>
                                          </p:spTgt>
                                        </p:tgtEl>
                                        <p:attrNameLst>
                                          <p:attrName>style.visibility</p:attrName>
                                        </p:attrNameLst>
                                      </p:cBhvr>
                                      <p:to>
                                        <p:strVal val="visible"/>
                                      </p:to>
                                    </p:set>
                                    <p:anim calcmode="lin" valueType="num">
                                      <p:cBhvr additive="base">
                                        <p:cTn id="51" dur="500" fill="hold"/>
                                        <p:tgtEl>
                                          <p:spTgt spid="1639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3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9F9B29B-45E0-9768-ED75-B9B143733F5A}"/>
              </a:ext>
            </a:extLst>
          </p:cNvPr>
          <p:cNvSpPr>
            <a:spLocks noGrp="1"/>
          </p:cNvSpPr>
          <p:nvPr>
            <p:ph type="dt" sz="quarter" idx="10"/>
          </p:nvPr>
        </p:nvSpPr>
        <p:spPr/>
        <p:txBody>
          <a:bodyPr/>
          <a:lstStyle/>
          <a:p>
            <a:pPr>
              <a:defRPr/>
            </a:pPr>
            <a:fld id="{BCB668A2-6797-44BE-9EAF-95BDE566A9C5}" type="datetime1">
              <a:rPr lang="en-US" smtClean="0"/>
              <a:t>4/16/24</a:t>
            </a:fld>
            <a:endParaRPr lang="en-US"/>
          </a:p>
        </p:txBody>
      </p:sp>
      <p:sp>
        <p:nvSpPr>
          <p:cNvPr id="5" name="Footer Placeholder 4">
            <a:extLst>
              <a:ext uri="{FF2B5EF4-FFF2-40B4-BE49-F238E27FC236}">
                <a16:creationId xmlns:a16="http://schemas.microsoft.com/office/drawing/2014/main" id="{22279960-AFAE-75E9-D3D6-1A64FE4A455F}"/>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97284" name="Slide Number Placeholder 5">
            <a:extLst>
              <a:ext uri="{FF2B5EF4-FFF2-40B4-BE49-F238E27FC236}">
                <a16:creationId xmlns:a16="http://schemas.microsoft.com/office/drawing/2014/main" id="{7361DD07-7B7D-9E25-19F6-97BB02324DC3}"/>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4187A1-F038-4BCD-B683-1D10AE09D7C8}" type="slidenum">
              <a:rPr lang="en-US" altLang="en-US">
                <a:solidFill>
                  <a:srgbClr val="898989"/>
                </a:solidFill>
                <a:latin typeface="Calibri" panose="020F0502020204030204" pitchFamily="34" charset="0"/>
              </a:rPr>
              <a:pPr/>
              <a:t>95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91ED0B2B-F0A4-C5DC-A6F9-316AE684DA9B}"/>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effectLst>
                  <a:outerShdw blurRad="38100" dist="38100" dir="2700000" algn="tl">
                    <a:srgbClr val="C0C0C0"/>
                  </a:outerShdw>
                </a:effectLst>
              </a:rPr>
              <a:t>B. Deferred Database Modification</a:t>
            </a:r>
            <a:endParaRPr lang="en-US" sz="3200" b="1" dirty="0">
              <a:solidFill>
                <a:schemeClr val="tx1"/>
              </a:solidFill>
            </a:endParaRPr>
          </a:p>
        </p:txBody>
      </p:sp>
      <p:sp>
        <p:nvSpPr>
          <p:cNvPr id="17415" name="Content Placeholder 2">
            <a:extLst>
              <a:ext uri="{FF2B5EF4-FFF2-40B4-BE49-F238E27FC236}">
                <a16:creationId xmlns:a16="http://schemas.microsoft.com/office/drawing/2014/main" id="{4244D5D4-E9BF-5D50-1447-2044DC8BFF0D}"/>
              </a:ext>
            </a:extLst>
          </p:cNvPr>
          <p:cNvSpPr>
            <a:spLocks noGrp="1"/>
          </p:cNvSpPr>
          <p:nvPr>
            <p:ph idx="1"/>
          </p:nvPr>
        </p:nvSpPr>
        <p:spPr>
          <a:xfrm>
            <a:off x="1981200" y="925514"/>
            <a:ext cx="8229600" cy="5430837"/>
          </a:xfrm>
        </p:spPr>
        <p:txBody>
          <a:bodyPr/>
          <a:lstStyle/>
          <a:p>
            <a:pPr algn="just"/>
            <a:r>
              <a:rPr lang="en-US" altLang="en-US"/>
              <a:t>The deferred modification technique occurs if the transaction does not modify the database until it has committed.</a:t>
            </a:r>
          </a:p>
          <a:p>
            <a:pPr algn="just"/>
            <a:r>
              <a:rPr lang="en-US" altLang="en-US"/>
              <a:t>In this method, all the logs are created and stored in the stable storage, and the database is updated when a transaction commits.</a:t>
            </a:r>
          </a:p>
          <a:p>
            <a:pPr algn="just">
              <a:lnSpc>
                <a:spcPct val="90000"/>
              </a:lnSpc>
              <a:buFont typeface="Arial" panose="020B0604020202020204" pitchFamily="34" charset="0"/>
              <a:buNone/>
            </a:pPr>
            <a:r>
              <a:rPr lang="en-US" altLang="en-US"/>
              <a:t>Or </a:t>
            </a:r>
          </a:p>
          <a:p>
            <a:pPr algn="just">
              <a:lnSpc>
                <a:spcPct val="90000"/>
              </a:lnSpc>
            </a:pPr>
            <a:r>
              <a:rPr lang="en-US" altLang="en-US"/>
              <a:t>The </a:t>
            </a:r>
            <a:r>
              <a:rPr lang="en-US" altLang="en-US" b="1">
                <a:solidFill>
                  <a:srgbClr val="000099"/>
                </a:solidFill>
              </a:rPr>
              <a:t>deferred-modification</a:t>
            </a:r>
            <a:r>
              <a:rPr lang="en-US" altLang="en-US"/>
              <a:t> scheme performs updates to buffer/disk only at the time of transaction commit</a:t>
            </a:r>
          </a:p>
          <a:p>
            <a:pPr algn="just">
              <a:lnSpc>
                <a:spcPct val="90000"/>
              </a:lnSpc>
            </a:pPr>
            <a:endParaRPr lang="en-US" altLang="en-US"/>
          </a:p>
          <a:p>
            <a:pPr lvl="1" algn="just">
              <a:lnSpc>
                <a:spcPct val="90000"/>
              </a:lnSpc>
            </a:pPr>
            <a:r>
              <a:rPr lang="en-US" altLang="en-US"/>
              <a:t>Simplifies some aspects of recovery</a:t>
            </a:r>
          </a:p>
          <a:p>
            <a:pPr lvl="1" algn="just">
              <a:lnSpc>
                <a:spcPct val="90000"/>
              </a:lnSpc>
            </a:pPr>
            <a:r>
              <a:rPr lang="en-US" altLang="en-US"/>
              <a:t>But has overhead of storing local copy</a:t>
            </a:r>
          </a:p>
          <a:p>
            <a:pPr algn="just" eaLnBrk="1" hangingPunct="1">
              <a:buFont typeface="Arial" panose="020B0604020202020204" pitchFamily="34" charset="0"/>
              <a:buNone/>
            </a:pPr>
            <a:endParaRPr lang="en-US" altLang="en-US"/>
          </a:p>
        </p:txBody>
      </p:sp>
      <p:pic>
        <p:nvPicPr>
          <p:cNvPr id="2" name="Picture 1">
            <a:extLst>
              <a:ext uri="{FF2B5EF4-FFF2-40B4-BE49-F238E27FC236}">
                <a16:creationId xmlns:a16="http://schemas.microsoft.com/office/drawing/2014/main" id="{6BCEDFF3-69B8-D215-3103-A544339522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5">
                                            <p:txEl>
                                              <p:pRg st="0" end="0"/>
                                            </p:txEl>
                                          </p:spTgt>
                                        </p:tgtEl>
                                        <p:attrNameLst>
                                          <p:attrName>style.visibility</p:attrName>
                                        </p:attrNameLst>
                                      </p:cBhvr>
                                      <p:to>
                                        <p:strVal val="visible"/>
                                      </p:to>
                                    </p:set>
                                    <p:anim calcmode="lin" valueType="num">
                                      <p:cBhvr additive="base">
                                        <p:cTn id="7" dur="500" fill="hold"/>
                                        <p:tgtEl>
                                          <p:spTgt spid="174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5">
                                            <p:txEl>
                                              <p:pRg st="1" end="1"/>
                                            </p:txEl>
                                          </p:spTgt>
                                        </p:tgtEl>
                                        <p:attrNameLst>
                                          <p:attrName>style.visibility</p:attrName>
                                        </p:attrNameLst>
                                      </p:cBhvr>
                                      <p:to>
                                        <p:strVal val="visible"/>
                                      </p:to>
                                    </p:set>
                                    <p:anim calcmode="lin" valueType="num">
                                      <p:cBhvr additive="base">
                                        <p:cTn id="13" dur="500" fill="hold"/>
                                        <p:tgtEl>
                                          <p:spTgt spid="174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415">
                                            <p:txEl>
                                              <p:pRg st="2" end="2"/>
                                            </p:txEl>
                                          </p:spTgt>
                                        </p:tgtEl>
                                        <p:attrNameLst>
                                          <p:attrName>style.visibility</p:attrName>
                                        </p:attrNameLst>
                                      </p:cBhvr>
                                      <p:to>
                                        <p:strVal val="visible"/>
                                      </p:to>
                                    </p:set>
                                    <p:anim calcmode="lin" valueType="num">
                                      <p:cBhvr additive="base">
                                        <p:cTn id="19" dur="500" fill="hold"/>
                                        <p:tgtEl>
                                          <p:spTgt spid="174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415">
                                            <p:txEl>
                                              <p:pRg st="3" end="3"/>
                                            </p:txEl>
                                          </p:spTgt>
                                        </p:tgtEl>
                                        <p:attrNameLst>
                                          <p:attrName>style.visibility</p:attrName>
                                        </p:attrNameLst>
                                      </p:cBhvr>
                                      <p:to>
                                        <p:strVal val="visible"/>
                                      </p:to>
                                    </p:set>
                                    <p:anim calcmode="lin" valueType="num">
                                      <p:cBhvr additive="base">
                                        <p:cTn id="23" dur="500" fill="hold"/>
                                        <p:tgtEl>
                                          <p:spTgt spid="174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7415">
                                            <p:txEl>
                                              <p:pRg st="5" end="5"/>
                                            </p:txEl>
                                          </p:spTgt>
                                        </p:tgtEl>
                                        <p:attrNameLst>
                                          <p:attrName>style.visibility</p:attrName>
                                        </p:attrNameLst>
                                      </p:cBhvr>
                                      <p:to>
                                        <p:strVal val="visible"/>
                                      </p:to>
                                    </p:set>
                                    <p:anim calcmode="lin" valueType="num">
                                      <p:cBhvr additive="base">
                                        <p:cTn id="29" dur="500" fill="hold"/>
                                        <p:tgtEl>
                                          <p:spTgt spid="174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4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7415">
                                            <p:txEl>
                                              <p:pRg st="6" end="6"/>
                                            </p:txEl>
                                          </p:spTgt>
                                        </p:tgtEl>
                                        <p:attrNameLst>
                                          <p:attrName>style.visibility</p:attrName>
                                        </p:attrNameLst>
                                      </p:cBhvr>
                                      <p:to>
                                        <p:strVal val="visible"/>
                                      </p:to>
                                    </p:set>
                                    <p:anim calcmode="lin" valueType="num">
                                      <p:cBhvr additive="base">
                                        <p:cTn id="35" dur="500" fill="hold"/>
                                        <p:tgtEl>
                                          <p:spTgt spid="174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4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826909-0B5D-A72F-E4FB-348B41E8A2E3}"/>
              </a:ext>
            </a:extLst>
          </p:cNvPr>
          <p:cNvSpPr>
            <a:spLocks noGrp="1"/>
          </p:cNvSpPr>
          <p:nvPr>
            <p:ph type="dt" sz="quarter" idx="10"/>
          </p:nvPr>
        </p:nvSpPr>
        <p:spPr/>
        <p:txBody>
          <a:bodyPr/>
          <a:lstStyle/>
          <a:p>
            <a:pPr>
              <a:defRPr/>
            </a:pPr>
            <a:fld id="{95F7A794-E33D-4458-9F5D-1A828056051D}" type="datetime1">
              <a:rPr lang="en-US" smtClean="0"/>
              <a:t>4/16/24</a:t>
            </a:fld>
            <a:endParaRPr lang="en-US"/>
          </a:p>
        </p:txBody>
      </p:sp>
      <p:sp>
        <p:nvSpPr>
          <p:cNvPr id="3" name="Footer Placeholder 2">
            <a:extLst>
              <a:ext uri="{FF2B5EF4-FFF2-40B4-BE49-F238E27FC236}">
                <a16:creationId xmlns:a16="http://schemas.microsoft.com/office/drawing/2014/main" id="{819CF434-2BC1-3C02-8049-A314AF004730}"/>
              </a:ext>
            </a:extLst>
          </p:cNvPr>
          <p:cNvSpPr>
            <a:spLocks noGrp="1"/>
          </p:cNvSpPr>
          <p:nvPr>
            <p:ph type="ftr" sz="quarter" idx="11"/>
          </p:nvPr>
        </p:nvSpPr>
        <p:spPr>
          <a:xfrm>
            <a:off x="3886200" y="6356351"/>
            <a:ext cx="5181600" cy="365125"/>
          </a:xfrm>
        </p:spPr>
        <p:txBody>
          <a:bodyPr/>
          <a:lstStyle/>
          <a:p>
            <a:pPr>
              <a:defRPr/>
            </a:pPr>
            <a:r>
              <a:rPr lang="en-US"/>
              <a:t>Jyoti Rani        ACSAI-0402 and DBMS                Unit-4</a:t>
            </a:r>
            <a:endParaRPr lang="en-US" dirty="0"/>
          </a:p>
        </p:txBody>
      </p:sp>
      <p:sp>
        <p:nvSpPr>
          <p:cNvPr id="99332" name="Slide Number Placeholder 3">
            <a:extLst>
              <a:ext uri="{FF2B5EF4-FFF2-40B4-BE49-F238E27FC236}">
                <a16:creationId xmlns:a16="http://schemas.microsoft.com/office/drawing/2014/main" id="{45D25E57-80F7-4F14-6A11-420B49C3F78C}"/>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76C87B-5C5C-4C0D-B36D-D9DF2CBE108E}" type="slidenum">
              <a:rPr lang="en-US" altLang="en-US">
                <a:solidFill>
                  <a:srgbClr val="898989"/>
                </a:solidFill>
                <a:latin typeface="Calibri" panose="020F0502020204030204" pitchFamily="34" charset="0"/>
              </a:rPr>
              <a:pPr/>
              <a:t>96</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a16="http://schemas.microsoft.com/office/drawing/2014/main" id="{233A3A5F-4B68-3667-CF78-6A44E82B1833}"/>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effectLst>
                  <a:outerShdw blurRad="38100" dist="38100" dir="2700000" algn="tl">
                    <a:srgbClr val="C0C0C0"/>
                  </a:outerShdw>
                </a:effectLst>
              </a:rPr>
              <a:t>Topic – Shadow Paging Objective</a:t>
            </a:r>
            <a:endParaRPr lang="en-US" sz="3200" b="1" dirty="0">
              <a:solidFill>
                <a:schemeClr val="tx1"/>
              </a:solidFill>
            </a:endParaRPr>
          </a:p>
        </p:txBody>
      </p:sp>
      <p:sp>
        <p:nvSpPr>
          <p:cNvPr id="99335" name="Rectangle 6">
            <a:extLst>
              <a:ext uri="{FF2B5EF4-FFF2-40B4-BE49-F238E27FC236}">
                <a16:creationId xmlns:a16="http://schemas.microsoft.com/office/drawing/2014/main" id="{B8D60A37-3A58-A3BD-1290-406458A9A2C3}"/>
              </a:ext>
            </a:extLst>
          </p:cNvPr>
          <p:cNvSpPr>
            <a:spLocks noChangeArrowheads="1"/>
          </p:cNvSpPr>
          <p:nvPr/>
        </p:nvSpPr>
        <p:spPr bwMode="auto">
          <a:xfrm>
            <a:off x="2057400" y="1600200"/>
            <a:ext cx="8229600" cy="3786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Calibri" panose="020F0502020204030204" pitchFamily="34" charset="0"/>
              <a:buAutoNum type="arabicPeriod"/>
            </a:pPr>
            <a:r>
              <a:rPr lang="en-US" altLang="en-US" sz="2400" dirty="0"/>
              <a:t>Shadow paging is one of the techniques that is used to recover from failure. We all know that recovery means to get back the information, which is lost. It helps to maintain database consistency in case of failure.</a:t>
            </a:r>
          </a:p>
          <a:p>
            <a:pPr algn="just">
              <a:buFont typeface="Calibri" panose="020F0502020204030204" pitchFamily="34" charset="0"/>
              <a:buAutoNum type="arabicPeriod"/>
            </a:pPr>
            <a:endParaRPr lang="en-US" altLang="en-US" sz="2400" dirty="0"/>
          </a:p>
          <a:p>
            <a:pPr algn="just">
              <a:buFont typeface="Calibri" panose="020F0502020204030204" pitchFamily="34" charset="0"/>
              <a:buAutoNum type="arabicPeriod"/>
            </a:pPr>
            <a:r>
              <a:rPr lang="en-US" altLang="en-US" sz="2400" dirty="0"/>
              <a:t>The general idea in shadow paging is that existing data is never overwritten, but </a:t>
            </a:r>
            <a:r>
              <a:rPr lang="en-US" altLang="en-US" sz="2400"/>
              <a:t>instead modified </a:t>
            </a:r>
            <a:r>
              <a:rPr lang="en-US" altLang="en-US" sz="2400" dirty="0"/>
              <a:t>pages are always written to new locations on disk, and a mapping is used to keep track of the current location of each page.</a:t>
            </a:r>
          </a:p>
        </p:txBody>
      </p:sp>
      <p:pic>
        <p:nvPicPr>
          <p:cNvPr id="4" name="Picture 3">
            <a:extLst>
              <a:ext uri="{FF2B5EF4-FFF2-40B4-BE49-F238E27FC236}">
                <a16:creationId xmlns:a16="http://schemas.microsoft.com/office/drawing/2014/main" id="{5E47140E-BDC4-7D47-BA44-0BB54CE254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328E1FE-2A00-30D5-9907-2392FB3C2126}"/>
              </a:ext>
            </a:extLst>
          </p:cNvPr>
          <p:cNvSpPr>
            <a:spLocks noGrp="1"/>
          </p:cNvSpPr>
          <p:nvPr>
            <p:ph type="dt" sz="quarter" idx="10"/>
          </p:nvPr>
        </p:nvSpPr>
        <p:spPr/>
        <p:txBody>
          <a:bodyPr/>
          <a:lstStyle/>
          <a:p>
            <a:pPr>
              <a:defRPr/>
            </a:pPr>
            <a:fld id="{22223402-937E-41F3-99A4-0887328275B4}" type="datetime1">
              <a:rPr lang="en-US" smtClean="0"/>
              <a:t>4/16/24</a:t>
            </a:fld>
            <a:endParaRPr lang="en-US"/>
          </a:p>
        </p:txBody>
      </p:sp>
      <p:sp>
        <p:nvSpPr>
          <p:cNvPr id="5" name="Footer Placeholder 4">
            <a:extLst>
              <a:ext uri="{FF2B5EF4-FFF2-40B4-BE49-F238E27FC236}">
                <a16:creationId xmlns:a16="http://schemas.microsoft.com/office/drawing/2014/main" id="{267A8FE1-E643-5B4A-B349-9412E66EA593}"/>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00356" name="Slide Number Placeholder 5">
            <a:extLst>
              <a:ext uri="{FF2B5EF4-FFF2-40B4-BE49-F238E27FC236}">
                <a16:creationId xmlns:a16="http://schemas.microsoft.com/office/drawing/2014/main" id="{7FB0444C-359E-4F70-5E37-5AF75717F30E}"/>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9473E42-3F13-4716-B30B-FAF073AC1996}" type="slidenum">
              <a:rPr lang="en-US" altLang="en-US">
                <a:solidFill>
                  <a:srgbClr val="898989"/>
                </a:solidFill>
                <a:latin typeface="Calibri" panose="020F0502020204030204" pitchFamily="34" charset="0"/>
              </a:rPr>
              <a:pPr/>
              <a:t>97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44948FF0-8639-0840-0849-3A0D1DC70684}"/>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effectLst>
                  <a:outerShdw blurRad="38100" dist="38100" dir="2700000" algn="tl">
                    <a:srgbClr val="C0C0C0"/>
                  </a:outerShdw>
                </a:effectLst>
              </a:rPr>
              <a:t>2. Shadow Paging</a:t>
            </a:r>
            <a:endParaRPr lang="en-US" sz="3200" b="1" dirty="0">
              <a:solidFill>
                <a:schemeClr val="tx1"/>
              </a:solidFill>
            </a:endParaRPr>
          </a:p>
        </p:txBody>
      </p:sp>
      <p:sp>
        <p:nvSpPr>
          <p:cNvPr id="17415" name="Content Placeholder 2">
            <a:extLst>
              <a:ext uri="{FF2B5EF4-FFF2-40B4-BE49-F238E27FC236}">
                <a16:creationId xmlns:a16="http://schemas.microsoft.com/office/drawing/2014/main" id="{AC73E089-4BBC-251B-3498-296F01322AE0}"/>
              </a:ext>
            </a:extLst>
          </p:cNvPr>
          <p:cNvSpPr>
            <a:spLocks noGrp="1"/>
          </p:cNvSpPr>
          <p:nvPr>
            <p:ph idx="1"/>
          </p:nvPr>
        </p:nvSpPr>
        <p:spPr>
          <a:xfrm>
            <a:off x="1981200" y="925514"/>
            <a:ext cx="8229600" cy="5430837"/>
          </a:xfrm>
        </p:spPr>
        <p:txBody>
          <a:bodyPr/>
          <a:lstStyle/>
          <a:p>
            <a:pPr>
              <a:buFont typeface="Arial" panose="020B0604020202020204" pitchFamily="34" charset="0"/>
              <a:buNone/>
            </a:pPr>
            <a:r>
              <a:rPr lang="en-US" altLang="en-US" b="1">
                <a:solidFill>
                  <a:srgbClr val="000099"/>
                </a:solidFill>
              </a:rPr>
              <a:t>	Shadow paging</a:t>
            </a:r>
            <a:r>
              <a:rPr lang="en-US" altLang="en-US"/>
              <a:t> is an alternative to log-based recovery; this scheme is useful if  transactions execute serially</a:t>
            </a:r>
          </a:p>
          <a:p>
            <a:r>
              <a:rPr lang="en-US" altLang="en-US"/>
              <a:t>Idea: maintain</a:t>
            </a:r>
            <a:r>
              <a:rPr lang="en-US" altLang="en-US" i="1"/>
              <a:t> two</a:t>
            </a:r>
            <a:r>
              <a:rPr lang="en-US" altLang="en-US"/>
              <a:t> page tables during the lifetime of a transaction –the </a:t>
            </a:r>
            <a:r>
              <a:rPr lang="en-US" altLang="en-US" b="1">
                <a:solidFill>
                  <a:srgbClr val="000099"/>
                </a:solidFill>
              </a:rPr>
              <a:t>current page table</a:t>
            </a:r>
            <a:r>
              <a:rPr lang="en-US" altLang="en-US"/>
              <a:t>, and the </a:t>
            </a:r>
            <a:r>
              <a:rPr lang="en-US" altLang="en-US" b="1">
                <a:solidFill>
                  <a:srgbClr val="000099"/>
                </a:solidFill>
              </a:rPr>
              <a:t>shadow page table</a:t>
            </a:r>
          </a:p>
          <a:p>
            <a:r>
              <a:rPr lang="en-US" altLang="en-US"/>
              <a:t>Store the shadow page table in nonvolatile storage, such that state of the database prior to transaction execution may be recovered. </a:t>
            </a:r>
          </a:p>
          <a:p>
            <a:pPr lvl="1"/>
            <a:r>
              <a:rPr lang="en-US" altLang="en-US"/>
              <a:t>Shadow page table is never modified during execution</a:t>
            </a:r>
          </a:p>
          <a:p>
            <a:r>
              <a:rPr lang="en-US" altLang="en-US"/>
              <a:t>To start with, both the page tables are identical. Only current page table is used for data item accesses during execution of the transaction.</a:t>
            </a:r>
          </a:p>
          <a:p>
            <a:r>
              <a:rPr lang="en-US" altLang="en-US"/>
              <a:t>Whenever any page is about to be written for the first time</a:t>
            </a:r>
          </a:p>
          <a:p>
            <a:pPr lvl="1"/>
            <a:r>
              <a:rPr lang="en-US" altLang="en-US"/>
              <a:t>A copy of this page is made onto an unused page. </a:t>
            </a:r>
          </a:p>
          <a:p>
            <a:pPr lvl="1"/>
            <a:r>
              <a:rPr lang="en-US" altLang="en-US"/>
              <a:t>The current page table is then made to point to the copy</a:t>
            </a:r>
          </a:p>
          <a:p>
            <a:pPr lvl="1"/>
            <a:r>
              <a:rPr lang="en-US" altLang="en-US"/>
              <a:t>The update is performed on the copy</a:t>
            </a:r>
          </a:p>
          <a:p>
            <a:pPr algn="just" eaLnBrk="1" hangingPunct="1">
              <a:buFont typeface="Arial" panose="020B0604020202020204" pitchFamily="34" charset="0"/>
              <a:buNone/>
            </a:pPr>
            <a:endParaRPr lang="en-US" altLang="en-US"/>
          </a:p>
        </p:txBody>
      </p:sp>
      <p:pic>
        <p:nvPicPr>
          <p:cNvPr id="2" name="Picture 1">
            <a:extLst>
              <a:ext uri="{FF2B5EF4-FFF2-40B4-BE49-F238E27FC236}">
                <a16:creationId xmlns:a16="http://schemas.microsoft.com/office/drawing/2014/main" id="{E1F1FE5C-F779-B545-6407-9E6BF59163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5">
                                            <p:txEl>
                                              <p:pRg st="0" end="0"/>
                                            </p:txEl>
                                          </p:spTgt>
                                        </p:tgtEl>
                                        <p:attrNameLst>
                                          <p:attrName>style.visibility</p:attrName>
                                        </p:attrNameLst>
                                      </p:cBhvr>
                                      <p:to>
                                        <p:strVal val="visible"/>
                                      </p:to>
                                    </p:set>
                                    <p:anim calcmode="lin" valueType="num">
                                      <p:cBhvr additive="base">
                                        <p:cTn id="7" dur="500" fill="hold"/>
                                        <p:tgtEl>
                                          <p:spTgt spid="174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5">
                                            <p:txEl>
                                              <p:pRg st="1" end="1"/>
                                            </p:txEl>
                                          </p:spTgt>
                                        </p:tgtEl>
                                        <p:attrNameLst>
                                          <p:attrName>style.visibility</p:attrName>
                                        </p:attrNameLst>
                                      </p:cBhvr>
                                      <p:to>
                                        <p:strVal val="visible"/>
                                      </p:to>
                                    </p:set>
                                    <p:anim calcmode="lin" valueType="num">
                                      <p:cBhvr additive="base">
                                        <p:cTn id="13" dur="500" fill="hold"/>
                                        <p:tgtEl>
                                          <p:spTgt spid="174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415">
                                            <p:txEl>
                                              <p:pRg st="2" end="2"/>
                                            </p:txEl>
                                          </p:spTgt>
                                        </p:tgtEl>
                                        <p:attrNameLst>
                                          <p:attrName>style.visibility</p:attrName>
                                        </p:attrNameLst>
                                      </p:cBhvr>
                                      <p:to>
                                        <p:strVal val="visible"/>
                                      </p:to>
                                    </p:set>
                                    <p:anim calcmode="lin" valueType="num">
                                      <p:cBhvr additive="base">
                                        <p:cTn id="19" dur="500" fill="hold"/>
                                        <p:tgtEl>
                                          <p:spTgt spid="174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415">
                                            <p:txEl>
                                              <p:pRg st="3" end="3"/>
                                            </p:txEl>
                                          </p:spTgt>
                                        </p:tgtEl>
                                        <p:attrNameLst>
                                          <p:attrName>style.visibility</p:attrName>
                                        </p:attrNameLst>
                                      </p:cBhvr>
                                      <p:to>
                                        <p:strVal val="visible"/>
                                      </p:to>
                                    </p:set>
                                    <p:anim calcmode="lin" valueType="num">
                                      <p:cBhvr additive="base">
                                        <p:cTn id="25" dur="500" fill="hold"/>
                                        <p:tgtEl>
                                          <p:spTgt spid="174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415">
                                            <p:txEl>
                                              <p:pRg st="4" end="4"/>
                                            </p:txEl>
                                          </p:spTgt>
                                        </p:tgtEl>
                                        <p:attrNameLst>
                                          <p:attrName>style.visibility</p:attrName>
                                        </p:attrNameLst>
                                      </p:cBhvr>
                                      <p:to>
                                        <p:strVal val="visible"/>
                                      </p:to>
                                    </p:set>
                                    <p:anim calcmode="lin" valueType="num">
                                      <p:cBhvr additive="base">
                                        <p:cTn id="31" dur="500" fill="hold"/>
                                        <p:tgtEl>
                                          <p:spTgt spid="174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415">
                                            <p:txEl>
                                              <p:pRg st="5" end="5"/>
                                            </p:txEl>
                                          </p:spTgt>
                                        </p:tgtEl>
                                        <p:attrNameLst>
                                          <p:attrName>style.visibility</p:attrName>
                                        </p:attrNameLst>
                                      </p:cBhvr>
                                      <p:to>
                                        <p:strVal val="visible"/>
                                      </p:to>
                                    </p:set>
                                    <p:anim calcmode="lin" valueType="num">
                                      <p:cBhvr additive="base">
                                        <p:cTn id="37" dur="500" fill="hold"/>
                                        <p:tgtEl>
                                          <p:spTgt spid="174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415">
                                            <p:txEl>
                                              <p:pRg st="6" end="6"/>
                                            </p:txEl>
                                          </p:spTgt>
                                        </p:tgtEl>
                                        <p:attrNameLst>
                                          <p:attrName>style.visibility</p:attrName>
                                        </p:attrNameLst>
                                      </p:cBhvr>
                                      <p:to>
                                        <p:strVal val="visible"/>
                                      </p:to>
                                    </p:set>
                                    <p:anim calcmode="lin" valueType="num">
                                      <p:cBhvr additive="base">
                                        <p:cTn id="43" dur="500" fill="hold"/>
                                        <p:tgtEl>
                                          <p:spTgt spid="1741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5">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415">
                                            <p:txEl>
                                              <p:pRg st="7" end="7"/>
                                            </p:txEl>
                                          </p:spTgt>
                                        </p:tgtEl>
                                        <p:attrNameLst>
                                          <p:attrName>style.visibility</p:attrName>
                                        </p:attrNameLst>
                                      </p:cBhvr>
                                      <p:to>
                                        <p:strVal val="visible"/>
                                      </p:to>
                                    </p:set>
                                    <p:anim calcmode="lin" valueType="num">
                                      <p:cBhvr additive="base">
                                        <p:cTn id="47" dur="500" fill="hold"/>
                                        <p:tgtEl>
                                          <p:spTgt spid="17415">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415">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415">
                                            <p:txEl>
                                              <p:pRg st="8" end="8"/>
                                            </p:txEl>
                                          </p:spTgt>
                                        </p:tgtEl>
                                        <p:attrNameLst>
                                          <p:attrName>style.visibility</p:attrName>
                                        </p:attrNameLst>
                                      </p:cBhvr>
                                      <p:to>
                                        <p:strVal val="visible"/>
                                      </p:to>
                                    </p:set>
                                    <p:anim calcmode="lin" valueType="num">
                                      <p:cBhvr additive="base">
                                        <p:cTn id="51" dur="500" fill="hold"/>
                                        <p:tgtEl>
                                          <p:spTgt spid="1741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4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7F940B-2A13-9A8B-B2D1-74BFD14B8C3B}"/>
              </a:ext>
            </a:extLst>
          </p:cNvPr>
          <p:cNvSpPr>
            <a:spLocks noGrp="1"/>
          </p:cNvSpPr>
          <p:nvPr>
            <p:ph type="dt" sz="quarter" idx="10"/>
          </p:nvPr>
        </p:nvSpPr>
        <p:spPr/>
        <p:txBody>
          <a:bodyPr/>
          <a:lstStyle/>
          <a:p>
            <a:pPr>
              <a:defRPr/>
            </a:pPr>
            <a:fld id="{705F7405-0FC4-4BC5-A4A8-376CAF2EC303}" type="datetime1">
              <a:rPr lang="en-US" smtClean="0"/>
              <a:t>4/16/24</a:t>
            </a:fld>
            <a:endParaRPr lang="en-US"/>
          </a:p>
        </p:txBody>
      </p:sp>
      <p:sp>
        <p:nvSpPr>
          <p:cNvPr id="5" name="Footer Placeholder 4">
            <a:extLst>
              <a:ext uri="{FF2B5EF4-FFF2-40B4-BE49-F238E27FC236}">
                <a16:creationId xmlns:a16="http://schemas.microsoft.com/office/drawing/2014/main" id="{0621489A-3F53-4F0A-51E3-E67E29682D36}"/>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01380" name="Slide Number Placeholder 5">
            <a:extLst>
              <a:ext uri="{FF2B5EF4-FFF2-40B4-BE49-F238E27FC236}">
                <a16:creationId xmlns:a16="http://schemas.microsoft.com/office/drawing/2014/main" id="{15A6194B-591D-F5A5-4286-9A7B8AE36EAC}"/>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3954108-63A8-4619-8F90-FF18BC948CCC}" type="slidenum">
              <a:rPr lang="en-US" altLang="en-US">
                <a:solidFill>
                  <a:srgbClr val="898989"/>
                </a:solidFill>
                <a:latin typeface="Calibri" panose="020F0502020204030204" pitchFamily="34" charset="0"/>
              </a:rPr>
              <a:pPr/>
              <a:t>98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059E12FF-1CAF-2055-5616-35E6D11DB1B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effectLst>
                  <a:outerShdw blurRad="38100" dist="38100" dir="2700000" algn="tl">
                    <a:srgbClr val="C0C0C0"/>
                  </a:outerShdw>
                </a:effectLst>
              </a:rPr>
              <a:t>Sample Page Table</a:t>
            </a:r>
            <a:endParaRPr lang="en-US" sz="3200" b="1" dirty="0">
              <a:solidFill>
                <a:schemeClr val="tx1"/>
              </a:solidFill>
            </a:endParaRPr>
          </a:p>
        </p:txBody>
      </p:sp>
      <p:pic>
        <p:nvPicPr>
          <p:cNvPr id="101383" name="Picture 3">
            <a:extLst>
              <a:ext uri="{FF2B5EF4-FFF2-40B4-BE49-F238E27FC236}">
                <a16:creationId xmlns:a16="http://schemas.microsoft.com/office/drawing/2014/main" id="{92E1DD0D-8C40-AB7F-6D6E-C4FB347087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3627" t="1099" r="23627" b="2930"/>
          <a:stretch>
            <a:fillRect/>
          </a:stretch>
        </p:blipFill>
        <p:spPr>
          <a:xfrm>
            <a:off x="4106864" y="925514"/>
            <a:ext cx="3978275" cy="5430837"/>
          </a:xfrm>
          <a:noFill/>
        </p:spPr>
      </p:pic>
      <p:pic>
        <p:nvPicPr>
          <p:cNvPr id="2" name="Picture 1">
            <a:extLst>
              <a:ext uri="{FF2B5EF4-FFF2-40B4-BE49-F238E27FC236}">
                <a16:creationId xmlns:a16="http://schemas.microsoft.com/office/drawing/2014/main" id="{629ACF55-8068-D1AA-FA1B-69C7190DD2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F8308C-8A0D-BC91-F83F-BE887FBFF401}"/>
              </a:ext>
            </a:extLst>
          </p:cNvPr>
          <p:cNvSpPr>
            <a:spLocks noGrp="1"/>
          </p:cNvSpPr>
          <p:nvPr>
            <p:ph type="dt" sz="quarter" idx="10"/>
          </p:nvPr>
        </p:nvSpPr>
        <p:spPr/>
        <p:txBody>
          <a:bodyPr/>
          <a:lstStyle/>
          <a:p>
            <a:pPr>
              <a:defRPr/>
            </a:pPr>
            <a:fld id="{D87C308D-87E7-4152-A8B7-E0BC42C208F2}" type="datetime1">
              <a:rPr lang="en-US" smtClean="0"/>
              <a:t>4/16/24</a:t>
            </a:fld>
            <a:endParaRPr lang="en-US"/>
          </a:p>
        </p:txBody>
      </p:sp>
      <p:sp>
        <p:nvSpPr>
          <p:cNvPr id="5" name="Footer Placeholder 4">
            <a:extLst>
              <a:ext uri="{FF2B5EF4-FFF2-40B4-BE49-F238E27FC236}">
                <a16:creationId xmlns:a16="http://schemas.microsoft.com/office/drawing/2014/main" id="{F8923DA8-4A71-E512-AD34-DA9714242DC6}"/>
              </a:ext>
            </a:extLst>
          </p:cNvPr>
          <p:cNvSpPr>
            <a:spLocks noGrp="1"/>
          </p:cNvSpPr>
          <p:nvPr>
            <p:ph type="ftr" sz="quarter" idx="11"/>
          </p:nvPr>
        </p:nvSpPr>
        <p:spPr>
          <a:xfrm>
            <a:off x="4038600" y="6356351"/>
            <a:ext cx="5029200" cy="365125"/>
          </a:xfrm>
        </p:spPr>
        <p:txBody>
          <a:bodyPr/>
          <a:lstStyle/>
          <a:p>
            <a:pPr>
              <a:defRPr/>
            </a:pPr>
            <a:r>
              <a:rPr lang="en-US"/>
              <a:t>Jyoti Rani        ACSAI-0402 and DBMS                Unit-4</a:t>
            </a:r>
            <a:endParaRPr lang="en-US" dirty="0"/>
          </a:p>
        </p:txBody>
      </p:sp>
      <p:sp>
        <p:nvSpPr>
          <p:cNvPr id="102404" name="Slide Number Placeholder 5">
            <a:extLst>
              <a:ext uri="{FF2B5EF4-FFF2-40B4-BE49-F238E27FC236}">
                <a16:creationId xmlns:a16="http://schemas.microsoft.com/office/drawing/2014/main" id="{F9DF260F-0406-1B9E-33BE-6A28BB658A46}"/>
              </a:ext>
            </a:extLst>
          </p:cNvPr>
          <p:cNvSpPr>
            <a:spLocks noGrp="1" noChangeArrowheads="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B35A48-F37B-47ED-866E-A29E9E383323}" type="slidenum">
              <a:rPr lang="en-US" altLang="en-US">
                <a:solidFill>
                  <a:srgbClr val="898989"/>
                </a:solidFill>
                <a:latin typeface="Calibri" panose="020F0502020204030204" pitchFamily="34" charset="0"/>
              </a:rPr>
              <a:pPr/>
              <a:t>99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B840882E-4063-3FD0-DE90-1403F8E8E5A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400" b="1" dirty="0">
                <a:solidFill>
                  <a:schemeClr val="tx1"/>
                </a:solidFill>
                <a:effectLst>
                  <a:outerShdw blurRad="38100" dist="38100" dir="2700000" algn="tl">
                    <a:srgbClr val="C0C0C0"/>
                  </a:outerShdw>
                </a:effectLst>
              </a:rPr>
              <a:t>Shadow Paging advantage and Disadvantages </a:t>
            </a:r>
            <a:endParaRPr lang="en-US" sz="2400" b="1" dirty="0">
              <a:solidFill>
                <a:schemeClr val="tx1"/>
              </a:solidFill>
            </a:endParaRPr>
          </a:p>
        </p:txBody>
      </p:sp>
      <p:sp>
        <p:nvSpPr>
          <p:cNvPr id="102407" name="Content Placeholder 2">
            <a:extLst>
              <a:ext uri="{FF2B5EF4-FFF2-40B4-BE49-F238E27FC236}">
                <a16:creationId xmlns:a16="http://schemas.microsoft.com/office/drawing/2014/main" id="{592B6C8B-4EB5-9DA5-CFDC-51265AF46CF1}"/>
              </a:ext>
            </a:extLst>
          </p:cNvPr>
          <p:cNvSpPr>
            <a:spLocks noGrp="1"/>
          </p:cNvSpPr>
          <p:nvPr>
            <p:ph idx="1"/>
          </p:nvPr>
        </p:nvSpPr>
        <p:spPr>
          <a:xfrm>
            <a:off x="1981200" y="925514"/>
            <a:ext cx="8229600" cy="5430837"/>
          </a:xfrm>
        </p:spPr>
        <p:txBody>
          <a:bodyPr>
            <a:normAutofit lnSpcReduction="10000"/>
          </a:bodyPr>
          <a:lstStyle/>
          <a:p>
            <a:pPr algn="just">
              <a:lnSpc>
                <a:spcPct val="90000"/>
              </a:lnSpc>
            </a:pPr>
            <a:r>
              <a:rPr lang="en-US" altLang="en-US" b="1"/>
              <a:t>Advantages of shadow-paging over log-based schemes</a:t>
            </a:r>
          </a:p>
          <a:p>
            <a:pPr lvl="1" algn="just">
              <a:lnSpc>
                <a:spcPct val="90000"/>
              </a:lnSpc>
            </a:pPr>
            <a:r>
              <a:rPr lang="en-US" altLang="en-US"/>
              <a:t>no overhead of writing log records</a:t>
            </a:r>
          </a:p>
          <a:p>
            <a:pPr lvl="1" algn="just">
              <a:lnSpc>
                <a:spcPct val="90000"/>
              </a:lnSpc>
            </a:pPr>
            <a:r>
              <a:rPr lang="en-US" altLang="en-US"/>
              <a:t>recovery is trivial</a:t>
            </a:r>
          </a:p>
          <a:p>
            <a:pPr algn="just">
              <a:lnSpc>
                <a:spcPct val="90000"/>
              </a:lnSpc>
              <a:buFont typeface="Arial" panose="020B0604020202020204" pitchFamily="34" charset="0"/>
              <a:buNone/>
            </a:pPr>
            <a:r>
              <a:rPr lang="en-US" altLang="en-US" b="1"/>
              <a:t>	Disadvantages :</a:t>
            </a:r>
          </a:p>
          <a:p>
            <a:pPr lvl="1" algn="just">
              <a:lnSpc>
                <a:spcPct val="90000"/>
              </a:lnSpc>
            </a:pPr>
            <a:r>
              <a:rPr lang="en-US" altLang="en-US"/>
              <a:t>Copying the entire page table is very expensive</a:t>
            </a:r>
          </a:p>
          <a:p>
            <a:pPr lvl="2" algn="just">
              <a:lnSpc>
                <a:spcPct val="90000"/>
              </a:lnSpc>
            </a:pPr>
            <a:r>
              <a:rPr lang="en-US" altLang="en-US" sz="2000"/>
              <a:t>Can be reduced by using a page table structured like a B</a:t>
            </a:r>
            <a:r>
              <a:rPr lang="en-US" altLang="en-US" sz="2000" baseline="30000"/>
              <a:t>+</a:t>
            </a:r>
            <a:r>
              <a:rPr lang="en-US" altLang="en-US" sz="2000"/>
              <a:t>-tree</a:t>
            </a:r>
          </a:p>
          <a:p>
            <a:pPr lvl="3" algn="just">
              <a:lnSpc>
                <a:spcPct val="90000"/>
              </a:lnSpc>
            </a:pPr>
            <a:r>
              <a:rPr lang="en-US" altLang="en-US"/>
              <a:t>No need to copy entire tree, only need to copy paths in the tree that lead to updated leaf nodes</a:t>
            </a:r>
          </a:p>
          <a:p>
            <a:pPr lvl="1" algn="just">
              <a:lnSpc>
                <a:spcPct val="90000"/>
              </a:lnSpc>
            </a:pPr>
            <a:r>
              <a:rPr lang="en-US" altLang="en-US"/>
              <a:t>Commit overhead is high even with above extension</a:t>
            </a:r>
          </a:p>
          <a:p>
            <a:pPr lvl="2" algn="just">
              <a:lnSpc>
                <a:spcPct val="90000"/>
              </a:lnSpc>
            </a:pPr>
            <a:r>
              <a:rPr lang="en-US" altLang="en-US" sz="2000"/>
              <a:t>Need to flush every updated page, and page table</a:t>
            </a:r>
          </a:p>
          <a:p>
            <a:pPr lvl="1" algn="just">
              <a:lnSpc>
                <a:spcPct val="90000"/>
              </a:lnSpc>
            </a:pPr>
            <a:r>
              <a:rPr lang="en-US" altLang="en-US"/>
              <a:t>Data gets fragmented (related pages get separated on disk)</a:t>
            </a:r>
          </a:p>
          <a:p>
            <a:pPr lvl="1" algn="just">
              <a:lnSpc>
                <a:spcPct val="90000"/>
              </a:lnSpc>
            </a:pPr>
            <a:r>
              <a:rPr lang="en-US" altLang="en-US"/>
              <a:t>After every transaction completion, the database pages containing old versions of modified data need to be garbage collected </a:t>
            </a:r>
          </a:p>
          <a:p>
            <a:pPr lvl="1" algn="just">
              <a:lnSpc>
                <a:spcPct val="90000"/>
              </a:lnSpc>
            </a:pPr>
            <a:r>
              <a:rPr lang="en-US" altLang="en-US"/>
              <a:t>Hard to extend algorithm to allow transactions to run concurrently</a:t>
            </a:r>
          </a:p>
          <a:p>
            <a:pPr lvl="2" algn="just">
              <a:lnSpc>
                <a:spcPct val="90000"/>
              </a:lnSpc>
            </a:pPr>
            <a:r>
              <a:rPr lang="en-US" altLang="en-US" sz="2000"/>
              <a:t>Easier to extend log based schemes</a:t>
            </a:r>
          </a:p>
          <a:p>
            <a:pPr algn="just" eaLnBrk="1" hangingPunct="1">
              <a:buFont typeface="Arial" panose="020B0604020202020204" pitchFamily="34" charset="0"/>
              <a:buNone/>
            </a:pPr>
            <a:endParaRPr lang="en-US" altLang="en-US"/>
          </a:p>
        </p:txBody>
      </p:sp>
      <p:pic>
        <p:nvPicPr>
          <p:cNvPr id="2" name="Picture 1">
            <a:extLst>
              <a:ext uri="{FF2B5EF4-FFF2-40B4-BE49-F238E27FC236}">
                <a16:creationId xmlns:a16="http://schemas.microsoft.com/office/drawing/2014/main" id="{2992AFAE-1804-847C-C6E2-F828B85AB6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951"/>
            <a:ext cx="1371600" cy="7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246</TotalTime>
  <Words>14188</Words>
  <Application>Microsoft Macintosh PowerPoint</Application>
  <PresentationFormat>Widescreen</PresentationFormat>
  <Paragraphs>1930</Paragraphs>
  <Slides>154</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154</vt:i4>
      </vt:variant>
    </vt:vector>
  </HeadingPairs>
  <TitlesOfParts>
    <vt:vector size="170" baseType="lpstr">
      <vt:lpstr>ＭＳ Ｐゴシック</vt:lpstr>
      <vt:lpstr>ＭＳ Ｐゴシック</vt:lpstr>
      <vt:lpstr>ADLaM Display</vt:lpstr>
      <vt:lpstr>Aharoni</vt:lpstr>
      <vt:lpstr>Aptos</vt:lpstr>
      <vt:lpstr>Arial</vt:lpstr>
      <vt:lpstr>Calibri</vt:lpstr>
      <vt:lpstr>Cambria</vt:lpstr>
      <vt:lpstr>Courier New</vt:lpstr>
      <vt:lpstr>Franklin Gothic Book</vt:lpstr>
      <vt:lpstr>Monotype Sorts</vt:lpstr>
      <vt:lpstr>Times New Roman</vt:lpstr>
      <vt:lpstr>Verdana</vt:lpstr>
      <vt:lpstr>Wingdings</vt:lpstr>
      <vt:lpstr>Wingdings 3</vt:lpstr>
      <vt:lpstr>Crop</vt:lpstr>
      <vt:lpstr>DATA BASE MANAGEMENT SYSTEM</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Educational Objectives </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 Based Protocol</vt:lpstr>
      <vt:lpstr>Graph Based Protocol</vt:lpstr>
      <vt:lpstr>Validation Based Protocol</vt:lpstr>
      <vt:lpstr>Validation Based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Naina Pal</dc:creator>
  <cp:lastModifiedBy>Naina Pal</cp:lastModifiedBy>
  <cp:revision>16</cp:revision>
  <dcterms:created xsi:type="dcterms:W3CDTF">2024-03-26T03:26:55Z</dcterms:created>
  <dcterms:modified xsi:type="dcterms:W3CDTF">2024-04-16T05:52:41Z</dcterms:modified>
</cp:coreProperties>
</file>