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82" r:id="rId198"/>
    <p:sldId id="452" r:id="rId199"/>
    <p:sldId id="453" r:id="rId200"/>
    <p:sldId id="454" r:id="rId201"/>
    <p:sldId id="455" r:id="rId202"/>
    <p:sldId id="456" r:id="rId203"/>
    <p:sldId id="457" r:id="rId204"/>
    <p:sldId id="458" r:id="rId205"/>
    <p:sldId id="459" r:id="rId206"/>
    <p:sldId id="460" r:id="rId207"/>
    <p:sldId id="461" r:id="rId208"/>
    <p:sldId id="462" r:id="rId209"/>
    <p:sldId id="463" r:id="rId210"/>
    <p:sldId id="464" r:id="rId211"/>
    <p:sldId id="465" r:id="rId212"/>
    <p:sldId id="466" r:id="rId213"/>
    <p:sldId id="467" r:id="rId214"/>
    <p:sldId id="468" r:id="rId215"/>
    <p:sldId id="469" r:id="rId216"/>
    <p:sldId id="470" r:id="rId217"/>
    <p:sldId id="471" r:id="rId218"/>
    <p:sldId id="472" r:id="rId219"/>
    <p:sldId id="473" r:id="rId220"/>
    <p:sldId id="474" r:id="rId221"/>
    <p:sldId id="475" r:id="rId222"/>
    <p:sldId id="476" r:id="rId223"/>
    <p:sldId id="477" r:id="rId224"/>
    <p:sldId id="478" r:id="rId225"/>
    <p:sldId id="483" r:id="rId226"/>
    <p:sldId id="479" r:id="rId227"/>
    <p:sldId id="480" r:id="rId228"/>
    <p:sldId id="481" r:id="rId22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710" autoAdjust="0"/>
  </p:normalViewPr>
  <p:slideViewPr>
    <p:cSldViewPr>
      <p:cViewPr varScale="1">
        <p:scale>
          <a:sx n="83" d="100"/>
          <a:sy n="83" d="100"/>
        </p:scale>
        <p:origin x="658" y="77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1363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presProps" Target="pres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231" Type="http://schemas.openxmlformats.org/officeDocument/2006/relationships/viewProps" Target="view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tableStyles" Target="tableStyle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microsoft.com/office/2016/11/relationships/changesInfo" Target="changesInfos/changesInfo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il Kumar" userId="41d2c200325738fc" providerId="LiveId" clId="{11CC9BD1-9837-4842-9CD0-29049128CED0}"/>
    <pc:docChg chg="modSld">
      <pc:chgData name="Sahil Kumar" userId="41d2c200325738fc" providerId="LiveId" clId="{11CC9BD1-9837-4842-9CD0-29049128CED0}" dt="2024-05-26T11:06:06.178" v="2" actId="1076"/>
      <pc:docMkLst>
        <pc:docMk/>
      </pc:docMkLst>
      <pc:sldChg chg="modSp mod">
        <pc:chgData name="Sahil Kumar" userId="41d2c200325738fc" providerId="LiveId" clId="{11CC9BD1-9837-4842-9CD0-29049128CED0}" dt="2024-05-26T11:06:06.178" v="2" actId="1076"/>
        <pc:sldMkLst>
          <pc:docMk/>
          <pc:sldMk cId="0" sldId="277"/>
        </pc:sldMkLst>
        <pc:spChg chg="mod">
          <ac:chgData name="Sahil Kumar" userId="41d2c200325738fc" providerId="LiveId" clId="{11CC9BD1-9837-4842-9CD0-29049128CED0}" dt="2024-05-26T11:06:06.178" v="2" actId="1076"/>
          <ac:spMkLst>
            <pc:docMk/>
            <pc:sldMk cId="0" sldId="277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84600" y="43815"/>
            <a:ext cx="4622799" cy="518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3460" y="43815"/>
            <a:ext cx="7479665" cy="518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81453" y="1042098"/>
            <a:ext cx="8229092" cy="4356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11518" y="6472554"/>
            <a:ext cx="40005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06201" y="6472554"/>
            <a:ext cx="3048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BdlM6hNDAE&amp;list=PLxCzCOWd7aiFAN6I8CuViBuCdJgiOkT2Y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hyperlink" Target="https://www.youtube.com/watch?v=3EJlovevfcA&amp;list=PLxCzCOWd7aiFAN6I8CuViBuCdJgiOkT2Y&amp;index=2" TargetMode="Externa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2.jp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hyperlink" Target="https://www.simplilearn.com/tutorials/sql-tutorial/what-is-sq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85.png"/><Relationship Id="rId7" Type="http://schemas.openxmlformats.org/officeDocument/2006/relationships/image" Target="../media/image88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68.png"/></Relationships>
</file>

<file path=ppt/slides/_rels/slide1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3" Type="http://schemas.openxmlformats.org/officeDocument/2006/relationships/image" Target="../media/image90.png"/><Relationship Id="rId7" Type="http://schemas.openxmlformats.org/officeDocument/2006/relationships/image" Target="../media/image86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" Type="http://schemas.openxmlformats.org/officeDocument/2006/relationships/image" Target="../media/image89.png"/><Relationship Id="rId16" Type="http://schemas.openxmlformats.org/officeDocument/2006/relationships/image" Target="../media/image99.png"/><Relationship Id="rId20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4.png"/><Relationship Id="rId5" Type="http://schemas.openxmlformats.org/officeDocument/2006/relationships/image" Target="../media/image91.png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19" Type="http://schemas.openxmlformats.org/officeDocument/2006/relationships/image" Target="../media/image102.png"/><Relationship Id="rId4" Type="http://schemas.openxmlformats.org/officeDocument/2006/relationships/image" Target="../media/image68.png"/><Relationship Id="rId9" Type="http://schemas.openxmlformats.org/officeDocument/2006/relationships/image" Target="../media/image88.png"/><Relationship Id="rId14" Type="http://schemas.openxmlformats.org/officeDocument/2006/relationships/image" Target="../media/image9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2.png"/><Relationship Id="rId7" Type="http://schemas.openxmlformats.org/officeDocument/2006/relationships/image" Target="../media/image1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2.jpg"/><Relationship Id="rId5" Type="http://schemas.openxmlformats.org/officeDocument/2006/relationships/image" Target="../media/image113.png"/><Relationship Id="rId10" Type="http://schemas.openxmlformats.org/officeDocument/2006/relationships/image" Target="../media/image118.png"/><Relationship Id="rId4" Type="http://schemas.openxmlformats.org/officeDocument/2006/relationships/image" Target="../media/image68.png"/><Relationship Id="rId9" Type="http://schemas.openxmlformats.org/officeDocument/2006/relationships/image" Target="../media/image117.png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jp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6.jpg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8.jpg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9.jpg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0.jpg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hyperlink" Target="https://www.youtube.com/watch?v=AepLj_C4ywM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youtube.com/watch?v=kBdlM6hNDAE&amp;list=PLxCzCOWd7aiFAN6I8CuViBuCdJgiOkT2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youtube.com/watch?v=OuFJzs1hGxM" TargetMode="External"/><Relationship Id="rId5" Type="http://schemas.openxmlformats.org/officeDocument/2006/relationships/hyperlink" Target="https://www.youtube.com/watch?v=hIh5-Y1QwFw" TargetMode="External"/><Relationship Id="rId4" Type="http://schemas.openxmlformats.org/officeDocument/2006/relationships/hyperlink" Target="https://www.youtube.com/watch?v=zYH-e6tUYbw" TargetMode="Externa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://www.aktuonline.com/papers/btech-cs-5-sem-database-management-system-KCS501-2018-19.pdf" TargetMode="External"/><Relationship Id="rId7" Type="http://schemas.openxmlformats.org/officeDocument/2006/relationships/image" Target="../media/image137.png"/><Relationship Id="rId2" Type="http://schemas.openxmlformats.org/officeDocument/2006/relationships/hyperlink" Target="http://www.aktuonline.com/papers/btech-cs-5-sem-data-base-management-system-rcs501-2020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www.aktuonline.com/papers/btech-cs-5-sem-database-management-system-ncs-502-2016-17.pdf" TargetMode="External"/><Relationship Id="rId4" Type="http://schemas.openxmlformats.org/officeDocument/2006/relationships/hyperlink" Target="http://www.aktuonline.com/papers/btech-cs-5-sem-database-management-system-ncs-502-2017-18.pdf" TargetMode="External"/><Relationship Id="rId9" Type="http://schemas.openxmlformats.org/officeDocument/2006/relationships/image" Target="../media/image20.jpg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2.jp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2.jp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249554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964"/>
              </a:spcBef>
            </a:pPr>
            <a:r>
              <a:rPr sz="2400" dirty="0">
                <a:latin typeface="Calibri"/>
                <a:cs typeface="Calibri"/>
              </a:rPr>
              <a:t>Noida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Institute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Engineering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Technology,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Greater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Noida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14751" y="871600"/>
            <a:ext cx="6400800" cy="1752600"/>
          </a:xfrm>
          <a:prstGeom prst="rect">
            <a:avLst/>
          </a:prstGeom>
          <a:ln w="12700">
            <a:solidFill>
              <a:srgbClr val="5B9BD4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2214245" marR="410845" indent="-1802130">
              <a:lnSpc>
                <a:spcPts val="4280"/>
              </a:lnSpc>
              <a:spcBef>
                <a:spcPts val="204"/>
              </a:spcBef>
            </a:pPr>
            <a:r>
              <a:rPr sz="3950" dirty="0">
                <a:solidFill>
                  <a:srgbClr val="000000"/>
                </a:solidFill>
              </a:rPr>
              <a:t>Relational</a:t>
            </a:r>
            <a:r>
              <a:rPr sz="3950" spc="125" dirty="0">
                <a:solidFill>
                  <a:srgbClr val="000000"/>
                </a:solidFill>
              </a:rPr>
              <a:t> </a:t>
            </a:r>
            <a:r>
              <a:rPr sz="3950" spc="-25" dirty="0">
                <a:solidFill>
                  <a:srgbClr val="000000"/>
                </a:solidFill>
              </a:rPr>
              <a:t>data</a:t>
            </a:r>
            <a:r>
              <a:rPr sz="3950" spc="40" dirty="0">
                <a:solidFill>
                  <a:srgbClr val="000000"/>
                </a:solidFill>
              </a:rPr>
              <a:t> </a:t>
            </a:r>
            <a:r>
              <a:rPr sz="3950" spc="10" dirty="0">
                <a:solidFill>
                  <a:srgbClr val="000000"/>
                </a:solidFill>
              </a:rPr>
              <a:t>Model</a:t>
            </a:r>
            <a:r>
              <a:rPr sz="3950" spc="55" dirty="0">
                <a:solidFill>
                  <a:srgbClr val="000000"/>
                </a:solidFill>
              </a:rPr>
              <a:t> </a:t>
            </a:r>
            <a:r>
              <a:rPr sz="3950" spc="-5" dirty="0">
                <a:solidFill>
                  <a:srgbClr val="000000"/>
                </a:solidFill>
              </a:rPr>
              <a:t>and </a:t>
            </a:r>
            <a:r>
              <a:rPr sz="3950" spc="-880" dirty="0">
                <a:solidFill>
                  <a:srgbClr val="000000"/>
                </a:solidFill>
              </a:rPr>
              <a:t> </a:t>
            </a:r>
            <a:r>
              <a:rPr sz="3950" spc="-20" dirty="0">
                <a:solidFill>
                  <a:srgbClr val="000000"/>
                </a:solidFill>
              </a:rPr>
              <a:t>Language</a:t>
            </a:r>
            <a:endParaRPr sz="3950"/>
          </a:p>
        </p:txBody>
      </p:sp>
      <p:sp>
        <p:nvSpPr>
          <p:cNvPr id="5" name="object 5"/>
          <p:cNvSpPr txBox="1"/>
          <p:nvPr/>
        </p:nvSpPr>
        <p:spPr>
          <a:xfrm>
            <a:off x="7443851" y="3976687"/>
            <a:ext cx="3048000" cy="1258230"/>
          </a:xfrm>
          <a:prstGeom prst="rect">
            <a:avLst/>
          </a:prstGeom>
          <a:ln w="12700">
            <a:solidFill>
              <a:srgbClr val="5B9BD4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50"/>
              </a:spcBef>
            </a:pPr>
            <a:r>
              <a:rPr lang="en-IN" sz="2400" spc="-10" dirty="0">
                <a:latin typeface="Calibri"/>
                <a:cs typeface="Calibri"/>
              </a:rPr>
              <a:t>Mohd Danish</a:t>
            </a:r>
            <a:endParaRPr sz="2400" dirty="0">
              <a:latin typeface="Calibri"/>
              <a:cs typeface="Calibri"/>
            </a:endParaRPr>
          </a:p>
          <a:p>
            <a:pPr marL="351155" marR="347980" algn="ctr">
              <a:lnSpc>
                <a:spcPct val="120000"/>
              </a:lnSpc>
            </a:pPr>
            <a:r>
              <a:rPr sz="2400" spc="30" dirty="0">
                <a:latin typeface="Calibri"/>
                <a:cs typeface="Calibri"/>
              </a:rPr>
              <a:t>Ass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225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P</a:t>
            </a:r>
            <a:r>
              <a:rPr sz="2400" spc="-9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0" dirty="0">
                <a:latin typeface="Calibri"/>
                <a:cs typeface="Calibri"/>
              </a:rPr>
              <a:t>ss</a:t>
            </a:r>
            <a:r>
              <a:rPr sz="2400" dirty="0">
                <a:latin typeface="Calibri"/>
                <a:cs typeface="Calibri"/>
              </a:rPr>
              <a:t>or  </a:t>
            </a:r>
            <a:r>
              <a:rPr lang="en-US" sz="2400" dirty="0">
                <a:latin typeface="Calibri"/>
                <a:cs typeface="Calibri"/>
              </a:rPr>
              <a:t>IT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Department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5391" y="6570662"/>
            <a:ext cx="6743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5/01/2024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84001" y="643445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1226" y="2976626"/>
            <a:ext cx="2057400" cy="533400"/>
          </a:xfrm>
          <a:prstGeom prst="rect">
            <a:avLst/>
          </a:prstGeom>
          <a:ln w="12700">
            <a:solidFill>
              <a:srgbClr val="5B9BD4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593725">
              <a:lnSpc>
                <a:spcPct val="100000"/>
              </a:lnSpc>
              <a:spcBef>
                <a:spcPts val="229"/>
              </a:spcBef>
            </a:pPr>
            <a:r>
              <a:rPr sz="2450" spc="5" dirty="0">
                <a:latin typeface="Calibri"/>
                <a:cs typeface="Calibri"/>
              </a:rPr>
              <a:t>Unit: </a:t>
            </a:r>
            <a:r>
              <a:rPr sz="2450" spc="15" dirty="0">
                <a:latin typeface="Calibri"/>
                <a:cs typeface="Calibri"/>
              </a:rPr>
              <a:t>2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6184" y="6325870"/>
            <a:ext cx="8820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-15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84803" y="6325870"/>
            <a:ext cx="4013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16685" y="6325870"/>
            <a:ext cx="4108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Unit-2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81226" y="3814826"/>
            <a:ext cx="4191000" cy="381000"/>
          </a:xfrm>
          <a:prstGeom prst="rect">
            <a:avLst/>
          </a:prstGeom>
          <a:ln w="12700">
            <a:solidFill>
              <a:srgbClr val="5B9BD4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5"/>
              </a:spcBef>
            </a:pPr>
            <a:r>
              <a:rPr sz="2000" spc="25" dirty="0">
                <a:latin typeface="Calibri"/>
                <a:cs typeface="Calibri"/>
              </a:rPr>
              <a:t>DBMS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81226" y="4881562"/>
            <a:ext cx="4191000" cy="647613"/>
          </a:xfrm>
          <a:prstGeom prst="rect">
            <a:avLst/>
          </a:prstGeom>
          <a:ln w="12700">
            <a:solidFill>
              <a:srgbClr val="5B9BD4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250"/>
              </a:spcBef>
            </a:pPr>
            <a:r>
              <a:rPr sz="2000" dirty="0">
                <a:latin typeface="Calibri"/>
                <a:cs typeface="Calibri"/>
              </a:rPr>
              <a:t>Course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Details</a:t>
            </a:r>
            <a:endParaRPr sz="2000" dirty="0">
              <a:latin typeface="Calibri"/>
              <a:cs typeface="Calibri"/>
            </a:endParaRPr>
          </a:p>
          <a:p>
            <a:pPr marR="635"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(B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Tech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lang="en-US" sz="2000" spc="10" dirty="0">
                <a:latin typeface="Calibri"/>
                <a:cs typeface="Calibri"/>
              </a:rPr>
              <a:t>4</a:t>
            </a:r>
            <a:r>
              <a:rPr sz="2025" spc="15" baseline="24691" dirty="0">
                <a:latin typeface="Calibri"/>
                <a:cs typeface="Calibri"/>
              </a:rPr>
              <a:t>th</a:t>
            </a:r>
            <a:r>
              <a:rPr sz="2025" spc="135" baseline="24691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Sem)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81226" y="4319651"/>
            <a:ext cx="4191000" cy="312906"/>
          </a:xfrm>
          <a:prstGeom prst="rect">
            <a:avLst/>
          </a:prstGeom>
          <a:ln w="12700">
            <a:solidFill>
              <a:srgbClr val="5B9BD4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2000" spc="15" dirty="0">
                <a:latin typeface="Calibri"/>
                <a:cs typeface="Calibri"/>
              </a:rPr>
              <a:t>AC</a:t>
            </a:r>
            <a:r>
              <a:rPr lang="en-US" sz="2000" spc="15" dirty="0">
                <a:latin typeface="Calibri"/>
                <a:cs typeface="Calibri"/>
              </a:rPr>
              <a:t>SAI0402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5512" y="9525"/>
            <a:ext cx="1160087" cy="7715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5E2910-F775-A080-97B6-D69C1B0F24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30" y="2881313"/>
            <a:ext cx="1287870" cy="10264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875" y="4825"/>
            <a:ext cx="1042035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875" y="4825"/>
            <a:ext cx="1042035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575"/>
              </a:spcBef>
            </a:pPr>
            <a:r>
              <a:rPr sz="3350" dirty="0">
                <a:solidFill>
                  <a:srgbClr val="000000"/>
                </a:solidFill>
                <a:latin typeface="Times New Roman"/>
                <a:cs typeface="Times New Roman"/>
              </a:rPr>
              <a:t>CO-PO</a:t>
            </a:r>
            <a:r>
              <a:rPr sz="3350"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spc="-5" dirty="0">
                <a:solidFill>
                  <a:srgbClr val="000000"/>
                </a:solidFill>
                <a:latin typeface="Times New Roman"/>
                <a:cs typeface="Times New Roman"/>
              </a:rPr>
              <a:t>Mapping</a:t>
            </a:r>
            <a:endParaRPr sz="335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74850" y="991488"/>
          <a:ext cx="8701402" cy="48534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6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0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61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61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4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73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42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21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14883">
                <a:tc gridSpan="13"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250" b="1" spc="5" dirty="0">
                          <a:latin typeface="Times New Roman"/>
                          <a:cs typeface="Times New Roman"/>
                        </a:rPr>
                        <a:t>CO</a:t>
                      </a:r>
                      <a:r>
                        <a:rPr sz="2750" b="1" spc="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250" b="1" spc="5" dirty="0">
                          <a:latin typeface="Times New Roman"/>
                          <a:cs typeface="Times New Roman"/>
                        </a:rPr>
                        <a:t>PO</a:t>
                      </a:r>
                      <a:r>
                        <a:rPr sz="2250" b="1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50" b="1" spc="-15" dirty="0">
                          <a:latin typeface="Times New Roman"/>
                          <a:cs typeface="Times New Roman"/>
                        </a:rPr>
                        <a:t>CORRELATION</a:t>
                      </a:r>
                      <a:r>
                        <a:rPr sz="225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50" b="1" spc="-30" dirty="0">
                          <a:latin typeface="Times New Roman"/>
                          <a:cs typeface="Times New Roman"/>
                        </a:rPr>
                        <a:t>MATRIX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19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700" b="1" spc="15" dirty="0">
                          <a:latin typeface="Times New Roman"/>
                          <a:cs typeface="Times New Roman"/>
                        </a:rPr>
                        <a:t>CO</a:t>
                      </a:r>
                      <a:r>
                        <a:rPr sz="2150" b="1" spc="1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700" b="1" spc="15" dirty="0">
                          <a:latin typeface="Times New Roman"/>
                          <a:cs typeface="Times New Roman"/>
                        </a:rPr>
                        <a:t>K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b="1" spc="25" dirty="0">
                          <a:latin typeface="Times New Roman"/>
                          <a:cs typeface="Times New Roman"/>
                        </a:rPr>
                        <a:t>PO</a:t>
                      </a:r>
                      <a:r>
                        <a:rPr sz="1800" b="1" spc="25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b="1" spc="25" dirty="0">
                          <a:latin typeface="Times New Roman"/>
                          <a:cs typeface="Times New Roman"/>
                        </a:rPr>
                        <a:t>PO</a:t>
                      </a:r>
                      <a:r>
                        <a:rPr sz="1800" b="1" spc="25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b="1" spc="25" dirty="0">
                          <a:latin typeface="Times New Roman"/>
                          <a:cs typeface="Times New Roman"/>
                        </a:rPr>
                        <a:t>PO</a:t>
                      </a:r>
                      <a:r>
                        <a:rPr sz="1800" b="1" spc="25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b="1" spc="25" dirty="0">
                          <a:latin typeface="Times New Roman"/>
                          <a:cs typeface="Times New Roman"/>
                        </a:rPr>
                        <a:t>PO</a:t>
                      </a:r>
                      <a:r>
                        <a:rPr sz="1800" b="1" spc="25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b="1" spc="20" dirty="0">
                          <a:latin typeface="Times New Roman"/>
                          <a:cs typeface="Times New Roman"/>
                        </a:rPr>
                        <a:t>PO</a:t>
                      </a:r>
                      <a:r>
                        <a:rPr sz="1800" b="1" spc="2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b="1" spc="25" dirty="0">
                          <a:latin typeface="Times New Roman"/>
                          <a:cs typeface="Times New Roman"/>
                        </a:rPr>
                        <a:t>PO</a:t>
                      </a:r>
                      <a:r>
                        <a:rPr sz="1800" b="1" spc="25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b="1" spc="20" dirty="0">
                          <a:latin typeface="Times New Roman"/>
                          <a:cs typeface="Times New Roman"/>
                        </a:rPr>
                        <a:t>PO</a:t>
                      </a:r>
                      <a:r>
                        <a:rPr sz="1800" b="1" spc="2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b="1" spc="20" dirty="0">
                          <a:latin typeface="Times New Roman"/>
                          <a:cs typeface="Times New Roman"/>
                        </a:rPr>
                        <a:t>PO</a:t>
                      </a:r>
                      <a:r>
                        <a:rPr sz="1800" b="1" spc="2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b="1" spc="25" dirty="0">
                          <a:latin typeface="Times New Roman"/>
                          <a:cs typeface="Times New Roman"/>
                        </a:rPr>
                        <a:t>PO</a:t>
                      </a:r>
                      <a:r>
                        <a:rPr sz="1800" b="1" spc="25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b="1" spc="15" dirty="0">
                          <a:latin typeface="Times New Roman"/>
                          <a:cs typeface="Times New Roman"/>
                        </a:rPr>
                        <a:t>PO</a:t>
                      </a:r>
                      <a:r>
                        <a:rPr sz="1800" b="1" spc="1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PO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b="1" spc="3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4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726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000" b="1" spc="20" dirty="0">
                          <a:latin typeface="Times New Roman"/>
                          <a:cs typeface="Times New Roman"/>
                        </a:rPr>
                        <a:t>ACSAI0402.1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726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2000" b="1" spc="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ACSAI0402.2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1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1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1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1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1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1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1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1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1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1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1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1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726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2000" b="1" spc="20" dirty="0">
                          <a:latin typeface="Times New Roman"/>
                          <a:cs typeface="Times New Roman"/>
                        </a:rPr>
                        <a:t>ACSAI0402.3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1726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2000" b="1" spc="20" dirty="0">
                          <a:latin typeface="Times New Roman"/>
                          <a:cs typeface="Times New Roman"/>
                        </a:rPr>
                        <a:t>ACSAI0402.4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726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2000" b="1" spc="20" dirty="0">
                          <a:latin typeface="Times New Roman"/>
                          <a:cs typeface="Times New Roman"/>
                        </a:rPr>
                        <a:t>ACSAI0402.5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172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2000" b="1" spc="-3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550" b="1" spc="-30" dirty="0">
                          <a:latin typeface="Times New Roman"/>
                          <a:cs typeface="Times New Roman"/>
                        </a:rPr>
                        <a:t>VERAGE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2.4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2.2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2.6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2.2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2.8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2.2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1.6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1.8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2.8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807584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54064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5837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82401" y="6472554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8751" y="1296352"/>
            <a:ext cx="8265159" cy="2957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464050" algn="ctr">
              <a:lnSpc>
                <a:spcPts val="2865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r>
              <a:rPr sz="2400" b="1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b="1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Unary</a:t>
            </a:r>
            <a:r>
              <a:rPr sz="2400" b="1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400" b="1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endParaRPr sz="2400">
              <a:latin typeface="Calibri"/>
              <a:cs typeface="Calibri"/>
            </a:endParaRPr>
          </a:p>
          <a:p>
            <a:pPr marR="4428490" algn="ctr">
              <a:lnSpc>
                <a:spcPts val="2865"/>
              </a:lnSpc>
            </a:pPr>
            <a:r>
              <a:rPr sz="2400" spc="-15" dirty="0">
                <a:latin typeface="Calibri"/>
                <a:cs typeface="Calibri"/>
              </a:rPr>
              <a:t>Operator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SQL_Operand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r>
              <a:rPr sz="2400" b="1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b="1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Unary</a:t>
            </a:r>
            <a:r>
              <a:rPr sz="2400" b="1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400" b="1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endParaRPr sz="2400">
              <a:latin typeface="Calibri"/>
              <a:cs typeface="Calibri"/>
            </a:endParaRPr>
          </a:p>
          <a:p>
            <a:pPr marL="488950">
              <a:lnSpc>
                <a:spcPct val="100000"/>
              </a:lnSpc>
              <a:spcBef>
                <a:spcPts val="50"/>
              </a:spcBef>
            </a:pPr>
            <a:r>
              <a:rPr sz="2400" spc="-15" dirty="0">
                <a:latin typeface="Calibri"/>
                <a:cs typeface="Calibri"/>
              </a:rPr>
              <a:t>Operand1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SQL_Operator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Operand2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831850" algn="l"/>
                <a:tab pos="2748280" algn="l"/>
              </a:tabLst>
            </a:pPr>
            <a:r>
              <a:rPr sz="2400" spc="-5" dirty="0">
                <a:latin typeface="Calibri"/>
                <a:cs typeface="Calibri"/>
              </a:rPr>
              <a:t>Note:	</a:t>
            </a:r>
            <a:r>
              <a:rPr sz="2400" spc="-10" dirty="0">
                <a:latin typeface="Calibri"/>
                <a:cs typeface="Calibri"/>
              </a:rPr>
              <a:t>SQL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operators	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filtering</a:t>
            </a:r>
            <a:r>
              <a:rPr sz="2400" spc="4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the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table's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data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by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400" spc="5" dirty="0">
                <a:latin typeface="Calibri"/>
                <a:cs typeface="Calibri"/>
              </a:rPr>
              <a:t>specific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condition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statement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35376" y="0"/>
            <a:ext cx="7778750" cy="687705"/>
            <a:chOff x="3135376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38551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138551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96284" y="43815"/>
            <a:ext cx="7468234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SQL</a:t>
            </a:r>
            <a:r>
              <a:rPr spc="-70" dirty="0"/>
              <a:t> </a:t>
            </a:r>
            <a:r>
              <a:rPr spc="-15" dirty="0"/>
              <a:t>Operators</a:t>
            </a:r>
            <a:r>
              <a:rPr spc="-65" dirty="0"/>
              <a:t> </a:t>
            </a:r>
            <a:r>
              <a:rPr spc="5" dirty="0"/>
              <a:t>and</a:t>
            </a:r>
            <a:r>
              <a:rPr spc="-70" dirty="0"/>
              <a:t> </a:t>
            </a:r>
            <a:r>
              <a:rPr spc="15" dirty="0"/>
              <a:t>their</a:t>
            </a:r>
            <a:r>
              <a:rPr spc="-75" dirty="0"/>
              <a:t> </a:t>
            </a:r>
            <a:r>
              <a:rPr dirty="0"/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9576" y="1905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  <a:endParaRPr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28827"/>
            <a:ext cx="7152005" cy="3678554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Types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b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Operator: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4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operators</a:t>
            </a:r>
            <a:r>
              <a:rPr sz="2400" spc="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are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categorized</a:t>
            </a:r>
            <a:r>
              <a:rPr sz="2400" spc="-1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following</a:t>
            </a:r>
            <a:r>
              <a:rPr sz="2400" spc="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categories:</a:t>
            </a:r>
            <a:endParaRPr sz="2400">
              <a:latin typeface="Calibri"/>
              <a:cs typeface="Calibri"/>
            </a:endParaRPr>
          </a:p>
          <a:p>
            <a:pPr marL="307975" indent="-29591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308610" algn="l"/>
              </a:tabLst>
            </a:pPr>
            <a:r>
              <a:rPr sz="2400" spc="15" dirty="0">
                <a:latin typeface="Calibri"/>
                <a:cs typeface="Calibri"/>
              </a:rPr>
              <a:t>S</a:t>
            </a:r>
            <a:r>
              <a:rPr sz="2400" spc="25" dirty="0">
                <a:latin typeface="Calibri"/>
                <a:cs typeface="Calibri"/>
              </a:rPr>
              <a:t>Q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90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9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307975" indent="-29591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308610" algn="l"/>
              </a:tabLst>
            </a:pP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Comparison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Operators</a:t>
            </a:r>
            <a:endParaRPr sz="2400">
              <a:latin typeface="Calibri"/>
              <a:cs typeface="Calibri"/>
            </a:endParaRPr>
          </a:p>
          <a:p>
            <a:pPr marL="307975" indent="-29591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308610" algn="l"/>
              </a:tabLst>
            </a:pP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Logical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Operators</a:t>
            </a:r>
            <a:endParaRPr sz="2400">
              <a:latin typeface="Calibri"/>
              <a:cs typeface="Calibri"/>
            </a:endParaRPr>
          </a:p>
          <a:p>
            <a:pPr marL="307975" indent="-29591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308610" algn="l"/>
              </a:tabLst>
            </a:pP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Set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Operators</a:t>
            </a:r>
            <a:endParaRPr sz="2400">
              <a:latin typeface="Calibri"/>
              <a:cs typeface="Calibri"/>
            </a:endParaRPr>
          </a:p>
          <a:p>
            <a:pPr marL="307975" indent="-29591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308610" algn="l"/>
              </a:tabLst>
            </a:pP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Bit-wise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Operators</a:t>
            </a:r>
            <a:endParaRPr sz="2400">
              <a:latin typeface="Calibri"/>
              <a:cs typeface="Calibri"/>
            </a:endParaRPr>
          </a:p>
          <a:p>
            <a:pPr marL="307975" indent="-29591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308610" algn="l"/>
              </a:tabLst>
            </a:pP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Unary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Operators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SQL</a:t>
            </a:r>
            <a:r>
              <a:rPr spc="-55" dirty="0"/>
              <a:t> </a:t>
            </a:r>
            <a:r>
              <a:rPr spc="-15" dirty="0"/>
              <a:t>Operators</a:t>
            </a:r>
            <a:r>
              <a:rPr spc="-50" dirty="0"/>
              <a:t> </a:t>
            </a:r>
            <a:r>
              <a:rPr spc="5" dirty="0"/>
              <a:t>and</a:t>
            </a:r>
            <a:r>
              <a:rPr spc="-50" dirty="0"/>
              <a:t> </a:t>
            </a:r>
            <a:r>
              <a:rPr spc="20" dirty="0"/>
              <a:t>their</a:t>
            </a:r>
            <a:r>
              <a:rPr spc="-65" dirty="0"/>
              <a:t> </a:t>
            </a:r>
            <a:r>
              <a:rPr dirty="0"/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501" y="0"/>
            <a:ext cx="1305098" cy="7620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101</a:t>
            </a:fld>
            <a:endParaRPr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63307"/>
            <a:ext cx="8088630" cy="4874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SQL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Arithmetic</a:t>
            </a:r>
            <a:r>
              <a:rPr sz="24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Operators</a:t>
            </a:r>
            <a:endParaRPr sz="2400">
              <a:latin typeface="Calibri"/>
              <a:cs typeface="Calibri"/>
            </a:endParaRPr>
          </a:p>
          <a:p>
            <a:pPr marL="12700" marR="10160" algn="just">
              <a:lnSpc>
                <a:spcPct val="70400"/>
              </a:lnSpc>
              <a:spcBef>
                <a:spcPts val="980"/>
              </a:spcBef>
            </a:pPr>
            <a:r>
              <a:rPr sz="2400" spc="1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Arithmetic </a:t>
            </a:r>
            <a:r>
              <a:rPr sz="2400" spc="-20" dirty="0">
                <a:latin typeface="Calibri"/>
                <a:cs typeface="Calibri"/>
              </a:rPr>
              <a:t>Operators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mathematical </a:t>
            </a:r>
            <a:r>
              <a:rPr sz="2400" spc="-15" dirty="0">
                <a:latin typeface="Calibri"/>
                <a:cs typeface="Calibri"/>
              </a:rPr>
              <a:t>operation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numerical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SQL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tables.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These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operators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</a:t>
            </a:r>
            <a:r>
              <a:rPr sz="2400" spc="-5" dirty="0">
                <a:latin typeface="Calibri"/>
                <a:cs typeface="Calibri"/>
              </a:rPr>
              <a:t> addition,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subtraction,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multiplication,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division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numerical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operands.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>
              <a:latin typeface="Calibri"/>
              <a:cs typeface="Calibri"/>
            </a:endParaRPr>
          </a:p>
          <a:p>
            <a:pPr marL="12700" marR="5080" algn="just">
              <a:lnSpc>
                <a:spcPct val="70400"/>
              </a:lnSpc>
            </a:pPr>
            <a:r>
              <a:rPr sz="2400" spc="-5" dirty="0">
                <a:latin typeface="Calibri"/>
                <a:cs typeface="Calibri"/>
              </a:rPr>
              <a:t>Following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1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various </a:t>
            </a:r>
            <a:r>
              <a:rPr sz="2400" spc="-10" dirty="0">
                <a:latin typeface="Calibri"/>
                <a:cs typeface="Calibri"/>
              </a:rPr>
              <a:t>arithmetic </a:t>
            </a:r>
            <a:r>
              <a:rPr sz="2400" spc="-20" dirty="0">
                <a:latin typeface="Calibri"/>
                <a:cs typeface="Calibri"/>
              </a:rPr>
              <a:t>operators </a:t>
            </a:r>
            <a:r>
              <a:rPr sz="2400" spc="-10" dirty="0">
                <a:latin typeface="Calibri"/>
                <a:cs typeface="Calibri"/>
              </a:rPr>
              <a:t>performed </a:t>
            </a:r>
            <a:r>
              <a:rPr sz="2400" spc="5" dirty="0">
                <a:latin typeface="Calibri"/>
                <a:cs typeface="Calibri"/>
              </a:rPr>
              <a:t>on the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Calibri"/>
              <a:cs typeface="Calibri"/>
            </a:endParaRPr>
          </a:p>
          <a:p>
            <a:pPr marL="527050" indent="-51498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Addition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(+)</a:t>
            </a:r>
            <a:endParaRPr sz="2400">
              <a:latin typeface="Calibri"/>
              <a:cs typeface="Calibri"/>
            </a:endParaRPr>
          </a:p>
          <a:p>
            <a:pPr marL="527050" indent="-514984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Subtraction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(-)</a:t>
            </a:r>
            <a:endParaRPr sz="2400">
              <a:latin typeface="Calibri"/>
              <a:cs typeface="Calibri"/>
            </a:endParaRPr>
          </a:p>
          <a:p>
            <a:pPr marL="527050" indent="-514984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Multiplication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(+)</a:t>
            </a:r>
            <a:endParaRPr sz="2400">
              <a:latin typeface="Calibri"/>
              <a:cs typeface="Calibri"/>
            </a:endParaRPr>
          </a:p>
          <a:p>
            <a:pPr marL="527050" indent="-514984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Division </a:t>
            </a:r>
            <a:r>
              <a:rPr sz="2400" spc="-15" dirty="0">
                <a:latin typeface="Calibri"/>
                <a:cs typeface="Calibri"/>
              </a:rPr>
              <a:t>Operator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(-)</a:t>
            </a:r>
            <a:endParaRPr sz="2400">
              <a:latin typeface="Calibri"/>
              <a:cs typeface="Calibri"/>
            </a:endParaRPr>
          </a:p>
          <a:p>
            <a:pPr marL="527050" indent="-514984">
              <a:lnSpc>
                <a:spcPct val="100000"/>
              </a:lnSpc>
              <a:spcBef>
                <a:spcPts val="200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Modulus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Operator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(+)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SQL</a:t>
            </a:r>
            <a:r>
              <a:rPr spc="-55" dirty="0"/>
              <a:t> </a:t>
            </a:r>
            <a:r>
              <a:rPr spc="-15" dirty="0"/>
              <a:t>Operators</a:t>
            </a:r>
            <a:r>
              <a:rPr spc="-50" dirty="0"/>
              <a:t> </a:t>
            </a:r>
            <a:r>
              <a:rPr spc="5" dirty="0"/>
              <a:t>and</a:t>
            </a:r>
            <a:r>
              <a:rPr spc="-50" dirty="0"/>
              <a:t> </a:t>
            </a:r>
            <a:r>
              <a:rPr spc="20" dirty="0"/>
              <a:t>their</a:t>
            </a:r>
            <a:r>
              <a:rPr spc="-65" dirty="0"/>
              <a:t> </a:t>
            </a:r>
            <a:r>
              <a:rPr dirty="0"/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45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102</a:t>
            </a:fld>
            <a:endParaRPr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28827"/>
            <a:ext cx="8467725" cy="395541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19"/>
              </a:spcBef>
            </a:pPr>
            <a:r>
              <a:rPr sz="2400" b="1" spc="-5" dirty="0">
                <a:solidFill>
                  <a:srgbClr val="4471C4"/>
                </a:solidFill>
                <a:latin typeface="Calibri"/>
                <a:cs typeface="Calibri"/>
              </a:rPr>
              <a:t>SQL </a:t>
            </a:r>
            <a:r>
              <a:rPr sz="2400" b="1" spc="-10" dirty="0">
                <a:solidFill>
                  <a:srgbClr val="4471C4"/>
                </a:solidFill>
                <a:latin typeface="Calibri"/>
                <a:cs typeface="Calibri"/>
              </a:rPr>
              <a:t>Addition</a:t>
            </a:r>
            <a:r>
              <a:rPr sz="2400" b="1" spc="3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471C4"/>
                </a:solidFill>
                <a:latin typeface="Calibri"/>
                <a:cs typeface="Calibri"/>
              </a:rPr>
              <a:t>Operator</a:t>
            </a:r>
            <a:r>
              <a:rPr sz="2400" b="1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471C4"/>
                </a:solidFill>
                <a:latin typeface="Calibri"/>
                <a:cs typeface="Calibri"/>
              </a:rPr>
              <a:t>(+)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90200"/>
              </a:lnSpc>
              <a:spcBef>
                <a:spcPts val="1010"/>
              </a:spcBef>
            </a:pP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Addition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performs</a:t>
            </a:r>
            <a:r>
              <a:rPr sz="2400" spc="5" dirty="0">
                <a:latin typeface="Calibri"/>
                <a:cs typeface="Calibri"/>
              </a:rPr>
              <a:t> 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addition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numerical data of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database table. In </a:t>
            </a:r>
            <a:r>
              <a:rPr sz="2400" dirty="0">
                <a:latin typeface="Calibri"/>
                <a:cs typeface="Calibri"/>
              </a:rPr>
              <a:t>SQL, </a:t>
            </a:r>
            <a:r>
              <a:rPr sz="2400" spc="5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can </a:t>
            </a:r>
            <a:r>
              <a:rPr sz="2400" spc="5" dirty="0">
                <a:latin typeface="Calibri"/>
                <a:cs typeface="Calibri"/>
              </a:rPr>
              <a:t>easily </a:t>
            </a:r>
            <a:r>
              <a:rPr sz="2400" spc="-5" dirty="0">
                <a:latin typeface="Calibri"/>
                <a:cs typeface="Calibri"/>
              </a:rPr>
              <a:t>add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numerical </a:t>
            </a:r>
            <a:r>
              <a:rPr sz="2400" spc="-15" dirty="0">
                <a:latin typeface="Calibri"/>
                <a:cs typeface="Calibri"/>
              </a:rPr>
              <a:t>values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5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columns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5" dirty="0">
                <a:latin typeface="Calibri"/>
                <a:cs typeface="Calibri"/>
              </a:rPr>
              <a:t>the same </a:t>
            </a:r>
            <a:r>
              <a:rPr sz="2400" spc="-10" dirty="0">
                <a:latin typeface="Calibri"/>
                <a:cs typeface="Calibri"/>
              </a:rPr>
              <a:t>table </a:t>
            </a:r>
            <a:r>
              <a:rPr sz="2400" spc="5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specifying </a:t>
            </a:r>
            <a:r>
              <a:rPr sz="2400" spc="5" dirty="0">
                <a:latin typeface="Calibri"/>
                <a:cs typeface="Calibri"/>
              </a:rPr>
              <a:t> both the column </a:t>
            </a:r>
            <a:r>
              <a:rPr sz="2400" spc="-15" dirty="0">
                <a:latin typeface="Calibri"/>
                <a:cs typeface="Calibri"/>
              </a:rPr>
              <a:t>names as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first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second </a:t>
            </a:r>
            <a:r>
              <a:rPr sz="2400" spc="-10" dirty="0">
                <a:latin typeface="Calibri"/>
                <a:cs typeface="Calibri"/>
              </a:rPr>
              <a:t>operand. </a:t>
            </a:r>
            <a:r>
              <a:rPr sz="2400" spc="-60" dirty="0">
                <a:latin typeface="Calibri"/>
                <a:cs typeface="Calibri"/>
              </a:rPr>
              <a:t>We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also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existing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numbers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specific </a:t>
            </a:r>
            <a:r>
              <a:rPr sz="2400" spc="10" dirty="0">
                <a:latin typeface="Calibri"/>
                <a:cs typeface="Calibri"/>
              </a:rPr>
              <a:t> column.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Syntax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of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SQL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Addition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Operator: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650"/>
              </a:spcBef>
            </a:pPr>
            <a:r>
              <a:rPr sz="2400" spc="5" dirty="0">
                <a:latin typeface="Calibri"/>
                <a:cs typeface="Calibri"/>
              </a:rPr>
              <a:t>SELECT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operand1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operand2;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SQL</a:t>
            </a:r>
            <a:r>
              <a:rPr spc="-55" dirty="0"/>
              <a:t> </a:t>
            </a:r>
            <a:r>
              <a:rPr spc="-15" dirty="0"/>
              <a:t>Operators</a:t>
            </a:r>
            <a:r>
              <a:rPr spc="-50" dirty="0"/>
              <a:t> </a:t>
            </a:r>
            <a:r>
              <a:rPr spc="5" dirty="0"/>
              <a:t>and</a:t>
            </a:r>
            <a:r>
              <a:rPr spc="-50" dirty="0"/>
              <a:t> </a:t>
            </a:r>
            <a:r>
              <a:rPr spc="20" dirty="0"/>
              <a:t>their</a:t>
            </a:r>
            <a:r>
              <a:rPr spc="-65" dirty="0"/>
              <a:t> </a:t>
            </a:r>
            <a:r>
              <a:rPr dirty="0"/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45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103</a:t>
            </a:fld>
            <a:endParaRPr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SQL</a:t>
            </a:r>
            <a:r>
              <a:rPr spc="-55" dirty="0"/>
              <a:t> </a:t>
            </a:r>
            <a:r>
              <a:rPr spc="-15" dirty="0"/>
              <a:t>Operators</a:t>
            </a:r>
            <a:r>
              <a:rPr spc="-50" dirty="0"/>
              <a:t> </a:t>
            </a:r>
            <a:r>
              <a:rPr spc="5" dirty="0"/>
              <a:t>and</a:t>
            </a:r>
            <a:r>
              <a:rPr spc="-50" dirty="0"/>
              <a:t> </a:t>
            </a:r>
            <a:r>
              <a:rPr spc="20" dirty="0"/>
              <a:t>their</a:t>
            </a:r>
            <a:r>
              <a:rPr spc="-65" dirty="0"/>
              <a:t> </a:t>
            </a:r>
            <a:r>
              <a:rPr dirty="0"/>
              <a:t>Procedures(conti…)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76637" y="3589337"/>
          <a:ext cx="5853429" cy="2120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1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7262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Emp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D15B"/>
                      </a:solidFill>
                      <a:prstDash val="solid"/>
                    </a:lnL>
                    <a:lnR w="9525">
                      <a:solidFill>
                        <a:srgbClr val="00D15B"/>
                      </a:solidFill>
                      <a:prstDash val="solid"/>
                    </a:lnR>
                    <a:lnT w="9525">
                      <a:solidFill>
                        <a:srgbClr val="00D15B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Emp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D15B"/>
                      </a:solidFill>
                      <a:prstDash val="solid"/>
                    </a:lnL>
                    <a:lnR w="9525">
                      <a:solidFill>
                        <a:srgbClr val="00D15B"/>
                      </a:solidFill>
                      <a:prstDash val="solid"/>
                    </a:lnR>
                    <a:lnT w="9525">
                      <a:solidFill>
                        <a:srgbClr val="00D15B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8745" marR="588645">
                        <a:lnSpc>
                          <a:spcPct val="100800"/>
                        </a:lnSpc>
                        <a:spcBef>
                          <a:spcPts val="700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Emp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0D15B"/>
                      </a:solidFill>
                      <a:prstDash val="solid"/>
                    </a:lnL>
                    <a:lnR w="9525">
                      <a:solidFill>
                        <a:srgbClr val="00D15B"/>
                      </a:solidFill>
                      <a:prstDash val="solid"/>
                    </a:lnR>
                    <a:lnT w="9525">
                      <a:solidFill>
                        <a:srgbClr val="00D15B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20014" marR="537210">
                        <a:lnSpc>
                          <a:spcPct val="100800"/>
                        </a:lnSpc>
                        <a:spcBef>
                          <a:spcPts val="700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Emp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ybon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0D15B"/>
                      </a:solidFill>
                      <a:prstDash val="solid"/>
                    </a:lnL>
                    <a:lnR w="9525">
                      <a:solidFill>
                        <a:srgbClr val="00D15B"/>
                      </a:solidFill>
                      <a:prstDash val="solid"/>
                    </a:lnR>
                    <a:lnT w="9525">
                      <a:solidFill>
                        <a:srgbClr val="00D15B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89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Tushar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25000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948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Anuj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257805" y="956310"/>
            <a:ext cx="8345170" cy="2223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7620" algn="just">
              <a:lnSpc>
                <a:spcPct val="100400"/>
              </a:lnSpc>
              <a:spcBef>
                <a:spcPts val="90"/>
              </a:spcBef>
            </a:pP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consists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an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33333"/>
                </a:solidFill>
                <a:latin typeface="Calibri"/>
                <a:cs typeface="Calibri"/>
              </a:rPr>
              <a:t>Employee_details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table,</a:t>
            </a:r>
            <a:r>
              <a:rPr sz="2400" spc="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which</a:t>
            </a:r>
            <a:r>
              <a:rPr sz="2400" spc="5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has </a:t>
            </a:r>
            <a:r>
              <a:rPr sz="2400" spc="-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four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columns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Emp_Id,</a:t>
            </a:r>
            <a:r>
              <a:rPr sz="2400" b="1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Emp_Name,</a:t>
            </a: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333333"/>
                </a:solidFill>
                <a:latin typeface="Calibri"/>
                <a:cs typeface="Calibri"/>
              </a:rPr>
              <a:t>Emp_Salary,</a:t>
            </a:r>
            <a:r>
              <a:rPr sz="2400" b="1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33333"/>
                </a:solidFill>
                <a:latin typeface="Calibri"/>
                <a:cs typeface="Calibri"/>
              </a:rPr>
              <a:t>Emp_Monthlybonus.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ts val="2930"/>
              </a:lnSpc>
              <a:spcBef>
                <a:spcPts val="30"/>
              </a:spcBef>
            </a:pPr>
            <a:r>
              <a:rPr sz="2400" dirty="0">
                <a:latin typeface="Calibri"/>
                <a:cs typeface="Calibri"/>
              </a:rPr>
              <a:t>Suppose, we </a:t>
            </a:r>
            <a:r>
              <a:rPr sz="2400" spc="-25" dirty="0">
                <a:latin typeface="Calibri"/>
                <a:cs typeface="Calibri"/>
              </a:rPr>
              <a:t>want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add </a:t>
            </a:r>
            <a:r>
              <a:rPr sz="2400" b="1" spc="-20" dirty="0">
                <a:latin typeface="Calibri"/>
                <a:cs typeface="Calibri"/>
              </a:rPr>
              <a:t>20,000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salary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5" dirty="0">
                <a:latin typeface="Calibri"/>
                <a:cs typeface="Calibri"/>
              </a:rPr>
              <a:t>employee </a:t>
            </a:r>
            <a:r>
              <a:rPr sz="2400" dirty="0">
                <a:latin typeface="Calibri"/>
                <a:cs typeface="Calibri"/>
              </a:rPr>
              <a:t> specified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table.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Then,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we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have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write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following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query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745"/>
              </a:lnSpc>
            </a:pP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SQL: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5512" y="9525"/>
            <a:ext cx="1160087" cy="7715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104</a:t>
            </a:fld>
            <a:endParaRPr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4010" y="950912"/>
            <a:ext cx="82226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4750" algn="l"/>
                <a:tab pos="2919730" algn="l"/>
                <a:tab pos="3338829" algn="l"/>
                <a:tab pos="4377690" algn="l"/>
                <a:tab pos="4930775" algn="l"/>
                <a:tab pos="7418705" algn="l"/>
              </a:tabLst>
            </a:pPr>
            <a:r>
              <a:rPr sz="2400" b="1" spc="-15" dirty="0">
                <a:latin typeface="Calibri"/>
                <a:cs typeface="Calibri"/>
              </a:rPr>
              <a:t>S</a:t>
            </a:r>
            <a:r>
              <a:rPr sz="2400" b="1" spc="20" dirty="0">
                <a:latin typeface="Calibri"/>
                <a:cs typeface="Calibri"/>
              </a:rPr>
              <a:t>E</a:t>
            </a:r>
            <a:r>
              <a:rPr sz="2400" b="1" spc="30" dirty="0">
                <a:latin typeface="Calibri"/>
                <a:cs typeface="Calibri"/>
              </a:rPr>
              <a:t>L</a:t>
            </a:r>
            <a:r>
              <a:rPr sz="2400" b="1" spc="20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C</a:t>
            </a:r>
            <a:r>
              <a:rPr sz="2400" b="1" dirty="0">
                <a:latin typeface="Calibri"/>
                <a:cs typeface="Calibri"/>
              </a:rPr>
              <a:t>T	</a:t>
            </a:r>
            <a:r>
              <a:rPr sz="2400" b="1" spc="25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m</a:t>
            </a:r>
            <a:r>
              <a:rPr sz="2400" b="1" spc="-20" dirty="0">
                <a:latin typeface="Calibri"/>
                <a:cs typeface="Calibri"/>
              </a:rPr>
              <a:t>p</a:t>
            </a:r>
            <a:r>
              <a:rPr sz="2400" b="1" spc="-5" dirty="0">
                <a:latin typeface="Calibri"/>
                <a:cs typeface="Calibri"/>
              </a:rPr>
              <a:t>_S</a:t>
            </a:r>
            <a:r>
              <a:rPr sz="2400" b="1" spc="5" dirty="0">
                <a:latin typeface="Calibri"/>
                <a:cs typeface="Calibri"/>
              </a:rPr>
              <a:t>a</a:t>
            </a:r>
            <a:r>
              <a:rPr sz="2400" b="1" spc="-65" dirty="0">
                <a:latin typeface="Calibri"/>
                <a:cs typeface="Calibri"/>
              </a:rPr>
              <a:t>l</a:t>
            </a:r>
            <a:r>
              <a:rPr sz="2400" b="1" spc="15" dirty="0">
                <a:latin typeface="Calibri"/>
                <a:cs typeface="Calibri"/>
              </a:rPr>
              <a:t>a</a:t>
            </a:r>
            <a:r>
              <a:rPr sz="2400" b="1" spc="-30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y	+	</a:t>
            </a:r>
            <a:r>
              <a:rPr sz="2400" b="1" spc="-20" dirty="0">
                <a:latin typeface="Calibri"/>
                <a:cs typeface="Calibri"/>
              </a:rPr>
              <a:t>2</a:t>
            </a:r>
            <a:r>
              <a:rPr sz="2400" b="1" spc="55" dirty="0">
                <a:latin typeface="Calibri"/>
                <a:cs typeface="Calibri"/>
              </a:rPr>
              <a:t>0</a:t>
            </a:r>
            <a:r>
              <a:rPr sz="2400" b="1" spc="-20" dirty="0">
                <a:latin typeface="Calibri"/>
                <a:cs typeface="Calibri"/>
              </a:rPr>
              <a:t>00</a:t>
            </a:r>
            <a:r>
              <a:rPr sz="2400" b="1" dirty="0">
                <a:latin typeface="Calibri"/>
                <a:cs typeface="Calibri"/>
              </a:rPr>
              <a:t>0	</a:t>
            </a:r>
            <a:r>
              <a:rPr sz="2400" b="1" spc="15" dirty="0">
                <a:latin typeface="Calibri"/>
                <a:cs typeface="Calibri"/>
              </a:rPr>
              <a:t>a</a:t>
            </a:r>
            <a:r>
              <a:rPr sz="2400" b="1" dirty="0">
                <a:latin typeface="Calibri"/>
                <a:cs typeface="Calibri"/>
              </a:rPr>
              <a:t>s	</a:t>
            </a:r>
            <a:r>
              <a:rPr sz="2400" b="1" spc="20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m</a:t>
            </a:r>
            <a:r>
              <a:rPr sz="2400" b="1" spc="-25" dirty="0">
                <a:latin typeface="Calibri"/>
                <a:cs typeface="Calibri"/>
              </a:rPr>
              <a:t>p</a:t>
            </a:r>
            <a:r>
              <a:rPr sz="2400" b="1" spc="-5" dirty="0">
                <a:latin typeface="Calibri"/>
                <a:cs typeface="Calibri"/>
              </a:rPr>
              <a:t>_N</a:t>
            </a:r>
            <a:r>
              <a:rPr sz="2400" b="1" spc="-15" dirty="0">
                <a:latin typeface="Calibri"/>
                <a:cs typeface="Calibri"/>
              </a:rPr>
              <a:t>e</a:t>
            </a:r>
            <a:r>
              <a:rPr sz="2400" b="1" spc="5" dirty="0">
                <a:latin typeface="Calibri"/>
                <a:cs typeface="Calibri"/>
              </a:rPr>
              <a:t>w</a:t>
            </a:r>
            <a:r>
              <a:rPr sz="2400" b="1" spc="-5" dirty="0">
                <a:latin typeface="Calibri"/>
                <a:cs typeface="Calibri"/>
              </a:rPr>
              <a:t>_</a:t>
            </a:r>
            <a:r>
              <a:rPr sz="2400" b="1" spc="-10" dirty="0">
                <a:latin typeface="Calibri"/>
                <a:cs typeface="Calibri"/>
              </a:rPr>
              <a:t>S</a:t>
            </a:r>
            <a:r>
              <a:rPr sz="2400" b="1" spc="10" dirty="0">
                <a:latin typeface="Calibri"/>
                <a:cs typeface="Calibri"/>
              </a:rPr>
              <a:t>a</a:t>
            </a:r>
            <a:r>
              <a:rPr sz="2400" b="1" spc="5" dirty="0">
                <a:latin typeface="Calibri"/>
                <a:cs typeface="Calibri"/>
              </a:rPr>
              <a:t>l</a:t>
            </a:r>
            <a:r>
              <a:rPr sz="2400" b="1" spc="10" dirty="0">
                <a:latin typeface="Calibri"/>
                <a:cs typeface="Calibri"/>
              </a:rPr>
              <a:t>a</a:t>
            </a:r>
            <a:r>
              <a:rPr sz="2400" b="1" spc="-30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y	</a:t>
            </a:r>
            <a:r>
              <a:rPr sz="2400" b="1" spc="15" dirty="0">
                <a:latin typeface="Calibri"/>
                <a:cs typeface="Calibri"/>
              </a:rPr>
              <a:t>F</a:t>
            </a:r>
            <a:r>
              <a:rPr sz="2400" b="1" dirty="0">
                <a:latin typeface="Calibri"/>
                <a:cs typeface="Calibri"/>
              </a:rPr>
              <a:t>R</a:t>
            </a:r>
            <a:r>
              <a:rPr sz="2400" b="1" spc="20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74010" y="1192911"/>
            <a:ext cx="8213090" cy="126619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b="1" spc="-5" dirty="0">
                <a:latin typeface="Calibri"/>
                <a:cs typeface="Calibri"/>
              </a:rPr>
              <a:t>Employee_details;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20"/>
              </a:lnSpc>
              <a:spcBef>
                <a:spcPts val="725"/>
              </a:spcBef>
            </a:pP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query,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we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have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performed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addition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operation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20"/>
              </a:lnSpc>
            </a:pP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single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column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given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4010" y="2982531"/>
            <a:ext cx="8232140" cy="30816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9525" algn="just">
              <a:lnSpc>
                <a:spcPct val="90000"/>
              </a:lnSpc>
              <a:spcBef>
                <a:spcPts val="390"/>
              </a:spcBef>
            </a:pPr>
            <a:r>
              <a:rPr sz="2400" dirty="0">
                <a:latin typeface="Calibri"/>
                <a:cs typeface="Calibri"/>
              </a:rPr>
              <a:t>Suppose, we </a:t>
            </a:r>
            <a:r>
              <a:rPr sz="2400" spc="-5" dirty="0">
                <a:latin typeface="Calibri"/>
                <a:cs typeface="Calibri"/>
              </a:rPr>
              <a:t>want </a:t>
            </a:r>
            <a:r>
              <a:rPr sz="2400" spc="-3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add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Salary </a:t>
            </a:r>
            <a:r>
              <a:rPr sz="2400" spc="-10" dirty="0">
                <a:latin typeface="Calibri"/>
                <a:cs typeface="Calibri"/>
              </a:rPr>
              <a:t>and </a:t>
            </a:r>
            <a:r>
              <a:rPr sz="2400" spc="5" dirty="0">
                <a:latin typeface="Calibri"/>
                <a:cs typeface="Calibri"/>
              </a:rPr>
              <a:t>monthly bonus </a:t>
            </a:r>
            <a:r>
              <a:rPr sz="2400" spc="-5" dirty="0">
                <a:latin typeface="Calibri"/>
                <a:cs typeface="Calibri"/>
              </a:rPr>
              <a:t>columns </a:t>
            </a:r>
            <a:r>
              <a:rPr sz="2400" dirty="0">
                <a:latin typeface="Calibri"/>
                <a:cs typeface="Calibri"/>
              </a:rPr>
              <a:t> of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above </a:t>
            </a:r>
            <a:r>
              <a:rPr sz="2400" spc="-5" dirty="0">
                <a:latin typeface="Calibri"/>
                <a:cs typeface="Calibri"/>
              </a:rPr>
              <a:t>table, </a:t>
            </a:r>
            <a:r>
              <a:rPr sz="2400" spc="5" dirty="0">
                <a:latin typeface="Calibri"/>
                <a:cs typeface="Calibri"/>
              </a:rPr>
              <a:t>then we </a:t>
            </a:r>
            <a:r>
              <a:rPr sz="2400" spc="-30" dirty="0">
                <a:latin typeface="Calibri"/>
                <a:cs typeface="Calibri"/>
              </a:rPr>
              <a:t>have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write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following </a:t>
            </a:r>
            <a:r>
              <a:rPr sz="2400" dirty="0">
                <a:latin typeface="Calibri"/>
                <a:cs typeface="Calibri"/>
              </a:rPr>
              <a:t>query </a:t>
            </a:r>
            <a:r>
              <a:rPr sz="2400" spc="-30" dirty="0">
                <a:latin typeface="Calibri"/>
                <a:cs typeface="Calibri"/>
              </a:rPr>
              <a:t>in 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SQL:</a:t>
            </a:r>
            <a:endParaRPr sz="2400">
              <a:latin typeface="Calibri"/>
              <a:cs typeface="Calibri"/>
            </a:endParaRPr>
          </a:p>
          <a:p>
            <a:pPr marL="12700" marR="15875">
              <a:lnSpc>
                <a:spcPts val="2550"/>
              </a:lnSpc>
              <a:spcBef>
                <a:spcPts val="1085"/>
              </a:spcBef>
            </a:pPr>
            <a:r>
              <a:rPr sz="2400" b="1" spc="5" dirty="0">
                <a:latin typeface="Calibri"/>
                <a:cs typeface="Calibri"/>
              </a:rPr>
              <a:t>SELECT</a:t>
            </a:r>
            <a:r>
              <a:rPr sz="2400" b="1" spc="3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Emp_Salary</a:t>
            </a:r>
            <a:r>
              <a:rPr sz="2400" b="1" spc="3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+</a:t>
            </a:r>
            <a:r>
              <a:rPr sz="2400" b="1" spc="3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Emp_Monthlybonus</a:t>
            </a:r>
            <a:r>
              <a:rPr sz="2400" b="1" spc="409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as</a:t>
            </a:r>
            <a:r>
              <a:rPr sz="2400" b="1" spc="38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Emp_Total_Salary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b="1" spc="10" dirty="0">
                <a:latin typeface="Calibri"/>
                <a:cs typeface="Calibri"/>
              </a:rPr>
              <a:t>FROM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Employee_details;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query,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have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added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two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columns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each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other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spc="-15" dirty="0">
                <a:latin typeface="Calibri"/>
                <a:cs typeface="Calibri"/>
              </a:rPr>
              <a:t>above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SQL</a:t>
            </a:r>
            <a:r>
              <a:rPr spc="-55" dirty="0"/>
              <a:t> </a:t>
            </a:r>
            <a:r>
              <a:rPr spc="-15" dirty="0"/>
              <a:t>Operators</a:t>
            </a:r>
            <a:r>
              <a:rPr spc="-50" dirty="0"/>
              <a:t> </a:t>
            </a:r>
            <a:r>
              <a:rPr spc="5" dirty="0"/>
              <a:t>and</a:t>
            </a:r>
            <a:r>
              <a:rPr spc="-50" dirty="0"/>
              <a:t> </a:t>
            </a:r>
            <a:r>
              <a:rPr spc="20" dirty="0"/>
              <a:t>their</a:t>
            </a:r>
            <a:r>
              <a:rPr spc="-65" dirty="0"/>
              <a:t> </a:t>
            </a:r>
            <a:r>
              <a:rPr dirty="0"/>
              <a:t>Procedures(conti…)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5512" y="19050"/>
            <a:ext cx="1160087" cy="78105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105</a:t>
            </a:fld>
            <a:endParaRPr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28827"/>
            <a:ext cx="8470265" cy="441325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19"/>
              </a:spcBef>
            </a:pPr>
            <a:r>
              <a:rPr sz="2400" b="1" spc="-5" dirty="0">
                <a:solidFill>
                  <a:srgbClr val="4471C4"/>
                </a:solidFill>
                <a:latin typeface="Calibri"/>
                <a:cs typeface="Calibri"/>
              </a:rPr>
              <a:t>SQL</a:t>
            </a:r>
            <a:r>
              <a:rPr sz="2400" b="1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471C4"/>
                </a:solidFill>
                <a:latin typeface="Calibri"/>
                <a:cs typeface="Calibri"/>
              </a:rPr>
              <a:t>Subtraction</a:t>
            </a:r>
            <a:r>
              <a:rPr sz="2400" b="1" spc="1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471C4"/>
                </a:solidFill>
                <a:latin typeface="Calibri"/>
                <a:cs typeface="Calibri"/>
              </a:rPr>
              <a:t>Operator</a:t>
            </a:r>
            <a:r>
              <a:rPr sz="2400" b="1" spc="-6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4471C4"/>
                </a:solidFill>
                <a:latin typeface="Calibri"/>
                <a:cs typeface="Calibri"/>
              </a:rPr>
              <a:t>(-)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90200"/>
              </a:lnSpc>
              <a:spcBef>
                <a:spcPts val="1010"/>
              </a:spcBef>
            </a:pPr>
            <a:r>
              <a:rPr sz="2400" spc="1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Subtraction </a:t>
            </a:r>
            <a:r>
              <a:rPr sz="2400" spc="-10" dirty="0">
                <a:latin typeface="Calibri"/>
                <a:cs typeface="Calibri"/>
              </a:rPr>
              <a:t>Operator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SQL performs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subtraction </a:t>
            </a:r>
            <a:r>
              <a:rPr sz="2400" spc="5" dirty="0">
                <a:latin typeface="Calibri"/>
                <a:cs typeface="Calibri"/>
              </a:rPr>
              <a:t>on the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numerical data of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database table. In </a:t>
            </a:r>
            <a:r>
              <a:rPr sz="2400" dirty="0">
                <a:latin typeface="Calibri"/>
                <a:cs typeface="Calibri"/>
              </a:rPr>
              <a:t>SQL, we can </a:t>
            </a:r>
            <a:r>
              <a:rPr sz="2400" spc="-5" dirty="0">
                <a:latin typeface="Calibri"/>
                <a:cs typeface="Calibri"/>
              </a:rPr>
              <a:t>easily subtract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numerical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values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two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columns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same  </a:t>
            </a:r>
            <a:r>
              <a:rPr sz="2400" spc="-10" dirty="0">
                <a:latin typeface="Calibri"/>
                <a:cs typeface="Calibri"/>
              </a:rPr>
              <a:t>table</a:t>
            </a:r>
            <a:r>
              <a:rPr sz="2400" spc="52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by 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specifying </a:t>
            </a:r>
            <a:r>
              <a:rPr sz="2400" spc="5" dirty="0">
                <a:latin typeface="Calibri"/>
                <a:cs typeface="Calibri"/>
              </a:rPr>
              <a:t>both the </a:t>
            </a:r>
            <a:r>
              <a:rPr sz="2400" spc="-5" dirty="0">
                <a:latin typeface="Calibri"/>
                <a:cs typeface="Calibri"/>
              </a:rPr>
              <a:t>column </a:t>
            </a:r>
            <a:r>
              <a:rPr sz="2400" spc="-15" dirty="0">
                <a:latin typeface="Calibri"/>
                <a:cs typeface="Calibri"/>
              </a:rPr>
              <a:t>names as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first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second </a:t>
            </a:r>
            <a:r>
              <a:rPr sz="2400" spc="-10" dirty="0">
                <a:latin typeface="Calibri"/>
                <a:cs typeface="Calibri"/>
              </a:rPr>
              <a:t>operand.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can </a:t>
            </a:r>
            <a:r>
              <a:rPr sz="2400" spc="-10" dirty="0">
                <a:latin typeface="Calibri"/>
                <a:cs typeface="Calibri"/>
              </a:rPr>
              <a:t>also </a:t>
            </a:r>
            <a:r>
              <a:rPr sz="2400" spc="-5" dirty="0">
                <a:latin typeface="Calibri"/>
                <a:cs typeface="Calibri"/>
              </a:rPr>
              <a:t>subtract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spc="-20" dirty="0">
                <a:latin typeface="Calibri"/>
                <a:cs typeface="Calibri"/>
              </a:rPr>
              <a:t>from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existing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specific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table </a:t>
            </a:r>
            <a:r>
              <a:rPr sz="2400" spc="10" dirty="0">
                <a:latin typeface="Calibri"/>
                <a:cs typeface="Calibri"/>
              </a:rPr>
              <a:t>column.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Syntax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of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SQL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Subtraction</a:t>
            </a:r>
            <a:r>
              <a:rPr sz="2400" b="1" spc="12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Operator: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spc="5" dirty="0">
                <a:latin typeface="Calibri"/>
                <a:cs typeface="Calibri"/>
              </a:rPr>
              <a:t>SELECT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operand1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operand2;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SQL</a:t>
            </a:r>
            <a:r>
              <a:rPr spc="-55" dirty="0"/>
              <a:t> </a:t>
            </a:r>
            <a:r>
              <a:rPr spc="-15" dirty="0"/>
              <a:t>Operators</a:t>
            </a:r>
            <a:r>
              <a:rPr spc="-50" dirty="0"/>
              <a:t> </a:t>
            </a:r>
            <a:r>
              <a:rPr spc="5" dirty="0"/>
              <a:t>and</a:t>
            </a:r>
            <a:r>
              <a:rPr spc="-50" dirty="0"/>
              <a:t> </a:t>
            </a:r>
            <a:r>
              <a:rPr spc="20" dirty="0"/>
              <a:t>their</a:t>
            </a:r>
            <a:r>
              <a:rPr spc="-65" dirty="0"/>
              <a:t> </a:t>
            </a:r>
            <a:r>
              <a:rPr dirty="0"/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00" y="0"/>
            <a:ext cx="1227201" cy="7048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106</a:t>
            </a:fld>
            <a:endParaRPr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53460" y="43815"/>
            <a:ext cx="74688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SQL</a:t>
            </a:r>
            <a:r>
              <a:rPr spc="-55" dirty="0"/>
              <a:t> </a:t>
            </a:r>
            <a:r>
              <a:rPr spc="-15" dirty="0"/>
              <a:t>Operators</a:t>
            </a:r>
            <a:r>
              <a:rPr spc="-50" dirty="0"/>
              <a:t> </a:t>
            </a:r>
            <a:r>
              <a:rPr spc="5" dirty="0"/>
              <a:t>and</a:t>
            </a:r>
            <a:r>
              <a:rPr spc="-55" dirty="0"/>
              <a:t> </a:t>
            </a:r>
            <a:r>
              <a:rPr spc="20" dirty="0"/>
              <a:t>their</a:t>
            </a:r>
            <a:r>
              <a:rPr spc="-60" dirty="0"/>
              <a:t> </a:t>
            </a:r>
            <a:r>
              <a:rPr spc="-5" dirty="0"/>
              <a:t>Procedures(conti…)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93951" y="1037653"/>
            <a:ext cx="8750935" cy="4788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2860">
              <a:lnSpc>
                <a:spcPct val="100400"/>
              </a:lnSpc>
              <a:spcBef>
                <a:spcPts val="90"/>
              </a:spcBef>
              <a:buSzPct val="95833"/>
              <a:buChar char="•"/>
              <a:tabLst>
                <a:tab pos="165735" algn="l"/>
              </a:tabLst>
            </a:pPr>
            <a:r>
              <a:rPr sz="2400" spc="10" dirty="0">
                <a:latin typeface="Calibri"/>
                <a:cs typeface="Calibri"/>
              </a:rPr>
              <a:t>Suppose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want</a:t>
            </a:r>
            <a:r>
              <a:rPr sz="2400" spc="5" dirty="0">
                <a:latin typeface="Calibri"/>
                <a:cs typeface="Calibri"/>
              </a:rPr>
              <a:t> to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subtract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5,000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salary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employee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given in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b="1" spc="-5" dirty="0">
                <a:latin typeface="Calibri"/>
                <a:cs typeface="Calibri"/>
              </a:rPr>
              <a:t>Employee_details </a:t>
            </a:r>
            <a:r>
              <a:rPr sz="2400" spc="-5" dirty="0">
                <a:latin typeface="Calibri"/>
                <a:cs typeface="Calibri"/>
              </a:rPr>
              <a:t>table. </a:t>
            </a:r>
            <a:r>
              <a:rPr sz="2400" spc="10" dirty="0">
                <a:latin typeface="Calibri"/>
                <a:cs typeface="Calibri"/>
              </a:rPr>
              <a:t>Then, </a:t>
            </a:r>
            <a:r>
              <a:rPr sz="2400" dirty="0">
                <a:latin typeface="Calibri"/>
                <a:cs typeface="Calibri"/>
              </a:rPr>
              <a:t>we </a:t>
            </a:r>
            <a:r>
              <a:rPr sz="2400" spc="-35" dirty="0">
                <a:latin typeface="Calibri"/>
                <a:cs typeface="Calibri"/>
              </a:rPr>
              <a:t>have </a:t>
            </a:r>
            <a:r>
              <a:rPr sz="2400" spc="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write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following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SQL: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b="1" spc="10" dirty="0">
                <a:latin typeface="Calibri"/>
                <a:cs typeface="Calibri"/>
              </a:rPr>
              <a:t>SELECT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Emp_Salary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-</a:t>
            </a:r>
            <a:endParaRPr sz="2400">
              <a:latin typeface="Calibri"/>
              <a:cs typeface="Calibri"/>
            </a:endParaRPr>
          </a:p>
          <a:p>
            <a:pPr marL="79375">
              <a:lnSpc>
                <a:spcPts val="2865"/>
              </a:lnSpc>
            </a:pPr>
            <a:r>
              <a:rPr sz="2400" b="1" spc="-15" dirty="0">
                <a:latin typeface="Calibri"/>
                <a:cs typeface="Calibri"/>
              </a:rPr>
              <a:t>5000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as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Emp_New_Salary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10" dirty="0">
                <a:latin typeface="Calibri"/>
                <a:cs typeface="Calibri"/>
              </a:rPr>
              <a:t>FROM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Employee_details;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</a:pP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sz="2400" spc="-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query,</a:t>
            </a:r>
            <a:r>
              <a:rPr sz="2400" spc="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we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have</a:t>
            </a:r>
            <a:r>
              <a:rPr sz="240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performed</a:t>
            </a:r>
            <a:r>
              <a:rPr sz="2400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400" spc="-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subtraction</a:t>
            </a:r>
            <a:r>
              <a:rPr sz="24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operation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on</a:t>
            </a:r>
            <a:r>
              <a:rPr sz="24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5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single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column</a:t>
            </a:r>
            <a:r>
              <a:rPr sz="2400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given</a:t>
            </a:r>
            <a:r>
              <a:rPr sz="2400" spc="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Calibri"/>
              <a:cs typeface="Calibri"/>
            </a:endParaRPr>
          </a:p>
          <a:p>
            <a:pPr marL="165100" indent="-153035">
              <a:lnSpc>
                <a:spcPct val="100000"/>
              </a:lnSpc>
              <a:buSzPct val="95833"/>
              <a:buChar char="•"/>
              <a:tabLst>
                <a:tab pos="165735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want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subtract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penalty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salary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5" dirty="0">
                <a:latin typeface="Calibri"/>
                <a:cs typeface="Calibri"/>
              </a:rPr>
              <a:t> employee,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50"/>
              </a:spcBef>
            </a:pPr>
            <a:r>
              <a:rPr sz="2400" spc="5" dirty="0">
                <a:latin typeface="Calibri"/>
                <a:cs typeface="Calibri"/>
              </a:rPr>
              <a:t>then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have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write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following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SQL: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b="1" spc="5" dirty="0">
                <a:latin typeface="Calibri"/>
                <a:cs typeface="Calibri"/>
              </a:rPr>
              <a:t>SELECT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Emp_Salary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-</a:t>
            </a:r>
            <a:endParaRPr sz="2400">
              <a:latin typeface="Calibri"/>
              <a:cs typeface="Calibri"/>
            </a:endParaRPr>
          </a:p>
          <a:p>
            <a:pPr marL="79375">
              <a:lnSpc>
                <a:spcPct val="100000"/>
              </a:lnSpc>
              <a:spcBef>
                <a:spcPts val="50"/>
              </a:spcBef>
            </a:pPr>
            <a:r>
              <a:rPr sz="2400" b="1" spc="-15" dirty="0">
                <a:latin typeface="Calibri"/>
                <a:cs typeface="Calibri"/>
              </a:rPr>
              <a:t>Penalty</a:t>
            </a:r>
            <a:r>
              <a:rPr sz="2400" b="1" spc="6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as </a:t>
            </a:r>
            <a:r>
              <a:rPr sz="2400" b="1" spc="-20" dirty="0">
                <a:latin typeface="Calibri"/>
                <a:cs typeface="Calibri"/>
              </a:rPr>
              <a:t>Emp_Total_Salary</a:t>
            </a:r>
            <a:r>
              <a:rPr sz="2400" b="1" spc="10" dirty="0">
                <a:latin typeface="Calibri"/>
                <a:cs typeface="Calibri"/>
              </a:rPr>
              <a:t> FROM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Employee_details;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0700" y="0"/>
            <a:ext cx="1112901" cy="6809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107</a:t>
            </a:fld>
            <a:endParaRPr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38288"/>
            <a:ext cx="8088630" cy="371729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25"/>
              </a:spcBef>
            </a:pPr>
            <a:r>
              <a:rPr sz="2400" b="1" spc="-5" dirty="0">
                <a:solidFill>
                  <a:srgbClr val="4471C4"/>
                </a:solidFill>
                <a:latin typeface="Calibri"/>
                <a:cs typeface="Calibri"/>
              </a:rPr>
              <a:t>SQL</a:t>
            </a:r>
            <a:r>
              <a:rPr sz="2400" b="1" spc="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471C4"/>
                </a:solidFill>
                <a:latin typeface="Calibri"/>
                <a:cs typeface="Calibri"/>
              </a:rPr>
              <a:t>Multiplication</a:t>
            </a:r>
            <a:r>
              <a:rPr sz="2400" b="1" spc="-20" dirty="0">
                <a:solidFill>
                  <a:srgbClr val="4471C4"/>
                </a:solidFill>
                <a:latin typeface="Calibri"/>
                <a:cs typeface="Calibri"/>
              </a:rPr>
              <a:t> Operator</a:t>
            </a:r>
            <a:r>
              <a:rPr sz="2400" b="1" spc="2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471C4"/>
                </a:solidFill>
                <a:latin typeface="Calibri"/>
                <a:cs typeface="Calibri"/>
              </a:rPr>
              <a:t>(*)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80200"/>
              </a:lnSpc>
              <a:spcBef>
                <a:spcPts val="995"/>
              </a:spcBef>
            </a:pPr>
            <a:r>
              <a:rPr sz="2400" spc="1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Multiplication </a:t>
            </a:r>
            <a:r>
              <a:rPr sz="2400" spc="-15" dirty="0">
                <a:latin typeface="Calibri"/>
                <a:cs typeface="Calibri"/>
              </a:rPr>
              <a:t>Operator in </a:t>
            </a:r>
            <a:r>
              <a:rPr sz="2400" spc="15" dirty="0">
                <a:latin typeface="Calibri"/>
                <a:cs typeface="Calibri"/>
              </a:rPr>
              <a:t>SQL </a:t>
            </a:r>
            <a:r>
              <a:rPr sz="2400" spc="-5" dirty="0">
                <a:latin typeface="Calibri"/>
                <a:cs typeface="Calibri"/>
              </a:rPr>
              <a:t>performs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Multiplication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on</a:t>
            </a:r>
            <a:r>
              <a:rPr sz="2400" spc="10" dirty="0">
                <a:latin typeface="Calibri"/>
                <a:cs typeface="Calibri"/>
              </a:rPr>
              <a:t> the </a:t>
            </a:r>
            <a:r>
              <a:rPr sz="2400" spc="-10" dirty="0">
                <a:latin typeface="Calibri"/>
                <a:cs typeface="Calibri"/>
              </a:rPr>
              <a:t>numerical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database </a:t>
            </a:r>
            <a:r>
              <a:rPr sz="2400" spc="-5" dirty="0">
                <a:latin typeface="Calibri"/>
                <a:cs typeface="Calibri"/>
              </a:rPr>
              <a:t>table.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SQL,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can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easily </a:t>
            </a:r>
            <a:r>
              <a:rPr sz="2400" spc="5" dirty="0">
                <a:latin typeface="Calibri"/>
                <a:cs typeface="Calibri"/>
              </a:rPr>
              <a:t>multiply the </a:t>
            </a:r>
            <a:r>
              <a:rPr sz="2400" dirty="0">
                <a:latin typeface="Calibri"/>
                <a:cs typeface="Calibri"/>
              </a:rPr>
              <a:t>numerical </a:t>
            </a:r>
            <a:r>
              <a:rPr sz="2400" spc="-5" dirty="0">
                <a:latin typeface="Calibri"/>
                <a:cs typeface="Calibri"/>
              </a:rPr>
              <a:t>values </a:t>
            </a:r>
            <a:r>
              <a:rPr sz="2400" spc="5" dirty="0">
                <a:latin typeface="Calibri"/>
                <a:cs typeface="Calibri"/>
              </a:rPr>
              <a:t>of two columns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5" dirty="0">
                <a:latin typeface="Calibri"/>
                <a:cs typeface="Calibri"/>
              </a:rPr>
              <a:t>the same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specifying</a:t>
            </a:r>
            <a:r>
              <a:rPr sz="2400" spc="5" dirty="0">
                <a:latin typeface="Calibri"/>
                <a:cs typeface="Calibri"/>
              </a:rPr>
              <a:t> both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column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names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first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second</a:t>
            </a:r>
            <a:r>
              <a:rPr sz="2400" spc="-1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operand.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Syntax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of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SQL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Multiplication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Operator: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spc="5" dirty="0">
                <a:latin typeface="Calibri"/>
                <a:cs typeface="Calibri"/>
              </a:rPr>
              <a:t>SELECT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operand1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operand2;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SQL</a:t>
            </a:r>
            <a:r>
              <a:rPr spc="-55" dirty="0"/>
              <a:t> </a:t>
            </a:r>
            <a:r>
              <a:rPr spc="-15" dirty="0"/>
              <a:t>Operators</a:t>
            </a:r>
            <a:r>
              <a:rPr spc="-50" dirty="0"/>
              <a:t> </a:t>
            </a:r>
            <a:r>
              <a:rPr spc="5" dirty="0"/>
              <a:t>and</a:t>
            </a:r>
            <a:r>
              <a:rPr spc="-50" dirty="0"/>
              <a:t> </a:t>
            </a:r>
            <a:r>
              <a:rPr spc="20" dirty="0"/>
              <a:t>their</a:t>
            </a:r>
            <a:r>
              <a:rPr spc="-65" dirty="0"/>
              <a:t> </a:t>
            </a:r>
            <a:r>
              <a:rPr dirty="0"/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2125" y="0"/>
            <a:ext cx="1141476" cy="7048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108</a:t>
            </a:fld>
            <a:endParaRPr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63307"/>
            <a:ext cx="8470265" cy="474154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 marR="13970" algn="just">
              <a:lnSpc>
                <a:spcPct val="70400"/>
              </a:lnSpc>
              <a:spcBef>
                <a:spcPts val="955"/>
              </a:spcBef>
            </a:pPr>
            <a:r>
              <a:rPr sz="2400" dirty="0">
                <a:latin typeface="Calibri"/>
                <a:cs typeface="Calibri"/>
              </a:rPr>
              <a:t>Suppose, </a:t>
            </a:r>
            <a:r>
              <a:rPr sz="2400" spc="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want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-15" dirty="0">
                <a:latin typeface="Calibri"/>
                <a:cs typeface="Calibri"/>
              </a:rPr>
              <a:t>double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salary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5" dirty="0">
                <a:latin typeface="Calibri"/>
                <a:cs typeface="Calibri"/>
              </a:rPr>
              <a:t>employee </a:t>
            </a:r>
            <a:r>
              <a:rPr sz="2400" spc="-15" dirty="0">
                <a:latin typeface="Calibri"/>
                <a:cs typeface="Calibri"/>
              </a:rPr>
              <a:t>given </a:t>
            </a:r>
            <a:r>
              <a:rPr sz="2400" spc="-30" dirty="0">
                <a:latin typeface="Calibri"/>
                <a:cs typeface="Calibri"/>
              </a:rPr>
              <a:t>in 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Employee_details </a:t>
            </a:r>
            <a:r>
              <a:rPr sz="2400" spc="-5" dirty="0">
                <a:latin typeface="Calibri"/>
                <a:cs typeface="Calibri"/>
              </a:rPr>
              <a:t>table. </a:t>
            </a:r>
            <a:r>
              <a:rPr sz="2400" spc="10" dirty="0">
                <a:latin typeface="Calibri"/>
                <a:cs typeface="Calibri"/>
              </a:rPr>
              <a:t>Then, </a:t>
            </a:r>
            <a:r>
              <a:rPr sz="2400" spc="5" dirty="0">
                <a:latin typeface="Calibri"/>
                <a:cs typeface="Calibri"/>
              </a:rPr>
              <a:t>we </a:t>
            </a:r>
            <a:r>
              <a:rPr sz="2400" spc="-30" dirty="0">
                <a:latin typeface="Calibri"/>
                <a:cs typeface="Calibri"/>
              </a:rPr>
              <a:t>have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write </a:t>
            </a:r>
            <a:r>
              <a:rPr sz="2400" spc="-2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following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SQL:</a:t>
            </a:r>
            <a:endParaRPr sz="2400">
              <a:latin typeface="Calibri"/>
              <a:cs typeface="Calibri"/>
            </a:endParaRPr>
          </a:p>
          <a:p>
            <a:pPr marL="12700" marR="14604" algn="just">
              <a:lnSpc>
                <a:spcPct val="70400"/>
              </a:lnSpc>
              <a:spcBef>
                <a:spcPts val="975"/>
              </a:spcBef>
            </a:pPr>
            <a:r>
              <a:rPr sz="2400" b="1" spc="10" dirty="0">
                <a:latin typeface="Calibri"/>
                <a:cs typeface="Calibri"/>
              </a:rPr>
              <a:t>SELECT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Emp_Salary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*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2</a:t>
            </a:r>
            <a:r>
              <a:rPr sz="2400" b="1" spc="5" dirty="0">
                <a:latin typeface="Calibri"/>
                <a:cs typeface="Calibri"/>
              </a:rPr>
              <a:t> as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Emp_New_Salary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10" dirty="0">
                <a:latin typeface="Calibri"/>
                <a:cs typeface="Calibri"/>
              </a:rPr>
              <a:t>FROM 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Employee_details;</a:t>
            </a:r>
            <a:endParaRPr sz="2400">
              <a:latin typeface="Calibri"/>
              <a:cs typeface="Calibri"/>
            </a:endParaRPr>
          </a:p>
          <a:p>
            <a:pPr marL="12700" marR="16510" algn="just">
              <a:lnSpc>
                <a:spcPct val="70400"/>
              </a:lnSpc>
              <a:spcBef>
                <a:spcPts val="980"/>
              </a:spcBef>
            </a:pPr>
            <a:r>
              <a:rPr sz="2400" spc="-5" dirty="0">
                <a:latin typeface="Calibri"/>
                <a:cs typeface="Calibri"/>
              </a:rPr>
              <a:t>In this </a:t>
            </a:r>
            <a:r>
              <a:rPr sz="2400" spc="-30" dirty="0">
                <a:latin typeface="Calibri"/>
                <a:cs typeface="Calibri"/>
              </a:rPr>
              <a:t>query, </a:t>
            </a:r>
            <a:r>
              <a:rPr sz="2400" spc="5" dirty="0">
                <a:latin typeface="Calibri"/>
                <a:cs typeface="Calibri"/>
              </a:rPr>
              <a:t>we </a:t>
            </a:r>
            <a:r>
              <a:rPr sz="2400" spc="-35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performed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15" dirty="0">
                <a:latin typeface="Calibri"/>
                <a:cs typeface="Calibri"/>
              </a:rPr>
              <a:t>SQL </a:t>
            </a:r>
            <a:r>
              <a:rPr sz="2400" spc="-5" dirty="0">
                <a:latin typeface="Calibri"/>
                <a:cs typeface="Calibri"/>
              </a:rPr>
              <a:t>multiplication </a:t>
            </a:r>
            <a:r>
              <a:rPr sz="2400" spc="-15" dirty="0">
                <a:latin typeface="Calibri"/>
                <a:cs typeface="Calibri"/>
              </a:rPr>
              <a:t>operation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single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column</a:t>
            </a:r>
            <a:r>
              <a:rPr sz="2400" spc="-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given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350">
              <a:latin typeface="Calibri"/>
              <a:cs typeface="Calibri"/>
            </a:endParaRPr>
          </a:p>
          <a:p>
            <a:pPr marL="12700" marR="5080" algn="just">
              <a:lnSpc>
                <a:spcPct val="69100"/>
              </a:lnSpc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dirty="0">
                <a:latin typeface="Calibri"/>
                <a:cs typeface="Calibri"/>
              </a:rPr>
              <a:t>we </a:t>
            </a:r>
            <a:r>
              <a:rPr sz="2400" spc="-25" dirty="0">
                <a:latin typeface="Calibri"/>
                <a:cs typeface="Calibri"/>
              </a:rPr>
              <a:t>want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multiply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Emp_Id </a:t>
            </a:r>
            <a:r>
              <a:rPr sz="2400" spc="5" dirty="0">
                <a:latin typeface="Calibri"/>
                <a:cs typeface="Calibri"/>
              </a:rPr>
              <a:t>column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Emp_Salary </a:t>
            </a:r>
            <a:r>
              <a:rPr sz="2400" spc="5" dirty="0">
                <a:latin typeface="Calibri"/>
                <a:cs typeface="Calibri"/>
              </a:rPr>
              <a:t>column of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employee whose Emp_Id </a:t>
            </a:r>
            <a:r>
              <a:rPr sz="2400" spc="-15" dirty="0">
                <a:latin typeface="Calibri"/>
                <a:cs typeface="Calibri"/>
              </a:rPr>
              <a:t>is 202, </a:t>
            </a:r>
            <a:r>
              <a:rPr sz="2400" spc="5" dirty="0">
                <a:latin typeface="Calibri"/>
                <a:cs typeface="Calibri"/>
              </a:rPr>
              <a:t>then we </a:t>
            </a:r>
            <a:r>
              <a:rPr sz="2400" spc="-35" dirty="0">
                <a:latin typeface="Calibri"/>
                <a:cs typeface="Calibri"/>
              </a:rPr>
              <a:t>have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write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following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SQL: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67800"/>
              </a:lnSpc>
              <a:spcBef>
                <a:spcPts val="1125"/>
              </a:spcBef>
            </a:pPr>
            <a:r>
              <a:rPr sz="2400" b="1" spc="10" dirty="0">
                <a:latin typeface="Calibri"/>
                <a:cs typeface="Calibri"/>
              </a:rPr>
              <a:t>SELECT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Emp_Id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*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Emp_Salary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as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Emp_Id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*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Emp_Salary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10" dirty="0">
                <a:latin typeface="Calibri"/>
                <a:cs typeface="Calibri"/>
              </a:rPr>
              <a:t>FROM 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Employee_details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WHERE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Emp_Id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15" dirty="0">
                <a:latin typeface="Calibri"/>
                <a:cs typeface="Calibri"/>
              </a:rPr>
              <a:t> 202;</a:t>
            </a:r>
            <a:endParaRPr sz="2400">
              <a:latin typeface="Calibri"/>
              <a:cs typeface="Calibri"/>
            </a:endParaRPr>
          </a:p>
          <a:p>
            <a:pPr marL="12700" marR="13335" algn="just">
              <a:lnSpc>
                <a:spcPct val="67800"/>
              </a:lnSpc>
              <a:spcBef>
                <a:spcPts val="1130"/>
              </a:spcBef>
            </a:pPr>
            <a:r>
              <a:rPr sz="2400" spc="-5" dirty="0">
                <a:latin typeface="Calibri"/>
                <a:cs typeface="Calibri"/>
              </a:rPr>
              <a:t>In this </a:t>
            </a:r>
            <a:r>
              <a:rPr sz="2400" spc="-30" dirty="0">
                <a:latin typeface="Calibri"/>
                <a:cs typeface="Calibri"/>
              </a:rPr>
              <a:t>query, </a:t>
            </a:r>
            <a:r>
              <a:rPr sz="2400" spc="5" dirty="0">
                <a:latin typeface="Calibri"/>
                <a:cs typeface="Calibri"/>
              </a:rPr>
              <a:t>we </a:t>
            </a:r>
            <a:r>
              <a:rPr sz="2400" spc="-3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multiplied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values </a:t>
            </a:r>
            <a:r>
              <a:rPr sz="2400" spc="5" dirty="0">
                <a:latin typeface="Calibri"/>
                <a:cs typeface="Calibri"/>
              </a:rPr>
              <a:t>of two </a:t>
            </a:r>
            <a:r>
              <a:rPr sz="2400" spc="-5" dirty="0">
                <a:latin typeface="Calibri"/>
                <a:cs typeface="Calibri"/>
              </a:rPr>
              <a:t>columns </a:t>
            </a:r>
            <a:r>
              <a:rPr sz="2400" spc="5" dirty="0">
                <a:latin typeface="Calibri"/>
                <a:cs typeface="Calibri"/>
              </a:rPr>
              <a:t>by using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clause.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SQL</a:t>
            </a:r>
            <a:r>
              <a:rPr spc="-55" dirty="0"/>
              <a:t> </a:t>
            </a:r>
            <a:r>
              <a:rPr spc="-15" dirty="0"/>
              <a:t>Operators</a:t>
            </a:r>
            <a:r>
              <a:rPr spc="-50" dirty="0"/>
              <a:t> </a:t>
            </a:r>
            <a:r>
              <a:rPr spc="5" dirty="0"/>
              <a:t>and</a:t>
            </a:r>
            <a:r>
              <a:rPr spc="-50" dirty="0"/>
              <a:t> </a:t>
            </a:r>
            <a:r>
              <a:rPr spc="20" dirty="0"/>
              <a:t>their</a:t>
            </a:r>
            <a:r>
              <a:rPr spc="-65" dirty="0"/>
              <a:t> </a:t>
            </a:r>
            <a:r>
              <a:rPr dirty="0"/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00" y="0"/>
            <a:ext cx="1227201" cy="6809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109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119312" y="1879663"/>
          <a:ext cx="8001000" cy="3668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2000" spc="10" dirty="0">
                          <a:latin typeface="Calibri"/>
                          <a:cs typeface="Calibri"/>
                        </a:rPr>
                        <a:t>PSO1: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28575">
                      <a:solidFill>
                        <a:srgbClr val="7AE4E4"/>
                      </a:solidFill>
                      <a:prstDash val="solid"/>
                    </a:lnL>
                    <a:lnR w="28575">
                      <a:solidFill>
                        <a:srgbClr val="7AE4E4"/>
                      </a:solidFill>
                      <a:prstDash val="solid"/>
                    </a:lnR>
                    <a:lnT w="28575">
                      <a:solidFill>
                        <a:srgbClr val="7AE4E4"/>
                      </a:solidFill>
                      <a:prstDash val="solid"/>
                    </a:lnT>
                    <a:lnB w="28575">
                      <a:solidFill>
                        <a:srgbClr val="7AE4E4"/>
                      </a:solidFill>
                      <a:prstDash val="solid"/>
                    </a:lnB>
                    <a:solidFill>
                      <a:srgbClr val="DDF8F8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030"/>
                        </a:lnSpc>
                        <a:tabLst>
                          <a:tab pos="737870" algn="l"/>
                          <a:tab pos="1109980" algn="l"/>
                          <a:tab pos="1405255" algn="l"/>
                          <a:tab pos="2396490" algn="l"/>
                          <a:tab pos="3559810" algn="l"/>
                          <a:tab pos="4579620" algn="l"/>
                          <a:tab pos="6047740" algn="l"/>
                          <a:tab pos="6762750" algn="l"/>
                        </a:tabLst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Work	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as	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	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software	developer,	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database	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administrator,	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tester	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or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0485" marR="52705">
                        <a:lnSpc>
                          <a:spcPts val="2180"/>
                        </a:lnSpc>
                        <a:tabLst>
                          <a:tab pos="1271905" algn="l"/>
                          <a:tab pos="2244090" algn="l"/>
                          <a:tab pos="2644775" algn="l"/>
                          <a:tab pos="3674110" algn="l"/>
                          <a:tab pos="4655820" algn="l"/>
                          <a:tab pos="4998720" algn="l"/>
                          <a:tab pos="5447030" algn="l"/>
                          <a:tab pos="5942965" algn="l"/>
                          <a:tab pos="6619240" algn="l"/>
                        </a:tabLst>
                      </a:pPr>
                      <a:r>
                        <a:rPr sz="1800" spc="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	e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	</a:t>
                      </a:r>
                      <a:r>
                        <a:rPr sz="1800" spc="-1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	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	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	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	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	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	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	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 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industrial</a:t>
                      </a:r>
                      <a:r>
                        <a:rPr sz="1800" spc="-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problems.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7AE4E4"/>
                      </a:solidFill>
                      <a:prstDash val="solid"/>
                    </a:lnL>
                    <a:lnR w="28575">
                      <a:solidFill>
                        <a:srgbClr val="7AE4E4"/>
                      </a:solidFill>
                      <a:prstDash val="solid"/>
                    </a:lnR>
                    <a:lnT w="28575">
                      <a:solidFill>
                        <a:srgbClr val="7AE4E4"/>
                      </a:solidFill>
                      <a:prstDash val="solid"/>
                    </a:lnT>
                    <a:lnB w="28575">
                      <a:solidFill>
                        <a:srgbClr val="7AE4E4"/>
                      </a:solidFill>
                      <a:prstDash val="solid"/>
                    </a:lnB>
                    <a:solidFill>
                      <a:srgbClr val="DD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5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2000" spc="10" dirty="0">
                          <a:latin typeface="Calibri"/>
                          <a:cs typeface="Calibri"/>
                        </a:rPr>
                        <a:t>PSO2: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7AE4E4"/>
                      </a:solidFill>
                      <a:prstDash val="solid"/>
                    </a:lnL>
                    <a:lnR w="28575">
                      <a:solidFill>
                        <a:srgbClr val="7AE4E4"/>
                      </a:solidFill>
                      <a:prstDash val="solid"/>
                    </a:lnR>
                    <a:lnT w="28575">
                      <a:solidFill>
                        <a:srgbClr val="7AE4E4"/>
                      </a:solidFill>
                      <a:prstDash val="solid"/>
                    </a:lnT>
                    <a:lnB w="28575">
                      <a:solidFill>
                        <a:srgbClr val="7AE4E4"/>
                      </a:solidFill>
                      <a:prstDash val="solid"/>
                    </a:lnB>
                    <a:solidFill>
                      <a:srgbClr val="DDF8F8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039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Apply</a:t>
                      </a:r>
                      <a:r>
                        <a:rPr sz="1800" spc="2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core</a:t>
                      </a:r>
                      <a:r>
                        <a:rPr sz="1800" spc="2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subjects</a:t>
                      </a:r>
                      <a:r>
                        <a:rPr sz="1800" spc="2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2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800" spc="2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technology</a:t>
                      </a:r>
                      <a:r>
                        <a:rPr sz="1800" spc="2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related</a:t>
                      </a:r>
                      <a:r>
                        <a:rPr sz="1800" spc="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800" spc="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structure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0485" marR="47625">
                        <a:lnSpc>
                          <a:spcPct val="100800"/>
                        </a:lnSpc>
                      </a:pPr>
                      <a:r>
                        <a:rPr sz="1800" spc="2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algorithm,</a:t>
                      </a:r>
                      <a:r>
                        <a:rPr sz="18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800" spc="2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engineering,</a:t>
                      </a:r>
                      <a:r>
                        <a:rPr sz="1800" spc="2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web</a:t>
                      </a:r>
                      <a:r>
                        <a:rPr sz="1800" spc="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technology,</a:t>
                      </a:r>
                      <a:r>
                        <a:rPr sz="1800" spc="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operating</a:t>
                      </a:r>
                      <a:r>
                        <a:rPr sz="1800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system,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ex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7AE4E4"/>
                      </a:solidFill>
                      <a:prstDash val="solid"/>
                    </a:lnL>
                    <a:lnR w="28575">
                      <a:solidFill>
                        <a:srgbClr val="7AE4E4"/>
                      </a:solidFill>
                      <a:prstDash val="solid"/>
                    </a:lnR>
                    <a:lnT w="28575">
                      <a:solidFill>
                        <a:srgbClr val="7AE4E4"/>
                      </a:solidFill>
                      <a:prstDash val="solid"/>
                    </a:lnT>
                    <a:lnB w="28575">
                      <a:solidFill>
                        <a:srgbClr val="7AE4E4"/>
                      </a:solidFill>
                      <a:prstDash val="solid"/>
                    </a:lnB>
                    <a:solidFill>
                      <a:srgbClr val="DD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3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2000" spc="10" dirty="0">
                          <a:latin typeface="Calibri"/>
                          <a:cs typeface="Calibri"/>
                        </a:rPr>
                        <a:t>PSO3: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28575">
                      <a:solidFill>
                        <a:srgbClr val="7AE4E4"/>
                      </a:solidFill>
                      <a:prstDash val="solid"/>
                    </a:lnL>
                    <a:lnR w="28575">
                      <a:solidFill>
                        <a:srgbClr val="7AE4E4"/>
                      </a:solidFill>
                      <a:prstDash val="solid"/>
                    </a:lnR>
                    <a:lnT w="28575">
                      <a:solidFill>
                        <a:srgbClr val="7AE4E4"/>
                      </a:solidFill>
                      <a:prstDash val="solid"/>
                    </a:lnT>
                    <a:lnB w="28575">
                      <a:solidFill>
                        <a:srgbClr val="7AE4E4"/>
                      </a:solidFill>
                      <a:prstDash val="solid"/>
                    </a:lnB>
                    <a:solidFill>
                      <a:srgbClr val="DDF8F8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05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Practice</a:t>
                      </a:r>
                      <a:r>
                        <a:rPr sz="18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multi-disciplinary</a:t>
                      </a:r>
                      <a:r>
                        <a:rPr sz="180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modern</a:t>
                      </a:r>
                      <a:r>
                        <a:rPr sz="180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computing</a:t>
                      </a:r>
                      <a:r>
                        <a:rPr sz="18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techniques</a:t>
                      </a:r>
                      <a:r>
                        <a:rPr sz="18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80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lifelong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048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15" dirty="0">
                          <a:latin typeface="Calibri"/>
                          <a:cs typeface="Calibri"/>
                        </a:rPr>
                        <a:t>learning</a:t>
                      </a:r>
                      <a:r>
                        <a:rPr sz="1800" spc="-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establish</a:t>
                      </a:r>
                      <a:r>
                        <a:rPr sz="1800" spc="-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innovative</a:t>
                      </a:r>
                      <a:r>
                        <a:rPr sz="1800" spc="-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career.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7AE4E4"/>
                      </a:solidFill>
                      <a:prstDash val="solid"/>
                    </a:lnL>
                    <a:lnR w="28575">
                      <a:solidFill>
                        <a:srgbClr val="7AE4E4"/>
                      </a:solidFill>
                      <a:prstDash val="solid"/>
                    </a:lnR>
                    <a:lnT w="28575">
                      <a:solidFill>
                        <a:srgbClr val="7AE4E4"/>
                      </a:solidFill>
                      <a:prstDash val="solid"/>
                    </a:lnT>
                    <a:lnB w="28575">
                      <a:solidFill>
                        <a:srgbClr val="7AE4E4"/>
                      </a:solidFill>
                      <a:prstDash val="solid"/>
                    </a:lnB>
                    <a:solidFill>
                      <a:srgbClr val="DD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0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10" dirty="0">
                          <a:latin typeface="Calibri"/>
                          <a:cs typeface="Calibri"/>
                        </a:rPr>
                        <a:t>PSO4: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28575">
                      <a:solidFill>
                        <a:srgbClr val="7AE4E4"/>
                      </a:solidFill>
                      <a:prstDash val="solid"/>
                    </a:lnL>
                    <a:lnR w="28575">
                      <a:solidFill>
                        <a:srgbClr val="7AE4E4"/>
                      </a:solidFill>
                      <a:prstDash val="solid"/>
                    </a:lnR>
                    <a:lnT w="28575">
                      <a:solidFill>
                        <a:srgbClr val="7AE4E4"/>
                      </a:solidFill>
                      <a:prstDash val="solid"/>
                    </a:lnT>
                    <a:lnB w="28575">
                      <a:solidFill>
                        <a:srgbClr val="7AE4E4"/>
                      </a:solidFill>
                      <a:prstDash val="solid"/>
                    </a:lnB>
                    <a:solidFill>
                      <a:srgbClr val="DDF8F8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065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Work</a:t>
                      </a:r>
                      <a:r>
                        <a:rPr sz="180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team</a:t>
                      </a:r>
                      <a:r>
                        <a:rPr sz="18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individual</a:t>
                      </a:r>
                      <a:r>
                        <a:rPr sz="18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manage</a:t>
                      </a:r>
                      <a:r>
                        <a:rPr sz="1800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projects</a:t>
                      </a:r>
                      <a:r>
                        <a:rPr sz="18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ethical</a:t>
                      </a:r>
                      <a:r>
                        <a:rPr sz="180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concern</a:t>
                      </a:r>
                      <a:r>
                        <a:rPr sz="180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to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048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15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successful</a:t>
                      </a:r>
                      <a:r>
                        <a:rPr sz="18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employee</a:t>
                      </a:r>
                      <a:r>
                        <a:rPr sz="18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employer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industry.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7AE4E4"/>
                      </a:solidFill>
                      <a:prstDash val="solid"/>
                    </a:lnL>
                    <a:lnR w="28575">
                      <a:solidFill>
                        <a:srgbClr val="7AE4E4"/>
                      </a:solidFill>
                      <a:prstDash val="solid"/>
                    </a:lnR>
                    <a:lnT w="28575">
                      <a:solidFill>
                        <a:srgbClr val="7AE4E4"/>
                      </a:solidFill>
                      <a:prstDash val="solid"/>
                    </a:lnT>
                    <a:lnB w="28575">
                      <a:solidFill>
                        <a:srgbClr val="7AE4E4"/>
                      </a:solidFill>
                      <a:prstDash val="solid"/>
                    </a:lnB>
                    <a:solidFill>
                      <a:srgbClr val="DD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0250" y="4825"/>
            <a:ext cx="10467975" cy="6572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00250" y="4825"/>
            <a:ext cx="10467975" cy="657225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3350" spc="10" dirty="0">
                <a:solidFill>
                  <a:srgbClr val="000000"/>
                </a:solidFill>
                <a:latin typeface="Times New Roman"/>
                <a:cs typeface="Times New Roman"/>
              </a:rPr>
              <a:t>Program</a:t>
            </a:r>
            <a:r>
              <a:rPr sz="335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spc="-10" dirty="0">
                <a:solidFill>
                  <a:srgbClr val="000000"/>
                </a:solidFill>
                <a:latin typeface="Times New Roman"/>
                <a:cs typeface="Times New Roman"/>
              </a:rPr>
              <a:t>Specific</a:t>
            </a:r>
            <a:r>
              <a:rPr sz="3350" spc="2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spc="-5" dirty="0">
                <a:solidFill>
                  <a:srgbClr val="000000"/>
                </a:solidFill>
                <a:latin typeface="Times New Roman"/>
                <a:cs typeface="Times New Roman"/>
              </a:rPr>
              <a:t>Outcomes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2814" y="1015682"/>
            <a:ext cx="8014334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spc="15" dirty="0">
                <a:latin typeface="Arial MT"/>
                <a:cs typeface="Arial MT"/>
              </a:rPr>
              <a:t>On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successful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completion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of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graduation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degree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the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Computer</a:t>
            </a:r>
            <a:r>
              <a:rPr sz="2000" spc="5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Science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&amp;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En</a:t>
            </a:r>
            <a:r>
              <a:rPr sz="2000" spc="5" dirty="0">
                <a:latin typeface="Arial MT"/>
                <a:cs typeface="Arial MT"/>
              </a:rPr>
              <a:t>g</a:t>
            </a:r>
            <a:r>
              <a:rPr sz="2000" spc="10" dirty="0">
                <a:latin typeface="Arial MT"/>
                <a:cs typeface="Arial MT"/>
              </a:rPr>
              <a:t>ine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10" dirty="0">
                <a:latin typeface="Arial MT"/>
                <a:cs typeface="Arial MT"/>
              </a:rPr>
              <a:t>ring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gradua</a:t>
            </a:r>
            <a:r>
              <a:rPr sz="2000" spc="45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es</a:t>
            </a:r>
            <a:r>
              <a:rPr sz="2000" spc="-15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w</a:t>
            </a:r>
            <a:r>
              <a:rPr sz="2000" spc="5" dirty="0">
                <a:latin typeface="Arial MT"/>
                <a:cs typeface="Arial MT"/>
              </a:rPr>
              <a:t>ill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be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able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40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o</a:t>
            </a:r>
            <a:r>
              <a:rPr sz="2000" spc="5" dirty="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807584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54064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5837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82401" y="6472554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28827"/>
            <a:ext cx="8345805" cy="500443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b="1" spc="-5" dirty="0">
                <a:solidFill>
                  <a:srgbClr val="4471C4"/>
                </a:solidFill>
                <a:latin typeface="Calibri"/>
                <a:cs typeface="Calibri"/>
              </a:rPr>
              <a:t>SQL</a:t>
            </a:r>
            <a:r>
              <a:rPr sz="2400" b="1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471C4"/>
                </a:solidFill>
                <a:latin typeface="Calibri"/>
                <a:cs typeface="Calibri"/>
              </a:rPr>
              <a:t>Division</a:t>
            </a:r>
            <a:r>
              <a:rPr sz="2400" b="1" spc="-2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471C4"/>
                </a:solidFill>
                <a:latin typeface="Calibri"/>
                <a:cs typeface="Calibri"/>
              </a:rPr>
              <a:t>Operator</a:t>
            </a:r>
            <a:r>
              <a:rPr sz="2400" b="1" spc="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4471C4"/>
                </a:solidFill>
                <a:latin typeface="Calibri"/>
                <a:cs typeface="Calibri"/>
              </a:rPr>
              <a:t>(/)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  <a:spcBef>
                <a:spcPts val="725"/>
              </a:spcBef>
            </a:pP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Division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Operator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divides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operand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on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left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side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spc="5" dirty="0">
                <a:latin typeface="Calibri"/>
                <a:cs typeface="Calibri"/>
              </a:rPr>
              <a:t>by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right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side.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Syntax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of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SQL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Division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Operator: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5" dirty="0">
                <a:latin typeface="Calibri"/>
                <a:cs typeface="Calibri"/>
              </a:rPr>
              <a:t>SELECT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operand1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/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operand2;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12700" marR="6350" algn="just">
              <a:lnSpc>
                <a:spcPct val="89900"/>
              </a:lnSpc>
              <a:spcBef>
                <a:spcPts val="1689"/>
              </a:spcBef>
            </a:pP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SQL, we can </a:t>
            </a:r>
            <a:r>
              <a:rPr sz="2400" spc="-10" dirty="0">
                <a:latin typeface="Calibri"/>
                <a:cs typeface="Calibri"/>
              </a:rPr>
              <a:t>also </a:t>
            </a:r>
            <a:r>
              <a:rPr sz="2400" dirty="0">
                <a:latin typeface="Calibri"/>
                <a:cs typeface="Calibri"/>
              </a:rPr>
              <a:t>divide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numerical </a:t>
            </a:r>
            <a:r>
              <a:rPr sz="2400" spc="-15" dirty="0">
                <a:latin typeface="Calibri"/>
                <a:cs typeface="Calibri"/>
              </a:rPr>
              <a:t>values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5" dirty="0">
                <a:latin typeface="Calibri"/>
                <a:cs typeface="Calibri"/>
              </a:rPr>
              <a:t>one column </a:t>
            </a:r>
            <a:r>
              <a:rPr sz="2400" spc="10" dirty="0">
                <a:latin typeface="Calibri"/>
                <a:cs typeface="Calibri"/>
              </a:rPr>
              <a:t>by 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another</a:t>
            </a:r>
            <a:r>
              <a:rPr sz="2400" spc="5" dirty="0">
                <a:latin typeface="Calibri"/>
                <a:cs typeface="Calibri"/>
              </a:rPr>
              <a:t> column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same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specifying</a:t>
            </a:r>
            <a:r>
              <a:rPr sz="2400" spc="5" dirty="0">
                <a:latin typeface="Calibri"/>
                <a:cs typeface="Calibri"/>
              </a:rPr>
              <a:t> both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column </a:t>
            </a:r>
            <a:r>
              <a:rPr sz="2400" spc="10" dirty="0">
                <a:latin typeface="Calibri"/>
                <a:cs typeface="Calibri"/>
              </a:rPr>
              <a:t> n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 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f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-90" dirty="0">
                <a:latin typeface="Calibri"/>
                <a:cs typeface="Calibri"/>
              </a:rPr>
              <a:t>r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8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nd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755"/>
              </a:lnSpc>
              <a:spcBef>
                <a:spcPts val="725"/>
              </a:spcBef>
            </a:pPr>
            <a:r>
              <a:rPr sz="2400" spc="-55" dirty="0">
                <a:latin typeface="Calibri"/>
                <a:cs typeface="Calibri"/>
              </a:rPr>
              <a:t>We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also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division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on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stored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numbers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755"/>
              </a:lnSpc>
            </a:pP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column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SQL</a:t>
            </a:r>
            <a:r>
              <a:rPr spc="-55" dirty="0"/>
              <a:t> </a:t>
            </a:r>
            <a:r>
              <a:rPr spc="-15" dirty="0"/>
              <a:t>Operators</a:t>
            </a:r>
            <a:r>
              <a:rPr spc="-50" dirty="0"/>
              <a:t> </a:t>
            </a:r>
            <a:r>
              <a:rPr spc="5" dirty="0"/>
              <a:t>and</a:t>
            </a:r>
            <a:r>
              <a:rPr spc="-50" dirty="0"/>
              <a:t> </a:t>
            </a:r>
            <a:r>
              <a:rPr spc="20" dirty="0"/>
              <a:t>their</a:t>
            </a:r>
            <a:r>
              <a:rPr spc="-65" dirty="0"/>
              <a:t> </a:t>
            </a:r>
            <a:r>
              <a:rPr dirty="0"/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00" y="0"/>
            <a:ext cx="1227201" cy="7048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110</a:t>
            </a:fld>
            <a:endParaRPr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6069" y="969581"/>
            <a:ext cx="8470265" cy="10496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algn="just">
              <a:lnSpc>
                <a:spcPct val="89900"/>
              </a:lnSpc>
              <a:spcBef>
                <a:spcPts val="390"/>
              </a:spcBef>
            </a:pPr>
            <a:r>
              <a:rPr sz="2400" dirty="0">
                <a:latin typeface="Calibri"/>
                <a:cs typeface="Calibri"/>
              </a:rPr>
              <a:t>Suppose, we </a:t>
            </a:r>
            <a:r>
              <a:rPr sz="2400" spc="-5" dirty="0">
                <a:latin typeface="Calibri"/>
                <a:cs typeface="Calibri"/>
              </a:rPr>
              <a:t>want </a:t>
            </a:r>
            <a:r>
              <a:rPr sz="2400" spc="-30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half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salary of each </a:t>
            </a:r>
            <a:r>
              <a:rPr sz="2400" spc="-5" dirty="0">
                <a:latin typeface="Calibri"/>
                <a:cs typeface="Calibri"/>
              </a:rPr>
              <a:t>employee </a:t>
            </a:r>
            <a:r>
              <a:rPr sz="2400" spc="-15" dirty="0">
                <a:latin typeface="Calibri"/>
                <a:cs typeface="Calibri"/>
              </a:rPr>
              <a:t>given in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Employee_details</a:t>
            </a:r>
            <a:r>
              <a:rPr sz="2400" spc="-5" dirty="0">
                <a:latin typeface="Calibri"/>
                <a:cs typeface="Calibri"/>
              </a:rPr>
              <a:t> table. </a:t>
            </a:r>
            <a:r>
              <a:rPr sz="2400" spc="5" dirty="0">
                <a:latin typeface="Calibri"/>
                <a:cs typeface="Calibri"/>
              </a:rPr>
              <a:t>For </a:t>
            </a:r>
            <a:r>
              <a:rPr sz="2400" spc="-20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operation, </a:t>
            </a:r>
            <a:r>
              <a:rPr sz="2400" spc="5" dirty="0">
                <a:latin typeface="Calibri"/>
                <a:cs typeface="Calibri"/>
              </a:rPr>
              <a:t>we </a:t>
            </a:r>
            <a:r>
              <a:rPr sz="2400" spc="-35" dirty="0">
                <a:latin typeface="Calibri"/>
                <a:cs typeface="Calibri"/>
              </a:rPr>
              <a:t>have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write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following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SQL: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6069" y="2084958"/>
            <a:ext cx="847153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18260" algn="l"/>
                <a:tab pos="3224530" algn="l"/>
                <a:tab pos="3777615" algn="l"/>
                <a:tab pos="4340225" algn="l"/>
                <a:tab pos="5035550" algn="l"/>
                <a:tab pos="7666990" algn="l"/>
              </a:tabLst>
            </a:pPr>
            <a:r>
              <a:rPr sz="2400" b="1" spc="-15" dirty="0">
                <a:latin typeface="Calibri"/>
                <a:cs typeface="Calibri"/>
              </a:rPr>
              <a:t>S</a:t>
            </a:r>
            <a:r>
              <a:rPr sz="2400" b="1" spc="20" dirty="0">
                <a:latin typeface="Calibri"/>
                <a:cs typeface="Calibri"/>
              </a:rPr>
              <a:t>E</a:t>
            </a:r>
            <a:r>
              <a:rPr sz="2400" b="1" spc="30" dirty="0">
                <a:latin typeface="Calibri"/>
                <a:cs typeface="Calibri"/>
              </a:rPr>
              <a:t>L</a:t>
            </a:r>
            <a:r>
              <a:rPr sz="2400" b="1" spc="20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C</a:t>
            </a:r>
            <a:r>
              <a:rPr sz="2400" b="1" dirty="0">
                <a:latin typeface="Calibri"/>
                <a:cs typeface="Calibri"/>
              </a:rPr>
              <a:t>T	</a:t>
            </a:r>
            <a:r>
              <a:rPr sz="2400" b="1" spc="20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m</a:t>
            </a:r>
            <a:r>
              <a:rPr sz="2400" b="1" spc="-25" dirty="0">
                <a:latin typeface="Calibri"/>
                <a:cs typeface="Calibri"/>
              </a:rPr>
              <a:t>p</a:t>
            </a:r>
            <a:r>
              <a:rPr sz="2400" b="1" spc="-5" dirty="0">
                <a:latin typeface="Calibri"/>
                <a:cs typeface="Calibri"/>
              </a:rPr>
              <a:t>_</a:t>
            </a:r>
            <a:r>
              <a:rPr sz="2400" b="1" spc="-10" dirty="0">
                <a:latin typeface="Calibri"/>
                <a:cs typeface="Calibri"/>
              </a:rPr>
              <a:t>S</a:t>
            </a:r>
            <a:r>
              <a:rPr sz="2400" b="1" spc="10" dirty="0">
                <a:latin typeface="Calibri"/>
                <a:cs typeface="Calibri"/>
              </a:rPr>
              <a:t>a</a:t>
            </a:r>
            <a:r>
              <a:rPr sz="2400" b="1" spc="5" dirty="0">
                <a:latin typeface="Calibri"/>
                <a:cs typeface="Calibri"/>
              </a:rPr>
              <a:t>l</a:t>
            </a:r>
            <a:r>
              <a:rPr sz="2400" b="1" spc="10" dirty="0">
                <a:latin typeface="Calibri"/>
                <a:cs typeface="Calibri"/>
              </a:rPr>
              <a:t>a</a:t>
            </a:r>
            <a:r>
              <a:rPr sz="2400" b="1" spc="-30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y	/	2	</a:t>
            </a:r>
            <a:r>
              <a:rPr sz="2400" b="1" spc="15" dirty="0">
                <a:latin typeface="Calibri"/>
                <a:cs typeface="Calibri"/>
              </a:rPr>
              <a:t>a</a:t>
            </a:r>
            <a:r>
              <a:rPr sz="2400" b="1" dirty="0">
                <a:latin typeface="Calibri"/>
                <a:cs typeface="Calibri"/>
              </a:rPr>
              <a:t>s	</a:t>
            </a:r>
            <a:r>
              <a:rPr sz="2400" b="1" spc="20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m</a:t>
            </a:r>
            <a:r>
              <a:rPr sz="2400" b="1" spc="-25" dirty="0">
                <a:latin typeface="Calibri"/>
                <a:cs typeface="Calibri"/>
              </a:rPr>
              <a:t>p</a:t>
            </a:r>
            <a:r>
              <a:rPr sz="2400" b="1" spc="-5" dirty="0">
                <a:latin typeface="Calibri"/>
                <a:cs typeface="Calibri"/>
              </a:rPr>
              <a:t>_</a:t>
            </a:r>
            <a:r>
              <a:rPr sz="2400" b="1" spc="-10" dirty="0">
                <a:latin typeface="Calibri"/>
                <a:cs typeface="Calibri"/>
              </a:rPr>
              <a:t>N</a:t>
            </a:r>
            <a:r>
              <a:rPr sz="2400" b="1" spc="-1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w</a:t>
            </a:r>
            <a:r>
              <a:rPr sz="2400" b="1" spc="-5" dirty="0">
                <a:latin typeface="Calibri"/>
                <a:cs typeface="Calibri"/>
              </a:rPr>
              <a:t>_</a:t>
            </a:r>
            <a:r>
              <a:rPr sz="2400" b="1" spc="-10" dirty="0">
                <a:latin typeface="Calibri"/>
                <a:cs typeface="Calibri"/>
              </a:rPr>
              <a:t>S</a:t>
            </a:r>
            <a:r>
              <a:rPr sz="2400" b="1" spc="-65" dirty="0">
                <a:latin typeface="Calibri"/>
                <a:cs typeface="Calibri"/>
              </a:rPr>
              <a:t>a</a:t>
            </a:r>
            <a:r>
              <a:rPr sz="2400" b="1" spc="5" dirty="0">
                <a:latin typeface="Calibri"/>
                <a:cs typeface="Calibri"/>
              </a:rPr>
              <a:t>l</a:t>
            </a:r>
            <a:r>
              <a:rPr sz="2400" b="1" spc="10" dirty="0">
                <a:latin typeface="Calibri"/>
                <a:cs typeface="Calibri"/>
              </a:rPr>
              <a:t>a</a:t>
            </a:r>
            <a:r>
              <a:rPr sz="2400" b="1" spc="-30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y	</a:t>
            </a:r>
            <a:r>
              <a:rPr sz="2400" b="1" spc="20" dirty="0">
                <a:latin typeface="Calibri"/>
                <a:cs typeface="Calibri"/>
              </a:rPr>
              <a:t>F</a:t>
            </a:r>
            <a:r>
              <a:rPr sz="2400" b="1" dirty="0">
                <a:latin typeface="Calibri"/>
                <a:cs typeface="Calibri"/>
              </a:rPr>
              <a:t>R</a:t>
            </a:r>
            <a:r>
              <a:rPr sz="2400" b="1" spc="20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6069" y="2327465"/>
            <a:ext cx="8451215" cy="126555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b="1" spc="-5" dirty="0">
                <a:latin typeface="Calibri"/>
                <a:cs typeface="Calibri"/>
              </a:rPr>
              <a:t>Employee_details;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15"/>
              </a:lnSpc>
              <a:spcBef>
                <a:spcPts val="725"/>
              </a:spcBef>
            </a:pP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query,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have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performed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division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operation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on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15"/>
              </a:lnSpc>
            </a:pPr>
            <a:r>
              <a:rPr sz="2400" spc="-5" dirty="0">
                <a:latin typeface="Calibri"/>
                <a:cs typeface="Calibri"/>
              </a:rPr>
              <a:t>single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column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given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6069" y="4025391"/>
            <a:ext cx="8470265" cy="218122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b="1" spc="-5" dirty="0">
                <a:solidFill>
                  <a:srgbClr val="4471C4"/>
                </a:solidFill>
                <a:latin typeface="Calibri"/>
                <a:cs typeface="Calibri"/>
              </a:rPr>
              <a:t>SQL</a:t>
            </a:r>
            <a:r>
              <a:rPr sz="2400" b="1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471C4"/>
                </a:solidFill>
                <a:latin typeface="Calibri"/>
                <a:cs typeface="Calibri"/>
              </a:rPr>
              <a:t>Modulus</a:t>
            </a:r>
            <a:r>
              <a:rPr sz="2400" b="1" spc="-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471C4"/>
                </a:solidFill>
                <a:latin typeface="Calibri"/>
                <a:cs typeface="Calibri"/>
              </a:rPr>
              <a:t>Operator</a:t>
            </a:r>
            <a:r>
              <a:rPr sz="2400" b="1" spc="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471C4"/>
                </a:solidFill>
                <a:latin typeface="Calibri"/>
                <a:cs typeface="Calibri"/>
              </a:rPr>
              <a:t>(%)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20"/>
              </a:lnSpc>
              <a:spcBef>
                <a:spcPts val="725"/>
              </a:spcBef>
              <a:tabLst>
                <a:tab pos="612775" algn="l"/>
                <a:tab pos="1833245" algn="l"/>
                <a:tab pos="3091180" algn="l"/>
                <a:tab pos="3453129" algn="l"/>
                <a:tab pos="4054475" algn="l"/>
                <a:tab pos="5245735" algn="l"/>
                <a:tab pos="7218680" algn="l"/>
                <a:tab pos="8038465" algn="l"/>
              </a:tabLst>
            </a:pPr>
            <a:r>
              <a:rPr sz="2400" spc="2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30" dirty="0">
                <a:latin typeface="Calibri"/>
                <a:cs typeface="Calibri"/>
              </a:rPr>
              <a:t>M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du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8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	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spc="30" dirty="0">
                <a:latin typeface="Calibri"/>
                <a:cs typeface="Calibri"/>
              </a:rPr>
              <a:t>Q</a:t>
            </a:r>
            <a:r>
              <a:rPr sz="2400" dirty="0">
                <a:latin typeface="Calibri"/>
                <a:cs typeface="Calibri"/>
              </a:rPr>
              <a:t>L	</a:t>
            </a:r>
            <a:r>
              <a:rPr sz="2400" spc="5" dirty="0">
                <a:latin typeface="Calibri"/>
                <a:cs typeface="Calibri"/>
              </a:rPr>
              <a:t>p</a:t>
            </a:r>
            <a:r>
              <a:rPr sz="2400" spc="-9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es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spc="-30" dirty="0">
                <a:latin typeface="Calibri"/>
                <a:cs typeface="Calibri"/>
              </a:rPr>
              <a:t>ai</a:t>
            </a:r>
            <a:r>
              <a:rPr sz="2400" spc="5" dirty="0">
                <a:latin typeface="Calibri"/>
                <a:cs typeface="Calibri"/>
              </a:rPr>
              <a:t>nd</a:t>
            </a:r>
            <a:r>
              <a:rPr sz="2400" dirty="0">
                <a:latin typeface="Calibri"/>
                <a:cs typeface="Calibri"/>
              </a:rPr>
              <a:t>er	</a:t>
            </a:r>
            <a:r>
              <a:rPr sz="2400" spc="5" dirty="0">
                <a:latin typeface="Calibri"/>
                <a:cs typeface="Calibri"/>
              </a:rPr>
              <a:t>w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spc="-7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20"/>
              </a:lnSpc>
            </a:pPr>
            <a:r>
              <a:rPr sz="2400" spc="-15" dirty="0">
                <a:latin typeface="Calibri"/>
                <a:cs typeface="Calibri"/>
              </a:rPr>
              <a:t>operand</a:t>
            </a:r>
            <a:r>
              <a:rPr sz="2400" spc="5" dirty="0">
                <a:latin typeface="Calibri"/>
                <a:cs typeface="Calibri"/>
              </a:rPr>
              <a:t> 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left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side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divided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by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operand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right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side.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b="1" spc="-10" dirty="0">
                <a:latin typeface="Calibri"/>
                <a:cs typeface="Calibri"/>
              </a:rPr>
              <a:t>Syntax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of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SQL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Modulus</a:t>
            </a:r>
            <a:r>
              <a:rPr sz="2400" b="1" spc="7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Operator: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dirty="0">
                <a:latin typeface="Calibri"/>
                <a:cs typeface="Calibri"/>
              </a:rPr>
              <a:t>SELECT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operand1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%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operand2;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SQL</a:t>
            </a:r>
            <a:r>
              <a:rPr spc="-55" dirty="0"/>
              <a:t> </a:t>
            </a:r>
            <a:r>
              <a:rPr spc="-15" dirty="0"/>
              <a:t>Operators</a:t>
            </a:r>
            <a:r>
              <a:rPr spc="-50" dirty="0"/>
              <a:t> </a:t>
            </a:r>
            <a:r>
              <a:rPr spc="5" dirty="0"/>
              <a:t>and</a:t>
            </a:r>
            <a:r>
              <a:rPr spc="-50" dirty="0"/>
              <a:t> </a:t>
            </a:r>
            <a:r>
              <a:rPr spc="20" dirty="0"/>
              <a:t>their</a:t>
            </a:r>
            <a:r>
              <a:rPr spc="-65" dirty="0"/>
              <a:t> </a:t>
            </a:r>
            <a:r>
              <a:rPr dirty="0"/>
              <a:t>Procedures(conti…)</a:t>
            </a: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5450" y="0"/>
            <a:ext cx="1208151" cy="70485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111</a:t>
            </a:fld>
            <a:endParaRPr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0"/>
            <a:ext cx="7772400" cy="680974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00426" y="0"/>
          <a:ext cx="7773667" cy="33461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8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1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118">
                <a:tc gridSpan="5"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3200" b="1" spc="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SQL</a:t>
                      </a:r>
                      <a:r>
                        <a:rPr sz="3200" b="1" spc="-5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Operators</a:t>
                      </a:r>
                      <a:r>
                        <a:rPr sz="32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spc="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3200" b="1" spc="-5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spc="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3200" b="1" spc="-6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Procedures(conti…)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R w="6350">
                      <a:solidFill>
                        <a:srgbClr val="5B9BD4"/>
                      </a:solidFill>
                      <a:prstDash val="solid"/>
                    </a:lnR>
                    <a:lnB w="9525">
                      <a:solidFill>
                        <a:srgbClr val="00D9B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9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C6CCBD"/>
                      </a:solidFill>
                      <a:prstDash val="solid"/>
                    </a:lnR>
                    <a:lnT w="9525" cap="flat" cmpd="sng" algn="ctr">
                      <a:solidFill>
                        <a:srgbClr val="00D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Number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9525" cap="flat" cmpd="sng" algn="ctr">
                      <a:solidFill>
                        <a:srgbClr val="C6CC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D9B0"/>
                      </a:solidFill>
                      <a:prstDash val="solid"/>
                    </a:lnR>
                    <a:lnT w="9525">
                      <a:solidFill>
                        <a:srgbClr val="00D9B0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operand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00D9B0"/>
                      </a:solidFill>
                      <a:prstDash val="solid"/>
                    </a:lnL>
                    <a:lnR w="9525">
                      <a:solidFill>
                        <a:srgbClr val="00D9B0"/>
                      </a:solidFill>
                      <a:prstDash val="solid"/>
                    </a:lnR>
                    <a:lnT w="9525">
                      <a:solidFill>
                        <a:srgbClr val="00D9B0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Second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operand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00D9B0"/>
                      </a:solidFill>
                      <a:prstDash val="solid"/>
                    </a:lnL>
                    <a:lnR w="9525">
                      <a:solidFill>
                        <a:srgbClr val="00D9B0"/>
                      </a:solidFill>
                      <a:prstDash val="solid"/>
                    </a:lnR>
                    <a:lnT w="9525">
                      <a:solidFill>
                        <a:srgbClr val="00D9B0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D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>
                      <a:solidFill>
                        <a:srgbClr val="5B9B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95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6CCBD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56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C6CCBD"/>
                      </a:solidFill>
                      <a:prstDash val="solid"/>
                    </a:lnL>
                    <a:lnT w="6350">
                      <a:solidFill>
                        <a:srgbClr val="5B9B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6CCBD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C6CCBD"/>
                      </a:solidFill>
                      <a:prstDash val="solid"/>
                    </a:lnL>
                    <a:lnT w="6350">
                      <a:solidFill>
                        <a:srgbClr val="5B9B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6CCBD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C6CCBD"/>
                      </a:solidFill>
                      <a:prstDash val="solid"/>
                    </a:lnL>
                    <a:lnT w="6350">
                      <a:solidFill>
                        <a:srgbClr val="5B9B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6CCBD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C6CCBD"/>
                      </a:solidFill>
                      <a:prstDash val="solid"/>
                    </a:lnL>
                    <a:lnT w="6350">
                      <a:solidFill>
                        <a:srgbClr val="5B9B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6CCBD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C6CCBD"/>
                      </a:solidFill>
                      <a:prstDash val="solid"/>
                    </a:lnL>
                    <a:lnT w="6350">
                      <a:solidFill>
                        <a:srgbClr val="5B9B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893951" y="3361690"/>
            <a:ext cx="52514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2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6204" y="3361690"/>
            <a:ext cx="10744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25" dirty="0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2875" y="3361690"/>
            <a:ext cx="6744334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1585" algn="l"/>
                <a:tab pos="1756410" algn="l"/>
                <a:tab pos="2157095" algn="l"/>
                <a:tab pos="3424554" algn="l"/>
                <a:tab pos="4387215" algn="l"/>
                <a:tab pos="5379085" algn="l"/>
                <a:tab pos="6055360" algn="l"/>
              </a:tabLst>
            </a:pP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spc="-65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45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s	</a:t>
            </a:r>
            <a:r>
              <a:rPr sz="2400" spc="-70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f	a	</a:t>
            </a:r>
            <a:r>
              <a:rPr sz="2400" b="1" spc="-20" dirty="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400" b="1" spc="5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b="1" spc="-15" dirty="0">
                <a:solidFill>
                  <a:srgbClr val="333333"/>
                </a:solidFill>
                <a:latin typeface="Calibri"/>
                <a:cs typeface="Calibri"/>
              </a:rPr>
              <a:t>v</a:t>
            </a:r>
            <a:r>
              <a:rPr sz="2400" b="1" spc="5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b="1" spc="10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 b="1" spc="5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b="1" spc="-20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n	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e,	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45" dirty="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h	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s	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3951" y="3734117"/>
            <a:ext cx="8804910" cy="2213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columns</a:t>
            </a:r>
            <a:r>
              <a:rPr sz="2400" spc="-11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333333"/>
                </a:solidFill>
                <a:latin typeface="Calibri"/>
                <a:cs typeface="Calibri"/>
              </a:rPr>
              <a:t>Number,</a:t>
            </a:r>
            <a:r>
              <a:rPr sz="2400" b="1" spc="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333333"/>
                </a:solidFill>
                <a:latin typeface="Calibri"/>
                <a:cs typeface="Calibri"/>
              </a:rPr>
              <a:t>First_operand,</a:t>
            </a:r>
            <a:r>
              <a:rPr sz="2400" b="1" spc="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400" b="1" spc="-20" dirty="0">
                <a:solidFill>
                  <a:srgbClr val="333333"/>
                </a:solidFill>
                <a:latin typeface="Calibri"/>
                <a:cs typeface="Calibri"/>
              </a:rPr>
              <a:t> Second_operand.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55"/>
              </a:lnSpc>
              <a:tabLst>
                <a:tab pos="384175" algn="l"/>
                <a:tab pos="955675" algn="l"/>
                <a:tab pos="1775460" algn="l"/>
                <a:tab pos="2242820" algn="l"/>
                <a:tab pos="2833370" algn="l"/>
                <a:tab pos="3453129" algn="l"/>
                <a:tab pos="4940300" algn="l"/>
                <a:tab pos="5436235" algn="l"/>
                <a:tab pos="6598920" algn="l"/>
                <a:tab pos="7218680" algn="l"/>
                <a:tab pos="8524240" algn="l"/>
              </a:tabLst>
            </a:pPr>
            <a:r>
              <a:rPr sz="2400" spc="-5" dirty="0">
                <a:latin typeface="Calibri"/>
                <a:cs typeface="Calibri"/>
              </a:rPr>
              <a:t>If	</a:t>
            </a:r>
            <a:r>
              <a:rPr sz="2400" spc="5" dirty="0">
                <a:latin typeface="Calibri"/>
                <a:cs typeface="Calibri"/>
              </a:rPr>
              <a:t>we	</a:t>
            </a:r>
            <a:r>
              <a:rPr sz="2400" spc="-5" dirty="0">
                <a:latin typeface="Calibri"/>
                <a:cs typeface="Calibri"/>
              </a:rPr>
              <a:t>want	</a:t>
            </a:r>
            <a:r>
              <a:rPr sz="2400" spc="5" dirty="0">
                <a:latin typeface="Calibri"/>
                <a:cs typeface="Calibri"/>
              </a:rPr>
              <a:t>to	</a:t>
            </a:r>
            <a:r>
              <a:rPr sz="2400" spc="-30" dirty="0">
                <a:latin typeface="Calibri"/>
                <a:cs typeface="Calibri"/>
              </a:rPr>
              <a:t>get	</a:t>
            </a:r>
            <a:r>
              <a:rPr sz="2400" spc="10" dirty="0">
                <a:latin typeface="Calibri"/>
                <a:cs typeface="Calibri"/>
              </a:rPr>
              <a:t>the	</a:t>
            </a:r>
            <a:r>
              <a:rPr sz="2400" spc="-15" dirty="0">
                <a:latin typeface="Calibri"/>
                <a:cs typeface="Calibri"/>
              </a:rPr>
              <a:t>remainder	</a:t>
            </a:r>
            <a:r>
              <a:rPr sz="2400" spc="5" dirty="0">
                <a:latin typeface="Calibri"/>
                <a:cs typeface="Calibri"/>
              </a:rPr>
              <a:t>by	</a:t>
            </a:r>
            <a:r>
              <a:rPr sz="2400" spc="-15" dirty="0">
                <a:latin typeface="Calibri"/>
                <a:cs typeface="Calibri"/>
              </a:rPr>
              <a:t>dividing	</a:t>
            </a:r>
            <a:r>
              <a:rPr sz="2400" spc="5" dirty="0">
                <a:latin typeface="Calibri"/>
                <a:cs typeface="Calibri"/>
              </a:rPr>
              <a:t>the	</a:t>
            </a:r>
            <a:r>
              <a:rPr sz="2400" spc="-5" dirty="0">
                <a:latin typeface="Calibri"/>
                <a:cs typeface="Calibri"/>
              </a:rPr>
              <a:t>numbers	</a:t>
            </a:r>
            <a:r>
              <a:rPr sz="2400" spc="5" dirty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930"/>
              </a:lnSpc>
              <a:spcBef>
                <a:spcPts val="45"/>
              </a:spcBef>
              <a:tabLst>
                <a:tab pos="1870710" algn="l"/>
                <a:tab pos="2938780" algn="l"/>
                <a:tab pos="3367404" algn="l"/>
                <a:tab pos="3920490" algn="l"/>
                <a:tab pos="5159375" algn="l"/>
                <a:tab pos="5550535" algn="l"/>
                <a:tab pos="7780655" algn="l"/>
              </a:tabLst>
            </a:pPr>
            <a:r>
              <a:rPr sz="2400" spc="15" dirty="0">
                <a:latin typeface="Calibri"/>
                <a:cs typeface="Calibri"/>
              </a:rPr>
              <a:t>F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-90" dirty="0">
                <a:latin typeface="Calibri"/>
                <a:cs typeface="Calibri"/>
              </a:rPr>
              <a:t>r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_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8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	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10" dirty="0">
                <a:latin typeface="Calibri"/>
                <a:cs typeface="Calibri"/>
              </a:rPr>
              <a:t>nu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8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	</a:t>
            </a:r>
            <a:r>
              <a:rPr sz="2400" spc="1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nd</a:t>
            </a:r>
            <a:r>
              <a:rPr sz="2400" spc="-75" dirty="0">
                <a:latin typeface="Calibri"/>
                <a:cs typeface="Calibri"/>
              </a:rPr>
              <a:t>_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8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	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l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,  </a:t>
            </a:r>
            <a:r>
              <a:rPr sz="2400" spc="5" dirty="0">
                <a:latin typeface="Calibri"/>
                <a:cs typeface="Calibri"/>
              </a:rPr>
              <a:t>then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have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write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following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query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SQL: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</a:pPr>
            <a:r>
              <a:rPr sz="2400" b="1" spc="10" dirty="0">
                <a:latin typeface="Calibri"/>
                <a:cs typeface="Calibri"/>
              </a:rPr>
              <a:t>SELECT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First_operand</a:t>
            </a:r>
            <a:r>
              <a:rPr sz="2400" b="1" spc="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%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Second_operand</a:t>
            </a:r>
            <a:r>
              <a:rPr sz="2400" b="1" spc="60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as</a:t>
            </a:r>
            <a:r>
              <a:rPr sz="2400" b="1" spc="7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Remainder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spc="10" dirty="0">
                <a:latin typeface="Calibri"/>
                <a:cs typeface="Calibri"/>
              </a:rPr>
              <a:t>FROM</a:t>
            </a:r>
            <a:r>
              <a:rPr sz="2400" b="1" spc="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Emplo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b="1" spc="-5" dirty="0">
                <a:latin typeface="Calibri"/>
                <a:cs typeface="Calibri"/>
              </a:rPr>
              <a:t>yee_details;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00" y="0"/>
            <a:ext cx="1227201" cy="68097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112</a:t>
            </a:fld>
            <a:endParaRPr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63307"/>
            <a:ext cx="9157335" cy="499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SQL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Comparison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Operators</a:t>
            </a:r>
            <a:endParaRPr sz="2400">
              <a:latin typeface="Calibri"/>
              <a:cs typeface="Calibri"/>
            </a:endParaRPr>
          </a:p>
          <a:p>
            <a:pPr marL="12700" marR="9525" algn="just">
              <a:lnSpc>
                <a:spcPct val="70400"/>
              </a:lnSpc>
              <a:spcBef>
                <a:spcPts val="980"/>
              </a:spcBef>
            </a:pPr>
            <a:r>
              <a:rPr sz="2400" spc="1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Comparison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Operators</a:t>
            </a:r>
            <a:r>
              <a:rPr sz="2400" spc="-15" dirty="0">
                <a:latin typeface="Calibri"/>
                <a:cs typeface="Calibri"/>
              </a:rPr>
              <a:t> in </a:t>
            </a:r>
            <a:r>
              <a:rPr sz="2400" spc="15" dirty="0">
                <a:latin typeface="Calibri"/>
                <a:cs typeface="Calibri"/>
              </a:rPr>
              <a:t>SQL </a:t>
            </a:r>
            <a:r>
              <a:rPr sz="2400" spc="-5" dirty="0">
                <a:latin typeface="Calibri"/>
                <a:cs typeface="Calibri"/>
              </a:rPr>
              <a:t>compare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two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5" dirty="0">
                <a:latin typeface="Calibri"/>
                <a:cs typeface="Calibri"/>
              </a:rPr>
              <a:t>data </a:t>
            </a:r>
            <a:r>
              <a:rPr sz="2400" spc="5" dirty="0">
                <a:latin typeface="Calibri"/>
                <a:cs typeface="Calibri"/>
              </a:rPr>
              <a:t>of  </a:t>
            </a:r>
            <a:r>
              <a:rPr sz="2400" spc="-10" dirty="0">
                <a:latin typeface="Calibri"/>
                <a:cs typeface="Calibri"/>
              </a:rPr>
              <a:t>SQL </a:t>
            </a:r>
            <a:r>
              <a:rPr sz="2400" spc="-5" dirty="0">
                <a:latin typeface="Calibri"/>
                <a:cs typeface="Calibri"/>
              </a:rPr>
              <a:t> table </a:t>
            </a:r>
            <a:r>
              <a:rPr sz="2400" spc="-10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check </a:t>
            </a:r>
            <a:r>
              <a:rPr sz="2400" spc="5" dirty="0">
                <a:latin typeface="Calibri"/>
                <a:cs typeface="Calibri"/>
              </a:rPr>
              <a:t>whether they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5" dirty="0">
                <a:latin typeface="Calibri"/>
                <a:cs typeface="Calibri"/>
              </a:rPr>
              <a:t>the same, </a:t>
            </a:r>
            <a:r>
              <a:rPr sz="2400" spc="-45" dirty="0">
                <a:latin typeface="Calibri"/>
                <a:cs typeface="Calibri"/>
              </a:rPr>
              <a:t>greater,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-30" dirty="0">
                <a:latin typeface="Calibri"/>
                <a:cs typeface="Calibri"/>
              </a:rPr>
              <a:t>lesser. </a:t>
            </a:r>
            <a:r>
              <a:rPr sz="2400" spc="1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SQL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comparison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operators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used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clause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queries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>
              <a:latin typeface="Calibri"/>
              <a:cs typeface="Calibri"/>
            </a:endParaRPr>
          </a:p>
          <a:p>
            <a:pPr marL="12700" marR="5080" algn="just">
              <a:lnSpc>
                <a:spcPct val="67800"/>
              </a:lnSpc>
            </a:pPr>
            <a:r>
              <a:rPr sz="2400" spc="-5" dirty="0">
                <a:latin typeface="Calibri"/>
                <a:cs typeface="Calibri"/>
              </a:rPr>
              <a:t>Following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1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various </a:t>
            </a:r>
            <a:r>
              <a:rPr sz="2400" spc="-5" dirty="0">
                <a:latin typeface="Calibri"/>
                <a:cs typeface="Calibri"/>
              </a:rPr>
              <a:t>comparison </a:t>
            </a:r>
            <a:r>
              <a:rPr sz="2400" spc="-30" dirty="0">
                <a:latin typeface="Calibri"/>
                <a:cs typeface="Calibri"/>
              </a:rPr>
              <a:t>operators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performed </a:t>
            </a:r>
            <a:r>
              <a:rPr sz="2400" spc="5" dirty="0">
                <a:latin typeface="Calibri"/>
                <a:cs typeface="Calibri"/>
              </a:rPr>
              <a:t>on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ed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</a:t>
            </a:r>
            <a:r>
              <a:rPr sz="2400" spc="25" dirty="0">
                <a:latin typeface="Calibri"/>
                <a:cs typeface="Calibri"/>
              </a:rPr>
              <a:t>Q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b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4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Calibri"/>
              <a:cs typeface="Calibri"/>
            </a:endParaRPr>
          </a:p>
          <a:p>
            <a:pPr marL="527050" indent="-514984">
              <a:lnSpc>
                <a:spcPct val="100000"/>
              </a:lnSpc>
              <a:buAutoNum type="arabicPeriod"/>
              <a:tabLst>
                <a:tab pos="527050" algn="l"/>
                <a:tab pos="527685" algn="l"/>
              </a:tabLst>
            </a:pP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Equal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(=)</a:t>
            </a:r>
            <a:endParaRPr sz="2400">
              <a:latin typeface="Calibri"/>
              <a:cs typeface="Calibri"/>
            </a:endParaRPr>
          </a:p>
          <a:p>
            <a:pPr marL="527050" indent="-514984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Not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Equal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(!=)</a:t>
            </a:r>
            <a:endParaRPr sz="2400">
              <a:latin typeface="Calibri"/>
              <a:cs typeface="Calibri"/>
            </a:endParaRPr>
          </a:p>
          <a:p>
            <a:pPr marL="527050" indent="-514984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Greater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(&gt;)</a:t>
            </a:r>
            <a:endParaRPr sz="2400">
              <a:latin typeface="Calibri"/>
              <a:cs typeface="Calibri"/>
            </a:endParaRPr>
          </a:p>
          <a:p>
            <a:pPr marL="527050" indent="-514984">
              <a:lnSpc>
                <a:spcPct val="100000"/>
              </a:lnSpc>
              <a:spcBef>
                <a:spcPts val="204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Greater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Than</a:t>
            </a:r>
            <a:r>
              <a:rPr sz="2400" spc="-5" dirty="0">
                <a:latin typeface="Calibri"/>
                <a:cs typeface="Calibri"/>
              </a:rPr>
              <a:t> Equals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(&gt;=)</a:t>
            </a:r>
            <a:endParaRPr sz="2400">
              <a:latin typeface="Calibri"/>
              <a:cs typeface="Calibri"/>
            </a:endParaRPr>
          </a:p>
          <a:p>
            <a:pPr marL="527050" indent="-514984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Less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Than</a:t>
            </a:r>
            <a:r>
              <a:rPr sz="2400" spc="-15" dirty="0">
                <a:latin typeface="Calibri"/>
                <a:cs typeface="Calibri"/>
              </a:rPr>
              <a:t> Operator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(&lt;)\</a:t>
            </a:r>
            <a:endParaRPr sz="2400">
              <a:latin typeface="Calibri"/>
              <a:cs typeface="Calibri"/>
            </a:endParaRPr>
          </a:p>
          <a:p>
            <a:pPr marL="527050" indent="-514984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Less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Equals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(&lt;=)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SQL</a:t>
            </a:r>
            <a:r>
              <a:rPr spc="-55" dirty="0"/>
              <a:t> </a:t>
            </a:r>
            <a:r>
              <a:rPr spc="-15" dirty="0"/>
              <a:t>Operators</a:t>
            </a:r>
            <a:r>
              <a:rPr spc="-50" dirty="0"/>
              <a:t> </a:t>
            </a:r>
            <a:r>
              <a:rPr spc="5" dirty="0"/>
              <a:t>and</a:t>
            </a:r>
            <a:r>
              <a:rPr spc="-50" dirty="0"/>
              <a:t> </a:t>
            </a:r>
            <a:r>
              <a:rPr spc="20" dirty="0"/>
              <a:t>their</a:t>
            </a:r>
            <a:r>
              <a:rPr spc="-65" dirty="0"/>
              <a:t> </a:t>
            </a:r>
            <a:r>
              <a:rPr dirty="0"/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9601" cy="6858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113</a:t>
            </a:fld>
            <a:endParaRPr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737806"/>
            <a:ext cx="9295130" cy="28390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b="1" spc="-5" dirty="0">
                <a:solidFill>
                  <a:srgbClr val="4471C4"/>
                </a:solidFill>
                <a:latin typeface="Calibri"/>
                <a:cs typeface="Calibri"/>
              </a:rPr>
              <a:t>SQL</a:t>
            </a:r>
            <a:r>
              <a:rPr sz="2400" b="1" dirty="0">
                <a:solidFill>
                  <a:srgbClr val="4471C4"/>
                </a:solidFill>
                <a:latin typeface="Calibri"/>
                <a:cs typeface="Calibri"/>
              </a:rPr>
              <a:t> Equal</a:t>
            </a:r>
            <a:r>
              <a:rPr sz="2400" b="1" spc="-8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471C4"/>
                </a:solidFill>
                <a:latin typeface="Calibri"/>
                <a:cs typeface="Calibri"/>
              </a:rPr>
              <a:t>Operator</a:t>
            </a:r>
            <a:r>
              <a:rPr sz="2400" b="1" dirty="0">
                <a:solidFill>
                  <a:srgbClr val="4471C4"/>
                </a:solidFill>
                <a:latin typeface="Calibri"/>
                <a:cs typeface="Calibri"/>
              </a:rPr>
              <a:t> (=)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630"/>
              </a:lnSpc>
              <a:spcBef>
                <a:spcPts val="1019"/>
              </a:spcBef>
              <a:tabLst>
                <a:tab pos="641350" algn="l"/>
                <a:tab pos="2166620" algn="l"/>
              </a:tabLst>
            </a:pPr>
            <a:r>
              <a:rPr sz="2400" dirty="0">
                <a:latin typeface="Calibri"/>
                <a:cs typeface="Calibri"/>
              </a:rPr>
              <a:t>This	</a:t>
            </a:r>
            <a:r>
              <a:rPr sz="2400" spc="-10" dirty="0">
                <a:latin typeface="Calibri"/>
                <a:cs typeface="Calibri"/>
              </a:rPr>
              <a:t>operator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	</a:t>
            </a:r>
            <a:r>
              <a:rPr sz="2400" spc="-5" dirty="0">
                <a:latin typeface="Calibri"/>
                <a:cs typeface="Calibri"/>
              </a:rPr>
              <a:t>highly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used</a:t>
            </a:r>
            <a:r>
              <a:rPr sz="2400" spc="4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4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SQL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queries.</a:t>
            </a:r>
            <a:r>
              <a:rPr sz="2400" spc="42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Equal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Operator</a:t>
            </a:r>
            <a:r>
              <a:rPr sz="2400" spc="4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4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SQL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shows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matches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specified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value in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query.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  <a:spcBef>
                <a:spcPts val="605"/>
              </a:spcBef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operator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returns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TRUE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records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database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table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if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value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spc="5" dirty="0">
                <a:latin typeface="Calibri"/>
                <a:cs typeface="Calibri"/>
              </a:rPr>
              <a:t>both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operands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specified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matched.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20"/>
              </a:lnSpc>
              <a:spcBef>
                <a:spcPts val="725"/>
              </a:spcBef>
            </a:pPr>
            <a:r>
              <a:rPr sz="2400" spc="-5" dirty="0">
                <a:latin typeface="Calibri"/>
                <a:cs typeface="Calibri"/>
              </a:rPr>
              <a:t>Let's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understand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below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which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explains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to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execute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Equal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20"/>
              </a:lnSpc>
            </a:pPr>
            <a:r>
              <a:rPr sz="2400" spc="-15" dirty="0">
                <a:latin typeface="Calibri"/>
                <a:cs typeface="Calibri"/>
              </a:rPr>
              <a:t>Operator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query: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SQL</a:t>
            </a:r>
            <a:r>
              <a:rPr spc="-55" dirty="0"/>
              <a:t> </a:t>
            </a:r>
            <a:r>
              <a:rPr spc="-15" dirty="0"/>
              <a:t>Operators</a:t>
            </a:r>
            <a:r>
              <a:rPr spc="-50" dirty="0"/>
              <a:t> </a:t>
            </a:r>
            <a:r>
              <a:rPr spc="5" dirty="0"/>
              <a:t>and</a:t>
            </a:r>
            <a:r>
              <a:rPr spc="-50" dirty="0"/>
              <a:t> </a:t>
            </a:r>
            <a:r>
              <a:rPr spc="20" dirty="0"/>
              <a:t>their</a:t>
            </a:r>
            <a:r>
              <a:rPr spc="-65" dirty="0"/>
              <a:t> </a:t>
            </a:r>
            <a:r>
              <a:rPr dirty="0"/>
              <a:t>Procedures(conti…)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567241" y="3717480"/>
          <a:ext cx="7048500" cy="2636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682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Emp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5F35F0"/>
                      </a:solidFill>
                      <a:prstDash val="solid"/>
                    </a:lnL>
                    <a:lnR w="9525">
                      <a:solidFill>
                        <a:srgbClr val="5F35F0"/>
                      </a:solidFill>
                      <a:prstDash val="solid"/>
                    </a:lnR>
                    <a:lnT w="9525">
                      <a:solidFill>
                        <a:srgbClr val="5F35F0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Emp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5F35F0"/>
                      </a:solidFill>
                      <a:prstDash val="solid"/>
                    </a:lnL>
                    <a:lnR w="9525">
                      <a:solidFill>
                        <a:srgbClr val="5F35F0"/>
                      </a:solidFill>
                      <a:prstDash val="solid"/>
                    </a:lnR>
                    <a:lnT w="9525">
                      <a:solidFill>
                        <a:srgbClr val="5F35F0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Emp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Salary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5F35F0"/>
                      </a:solidFill>
                      <a:prstDash val="solid"/>
                    </a:lnL>
                    <a:lnR w="9525">
                      <a:solidFill>
                        <a:srgbClr val="5F35F0"/>
                      </a:solidFill>
                      <a:prstDash val="solid"/>
                    </a:lnR>
                    <a:lnT w="9525">
                      <a:solidFill>
                        <a:srgbClr val="5F35F0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957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Abhay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Ankit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Bheem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58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Ram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29000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Sumit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9601" cy="7429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114</a:t>
            </a:fld>
            <a:endParaRPr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120139"/>
            <a:ext cx="8267065" cy="4074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ts val="2755"/>
              </a:lnSpc>
              <a:spcBef>
                <a:spcPts val="105"/>
              </a:spcBef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5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</a:t>
            </a:r>
            <a:r>
              <a:rPr sz="2400" spc="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consists</a:t>
            </a:r>
            <a:r>
              <a:rPr sz="2400" spc="5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</a:t>
            </a:r>
            <a:r>
              <a:rPr sz="2400" spc="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Employee_details</a:t>
            </a:r>
            <a:r>
              <a:rPr sz="2400" spc="5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table,</a:t>
            </a:r>
            <a:r>
              <a:rPr sz="2400" spc="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5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has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755"/>
              </a:lnSpc>
            </a:pPr>
            <a:r>
              <a:rPr sz="2400" dirty="0">
                <a:latin typeface="Calibri"/>
                <a:cs typeface="Calibri"/>
              </a:rPr>
              <a:t>three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columns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Emp_Id,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Emp_Name,</a:t>
            </a:r>
            <a:r>
              <a:rPr sz="2400" spc="-1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-20" dirty="0">
                <a:latin typeface="Calibri"/>
                <a:cs typeface="Calibri"/>
              </a:rPr>
              <a:t>Emp_Salary.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alibri"/>
              <a:cs typeface="Calibri"/>
            </a:endParaRPr>
          </a:p>
          <a:p>
            <a:pPr marL="12700" marR="6350" algn="just">
              <a:lnSpc>
                <a:spcPct val="899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Suppose, </a:t>
            </a:r>
            <a:r>
              <a:rPr sz="2400" spc="5" dirty="0">
                <a:latin typeface="Calibri"/>
                <a:cs typeface="Calibri"/>
              </a:rPr>
              <a:t>we </a:t>
            </a:r>
            <a:r>
              <a:rPr sz="2400" spc="-20" dirty="0">
                <a:latin typeface="Calibri"/>
                <a:cs typeface="Calibri"/>
              </a:rPr>
              <a:t>want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-15" dirty="0">
                <a:latin typeface="Calibri"/>
                <a:cs typeface="Calibri"/>
              </a:rPr>
              <a:t>access </a:t>
            </a:r>
            <a:r>
              <a:rPr sz="2400" spc="-20" dirty="0">
                <a:latin typeface="Calibri"/>
                <a:cs typeface="Calibri"/>
              </a:rPr>
              <a:t>all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records </a:t>
            </a:r>
            <a:r>
              <a:rPr sz="2400" spc="-35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those </a:t>
            </a:r>
            <a:r>
              <a:rPr sz="2400" spc="-10" dirty="0">
                <a:latin typeface="Calibri"/>
                <a:cs typeface="Calibri"/>
              </a:rPr>
              <a:t>employees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Employee_details </a:t>
            </a:r>
            <a:r>
              <a:rPr sz="2400" spc="-10" dirty="0">
                <a:latin typeface="Calibri"/>
                <a:cs typeface="Calibri"/>
              </a:rPr>
              <a:t>table </a:t>
            </a:r>
            <a:r>
              <a:rPr sz="2400" spc="10" dirty="0">
                <a:latin typeface="Calibri"/>
                <a:cs typeface="Calibri"/>
              </a:rPr>
              <a:t>whose </a:t>
            </a:r>
            <a:r>
              <a:rPr sz="2400" spc="-10" dirty="0">
                <a:latin typeface="Calibri"/>
                <a:cs typeface="Calibri"/>
              </a:rPr>
              <a:t>salary </a:t>
            </a:r>
            <a:r>
              <a:rPr sz="2400" spc="-15" dirty="0">
                <a:latin typeface="Calibri"/>
                <a:cs typeface="Calibri"/>
              </a:rPr>
              <a:t>is 30000. </a:t>
            </a:r>
            <a:r>
              <a:rPr sz="2400" spc="10" dirty="0">
                <a:latin typeface="Calibri"/>
                <a:cs typeface="Calibri"/>
              </a:rPr>
              <a:t>Then, we 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have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write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following </a:t>
            </a:r>
            <a:r>
              <a:rPr sz="2400" spc="5" dirty="0">
                <a:latin typeface="Calibri"/>
                <a:cs typeface="Calibri"/>
              </a:rPr>
              <a:t>query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database: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sz="2400" b="1" spc="10" dirty="0">
                <a:latin typeface="Calibri"/>
                <a:cs typeface="Calibri"/>
              </a:rPr>
              <a:t>SELECT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*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10" dirty="0">
                <a:latin typeface="Calibri"/>
                <a:cs typeface="Calibri"/>
              </a:rPr>
              <a:t>FROM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Employee_details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WHERE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Emp_Salary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20" dirty="0">
                <a:latin typeface="Calibri"/>
                <a:cs typeface="Calibri"/>
              </a:rPr>
              <a:t> 30000;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1685"/>
              </a:spcBef>
            </a:pP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this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example, </a:t>
            </a:r>
            <a:r>
              <a:rPr sz="2400" spc="5" dirty="0">
                <a:latin typeface="Calibri"/>
                <a:cs typeface="Calibri"/>
              </a:rPr>
              <a:t>we </a:t>
            </a:r>
            <a:r>
              <a:rPr sz="2400" spc="10" dirty="0">
                <a:latin typeface="Calibri"/>
                <a:cs typeface="Calibri"/>
              </a:rPr>
              <a:t>used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SQL </a:t>
            </a:r>
            <a:r>
              <a:rPr sz="2400" dirty="0">
                <a:latin typeface="Calibri"/>
                <a:cs typeface="Calibri"/>
              </a:rPr>
              <a:t>equal </a:t>
            </a:r>
            <a:r>
              <a:rPr sz="2400" spc="-10" dirty="0">
                <a:latin typeface="Calibri"/>
                <a:cs typeface="Calibri"/>
              </a:rPr>
              <a:t>operator</a:t>
            </a:r>
            <a:r>
              <a:rPr sz="2400" spc="-5" dirty="0">
                <a:latin typeface="Calibri"/>
                <a:cs typeface="Calibri"/>
              </a:rPr>
              <a:t> with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WHERE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clause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getting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records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those </a:t>
            </a:r>
            <a:r>
              <a:rPr sz="2400" spc="-10" dirty="0">
                <a:latin typeface="Calibri"/>
                <a:cs typeface="Calibri"/>
              </a:rPr>
              <a:t>employees </a:t>
            </a:r>
            <a:r>
              <a:rPr sz="2400" spc="10" dirty="0">
                <a:latin typeface="Calibri"/>
                <a:cs typeface="Calibri"/>
              </a:rPr>
              <a:t>whose </a:t>
            </a:r>
            <a:r>
              <a:rPr sz="2400" spc="-15" dirty="0">
                <a:latin typeface="Calibri"/>
                <a:cs typeface="Calibri"/>
              </a:rPr>
              <a:t>salary </a:t>
            </a:r>
            <a:r>
              <a:rPr sz="2400" spc="-30" dirty="0">
                <a:latin typeface="Calibri"/>
                <a:cs typeface="Calibri"/>
              </a:rPr>
              <a:t>is 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30000.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SQL</a:t>
            </a:r>
            <a:r>
              <a:rPr spc="-55" dirty="0"/>
              <a:t> </a:t>
            </a:r>
            <a:r>
              <a:rPr spc="-15" dirty="0"/>
              <a:t>Operators</a:t>
            </a:r>
            <a:r>
              <a:rPr spc="-50" dirty="0"/>
              <a:t> </a:t>
            </a:r>
            <a:r>
              <a:rPr spc="5" dirty="0"/>
              <a:t>and</a:t>
            </a:r>
            <a:r>
              <a:rPr spc="-50" dirty="0"/>
              <a:t> </a:t>
            </a:r>
            <a:r>
              <a:rPr spc="20" dirty="0"/>
              <a:t>their</a:t>
            </a:r>
            <a:r>
              <a:rPr spc="-65" dirty="0"/>
              <a:t> </a:t>
            </a:r>
            <a:r>
              <a:rPr dirty="0"/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00" y="0"/>
            <a:ext cx="1227201" cy="7048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115</a:t>
            </a:fld>
            <a:endParaRPr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28827"/>
            <a:ext cx="8595995" cy="508063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19"/>
              </a:spcBef>
            </a:pPr>
            <a:r>
              <a:rPr sz="2400" b="1" spc="-5" dirty="0">
                <a:solidFill>
                  <a:srgbClr val="4471C4"/>
                </a:solidFill>
                <a:latin typeface="Calibri"/>
                <a:cs typeface="Calibri"/>
              </a:rPr>
              <a:t>SQL</a:t>
            </a:r>
            <a:r>
              <a:rPr sz="2400" b="1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471C4"/>
                </a:solidFill>
                <a:latin typeface="Calibri"/>
                <a:cs typeface="Calibri"/>
              </a:rPr>
              <a:t>Equal</a:t>
            </a:r>
            <a:r>
              <a:rPr sz="2400" b="1" spc="-8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471C4"/>
                </a:solidFill>
                <a:latin typeface="Calibri"/>
                <a:cs typeface="Calibri"/>
              </a:rPr>
              <a:t>Not</a:t>
            </a:r>
            <a:r>
              <a:rPr sz="2400" b="1" spc="3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471C4"/>
                </a:solidFill>
                <a:latin typeface="Calibri"/>
                <a:cs typeface="Calibri"/>
              </a:rPr>
              <a:t>Operator</a:t>
            </a:r>
            <a:r>
              <a:rPr sz="2400" b="1" spc="-5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471C4"/>
                </a:solidFill>
                <a:latin typeface="Calibri"/>
                <a:cs typeface="Calibri"/>
              </a:rPr>
              <a:t>(!=)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755"/>
              </a:lnSpc>
              <a:spcBef>
                <a:spcPts val="725"/>
              </a:spcBef>
            </a:pP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Equal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Not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Operator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shows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those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do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755"/>
              </a:lnSpc>
            </a:pPr>
            <a:r>
              <a:rPr sz="2400" spc="30" dirty="0">
                <a:latin typeface="Calibri"/>
                <a:cs typeface="Calibri"/>
              </a:rPr>
              <a:t>m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qu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-4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's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c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f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spc="-30" dirty="0">
                <a:latin typeface="Calibri"/>
                <a:cs typeface="Calibri"/>
              </a:rPr>
              <a:t>al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 marR="9525" algn="just">
              <a:lnSpc>
                <a:spcPct val="91300"/>
              </a:lnSpc>
              <a:spcBef>
                <a:spcPts val="905"/>
              </a:spcBef>
            </a:pP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operator </a:t>
            </a:r>
            <a:r>
              <a:rPr sz="2400" spc="-20" dirty="0">
                <a:latin typeface="Calibri"/>
                <a:cs typeface="Calibri"/>
              </a:rPr>
              <a:t>returns </a:t>
            </a:r>
            <a:r>
              <a:rPr sz="2400" spc="-5" dirty="0">
                <a:latin typeface="Calibri"/>
                <a:cs typeface="Calibri"/>
              </a:rPr>
              <a:t>those </a:t>
            </a:r>
            <a:r>
              <a:rPr sz="2400" spc="-20" dirty="0">
                <a:latin typeface="Calibri"/>
                <a:cs typeface="Calibri"/>
              </a:rPr>
              <a:t>records </a:t>
            </a:r>
            <a:r>
              <a:rPr sz="2400" dirty="0">
                <a:latin typeface="Calibri"/>
                <a:cs typeface="Calibri"/>
              </a:rPr>
              <a:t>or </a:t>
            </a:r>
            <a:r>
              <a:rPr sz="2400" spc="-20" dirty="0">
                <a:latin typeface="Calibri"/>
                <a:cs typeface="Calibri"/>
              </a:rPr>
              <a:t>rows from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database views </a:t>
            </a:r>
            <a:r>
              <a:rPr sz="2400" spc="-5" dirty="0">
                <a:latin typeface="Calibri"/>
                <a:cs typeface="Calibri"/>
              </a:rPr>
              <a:t> and tables </a:t>
            </a:r>
            <a:r>
              <a:rPr sz="2400" spc="-15" dirty="0">
                <a:latin typeface="Calibri"/>
                <a:cs typeface="Calibri"/>
              </a:rPr>
              <a:t>if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value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5" dirty="0">
                <a:latin typeface="Calibri"/>
                <a:cs typeface="Calibri"/>
              </a:rPr>
              <a:t>both </a:t>
            </a:r>
            <a:r>
              <a:rPr sz="2400" spc="-10" dirty="0">
                <a:latin typeface="Calibri"/>
                <a:cs typeface="Calibri"/>
              </a:rPr>
              <a:t>operands </a:t>
            </a:r>
            <a:r>
              <a:rPr sz="2400" dirty="0">
                <a:latin typeface="Calibri"/>
                <a:cs typeface="Calibri"/>
              </a:rPr>
              <a:t>specified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spc="5" dirty="0">
                <a:latin typeface="Calibri"/>
                <a:cs typeface="Calibri"/>
              </a:rPr>
              <a:t>the query </a:t>
            </a:r>
            <a:r>
              <a:rPr sz="2400" spc="-15" dirty="0">
                <a:latin typeface="Calibri"/>
                <a:cs typeface="Calibri"/>
              </a:rPr>
              <a:t>is </a:t>
            </a:r>
            <a:r>
              <a:rPr sz="2400" spc="5" dirty="0">
                <a:latin typeface="Calibri"/>
                <a:cs typeface="Calibri"/>
              </a:rPr>
              <a:t>not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matched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dirty="0">
                <a:latin typeface="Calibri"/>
                <a:cs typeface="Calibri"/>
              </a:rPr>
              <a:t> each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other.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ts val="2630"/>
              </a:lnSpc>
              <a:spcBef>
                <a:spcPts val="944"/>
              </a:spcBef>
            </a:pPr>
            <a:r>
              <a:rPr sz="2400" dirty="0">
                <a:latin typeface="Calibri"/>
                <a:cs typeface="Calibri"/>
              </a:rPr>
              <a:t>Suppose, </a:t>
            </a:r>
            <a:r>
              <a:rPr sz="2400" spc="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want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access </a:t>
            </a:r>
            <a:r>
              <a:rPr sz="2400" spc="-20" dirty="0">
                <a:latin typeface="Calibri"/>
                <a:cs typeface="Calibri"/>
              </a:rPr>
              <a:t>all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records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those employees </a:t>
            </a:r>
            <a:r>
              <a:rPr sz="2400" spc="-20" dirty="0">
                <a:latin typeface="Calibri"/>
                <a:cs typeface="Calibri"/>
              </a:rPr>
              <a:t>from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Employee_details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whose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salary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not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45000.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Then,  we 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have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write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following </a:t>
            </a:r>
            <a:r>
              <a:rPr sz="2400" spc="5" dirty="0">
                <a:latin typeface="Calibri"/>
                <a:cs typeface="Calibri"/>
              </a:rPr>
              <a:t>query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database: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95"/>
              </a:spcBef>
            </a:pPr>
            <a:r>
              <a:rPr sz="2400" b="1" spc="10" dirty="0">
                <a:latin typeface="Calibri"/>
                <a:cs typeface="Calibri"/>
              </a:rPr>
              <a:t>SELECT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*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10" dirty="0">
                <a:latin typeface="Calibri"/>
                <a:cs typeface="Calibri"/>
              </a:rPr>
              <a:t>FROM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Employee_details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WHERE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Emp_Salary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!=</a:t>
            </a:r>
            <a:r>
              <a:rPr sz="2400" b="1" spc="5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45000;</a:t>
            </a:r>
            <a:endParaRPr sz="2400">
              <a:latin typeface="Calibri"/>
              <a:cs typeface="Calibri"/>
            </a:endParaRPr>
          </a:p>
          <a:p>
            <a:pPr marL="12700" marR="9525" algn="just">
              <a:lnSpc>
                <a:spcPts val="2630"/>
              </a:lnSpc>
              <a:spcBef>
                <a:spcPts val="1025"/>
              </a:spcBef>
            </a:pPr>
            <a:r>
              <a:rPr sz="2400" spc="-5" dirty="0">
                <a:latin typeface="Calibri"/>
                <a:cs typeface="Calibri"/>
              </a:rPr>
              <a:t>In this </a:t>
            </a:r>
            <a:r>
              <a:rPr sz="2400" spc="-10" dirty="0">
                <a:latin typeface="Calibri"/>
                <a:cs typeface="Calibri"/>
              </a:rPr>
              <a:t>example, </a:t>
            </a:r>
            <a:r>
              <a:rPr sz="2400" spc="5" dirty="0">
                <a:latin typeface="Calibri"/>
                <a:cs typeface="Calibri"/>
              </a:rPr>
              <a:t>we </a:t>
            </a:r>
            <a:r>
              <a:rPr sz="2400" spc="10" dirty="0">
                <a:latin typeface="Calibri"/>
                <a:cs typeface="Calibri"/>
              </a:rPr>
              <a:t>used the </a:t>
            </a:r>
            <a:r>
              <a:rPr sz="2400" spc="15" dirty="0">
                <a:latin typeface="Calibri"/>
                <a:cs typeface="Calibri"/>
              </a:rPr>
              <a:t>SQL </a:t>
            </a:r>
            <a:r>
              <a:rPr sz="2400" spc="-5" dirty="0">
                <a:latin typeface="Calibri"/>
                <a:cs typeface="Calibri"/>
              </a:rPr>
              <a:t>equal </a:t>
            </a:r>
            <a:r>
              <a:rPr sz="2400" spc="-20" dirty="0">
                <a:latin typeface="Calibri"/>
                <a:cs typeface="Calibri"/>
              </a:rPr>
              <a:t>not operator </a:t>
            </a:r>
            <a:r>
              <a:rPr sz="2400" spc="-5" dirty="0">
                <a:latin typeface="Calibri"/>
                <a:cs typeface="Calibri"/>
              </a:rPr>
              <a:t>with </a:t>
            </a:r>
            <a:r>
              <a:rPr sz="2400" spc="-10" dirty="0">
                <a:latin typeface="Calibri"/>
                <a:cs typeface="Calibri"/>
              </a:rPr>
              <a:t>WHERE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clause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getting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records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those </a:t>
            </a:r>
            <a:r>
              <a:rPr sz="2400" spc="-10" dirty="0">
                <a:latin typeface="Calibri"/>
                <a:cs typeface="Calibri"/>
              </a:rPr>
              <a:t>employees </a:t>
            </a:r>
            <a:r>
              <a:rPr sz="2400" spc="10" dirty="0">
                <a:latin typeface="Calibri"/>
                <a:cs typeface="Calibri"/>
              </a:rPr>
              <a:t>whose </a:t>
            </a:r>
            <a:r>
              <a:rPr sz="2400" spc="-10" dirty="0">
                <a:latin typeface="Calibri"/>
                <a:cs typeface="Calibri"/>
              </a:rPr>
              <a:t>salary </a:t>
            </a:r>
            <a:r>
              <a:rPr sz="2400" spc="-15" dirty="0">
                <a:latin typeface="Calibri"/>
                <a:cs typeface="Calibri"/>
              </a:rPr>
              <a:t>is </a:t>
            </a:r>
            <a:r>
              <a:rPr sz="2400" spc="5" dirty="0">
                <a:latin typeface="Calibri"/>
                <a:cs typeface="Calibri"/>
              </a:rPr>
              <a:t>not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45000.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SQL</a:t>
            </a:r>
            <a:r>
              <a:rPr spc="-55" dirty="0"/>
              <a:t> </a:t>
            </a:r>
            <a:r>
              <a:rPr spc="-15" dirty="0"/>
              <a:t>Operators</a:t>
            </a:r>
            <a:r>
              <a:rPr spc="-50" dirty="0"/>
              <a:t> </a:t>
            </a:r>
            <a:r>
              <a:rPr spc="5" dirty="0"/>
              <a:t>and</a:t>
            </a:r>
            <a:r>
              <a:rPr spc="-50" dirty="0"/>
              <a:t> </a:t>
            </a:r>
            <a:r>
              <a:rPr spc="20" dirty="0"/>
              <a:t>their</a:t>
            </a:r>
            <a:r>
              <a:rPr spc="-65" dirty="0"/>
              <a:t> </a:t>
            </a:r>
            <a:r>
              <a:rPr dirty="0"/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00" y="0"/>
            <a:ext cx="1227201" cy="7048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116</a:t>
            </a:fld>
            <a:endParaRPr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9360" y="1001331"/>
            <a:ext cx="9663430" cy="48710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19"/>
              </a:spcBef>
            </a:pPr>
            <a:r>
              <a:rPr sz="2400" b="1" spc="-10" dirty="0">
                <a:solidFill>
                  <a:srgbClr val="4471C4"/>
                </a:solidFill>
                <a:latin typeface="Calibri"/>
                <a:cs typeface="Calibri"/>
              </a:rPr>
              <a:t>SQL</a:t>
            </a:r>
            <a:r>
              <a:rPr sz="2400" b="1" spc="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471C4"/>
                </a:solidFill>
                <a:latin typeface="Calibri"/>
                <a:cs typeface="Calibri"/>
              </a:rPr>
              <a:t>Greater</a:t>
            </a:r>
            <a:r>
              <a:rPr sz="2400" b="1" spc="-5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471C4"/>
                </a:solidFill>
                <a:latin typeface="Calibri"/>
                <a:cs typeface="Calibri"/>
              </a:rPr>
              <a:t>Than</a:t>
            </a:r>
            <a:r>
              <a:rPr sz="2400" b="1" spc="-3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471C4"/>
                </a:solidFill>
                <a:latin typeface="Calibri"/>
                <a:cs typeface="Calibri"/>
              </a:rPr>
              <a:t>Operator</a:t>
            </a:r>
            <a:r>
              <a:rPr sz="2400" b="1" spc="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471C4"/>
                </a:solidFill>
                <a:latin typeface="Calibri"/>
                <a:cs typeface="Calibri"/>
              </a:rPr>
              <a:t>(&gt;)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755"/>
              </a:lnSpc>
              <a:spcBef>
                <a:spcPts val="725"/>
              </a:spcBef>
            </a:pP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2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Greater</a:t>
            </a:r>
            <a:r>
              <a:rPr sz="2400" spc="2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Than</a:t>
            </a:r>
            <a:r>
              <a:rPr sz="2400" spc="2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r>
              <a:rPr sz="2400" spc="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2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400" spc="1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shows</a:t>
            </a:r>
            <a:r>
              <a:rPr sz="2400" spc="2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only</a:t>
            </a:r>
            <a:r>
              <a:rPr sz="2400" spc="1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those</a:t>
            </a:r>
            <a:r>
              <a:rPr sz="2400" spc="229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2400" spc="1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which</a:t>
            </a:r>
            <a:r>
              <a:rPr sz="2400" spc="2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are</a:t>
            </a:r>
            <a:r>
              <a:rPr sz="2400" spc="2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greater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755"/>
              </a:lnSpc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than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value</a:t>
            </a:r>
            <a:r>
              <a:rPr sz="2400" spc="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right-hand</a:t>
            </a:r>
            <a:r>
              <a:rPr sz="2400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operand.</a:t>
            </a:r>
            <a:endParaRPr sz="2400">
              <a:latin typeface="Calibri"/>
              <a:cs typeface="Calibri"/>
            </a:endParaRPr>
          </a:p>
          <a:p>
            <a:pPr marL="12700" marR="6985" algn="just">
              <a:lnSpc>
                <a:spcPct val="91300"/>
              </a:lnSpc>
              <a:spcBef>
                <a:spcPts val="900"/>
              </a:spcBef>
            </a:pP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Suppose,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we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want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access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all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records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those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employees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Employee_details</a:t>
            </a:r>
            <a:r>
              <a:rPr sz="2400" spc="5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whose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employee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id is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greater than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202.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Then,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we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have</a:t>
            </a:r>
            <a:r>
              <a:rPr sz="2400" spc="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400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write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following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query</a:t>
            </a:r>
            <a:r>
              <a:rPr sz="2400" spc="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400" spc="-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database: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655"/>
              </a:spcBef>
            </a:pPr>
            <a:r>
              <a:rPr sz="2400" b="1" spc="5" dirty="0">
                <a:solidFill>
                  <a:srgbClr val="333333"/>
                </a:solidFill>
                <a:latin typeface="Calibri"/>
                <a:cs typeface="Calibri"/>
              </a:rPr>
              <a:t>SELECT</a:t>
            </a:r>
            <a:r>
              <a:rPr sz="2400" b="1" spc="-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*</a:t>
            </a:r>
            <a:r>
              <a:rPr sz="2400" b="1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10" dirty="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2400" b="1" spc="-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Employee_details</a:t>
            </a:r>
            <a:r>
              <a:rPr sz="2400" b="1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WHERE</a:t>
            </a:r>
            <a:r>
              <a:rPr sz="2400" b="1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333333"/>
                </a:solidFill>
                <a:latin typeface="Calibri"/>
                <a:cs typeface="Calibri"/>
              </a:rPr>
              <a:t>Emp_Id</a:t>
            </a:r>
            <a:r>
              <a:rPr sz="2400" b="1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&gt;</a:t>
            </a:r>
            <a:r>
              <a:rPr sz="2400" b="1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333333"/>
                </a:solidFill>
                <a:latin typeface="Calibri"/>
                <a:cs typeface="Calibri"/>
              </a:rPr>
              <a:t>202;</a:t>
            </a:r>
            <a:endParaRPr sz="2400">
              <a:latin typeface="Calibri"/>
              <a:cs typeface="Calibri"/>
            </a:endParaRPr>
          </a:p>
          <a:p>
            <a:pPr marL="12700" marR="12065">
              <a:lnSpc>
                <a:spcPts val="2630"/>
              </a:lnSpc>
              <a:spcBef>
                <a:spcPts val="1020"/>
              </a:spcBef>
              <a:tabLst>
                <a:tab pos="822325" algn="l"/>
                <a:tab pos="1432560" algn="l"/>
                <a:tab pos="2461895" algn="l"/>
                <a:tab pos="3167380" algn="l"/>
                <a:tab pos="4377690" algn="l"/>
                <a:tab pos="5483860" algn="l"/>
                <a:tab pos="6036310" algn="l"/>
                <a:tab pos="7085330" algn="l"/>
                <a:tab pos="7475855" algn="l"/>
                <a:tab pos="8305165" algn="l"/>
              </a:tabLst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Here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,	</a:t>
            </a:r>
            <a:r>
              <a:rPr sz="2400" spc="20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Q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L	g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95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er	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n	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85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 spc="-105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r	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400" spc="-105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s	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	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 spc="-75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400" spc="-70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s	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f	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spc="-70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	</a:t>
            </a:r>
            <a:r>
              <a:rPr sz="2400" spc="-75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25" dirty="0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spc="-4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ees 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above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whose</a:t>
            </a:r>
            <a:r>
              <a:rPr sz="24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Employee</a:t>
            </a:r>
            <a:r>
              <a:rPr sz="2400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Id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greater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than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202.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b="1" spc="-10" dirty="0">
                <a:solidFill>
                  <a:srgbClr val="4471C4"/>
                </a:solidFill>
                <a:latin typeface="Calibri"/>
                <a:cs typeface="Calibri"/>
              </a:rPr>
              <a:t>SQL</a:t>
            </a:r>
            <a:r>
              <a:rPr sz="2400" b="1" spc="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471C4"/>
                </a:solidFill>
                <a:latin typeface="Calibri"/>
                <a:cs typeface="Calibri"/>
              </a:rPr>
              <a:t>Greater</a:t>
            </a:r>
            <a:r>
              <a:rPr sz="2400" b="1" spc="-3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471C4"/>
                </a:solidFill>
                <a:latin typeface="Calibri"/>
                <a:cs typeface="Calibri"/>
              </a:rPr>
              <a:t>Than</a:t>
            </a:r>
            <a:r>
              <a:rPr sz="2400" b="1" spc="-3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471C4"/>
                </a:solidFill>
                <a:latin typeface="Calibri"/>
                <a:cs typeface="Calibri"/>
              </a:rPr>
              <a:t>Equals</a:t>
            </a:r>
            <a:r>
              <a:rPr sz="2400" b="1" spc="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471C4"/>
                </a:solidFill>
                <a:latin typeface="Calibri"/>
                <a:cs typeface="Calibri"/>
              </a:rPr>
              <a:t>to</a:t>
            </a:r>
            <a:r>
              <a:rPr sz="2400" b="1" spc="-3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471C4"/>
                </a:solidFill>
                <a:latin typeface="Calibri"/>
                <a:cs typeface="Calibri"/>
              </a:rPr>
              <a:t>Operator</a:t>
            </a:r>
            <a:r>
              <a:rPr sz="2400" b="1" spc="4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471C4"/>
                </a:solidFill>
                <a:latin typeface="Calibri"/>
                <a:cs typeface="Calibri"/>
              </a:rPr>
              <a:t>(&gt;=)</a:t>
            </a:r>
            <a:endParaRPr sz="2400">
              <a:latin typeface="Calibri"/>
              <a:cs typeface="Calibri"/>
            </a:endParaRPr>
          </a:p>
          <a:p>
            <a:pPr marL="12700" marR="15875">
              <a:lnSpc>
                <a:spcPts val="2550"/>
              </a:lnSpc>
              <a:spcBef>
                <a:spcPts val="1080"/>
              </a:spcBef>
            </a:pP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Greater</a:t>
            </a:r>
            <a:r>
              <a:rPr sz="2400" spc="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Than</a:t>
            </a:r>
            <a:r>
              <a:rPr sz="240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Equals</a:t>
            </a:r>
            <a:r>
              <a:rPr sz="2400" spc="1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400" spc="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r>
              <a:rPr sz="2400" spc="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shows</a:t>
            </a:r>
            <a:r>
              <a:rPr sz="2400" spc="1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those</a:t>
            </a:r>
            <a:r>
              <a:rPr sz="2400" spc="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2400" spc="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2400" spc="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sz="2400" spc="-5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which</a:t>
            </a:r>
            <a:r>
              <a:rPr sz="2400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are</a:t>
            </a:r>
            <a:r>
              <a:rPr sz="240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greater</a:t>
            </a:r>
            <a:r>
              <a:rPr sz="2400" spc="-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than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equal</a:t>
            </a:r>
            <a:r>
              <a:rPr sz="2400" spc="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400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value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right-hand</a:t>
            </a:r>
            <a:r>
              <a:rPr sz="2400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operand.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SQL</a:t>
            </a:r>
            <a:r>
              <a:rPr spc="-55" dirty="0"/>
              <a:t> </a:t>
            </a:r>
            <a:r>
              <a:rPr spc="-15" dirty="0"/>
              <a:t>Operators</a:t>
            </a:r>
            <a:r>
              <a:rPr spc="-50" dirty="0"/>
              <a:t> </a:t>
            </a:r>
            <a:r>
              <a:rPr spc="5" dirty="0"/>
              <a:t>and</a:t>
            </a:r>
            <a:r>
              <a:rPr spc="-50" dirty="0"/>
              <a:t> </a:t>
            </a:r>
            <a:r>
              <a:rPr spc="20" dirty="0"/>
              <a:t>their</a:t>
            </a:r>
            <a:r>
              <a:rPr spc="-65" dirty="0"/>
              <a:t> </a:t>
            </a:r>
            <a:r>
              <a:rPr dirty="0"/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00" y="0"/>
            <a:ext cx="1227201" cy="7048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117</a:t>
            </a:fld>
            <a:endParaRPr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91882"/>
            <a:ext cx="8469630" cy="27000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6985" algn="just">
              <a:lnSpc>
                <a:spcPct val="80000"/>
              </a:lnSpc>
              <a:spcBef>
                <a:spcPts val="675"/>
              </a:spcBef>
            </a:pPr>
            <a:r>
              <a:rPr sz="2400" dirty="0">
                <a:latin typeface="Calibri"/>
                <a:cs typeface="Calibri"/>
              </a:rPr>
              <a:t>Suppose,</a:t>
            </a:r>
            <a:r>
              <a:rPr sz="2400" spc="5" dirty="0">
                <a:latin typeface="Calibri"/>
                <a:cs typeface="Calibri"/>
              </a:rPr>
              <a:t> we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want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-15" dirty="0">
                <a:latin typeface="Calibri"/>
                <a:cs typeface="Calibri"/>
              </a:rPr>
              <a:t>access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  </a:t>
            </a:r>
            <a:r>
              <a:rPr sz="2400" spc="-10" dirty="0">
                <a:latin typeface="Calibri"/>
                <a:cs typeface="Calibri"/>
              </a:rPr>
              <a:t>records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sz="2400" spc="10" dirty="0">
                <a:latin typeface="Calibri"/>
                <a:cs typeface="Calibri"/>
              </a:rPr>
              <a:t>those </a:t>
            </a:r>
            <a:r>
              <a:rPr sz="2400" spc="-10" dirty="0">
                <a:latin typeface="Calibri"/>
                <a:cs typeface="Calibri"/>
              </a:rPr>
              <a:t>employees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Employee_details </a:t>
            </a:r>
            <a:r>
              <a:rPr sz="2400" spc="-10" dirty="0">
                <a:latin typeface="Calibri"/>
                <a:cs typeface="Calibri"/>
              </a:rPr>
              <a:t>table </a:t>
            </a:r>
            <a:r>
              <a:rPr sz="2400" spc="-5" dirty="0">
                <a:latin typeface="Calibri"/>
                <a:cs typeface="Calibri"/>
              </a:rPr>
              <a:t>whose employee </a:t>
            </a:r>
            <a:r>
              <a:rPr sz="2400" spc="-15" dirty="0">
                <a:latin typeface="Calibri"/>
                <a:cs typeface="Calibri"/>
              </a:rPr>
              <a:t>id is greater </a:t>
            </a:r>
            <a:r>
              <a:rPr sz="2400" spc="-20" dirty="0">
                <a:latin typeface="Calibri"/>
                <a:cs typeface="Calibri"/>
              </a:rPr>
              <a:t>than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 equals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-15" dirty="0">
                <a:latin typeface="Calibri"/>
                <a:cs typeface="Calibri"/>
              </a:rPr>
              <a:t>202. </a:t>
            </a:r>
            <a:r>
              <a:rPr sz="2400" spc="5" dirty="0">
                <a:latin typeface="Calibri"/>
                <a:cs typeface="Calibri"/>
              </a:rPr>
              <a:t>For this, </a:t>
            </a:r>
            <a:r>
              <a:rPr sz="2400" dirty="0">
                <a:latin typeface="Calibri"/>
                <a:cs typeface="Calibri"/>
              </a:rPr>
              <a:t>we </a:t>
            </a:r>
            <a:r>
              <a:rPr sz="2400" spc="-15" dirty="0">
                <a:latin typeface="Calibri"/>
                <a:cs typeface="Calibri"/>
              </a:rPr>
              <a:t>have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write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following </a:t>
            </a:r>
            <a:r>
              <a:rPr sz="2400" spc="15" dirty="0">
                <a:latin typeface="Calibri"/>
                <a:cs typeface="Calibri"/>
              </a:rPr>
              <a:t>query </a:t>
            </a:r>
            <a:r>
              <a:rPr sz="2400" spc="-30" dirty="0">
                <a:latin typeface="Calibri"/>
                <a:cs typeface="Calibri"/>
              </a:rPr>
              <a:t>in 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database: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425"/>
              </a:spcBef>
            </a:pPr>
            <a:r>
              <a:rPr sz="2400" b="1" spc="10" dirty="0">
                <a:latin typeface="Calibri"/>
                <a:cs typeface="Calibri"/>
              </a:rPr>
              <a:t>SELECT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*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10" dirty="0">
                <a:latin typeface="Calibri"/>
                <a:cs typeface="Calibri"/>
              </a:rPr>
              <a:t>FROM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Employee_details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WHERE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Emp_Id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&gt;=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202;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ts val="2330"/>
              </a:lnSpc>
              <a:spcBef>
                <a:spcPts val="965"/>
              </a:spcBef>
            </a:pPr>
            <a:r>
              <a:rPr sz="2400" spc="5" dirty="0">
                <a:latin typeface="Calibri"/>
                <a:cs typeface="Calibri"/>
              </a:rPr>
              <a:t>Here,'SQL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greater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equals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operator'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clause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displays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rows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those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employees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whose 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Employee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greater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equals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202.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SQL</a:t>
            </a:r>
            <a:r>
              <a:rPr spc="-55" dirty="0"/>
              <a:t> </a:t>
            </a:r>
            <a:r>
              <a:rPr spc="-15" dirty="0"/>
              <a:t>Operators</a:t>
            </a:r>
            <a:r>
              <a:rPr spc="-50" dirty="0"/>
              <a:t> </a:t>
            </a:r>
            <a:r>
              <a:rPr spc="5" dirty="0"/>
              <a:t>and</a:t>
            </a:r>
            <a:r>
              <a:rPr spc="-50" dirty="0"/>
              <a:t> </a:t>
            </a:r>
            <a:r>
              <a:rPr spc="20" dirty="0"/>
              <a:t>their</a:t>
            </a:r>
            <a:r>
              <a:rPr spc="-65" dirty="0"/>
              <a:t> </a:t>
            </a:r>
            <a:r>
              <a:rPr dirty="0"/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00" y="0"/>
            <a:ext cx="1227201" cy="7048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118</a:t>
            </a:fld>
            <a:endParaRPr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1591" y="698563"/>
            <a:ext cx="8546465" cy="476631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25"/>
              </a:spcBef>
            </a:pPr>
            <a:r>
              <a:rPr sz="2400" b="1" spc="-10" dirty="0">
                <a:solidFill>
                  <a:srgbClr val="4471C4"/>
                </a:solidFill>
                <a:latin typeface="Calibri"/>
                <a:cs typeface="Calibri"/>
              </a:rPr>
              <a:t>SQL</a:t>
            </a:r>
            <a:r>
              <a:rPr sz="2400" b="1" spc="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4471C4"/>
                </a:solidFill>
                <a:latin typeface="Calibri"/>
                <a:cs typeface="Calibri"/>
              </a:rPr>
              <a:t>Less</a:t>
            </a:r>
            <a:r>
              <a:rPr sz="2400" b="1" spc="-8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471C4"/>
                </a:solidFill>
                <a:latin typeface="Calibri"/>
                <a:cs typeface="Calibri"/>
              </a:rPr>
              <a:t>Than</a:t>
            </a:r>
            <a:r>
              <a:rPr sz="2400" b="1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471C4"/>
                </a:solidFill>
                <a:latin typeface="Calibri"/>
                <a:cs typeface="Calibri"/>
              </a:rPr>
              <a:t>Operator</a:t>
            </a:r>
            <a:r>
              <a:rPr sz="2400" b="1" spc="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471C4"/>
                </a:solidFill>
                <a:latin typeface="Calibri"/>
                <a:cs typeface="Calibri"/>
              </a:rPr>
              <a:t>(&lt;)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80300"/>
              </a:lnSpc>
              <a:spcBef>
                <a:spcPts val="990"/>
              </a:spcBef>
            </a:pP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Less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Than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40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shows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only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those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data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database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tables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which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are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less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than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the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value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right-side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operand.This</a:t>
            </a:r>
            <a:r>
              <a:rPr sz="2400" spc="1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comparison</a:t>
            </a:r>
            <a:r>
              <a:rPr sz="2400" spc="1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r>
              <a:rPr sz="240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checks</a:t>
            </a:r>
            <a:r>
              <a:rPr sz="2400" spc="1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that</a:t>
            </a:r>
            <a:r>
              <a:rPr sz="2400" spc="1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1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left</a:t>
            </a:r>
            <a:r>
              <a:rPr sz="2400" spc="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side</a:t>
            </a:r>
            <a:r>
              <a:rPr sz="2400" spc="1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operand </a:t>
            </a:r>
            <a:r>
              <a:rPr sz="2400" spc="-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is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lesser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than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right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side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operand.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If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condition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becomes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true,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then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this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operator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SQL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displays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data which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is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less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than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value</a:t>
            </a:r>
            <a:r>
              <a:rPr sz="2400" spc="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right-side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operand.</a:t>
            </a:r>
            <a:endParaRPr sz="2400">
              <a:latin typeface="Calibri"/>
              <a:cs typeface="Calibri"/>
            </a:endParaRPr>
          </a:p>
          <a:p>
            <a:pPr marL="12700" marR="8255" algn="just">
              <a:lnSpc>
                <a:spcPct val="79500"/>
              </a:lnSpc>
              <a:spcBef>
                <a:spcPts val="1015"/>
              </a:spcBef>
            </a:pP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Suppose, we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want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access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all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records </a:t>
            </a: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those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employees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from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Employee_details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whose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employee id is less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than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204.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For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this,</a:t>
            </a:r>
            <a:r>
              <a:rPr sz="2400" spc="-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we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have</a:t>
            </a:r>
            <a:r>
              <a:rPr sz="240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write</a:t>
            </a:r>
            <a:r>
              <a:rPr sz="24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following</a:t>
            </a:r>
            <a:r>
              <a:rPr sz="2400" spc="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query</a:t>
            </a:r>
            <a:r>
              <a:rPr sz="2400" spc="-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4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database: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425"/>
              </a:spcBef>
            </a:pPr>
            <a:r>
              <a:rPr sz="2400" b="1" spc="10" dirty="0">
                <a:solidFill>
                  <a:srgbClr val="333333"/>
                </a:solidFill>
                <a:latin typeface="Calibri"/>
                <a:cs typeface="Calibri"/>
              </a:rPr>
              <a:t>SELECT</a:t>
            </a:r>
            <a:r>
              <a:rPr sz="2400" b="1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*</a:t>
            </a:r>
            <a:r>
              <a:rPr sz="24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10" dirty="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2400" b="1" spc="-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Employee_details</a:t>
            </a:r>
            <a:r>
              <a:rPr sz="2400" b="1" spc="-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WHERE</a:t>
            </a:r>
            <a:r>
              <a:rPr sz="2400" b="1" spc="5" dirty="0">
                <a:solidFill>
                  <a:srgbClr val="333333"/>
                </a:solidFill>
                <a:latin typeface="Calibri"/>
                <a:cs typeface="Calibri"/>
              </a:rPr>
              <a:t> Emp_Id</a:t>
            </a:r>
            <a:r>
              <a:rPr sz="2400" b="1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&lt;</a:t>
            </a:r>
            <a:r>
              <a:rPr sz="24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333333"/>
                </a:solidFill>
                <a:latin typeface="Calibri"/>
                <a:cs typeface="Calibri"/>
              </a:rPr>
              <a:t>204;</a:t>
            </a:r>
            <a:endParaRPr sz="2400">
              <a:latin typeface="Calibri"/>
              <a:cs typeface="Calibri"/>
            </a:endParaRPr>
          </a:p>
          <a:p>
            <a:pPr marL="12700" marR="6985" algn="just">
              <a:lnSpc>
                <a:spcPct val="80900"/>
              </a:lnSpc>
              <a:spcBef>
                <a:spcPts val="975"/>
              </a:spcBef>
            </a:pP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Here,SQL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less than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operator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with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WHERE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clause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displays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records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those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employees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from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above table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whose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Employee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Id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is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less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than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204.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SQL</a:t>
            </a:r>
            <a:r>
              <a:rPr spc="-55" dirty="0"/>
              <a:t> </a:t>
            </a:r>
            <a:r>
              <a:rPr spc="-15" dirty="0"/>
              <a:t>Operators</a:t>
            </a:r>
            <a:r>
              <a:rPr spc="-50" dirty="0"/>
              <a:t> </a:t>
            </a:r>
            <a:r>
              <a:rPr spc="5" dirty="0"/>
              <a:t>and</a:t>
            </a:r>
            <a:r>
              <a:rPr spc="-50" dirty="0"/>
              <a:t> </a:t>
            </a:r>
            <a:r>
              <a:rPr spc="20" dirty="0"/>
              <a:t>their</a:t>
            </a:r>
            <a:r>
              <a:rPr spc="-65" dirty="0"/>
              <a:t> </a:t>
            </a:r>
            <a:r>
              <a:rPr dirty="0"/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119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68500" y="1650"/>
            <a:ext cx="10727055" cy="692150"/>
            <a:chOff x="1468500" y="1650"/>
            <a:chExt cx="10727055" cy="692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1675" y="4825"/>
              <a:ext cx="10720324" cy="685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71675" y="4825"/>
              <a:ext cx="10720705" cy="685800"/>
            </a:xfrm>
            <a:custGeom>
              <a:avLst/>
              <a:gdLst/>
              <a:ahLst/>
              <a:cxnLst/>
              <a:rect l="l" t="t" r="r" b="b"/>
              <a:pathLst>
                <a:path w="10720705" h="685800">
                  <a:moveTo>
                    <a:pt x="0" y="685800"/>
                  </a:moveTo>
                  <a:lnTo>
                    <a:pt x="10720324" y="685800"/>
                  </a:lnTo>
                </a:path>
                <a:path w="10720705" h="685800">
                  <a:moveTo>
                    <a:pt x="10720324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17846" y="61594"/>
            <a:ext cx="3422650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50" dirty="0">
                <a:solidFill>
                  <a:srgbClr val="000000"/>
                </a:solidFill>
                <a:latin typeface="Times New Roman"/>
                <a:cs typeface="Times New Roman"/>
              </a:rPr>
              <a:t>CO-PSO</a:t>
            </a:r>
            <a:r>
              <a:rPr sz="3350" spc="1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spc="-5" dirty="0">
                <a:solidFill>
                  <a:srgbClr val="000000"/>
                </a:solidFill>
                <a:latin typeface="Times New Roman"/>
                <a:cs typeface="Times New Roman"/>
              </a:rPr>
              <a:t>Mapping</a:t>
            </a:r>
            <a:endParaRPr sz="335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65933" y="1334388"/>
          <a:ext cx="6696075" cy="3960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859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49288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b="1" spc="-1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4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-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81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9624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spc="25" dirty="0">
                          <a:latin typeface="Calibri"/>
                          <a:cs typeface="Calibri"/>
                        </a:rPr>
                        <a:t>PSO1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9751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spc="25" dirty="0">
                          <a:latin typeface="Calibri"/>
                          <a:cs typeface="Calibri"/>
                        </a:rPr>
                        <a:t>PSO2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spc="25" dirty="0">
                          <a:latin typeface="Calibri"/>
                          <a:cs typeface="Calibri"/>
                        </a:rPr>
                        <a:t>PSO3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342900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spc="25" dirty="0">
                          <a:latin typeface="Calibri"/>
                          <a:cs typeface="Calibri"/>
                        </a:rPr>
                        <a:t>PSO4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4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KCS-501.1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ts val="1660"/>
                        </a:lnSpc>
                        <a:spcBef>
                          <a:spcPts val="10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ts val="1660"/>
                        </a:lnSpc>
                        <a:spcBef>
                          <a:spcPts val="10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660"/>
                        </a:lnSpc>
                        <a:spcBef>
                          <a:spcPts val="10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ts val="1660"/>
                        </a:lnSpc>
                        <a:spcBef>
                          <a:spcPts val="10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39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KCS-501.2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ts val="165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ts val="165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ts val="165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817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KCS-501.3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ts val="165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ts val="165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ts val="165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817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KCS-501.4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ts val="164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ts val="164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64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ts val="164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817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KCS-501.5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81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AVG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24815">
                        <a:lnSpc>
                          <a:spcPts val="1635"/>
                        </a:lnSpc>
                        <a:spcBef>
                          <a:spcPts val="5"/>
                        </a:spcBef>
                      </a:pPr>
                      <a:r>
                        <a:rPr sz="1400" spc="20" dirty="0">
                          <a:latin typeface="Calibri"/>
                          <a:cs typeface="Calibri"/>
                        </a:rPr>
                        <a:t>3.00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26084">
                        <a:lnSpc>
                          <a:spcPts val="1635"/>
                        </a:lnSpc>
                        <a:spcBef>
                          <a:spcPts val="5"/>
                        </a:spcBef>
                      </a:pPr>
                      <a:r>
                        <a:rPr sz="1400" spc="20" dirty="0">
                          <a:latin typeface="Calibri"/>
                          <a:cs typeface="Calibri"/>
                        </a:rPr>
                        <a:t>1.00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ts val="1635"/>
                        </a:lnSpc>
                        <a:spcBef>
                          <a:spcPts val="5"/>
                        </a:spcBef>
                      </a:pPr>
                      <a:r>
                        <a:rPr sz="1400" spc="20" dirty="0">
                          <a:latin typeface="Calibri"/>
                          <a:cs typeface="Calibri"/>
                        </a:rPr>
                        <a:t>3.00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371475" algn="r">
                        <a:lnSpc>
                          <a:spcPts val="1635"/>
                        </a:lnSpc>
                        <a:spcBef>
                          <a:spcPts val="5"/>
                        </a:spcBef>
                      </a:pPr>
                      <a:r>
                        <a:rPr sz="1400" spc="20" dirty="0">
                          <a:latin typeface="Calibri"/>
                          <a:cs typeface="Calibri"/>
                        </a:rPr>
                        <a:t>1.00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807584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54064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5837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82401" y="6472554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0445" y="557212"/>
            <a:ext cx="8212455" cy="137985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400" b="1" spc="-10" dirty="0">
                <a:solidFill>
                  <a:srgbClr val="4471C4"/>
                </a:solidFill>
                <a:latin typeface="Calibri"/>
                <a:cs typeface="Calibri"/>
              </a:rPr>
              <a:t>SQL</a:t>
            </a:r>
            <a:r>
              <a:rPr sz="2400" b="1" spc="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4471C4"/>
                </a:solidFill>
                <a:latin typeface="Calibri"/>
                <a:cs typeface="Calibri"/>
              </a:rPr>
              <a:t>Less</a:t>
            </a:r>
            <a:r>
              <a:rPr sz="2400" b="1" spc="-7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471C4"/>
                </a:solidFill>
                <a:latin typeface="Calibri"/>
                <a:cs typeface="Calibri"/>
              </a:rPr>
              <a:t>Than</a:t>
            </a:r>
            <a:r>
              <a:rPr sz="2400" b="1" spc="-3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471C4"/>
                </a:solidFill>
                <a:latin typeface="Calibri"/>
                <a:cs typeface="Calibri"/>
              </a:rPr>
              <a:t>Equals</a:t>
            </a:r>
            <a:r>
              <a:rPr sz="2400" b="1" spc="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471C4"/>
                </a:solidFill>
                <a:latin typeface="Calibri"/>
                <a:cs typeface="Calibri"/>
              </a:rPr>
              <a:t>to</a:t>
            </a:r>
            <a:r>
              <a:rPr sz="2400" b="1" spc="-3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471C4"/>
                </a:solidFill>
                <a:latin typeface="Calibri"/>
                <a:cs typeface="Calibri"/>
              </a:rPr>
              <a:t>Operator</a:t>
            </a:r>
            <a:r>
              <a:rPr sz="2400" b="1" spc="4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471C4"/>
                </a:solidFill>
                <a:latin typeface="Calibri"/>
                <a:cs typeface="Calibri"/>
              </a:rPr>
              <a:t>(&lt;=)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1025"/>
              </a:spcBef>
            </a:pP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Less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Than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Equals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Operator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shows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those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table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lesser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equal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to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value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right-side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0445" y="1907857"/>
            <a:ext cx="82130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04035" algn="l"/>
                <a:tab pos="3462654" algn="l"/>
                <a:tab pos="4740275" algn="l"/>
                <a:tab pos="5760085" algn="l"/>
                <a:tab pos="6465570" algn="l"/>
                <a:tab pos="7085330" algn="l"/>
                <a:tab pos="7694930" algn="l"/>
              </a:tabLst>
            </a:pP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8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20" dirty="0">
                <a:latin typeface="Calibri"/>
                <a:cs typeface="Calibri"/>
              </a:rPr>
              <a:t>d</a:t>
            </a:r>
            <a:r>
              <a:rPr sz="2400" spc="-160" dirty="0">
                <a:latin typeface="Calibri"/>
                <a:cs typeface="Calibri"/>
              </a:rPr>
              <a:t>.</a:t>
            </a:r>
            <a:r>
              <a:rPr sz="2400" spc="30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-70" dirty="0">
                <a:latin typeface="Calibri"/>
                <a:cs typeface="Calibri"/>
              </a:rPr>
              <a:t>o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8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	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spc="-7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c</a:t>
            </a:r>
            <a:r>
              <a:rPr sz="2400" spc="2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0445" y="2150173"/>
            <a:ext cx="8213090" cy="3830954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25"/>
              </a:spcBef>
            </a:pPr>
            <a:r>
              <a:rPr sz="2400" spc="-15" dirty="0">
                <a:latin typeface="Calibri"/>
                <a:cs typeface="Calibri"/>
              </a:rPr>
              <a:t>operand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lesser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equal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right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side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operand.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025"/>
              </a:spcBef>
            </a:pPr>
            <a:r>
              <a:rPr sz="2400" dirty="0">
                <a:latin typeface="Calibri"/>
                <a:cs typeface="Calibri"/>
              </a:rPr>
              <a:t>Suppose, we </a:t>
            </a:r>
            <a:r>
              <a:rPr sz="2400" spc="-5" dirty="0">
                <a:latin typeface="Calibri"/>
                <a:cs typeface="Calibri"/>
              </a:rPr>
              <a:t>want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-15" dirty="0">
                <a:latin typeface="Calibri"/>
                <a:cs typeface="Calibri"/>
              </a:rPr>
              <a:t>access </a:t>
            </a:r>
            <a:r>
              <a:rPr sz="2400" spc="-20" dirty="0">
                <a:latin typeface="Calibri"/>
                <a:cs typeface="Calibri"/>
              </a:rPr>
              <a:t>all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records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sz="2400" spc="10" dirty="0">
                <a:latin typeface="Calibri"/>
                <a:cs typeface="Calibri"/>
              </a:rPr>
              <a:t>those </a:t>
            </a:r>
            <a:r>
              <a:rPr sz="2400" spc="-10" dirty="0">
                <a:latin typeface="Calibri"/>
                <a:cs typeface="Calibri"/>
              </a:rPr>
              <a:t>employees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 </a:t>
            </a:r>
            <a:r>
              <a:rPr sz="2400" spc="1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Employee_details </a:t>
            </a:r>
            <a:r>
              <a:rPr sz="2400" spc="-5" dirty="0">
                <a:latin typeface="Calibri"/>
                <a:cs typeface="Calibri"/>
              </a:rPr>
              <a:t>table </a:t>
            </a:r>
            <a:r>
              <a:rPr sz="2400" spc="10" dirty="0">
                <a:latin typeface="Calibri"/>
                <a:cs typeface="Calibri"/>
              </a:rPr>
              <a:t>whose </a:t>
            </a:r>
            <a:r>
              <a:rPr sz="2400" spc="-10" dirty="0">
                <a:latin typeface="Calibri"/>
                <a:cs typeface="Calibri"/>
              </a:rPr>
              <a:t>employee </a:t>
            </a:r>
            <a:r>
              <a:rPr sz="2400" spc="-15" dirty="0">
                <a:latin typeface="Calibri"/>
                <a:cs typeface="Calibri"/>
              </a:rPr>
              <a:t>id is </a:t>
            </a:r>
            <a:r>
              <a:rPr sz="2400" dirty="0">
                <a:latin typeface="Calibri"/>
                <a:cs typeface="Calibri"/>
              </a:rPr>
              <a:t>less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equals </a:t>
            </a:r>
            <a:r>
              <a:rPr sz="2400" spc="-15" dirty="0">
                <a:latin typeface="Calibri"/>
                <a:cs typeface="Calibri"/>
              </a:rPr>
              <a:t>203. </a:t>
            </a:r>
            <a:r>
              <a:rPr sz="2400" spc="5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this, </a:t>
            </a:r>
            <a:r>
              <a:rPr sz="2400" spc="5" dirty="0">
                <a:latin typeface="Calibri"/>
                <a:cs typeface="Calibri"/>
              </a:rPr>
              <a:t>we </a:t>
            </a:r>
            <a:r>
              <a:rPr sz="2400" spc="-35" dirty="0">
                <a:latin typeface="Calibri"/>
                <a:cs typeface="Calibri"/>
              </a:rPr>
              <a:t>have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write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following </a:t>
            </a:r>
            <a:r>
              <a:rPr sz="2400" dirty="0">
                <a:latin typeface="Calibri"/>
                <a:cs typeface="Calibri"/>
              </a:rPr>
              <a:t>query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database: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025"/>
              </a:spcBef>
            </a:pPr>
            <a:r>
              <a:rPr sz="2400" b="1" spc="5" dirty="0">
                <a:latin typeface="Calibri"/>
                <a:cs typeface="Calibri"/>
              </a:rPr>
              <a:t>SELECT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*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10" dirty="0">
                <a:latin typeface="Calibri"/>
                <a:cs typeface="Calibri"/>
              </a:rPr>
              <a:t>FROM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Employee_details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WHERE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Emp_Id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&lt;=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203;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00400"/>
              </a:lnSpc>
              <a:spcBef>
                <a:spcPts val="935"/>
              </a:spcBef>
            </a:pPr>
            <a:r>
              <a:rPr sz="2400" spc="-5" dirty="0">
                <a:latin typeface="Calibri"/>
                <a:cs typeface="Calibri"/>
              </a:rPr>
              <a:t>Here, </a:t>
            </a:r>
            <a:r>
              <a:rPr sz="2400" spc="15" dirty="0">
                <a:latin typeface="Calibri"/>
                <a:cs typeface="Calibri"/>
              </a:rPr>
              <a:t>SQL </a:t>
            </a:r>
            <a:r>
              <a:rPr sz="2400" dirty="0">
                <a:latin typeface="Calibri"/>
                <a:cs typeface="Calibri"/>
              </a:rPr>
              <a:t>less than </a:t>
            </a:r>
            <a:r>
              <a:rPr sz="2400" spc="-5" dirty="0">
                <a:latin typeface="Calibri"/>
                <a:cs typeface="Calibri"/>
              </a:rPr>
              <a:t>equals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operator </a:t>
            </a:r>
            <a:r>
              <a:rPr sz="2400" spc="-5" dirty="0">
                <a:latin typeface="Calibri"/>
                <a:cs typeface="Calibri"/>
              </a:rPr>
              <a:t>with </a:t>
            </a:r>
            <a:r>
              <a:rPr sz="2400" spc="-10" dirty="0">
                <a:latin typeface="Calibri"/>
                <a:cs typeface="Calibri"/>
              </a:rPr>
              <a:t>WHERE </a:t>
            </a:r>
            <a:r>
              <a:rPr sz="2400" spc="5" dirty="0">
                <a:latin typeface="Calibri"/>
                <a:cs typeface="Calibri"/>
              </a:rPr>
              <a:t>clause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displays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rows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those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employees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table</a:t>
            </a:r>
            <a:r>
              <a:rPr sz="2400" spc="-5" dirty="0">
                <a:latin typeface="Calibri"/>
                <a:cs typeface="Calibri"/>
              </a:rPr>
              <a:t> whose </a:t>
            </a:r>
            <a:r>
              <a:rPr sz="2400" dirty="0">
                <a:latin typeface="Calibri"/>
                <a:cs typeface="Calibri"/>
              </a:rPr>
              <a:t> Employee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Id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less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equals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202.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SQL</a:t>
            </a:r>
            <a:r>
              <a:rPr spc="-55" dirty="0"/>
              <a:t> </a:t>
            </a:r>
            <a:r>
              <a:rPr spc="-15" dirty="0"/>
              <a:t>Operators</a:t>
            </a:r>
            <a:r>
              <a:rPr spc="-50" dirty="0"/>
              <a:t> </a:t>
            </a:r>
            <a:r>
              <a:rPr spc="5" dirty="0"/>
              <a:t>and</a:t>
            </a:r>
            <a:r>
              <a:rPr spc="-50" dirty="0"/>
              <a:t> </a:t>
            </a:r>
            <a:r>
              <a:rPr spc="20" dirty="0"/>
              <a:t>their</a:t>
            </a:r>
            <a:r>
              <a:rPr spc="-65" dirty="0"/>
              <a:t> </a:t>
            </a:r>
            <a:r>
              <a:rPr dirty="0"/>
              <a:t>Procedures(conti…)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9601" cy="68097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120</a:t>
            </a:fld>
            <a:endParaRPr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1591" y="653097"/>
            <a:ext cx="8543290" cy="565340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95"/>
              </a:spcBef>
            </a:pPr>
            <a:r>
              <a:rPr sz="2150" b="1" spc="15" dirty="0">
                <a:solidFill>
                  <a:srgbClr val="FF0000"/>
                </a:solidFill>
                <a:latin typeface="Calibri"/>
                <a:cs typeface="Calibri"/>
              </a:rPr>
              <a:t>SQL</a:t>
            </a:r>
            <a:r>
              <a:rPr sz="215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b="1" spc="5" dirty="0">
                <a:solidFill>
                  <a:srgbClr val="FF0000"/>
                </a:solidFill>
                <a:latin typeface="Calibri"/>
                <a:cs typeface="Calibri"/>
              </a:rPr>
              <a:t>Logical</a:t>
            </a:r>
            <a:r>
              <a:rPr sz="2150" b="1" spc="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b="1" spc="5" dirty="0">
                <a:solidFill>
                  <a:srgbClr val="FF0000"/>
                </a:solidFill>
                <a:latin typeface="Calibri"/>
                <a:cs typeface="Calibri"/>
              </a:rPr>
              <a:t>Operators</a:t>
            </a:r>
            <a:endParaRPr sz="2150">
              <a:latin typeface="Calibri"/>
              <a:cs typeface="Calibri"/>
            </a:endParaRPr>
          </a:p>
          <a:p>
            <a:pPr marL="12700" marR="7620" algn="just">
              <a:lnSpc>
                <a:spcPct val="91700"/>
              </a:lnSpc>
              <a:spcBef>
                <a:spcPts val="1010"/>
              </a:spcBef>
            </a:pP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150" b="1" spc="15" dirty="0">
                <a:solidFill>
                  <a:srgbClr val="333333"/>
                </a:solidFill>
                <a:latin typeface="Calibri"/>
                <a:cs typeface="Calibri"/>
              </a:rPr>
              <a:t>Logical </a:t>
            </a:r>
            <a:r>
              <a:rPr sz="2150" b="1" spc="5" dirty="0">
                <a:solidFill>
                  <a:srgbClr val="333333"/>
                </a:solidFill>
                <a:latin typeface="Calibri"/>
                <a:cs typeface="Calibri"/>
              </a:rPr>
              <a:t>Operators </a:t>
            </a:r>
            <a:r>
              <a:rPr sz="2150" spc="20" dirty="0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150" spc="15" dirty="0">
                <a:solidFill>
                  <a:srgbClr val="333333"/>
                </a:solidFill>
                <a:latin typeface="Calibri"/>
                <a:cs typeface="Calibri"/>
              </a:rPr>
              <a:t>SQL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perform </a:t>
            </a:r>
            <a:r>
              <a:rPr sz="2150" spc="30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150" spc="15" dirty="0">
                <a:solidFill>
                  <a:srgbClr val="333333"/>
                </a:solidFill>
                <a:latin typeface="Calibri"/>
                <a:cs typeface="Calibri"/>
              </a:rPr>
              <a:t>Boolean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operations, which </a:t>
            </a:r>
            <a:r>
              <a:rPr sz="2150" spc="20" dirty="0">
                <a:solidFill>
                  <a:srgbClr val="333333"/>
                </a:solidFill>
                <a:latin typeface="Calibri"/>
                <a:cs typeface="Calibri"/>
              </a:rPr>
              <a:t>give </a:t>
            </a:r>
            <a:r>
              <a:rPr sz="2150" spc="25" dirty="0">
                <a:solidFill>
                  <a:srgbClr val="333333"/>
                </a:solidFill>
                <a:latin typeface="Calibri"/>
                <a:cs typeface="Calibri"/>
              </a:rPr>
              <a:t> two 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results</a:t>
            </a:r>
            <a:r>
              <a:rPr sz="215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-35" dirty="0">
                <a:solidFill>
                  <a:srgbClr val="333333"/>
                </a:solidFill>
                <a:latin typeface="Calibri"/>
                <a:cs typeface="Calibri"/>
              </a:rPr>
              <a:t>True</a:t>
            </a:r>
            <a:r>
              <a:rPr sz="2150" b="1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10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150" b="1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-5" dirty="0">
                <a:solidFill>
                  <a:srgbClr val="333333"/>
                </a:solidFill>
                <a:latin typeface="Calibri"/>
                <a:cs typeface="Calibri"/>
              </a:rPr>
              <a:t>False.</a:t>
            </a:r>
            <a:r>
              <a:rPr sz="2150" b="1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333333"/>
                </a:solidFill>
                <a:latin typeface="Calibri"/>
                <a:cs typeface="Calibri"/>
              </a:rPr>
              <a:t>These</a:t>
            </a:r>
            <a:r>
              <a:rPr sz="215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333333"/>
                </a:solidFill>
                <a:latin typeface="Calibri"/>
                <a:cs typeface="Calibri"/>
              </a:rPr>
              <a:t>operators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provide</a:t>
            </a:r>
            <a:r>
              <a:rPr sz="215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-15" dirty="0">
                <a:solidFill>
                  <a:srgbClr val="333333"/>
                </a:solidFill>
                <a:latin typeface="Calibri"/>
                <a:cs typeface="Calibri"/>
              </a:rPr>
              <a:t>True</a:t>
            </a:r>
            <a:r>
              <a:rPr sz="2150" b="1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value </a:t>
            </a:r>
            <a:r>
              <a:rPr sz="2150" spc="15" dirty="0">
                <a:solidFill>
                  <a:srgbClr val="333333"/>
                </a:solidFill>
                <a:latin typeface="Calibri"/>
                <a:cs typeface="Calibri"/>
              </a:rPr>
              <a:t>if</a:t>
            </a:r>
            <a:r>
              <a:rPr sz="215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333333"/>
                </a:solidFill>
                <a:latin typeface="Calibri"/>
                <a:cs typeface="Calibri"/>
              </a:rPr>
              <a:t>both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15" dirty="0">
                <a:solidFill>
                  <a:srgbClr val="333333"/>
                </a:solidFill>
                <a:latin typeface="Calibri"/>
                <a:cs typeface="Calibri"/>
              </a:rPr>
              <a:t>operands</a:t>
            </a:r>
            <a:r>
              <a:rPr sz="2150" spc="2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match</a:t>
            </a:r>
            <a:r>
              <a:rPr sz="2150" spc="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15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logical</a:t>
            </a:r>
            <a:r>
              <a:rPr sz="215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condition.</a:t>
            </a:r>
            <a:endParaRPr sz="2150">
              <a:latin typeface="Calibri"/>
              <a:cs typeface="Calibri"/>
            </a:endParaRPr>
          </a:p>
          <a:p>
            <a:pPr marL="12700" marR="5080" algn="just">
              <a:lnSpc>
                <a:spcPts val="2400"/>
              </a:lnSpc>
              <a:spcBef>
                <a:spcPts val="1030"/>
              </a:spcBef>
            </a:pPr>
            <a:r>
              <a:rPr sz="2150" b="1" spc="15" dirty="0">
                <a:solidFill>
                  <a:srgbClr val="333333"/>
                </a:solidFill>
                <a:latin typeface="Calibri"/>
                <a:cs typeface="Calibri"/>
              </a:rPr>
              <a:t>Following </a:t>
            </a:r>
            <a:r>
              <a:rPr sz="2150" b="1" spc="-10" dirty="0">
                <a:solidFill>
                  <a:srgbClr val="333333"/>
                </a:solidFill>
                <a:latin typeface="Calibri"/>
                <a:cs typeface="Calibri"/>
              </a:rPr>
              <a:t>are </a:t>
            </a:r>
            <a:r>
              <a:rPr sz="2150" b="1" spc="20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150" b="1" spc="10" dirty="0">
                <a:solidFill>
                  <a:srgbClr val="333333"/>
                </a:solidFill>
                <a:latin typeface="Calibri"/>
                <a:cs typeface="Calibri"/>
              </a:rPr>
              <a:t>various </a:t>
            </a:r>
            <a:r>
              <a:rPr sz="2150" b="1" spc="5" dirty="0">
                <a:solidFill>
                  <a:srgbClr val="333333"/>
                </a:solidFill>
                <a:latin typeface="Calibri"/>
                <a:cs typeface="Calibri"/>
              </a:rPr>
              <a:t>logical </a:t>
            </a:r>
            <a:r>
              <a:rPr sz="2150" b="1" spc="-5" dirty="0">
                <a:solidFill>
                  <a:srgbClr val="333333"/>
                </a:solidFill>
                <a:latin typeface="Calibri"/>
                <a:cs typeface="Calibri"/>
              </a:rPr>
              <a:t>operators </a:t>
            </a:r>
            <a:r>
              <a:rPr sz="2150" b="1" spc="20" dirty="0">
                <a:solidFill>
                  <a:srgbClr val="333333"/>
                </a:solidFill>
                <a:latin typeface="Calibri"/>
                <a:cs typeface="Calibri"/>
              </a:rPr>
              <a:t>which </a:t>
            </a:r>
            <a:r>
              <a:rPr sz="2150" b="1" spc="-5" dirty="0">
                <a:solidFill>
                  <a:srgbClr val="333333"/>
                </a:solidFill>
                <a:latin typeface="Calibri"/>
                <a:cs typeface="Calibri"/>
              </a:rPr>
              <a:t>are </a:t>
            </a:r>
            <a:r>
              <a:rPr sz="2150" b="1" spc="10" dirty="0">
                <a:solidFill>
                  <a:srgbClr val="333333"/>
                </a:solidFill>
                <a:latin typeface="Calibri"/>
                <a:cs typeface="Calibri"/>
              </a:rPr>
              <a:t>performed </a:t>
            </a:r>
            <a:r>
              <a:rPr sz="2150" b="1" spc="-15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2150" b="1" spc="1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150" b="1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10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2150" b="1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20" dirty="0">
                <a:solidFill>
                  <a:srgbClr val="333333"/>
                </a:solidFill>
                <a:latin typeface="Calibri"/>
                <a:cs typeface="Calibri"/>
              </a:rPr>
              <a:t>stored</a:t>
            </a:r>
            <a:r>
              <a:rPr sz="2150" b="1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5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150" b="1" spc="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1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150" b="1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20" dirty="0">
                <a:solidFill>
                  <a:srgbClr val="333333"/>
                </a:solidFill>
                <a:latin typeface="Calibri"/>
                <a:cs typeface="Calibri"/>
              </a:rPr>
              <a:t>SQL </a:t>
            </a:r>
            <a:r>
              <a:rPr sz="2150" b="1" spc="10" dirty="0">
                <a:solidFill>
                  <a:srgbClr val="333333"/>
                </a:solidFill>
                <a:latin typeface="Calibri"/>
                <a:cs typeface="Calibri"/>
              </a:rPr>
              <a:t>database</a:t>
            </a:r>
            <a:r>
              <a:rPr sz="2150" b="1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15" dirty="0">
                <a:solidFill>
                  <a:srgbClr val="333333"/>
                </a:solidFill>
                <a:latin typeface="Calibri"/>
                <a:cs typeface="Calibri"/>
              </a:rPr>
              <a:t>tables:</a:t>
            </a:r>
            <a:endParaRPr sz="2150">
              <a:latin typeface="Calibri"/>
              <a:cs typeface="Calibri"/>
            </a:endParaRPr>
          </a:p>
          <a:p>
            <a:pPr marL="12700" marR="6243320">
              <a:lnSpc>
                <a:spcPts val="3379"/>
              </a:lnSpc>
              <a:spcBef>
                <a:spcPts val="200"/>
              </a:spcBef>
            </a:pPr>
            <a:r>
              <a:rPr sz="2150" spc="40" dirty="0">
                <a:latin typeface="Calibri"/>
                <a:cs typeface="Calibri"/>
              </a:rPr>
              <a:t>1.SQL </a:t>
            </a:r>
            <a:r>
              <a:rPr sz="2150" spc="10" dirty="0">
                <a:latin typeface="Calibri"/>
                <a:cs typeface="Calibri"/>
              </a:rPr>
              <a:t>ALL </a:t>
            </a:r>
            <a:r>
              <a:rPr sz="2150" spc="-10" dirty="0">
                <a:latin typeface="Calibri"/>
                <a:cs typeface="Calibri"/>
              </a:rPr>
              <a:t>operator </a:t>
            </a:r>
            <a:r>
              <a:rPr sz="2150" spc="-5" dirty="0">
                <a:latin typeface="Calibri"/>
                <a:cs typeface="Calibri"/>
              </a:rPr>
              <a:t> </a:t>
            </a:r>
            <a:r>
              <a:rPr sz="2150" spc="40" dirty="0">
                <a:latin typeface="Calibri"/>
                <a:cs typeface="Calibri"/>
              </a:rPr>
              <a:t>2.SQL</a:t>
            </a:r>
            <a:r>
              <a:rPr sz="2150" spc="-15" dirty="0">
                <a:latin typeface="Calibri"/>
                <a:cs typeface="Calibri"/>
              </a:rPr>
              <a:t> </a:t>
            </a:r>
            <a:r>
              <a:rPr sz="2150" spc="25" dirty="0">
                <a:latin typeface="Calibri"/>
                <a:cs typeface="Calibri"/>
              </a:rPr>
              <a:t>AND</a:t>
            </a:r>
            <a:r>
              <a:rPr sz="2150" spc="2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operator </a:t>
            </a:r>
            <a:r>
              <a:rPr sz="2150" spc="-470" dirty="0">
                <a:latin typeface="Calibri"/>
                <a:cs typeface="Calibri"/>
              </a:rPr>
              <a:t> </a:t>
            </a:r>
            <a:r>
              <a:rPr sz="2150" spc="40" dirty="0">
                <a:latin typeface="Calibri"/>
                <a:cs typeface="Calibri"/>
              </a:rPr>
              <a:t>3.SQL</a:t>
            </a:r>
            <a:r>
              <a:rPr sz="2150" spc="5" dirty="0">
                <a:latin typeface="Calibri"/>
                <a:cs typeface="Calibri"/>
              </a:rPr>
              <a:t> OR</a:t>
            </a:r>
            <a:r>
              <a:rPr sz="2150" spc="4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operator</a:t>
            </a:r>
            <a:endParaRPr sz="2150">
              <a:latin typeface="Calibri"/>
              <a:cs typeface="Calibri"/>
            </a:endParaRPr>
          </a:p>
          <a:p>
            <a:pPr marL="12700" marR="5634355">
              <a:lnSpc>
                <a:spcPts val="3379"/>
              </a:lnSpc>
            </a:pPr>
            <a:r>
              <a:rPr sz="2150" spc="40" dirty="0">
                <a:latin typeface="Calibri"/>
                <a:cs typeface="Calibri"/>
              </a:rPr>
              <a:t>4.SQL</a:t>
            </a:r>
            <a:r>
              <a:rPr sz="2150" spc="-1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BETWEEN</a:t>
            </a:r>
            <a:r>
              <a:rPr sz="2150" spc="10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operator </a:t>
            </a:r>
            <a:r>
              <a:rPr sz="2150" spc="-470" dirty="0">
                <a:latin typeface="Calibri"/>
                <a:cs typeface="Calibri"/>
              </a:rPr>
              <a:t> </a:t>
            </a:r>
            <a:r>
              <a:rPr sz="2150" spc="40" dirty="0">
                <a:latin typeface="Calibri"/>
                <a:cs typeface="Calibri"/>
              </a:rPr>
              <a:t>5.SQL</a:t>
            </a:r>
            <a:r>
              <a:rPr sz="2150" spc="20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IN</a:t>
            </a:r>
            <a:r>
              <a:rPr sz="2150" spc="5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operator</a:t>
            </a:r>
            <a:endParaRPr sz="2150">
              <a:latin typeface="Calibri"/>
              <a:cs typeface="Calibri"/>
            </a:endParaRPr>
          </a:p>
          <a:p>
            <a:pPr marL="12700" marR="6263005">
              <a:lnSpc>
                <a:spcPts val="3379"/>
              </a:lnSpc>
            </a:pPr>
            <a:r>
              <a:rPr sz="2150" spc="40" dirty="0">
                <a:latin typeface="Calibri"/>
                <a:cs typeface="Calibri"/>
              </a:rPr>
              <a:t>6.SQL</a:t>
            </a:r>
            <a:r>
              <a:rPr sz="2150" spc="-10" dirty="0">
                <a:latin typeface="Calibri"/>
                <a:cs typeface="Calibri"/>
              </a:rPr>
              <a:t> </a:t>
            </a:r>
            <a:r>
              <a:rPr sz="2150" spc="-15" dirty="0">
                <a:latin typeface="Calibri"/>
                <a:cs typeface="Calibri"/>
              </a:rPr>
              <a:t>NOT</a:t>
            </a:r>
            <a:r>
              <a:rPr sz="2150" spc="7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operator </a:t>
            </a:r>
            <a:r>
              <a:rPr sz="2150" spc="-470" dirty="0">
                <a:latin typeface="Calibri"/>
                <a:cs typeface="Calibri"/>
              </a:rPr>
              <a:t> </a:t>
            </a:r>
            <a:r>
              <a:rPr sz="2150" spc="40" dirty="0">
                <a:latin typeface="Calibri"/>
                <a:cs typeface="Calibri"/>
              </a:rPr>
              <a:t>7.SQL</a:t>
            </a:r>
            <a:r>
              <a:rPr sz="2150" spc="-15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ANY</a:t>
            </a:r>
            <a:r>
              <a:rPr sz="2150" spc="-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operator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150" spc="40" dirty="0">
                <a:latin typeface="Calibri"/>
                <a:cs typeface="Calibri"/>
              </a:rPr>
              <a:t>8.SQL</a:t>
            </a:r>
            <a:r>
              <a:rPr sz="2150" spc="-5" dirty="0">
                <a:latin typeface="Calibri"/>
                <a:cs typeface="Calibri"/>
              </a:rPr>
              <a:t> LIKE</a:t>
            </a:r>
            <a:r>
              <a:rPr sz="2150" spc="7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operator</a:t>
            </a:r>
            <a:endParaRPr sz="215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SQL</a:t>
            </a:r>
            <a:r>
              <a:rPr spc="-55" dirty="0"/>
              <a:t> </a:t>
            </a:r>
            <a:r>
              <a:rPr spc="-15" dirty="0"/>
              <a:t>Operators</a:t>
            </a:r>
            <a:r>
              <a:rPr spc="-50" dirty="0"/>
              <a:t> </a:t>
            </a:r>
            <a:r>
              <a:rPr spc="5" dirty="0"/>
              <a:t>and</a:t>
            </a:r>
            <a:r>
              <a:rPr spc="-50" dirty="0"/>
              <a:t> </a:t>
            </a:r>
            <a:r>
              <a:rPr spc="20" dirty="0"/>
              <a:t>their</a:t>
            </a:r>
            <a:r>
              <a:rPr spc="-65" dirty="0"/>
              <a:t> </a:t>
            </a:r>
            <a:r>
              <a:rPr dirty="0"/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501" y="0"/>
            <a:ext cx="1305098" cy="7620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121</a:t>
            </a:fld>
            <a:endParaRPr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2610" y="871156"/>
            <a:ext cx="9146540" cy="5256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471C4"/>
                </a:solidFill>
                <a:latin typeface="Calibri"/>
                <a:cs typeface="Calibri"/>
              </a:rPr>
              <a:t>SQL</a:t>
            </a:r>
            <a:r>
              <a:rPr sz="2400" b="1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471C4"/>
                </a:solidFill>
                <a:latin typeface="Calibri"/>
                <a:cs typeface="Calibri"/>
              </a:rPr>
              <a:t>ALL</a:t>
            </a:r>
            <a:r>
              <a:rPr sz="2400" b="1" spc="-6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471C4"/>
                </a:solidFill>
                <a:latin typeface="Calibri"/>
                <a:cs typeface="Calibri"/>
              </a:rPr>
              <a:t>Operator</a:t>
            </a:r>
            <a:endParaRPr sz="2400">
              <a:latin typeface="Calibri"/>
              <a:cs typeface="Calibri"/>
            </a:endParaRPr>
          </a:p>
          <a:p>
            <a:pPr marL="12700" marR="13335">
              <a:lnSpc>
                <a:spcPct val="70400"/>
              </a:lnSpc>
              <a:spcBef>
                <a:spcPts val="980"/>
              </a:spcBef>
            </a:pP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ALL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operator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compares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specified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value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all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values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column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sub-query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always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5" dirty="0">
                <a:latin typeface="Calibri"/>
                <a:cs typeface="Calibri"/>
              </a:rPr>
              <a:t> 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statement:</a:t>
            </a:r>
            <a:endParaRPr sz="2400">
              <a:latin typeface="Calibri"/>
              <a:cs typeface="Calibri"/>
            </a:endParaRPr>
          </a:p>
          <a:p>
            <a:pPr marL="12700" marR="7525384">
              <a:lnSpc>
                <a:spcPct val="104299"/>
              </a:lnSpc>
              <a:spcBef>
                <a:spcPts val="75"/>
              </a:spcBef>
            </a:pPr>
            <a:r>
              <a:rPr sz="2400" spc="-25" dirty="0">
                <a:latin typeface="Calibri"/>
                <a:cs typeface="Calibri"/>
              </a:rPr>
              <a:t>SELECT, 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  </a:t>
            </a:r>
            <a:r>
              <a:rPr sz="2400" spc="-5" dirty="0">
                <a:latin typeface="Calibri"/>
                <a:cs typeface="Calibri"/>
              </a:rPr>
              <a:t>WHERE.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Calibri"/>
                <a:cs typeface="Calibri"/>
              </a:rPr>
              <a:t>Syntax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of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ALL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operator:</a:t>
            </a:r>
            <a:endParaRPr sz="2400">
              <a:latin typeface="Calibri"/>
              <a:cs typeface="Calibri"/>
            </a:endParaRPr>
          </a:p>
          <a:p>
            <a:pPr marL="12700" marR="15240">
              <a:lnSpc>
                <a:spcPct val="70400"/>
              </a:lnSpc>
              <a:spcBef>
                <a:spcPts val="975"/>
              </a:spcBef>
            </a:pPr>
            <a:r>
              <a:rPr sz="2400" spc="5" dirty="0">
                <a:latin typeface="Calibri"/>
                <a:cs typeface="Calibri"/>
              </a:rPr>
              <a:t>SELECT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column_Name1,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....,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column_NameN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FROM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table_Name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WHERE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column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Comparison_operator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455"/>
              </a:lnSpc>
              <a:spcBef>
                <a:spcPts val="125"/>
              </a:spcBef>
            </a:pPr>
            <a:r>
              <a:rPr sz="2400" spc="-5" dirty="0">
                <a:latin typeface="Calibri"/>
                <a:cs typeface="Calibri"/>
              </a:rPr>
              <a:t>Let's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understand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below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example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explains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how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execute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ALL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455"/>
              </a:lnSpc>
            </a:pPr>
            <a:r>
              <a:rPr sz="2400" spc="-10" dirty="0">
                <a:latin typeface="Calibri"/>
                <a:cs typeface="Calibri"/>
              </a:rPr>
              <a:t>logical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operators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query: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70400"/>
              </a:lnSpc>
              <a:spcBef>
                <a:spcPts val="975"/>
              </a:spcBef>
              <a:tabLst>
                <a:tab pos="317500" algn="l"/>
                <a:tab pos="1966595" algn="l"/>
                <a:tab pos="2881630" algn="l"/>
                <a:tab pos="3434715" algn="l"/>
                <a:tab pos="4787900" algn="l"/>
                <a:tab pos="5150485" algn="l"/>
                <a:tab pos="5750560" algn="l"/>
                <a:tab pos="7104380" algn="l"/>
                <a:tab pos="8057515" algn="l"/>
                <a:tab pos="8439150" algn="l"/>
              </a:tabLst>
            </a:pP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f	</a:t>
            </a:r>
            <a:r>
              <a:rPr sz="2400" spc="1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	</a:t>
            </a:r>
            <a:r>
              <a:rPr sz="2400" spc="-100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cc</a:t>
            </a:r>
            <a:r>
              <a:rPr sz="2400" spc="-7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75" dirty="0">
                <a:latin typeface="Calibri"/>
                <a:cs typeface="Calibri"/>
              </a:rPr>
              <a:t>e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ee	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d	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	</a:t>
            </a:r>
            <a:r>
              <a:rPr sz="2400" spc="-70" dirty="0">
                <a:latin typeface="Calibri"/>
                <a:cs typeface="Calibri"/>
              </a:rPr>
              <a:t>e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l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ee	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spc="-7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-7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65" dirty="0">
                <a:latin typeface="Calibri"/>
                <a:cs typeface="Calibri"/>
              </a:rPr>
              <a:t>h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  employees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whose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salaries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greater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salary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SQL</a:t>
            </a:r>
            <a:r>
              <a:rPr spc="-55" dirty="0"/>
              <a:t> </a:t>
            </a:r>
            <a:r>
              <a:rPr spc="-15" dirty="0"/>
              <a:t>Operators</a:t>
            </a:r>
            <a:r>
              <a:rPr spc="-50" dirty="0"/>
              <a:t> </a:t>
            </a:r>
            <a:r>
              <a:rPr spc="5" dirty="0"/>
              <a:t>and</a:t>
            </a:r>
            <a:r>
              <a:rPr spc="-50" dirty="0"/>
              <a:t> </a:t>
            </a:r>
            <a:r>
              <a:rPr spc="20" dirty="0"/>
              <a:t>their</a:t>
            </a:r>
            <a:r>
              <a:rPr spc="-65" dirty="0"/>
              <a:t> </a:t>
            </a:r>
            <a:r>
              <a:rPr dirty="0"/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00" y="19050"/>
            <a:ext cx="1371600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122</a:t>
            </a:fld>
            <a:endParaRPr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598991" y="3715067"/>
          <a:ext cx="7048500" cy="2636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7682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Emp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9525">
                      <a:solidFill>
                        <a:srgbClr val="0F5392"/>
                      </a:solidFill>
                      <a:prstDash val="solid"/>
                    </a:lnL>
                    <a:lnR w="9525">
                      <a:solidFill>
                        <a:srgbClr val="0F5392"/>
                      </a:solidFill>
                      <a:prstDash val="solid"/>
                    </a:lnR>
                    <a:lnT w="9525">
                      <a:solidFill>
                        <a:srgbClr val="0F5392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Emp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9525">
                      <a:solidFill>
                        <a:srgbClr val="0F5392"/>
                      </a:solidFill>
                      <a:prstDash val="solid"/>
                    </a:lnL>
                    <a:lnR w="9525">
                      <a:solidFill>
                        <a:srgbClr val="0F5392"/>
                      </a:solidFill>
                      <a:prstDash val="solid"/>
                    </a:lnR>
                    <a:lnT w="9525">
                      <a:solidFill>
                        <a:srgbClr val="0F5392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Emp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Salary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9525">
                      <a:solidFill>
                        <a:srgbClr val="0F5392"/>
                      </a:solidFill>
                      <a:prstDash val="solid"/>
                    </a:lnL>
                    <a:lnR w="9525">
                      <a:solidFill>
                        <a:srgbClr val="0F5392"/>
                      </a:solidFill>
                      <a:prstDash val="solid"/>
                    </a:lnR>
                    <a:lnT w="9525">
                      <a:solidFill>
                        <a:srgbClr val="0F5392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Emp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9525">
                      <a:solidFill>
                        <a:srgbClr val="0F5392"/>
                      </a:solidFill>
                      <a:prstDash val="solid"/>
                    </a:lnL>
                    <a:lnR w="9525">
                      <a:solidFill>
                        <a:srgbClr val="0F5392"/>
                      </a:solidFill>
                      <a:prstDash val="solid"/>
                    </a:lnR>
                    <a:lnT w="9525">
                      <a:solidFill>
                        <a:srgbClr val="0F5392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957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Abhay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25000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Gurgaon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Ankit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45000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Delhi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Bheem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Jaipur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Ram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29000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Mumbai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Sumit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Kolkata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3287776" y="0"/>
            <a:ext cx="7778750" cy="963930"/>
            <a:chOff x="3287776" y="0"/>
            <a:chExt cx="7778750" cy="9639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0951" y="0"/>
              <a:ext cx="7772400" cy="9571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90951" y="0"/>
              <a:ext cx="7772400" cy="957580"/>
            </a:xfrm>
            <a:custGeom>
              <a:avLst/>
              <a:gdLst/>
              <a:ahLst/>
              <a:cxnLst/>
              <a:rect l="l" t="t" r="r" b="b"/>
              <a:pathLst>
                <a:path w="7772400" h="957580">
                  <a:moveTo>
                    <a:pt x="0" y="957199"/>
                  </a:moveTo>
                  <a:lnTo>
                    <a:pt x="7772400" y="957199"/>
                  </a:lnTo>
                  <a:lnTo>
                    <a:pt x="7772400" y="0"/>
                  </a:lnTo>
                </a:path>
                <a:path w="7772400" h="957580">
                  <a:moveTo>
                    <a:pt x="0" y="0"/>
                  </a:moveTo>
                  <a:lnTo>
                    <a:pt x="0" y="957199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47415" y="182499"/>
            <a:ext cx="74688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SQL</a:t>
            </a:r>
            <a:r>
              <a:rPr spc="-55" dirty="0"/>
              <a:t> </a:t>
            </a:r>
            <a:r>
              <a:rPr spc="-15" dirty="0"/>
              <a:t>Operators</a:t>
            </a:r>
            <a:r>
              <a:rPr spc="-50" dirty="0"/>
              <a:t> </a:t>
            </a:r>
            <a:r>
              <a:rPr spc="5" dirty="0"/>
              <a:t>and</a:t>
            </a:r>
            <a:r>
              <a:rPr spc="-55" dirty="0"/>
              <a:t> </a:t>
            </a:r>
            <a:r>
              <a:rPr spc="20" dirty="0"/>
              <a:t>their</a:t>
            </a:r>
            <a:r>
              <a:rPr spc="-60" dirty="0"/>
              <a:t> </a:t>
            </a:r>
            <a:r>
              <a:rPr spc="-5" dirty="0"/>
              <a:t>Procedures(conti…)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59330" y="1070673"/>
            <a:ext cx="9330690" cy="25857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15240">
              <a:lnSpc>
                <a:spcPts val="2850"/>
              </a:lnSpc>
              <a:spcBef>
                <a:spcPts val="220"/>
              </a:spcBef>
              <a:tabLst>
                <a:tab pos="1489710" algn="l"/>
                <a:tab pos="2824480" algn="l"/>
              </a:tabLst>
            </a:pPr>
            <a:r>
              <a:rPr sz="2400" dirty="0">
                <a:latin typeface="Calibri"/>
                <a:cs typeface="Calibri"/>
              </a:rPr>
              <a:t>employees	</a:t>
            </a:r>
            <a:r>
              <a:rPr sz="2400" spc="5" dirty="0">
                <a:latin typeface="Calibri"/>
                <a:cs typeface="Calibri"/>
              </a:rPr>
              <a:t>who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lives	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4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Jaipur</a:t>
            </a:r>
            <a:r>
              <a:rPr sz="2400" spc="42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city,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then</a:t>
            </a:r>
            <a:r>
              <a:rPr sz="2400" spc="4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we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have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type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4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following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query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SQL.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30"/>
              </a:lnSpc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Here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b="1" spc="10" dirty="0">
                <a:latin typeface="Calibri"/>
                <a:cs typeface="Calibri"/>
              </a:rPr>
              <a:t>SELECT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Emp_Id,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Emp_Name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FROM</a:t>
            </a:r>
            <a:r>
              <a:rPr sz="2400" b="1" spc="6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Employee_details</a:t>
            </a:r>
            <a:r>
              <a:rPr sz="2400" b="1" spc="7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WHERE</a:t>
            </a:r>
            <a:r>
              <a:rPr sz="2400" b="1" spc="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Emp_Salary</a:t>
            </a:r>
            <a:endParaRPr sz="2400">
              <a:latin typeface="Calibri"/>
              <a:cs typeface="Calibri"/>
            </a:endParaRPr>
          </a:p>
          <a:p>
            <a:pPr marL="79375">
              <a:lnSpc>
                <a:spcPts val="2865"/>
              </a:lnSpc>
              <a:spcBef>
                <a:spcPts val="50"/>
              </a:spcBef>
              <a:tabLst>
                <a:tab pos="4406900" algn="l"/>
              </a:tabLst>
            </a:pPr>
            <a:r>
              <a:rPr sz="2400" b="1" dirty="0">
                <a:solidFill>
                  <a:srgbClr val="006699"/>
                </a:solidFill>
                <a:latin typeface="Calibri"/>
                <a:cs typeface="Calibri"/>
              </a:rPr>
              <a:t>&gt;</a:t>
            </a:r>
            <a:r>
              <a:rPr sz="2400" b="1" spc="-15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ALL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10" dirty="0">
                <a:latin typeface="Calibri"/>
                <a:cs typeface="Calibri"/>
              </a:rPr>
              <a:t>SELECT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Emp_Salary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10" dirty="0">
                <a:latin typeface="Calibri"/>
                <a:cs typeface="Calibri"/>
              </a:rPr>
              <a:t>FROM	</a:t>
            </a:r>
            <a:r>
              <a:rPr sz="2400" b="1" spc="-10" dirty="0">
                <a:latin typeface="Calibri"/>
                <a:cs typeface="Calibri"/>
              </a:rPr>
              <a:t>Employee_details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WHERE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Emp_City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J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55"/>
              </a:lnSpc>
            </a:pP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aipur</a:t>
            </a:r>
            <a:r>
              <a:rPr sz="2400" b="1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we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used</a:t>
            </a:r>
            <a:r>
              <a:rPr sz="2400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400" b="1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 b="1" spc="-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r>
              <a:rPr sz="2400" b="1" spc="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with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greater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than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the</a:t>
            </a:r>
            <a:r>
              <a:rPr sz="24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operator.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1026" y="19050"/>
            <a:ext cx="1305098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123</a:t>
            </a:fld>
            <a:endParaRPr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8835" y="805765"/>
            <a:ext cx="8488680" cy="494665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150" b="1" spc="15" dirty="0">
                <a:solidFill>
                  <a:srgbClr val="4471C4"/>
                </a:solidFill>
                <a:latin typeface="Calibri"/>
                <a:cs typeface="Calibri"/>
              </a:rPr>
              <a:t>SQL</a:t>
            </a:r>
            <a:r>
              <a:rPr sz="2150" b="1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50" b="1" spc="20" dirty="0">
                <a:solidFill>
                  <a:srgbClr val="4471C4"/>
                </a:solidFill>
                <a:latin typeface="Calibri"/>
                <a:cs typeface="Calibri"/>
              </a:rPr>
              <a:t>AND</a:t>
            </a:r>
            <a:r>
              <a:rPr sz="2150" b="1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50" b="1" spc="10" dirty="0">
                <a:solidFill>
                  <a:srgbClr val="4471C4"/>
                </a:solidFill>
                <a:latin typeface="Calibri"/>
                <a:cs typeface="Calibri"/>
              </a:rPr>
              <a:t>Operator</a:t>
            </a:r>
            <a:endParaRPr sz="2150">
              <a:latin typeface="Calibri"/>
              <a:cs typeface="Calibri"/>
            </a:endParaRPr>
          </a:p>
          <a:p>
            <a:pPr marL="12700" marR="5715" algn="just">
              <a:lnSpc>
                <a:spcPct val="81500"/>
              </a:lnSpc>
              <a:spcBef>
                <a:spcPts val="1050"/>
              </a:spcBef>
            </a:pP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15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45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150" b="1" spc="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10" dirty="0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r>
              <a:rPr sz="2150" b="1" spc="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150" spc="1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150" spc="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would</a:t>
            </a:r>
            <a:r>
              <a:rPr sz="2150" spc="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show</a:t>
            </a:r>
            <a:r>
              <a:rPr sz="2150" spc="1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3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150" spc="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333333"/>
                </a:solidFill>
                <a:latin typeface="Calibri"/>
                <a:cs typeface="Calibri"/>
              </a:rPr>
              <a:t>record</a:t>
            </a:r>
            <a:r>
              <a:rPr sz="2150" spc="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2150" spc="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3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150" spc="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333333"/>
                </a:solidFill>
                <a:latin typeface="Calibri"/>
                <a:cs typeface="Calibri"/>
              </a:rPr>
              <a:t>database</a:t>
            </a:r>
            <a:r>
              <a:rPr sz="2150" spc="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sz="2150" spc="-4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333333"/>
                </a:solidFill>
                <a:latin typeface="Calibri"/>
                <a:cs typeface="Calibri"/>
              </a:rPr>
              <a:t>if all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the conditions </a:t>
            </a:r>
            <a:r>
              <a:rPr sz="2150" spc="5" dirty="0">
                <a:solidFill>
                  <a:srgbClr val="333333"/>
                </a:solidFill>
                <a:latin typeface="Calibri"/>
                <a:cs typeface="Calibri"/>
              </a:rPr>
              <a:t>separated 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by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150" spc="25" dirty="0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operator </a:t>
            </a:r>
            <a:r>
              <a:rPr sz="2150" spc="5" dirty="0">
                <a:solidFill>
                  <a:srgbClr val="333333"/>
                </a:solidFill>
                <a:latin typeface="Calibri"/>
                <a:cs typeface="Calibri"/>
              </a:rPr>
              <a:t>evaluated </a:t>
            </a:r>
            <a:r>
              <a:rPr sz="2150" spc="20" dirty="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150" spc="-25" dirty="0">
                <a:solidFill>
                  <a:srgbClr val="333333"/>
                </a:solidFill>
                <a:latin typeface="Calibri"/>
                <a:cs typeface="Calibri"/>
              </a:rPr>
              <a:t>True. </a:t>
            </a:r>
            <a:r>
              <a:rPr sz="2150" spc="-5" dirty="0">
                <a:solidFill>
                  <a:srgbClr val="333333"/>
                </a:solidFill>
                <a:latin typeface="Calibri"/>
                <a:cs typeface="Calibri"/>
              </a:rPr>
              <a:t>It </a:t>
            </a:r>
            <a:r>
              <a:rPr sz="2150" spc="30" dirty="0">
                <a:solidFill>
                  <a:srgbClr val="333333"/>
                </a:solidFill>
                <a:latin typeface="Calibri"/>
                <a:cs typeface="Calibri"/>
              </a:rPr>
              <a:t>is </a:t>
            </a:r>
            <a:r>
              <a:rPr sz="2150" spc="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333333"/>
                </a:solidFill>
                <a:latin typeface="Calibri"/>
                <a:cs typeface="Calibri"/>
              </a:rPr>
              <a:t>also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333333"/>
                </a:solidFill>
                <a:latin typeface="Calibri"/>
                <a:cs typeface="Calibri"/>
              </a:rPr>
              <a:t>known</a:t>
            </a:r>
            <a:r>
              <a:rPr sz="2150" spc="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as</a:t>
            </a:r>
            <a:r>
              <a:rPr sz="215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3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150" spc="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333333"/>
                </a:solidFill>
                <a:latin typeface="Calibri"/>
                <a:cs typeface="Calibri"/>
              </a:rPr>
              <a:t>conjunctive</a:t>
            </a:r>
            <a:r>
              <a:rPr sz="215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30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150" spc="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150" spc="25" dirty="0">
                <a:solidFill>
                  <a:srgbClr val="333333"/>
                </a:solidFill>
                <a:latin typeface="Calibri"/>
                <a:cs typeface="Calibri"/>
              </a:rPr>
              <a:t> used</a:t>
            </a:r>
            <a:r>
              <a:rPr sz="2150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5" dirty="0">
                <a:solidFill>
                  <a:srgbClr val="333333"/>
                </a:solidFill>
                <a:latin typeface="Calibri"/>
                <a:cs typeface="Calibri"/>
              </a:rPr>
              <a:t>with</a:t>
            </a:r>
            <a:r>
              <a:rPr sz="2150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the  </a:t>
            </a:r>
            <a:r>
              <a:rPr sz="2150" spc="30" dirty="0">
                <a:solidFill>
                  <a:srgbClr val="333333"/>
                </a:solidFill>
                <a:latin typeface="Calibri"/>
                <a:cs typeface="Calibri"/>
              </a:rPr>
              <a:t>WHERE </a:t>
            </a:r>
            <a:r>
              <a:rPr sz="2150" spc="-4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333333"/>
                </a:solidFill>
                <a:latin typeface="Calibri"/>
                <a:cs typeface="Calibri"/>
              </a:rPr>
              <a:t>clause.</a:t>
            </a:r>
            <a:endParaRPr sz="21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sz="2150" b="1" spc="15" dirty="0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r>
              <a:rPr sz="2150" b="1" spc="-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2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150" b="1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20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150" b="1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5" dirty="0">
                <a:solidFill>
                  <a:srgbClr val="333333"/>
                </a:solidFill>
                <a:latin typeface="Calibri"/>
                <a:cs typeface="Calibri"/>
              </a:rPr>
              <a:t>operator: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ts val="2340"/>
              </a:lnSpc>
              <a:spcBef>
                <a:spcPts val="500"/>
              </a:spcBef>
            </a:pPr>
            <a:r>
              <a:rPr sz="2150" spc="5" dirty="0">
                <a:latin typeface="Calibri"/>
                <a:cs typeface="Calibri"/>
              </a:rPr>
              <a:t>SELECT</a:t>
            </a:r>
            <a:r>
              <a:rPr sz="2150" spc="105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column1,</a:t>
            </a:r>
            <a:r>
              <a:rPr sz="2150" spc="9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....,</a:t>
            </a:r>
            <a:r>
              <a:rPr sz="2150" spc="9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columnN</a:t>
            </a:r>
            <a:r>
              <a:rPr sz="2150" spc="14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FROM</a:t>
            </a:r>
            <a:r>
              <a:rPr sz="2150" spc="120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table_Name</a:t>
            </a:r>
            <a:r>
              <a:rPr sz="2150" spc="90" dirty="0">
                <a:latin typeface="Calibri"/>
                <a:cs typeface="Calibri"/>
              </a:rPr>
              <a:t> </a:t>
            </a:r>
            <a:r>
              <a:rPr sz="2150" spc="30" dirty="0">
                <a:latin typeface="Calibri"/>
                <a:cs typeface="Calibri"/>
              </a:rPr>
              <a:t>WHERE</a:t>
            </a:r>
            <a:r>
              <a:rPr sz="2150" spc="11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condition1</a:t>
            </a:r>
            <a:r>
              <a:rPr sz="2150" spc="135" dirty="0">
                <a:latin typeface="Calibri"/>
                <a:cs typeface="Calibri"/>
              </a:rPr>
              <a:t> </a:t>
            </a:r>
            <a:r>
              <a:rPr sz="2150" spc="25" dirty="0">
                <a:latin typeface="Calibri"/>
                <a:cs typeface="Calibri"/>
              </a:rPr>
              <a:t>AND</a:t>
            </a:r>
            <a:endParaRPr sz="2150">
              <a:latin typeface="Calibri"/>
              <a:cs typeface="Calibri"/>
            </a:endParaRPr>
          </a:p>
          <a:p>
            <a:pPr marL="79375" algn="just">
              <a:lnSpc>
                <a:spcPts val="2340"/>
              </a:lnSpc>
            </a:pPr>
            <a:r>
              <a:rPr sz="2150" spc="5" dirty="0">
                <a:latin typeface="Calibri"/>
                <a:cs typeface="Calibri"/>
              </a:rPr>
              <a:t>condition2</a:t>
            </a:r>
            <a:r>
              <a:rPr sz="2150" spc="35" dirty="0">
                <a:latin typeface="Calibri"/>
                <a:cs typeface="Calibri"/>
              </a:rPr>
              <a:t> </a:t>
            </a:r>
            <a:r>
              <a:rPr sz="2150" spc="25" dirty="0">
                <a:latin typeface="Calibri"/>
                <a:cs typeface="Calibri"/>
              </a:rPr>
              <a:t>AND</a:t>
            </a:r>
            <a:r>
              <a:rPr sz="2150" spc="3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condition3</a:t>
            </a:r>
            <a:r>
              <a:rPr sz="2150" spc="110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A</a:t>
            </a:r>
            <a:endParaRPr sz="2150">
              <a:latin typeface="Calibri"/>
              <a:cs typeface="Calibri"/>
            </a:endParaRPr>
          </a:p>
          <a:p>
            <a:pPr marL="12700" marR="10795" algn="just">
              <a:lnSpc>
                <a:spcPct val="81500"/>
              </a:lnSpc>
              <a:spcBef>
                <a:spcPts val="1050"/>
              </a:spcBef>
            </a:pPr>
            <a:r>
              <a:rPr sz="2150" spc="5" dirty="0">
                <a:latin typeface="Calibri"/>
                <a:cs typeface="Calibri"/>
              </a:rPr>
              <a:t>Suppose,</a:t>
            </a:r>
            <a:r>
              <a:rPr sz="2150" spc="10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we</a:t>
            </a:r>
            <a:r>
              <a:rPr sz="2150" spc="2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want</a:t>
            </a:r>
            <a:r>
              <a:rPr sz="2150" spc="15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to</a:t>
            </a:r>
            <a:r>
              <a:rPr sz="2150" spc="2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access  </a:t>
            </a:r>
            <a:r>
              <a:rPr sz="2150" spc="15" dirty="0">
                <a:latin typeface="Calibri"/>
                <a:cs typeface="Calibri"/>
              </a:rPr>
              <a:t>all  </a:t>
            </a:r>
            <a:r>
              <a:rPr sz="2150" spc="10" dirty="0">
                <a:latin typeface="Calibri"/>
                <a:cs typeface="Calibri"/>
              </a:rPr>
              <a:t>the  </a:t>
            </a:r>
            <a:r>
              <a:rPr sz="2150" spc="-10" dirty="0">
                <a:latin typeface="Calibri"/>
                <a:cs typeface="Calibri"/>
              </a:rPr>
              <a:t>records</a:t>
            </a:r>
            <a:r>
              <a:rPr sz="2150" spc="465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of</a:t>
            </a:r>
            <a:r>
              <a:rPr sz="2150" spc="475" dirty="0">
                <a:latin typeface="Calibri"/>
                <a:cs typeface="Calibri"/>
              </a:rPr>
              <a:t> </a:t>
            </a:r>
            <a:r>
              <a:rPr sz="2150" spc="25" dirty="0">
                <a:latin typeface="Calibri"/>
                <a:cs typeface="Calibri"/>
              </a:rPr>
              <a:t>those  </a:t>
            </a:r>
            <a:r>
              <a:rPr sz="2150" spc="20" dirty="0">
                <a:latin typeface="Calibri"/>
                <a:cs typeface="Calibri"/>
              </a:rPr>
              <a:t>employees  </a:t>
            </a:r>
            <a:r>
              <a:rPr sz="2150" dirty="0">
                <a:latin typeface="Calibri"/>
                <a:cs typeface="Calibri"/>
              </a:rPr>
              <a:t>from </a:t>
            </a:r>
            <a:r>
              <a:rPr sz="2150" spc="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the </a:t>
            </a:r>
            <a:r>
              <a:rPr sz="2150" b="1" spc="15" dirty="0">
                <a:latin typeface="Calibri"/>
                <a:cs typeface="Calibri"/>
              </a:rPr>
              <a:t>Employee_details </a:t>
            </a:r>
            <a:r>
              <a:rPr sz="2150" spc="15" dirty="0">
                <a:latin typeface="Calibri"/>
                <a:cs typeface="Calibri"/>
              </a:rPr>
              <a:t>table </a:t>
            </a:r>
            <a:r>
              <a:rPr sz="2150" dirty="0">
                <a:latin typeface="Calibri"/>
                <a:cs typeface="Calibri"/>
              </a:rPr>
              <a:t>whose </a:t>
            </a:r>
            <a:r>
              <a:rPr sz="2150" spc="20" dirty="0">
                <a:latin typeface="Calibri"/>
                <a:cs typeface="Calibri"/>
              </a:rPr>
              <a:t>salary </a:t>
            </a:r>
            <a:r>
              <a:rPr sz="2150" spc="15" dirty="0">
                <a:latin typeface="Calibri"/>
                <a:cs typeface="Calibri"/>
              </a:rPr>
              <a:t>is </a:t>
            </a:r>
            <a:r>
              <a:rPr sz="2150" spc="30" dirty="0">
                <a:latin typeface="Calibri"/>
                <a:cs typeface="Calibri"/>
              </a:rPr>
              <a:t>25000 </a:t>
            </a:r>
            <a:r>
              <a:rPr sz="2150" spc="10" dirty="0">
                <a:latin typeface="Calibri"/>
                <a:cs typeface="Calibri"/>
              </a:rPr>
              <a:t>and the city </a:t>
            </a:r>
            <a:r>
              <a:rPr sz="2150" spc="15" dirty="0">
                <a:latin typeface="Calibri"/>
                <a:cs typeface="Calibri"/>
              </a:rPr>
              <a:t>is </a:t>
            </a:r>
            <a:r>
              <a:rPr sz="2150" spc="10" dirty="0">
                <a:latin typeface="Calibri"/>
                <a:cs typeface="Calibri"/>
              </a:rPr>
              <a:t>Delhi. </a:t>
            </a:r>
            <a:r>
              <a:rPr sz="2150" spc="-5" dirty="0">
                <a:latin typeface="Calibri"/>
                <a:cs typeface="Calibri"/>
              </a:rPr>
              <a:t>For </a:t>
            </a:r>
            <a:r>
              <a:rPr sz="2150" spc="-47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this,</a:t>
            </a:r>
            <a:r>
              <a:rPr sz="2150" spc="25" dirty="0">
                <a:latin typeface="Calibri"/>
                <a:cs typeface="Calibri"/>
              </a:rPr>
              <a:t> we</a:t>
            </a:r>
            <a:r>
              <a:rPr sz="2150" spc="5" dirty="0">
                <a:latin typeface="Calibri"/>
                <a:cs typeface="Calibri"/>
              </a:rPr>
              <a:t> have </a:t>
            </a:r>
            <a:r>
              <a:rPr sz="2150" spc="20" dirty="0">
                <a:latin typeface="Calibri"/>
                <a:cs typeface="Calibri"/>
              </a:rPr>
              <a:t>to</a:t>
            </a:r>
            <a:r>
              <a:rPr sz="2150" spc="15" dirty="0">
                <a:latin typeface="Calibri"/>
                <a:cs typeface="Calibri"/>
              </a:rPr>
              <a:t> write </a:t>
            </a:r>
            <a:r>
              <a:rPr sz="2150" spc="10" dirty="0">
                <a:latin typeface="Calibri"/>
                <a:cs typeface="Calibri"/>
              </a:rPr>
              <a:t>the </a:t>
            </a:r>
            <a:r>
              <a:rPr sz="2150" dirty="0">
                <a:latin typeface="Calibri"/>
                <a:cs typeface="Calibri"/>
              </a:rPr>
              <a:t>following</a:t>
            </a:r>
            <a:r>
              <a:rPr sz="2150" spc="7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query</a:t>
            </a:r>
            <a:r>
              <a:rPr sz="2150" spc="180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in </a:t>
            </a:r>
            <a:r>
              <a:rPr sz="2150" spc="10" dirty="0">
                <a:latin typeface="Calibri"/>
                <a:cs typeface="Calibri"/>
              </a:rPr>
              <a:t>SQL: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ts val="2345"/>
              </a:lnSpc>
              <a:spcBef>
                <a:spcPts val="570"/>
              </a:spcBef>
            </a:pPr>
            <a:r>
              <a:rPr sz="2150" spc="5" dirty="0">
                <a:latin typeface="Calibri"/>
                <a:cs typeface="Calibri"/>
              </a:rPr>
              <a:t>SELECT</a:t>
            </a:r>
            <a:r>
              <a:rPr sz="2150" spc="10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*</a:t>
            </a:r>
            <a:r>
              <a:rPr sz="2150" spc="8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FROM</a:t>
            </a:r>
            <a:r>
              <a:rPr sz="2150" spc="125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Employee_details</a:t>
            </a:r>
            <a:r>
              <a:rPr sz="2150" spc="85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WHERE</a:t>
            </a:r>
            <a:r>
              <a:rPr sz="2150" spc="100" dirty="0"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FF0000"/>
                </a:solidFill>
                <a:latin typeface="Calibri"/>
                <a:cs typeface="Calibri"/>
              </a:rPr>
              <a:t>Emp_Salary</a:t>
            </a:r>
            <a:r>
              <a:rPr sz="2150" spc="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=</a:t>
            </a:r>
            <a:r>
              <a:rPr sz="2150" spc="75" dirty="0">
                <a:latin typeface="Calibri"/>
                <a:cs typeface="Calibri"/>
              </a:rPr>
              <a:t> </a:t>
            </a:r>
            <a:r>
              <a:rPr sz="2150" spc="30" dirty="0">
                <a:solidFill>
                  <a:srgbClr val="0000FF"/>
                </a:solidFill>
                <a:latin typeface="Calibri"/>
                <a:cs typeface="Calibri"/>
              </a:rPr>
              <a:t>25000</a:t>
            </a:r>
            <a:r>
              <a:rPr sz="2150" spc="1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50" spc="25" dirty="0">
                <a:latin typeface="Calibri"/>
                <a:cs typeface="Calibri"/>
              </a:rPr>
              <a:t>AND</a:t>
            </a:r>
            <a:r>
              <a:rPr sz="2150" spc="55" dirty="0"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FF0000"/>
                </a:solidFill>
                <a:latin typeface="Calibri"/>
                <a:cs typeface="Calibri"/>
              </a:rPr>
              <a:t>Emp_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ts val="2345"/>
              </a:lnSpc>
            </a:pPr>
            <a:r>
              <a:rPr sz="2150" spc="5" dirty="0">
                <a:solidFill>
                  <a:srgbClr val="FF0000"/>
                </a:solidFill>
                <a:latin typeface="Calibri"/>
                <a:cs typeface="Calibri"/>
              </a:rPr>
              <a:t>City</a:t>
            </a:r>
            <a:r>
              <a:rPr sz="215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=</a:t>
            </a:r>
            <a:r>
              <a:rPr sz="2150" spc="-20" dirty="0"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0000FF"/>
                </a:solidFill>
                <a:latin typeface="Calibri"/>
                <a:cs typeface="Calibri"/>
              </a:rPr>
              <a:t>'Delhi'</a:t>
            </a:r>
            <a:r>
              <a:rPr sz="2150" dirty="0">
                <a:latin typeface="Calibri"/>
                <a:cs typeface="Calibri"/>
              </a:rPr>
              <a:t>;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ts val="2340"/>
              </a:lnSpc>
              <a:spcBef>
                <a:spcPts val="500"/>
              </a:spcBef>
              <a:tabLst>
                <a:tab pos="1261110" algn="l"/>
                <a:tab pos="1985645" algn="l"/>
                <a:tab pos="3195955" algn="l"/>
                <a:tab pos="3901440" algn="l"/>
                <a:tab pos="4940300" algn="l"/>
                <a:tab pos="5836285" algn="l"/>
                <a:tab pos="6741795" algn="l"/>
                <a:tab pos="7313930" algn="l"/>
                <a:tab pos="8238490" algn="l"/>
              </a:tabLst>
            </a:pPr>
            <a:r>
              <a:rPr sz="2150" spc="10" dirty="0">
                <a:latin typeface="Calibri"/>
                <a:cs typeface="Calibri"/>
              </a:rPr>
              <a:t>Here,</a:t>
            </a:r>
            <a:r>
              <a:rPr sz="2150" b="1" spc="10" dirty="0">
                <a:latin typeface="Calibri"/>
                <a:cs typeface="Calibri"/>
              </a:rPr>
              <a:t>SQL	</a:t>
            </a:r>
            <a:r>
              <a:rPr sz="2150" b="1" spc="20" dirty="0">
                <a:latin typeface="Calibri"/>
                <a:cs typeface="Calibri"/>
              </a:rPr>
              <a:t>AND	</a:t>
            </a:r>
            <a:r>
              <a:rPr sz="2150" b="1" spc="5" dirty="0">
                <a:latin typeface="Calibri"/>
                <a:cs typeface="Calibri"/>
              </a:rPr>
              <a:t>operator	</a:t>
            </a:r>
            <a:r>
              <a:rPr sz="2150" spc="25" dirty="0">
                <a:latin typeface="Calibri"/>
                <a:cs typeface="Calibri"/>
              </a:rPr>
              <a:t>with	</a:t>
            </a:r>
            <a:r>
              <a:rPr sz="2150" spc="15" dirty="0">
                <a:latin typeface="Calibri"/>
                <a:cs typeface="Calibri"/>
              </a:rPr>
              <a:t>WHERE	</a:t>
            </a:r>
            <a:r>
              <a:rPr sz="2150" dirty="0">
                <a:latin typeface="Calibri"/>
                <a:cs typeface="Calibri"/>
              </a:rPr>
              <a:t>clause	</a:t>
            </a:r>
            <a:r>
              <a:rPr sz="2150" spc="15" dirty="0">
                <a:latin typeface="Calibri"/>
                <a:cs typeface="Calibri"/>
              </a:rPr>
              <a:t>shows	</a:t>
            </a:r>
            <a:r>
              <a:rPr sz="2150" spc="10" dirty="0">
                <a:latin typeface="Calibri"/>
                <a:cs typeface="Calibri"/>
              </a:rPr>
              <a:t>the	</a:t>
            </a:r>
            <a:r>
              <a:rPr sz="2150" spc="-5" dirty="0">
                <a:latin typeface="Calibri"/>
                <a:cs typeface="Calibri"/>
              </a:rPr>
              <a:t>record	</a:t>
            </a:r>
            <a:r>
              <a:rPr sz="2150" spc="-15" dirty="0">
                <a:latin typeface="Calibri"/>
                <a:cs typeface="Calibri"/>
              </a:rPr>
              <a:t>of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ts val="2340"/>
              </a:lnSpc>
            </a:pPr>
            <a:r>
              <a:rPr sz="2150" spc="-5" dirty="0">
                <a:latin typeface="Calibri"/>
                <a:cs typeface="Calibri"/>
              </a:rPr>
              <a:t>employees</a:t>
            </a:r>
            <a:r>
              <a:rPr sz="2150" spc="2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whose</a:t>
            </a:r>
            <a:r>
              <a:rPr sz="2150" spc="15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salary</a:t>
            </a:r>
            <a:r>
              <a:rPr sz="2150" spc="30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is</a:t>
            </a:r>
            <a:r>
              <a:rPr sz="2150" spc="5" dirty="0">
                <a:latin typeface="Calibri"/>
                <a:cs typeface="Calibri"/>
              </a:rPr>
              <a:t> </a:t>
            </a:r>
            <a:r>
              <a:rPr sz="2150" spc="30" dirty="0">
                <a:latin typeface="Calibri"/>
                <a:cs typeface="Calibri"/>
              </a:rPr>
              <a:t>25000</a:t>
            </a:r>
            <a:r>
              <a:rPr sz="2150" spc="-2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and</a:t>
            </a:r>
            <a:r>
              <a:rPr sz="2150" spc="1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the</a:t>
            </a:r>
            <a:r>
              <a:rPr sz="2150" spc="8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city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is</a:t>
            </a:r>
            <a:r>
              <a:rPr sz="2150" spc="10" dirty="0">
                <a:latin typeface="Calibri"/>
                <a:cs typeface="Calibri"/>
              </a:rPr>
              <a:t> Delhi.</a:t>
            </a:r>
            <a:endParaRPr sz="215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SQL</a:t>
            </a:r>
            <a:r>
              <a:rPr spc="-55" dirty="0"/>
              <a:t> </a:t>
            </a:r>
            <a:r>
              <a:rPr spc="-15" dirty="0"/>
              <a:t>Operators</a:t>
            </a:r>
            <a:r>
              <a:rPr spc="-50" dirty="0"/>
              <a:t> </a:t>
            </a:r>
            <a:r>
              <a:rPr spc="5" dirty="0"/>
              <a:t>and</a:t>
            </a:r>
            <a:r>
              <a:rPr spc="-50" dirty="0"/>
              <a:t> </a:t>
            </a:r>
            <a:r>
              <a:rPr spc="20" dirty="0"/>
              <a:t>their</a:t>
            </a:r>
            <a:r>
              <a:rPr spc="-65" dirty="0"/>
              <a:t> </a:t>
            </a:r>
            <a:r>
              <a:rPr dirty="0"/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8166" y="19050"/>
            <a:ext cx="127790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124</a:t>
            </a:fld>
            <a:endParaRPr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1591" y="842399"/>
            <a:ext cx="8546465" cy="531050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25"/>
              </a:spcBef>
            </a:pPr>
            <a:r>
              <a:rPr sz="2400" b="1" spc="-5" dirty="0">
                <a:solidFill>
                  <a:srgbClr val="4471C4"/>
                </a:solidFill>
                <a:latin typeface="Calibri"/>
                <a:cs typeface="Calibri"/>
              </a:rPr>
              <a:t>SQL</a:t>
            </a:r>
            <a:r>
              <a:rPr sz="2400" b="1" spc="-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15" dirty="0">
                <a:solidFill>
                  <a:srgbClr val="4471C4"/>
                </a:solidFill>
                <a:latin typeface="Calibri"/>
                <a:cs typeface="Calibri"/>
              </a:rPr>
              <a:t>OR</a:t>
            </a:r>
            <a:r>
              <a:rPr sz="2400" b="1" spc="-5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471C4"/>
                </a:solidFill>
                <a:latin typeface="Calibri"/>
                <a:cs typeface="Calibri"/>
              </a:rPr>
              <a:t>Operator</a:t>
            </a:r>
            <a:endParaRPr sz="2400">
              <a:latin typeface="Calibri"/>
              <a:cs typeface="Calibri"/>
            </a:endParaRPr>
          </a:p>
          <a:p>
            <a:pPr marL="12700" marR="15875" algn="just">
              <a:lnSpc>
                <a:spcPct val="80000"/>
              </a:lnSpc>
              <a:spcBef>
                <a:spcPts val="1000"/>
              </a:spcBef>
            </a:pP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OR operator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SQL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shows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record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from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if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any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conditions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separated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by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OR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operator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evaluates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True.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It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also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known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as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conjunctive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and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used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with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WHERE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clause.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425"/>
              </a:spcBef>
            </a:pPr>
            <a:r>
              <a:rPr sz="2400" b="1" spc="-10" dirty="0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r>
              <a:rPr sz="2400" b="1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b="1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10" dirty="0">
                <a:solidFill>
                  <a:srgbClr val="333333"/>
                </a:solidFill>
                <a:latin typeface="Calibri"/>
                <a:cs typeface="Calibri"/>
              </a:rPr>
              <a:t>OR</a:t>
            </a:r>
            <a:r>
              <a:rPr sz="2400" b="1" spc="-25" dirty="0">
                <a:solidFill>
                  <a:srgbClr val="333333"/>
                </a:solidFill>
                <a:latin typeface="Calibri"/>
                <a:cs typeface="Calibri"/>
              </a:rPr>
              <a:t> operator:</a:t>
            </a:r>
            <a:endParaRPr sz="2400">
              <a:latin typeface="Calibri"/>
              <a:cs typeface="Calibri"/>
            </a:endParaRPr>
          </a:p>
          <a:p>
            <a:pPr marL="12700" marR="6985" algn="just">
              <a:lnSpc>
                <a:spcPts val="2330"/>
              </a:lnSpc>
              <a:spcBef>
                <a:spcPts val="960"/>
              </a:spcBef>
            </a:pPr>
            <a:r>
              <a:rPr sz="2400" dirty="0">
                <a:latin typeface="Calibri"/>
                <a:cs typeface="Calibri"/>
              </a:rPr>
              <a:t>SELECT </a:t>
            </a:r>
            <a:r>
              <a:rPr sz="2400" spc="5" dirty="0">
                <a:latin typeface="Calibri"/>
                <a:cs typeface="Calibri"/>
              </a:rPr>
              <a:t>column1, </a:t>
            </a:r>
            <a:r>
              <a:rPr sz="2400" spc="-10" dirty="0">
                <a:latin typeface="Calibri"/>
                <a:cs typeface="Calibri"/>
              </a:rPr>
              <a:t>...., </a:t>
            </a:r>
            <a:r>
              <a:rPr sz="2400" spc="-5" dirty="0">
                <a:latin typeface="Calibri"/>
                <a:cs typeface="Calibri"/>
              </a:rPr>
              <a:t>columnN FROM </a:t>
            </a:r>
            <a:r>
              <a:rPr sz="2400" dirty="0">
                <a:latin typeface="Calibri"/>
                <a:cs typeface="Calibri"/>
              </a:rPr>
              <a:t>table_Name </a:t>
            </a:r>
            <a:r>
              <a:rPr sz="2400" spc="-10" dirty="0">
                <a:latin typeface="Calibri"/>
                <a:cs typeface="Calibri"/>
              </a:rPr>
              <a:t>WHERE </a:t>
            </a:r>
            <a:r>
              <a:rPr sz="2400" dirty="0">
                <a:latin typeface="Calibri"/>
                <a:cs typeface="Calibri"/>
              </a:rPr>
              <a:t>condition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condition2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condition3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 marR="8255" algn="just">
              <a:lnSpc>
                <a:spcPts val="2330"/>
              </a:lnSpc>
              <a:spcBef>
                <a:spcPts val="975"/>
              </a:spcBef>
            </a:pPr>
            <a:r>
              <a:rPr sz="2400" spc="-5" dirty="0">
                <a:latin typeface="Calibri"/>
                <a:cs typeface="Calibri"/>
              </a:rPr>
              <a:t>If</a:t>
            </a:r>
            <a:r>
              <a:rPr sz="2400" dirty="0">
                <a:latin typeface="Calibri"/>
                <a:cs typeface="Calibri"/>
              </a:rPr>
              <a:t> we</a:t>
            </a:r>
            <a:r>
              <a:rPr sz="2400" spc="5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want</a:t>
            </a:r>
            <a:r>
              <a:rPr sz="2400" spc="50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  </a:t>
            </a:r>
            <a:r>
              <a:rPr sz="2400" spc="-15" dirty="0">
                <a:latin typeface="Calibri"/>
                <a:cs typeface="Calibri"/>
              </a:rPr>
              <a:t>access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all</a:t>
            </a:r>
            <a:r>
              <a:rPr sz="2400" spc="50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  </a:t>
            </a:r>
            <a:r>
              <a:rPr sz="2400" spc="-20" dirty="0">
                <a:latin typeface="Calibri"/>
                <a:cs typeface="Calibri"/>
              </a:rPr>
              <a:t>records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  </a:t>
            </a:r>
            <a:r>
              <a:rPr sz="2400" dirty="0">
                <a:latin typeface="Calibri"/>
                <a:cs typeface="Calibri"/>
              </a:rPr>
              <a:t>those</a:t>
            </a:r>
            <a:r>
              <a:rPr sz="2400" spc="5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employees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Employee_details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whose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salary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25000</a:t>
            </a:r>
            <a:r>
              <a:rPr sz="2400" spc="5" dirty="0">
                <a:latin typeface="Calibri"/>
                <a:cs typeface="Calibri"/>
              </a:rPr>
              <a:t> or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city</a:t>
            </a:r>
            <a:r>
              <a:rPr sz="2400" spc="54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is 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Delhi.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For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this,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have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write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SQL: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565"/>
              </a:lnSpc>
              <a:spcBef>
                <a:spcPts val="434"/>
              </a:spcBef>
            </a:pPr>
            <a:r>
              <a:rPr sz="2400" dirty="0">
                <a:latin typeface="Calibri"/>
                <a:cs typeface="Calibri"/>
              </a:rPr>
              <a:t>SELECT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Employee_details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Emp_Salary</a:t>
            </a:r>
            <a:r>
              <a:rPr sz="24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25000</a:t>
            </a:r>
            <a:r>
              <a:rPr sz="2400" spc="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OR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65"/>
              </a:lnSpc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mp_City</a:t>
            </a:r>
            <a:r>
              <a:rPr sz="24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'Delhi'</a:t>
            </a:r>
            <a:r>
              <a:rPr sz="2400" spc="-5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605"/>
              </a:lnSpc>
              <a:spcBef>
                <a:spcPts val="425"/>
              </a:spcBef>
              <a:tabLst>
                <a:tab pos="822325" algn="l"/>
                <a:tab pos="1442085" algn="l"/>
                <a:tab pos="1957070" algn="l"/>
                <a:tab pos="3195955" algn="l"/>
                <a:tab pos="3882390" algn="l"/>
                <a:tab pos="4940300" algn="l"/>
                <a:tab pos="5855335" algn="l"/>
                <a:tab pos="6779895" algn="l"/>
                <a:tab pos="7332980" algn="l"/>
                <a:tab pos="8276590" algn="l"/>
              </a:tabLst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Here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,	</a:t>
            </a:r>
            <a:r>
              <a:rPr sz="2400" b="1" spc="-15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Q</a:t>
            </a: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L	</a:t>
            </a:r>
            <a:r>
              <a:rPr sz="2400" b="1" spc="25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R	</a:t>
            </a:r>
            <a:r>
              <a:rPr sz="2400" b="1" spc="-20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b="1" spc="-15" dirty="0">
                <a:solidFill>
                  <a:srgbClr val="333333"/>
                </a:solidFill>
                <a:latin typeface="Calibri"/>
                <a:cs typeface="Calibri"/>
              </a:rPr>
              <a:t>pe</a:t>
            </a:r>
            <a:r>
              <a:rPr sz="2400" b="1" spc="-105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 b="1" spc="1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b="1" spc="-10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b="1" spc="-20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r	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h	</a:t>
            </a:r>
            <a:r>
              <a:rPr sz="2400" spc="-40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	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la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	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ow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s	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	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 spc="-75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d	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605"/>
              </a:lnSpc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employees</a:t>
            </a:r>
            <a:r>
              <a:rPr sz="24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whose</a:t>
            </a:r>
            <a:r>
              <a:rPr sz="24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salary</a:t>
            </a:r>
            <a:r>
              <a:rPr sz="2400" spc="1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25000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or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city</a:t>
            </a:r>
            <a:r>
              <a:rPr sz="2400" spc="-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Delhi.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SQL</a:t>
            </a:r>
            <a:r>
              <a:rPr spc="-55" dirty="0"/>
              <a:t> </a:t>
            </a:r>
            <a:r>
              <a:rPr spc="-15" dirty="0"/>
              <a:t>Operators</a:t>
            </a:r>
            <a:r>
              <a:rPr spc="-50" dirty="0"/>
              <a:t> </a:t>
            </a:r>
            <a:r>
              <a:rPr spc="5" dirty="0"/>
              <a:t>and</a:t>
            </a:r>
            <a:r>
              <a:rPr spc="-50" dirty="0"/>
              <a:t> </a:t>
            </a:r>
            <a:r>
              <a:rPr spc="20" dirty="0"/>
              <a:t>their</a:t>
            </a:r>
            <a:r>
              <a:rPr spc="-65" dirty="0"/>
              <a:t> </a:t>
            </a:r>
            <a:r>
              <a:rPr dirty="0"/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0976" y="1905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125</a:t>
            </a:fld>
            <a:endParaRPr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1810" y="742632"/>
            <a:ext cx="9329420" cy="538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471C4"/>
                </a:solidFill>
                <a:latin typeface="Calibri"/>
                <a:cs typeface="Calibri"/>
              </a:rPr>
              <a:t>SQL</a:t>
            </a:r>
            <a:r>
              <a:rPr sz="2400" b="1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10" dirty="0">
                <a:solidFill>
                  <a:srgbClr val="4471C4"/>
                </a:solidFill>
                <a:latin typeface="Calibri"/>
                <a:cs typeface="Calibri"/>
              </a:rPr>
              <a:t>BETWEEN</a:t>
            </a:r>
            <a:r>
              <a:rPr sz="2400" b="1" spc="-10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471C4"/>
                </a:solidFill>
                <a:latin typeface="Calibri"/>
                <a:cs typeface="Calibri"/>
              </a:rPr>
              <a:t>Operator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70400"/>
              </a:lnSpc>
              <a:spcBef>
                <a:spcPts val="980"/>
              </a:spcBef>
            </a:pP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shows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record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range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mentioned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query.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5" dirty="0">
                <a:latin typeface="Calibri"/>
                <a:cs typeface="Calibri"/>
              </a:rPr>
              <a:t> 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numbers,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characters,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date/time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operands.</a:t>
            </a:r>
            <a:endParaRPr sz="2400">
              <a:latin typeface="Calibri"/>
              <a:cs typeface="Calibri"/>
            </a:endParaRPr>
          </a:p>
          <a:p>
            <a:pPr marL="12700" marR="6985" algn="just">
              <a:lnSpc>
                <a:spcPct val="70400"/>
              </a:lnSpc>
              <a:spcBef>
                <a:spcPts val="975"/>
              </a:spcBef>
            </a:pPr>
            <a:r>
              <a:rPr sz="2400" dirty="0">
                <a:latin typeface="Calibri"/>
                <a:cs typeface="Calibri"/>
              </a:rPr>
              <a:t>Suppose, </a:t>
            </a:r>
            <a:r>
              <a:rPr sz="2400" spc="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want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access </a:t>
            </a:r>
            <a:r>
              <a:rPr sz="2400" spc="-20" dirty="0">
                <a:latin typeface="Calibri"/>
                <a:cs typeface="Calibri"/>
              </a:rPr>
              <a:t>all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information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those </a:t>
            </a:r>
            <a:r>
              <a:rPr sz="2400" spc="-10" dirty="0">
                <a:latin typeface="Calibri"/>
                <a:cs typeface="Calibri"/>
              </a:rPr>
              <a:t>employees </a:t>
            </a:r>
            <a:r>
              <a:rPr sz="2400" spc="-20" dirty="0">
                <a:latin typeface="Calibri"/>
                <a:cs typeface="Calibri"/>
              </a:rPr>
              <a:t>from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Employee_details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who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having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salaries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between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20000</a:t>
            </a:r>
            <a:r>
              <a:rPr sz="2400" spc="-10" dirty="0">
                <a:latin typeface="Calibri"/>
                <a:cs typeface="Calibri"/>
              </a:rPr>
              <a:t> and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40000.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For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this,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have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write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following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query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SQL: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455"/>
              </a:lnSpc>
              <a:spcBef>
                <a:spcPts val="125"/>
              </a:spcBef>
            </a:pPr>
            <a:r>
              <a:rPr sz="2400" b="1" spc="10" dirty="0">
                <a:latin typeface="Calibri"/>
                <a:cs typeface="Calibri"/>
              </a:rPr>
              <a:t>SELECT</a:t>
            </a:r>
            <a:r>
              <a:rPr sz="2400" b="1" spc="30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*</a:t>
            </a:r>
            <a:r>
              <a:rPr sz="2400" b="1" spc="36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FROM</a:t>
            </a:r>
            <a:r>
              <a:rPr sz="2400" b="1" spc="36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Employee_details</a:t>
            </a:r>
            <a:r>
              <a:rPr sz="2400" b="1" spc="40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WHERE</a:t>
            </a:r>
            <a:r>
              <a:rPr sz="2400" b="1" spc="3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Emp_Salary</a:t>
            </a:r>
            <a:r>
              <a:rPr sz="2400" b="1" spc="370" dirty="0">
                <a:latin typeface="Calibri"/>
                <a:cs typeface="Calibri"/>
              </a:rPr>
              <a:t> </a:t>
            </a:r>
            <a:r>
              <a:rPr sz="2400" b="1" spc="10" dirty="0">
                <a:latin typeface="Calibri"/>
                <a:cs typeface="Calibri"/>
              </a:rPr>
              <a:t>BETWEEN</a:t>
            </a:r>
            <a:r>
              <a:rPr sz="2400" b="1" spc="30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30000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455"/>
              </a:lnSpc>
            </a:pPr>
            <a:r>
              <a:rPr sz="2400" b="1" spc="-10" dirty="0">
                <a:latin typeface="Calibri"/>
                <a:cs typeface="Calibri"/>
              </a:rPr>
              <a:t>AND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45000;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20"/>
              </a:spcBef>
            </a:pPr>
            <a:r>
              <a:rPr sz="2400" spc="-5" dirty="0">
                <a:latin typeface="Calibri"/>
                <a:cs typeface="Calibri"/>
              </a:rPr>
              <a:t>Here,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BETWEEN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Emp_Salary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field.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400" b="1" spc="-5" dirty="0">
                <a:solidFill>
                  <a:srgbClr val="4471C4"/>
                </a:solidFill>
                <a:latin typeface="Calibri"/>
                <a:cs typeface="Calibri"/>
              </a:rPr>
              <a:t>SQL</a:t>
            </a:r>
            <a:r>
              <a:rPr sz="2400" b="1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15" dirty="0">
                <a:solidFill>
                  <a:srgbClr val="4471C4"/>
                </a:solidFill>
                <a:latin typeface="Calibri"/>
                <a:cs typeface="Calibri"/>
              </a:rPr>
              <a:t>IN</a:t>
            </a:r>
            <a:r>
              <a:rPr sz="2400" b="1" spc="-114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471C4"/>
                </a:solidFill>
                <a:latin typeface="Calibri"/>
                <a:cs typeface="Calibri"/>
              </a:rPr>
              <a:t>Operator</a:t>
            </a:r>
            <a:endParaRPr sz="2400">
              <a:latin typeface="Calibri"/>
              <a:cs typeface="Calibri"/>
            </a:endParaRPr>
          </a:p>
          <a:p>
            <a:pPr marL="12700" marR="5715" algn="just">
              <a:lnSpc>
                <a:spcPct val="70400"/>
              </a:lnSpc>
              <a:spcBef>
                <a:spcPts val="980"/>
              </a:spcBef>
            </a:pP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b="1" spc="15" dirty="0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400" b="1" spc="-25" dirty="0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r>
              <a:rPr sz="24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40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allows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database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users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to specify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two  or more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values in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WHERE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clause. This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logical operator minimizes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requirement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multiple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OR</a:t>
            </a:r>
            <a:r>
              <a:rPr sz="24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conditions.</a:t>
            </a:r>
            <a:endParaRPr sz="2400">
              <a:latin typeface="Calibri"/>
              <a:cs typeface="Calibri"/>
            </a:endParaRPr>
          </a:p>
          <a:p>
            <a:pPr marL="12700" marR="6350" algn="just">
              <a:lnSpc>
                <a:spcPct val="70400"/>
              </a:lnSpc>
              <a:spcBef>
                <a:spcPts val="975"/>
              </a:spcBef>
            </a:pP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makes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query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easier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learn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and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understand.</a:t>
            </a:r>
            <a:r>
              <a:rPr sz="2400" spc="509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This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operator returns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those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rows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whose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values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match with </a:t>
            </a: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any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value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given</a:t>
            </a:r>
            <a:r>
              <a:rPr sz="240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list.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SQL</a:t>
            </a:r>
            <a:r>
              <a:rPr spc="-55" dirty="0"/>
              <a:t> </a:t>
            </a:r>
            <a:r>
              <a:rPr spc="-15" dirty="0"/>
              <a:t>Operators</a:t>
            </a:r>
            <a:r>
              <a:rPr spc="-50" dirty="0"/>
              <a:t> </a:t>
            </a:r>
            <a:r>
              <a:rPr spc="5" dirty="0"/>
              <a:t>and</a:t>
            </a:r>
            <a:r>
              <a:rPr spc="-50" dirty="0"/>
              <a:t> </a:t>
            </a:r>
            <a:r>
              <a:rPr spc="20" dirty="0"/>
              <a:t>their</a:t>
            </a:r>
            <a:r>
              <a:rPr spc="-65" dirty="0"/>
              <a:t> </a:t>
            </a:r>
            <a:r>
              <a:rPr dirty="0"/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2240" y="19050"/>
            <a:ext cx="1123834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126</a:t>
            </a:fld>
            <a:endParaRPr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1591" y="899731"/>
            <a:ext cx="8088630" cy="51327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715" algn="just">
              <a:lnSpc>
                <a:spcPct val="80000"/>
              </a:lnSpc>
              <a:spcBef>
                <a:spcPts val="675"/>
              </a:spcBef>
            </a:pPr>
            <a:r>
              <a:rPr sz="2400" dirty="0">
                <a:latin typeface="Calibri"/>
                <a:cs typeface="Calibri"/>
              </a:rPr>
              <a:t>Suppose,</a:t>
            </a:r>
            <a:r>
              <a:rPr sz="2400" spc="5" dirty="0">
                <a:latin typeface="Calibri"/>
                <a:cs typeface="Calibri"/>
              </a:rPr>
              <a:t> we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want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5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show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those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employees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</a:t>
            </a:r>
            <a:r>
              <a:rPr sz="2400" spc="50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 </a:t>
            </a:r>
            <a:r>
              <a:rPr sz="2400" b="1" spc="-5" dirty="0">
                <a:latin typeface="Calibri"/>
                <a:cs typeface="Calibri"/>
              </a:rPr>
              <a:t>Employee_details </a:t>
            </a:r>
            <a:r>
              <a:rPr sz="2400" spc="-5" dirty="0">
                <a:latin typeface="Calibri"/>
                <a:cs typeface="Calibri"/>
              </a:rPr>
              <a:t>table </a:t>
            </a:r>
            <a:r>
              <a:rPr sz="2400" spc="10" dirty="0">
                <a:latin typeface="Calibri"/>
                <a:cs typeface="Calibri"/>
              </a:rPr>
              <a:t>whose </a:t>
            </a:r>
            <a:r>
              <a:rPr sz="2400" b="1" spc="-5" dirty="0">
                <a:latin typeface="Calibri"/>
                <a:cs typeface="Calibri"/>
              </a:rPr>
              <a:t>Employee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15" dirty="0">
                <a:latin typeface="Calibri"/>
                <a:cs typeface="Calibri"/>
              </a:rPr>
              <a:t>Id </a:t>
            </a:r>
            <a:r>
              <a:rPr sz="2400" spc="-15" dirty="0">
                <a:latin typeface="Calibri"/>
                <a:cs typeface="Calibri"/>
              </a:rPr>
              <a:t>is 202, 204, </a:t>
            </a:r>
            <a:r>
              <a:rPr sz="2400" spc="-1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205. </a:t>
            </a:r>
            <a:r>
              <a:rPr sz="2400" spc="5" dirty="0">
                <a:latin typeface="Calibri"/>
                <a:cs typeface="Calibri"/>
              </a:rPr>
              <a:t>For this, we </a:t>
            </a:r>
            <a:r>
              <a:rPr sz="2400" spc="-30" dirty="0">
                <a:latin typeface="Calibri"/>
                <a:cs typeface="Calibri"/>
              </a:rPr>
              <a:t>have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write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following </a:t>
            </a:r>
            <a:r>
              <a:rPr sz="2400" dirty="0">
                <a:latin typeface="Calibri"/>
                <a:cs typeface="Calibri"/>
              </a:rPr>
              <a:t> query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SQL:</a:t>
            </a:r>
            <a:endParaRPr sz="2400">
              <a:latin typeface="Calibri"/>
              <a:cs typeface="Calibri"/>
            </a:endParaRPr>
          </a:p>
          <a:p>
            <a:pPr marL="12700" marR="96520" algn="just">
              <a:lnSpc>
                <a:spcPts val="2330"/>
              </a:lnSpc>
              <a:spcBef>
                <a:spcPts val="965"/>
              </a:spcBef>
            </a:pPr>
            <a:r>
              <a:rPr sz="2400" b="1" spc="5" dirty="0">
                <a:latin typeface="Calibri"/>
                <a:cs typeface="Calibri"/>
              </a:rPr>
              <a:t>SELECT </a:t>
            </a:r>
            <a:r>
              <a:rPr sz="2400" b="1" dirty="0">
                <a:latin typeface="Calibri"/>
                <a:cs typeface="Calibri"/>
              </a:rPr>
              <a:t>* </a:t>
            </a:r>
            <a:r>
              <a:rPr sz="2400" b="1" spc="-10" dirty="0">
                <a:latin typeface="Calibri"/>
                <a:cs typeface="Calibri"/>
              </a:rPr>
              <a:t>FROM </a:t>
            </a:r>
            <a:r>
              <a:rPr sz="2400" b="1" spc="-5" dirty="0">
                <a:latin typeface="Calibri"/>
                <a:cs typeface="Calibri"/>
              </a:rPr>
              <a:t>Employee_details </a:t>
            </a:r>
            <a:r>
              <a:rPr sz="2400" b="1" dirty="0">
                <a:latin typeface="Calibri"/>
                <a:cs typeface="Calibri"/>
              </a:rPr>
              <a:t>WHERE Emp_Id </a:t>
            </a:r>
            <a:r>
              <a:rPr sz="2400" b="1" spc="15" dirty="0">
                <a:latin typeface="Calibri"/>
                <a:cs typeface="Calibri"/>
              </a:rPr>
              <a:t>IN </a:t>
            </a:r>
            <a:r>
              <a:rPr sz="2400" b="1" spc="-15" dirty="0">
                <a:latin typeface="Calibri"/>
                <a:cs typeface="Calibri"/>
              </a:rPr>
              <a:t>(202, 204,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205);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434"/>
              </a:spcBef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Here,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we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used</a:t>
            </a:r>
            <a:r>
              <a:rPr sz="2400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400" b="1" spc="-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15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r>
              <a:rPr sz="2400" b="1" spc="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with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Emp_Id</a:t>
            </a:r>
            <a:r>
              <a:rPr sz="24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column.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80000"/>
              </a:lnSpc>
              <a:spcBef>
                <a:spcPts val="1000"/>
              </a:spcBef>
            </a:pPr>
            <a:r>
              <a:rPr sz="2400" dirty="0">
                <a:latin typeface="Calibri"/>
                <a:cs typeface="Calibri"/>
              </a:rPr>
              <a:t>Suppose,</a:t>
            </a:r>
            <a:r>
              <a:rPr sz="2400" spc="5" dirty="0">
                <a:latin typeface="Calibri"/>
                <a:cs typeface="Calibri"/>
              </a:rPr>
              <a:t> we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want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5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show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those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employees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</a:t>
            </a:r>
            <a:r>
              <a:rPr sz="2400" spc="50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b="1" spc="-5" dirty="0">
                <a:latin typeface="Calibri"/>
                <a:cs typeface="Calibri"/>
              </a:rPr>
              <a:t>Employee_details </a:t>
            </a:r>
            <a:r>
              <a:rPr sz="2400" spc="-5" dirty="0">
                <a:latin typeface="Calibri"/>
                <a:cs typeface="Calibri"/>
              </a:rPr>
              <a:t>table </a:t>
            </a:r>
            <a:r>
              <a:rPr sz="2400" spc="10" dirty="0">
                <a:latin typeface="Calibri"/>
                <a:cs typeface="Calibri"/>
              </a:rPr>
              <a:t>whose </a:t>
            </a:r>
            <a:r>
              <a:rPr sz="2400" b="1" spc="-5" dirty="0">
                <a:latin typeface="Calibri"/>
                <a:cs typeface="Calibri"/>
              </a:rPr>
              <a:t>Employee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15" dirty="0">
                <a:latin typeface="Calibri"/>
                <a:cs typeface="Calibri"/>
              </a:rPr>
              <a:t>Id </a:t>
            </a:r>
            <a:r>
              <a:rPr sz="2400" spc="-15" dirty="0">
                <a:latin typeface="Calibri"/>
                <a:cs typeface="Calibri"/>
              </a:rPr>
              <a:t>is </a:t>
            </a:r>
            <a:r>
              <a:rPr sz="2400" spc="-20" dirty="0">
                <a:latin typeface="Calibri"/>
                <a:cs typeface="Calibri"/>
              </a:rPr>
              <a:t>not </a:t>
            </a:r>
            <a:r>
              <a:rPr sz="2400" dirty="0">
                <a:latin typeface="Calibri"/>
                <a:cs typeface="Calibri"/>
              </a:rPr>
              <a:t>equal </a:t>
            </a:r>
            <a:r>
              <a:rPr sz="2400" spc="-30" dirty="0">
                <a:latin typeface="Calibri"/>
                <a:cs typeface="Calibri"/>
              </a:rPr>
              <a:t>to </a:t>
            </a:r>
            <a:r>
              <a:rPr sz="2400" spc="-15" dirty="0">
                <a:latin typeface="Calibri"/>
                <a:cs typeface="Calibri"/>
              </a:rPr>
              <a:t>202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205. </a:t>
            </a:r>
            <a:r>
              <a:rPr sz="2400" spc="5" dirty="0">
                <a:latin typeface="Calibri"/>
                <a:cs typeface="Calibri"/>
              </a:rPr>
              <a:t>For this, </a:t>
            </a:r>
            <a:r>
              <a:rPr sz="2400" dirty="0">
                <a:latin typeface="Calibri"/>
                <a:cs typeface="Calibri"/>
              </a:rPr>
              <a:t>we </a:t>
            </a:r>
            <a:r>
              <a:rPr sz="2400" spc="-35" dirty="0">
                <a:latin typeface="Calibri"/>
                <a:cs typeface="Calibri"/>
              </a:rPr>
              <a:t>have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write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following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SQL:</a:t>
            </a:r>
            <a:endParaRPr sz="2400">
              <a:latin typeface="Calibri"/>
              <a:cs typeface="Calibri"/>
            </a:endParaRPr>
          </a:p>
          <a:p>
            <a:pPr marL="12700" marR="10795">
              <a:lnSpc>
                <a:spcPts val="2330"/>
              </a:lnSpc>
              <a:spcBef>
                <a:spcPts val="960"/>
              </a:spcBef>
            </a:pPr>
            <a:r>
              <a:rPr sz="2400" b="1" spc="10" dirty="0">
                <a:latin typeface="Calibri"/>
                <a:cs typeface="Calibri"/>
              </a:rPr>
              <a:t>SELECT</a:t>
            </a:r>
            <a:r>
              <a:rPr sz="2400" b="1" spc="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*</a:t>
            </a:r>
            <a:r>
              <a:rPr sz="2400" b="1" spc="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FROM</a:t>
            </a:r>
            <a:r>
              <a:rPr sz="2400" b="1" spc="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Employee_details</a:t>
            </a:r>
            <a:r>
              <a:rPr sz="2400" b="1" spc="9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WHERE</a:t>
            </a:r>
            <a:r>
              <a:rPr sz="2400" b="1" spc="8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Emp_Id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NOT</a:t>
            </a:r>
            <a:r>
              <a:rPr sz="2400" b="1" spc="65" dirty="0">
                <a:latin typeface="Calibri"/>
                <a:cs typeface="Calibri"/>
              </a:rPr>
              <a:t> </a:t>
            </a:r>
            <a:r>
              <a:rPr sz="2400" b="1" spc="15" dirty="0">
                <a:latin typeface="Calibri"/>
                <a:cs typeface="Calibri"/>
              </a:rPr>
              <a:t>IN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(202,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205);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605"/>
              </a:lnSpc>
              <a:spcBef>
                <a:spcPts val="439"/>
              </a:spcBef>
              <a:tabLst>
                <a:tab pos="850900" algn="l"/>
                <a:tab pos="1384935" algn="l"/>
                <a:tab pos="2147570" algn="l"/>
                <a:tab pos="2729230" algn="l"/>
                <a:tab pos="3376929" algn="l"/>
                <a:tab pos="4091940" algn="l"/>
                <a:tab pos="4540250" algn="l"/>
                <a:tab pos="5817235" algn="l"/>
                <a:tab pos="6532245" algn="l"/>
                <a:tab pos="7113905" algn="l"/>
              </a:tabLst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Here,	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we	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used	the	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SQL	</a:t>
            </a:r>
            <a:r>
              <a:rPr sz="2400" b="1" spc="-20" dirty="0">
                <a:solidFill>
                  <a:srgbClr val="333333"/>
                </a:solidFill>
                <a:latin typeface="Calibri"/>
                <a:cs typeface="Calibri"/>
              </a:rPr>
              <a:t>NOT	</a:t>
            </a:r>
            <a:r>
              <a:rPr sz="2400" b="1" spc="15" dirty="0">
                <a:solidFill>
                  <a:srgbClr val="333333"/>
                </a:solidFill>
                <a:latin typeface="Calibri"/>
                <a:cs typeface="Calibri"/>
              </a:rPr>
              <a:t>IN	</a:t>
            </a:r>
            <a:r>
              <a:rPr sz="2400" b="1" spc="-15" dirty="0">
                <a:solidFill>
                  <a:srgbClr val="333333"/>
                </a:solidFill>
                <a:latin typeface="Calibri"/>
                <a:cs typeface="Calibri"/>
              </a:rPr>
              <a:t>operator	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with	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	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Emp_Id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605"/>
              </a:lnSpc>
            </a:pP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column.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SQL</a:t>
            </a:r>
            <a:r>
              <a:rPr spc="-55" dirty="0"/>
              <a:t> </a:t>
            </a:r>
            <a:r>
              <a:rPr spc="-15" dirty="0"/>
              <a:t>Operators</a:t>
            </a:r>
            <a:r>
              <a:rPr spc="-50" dirty="0"/>
              <a:t> </a:t>
            </a:r>
            <a:r>
              <a:rPr spc="5" dirty="0"/>
              <a:t>and</a:t>
            </a:r>
            <a:r>
              <a:rPr spc="-50" dirty="0"/>
              <a:t> </a:t>
            </a:r>
            <a:r>
              <a:rPr spc="20" dirty="0"/>
              <a:t>their</a:t>
            </a:r>
            <a:r>
              <a:rPr spc="-65" dirty="0"/>
              <a:t> </a:t>
            </a:r>
            <a:r>
              <a:rPr dirty="0"/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5512" y="0"/>
            <a:ext cx="1160087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127</a:t>
            </a:fld>
            <a:endParaRPr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9360" y="698274"/>
            <a:ext cx="8600440" cy="552958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70"/>
              </a:spcBef>
            </a:pPr>
            <a:r>
              <a:rPr sz="2150" b="1" spc="15" dirty="0">
                <a:solidFill>
                  <a:srgbClr val="4471C4"/>
                </a:solidFill>
                <a:latin typeface="Calibri"/>
                <a:cs typeface="Calibri"/>
              </a:rPr>
              <a:t>SQL</a:t>
            </a:r>
            <a:r>
              <a:rPr sz="2150" b="1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50" b="1" spc="-5" dirty="0">
                <a:solidFill>
                  <a:srgbClr val="4471C4"/>
                </a:solidFill>
                <a:latin typeface="Calibri"/>
                <a:cs typeface="Calibri"/>
              </a:rPr>
              <a:t>NOT</a:t>
            </a:r>
            <a:r>
              <a:rPr sz="2150" b="1" spc="6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50" b="1" spc="10" dirty="0">
                <a:solidFill>
                  <a:srgbClr val="4471C4"/>
                </a:solidFill>
                <a:latin typeface="Calibri"/>
                <a:cs typeface="Calibri"/>
              </a:rPr>
              <a:t>Operator</a:t>
            </a:r>
            <a:endParaRPr sz="2150">
              <a:latin typeface="Calibri"/>
              <a:cs typeface="Calibri"/>
            </a:endParaRPr>
          </a:p>
          <a:p>
            <a:pPr marL="12700" marR="19050" algn="just">
              <a:lnSpc>
                <a:spcPct val="72800"/>
              </a:lnSpc>
              <a:spcBef>
                <a:spcPts val="975"/>
              </a:spcBef>
            </a:pP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150" b="1" spc="20" dirty="0">
                <a:solidFill>
                  <a:srgbClr val="333333"/>
                </a:solidFill>
                <a:latin typeface="Calibri"/>
                <a:cs typeface="Calibri"/>
              </a:rPr>
              <a:t>NOT </a:t>
            </a:r>
            <a:r>
              <a:rPr sz="2150" b="1" spc="5" dirty="0">
                <a:solidFill>
                  <a:srgbClr val="333333"/>
                </a:solidFill>
                <a:latin typeface="Calibri"/>
                <a:cs typeface="Calibri"/>
              </a:rPr>
              <a:t>operator </a:t>
            </a:r>
            <a:r>
              <a:rPr sz="2150" spc="20" dirty="0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150" spc="15" dirty="0">
                <a:solidFill>
                  <a:srgbClr val="333333"/>
                </a:solidFill>
                <a:latin typeface="Calibri"/>
                <a:cs typeface="Calibri"/>
              </a:rPr>
              <a:t>SQL shows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150" spc="5" dirty="0">
                <a:solidFill>
                  <a:srgbClr val="333333"/>
                </a:solidFill>
                <a:latin typeface="Calibri"/>
                <a:cs typeface="Calibri"/>
              </a:rPr>
              <a:t>record 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from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150" spc="15" dirty="0">
                <a:solidFill>
                  <a:srgbClr val="333333"/>
                </a:solidFill>
                <a:latin typeface="Calibri"/>
                <a:cs typeface="Calibri"/>
              </a:rPr>
              <a:t>table if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150" spc="5" dirty="0">
                <a:solidFill>
                  <a:srgbClr val="333333"/>
                </a:solidFill>
                <a:latin typeface="Calibri"/>
                <a:cs typeface="Calibri"/>
              </a:rPr>
              <a:t>condition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evaluates</a:t>
            </a:r>
            <a:r>
              <a:rPr sz="2150" spc="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15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333333"/>
                </a:solidFill>
                <a:latin typeface="Calibri"/>
                <a:cs typeface="Calibri"/>
              </a:rPr>
              <a:t>false.</a:t>
            </a:r>
            <a:r>
              <a:rPr sz="2150" spc="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333333"/>
                </a:solidFill>
                <a:latin typeface="Calibri"/>
                <a:cs typeface="Calibri"/>
              </a:rPr>
              <a:t>It</a:t>
            </a:r>
            <a:r>
              <a:rPr sz="2150" spc="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always</a:t>
            </a:r>
            <a:r>
              <a:rPr sz="2150" spc="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333333"/>
                </a:solidFill>
                <a:latin typeface="Calibri"/>
                <a:cs typeface="Calibri"/>
              </a:rPr>
              <a:t>used</a:t>
            </a:r>
            <a:r>
              <a:rPr sz="2150" spc="1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333333"/>
                </a:solidFill>
                <a:latin typeface="Calibri"/>
                <a:cs typeface="Calibri"/>
              </a:rPr>
              <a:t>with</a:t>
            </a:r>
            <a:r>
              <a:rPr sz="215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150" spc="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333333"/>
                </a:solidFill>
                <a:latin typeface="Calibri"/>
                <a:cs typeface="Calibri"/>
              </a:rPr>
              <a:t>WHERE</a:t>
            </a:r>
            <a:r>
              <a:rPr sz="2150" spc="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333333"/>
                </a:solidFill>
                <a:latin typeface="Calibri"/>
                <a:cs typeface="Calibri"/>
              </a:rPr>
              <a:t>clause.</a:t>
            </a:r>
            <a:endParaRPr sz="21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80"/>
              </a:spcBef>
            </a:pPr>
            <a:r>
              <a:rPr sz="2150" b="1" spc="15" dirty="0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r>
              <a:rPr sz="2150" b="1" spc="-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2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150" b="1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-5" dirty="0">
                <a:solidFill>
                  <a:srgbClr val="333333"/>
                </a:solidFill>
                <a:latin typeface="Calibri"/>
                <a:cs typeface="Calibri"/>
              </a:rPr>
              <a:t>NOT</a:t>
            </a:r>
            <a:r>
              <a:rPr sz="2150" b="1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5" dirty="0">
                <a:solidFill>
                  <a:srgbClr val="333333"/>
                </a:solidFill>
                <a:latin typeface="Calibri"/>
                <a:cs typeface="Calibri"/>
              </a:rPr>
              <a:t>operator:</a:t>
            </a:r>
            <a:endParaRPr sz="2150">
              <a:latin typeface="Calibri"/>
              <a:cs typeface="Calibri"/>
            </a:endParaRPr>
          </a:p>
          <a:p>
            <a:pPr marL="12700" marR="19685" algn="just">
              <a:lnSpc>
                <a:spcPct val="72800"/>
              </a:lnSpc>
              <a:spcBef>
                <a:spcPts val="969"/>
              </a:spcBef>
            </a:pPr>
            <a:r>
              <a:rPr sz="2150" spc="5" dirty="0">
                <a:latin typeface="Calibri"/>
                <a:cs typeface="Calibri"/>
              </a:rPr>
              <a:t>SELECT </a:t>
            </a:r>
            <a:r>
              <a:rPr sz="2150" spc="10" dirty="0">
                <a:latin typeface="Calibri"/>
                <a:cs typeface="Calibri"/>
              </a:rPr>
              <a:t>column1, </a:t>
            </a:r>
            <a:r>
              <a:rPr sz="2150" spc="20" dirty="0">
                <a:latin typeface="Calibri"/>
                <a:cs typeface="Calibri"/>
              </a:rPr>
              <a:t>column2 </a:t>
            </a:r>
            <a:r>
              <a:rPr sz="2150" dirty="0">
                <a:latin typeface="Calibri"/>
                <a:cs typeface="Calibri"/>
              </a:rPr>
              <a:t>...., </a:t>
            </a:r>
            <a:r>
              <a:rPr sz="2150" spc="10" dirty="0">
                <a:latin typeface="Calibri"/>
                <a:cs typeface="Calibri"/>
              </a:rPr>
              <a:t>columnN </a:t>
            </a:r>
            <a:r>
              <a:rPr sz="2150" spc="5" dirty="0">
                <a:latin typeface="Calibri"/>
                <a:cs typeface="Calibri"/>
              </a:rPr>
              <a:t>FROM </a:t>
            </a:r>
            <a:r>
              <a:rPr sz="2150" spc="25" dirty="0">
                <a:latin typeface="Calibri"/>
                <a:cs typeface="Calibri"/>
              </a:rPr>
              <a:t>table_Name </a:t>
            </a:r>
            <a:r>
              <a:rPr sz="2150" spc="15" dirty="0">
                <a:latin typeface="Calibri"/>
                <a:cs typeface="Calibri"/>
              </a:rPr>
              <a:t>WHERE NOT </a:t>
            </a:r>
            <a:r>
              <a:rPr sz="2150" spc="-15" dirty="0">
                <a:latin typeface="Calibri"/>
                <a:cs typeface="Calibri"/>
              </a:rPr>
              <a:t>co </a:t>
            </a:r>
            <a:r>
              <a:rPr sz="2150" spc="-1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ndition;</a:t>
            </a:r>
            <a:endParaRPr sz="2150">
              <a:latin typeface="Calibri"/>
              <a:cs typeface="Calibri"/>
            </a:endParaRPr>
          </a:p>
          <a:p>
            <a:pPr marL="12700" marR="5080" algn="just">
              <a:lnSpc>
                <a:spcPct val="71300"/>
              </a:lnSpc>
              <a:spcBef>
                <a:spcPts val="1015"/>
              </a:spcBef>
            </a:pPr>
            <a:r>
              <a:rPr sz="2150" spc="5" dirty="0">
                <a:latin typeface="Calibri"/>
                <a:cs typeface="Calibri"/>
              </a:rPr>
              <a:t>Suppose,</a:t>
            </a:r>
            <a:r>
              <a:rPr sz="2150" spc="10" dirty="0">
                <a:latin typeface="Calibri"/>
                <a:cs typeface="Calibri"/>
              </a:rPr>
              <a:t> </a:t>
            </a:r>
            <a:r>
              <a:rPr sz="2150" spc="25" dirty="0">
                <a:latin typeface="Calibri"/>
                <a:cs typeface="Calibri"/>
              </a:rPr>
              <a:t>we </a:t>
            </a:r>
            <a:r>
              <a:rPr sz="2150" spc="10" dirty="0">
                <a:latin typeface="Calibri"/>
                <a:cs typeface="Calibri"/>
              </a:rPr>
              <a:t>want</a:t>
            </a:r>
            <a:r>
              <a:rPr sz="2150" spc="15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to </a:t>
            </a:r>
            <a:r>
              <a:rPr sz="2150" spc="10" dirty="0">
                <a:latin typeface="Calibri"/>
                <a:cs typeface="Calibri"/>
              </a:rPr>
              <a:t>show</a:t>
            </a:r>
            <a:r>
              <a:rPr sz="2150" spc="15" dirty="0">
                <a:latin typeface="Calibri"/>
                <a:cs typeface="Calibri"/>
              </a:rPr>
              <a:t> all  </a:t>
            </a:r>
            <a:r>
              <a:rPr sz="2150" spc="10" dirty="0">
                <a:latin typeface="Calibri"/>
                <a:cs typeface="Calibri"/>
              </a:rPr>
              <a:t>the </a:t>
            </a:r>
            <a:r>
              <a:rPr sz="2150" spc="15" dirty="0">
                <a:latin typeface="Calibri"/>
                <a:cs typeface="Calibri"/>
              </a:rPr>
              <a:t>information </a:t>
            </a:r>
            <a:r>
              <a:rPr sz="2150" spc="-5" dirty="0">
                <a:latin typeface="Calibri"/>
                <a:cs typeface="Calibri"/>
              </a:rPr>
              <a:t>of</a:t>
            </a:r>
            <a:r>
              <a:rPr sz="2150" spc="475" dirty="0">
                <a:latin typeface="Calibri"/>
                <a:cs typeface="Calibri"/>
              </a:rPr>
              <a:t> </a:t>
            </a:r>
            <a:r>
              <a:rPr sz="2150" spc="25" dirty="0">
                <a:latin typeface="Calibri"/>
                <a:cs typeface="Calibri"/>
              </a:rPr>
              <a:t>those  </a:t>
            </a:r>
            <a:r>
              <a:rPr sz="2150" spc="20" dirty="0">
                <a:latin typeface="Calibri"/>
                <a:cs typeface="Calibri"/>
              </a:rPr>
              <a:t>employees </a:t>
            </a:r>
            <a:r>
              <a:rPr sz="2150" dirty="0">
                <a:latin typeface="Calibri"/>
                <a:cs typeface="Calibri"/>
              </a:rPr>
              <a:t>from </a:t>
            </a:r>
            <a:r>
              <a:rPr sz="2150" spc="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the </a:t>
            </a:r>
            <a:r>
              <a:rPr sz="2150" b="1" spc="15" dirty="0">
                <a:latin typeface="Calibri"/>
                <a:cs typeface="Calibri"/>
              </a:rPr>
              <a:t>Employee_details </a:t>
            </a:r>
            <a:r>
              <a:rPr sz="2150" spc="10" dirty="0">
                <a:latin typeface="Calibri"/>
                <a:cs typeface="Calibri"/>
              </a:rPr>
              <a:t>table </a:t>
            </a:r>
            <a:r>
              <a:rPr sz="2150" dirty="0">
                <a:latin typeface="Calibri"/>
                <a:cs typeface="Calibri"/>
              </a:rPr>
              <a:t>whose </a:t>
            </a:r>
            <a:r>
              <a:rPr sz="2150" spc="5" dirty="0">
                <a:latin typeface="Calibri"/>
                <a:cs typeface="Calibri"/>
              </a:rPr>
              <a:t>Cityis </a:t>
            </a:r>
            <a:r>
              <a:rPr sz="2150" spc="-5" dirty="0">
                <a:latin typeface="Calibri"/>
                <a:cs typeface="Calibri"/>
              </a:rPr>
              <a:t>not </a:t>
            </a:r>
            <a:r>
              <a:rPr sz="2150" spc="10" dirty="0">
                <a:latin typeface="Calibri"/>
                <a:cs typeface="Calibri"/>
              </a:rPr>
              <a:t>Delhi. </a:t>
            </a:r>
            <a:r>
              <a:rPr sz="2150" spc="20" dirty="0">
                <a:latin typeface="Calibri"/>
                <a:cs typeface="Calibri"/>
              </a:rPr>
              <a:t>For </a:t>
            </a:r>
            <a:r>
              <a:rPr sz="2150" spc="5" dirty="0">
                <a:latin typeface="Calibri"/>
                <a:cs typeface="Calibri"/>
              </a:rPr>
              <a:t>this, </a:t>
            </a:r>
            <a:r>
              <a:rPr sz="2150" spc="25" dirty="0">
                <a:latin typeface="Calibri"/>
                <a:cs typeface="Calibri"/>
              </a:rPr>
              <a:t>we </a:t>
            </a:r>
            <a:r>
              <a:rPr sz="2150" spc="5" dirty="0">
                <a:latin typeface="Calibri"/>
                <a:cs typeface="Calibri"/>
              </a:rPr>
              <a:t>have </a:t>
            </a:r>
            <a:r>
              <a:rPr sz="2150" spc="30" dirty="0">
                <a:latin typeface="Calibri"/>
                <a:cs typeface="Calibri"/>
              </a:rPr>
              <a:t>to </a:t>
            </a:r>
            <a:r>
              <a:rPr sz="2150" spc="35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write</a:t>
            </a:r>
            <a:r>
              <a:rPr sz="2150" spc="10" dirty="0">
                <a:latin typeface="Calibri"/>
                <a:cs typeface="Calibri"/>
              </a:rPr>
              <a:t> the </a:t>
            </a:r>
            <a:r>
              <a:rPr sz="2150" dirty="0">
                <a:latin typeface="Calibri"/>
                <a:cs typeface="Calibri"/>
              </a:rPr>
              <a:t>following</a:t>
            </a:r>
            <a:r>
              <a:rPr sz="2150" spc="6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query</a:t>
            </a:r>
            <a:r>
              <a:rPr sz="2150" spc="180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in</a:t>
            </a:r>
            <a:r>
              <a:rPr sz="2150" spc="1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SQL:</a:t>
            </a:r>
            <a:endParaRPr sz="21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75"/>
              </a:spcBef>
            </a:pPr>
            <a:r>
              <a:rPr sz="2150" spc="-10" dirty="0">
                <a:latin typeface="Calibri"/>
                <a:cs typeface="Calibri"/>
              </a:rPr>
              <a:t>SELECT</a:t>
            </a:r>
            <a:r>
              <a:rPr sz="2150" spc="18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*</a:t>
            </a:r>
            <a:r>
              <a:rPr sz="2150" spc="5" dirty="0">
                <a:latin typeface="Calibri"/>
                <a:cs typeface="Calibri"/>
              </a:rPr>
              <a:t> FROM</a:t>
            </a:r>
            <a:r>
              <a:rPr sz="2150" spc="1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Employee_details</a:t>
            </a:r>
            <a:r>
              <a:rPr sz="2150" spc="260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WHERE</a:t>
            </a:r>
            <a:r>
              <a:rPr sz="2150" spc="3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NOT</a:t>
            </a:r>
            <a:r>
              <a:rPr sz="2150" spc="105" dirty="0"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FF0000"/>
                </a:solidFill>
                <a:latin typeface="Calibri"/>
                <a:cs typeface="Calibri"/>
              </a:rPr>
              <a:t>Emp_City</a:t>
            </a:r>
            <a:r>
              <a:rPr sz="2150" spc="1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=</a:t>
            </a:r>
            <a:r>
              <a:rPr sz="2150" spc="80" dirty="0"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0000FF"/>
                </a:solidFill>
                <a:latin typeface="Calibri"/>
                <a:cs typeface="Calibri"/>
              </a:rPr>
              <a:t>'Delhi'</a:t>
            </a:r>
            <a:r>
              <a:rPr sz="2150" spc="1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;</a:t>
            </a:r>
            <a:endParaRPr sz="21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75"/>
              </a:spcBef>
            </a:pPr>
            <a:r>
              <a:rPr sz="2150" spc="-5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15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sz="215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333333"/>
                </a:solidFill>
                <a:latin typeface="Calibri"/>
                <a:cs typeface="Calibri"/>
              </a:rPr>
              <a:t>example,</a:t>
            </a:r>
            <a:r>
              <a:rPr sz="2150" spc="1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5" dirty="0">
                <a:solidFill>
                  <a:srgbClr val="333333"/>
                </a:solidFill>
                <a:latin typeface="Calibri"/>
                <a:cs typeface="Calibri"/>
              </a:rPr>
              <a:t>we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333333"/>
                </a:solidFill>
                <a:latin typeface="Calibri"/>
                <a:cs typeface="Calibri"/>
              </a:rPr>
              <a:t>used</a:t>
            </a:r>
            <a:r>
              <a:rPr sz="2150" spc="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150" spc="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15" dirty="0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150" b="1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-5" dirty="0">
                <a:solidFill>
                  <a:srgbClr val="333333"/>
                </a:solidFill>
                <a:latin typeface="Calibri"/>
                <a:cs typeface="Calibri"/>
              </a:rPr>
              <a:t>NOT</a:t>
            </a:r>
            <a:r>
              <a:rPr sz="2150" b="1" spc="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5" dirty="0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r>
              <a:rPr sz="2150" b="1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333333"/>
                </a:solidFill>
                <a:latin typeface="Calibri"/>
                <a:cs typeface="Calibri"/>
              </a:rPr>
              <a:t>with</a:t>
            </a:r>
            <a:r>
              <a:rPr sz="215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150" spc="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Emp_City</a:t>
            </a:r>
            <a:r>
              <a:rPr sz="2150" spc="1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column.</a:t>
            </a:r>
            <a:endParaRPr sz="2150">
              <a:latin typeface="Calibri"/>
              <a:cs typeface="Calibri"/>
            </a:endParaRPr>
          </a:p>
          <a:p>
            <a:pPr marL="12700" marR="18415" algn="just">
              <a:lnSpc>
                <a:spcPct val="71300"/>
              </a:lnSpc>
              <a:spcBef>
                <a:spcPts val="1015"/>
              </a:spcBef>
            </a:pPr>
            <a:r>
              <a:rPr sz="2150" spc="5" dirty="0">
                <a:latin typeface="Calibri"/>
                <a:cs typeface="Calibri"/>
              </a:rPr>
              <a:t>Suppose,</a:t>
            </a:r>
            <a:r>
              <a:rPr sz="2150" spc="10" dirty="0">
                <a:latin typeface="Calibri"/>
                <a:cs typeface="Calibri"/>
              </a:rPr>
              <a:t> </a:t>
            </a:r>
            <a:r>
              <a:rPr sz="2150" spc="25" dirty="0">
                <a:latin typeface="Calibri"/>
                <a:cs typeface="Calibri"/>
              </a:rPr>
              <a:t>we </a:t>
            </a:r>
            <a:r>
              <a:rPr sz="2150" spc="10" dirty="0">
                <a:latin typeface="Calibri"/>
                <a:cs typeface="Calibri"/>
              </a:rPr>
              <a:t>want</a:t>
            </a:r>
            <a:r>
              <a:rPr sz="2150" spc="15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to </a:t>
            </a:r>
            <a:r>
              <a:rPr sz="2150" spc="10" dirty="0">
                <a:latin typeface="Calibri"/>
                <a:cs typeface="Calibri"/>
              </a:rPr>
              <a:t>show</a:t>
            </a:r>
            <a:r>
              <a:rPr sz="2150" spc="15" dirty="0">
                <a:latin typeface="Calibri"/>
                <a:cs typeface="Calibri"/>
              </a:rPr>
              <a:t> all  </a:t>
            </a:r>
            <a:r>
              <a:rPr sz="2150" spc="10" dirty="0">
                <a:latin typeface="Calibri"/>
                <a:cs typeface="Calibri"/>
              </a:rPr>
              <a:t>the </a:t>
            </a:r>
            <a:r>
              <a:rPr sz="2150" spc="15" dirty="0">
                <a:latin typeface="Calibri"/>
                <a:cs typeface="Calibri"/>
              </a:rPr>
              <a:t>information </a:t>
            </a:r>
            <a:r>
              <a:rPr sz="2150" spc="-5" dirty="0">
                <a:latin typeface="Calibri"/>
                <a:cs typeface="Calibri"/>
              </a:rPr>
              <a:t>of</a:t>
            </a:r>
            <a:r>
              <a:rPr sz="2150" spc="475" dirty="0">
                <a:latin typeface="Calibri"/>
                <a:cs typeface="Calibri"/>
              </a:rPr>
              <a:t> </a:t>
            </a:r>
            <a:r>
              <a:rPr sz="2150" spc="25" dirty="0">
                <a:latin typeface="Calibri"/>
                <a:cs typeface="Calibri"/>
              </a:rPr>
              <a:t>those  </a:t>
            </a:r>
            <a:r>
              <a:rPr sz="2150" spc="20" dirty="0">
                <a:latin typeface="Calibri"/>
                <a:cs typeface="Calibri"/>
              </a:rPr>
              <a:t>employees </a:t>
            </a:r>
            <a:r>
              <a:rPr sz="2150" dirty="0">
                <a:latin typeface="Calibri"/>
                <a:cs typeface="Calibri"/>
              </a:rPr>
              <a:t>from </a:t>
            </a:r>
            <a:r>
              <a:rPr sz="2150" spc="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the </a:t>
            </a:r>
            <a:r>
              <a:rPr sz="2150" b="1" spc="15" dirty="0">
                <a:latin typeface="Calibri"/>
                <a:cs typeface="Calibri"/>
              </a:rPr>
              <a:t>Employee_details</a:t>
            </a:r>
            <a:r>
              <a:rPr sz="2150" b="1" spc="2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table</a:t>
            </a:r>
            <a:r>
              <a:rPr sz="2150" spc="1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whose</a:t>
            </a:r>
            <a:r>
              <a:rPr sz="2150" spc="5" dirty="0">
                <a:latin typeface="Calibri"/>
                <a:cs typeface="Calibri"/>
              </a:rPr>
              <a:t> Cityis</a:t>
            </a:r>
            <a:r>
              <a:rPr sz="2150" spc="10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not</a:t>
            </a:r>
            <a:r>
              <a:rPr sz="2150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Delhi  </a:t>
            </a:r>
            <a:r>
              <a:rPr sz="2150" spc="5" dirty="0">
                <a:latin typeface="Calibri"/>
                <a:cs typeface="Calibri"/>
              </a:rPr>
              <a:t>and  </a:t>
            </a:r>
            <a:r>
              <a:rPr sz="2150" spc="10" dirty="0">
                <a:latin typeface="Calibri"/>
                <a:cs typeface="Calibri"/>
              </a:rPr>
              <a:t>Chandigarh. </a:t>
            </a:r>
            <a:r>
              <a:rPr sz="2150" spc="-5" dirty="0">
                <a:latin typeface="Calibri"/>
                <a:cs typeface="Calibri"/>
              </a:rPr>
              <a:t>For </a:t>
            </a:r>
            <a:r>
              <a:rPr sz="215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this,</a:t>
            </a:r>
            <a:r>
              <a:rPr sz="2150" spc="25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we</a:t>
            </a:r>
            <a:r>
              <a:rPr sz="215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have </a:t>
            </a:r>
            <a:r>
              <a:rPr sz="2150" spc="20" dirty="0">
                <a:latin typeface="Calibri"/>
                <a:cs typeface="Calibri"/>
              </a:rPr>
              <a:t>to</a:t>
            </a:r>
            <a:r>
              <a:rPr sz="2150" spc="15" dirty="0">
                <a:latin typeface="Calibri"/>
                <a:cs typeface="Calibri"/>
              </a:rPr>
              <a:t> write </a:t>
            </a:r>
            <a:r>
              <a:rPr sz="2150" spc="10" dirty="0">
                <a:latin typeface="Calibri"/>
                <a:cs typeface="Calibri"/>
              </a:rPr>
              <a:t>the </a:t>
            </a:r>
            <a:r>
              <a:rPr sz="2150" dirty="0">
                <a:latin typeface="Calibri"/>
                <a:cs typeface="Calibri"/>
              </a:rPr>
              <a:t>following</a:t>
            </a:r>
            <a:r>
              <a:rPr sz="2150" spc="75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query</a:t>
            </a:r>
            <a:r>
              <a:rPr sz="2150" spc="170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in </a:t>
            </a:r>
            <a:r>
              <a:rPr sz="2150" spc="10" dirty="0">
                <a:latin typeface="Calibri"/>
                <a:cs typeface="Calibri"/>
              </a:rPr>
              <a:t>SQL:</a:t>
            </a:r>
            <a:endParaRPr sz="2150">
              <a:latin typeface="Calibri"/>
              <a:cs typeface="Calibri"/>
            </a:endParaRPr>
          </a:p>
          <a:p>
            <a:pPr marL="79375" marR="19050" indent="-66675" algn="just">
              <a:lnSpc>
                <a:spcPct val="72800"/>
              </a:lnSpc>
              <a:spcBef>
                <a:spcPts val="975"/>
              </a:spcBef>
            </a:pPr>
            <a:r>
              <a:rPr sz="2150" spc="5" dirty="0">
                <a:latin typeface="Calibri"/>
                <a:cs typeface="Calibri"/>
              </a:rPr>
              <a:t>SELECT </a:t>
            </a:r>
            <a:r>
              <a:rPr sz="2150" spc="10" dirty="0">
                <a:latin typeface="Calibri"/>
                <a:cs typeface="Calibri"/>
              </a:rPr>
              <a:t>* FROM </a:t>
            </a:r>
            <a:r>
              <a:rPr sz="2150" spc="15" dirty="0">
                <a:latin typeface="Calibri"/>
                <a:cs typeface="Calibri"/>
              </a:rPr>
              <a:t>Employee_details WHERE NOT </a:t>
            </a:r>
            <a:r>
              <a:rPr sz="2150" spc="15" dirty="0">
                <a:solidFill>
                  <a:srgbClr val="FF0000"/>
                </a:solidFill>
                <a:latin typeface="Calibri"/>
                <a:cs typeface="Calibri"/>
              </a:rPr>
              <a:t>Emp_City </a:t>
            </a:r>
            <a:r>
              <a:rPr sz="2150" spc="10" dirty="0">
                <a:latin typeface="Calibri"/>
                <a:cs typeface="Calibri"/>
              </a:rPr>
              <a:t>= </a:t>
            </a:r>
            <a:r>
              <a:rPr sz="2150" spc="15" dirty="0">
                <a:solidFill>
                  <a:srgbClr val="0000FF"/>
                </a:solidFill>
                <a:latin typeface="Calibri"/>
                <a:cs typeface="Calibri"/>
              </a:rPr>
              <a:t>'Delhi' </a:t>
            </a:r>
            <a:r>
              <a:rPr sz="2150" spc="25" dirty="0">
                <a:latin typeface="Calibri"/>
                <a:cs typeface="Calibri"/>
              </a:rPr>
              <a:t>AND </a:t>
            </a:r>
            <a:r>
              <a:rPr sz="2150" spc="-15" dirty="0">
                <a:latin typeface="Calibri"/>
                <a:cs typeface="Calibri"/>
              </a:rPr>
              <a:t>NOT </a:t>
            </a:r>
            <a:r>
              <a:rPr sz="2150" spc="-475" dirty="0"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FF0000"/>
                </a:solidFill>
                <a:latin typeface="Calibri"/>
                <a:cs typeface="Calibri"/>
              </a:rPr>
              <a:t>Emp_City</a:t>
            </a:r>
            <a:r>
              <a:rPr sz="2150" spc="1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=</a:t>
            </a:r>
            <a:r>
              <a:rPr sz="2150" spc="5" dirty="0"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0000FF"/>
                </a:solidFill>
                <a:latin typeface="Calibri"/>
                <a:cs typeface="Calibri"/>
              </a:rPr>
              <a:t>'Chandigarh'</a:t>
            </a:r>
            <a:r>
              <a:rPr sz="2150" spc="-10" dirty="0">
                <a:latin typeface="Calibri"/>
                <a:cs typeface="Calibri"/>
              </a:rPr>
              <a:t>;</a:t>
            </a:r>
            <a:endParaRPr sz="2150">
              <a:latin typeface="Calibri"/>
              <a:cs typeface="Calibri"/>
            </a:endParaRPr>
          </a:p>
          <a:p>
            <a:pPr marL="241300" marR="20320" indent="-228600">
              <a:lnSpc>
                <a:spcPct val="69900"/>
              </a:lnSpc>
              <a:spcBef>
                <a:spcPts val="1050"/>
              </a:spcBef>
              <a:buFont typeface="Arial MT"/>
              <a:buChar char="•"/>
              <a:tabLst>
                <a:tab pos="240665" algn="l"/>
                <a:tab pos="241300" algn="l"/>
                <a:tab pos="593725" algn="l"/>
                <a:tab pos="1146175" algn="l"/>
                <a:tab pos="2299970" algn="l"/>
                <a:tab pos="2776220" algn="l"/>
                <a:tab pos="3453129" algn="l"/>
                <a:tab pos="3968115" algn="l"/>
                <a:tab pos="4549775" algn="l"/>
                <a:tab pos="5187950" algn="l"/>
                <a:tab pos="6341745" algn="l"/>
                <a:tab pos="6989445" algn="l"/>
                <a:tab pos="7504430" algn="l"/>
              </a:tabLst>
            </a:pPr>
            <a:r>
              <a:rPr sz="2150" spc="-2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150" spc="20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150" spc="-10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150" spc="25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150" spc="-25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150" spc="-3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150" spc="15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150" spc="5" dirty="0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150" spc="-10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150" spc="25" dirty="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150" spc="-25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150" spc="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150" spc="3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150" spc="-10" dirty="0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150" spc="55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150" spc="-25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150" spc="20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150" spc="-10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150" b="1" spc="25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150" b="1" spc="20" dirty="0">
                <a:solidFill>
                  <a:srgbClr val="333333"/>
                </a:solidFill>
                <a:latin typeface="Calibri"/>
                <a:cs typeface="Calibri"/>
              </a:rPr>
              <a:t>Q</a:t>
            </a:r>
            <a:r>
              <a:rPr sz="2150" b="1" spc="10" dirty="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150" b="1" dirty="0">
                <a:solidFill>
                  <a:srgbClr val="333333"/>
                </a:solidFill>
                <a:latin typeface="Calibri"/>
                <a:cs typeface="Calibri"/>
              </a:rPr>
              <a:t>	N</a:t>
            </a:r>
            <a:r>
              <a:rPr sz="2150" b="1" spc="-35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150" b="1" spc="10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150" b="1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150" b="1" spc="35" dirty="0">
                <a:solidFill>
                  <a:srgbClr val="333333"/>
                </a:solidFill>
                <a:latin typeface="Calibri"/>
                <a:cs typeface="Calibri"/>
              </a:rPr>
              <a:t>ope</a:t>
            </a:r>
            <a:r>
              <a:rPr sz="2150" b="1" spc="-95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150" b="1" spc="-2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150" b="1" spc="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150" b="1" spc="30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150" b="1" spc="5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150" b="1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150" spc="30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150" spc="25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150" spc="20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150" spc="2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150" spc="-10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	Em</a:t>
            </a:r>
            <a:r>
              <a:rPr sz="2150" spc="60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150" spc="-25" dirty="0">
                <a:solidFill>
                  <a:srgbClr val="333333"/>
                </a:solidFill>
                <a:latin typeface="Calibri"/>
                <a:cs typeface="Calibri"/>
              </a:rPr>
              <a:t>_</a:t>
            </a:r>
            <a:r>
              <a:rPr sz="2150" spc="-30" dirty="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150" spc="25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150" spc="20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150" spc="5" dirty="0">
                <a:solidFill>
                  <a:srgbClr val="333333"/>
                </a:solidFill>
                <a:latin typeface="Calibri"/>
                <a:cs typeface="Calibri"/>
              </a:rPr>
              <a:t>y  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column.</a:t>
            </a:r>
            <a:endParaRPr sz="215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SQL</a:t>
            </a:r>
            <a:r>
              <a:rPr spc="-55" dirty="0"/>
              <a:t> </a:t>
            </a:r>
            <a:r>
              <a:rPr spc="-15" dirty="0"/>
              <a:t>Operators</a:t>
            </a:r>
            <a:r>
              <a:rPr spc="-50" dirty="0"/>
              <a:t> </a:t>
            </a:r>
            <a:r>
              <a:rPr spc="5" dirty="0"/>
              <a:t>and</a:t>
            </a:r>
            <a:r>
              <a:rPr spc="-50" dirty="0"/>
              <a:t> </a:t>
            </a:r>
            <a:r>
              <a:rPr spc="20" dirty="0"/>
              <a:t>their</a:t>
            </a:r>
            <a:r>
              <a:rPr spc="-65" dirty="0"/>
              <a:t> </a:t>
            </a:r>
            <a:r>
              <a:rPr dirty="0"/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5512" y="19050"/>
            <a:ext cx="1160087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128</a:t>
            </a:fld>
            <a:endParaRPr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63976" y="0"/>
            <a:ext cx="7778750" cy="687705"/>
            <a:chOff x="3363976" y="0"/>
            <a:chExt cx="7778750" cy="6877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7151" y="0"/>
              <a:ext cx="7772400" cy="6809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67151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23996" y="51435"/>
            <a:ext cx="74656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SQL</a:t>
            </a:r>
            <a:r>
              <a:rPr spc="-75" dirty="0"/>
              <a:t> </a:t>
            </a:r>
            <a:r>
              <a:rPr spc="-15" dirty="0"/>
              <a:t>Operators</a:t>
            </a:r>
            <a:r>
              <a:rPr spc="-70" dirty="0"/>
              <a:t> </a:t>
            </a:r>
            <a:r>
              <a:rPr spc="5" dirty="0"/>
              <a:t>and</a:t>
            </a:r>
            <a:r>
              <a:rPr spc="-75" dirty="0"/>
              <a:t> </a:t>
            </a:r>
            <a:r>
              <a:rPr spc="15" dirty="0"/>
              <a:t>their</a:t>
            </a:r>
            <a:r>
              <a:rPr spc="-80" dirty="0"/>
              <a:t> </a:t>
            </a:r>
            <a:r>
              <a:rPr dirty="0"/>
              <a:t>Procedures(conti…)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51025" y="1050861"/>
            <a:ext cx="9188450" cy="50406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565"/>
              </a:lnSpc>
              <a:spcBef>
                <a:spcPts val="125"/>
              </a:spcBef>
            </a:pPr>
            <a:r>
              <a:rPr sz="2150" b="1" dirty="0">
                <a:solidFill>
                  <a:srgbClr val="4471C4"/>
                </a:solidFill>
                <a:latin typeface="Arial"/>
                <a:cs typeface="Arial"/>
              </a:rPr>
              <a:t>ANY/SOME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ts val="2565"/>
              </a:lnSpc>
            </a:pPr>
            <a:r>
              <a:rPr sz="2150" dirty="0">
                <a:latin typeface="Calibri"/>
                <a:cs typeface="Calibri"/>
              </a:rPr>
              <a:t>The</a:t>
            </a:r>
            <a:r>
              <a:rPr sz="2150" spc="80" dirty="0">
                <a:latin typeface="Calibri"/>
                <a:cs typeface="Calibri"/>
              </a:rPr>
              <a:t> </a:t>
            </a:r>
            <a:r>
              <a:rPr sz="2150" spc="25" dirty="0">
                <a:latin typeface="Calibri"/>
                <a:cs typeface="Calibri"/>
              </a:rPr>
              <a:t>ANY</a:t>
            </a:r>
            <a:r>
              <a:rPr sz="2150" spc="11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operator</a:t>
            </a:r>
            <a:r>
              <a:rPr sz="2150" spc="10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returns</a:t>
            </a:r>
            <a:r>
              <a:rPr sz="2150" spc="95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TRUE</a:t>
            </a:r>
            <a:r>
              <a:rPr sz="2150" spc="110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if</a:t>
            </a:r>
            <a:r>
              <a:rPr sz="2150" spc="125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any</a:t>
            </a:r>
            <a:r>
              <a:rPr sz="2150" spc="110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of</a:t>
            </a:r>
            <a:r>
              <a:rPr sz="2150" spc="12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the</a:t>
            </a:r>
            <a:r>
              <a:rPr sz="2150" spc="8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subquery</a:t>
            </a:r>
            <a:r>
              <a:rPr sz="2150" spc="10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values</a:t>
            </a:r>
            <a:r>
              <a:rPr sz="2150" spc="9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meet</a:t>
            </a:r>
            <a:r>
              <a:rPr sz="2150" spc="14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the</a:t>
            </a:r>
            <a:r>
              <a:rPr sz="2150" spc="90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specified</a:t>
            </a:r>
            <a:endParaRPr sz="2150">
              <a:latin typeface="Calibri"/>
              <a:cs typeface="Calibri"/>
            </a:endParaRPr>
          </a:p>
          <a:p>
            <a:pPr marL="12700" marR="15875">
              <a:lnSpc>
                <a:spcPct val="101800"/>
              </a:lnSpc>
              <a:spcBef>
                <a:spcPts val="5"/>
              </a:spcBef>
            </a:pPr>
            <a:r>
              <a:rPr sz="2150" spc="10" dirty="0">
                <a:latin typeface="Calibri"/>
                <a:cs typeface="Calibri"/>
              </a:rPr>
              <a:t>condition.</a:t>
            </a:r>
            <a:r>
              <a:rPr sz="2150" spc="310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In</a:t>
            </a:r>
            <a:r>
              <a:rPr sz="2150" spc="320" dirty="0">
                <a:latin typeface="Calibri"/>
                <a:cs typeface="Calibri"/>
              </a:rPr>
              <a:t> </a:t>
            </a:r>
            <a:r>
              <a:rPr sz="2150" spc="30" dirty="0">
                <a:latin typeface="Calibri"/>
                <a:cs typeface="Calibri"/>
              </a:rPr>
              <a:t>the</a:t>
            </a:r>
            <a:r>
              <a:rPr sz="2150" spc="310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below</a:t>
            </a:r>
            <a:r>
              <a:rPr sz="2150" spc="36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example,</a:t>
            </a:r>
            <a:r>
              <a:rPr sz="2150" spc="330" dirty="0">
                <a:latin typeface="Calibri"/>
                <a:cs typeface="Calibri"/>
              </a:rPr>
              <a:t> </a:t>
            </a:r>
            <a:r>
              <a:rPr sz="2150" spc="60" dirty="0">
                <a:latin typeface="Calibri"/>
                <a:cs typeface="Calibri"/>
              </a:rPr>
              <a:t>we</a:t>
            </a:r>
            <a:r>
              <a:rPr sz="2150" spc="30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are</a:t>
            </a:r>
            <a:r>
              <a:rPr sz="2150" spc="31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filtering</a:t>
            </a:r>
            <a:r>
              <a:rPr sz="2150" spc="385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all</a:t>
            </a:r>
            <a:r>
              <a:rPr sz="2150" spc="370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products</a:t>
            </a:r>
            <a:r>
              <a:rPr sz="2150" spc="31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which</a:t>
            </a:r>
            <a:r>
              <a:rPr sz="2150" spc="40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have</a:t>
            </a:r>
            <a:r>
              <a:rPr sz="2150" spc="30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any </a:t>
            </a:r>
            <a:r>
              <a:rPr sz="2150" spc="-47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record</a:t>
            </a:r>
            <a:r>
              <a:rPr sz="2150" spc="100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in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the</a:t>
            </a:r>
            <a:r>
              <a:rPr sz="2150" spc="8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orders</a:t>
            </a:r>
            <a:r>
              <a:rPr sz="2150" spc="9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table.</a:t>
            </a:r>
            <a:r>
              <a:rPr sz="2150" spc="1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</a:t>
            </a:r>
            <a:r>
              <a:rPr sz="2150" spc="8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SOME</a:t>
            </a:r>
            <a:r>
              <a:rPr sz="2150" spc="9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operator</a:t>
            </a:r>
            <a:r>
              <a:rPr sz="2150" spc="185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achieves</a:t>
            </a:r>
            <a:r>
              <a:rPr sz="2150" spc="9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the</a:t>
            </a:r>
            <a:r>
              <a:rPr sz="2150" spc="8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same</a:t>
            </a:r>
            <a:r>
              <a:rPr sz="2150" spc="8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result.</a:t>
            </a:r>
            <a:endParaRPr sz="2150">
              <a:latin typeface="Calibri"/>
              <a:cs typeface="Calibri"/>
            </a:endParaRPr>
          </a:p>
          <a:p>
            <a:pPr marL="12700" marR="13970">
              <a:lnSpc>
                <a:spcPts val="2700"/>
              </a:lnSpc>
              <a:spcBef>
                <a:spcPts val="40"/>
              </a:spcBef>
              <a:tabLst>
                <a:tab pos="974725" algn="l"/>
                <a:tab pos="2843530" algn="l"/>
                <a:tab pos="3710940" algn="l"/>
                <a:tab pos="4892675" algn="l"/>
                <a:tab pos="5902960" algn="l"/>
                <a:tab pos="7332980" algn="l"/>
                <a:tab pos="7628255" algn="l"/>
                <a:tab pos="8286115" algn="l"/>
              </a:tabLst>
            </a:pPr>
            <a:r>
              <a:rPr sz="2150" b="1" spc="25" dirty="0">
                <a:latin typeface="Calibri"/>
                <a:cs typeface="Calibri"/>
              </a:rPr>
              <a:t>S</a:t>
            </a:r>
            <a:r>
              <a:rPr sz="2150" b="1" spc="-5" dirty="0">
                <a:latin typeface="Calibri"/>
                <a:cs typeface="Calibri"/>
              </a:rPr>
              <a:t>E</a:t>
            </a:r>
            <a:r>
              <a:rPr sz="2150" b="1" spc="-15" dirty="0">
                <a:latin typeface="Calibri"/>
                <a:cs typeface="Calibri"/>
              </a:rPr>
              <a:t>L</a:t>
            </a:r>
            <a:r>
              <a:rPr sz="2150" b="1" spc="-5" dirty="0">
                <a:latin typeface="Calibri"/>
                <a:cs typeface="Calibri"/>
              </a:rPr>
              <a:t>E</a:t>
            </a:r>
            <a:r>
              <a:rPr sz="2150" b="1" spc="55" dirty="0">
                <a:latin typeface="Calibri"/>
                <a:cs typeface="Calibri"/>
              </a:rPr>
              <a:t>C</a:t>
            </a:r>
            <a:r>
              <a:rPr sz="2150" b="1" spc="10" dirty="0">
                <a:latin typeface="Calibri"/>
                <a:cs typeface="Calibri"/>
              </a:rPr>
              <a:t>T</a:t>
            </a:r>
            <a:r>
              <a:rPr sz="2150" b="1" dirty="0">
                <a:latin typeface="Calibri"/>
                <a:cs typeface="Calibri"/>
              </a:rPr>
              <a:t>	</a:t>
            </a:r>
            <a:r>
              <a:rPr sz="2150" b="1" spc="40" dirty="0">
                <a:latin typeface="Calibri"/>
                <a:cs typeface="Calibri"/>
              </a:rPr>
              <a:t>p</a:t>
            </a:r>
            <a:r>
              <a:rPr sz="2150" b="1" spc="-20" dirty="0">
                <a:latin typeface="Calibri"/>
                <a:cs typeface="Calibri"/>
              </a:rPr>
              <a:t>r</a:t>
            </a:r>
            <a:r>
              <a:rPr sz="2150" b="1" spc="35" dirty="0">
                <a:latin typeface="Calibri"/>
                <a:cs typeface="Calibri"/>
              </a:rPr>
              <a:t>o</a:t>
            </a:r>
            <a:r>
              <a:rPr sz="2150" b="1" spc="40" dirty="0">
                <a:latin typeface="Calibri"/>
                <a:cs typeface="Calibri"/>
              </a:rPr>
              <a:t>du</a:t>
            </a:r>
            <a:r>
              <a:rPr sz="2150" b="1" dirty="0">
                <a:latin typeface="Calibri"/>
                <a:cs typeface="Calibri"/>
              </a:rPr>
              <a:t>c</a:t>
            </a:r>
            <a:r>
              <a:rPr sz="2150" b="1" spc="5" dirty="0">
                <a:latin typeface="Calibri"/>
                <a:cs typeface="Calibri"/>
              </a:rPr>
              <a:t>t</a:t>
            </a:r>
            <a:r>
              <a:rPr sz="2150" b="1" spc="-25" dirty="0">
                <a:latin typeface="Calibri"/>
                <a:cs typeface="Calibri"/>
              </a:rPr>
              <a:t>_</a:t>
            </a:r>
            <a:r>
              <a:rPr sz="2150" b="1" spc="40" dirty="0">
                <a:latin typeface="Calibri"/>
                <a:cs typeface="Calibri"/>
              </a:rPr>
              <a:t>n</a:t>
            </a:r>
            <a:r>
              <a:rPr sz="2150" b="1" spc="-15" dirty="0">
                <a:latin typeface="Calibri"/>
                <a:cs typeface="Calibri"/>
              </a:rPr>
              <a:t>a</a:t>
            </a:r>
            <a:r>
              <a:rPr sz="2150" b="1" spc="45" dirty="0">
                <a:latin typeface="Calibri"/>
                <a:cs typeface="Calibri"/>
              </a:rPr>
              <a:t>m</a:t>
            </a:r>
            <a:r>
              <a:rPr sz="2150" b="1" spc="10" dirty="0">
                <a:latin typeface="Calibri"/>
                <a:cs typeface="Calibri"/>
              </a:rPr>
              <a:t>e</a:t>
            </a:r>
            <a:r>
              <a:rPr sz="2150" b="1" dirty="0">
                <a:latin typeface="Calibri"/>
                <a:cs typeface="Calibri"/>
              </a:rPr>
              <a:t>	</a:t>
            </a:r>
            <a:r>
              <a:rPr sz="2150" b="1" spc="-15" dirty="0">
                <a:latin typeface="Calibri"/>
                <a:cs typeface="Calibri"/>
              </a:rPr>
              <a:t>FR</a:t>
            </a:r>
            <a:r>
              <a:rPr sz="2150" b="1" spc="40" dirty="0">
                <a:latin typeface="Calibri"/>
                <a:cs typeface="Calibri"/>
              </a:rPr>
              <a:t>O</a:t>
            </a:r>
            <a:r>
              <a:rPr sz="2150" b="1" spc="20" dirty="0">
                <a:latin typeface="Calibri"/>
                <a:cs typeface="Calibri"/>
              </a:rPr>
              <a:t>M</a:t>
            </a:r>
            <a:r>
              <a:rPr sz="2150" b="1" dirty="0">
                <a:latin typeface="Calibri"/>
                <a:cs typeface="Calibri"/>
              </a:rPr>
              <a:t>	</a:t>
            </a:r>
            <a:r>
              <a:rPr sz="2150" b="1" spc="35" dirty="0">
                <a:latin typeface="Calibri"/>
                <a:cs typeface="Calibri"/>
              </a:rPr>
              <a:t>p</a:t>
            </a:r>
            <a:r>
              <a:rPr sz="2150" b="1" spc="-20" dirty="0">
                <a:latin typeface="Calibri"/>
                <a:cs typeface="Calibri"/>
              </a:rPr>
              <a:t>r</a:t>
            </a:r>
            <a:r>
              <a:rPr sz="2150" b="1" spc="35" dirty="0">
                <a:latin typeface="Calibri"/>
                <a:cs typeface="Calibri"/>
              </a:rPr>
              <a:t>odu</a:t>
            </a:r>
            <a:r>
              <a:rPr sz="2150" b="1" spc="-5" dirty="0">
                <a:latin typeface="Calibri"/>
                <a:cs typeface="Calibri"/>
              </a:rPr>
              <a:t>c</a:t>
            </a:r>
            <a:r>
              <a:rPr sz="2150" b="1" spc="10" dirty="0">
                <a:latin typeface="Calibri"/>
                <a:cs typeface="Calibri"/>
              </a:rPr>
              <a:t>ts</a:t>
            </a:r>
            <a:r>
              <a:rPr sz="2150" b="1" dirty="0">
                <a:latin typeface="Calibri"/>
                <a:cs typeface="Calibri"/>
              </a:rPr>
              <a:t>	</a:t>
            </a:r>
            <a:r>
              <a:rPr sz="2150" b="1" spc="-5" dirty="0">
                <a:latin typeface="Calibri"/>
                <a:cs typeface="Calibri"/>
              </a:rPr>
              <a:t>WHE</a:t>
            </a:r>
            <a:r>
              <a:rPr sz="2150" b="1" spc="60" dirty="0">
                <a:latin typeface="Calibri"/>
                <a:cs typeface="Calibri"/>
              </a:rPr>
              <a:t>R</a:t>
            </a:r>
            <a:r>
              <a:rPr sz="2150" b="1" spc="10" dirty="0">
                <a:latin typeface="Calibri"/>
                <a:cs typeface="Calibri"/>
              </a:rPr>
              <a:t>E</a:t>
            </a:r>
            <a:r>
              <a:rPr sz="2150" b="1" dirty="0">
                <a:latin typeface="Calibri"/>
                <a:cs typeface="Calibri"/>
              </a:rPr>
              <a:t>	</a:t>
            </a:r>
            <a:r>
              <a:rPr sz="2150" b="1" spc="40" dirty="0">
                <a:latin typeface="Calibri"/>
                <a:cs typeface="Calibri"/>
              </a:rPr>
              <a:t>p</a:t>
            </a:r>
            <a:r>
              <a:rPr sz="2150" b="1" spc="-20" dirty="0">
                <a:latin typeface="Calibri"/>
                <a:cs typeface="Calibri"/>
              </a:rPr>
              <a:t>r</a:t>
            </a:r>
            <a:r>
              <a:rPr sz="2150" b="1" spc="35" dirty="0">
                <a:latin typeface="Calibri"/>
                <a:cs typeface="Calibri"/>
              </a:rPr>
              <a:t>o</a:t>
            </a:r>
            <a:r>
              <a:rPr sz="2150" b="1" spc="40" dirty="0">
                <a:latin typeface="Calibri"/>
                <a:cs typeface="Calibri"/>
              </a:rPr>
              <a:t>du</a:t>
            </a:r>
            <a:r>
              <a:rPr sz="2150" b="1" spc="-5" dirty="0">
                <a:latin typeface="Calibri"/>
                <a:cs typeface="Calibri"/>
              </a:rPr>
              <a:t>c</a:t>
            </a:r>
            <a:r>
              <a:rPr sz="2150" b="1" spc="5" dirty="0">
                <a:latin typeface="Calibri"/>
                <a:cs typeface="Calibri"/>
              </a:rPr>
              <a:t>t</a:t>
            </a:r>
            <a:r>
              <a:rPr sz="2150" b="1" spc="-30" dirty="0">
                <a:latin typeface="Calibri"/>
                <a:cs typeface="Calibri"/>
              </a:rPr>
              <a:t>_</a:t>
            </a:r>
            <a:r>
              <a:rPr sz="2150" b="1" spc="-5" dirty="0">
                <a:latin typeface="Calibri"/>
                <a:cs typeface="Calibri"/>
              </a:rPr>
              <a:t>i</a:t>
            </a:r>
            <a:r>
              <a:rPr sz="2150" b="1" spc="10" dirty="0">
                <a:latin typeface="Calibri"/>
                <a:cs typeface="Calibri"/>
              </a:rPr>
              <a:t>d</a:t>
            </a:r>
            <a:r>
              <a:rPr sz="2150" b="1" dirty="0">
                <a:latin typeface="Calibri"/>
                <a:cs typeface="Calibri"/>
              </a:rPr>
              <a:t>	</a:t>
            </a:r>
            <a:r>
              <a:rPr sz="2150" b="1" spc="10" dirty="0">
                <a:latin typeface="Calibri"/>
                <a:cs typeface="Calibri"/>
              </a:rPr>
              <a:t>&gt;</a:t>
            </a:r>
            <a:r>
              <a:rPr sz="2150" b="1" dirty="0">
                <a:latin typeface="Calibri"/>
                <a:cs typeface="Calibri"/>
              </a:rPr>
              <a:t>	</a:t>
            </a:r>
            <a:r>
              <a:rPr sz="2150" b="1" spc="45" dirty="0">
                <a:latin typeface="Calibri"/>
                <a:cs typeface="Calibri"/>
              </a:rPr>
              <a:t>A</a:t>
            </a:r>
            <a:r>
              <a:rPr sz="2150" b="1" spc="5" dirty="0">
                <a:latin typeface="Calibri"/>
                <a:cs typeface="Calibri"/>
              </a:rPr>
              <a:t>N</a:t>
            </a:r>
            <a:r>
              <a:rPr sz="2150" b="1" spc="10" dirty="0">
                <a:latin typeface="Calibri"/>
                <a:cs typeface="Calibri"/>
              </a:rPr>
              <a:t>Y</a:t>
            </a:r>
            <a:r>
              <a:rPr sz="2150" b="1" dirty="0">
                <a:latin typeface="Calibri"/>
                <a:cs typeface="Calibri"/>
              </a:rPr>
              <a:t>	</a:t>
            </a:r>
            <a:r>
              <a:rPr sz="2150" b="1" spc="5" dirty="0">
                <a:latin typeface="Calibri"/>
                <a:cs typeface="Calibri"/>
              </a:rPr>
              <a:t>(</a:t>
            </a:r>
            <a:r>
              <a:rPr sz="2150" b="1" spc="20" dirty="0">
                <a:latin typeface="Calibri"/>
                <a:cs typeface="Calibri"/>
              </a:rPr>
              <a:t>S</a:t>
            </a:r>
            <a:r>
              <a:rPr sz="2150" b="1" spc="-5" dirty="0">
                <a:latin typeface="Calibri"/>
                <a:cs typeface="Calibri"/>
              </a:rPr>
              <a:t>E</a:t>
            </a:r>
            <a:r>
              <a:rPr sz="2150" b="1" spc="-15" dirty="0">
                <a:latin typeface="Calibri"/>
                <a:cs typeface="Calibri"/>
              </a:rPr>
              <a:t>L</a:t>
            </a:r>
            <a:r>
              <a:rPr sz="2150" b="1" spc="-5" dirty="0">
                <a:latin typeface="Calibri"/>
                <a:cs typeface="Calibri"/>
              </a:rPr>
              <a:t>E</a:t>
            </a:r>
            <a:r>
              <a:rPr sz="2150" b="1" spc="-20" dirty="0">
                <a:latin typeface="Calibri"/>
                <a:cs typeface="Calibri"/>
              </a:rPr>
              <a:t>C</a:t>
            </a:r>
            <a:r>
              <a:rPr sz="2150" b="1" spc="5" dirty="0">
                <a:latin typeface="Calibri"/>
                <a:cs typeface="Calibri"/>
              </a:rPr>
              <a:t>T  </a:t>
            </a:r>
            <a:r>
              <a:rPr sz="2150" b="1" spc="10" dirty="0">
                <a:latin typeface="Calibri"/>
                <a:cs typeface="Calibri"/>
              </a:rPr>
              <a:t>product_id</a:t>
            </a:r>
            <a:r>
              <a:rPr sz="2150" b="1" spc="80" dirty="0">
                <a:latin typeface="Calibri"/>
                <a:cs typeface="Calibri"/>
              </a:rPr>
              <a:t> </a:t>
            </a:r>
            <a:r>
              <a:rPr sz="2150" b="1" spc="10" dirty="0">
                <a:latin typeface="Calibri"/>
                <a:cs typeface="Calibri"/>
              </a:rPr>
              <a:t>FROM</a:t>
            </a:r>
            <a:r>
              <a:rPr sz="2150" b="1" spc="85" dirty="0">
                <a:latin typeface="Calibri"/>
                <a:cs typeface="Calibri"/>
              </a:rPr>
              <a:t> </a:t>
            </a:r>
            <a:r>
              <a:rPr sz="2150" b="1" spc="20" dirty="0">
                <a:latin typeface="Calibri"/>
                <a:cs typeface="Calibri"/>
              </a:rPr>
              <a:t>Orders;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ts val="2525"/>
              </a:lnSpc>
            </a:pPr>
            <a:r>
              <a:rPr sz="2150" b="1" spc="15" dirty="0">
                <a:latin typeface="Calibri"/>
                <a:cs typeface="Calibri"/>
              </a:rPr>
              <a:t>SQL</a:t>
            </a:r>
            <a:r>
              <a:rPr sz="2150" b="1" spc="5" dirty="0">
                <a:latin typeface="Calibri"/>
                <a:cs typeface="Calibri"/>
              </a:rPr>
              <a:t> </a:t>
            </a:r>
            <a:r>
              <a:rPr sz="2150" b="1" spc="10" dirty="0">
                <a:latin typeface="Calibri"/>
                <a:cs typeface="Calibri"/>
              </a:rPr>
              <a:t>LIKE</a:t>
            </a:r>
            <a:r>
              <a:rPr sz="2150" b="1" spc="5" dirty="0">
                <a:latin typeface="Calibri"/>
                <a:cs typeface="Calibri"/>
              </a:rPr>
              <a:t> </a:t>
            </a:r>
            <a:r>
              <a:rPr sz="2150" b="1" spc="10" dirty="0">
                <a:latin typeface="Calibri"/>
                <a:cs typeface="Calibri"/>
              </a:rPr>
              <a:t>Operator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150" spc="1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10" dirty="0">
                <a:solidFill>
                  <a:srgbClr val="333333"/>
                </a:solidFill>
                <a:latin typeface="Calibri"/>
                <a:cs typeface="Calibri"/>
              </a:rPr>
              <a:t>LIKE</a:t>
            </a:r>
            <a:r>
              <a:rPr sz="2150" b="1" spc="1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10" dirty="0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r>
              <a:rPr sz="2150" b="1" spc="1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150" spc="1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150" spc="1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shows</a:t>
            </a:r>
            <a:r>
              <a:rPr sz="2150" spc="1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those</a:t>
            </a:r>
            <a:r>
              <a:rPr sz="2150" spc="1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records</a:t>
            </a:r>
            <a:r>
              <a:rPr sz="2150" spc="1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2150" spc="1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150" spc="1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150" spc="1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which</a:t>
            </a:r>
            <a:r>
              <a:rPr sz="2150" spc="1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333333"/>
                </a:solidFill>
                <a:latin typeface="Calibri"/>
                <a:cs typeface="Calibri"/>
              </a:rPr>
              <a:t>match</a:t>
            </a:r>
            <a:r>
              <a:rPr sz="2150" spc="1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333333"/>
                </a:solidFill>
                <a:latin typeface="Calibri"/>
                <a:cs typeface="Calibri"/>
              </a:rPr>
              <a:t>with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15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given</a:t>
            </a:r>
            <a:r>
              <a:rPr sz="2150" spc="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333333"/>
                </a:solidFill>
                <a:latin typeface="Calibri"/>
                <a:cs typeface="Calibri"/>
              </a:rPr>
              <a:t>pattern</a:t>
            </a:r>
            <a:r>
              <a:rPr sz="2150" spc="-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specified</a:t>
            </a:r>
            <a:r>
              <a:rPr sz="2150" spc="1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 the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20" dirty="0">
                <a:solidFill>
                  <a:srgbClr val="333333"/>
                </a:solidFill>
                <a:latin typeface="Calibri"/>
                <a:cs typeface="Calibri"/>
              </a:rPr>
              <a:t>sub-query.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150" spc="459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333333"/>
                </a:solidFill>
                <a:latin typeface="Calibri"/>
                <a:cs typeface="Calibri"/>
              </a:rPr>
              <a:t>percentage</a:t>
            </a:r>
            <a:r>
              <a:rPr sz="2150" spc="4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333333"/>
                </a:solidFill>
                <a:latin typeface="Calibri"/>
                <a:cs typeface="Calibri"/>
              </a:rPr>
              <a:t>(%)</a:t>
            </a:r>
            <a:r>
              <a:rPr sz="2150" spc="5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sign</a:t>
            </a:r>
            <a:r>
              <a:rPr sz="2150" spc="4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150" spc="3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150" spc="4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333333"/>
                </a:solidFill>
                <a:latin typeface="Calibri"/>
                <a:cs typeface="Calibri"/>
              </a:rPr>
              <a:t>wildcard</a:t>
            </a:r>
            <a:r>
              <a:rPr sz="2150" spc="4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which</a:t>
            </a:r>
            <a:r>
              <a:rPr sz="2150" spc="4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150" spc="4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333333"/>
                </a:solidFill>
                <a:latin typeface="Calibri"/>
                <a:cs typeface="Calibri"/>
              </a:rPr>
              <a:t>used</a:t>
            </a:r>
            <a:r>
              <a:rPr sz="2150" spc="4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150" spc="4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333333"/>
                </a:solidFill>
                <a:latin typeface="Calibri"/>
                <a:cs typeface="Calibri"/>
              </a:rPr>
              <a:t>conjunction</a:t>
            </a:r>
            <a:r>
              <a:rPr sz="2150" spc="4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333333"/>
                </a:solidFill>
                <a:latin typeface="Calibri"/>
                <a:cs typeface="Calibri"/>
              </a:rPr>
              <a:t>with</a:t>
            </a:r>
            <a:r>
              <a:rPr sz="2150" spc="48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logical</a:t>
            </a:r>
            <a:r>
              <a:rPr sz="215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35" dirty="0">
                <a:solidFill>
                  <a:srgbClr val="333333"/>
                </a:solidFill>
                <a:latin typeface="Calibri"/>
                <a:cs typeface="Calibri"/>
              </a:rPr>
              <a:t>operator.</a:t>
            </a:r>
            <a:endParaRPr sz="2150">
              <a:latin typeface="Calibri"/>
              <a:cs typeface="Calibri"/>
            </a:endParaRPr>
          </a:p>
          <a:p>
            <a:pPr marL="12700" marR="219710">
              <a:lnSpc>
                <a:spcPct val="101899"/>
              </a:lnSpc>
              <a:spcBef>
                <a:spcPts val="80"/>
              </a:spcBef>
            </a:pPr>
            <a:r>
              <a:rPr sz="2150" spc="5" dirty="0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sz="215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r>
              <a:rPr sz="2150" spc="1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15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333333"/>
                </a:solidFill>
                <a:latin typeface="Calibri"/>
                <a:cs typeface="Calibri"/>
              </a:rPr>
              <a:t>used</a:t>
            </a:r>
            <a:r>
              <a:rPr sz="2150" spc="1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150" spc="-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150" spc="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333333"/>
                </a:solidFill>
                <a:latin typeface="Calibri"/>
                <a:cs typeface="Calibri"/>
              </a:rPr>
              <a:t>WHERE</a:t>
            </a:r>
            <a:r>
              <a:rPr sz="2150" spc="11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clause</a:t>
            </a:r>
            <a:r>
              <a:rPr sz="2150" spc="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333333"/>
                </a:solidFill>
                <a:latin typeface="Calibri"/>
                <a:cs typeface="Calibri"/>
              </a:rPr>
              <a:t>with</a:t>
            </a:r>
            <a:r>
              <a:rPr sz="215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150" spc="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following</a:t>
            </a:r>
            <a:r>
              <a:rPr sz="2150" spc="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three</a:t>
            </a:r>
            <a:r>
              <a:rPr sz="2150" spc="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statements: </a:t>
            </a:r>
            <a:r>
              <a:rPr sz="2150" spc="-4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1.SELECT</a:t>
            </a:r>
            <a:r>
              <a:rPr sz="2150" spc="1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statement</a:t>
            </a:r>
            <a:endParaRPr sz="2150">
              <a:latin typeface="Calibri"/>
              <a:cs typeface="Calibri"/>
            </a:endParaRPr>
          </a:p>
          <a:p>
            <a:pPr marL="12700" marR="6837045">
              <a:lnSpc>
                <a:spcPct val="101800"/>
              </a:lnSpc>
            </a:pPr>
            <a:r>
              <a:rPr sz="2150" spc="-5" dirty="0">
                <a:latin typeface="Calibri"/>
                <a:cs typeface="Calibri"/>
              </a:rPr>
              <a:t>2.UPDATE </a:t>
            </a:r>
            <a:r>
              <a:rPr sz="2150" dirty="0">
                <a:latin typeface="Calibri"/>
                <a:cs typeface="Calibri"/>
              </a:rPr>
              <a:t>statement </a:t>
            </a:r>
            <a:r>
              <a:rPr sz="2150" spc="-47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3.DELETE</a:t>
            </a:r>
            <a:r>
              <a:rPr sz="2150" spc="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statement</a:t>
            </a:r>
            <a:endParaRPr sz="215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226" y="1905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129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5650" y="1650"/>
            <a:ext cx="10669905" cy="692150"/>
            <a:chOff x="1525650" y="1650"/>
            <a:chExt cx="10669905" cy="692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825" y="4825"/>
              <a:ext cx="10663174" cy="685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8825" y="4825"/>
              <a:ext cx="10663555" cy="685800"/>
            </a:xfrm>
            <a:custGeom>
              <a:avLst/>
              <a:gdLst/>
              <a:ahLst/>
              <a:cxnLst/>
              <a:rect l="l" t="t" r="r" b="b"/>
              <a:pathLst>
                <a:path w="10663555" h="685800">
                  <a:moveTo>
                    <a:pt x="0" y="685800"/>
                  </a:moveTo>
                  <a:lnTo>
                    <a:pt x="10663174" y="685800"/>
                  </a:lnTo>
                </a:path>
                <a:path w="10663555" h="685800">
                  <a:moveTo>
                    <a:pt x="10663174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88534" y="42544"/>
            <a:ext cx="4139565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50" spc="-10" dirty="0">
                <a:solidFill>
                  <a:srgbClr val="000000"/>
                </a:solidFill>
              </a:rPr>
              <a:t>Prerequisite</a:t>
            </a:r>
            <a:r>
              <a:rPr sz="3350" spc="145" dirty="0">
                <a:solidFill>
                  <a:srgbClr val="000000"/>
                </a:solidFill>
              </a:rPr>
              <a:t> </a:t>
            </a:r>
            <a:r>
              <a:rPr sz="3350" dirty="0">
                <a:solidFill>
                  <a:srgbClr val="000000"/>
                </a:solidFill>
              </a:rPr>
              <a:t>and</a:t>
            </a:r>
            <a:r>
              <a:rPr sz="3350" spc="114" dirty="0">
                <a:solidFill>
                  <a:srgbClr val="000000"/>
                </a:solidFill>
              </a:rPr>
              <a:t> </a:t>
            </a:r>
            <a:r>
              <a:rPr sz="3350" spc="-10" dirty="0">
                <a:solidFill>
                  <a:srgbClr val="000000"/>
                </a:solidFill>
              </a:rPr>
              <a:t>Recap</a:t>
            </a:r>
            <a:endParaRPr sz="335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61591" y="1153731"/>
            <a:ext cx="8075930" cy="43922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150" spc="15" dirty="0">
                <a:latin typeface="Calibri"/>
                <a:cs typeface="Calibri"/>
              </a:rPr>
              <a:t>A</a:t>
            </a:r>
            <a:r>
              <a:rPr sz="2150" spc="4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good</a:t>
            </a:r>
            <a:r>
              <a:rPr sz="2150" spc="1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background</a:t>
            </a:r>
            <a:r>
              <a:rPr sz="2150" spc="170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in</a:t>
            </a:r>
            <a:r>
              <a:rPr sz="2150" spc="15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DBMS</a:t>
            </a:r>
            <a:r>
              <a:rPr sz="2150" spc="1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fundamentals</a:t>
            </a:r>
            <a:r>
              <a:rPr sz="2150" spc="100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is</a:t>
            </a:r>
            <a:r>
              <a:rPr sz="2150" spc="5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required.</a:t>
            </a:r>
            <a:endParaRPr sz="21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150" dirty="0">
                <a:latin typeface="Calibri"/>
                <a:cs typeface="Calibri"/>
              </a:rPr>
              <a:t>Students</a:t>
            </a:r>
            <a:r>
              <a:rPr sz="2150" spc="1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should</a:t>
            </a:r>
            <a:r>
              <a:rPr sz="2150" spc="8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be</a:t>
            </a:r>
            <a:r>
              <a:rPr sz="2150" spc="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comfortable</a:t>
            </a:r>
            <a:r>
              <a:rPr sz="2150" spc="75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with</a:t>
            </a:r>
            <a:r>
              <a:rPr sz="2150" spc="3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the</a:t>
            </a:r>
            <a:r>
              <a:rPr sz="215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relational</a:t>
            </a:r>
            <a:r>
              <a:rPr sz="2150" spc="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model.</a:t>
            </a:r>
            <a:endParaRPr sz="2150">
              <a:latin typeface="Calibri"/>
              <a:cs typeface="Calibri"/>
            </a:endParaRPr>
          </a:p>
          <a:p>
            <a:pPr marL="355600" marR="13970" indent="-343535">
              <a:lnSpc>
                <a:spcPts val="263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150" spc="5" dirty="0">
                <a:latin typeface="Calibri"/>
                <a:cs typeface="Calibri"/>
              </a:rPr>
              <a:t>Students</a:t>
            </a:r>
            <a:r>
              <a:rPr sz="2150" spc="10" dirty="0">
                <a:latin typeface="Calibri"/>
                <a:cs typeface="Calibri"/>
              </a:rPr>
              <a:t> should </a:t>
            </a:r>
            <a:r>
              <a:rPr sz="2150" spc="5" dirty="0">
                <a:latin typeface="Calibri"/>
                <a:cs typeface="Calibri"/>
              </a:rPr>
              <a:t>also </a:t>
            </a:r>
            <a:r>
              <a:rPr sz="2150" dirty="0">
                <a:latin typeface="Calibri"/>
                <a:cs typeface="Calibri"/>
              </a:rPr>
              <a:t>be </a:t>
            </a:r>
            <a:r>
              <a:rPr sz="2150" spc="15" dirty="0">
                <a:latin typeface="Calibri"/>
                <a:cs typeface="Calibri"/>
              </a:rPr>
              <a:t>capable </a:t>
            </a:r>
            <a:r>
              <a:rPr sz="2150" spc="-5" dirty="0">
                <a:latin typeface="Calibri"/>
                <a:cs typeface="Calibri"/>
              </a:rPr>
              <a:t>of</a:t>
            </a:r>
            <a:r>
              <a:rPr sz="215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implementing</a:t>
            </a:r>
            <a:r>
              <a:rPr sz="2150" spc="1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a</a:t>
            </a:r>
            <a:r>
              <a:rPr sz="2150" spc="15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large,</a:t>
            </a:r>
            <a:r>
              <a:rPr sz="2150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complex </a:t>
            </a:r>
            <a:r>
              <a:rPr sz="2150" spc="-475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system</a:t>
            </a:r>
            <a:r>
              <a:rPr sz="2150" spc="1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on</a:t>
            </a:r>
            <a:r>
              <a:rPr sz="2150" spc="20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UNIX</a:t>
            </a:r>
            <a:r>
              <a:rPr sz="2150" spc="40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in </a:t>
            </a:r>
            <a:r>
              <a:rPr sz="2150" spc="10" dirty="0">
                <a:latin typeface="Calibri"/>
                <a:cs typeface="Calibri"/>
              </a:rPr>
              <a:t>C</a:t>
            </a:r>
            <a:r>
              <a:rPr sz="2150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or</a:t>
            </a:r>
            <a:r>
              <a:rPr sz="2150" spc="25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C++.</a:t>
            </a:r>
            <a:endParaRPr sz="2150">
              <a:latin typeface="Calibri"/>
              <a:cs typeface="Calibri"/>
            </a:endParaRPr>
          </a:p>
          <a:p>
            <a:pPr marL="355600" indent="-343535">
              <a:lnSpc>
                <a:spcPts val="2530"/>
              </a:lnSpc>
              <a:buFont typeface="Arial MT"/>
              <a:buChar char="•"/>
              <a:tabLst>
                <a:tab pos="355600" algn="l"/>
                <a:tab pos="356235" algn="l"/>
                <a:tab pos="3549015" algn="l"/>
              </a:tabLst>
            </a:pPr>
            <a:r>
              <a:rPr sz="2150" dirty="0">
                <a:latin typeface="Calibri"/>
                <a:cs typeface="Calibri"/>
              </a:rPr>
              <a:t>The</a:t>
            </a:r>
            <a:r>
              <a:rPr sz="2150" spc="480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proper</a:t>
            </a:r>
            <a:r>
              <a:rPr sz="2150" spc="50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understanding	</a:t>
            </a:r>
            <a:r>
              <a:rPr sz="2150" spc="-5" dirty="0">
                <a:latin typeface="Calibri"/>
                <a:cs typeface="Calibri"/>
              </a:rPr>
              <a:t>of</a:t>
            </a:r>
            <a:r>
              <a:rPr sz="2150" spc="49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data</a:t>
            </a:r>
            <a:r>
              <a:rPr sz="2150" spc="49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structures</a:t>
            </a:r>
            <a:r>
              <a:rPr sz="2150" spc="47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and</a:t>
            </a:r>
            <a:r>
              <a:rPr sz="2150" spc="465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algorithms</a:t>
            </a:r>
            <a:r>
              <a:rPr sz="2150" spc="455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will</a:t>
            </a:r>
            <a:endParaRPr sz="21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latin typeface="Calibri"/>
                <a:cs typeface="Calibri"/>
              </a:rPr>
              <a:t>help</a:t>
            </a:r>
            <a:r>
              <a:rPr sz="2150" spc="9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you</a:t>
            </a:r>
            <a:r>
              <a:rPr sz="2150" spc="10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to</a:t>
            </a:r>
            <a:r>
              <a:rPr sz="2150" spc="10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understand</a:t>
            </a:r>
            <a:r>
              <a:rPr sz="2150" spc="9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the</a:t>
            </a:r>
            <a:r>
              <a:rPr sz="2150" spc="70" dirty="0">
                <a:latin typeface="Calibri"/>
                <a:cs typeface="Calibri"/>
              </a:rPr>
              <a:t> </a:t>
            </a:r>
            <a:r>
              <a:rPr sz="2150" spc="25" dirty="0">
                <a:latin typeface="Calibri"/>
                <a:cs typeface="Calibri"/>
              </a:rPr>
              <a:t>DBMS</a:t>
            </a:r>
            <a:r>
              <a:rPr sz="2150" spc="10" dirty="0">
                <a:latin typeface="Calibri"/>
                <a:cs typeface="Calibri"/>
              </a:rPr>
              <a:t> </a:t>
            </a:r>
            <a:r>
              <a:rPr sz="2150" spc="-15" dirty="0">
                <a:latin typeface="Calibri"/>
                <a:cs typeface="Calibri"/>
              </a:rPr>
              <a:t>quickly.</a:t>
            </a:r>
            <a:endParaRPr sz="2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150" b="1" dirty="0">
                <a:latin typeface="Calibri"/>
                <a:cs typeface="Calibri"/>
              </a:rPr>
              <a:t>Recap</a:t>
            </a:r>
            <a:endParaRPr sz="21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latin typeface="Calibri"/>
                <a:cs typeface="Calibri"/>
              </a:rPr>
              <a:t>In</a:t>
            </a:r>
            <a:r>
              <a:rPr sz="2150" spc="1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last</a:t>
            </a:r>
            <a:r>
              <a:rPr sz="2150" spc="5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unit</a:t>
            </a:r>
            <a:r>
              <a:rPr sz="2150" spc="50" dirty="0">
                <a:latin typeface="Calibri"/>
                <a:cs typeface="Calibri"/>
              </a:rPr>
              <a:t> </a:t>
            </a:r>
            <a:r>
              <a:rPr sz="2150" spc="25" dirty="0">
                <a:latin typeface="Calibri"/>
                <a:cs typeface="Calibri"/>
              </a:rPr>
              <a:t>we</a:t>
            </a:r>
            <a:r>
              <a:rPr sz="2150" spc="-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studied</a:t>
            </a:r>
            <a:r>
              <a:rPr sz="2150" spc="8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about</a:t>
            </a:r>
            <a:endParaRPr sz="2150">
              <a:latin typeface="Calibri"/>
              <a:cs typeface="Calibri"/>
            </a:endParaRPr>
          </a:p>
          <a:p>
            <a:pPr marL="469900" lvl="1" indent="-343535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150" spc="20" dirty="0">
                <a:latin typeface="Calibri"/>
                <a:cs typeface="Calibri"/>
              </a:rPr>
              <a:t>Data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base</a:t>
            </a:r>
            <a:r>
              <a:rPr sz="2150" spc="6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and</a:t>
            </a:r>
            <a:r>
              <a:rPr sz="2150" spc="5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file</a:t>
            </a:r>
            <a:r>
              <a:rPr sz="2150" spc="-5" dirty="0">
                <a:latin typeface="Calibri"/>
                <a:cs typeface="Calibri"/>
              </a:rPr>
              <a:t> </a:t>
            </a:r>
            <a:r>
              <a:rPr sz="2150" spc="-15" dirty="0">
                <a:latin typeface="Calibri"/>
                <a:cs typeface="Calibri"/>
              </a:rPr>
              <a:t>system</a:t>
            </a:r>
            <a:endParaRPr sz="2150">
              <a:latin typeface="Calibri"/>
              <a:cs typeface="Calibri"/>
            </a:endParaRPr>
          </a:p>
          <a:p>
            <a:pPr marL="469900" lvl="1" indent="-343535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150" spc="5" dirty="0">
                <a:latin typeface="Calibri"/>
                <a:cs typeface="Calibri"/>
              </a:rPr>
              <a:t>Database</a:t>
            </a:r>
            <a:r>
              <a:rPr sz="2150" spc="1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concept</a:t>
            </a:r>
            <a:r>
              <a:rPr sz="2150" spc="204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and</a:t>
            </a:r>
            <a:r>
              <a:rPr sz="2150" spc="1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architecture</a:t>
            </a:r>
            <a:endParaRPr sz="2150">
              <a:latin typeface="Calibri"/>
              <a:cs typeface="Calibri"/>
            </a:endParaRPr>
          </a:p>
          <a:p>
            <a:pPr marL="469900" lvl="1" indent="-3435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150" spc="10" dirty="0">
                <a:latin typeface="Calibri"/>
                <a:cs typeface="Calibri"/>
              </a:rPr>
              <a:t>Database</a:t>
            </a:r>
            <a:r>
              <a:rPr sz="2150" spc="-2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languages</a:t>
            </a:r>
            <a:endParaRPr sz="2150">
              <a:latin typeface="Calibri"/>
              <a:cs typeface="Calibri"/>
            </a:endParaRPr>
          </a:p>
          <a:p>
            <a:pPr marL="469900" lvl="1" indent="-343535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150" spc="5" dirty="0">
                <a:latin typeface="Calibri"/>
                <a:cs typeface="Calibri"/>
              </a:rPr>
              <a:t>ER</a:t>
            </a:r>
            <a:r>
              <a:rPr sz="2150" spc="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modeling</a:t>
            </a:r>
            <a:r>
              <a:rPr sz="2150" spc="125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concepts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807584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54064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5837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82401" y="6472554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SQL</a:t>
            </a:r>
            <a:r>
              <a:rPr spc="-55" dirty="0"/>
              <a:t> </a:t>
            </a:r>
            <a:r>
              <a:rPr spc="-15" dirty="0"/>
              <a:t>Operators</a:t>
            </a:r>
            <a:r>
              <a:rPr spc="-50" dirty="0"/>
              <a:t> </a:t>
            </a:r>
            <a:r>
              <a:rPr spc="5" dirty="0"/>
              <a:t>and</a:t>
            </a:r>
            <a:r>
              <a:rPr spc="-50" dirty="0"/>
              <a:t> </a:t>
            </a:r>
            <a:r>
              <a:rPr spc="20" dirty="0"/>
              <a:t>their</a:t>
            </a:r>
            <a:r>
              <a:rPr spc="-65" dirty="0"/>
              <a:t> </a:t>
            </a:r>
            <a:r>
              <a:rPr dirty="0"/>
              <a:t>Procedures(conti…)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31339" y="1000760"/>
            <a:ext cx="8863330" cy="755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5"/>
              </a:spcBef>
              <a:tabLst>
                <a:tab pos="641350" algn="l"/>
                <a:tab pos="2919730" algn="l"/>
                <a:tab pos="8333740" algn="l"/>
              </a:tabLst>
            </a:pPr>
            <a:r>
              <a:rPr sz="2400" spc="2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s	e</a:t>
            </a:r>
            <a:r>
              <a:rPr sz="2400" spc="-6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25" dirty="0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 </a:t>
            </a:r>
            <a:r>
              <a:rPr sz="2400" spc="-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400" spc="-70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 spc="-10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s	</a:t>
            </a:r>
            <a:r>
              <a:rPr sz="2400" spc="-70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f </a:t>
            </a:r>
            <a:r>
              <a:rPr sz="2400" spc="-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n </a:t>
            </a:r>
            <a:r>
              <a:rPr sz="2400" spc="-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2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400" b="1" spc="-25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400" b="1" spc="5" dirty="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400" b="1" spc="-20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b="1" spc="-15" dirty="0">
                <a:solidFill>
                  <a:srgbClr val="333333"/>
                </a:solidFill>
                <a:latin typeface="Calibri"/>
                <a:cs typeface="Calibri"/>
              </a:rPr>
              <a:t>yee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_</a:t>
            </a:r>
            <a:r>
              <a:rPr sz="2400" b="1" spc="-15" dirty="0">
                <a:solidFill>
                  <a:srgbClr val="333333"/>
                </a:solidFill>
                <a:latin typeface="Calibri"/>
                <a:cs typeface="Calibri"/>
              </a:rPr>
              <a:t>de</a:t>
            </a:r>
            <a:r>
              <a:rPr sz="2400" b="1" spc="-10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b="1" spc="1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333333"/>
                </a:solidFill>
                <a:latin typeface="Calibri"/>
                <a:cs typeface="Calibri"/>
              </a:rPr>
              <a:t>il</a:t>
            </a: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s </a:t>
            </a:r>
            <a:r>
              <a:rPr sz="2400" b="1" spc="-1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e, </a:t>
            </a:r>
            <a:r>
              <a:rPr sz="2400" spc="-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h </a:t>
            </a:r>
            <a:r>
              <a:rPr sz="2400" spc="-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s	</a:t>
            </a:r>
            <a:r>
              <a:rPr sz="2400" spc="-60" dirty="0">
                <a:solidFill>
                  <a:srgbClr val="333333"/>
                </a:solidFill>
                <a:latin typeface="Calibri"/>
                <a:cs typeface="Calibri"/>
              </a:rPr>
              <a:t>f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columns</a:t>
            </a:r>
            <a:r>
              <a:rPr sz="2400" spc="-1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Emp_Id,</a:t>
            </a:r>
            <a:r>
              <a:rPr sz="2400" b="1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Emp_Name,</a:t>
            </a:r>
            <a:r>
              <a:rPr sz="2400" b="1" spc="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333333"/>
                </a:solidFill>
                <a:latin typeface="Calibri"/>
                <a:cs typeface="Calibri"/>
              </a:rPr>
              <a:t>Emp_Salary,</a:t>
            </a:r>
            <a:r>
              <a:rPr sz="2400" b="1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400" b="1" spc="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333333"/>
                </a:solidFill>
                <a:latin typeface="Calibri"/>
                <a:cs typeface="Calibri"/>
              </a:rPr>
              <a:t>Emp_City.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346515" y="2012759"/>
          <a:ext cx="7139940" cy="3294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4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61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Emp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D02909"/>
                      </a:solidFill>
                      <a:prstDash val="solid"/>
                    </a:lnL>
                    <a:lnR w="9525">
                      <a:solidFill>
                        <a:srgbClr val="D02909"/>
                      </a:solidFill>
                      <a:prstDash val="solid"/>
                    </a:lnR>
                    <a:lnT w="9525">
                      <a:solidFill>
                        <a:srgbClr val="D02909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Emp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D02909"/>
                      </a:solidFill>
                      <a:prstDash val="solid"/>
                    </a:lnL>
                    <a:lnR w="9525">
                      <a:solidFill>
                        <a:srgbClr val="D02909"/>
                      </a:solidFill>
                      <a:prstDash val="solid"/>
                    </a:lnR>
                    <a:lnT w="9525">
                      <a:solidFill>
                        <a:srgbClr val="D02909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Emp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Salary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D02909"/>
                      </a:solidFill>
                      <a:prstDash val="solid"/>
                    </a:lnL>
                    <a:lnR w="9525">
                      <a:solidFill>
                        <a:srgbClr val="D02909"/>
                      </a:solidFill>
                      <a:prstDash val="solid"/>
                    </a:lnR>
                    <a:lnT w="9525">
                      <a:solidFill>
                        <a:srgbClr val="D02909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Emp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D02909"/>
                      </a:solidFill>
                      <a:prstDash val="solid"/>
                    </a:lnL>
                    <a:lnR w="9525">
                      <a:solidFill>
                        <a:srgbClr val="D02909"/>
                      </a:solidFill>
                      <a:prstDash val="solid"/>
                    </a:lnR>
                    <a:lnT w="9525">
                      <a:solidFill>
                        <a:srgbClr val="D02909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904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Sanjay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25000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Delhi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667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Ajay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45000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Chandigarh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Saket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Delhi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667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Abhay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25000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Delhi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666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Sumit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Kolkata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501" y="0"/>
            <a:ext cx="1305098" cy="7620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130</a:t>
            </a:fld>
            <a:endParaRPr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SQL</a:t>
            </a:r>
            <a:r>
              <a:rPr spc="-55" dirty="0"/>
              <a:t> </a:t>
            </a:r>
            <a:r>
              <a:rPr spc="-15" dirty="0"/>
              <a:t>Operators</a:t>
            </a:r>
            <a:r>
              <a:rPr spc="-50" dirty="0"/>
              <a:t> </a:t>
            </a:r>
            <a:r>
              <a:rPr spc="5" dirty="0"/>
              <a:t>and</a:t>
            </a:r>
            <a:r>
              <a:rPr spc="-50" dirty="0"/>
              <a:t> </a:t>
            </a:r>
            <a:r>
              <a:rPr spc="20" dirty="0"/>
              <a:t>their</a:t>
            </a:r>
            <a:r>
              <a:rPr spc="-65" dirty="0"/>
              <a:t> </a:t>
            </a:r>
            <a:r>
              <a:rPr dirty="0"/>
              <a:t>Procedures(conti…)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18258" y="811530"/>
            <a:ext cx="8729980" cy="5523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0160" algn="just">
              <a:lnSpc>
                <a:spcPct val="100400"/>
              </a:lnSpc>
              <a:spcBef>
                <a:spcPts val="90"/>
              </a:spcBef>
            </a:pPr>
            <a:r>
              <a:rPr sz="2400" spc="-5" dirty="0">
                <a:latin typeface="Calibri"/>
                <a:cs typeface="Calibri"/>
              </a:rPr>
              <a:t>If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want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show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all</a:t>
            </a:r>
            <a:r>
              <a:rPr sz="2400" spc="50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 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of</a:t>
            </a:r>
            <a:r>
              <a:rPr sz="2400" spc="4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those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employees</a:t>
            </a:r>
            <a:r>
              <a:rPr sz="2400" spc="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b="1" spc="-10" dirty="0">
                <a:latin typeface="Calibri"/>
                <a:cs typeface="Calibri"/>
              </a:rPr>
              <a:t>Employee_details</a:t>
            </a:r>
            <a:r>
              <a:rPr sz="2400" b="1" spc="5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whose </a:t>
            </a:r>
            <a:r>
              <a:rPr sz="2400" dirty="0">
                <a:latin typeface="Calibri"/>
                <a:cs typeface="Calibri"/>
              </a:rPr>
              <a:t>name </a:t>
            </a:r>
            <a:r>
              <a:rPr sz="2400" spc="-10" dirty="0">
                <a:latin typeface="Calibri"/>
                <a:cs typeface="Calibri"/>
              </a:rPr>
              <a:t>starts </a:t>
            </a:r>
            <a:r>
              <a:rPr sz="2400" spc="-5" dirty="0">
                <a:latin typeface="Calibri"/>
                <a:cs typeface="Calibri"/>
              </a:rPr>
              <a:t>with </a:t>
            </a:r>
            <a:r>
              <a:rPr sz="2400" dirty="0">
                <a:latin typeface="Calibri"/>
                <a:cs typeface="Calibri"/>
              </a:rPr>
              <a:t>''s''.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5" dirty="0">
                <a:latin typeface="Calibri"/>
                <a:cs typeface="Calibri"/>
              </a:rPr>
              <a:t>this, we </a:t>
            </a:r>
            <a:r>
              <a:rPr sz="2400" spc="-30" dirty="0">
                <a:latin typeface="Calibri"/>
                <a:cs typeface="Calibri"/>
              </a:rPr>
              <a:t>have 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write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following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query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SQL: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55"/>
              </a:lnSpc>
            </a:pPr>
            <a:r>
              <a:rPr sz="2400" b="1" spc="-15" dirty="0">
                <a:latin typeface="Calibri"/>
                <a:cs typeface="Calibri"/>
              </a:rPr>
              <a:t>S</a:t>
            </a:r>
            <a:r>
              <a:rPr sz="2400" b="1" spc="20" dirty="0">
                <a:latin typeface="Calibri"/>
                <a:cs typeface="Calibri"/>
              </a:rPr>
              <a:t>E</a:t>
            </a:r>
            <a:r>
              <a:rPr sz="2400" b="1" spc="30" dirty="0">
                <a:latin typeface="Calibri"/>
                <a:cs typeface="Calibri"/>
              </a:rPr>
              <a:t>L</a:t>
            </a:r>
            <a:r>
              <a:rPr sz="2400" b="1" spc="20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C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*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15" dirty="0">
                <a:latin typeface="Calibri"/>
                <a:cs typeface="Calibri"/>
              </a:rPr>
              <a:t>F</a:t>
            </a:r>
            <a:r>
              <a:rPr sz="2400" b="1" dirty="0">
                <a:latin typeface="Calibri"/>
                <a:cs typeface="Calibri"/>
              </a:rPr>
              <a:t>R</a:t>
            </a:r>
            <a:r>
              <a:rPr sz="2400" b="1" spc="15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M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20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m</a:t>
            </a:r>
            <a:r>
              <a:rPr sz="2400" b="1" spc="-25" dirty="0">
                <a:latin typeface="Calibri"/>
                <a:cs typeface="Calibri"/>
              </a:rPr>
              <a:t>p</a:t>
            </a:r>
            <a:r>
              <a:rPr sz="2400" b="1" spc="5" dirty="0">
                <a:latin typeface="Calibri"/>
                <a:cs typeface="Calibri"/>
              </a:rPr>
              <a:t>l</a:t>
            </a:r>
            <a:r>
              <a:rPr sz="2400" b="1" spc="-20" dirty="0">
                <a:latin typeface="Calibri"/>
                <a:cs typeface="Calibri"/>
              </a:rPr>
              <a:t>o</a:t>
            </a:r>
            <a:r>
              <a:rPr sz="2400" b="1" spc="-15" dirty="0">
                <a:latin typeface="Calibri"/>
                <a:cs typeface="Calibri"/>
              </a:rPr>
              <a:t>yee</a:t>
            </a:r>
            <a:r>
              <a:rPr sz="2400" b="1" spc="-5" dirty="0">
                <a:latin typeface="Calibri"/>
                <a:cs typeface="Calibri"/>
              </a:rPr>
              <a:t>_</a:t>
            </a:r>
            <a:r>
              <a:rPr sz="2400" b="1" spc="-15" dirty="0">
                <a:latin typeface="Calibri"/>
                <a:cs typeface="Calibri"/>
              </a:rPr>
              <a:t>de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10" dirty="0">
                <a:latin typeface="Calibri"/>
                <a:cs typeface="Calibri"/>
              </a:rPr>
              <a:t>a</a:t>
            </a:r>
            <a:r>
              <a:rPr sz="2400" b="1" spc="5" dirty="0">
                <a:latin typeface="Calibri"/>
                <a:cs typeface="Calibri"/>
              </a:rPr>
              <a:t>il</a:t>
            </a:r>
            <a:r>
              <a:rPr sz="2400" b="1" dirty="0">
                <a:latin typeface="Calibri"/>
                <a:cs typeface="Calibri"/>
              </a:rPr>
              <a:t>s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W</a:t>
            </a:r>
            <a:r>
              <a:rPr sz="2400" b="1" spc="-20" dirty="0">
                <a:latin typeface="Calibri"/>
                <a:cs typeface="Calibri"/>
              </a:rPr>
              <a:t>H</a:t>
            </a:r>
            <a:r>
              <a:rPr sz="2400" b="1" spc="2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RE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20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m</a:t>
            </a:r>
            <a:r>
              <a:rPr sz="2400" b="1" spc="-25" dirty="0">
                <a:latin typeface="Calibri"/>
                <a:cs typeface="Calibri"/>
              </a:rPr>
              <a:t>p</a:t>
            </a:r>
            <a:r>
              <a:rPr sz="2400" b="1" spc="-5" dirty="0">
                <a:latin typeface="Calibri"/>
                <a:cs typeface="Calibri"/>
              </a:rPr>
              <a:t>_</a:t>
            </a:r>
            <a:r>
              <a:rPr sz="2400" b="1" spc="-10" dirty="0">
                <a:latin typeface="Calibri"/>
                <a:cs typeface="Calibri"/>
              </a:rPr>
              <a:t>N</a:t>
            </a:r>
            <a:r>
              <a:rPr sz="2400" b="1" spc="10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m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30" dirty="0">
                <a:latin typeface="Calibri"/>
                <a:cs typeface="Calibri"/>
              </a:rPr>
              <a:t>LIK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140" dirty="0">
                <a:latin typeface="Calibri"/>
                <a:cs typeface="Calibri"/>
              </a:rPr>
              <a:t> </a:t>
            </a:r>
            <a:r>
              <a:rPr sz="2400" b="1" spc="-40" dirty="0">
                <a:latin typeface="Calibri"/>
                <a:cs typeface="Calibri"/>
              </a:rPr>
              <a:t>'</a:t>
            </a:r>
            <a:r>
              <a:rPr sz="2400" b="1" spc="15" dirty="0">
                <a:latin typeface="Calibri"/>
                <a:cs typeface="Calibri"/>
              </a:rPr>
              <a:t>s</a:t>
            </a:r>
            <a:r>
              <a:rPr sz="2400" b="1" spc="-30" dirty="0">
                <a:latin typeface="Calibri"/>
                <a:cs typeface="Calibri"/>
              </a:rPr>
              <a:t>%</a:t>
            </a:r>
            <a:r>
              <a:rPr sz="2400" b="1" dirty="0">
                <a:latin typeface="Calibri"/>
                <a:cs typeface="Calibri"/>
              </a:rPr>
              <a:t>'</a:t>
            </a:r>
            <a:r>
              <a:rPr sz="2400" b="1" spc="9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99100"/>
              </a:lnSpc>
              <a:spcBef>
                <a:spcPts val="75"/>
              </a:spcBef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8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this   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example,</a:t>
            </a:r>
            <a:r>
              <a:rPr sz="2400" spc="7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7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we   </a:t>
            </a:r>
            <a:r>
              <a:rPr sz="2400" spc="5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used</a:t>
            </a:r>
            <a:r>
              <a:rPr sz="2400" spc="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8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     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SQL     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LIKE</a:t>
            </a:r>
            <a:r>
              <a:rPr sz="2400" spc="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6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operator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with </a:t>
            </a: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Emp_Name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column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because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we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want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access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record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those</a:t>
            </a:r>
            <a:r>
              <a:rPr sz="2400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employees</a:t>
            </a:r>
            <a:r>
              <a:rPr sz="24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whose</a:t>
            </a:r>
            <a:r>
              <a:rPr sz="24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name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starts</a:t>
            </a:r>
            <a:r>
              <a:rPr sz="2400" spc="-1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with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s.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00400"/>
              </a:lnSpc>
              <a:spcBef>
                <a:spcPts val="40"/>
              </a:spcBef>
            </a:pPr>
            <a:r>
              <a:rPr sz="2400" spc="-5" dirty="0">
                <a:latin typeface="Calibri"/>
                <a:cs typeface="Calibri"/>
              </a:rPr>
              <a:t>If</a:t>
            </a:r>
            <a:r>
              <a:rPr sz="2400" dirty="0">
                <a:latin typeface="Calibri"/>
                <a:cs typeface="Calibri"/>
              </a:rPr>
              <a:t> we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want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to</a:t>
            </a:r>
            <a:r>
              <a:rPr sz="2400" spc="4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show</a:t>
            </a:r>
            <a:r>
              <a:rPr sz="2400" spc="5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all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 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spc="52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of</a:t>
            </a:r>
            <a:r>
              <a:rPr sz="2400" spc="4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those</a:t>
            </a:r>
            <a:r>
              <a:rPr sz="2400" spc="5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employees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b="1" spc="-5" dirty="0">
                <a:latin typeface="Calibri"/>
                <a:cs typeface="Calibri"/>
              </a:rPr>
              <a:t>Employee_details</a:t>
            </a:r>
            <a:r>
              <a:rPr sz="2400" spc="-5" dirty="0">
                <a:latin typeface="Calibri"/>
                <a:cs typeface="Calibri"/>
              </a:rPr>
              <a:t>whose </a:t>
            </a:r>
            <a:r>
              <a:rPr sz="2400" spc="5" dirty="0">
                <a:latin typeface="Calibri"/>
                <a:cs typeface="Calibri"/>
              </a:rPr>
              <a:t>name </a:t>
            </a:r>
            <a:r>
              <a:rPr sz="2400" spc="-15" dirty="0">
                <a:latin typeface="Calibri"/>
                <a:cs typeface="Calibri"/>
              </a:rPr>
              <a:t>ends </a:t>
            </a:r>
            <a:r>
              <a:rPr sz="2400" spc="-5" dirty="0">
                <a:latin typeface="Calibri"/>
                <a:cs typeface="Calibri"/>
              </a:rPr>
              <a:t>with </a:t>
            </a:r>
            <a:r>
              <a:rPr sz="2400" spc="-15" dirty="0">
                <a:latin typeface="Calibri"/>
                <a:cs typeface="Calibri"/>
              </a:rPr>
              <a:t>''y''. </a:t>
            </a:r>
            <a:r>
              <a:rPr sz="2400" spc="5" dirty="0">
                <a:latin typeface="Calibri"/>
                <a:cs typeface="Calibri"/>
              </a:rPr>
              <a:t>For this, we </a:t>
            </a:r>
            <a:r>
              <a:rPr sz="2400" spc="-35" dirty="0">
                <a:latin typeface="Calibri"/>
                <a:cs typeface="Calibri"/>
              </a:rPr>
              <a:t>have </a:t>
            </a:r>
            <a:r>
              <a:rPr sz="2400" spc="15" dirty="0">
                <a:latin typeface="Calibri"/>
                <a:cs typeface="Calibri"/>
              </a:rPr>
              <a:t>to 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write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following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SQL: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b="1" spc="-15" dirty="0">
                <a:latin typeface="Calibri"/>
                <a:cs typeface="Calibri"/>
              </a:rPr>
              <a:t>S</a:t>
            </a:r>
            <a:r>
              <a:rPr sz="2400" b="1" spc="20" dirty="0">
                <a:latin typeface="Calibri"/>
                <a:cs typeface="Calibri"/>
              </a:rPr>
              <a:t>E</a:t>
            </a:r>
            <a:r>
              <a:rPr sz="2400" b="1" spc="30" dirty="0">
                <a:latin typeface="Calibri"/>
                <a:cs typeface="Calibri"/>
              </a:rPr>
              <a:t>L</a:t>
            </a:r>
            <a:r>
              <a:rPr sz="2400" b="1" spc="20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C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*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15" dirty="0">
                <a:latin typeface="Calibri"/>
                <a:cs typeface="Calibri"/>
              </a:rPr>
              <a:t>F</a:t>
            </a:r>
            <a:r>
              <a:rPr sz="2400" b="1" dirty="0">
                <a:latin typeface="Calibri"/>
                <a:cs typeface="Calibri"/>
              </a:rPr>
              <a:t>R</a:t>
            </a:r>
            <a:r>
              <a:rPr sz="2400" b="1" spc="15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M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20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m</a:t>
            </a:r>
            <a:r>
              <a:rPr sz="2400" b="1" spc="-25" dirty="0">
                <a:latin typeface="Calibri"/>
                <a:cs typeface="Calibri"/>
              </a:rPr>
              <a:t>p</a:t>
            </a:r>
            <a:r>
              <a:rPr sz="2400" b="1" spc="5" dirty="0">
                <a:latin typeface="Calibri"/>
                <a:cs typeface="Calibri"/>
              </a:rPr>
              <a:t>l</a:t>
            </a:r>
            <a:r>
              <a:rPr sz="2400" b="1" spc="-20" dirty="0">
                <a:latin typeface="Calibri"/>
                <a:cs typeface="Calibri"/>
              </a:rPr>
              <a:t>o</a:t>
            </a:r>
            <a:r>
              <a:rPr sz="2400" b="1" spc="-15" dirty="0">
                <a:latin typeface="Calibri"/>
                <a:cs typeface="Calibri"/>
              </a:rPr>
              <a:t>yee</a:t>
            </a:r>
            <a:r>
              <a:rPr sz="2400" b="1" spc="-5" dirty="0">
                <a:latin typeface="Calibri"/>
                <a:cs typeface="Calibri"/>
              </a:rPr>
              <a:t>_</a:t>
            </a:r>
            <a:r>
              <a:rPr sz="2400" b="1" spc="-15" dirty="0">
                <a:latin typeface="Calibri"/>
                <a:cs typeface="Calibri"/>
              </a:rPr>
              <a:t>de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10" dirty="0">
                <a:latin typeface="Calibri"/>
                <a:cs typeface="Calibri"/>
              </a:rPr>
              <a:t>a</a:t>
            </a:r>
            <a:r>
              <a:rPr sz="2400" b="1" spc="5" dirty="0">
                <a:latin typeface="Calibri"/>
                <a:cs typeface="Calibri"/>
              </a:rPr>
              <a:t>il</a:t>
            </a:r>
            <a:r>
              <a:rPr sz="2400" b="1" dirty="0">
                <a:latin typeface="Calibri"/>
                <a:cs typeface="Calibri"/>
              </a:rPr>
              <a:t>s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W</a:t>
            </a:r>
            <a:r>
              <a:rPr sz="2400" b="1" spc="-20" dirty="0">
                <a:latin typeface="Calibri"/>
                <a:cs typeface="Calibri"/>
              </a:rPr>
              <a:t>H</a:t>
            </a:r>
            <a:r>
              <a:rPr sz="2400" b="1" spc="2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RE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20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m</a:t>
            </a:r>
            <a:r>
              <a:rPr sz="2400" b="1" spc="-25" dirty="0">
                <a:latin typeface="Calibri"/>
                <a:cs typeface="Calibri"/>
              </a:rPr>
              <a:t>p</a:t>
            </a:r>
            <a:r>
              <a:rPr sz="2400" b="1" spc="-5" dirty="0">
                <a:latin typeface="Calibri"/>
                <a:cs typeface="Calibri"/>
              </a:rPr>
              <a:t>_</a:t>
            </a:r>
            <a:r>
              <a:rPr sz="2400" b="1" spc="-10" dirty="0">
                <a:latin typeface="Calibri"/>
                <a:cs typeface="Calibri"/>
              </a:rPr>
              <a:t>N</a:t>
            </a:r>
            <a:r>
              <a:rPr sz="2400" b="1" spc="10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m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30" dirty="0">
                <a:latin typeface="Calibri"/>
                <a:cs typeface="Calibri"/>
              </a:rPr>
              <a:t>LIK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140" dirty="0">
                <a:latin typeface="Calibri"/>
                <a:cs typeface="Calibri"/>
              </a:rPr>
              <a:t> </a:t>
            </a:r>
            <a:r>
              <a:rPr sz="2400" b="1" spc="-40" dirty="0">
                <a:latin typeface="Calibri"/>
                <a:cs typeface="Calibri"/>
              </a:rPr>
              <a:t>'</a:t>
            </a:r>
            <a:r>
              <a:rPr sz="2400" b="1" spc="-30" dirty="0">
                <a:latin typeface="Calibri"/>
                <a:cs typeface="Calibri"/>
              </a:rPr>
              <a:t>%</a:t>
            </a:r>
            <a:r>
              <a:rPr sz="2400" b="1" spc="-15" dirty="0">
                <a:latin typeface="Calibri"/>
                <a:cs typeface="Calibri"/>
              </a:rPr>
              <a:t>y</a:t>
            </a:r>
            <a:r>
              <a:rPr sz="2400" b="1" dirty="0">
                <a:latin typeface="Calibri"/>
                <a:cs typeface="Calibri"/>
              </a:rPr>
              <a:t>'</a:t>
            </a:r>
            <a:r>
              <a:rPr sz="2400" b="1" spc="9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865"/>
              </a:lnSpc>
            </a:pPr>
            <a:r>
              <a:rPr sz="2400" spc="-5" dirty="0">
                <a:latin typeface="Calibri"/>
                <a:cs typeface="Calibri"/>
              </a:rPr>
              <a:t>If</a:t>
            </a:r>
            <a:r>
              <a:rPr sz="2400" spc="6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59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want</a:t>
            </a:r>
            <a:r>
              <a:rPr sz="2400" spc="6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to</a:t>
            </a:r>
            <a:r>
              <a:rPr sz="2400" spc="5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show</a:t>
            </a:r>
            <a:r>
              <a:rPr sz="2400" spc="6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all</a:t>
            </a:r>
            <a:r>
              <a:rPr sz="2400" spc="55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spc="6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of</a:t>
            </a:r>
            <a:r>
              <a:rPr sz="2400" spc="6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those</a:t>
            </a:r>
            <a:r>
              <a:rPr sz="2400" spc="6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employees</a:t>
            </a:r>
            <a:r>
              <a:rPr sz="2400" spc="6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</a:t>
            </a:r>
            <a:endParaRPr sz="2400">
              <a:latin typeface="Calibri"/>
              <a:cs typeface="Calibri"/>
            </a:endParaRPr>
          </a:p>
          <a:p>
            <a:pPr marL="12700" marR="14604" algn="just">
              <a:lnSpc>
                <a:spcPts val="2850"/>
              </a:lnSpc>
              <a:spcBef>
                <a:spcPts val="170"/>
              </a:spcBef>
            </a:pP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b="1" spc="-5" dirty="0">
                <a:latin typeface="Calibri"/>
                <a:cs typeface="Calibri"/>
              </a:rPr>
              <a:t>Employee_details</a:t>
            </a:r>
            <a:r>
              <a:rPr sz="2400" spc="-5" dirty="0">
                <a:latin typeface="Calibri"/>
                <a:cs typeface="Calibri"/>
              </a:rPr>
              <a:t>whose </a:t>
            </a:r>
            <a:r>
              <a:rPr sz="2400" dirty="0">
                <a:latin typeface="Calibri"/>
                <a:cs typeface="Calibri"/>
              </a:rPr>
              <a:t>name </a:t>
            </a:r>
            <a:r>
              <a:rPr sz="2400" spc="-10" dirty="0">
                <a:latin typeface="Calibri"/>
                <a:cs typeface="Calibri"/>
              </a:rPr>
              <a:t>starts </a:t>
            </a:r>
            <a:r>
              <a:rPr sz="2400" spc="-5" dirty="0">
                <a:latin typeface="Calibri"/>
                <a:cs typeface="Calibri"/>
              </a:rPr>
              <a:t>with </a:t>
            </a:r>
            <a:r>
              <a:rPr sz="2400" dirty="0">
                <a:latin typeface="Calibri"/>
                <a:cs typeface="Calibri"/>
              </a:rPr>
              <a:t>''S'' </a:t>
            </a:r>
            <a:r>
              <a:rPr sz="2400" spc="-10" dirty="0">
                <a:latin typeface="Calibri"/>
                <a:cs typeface="Calibri"/>
              </a:rPr>
              <a:t>and ends </a:t>
            </a:r>
            <a:r>
              <a:rPr sz="2400" spc="-5" dirty="0">
                <a:latin typeface="Calibri"/>
                <a:cs typeface="Calibri"/>
              </a:rPr>
              <a:t>with </a:t>
            </a:r>
            <a:r>
              <a:rPr sz="2400" spc="-15" dirty="0">
                <a:latin typeface="Calibri"/>
                <a:cs typeface="Calibri"/>
              </a:rPr>
              <a:t>''y''.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For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this,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have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write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following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SQL: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45"/>
              </a:lnSpc>
            </a:pPr>
            <a:r>
              <a:rPr sz="2400" b="1" spc="5" dirty="0">
                <a:latin typeface="Calibri"/>
                <a:cs typeface="Calibri"/>
              </a:rPr>
              <a:t>SELECT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*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10" dirty="0">
                <a:latin typeface="Calibri"/>
                <a:cs typeface="Calibri"/>
              </a:rPr>
              <a:t>FROM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Employee_details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WHERE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Emp_Name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20" dirty="0">
                <a:latin typeface="Calibri"/>
                <a:cs typeface="Calibri"/>
              </a:rPr>
              <a:t>LIKE</a:t>
            </a:r>
            <a:r>
              <a:rPr sz="2400" b="1" spc="-13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'S%y'</a:t>
            </a:r>
            <a:r>
              <a:rPr sz="2400" b="1" spc="9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7081" y="19050"/>
            <a:ext cx="107851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131</a:t>
            </a:fld>
            <a:endParaRPr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0438" y="751613"/>
            <a:ext cx="9237980" cy="532955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70"/>
              </a:spcBef>
            </a:pPr>
            <a:r>
              <a:rPr sz="2150" b="1" spc="20" dirty="0">
                <a:solidFill>
                  <a:srgbClr val="FF0000"/>
                </a:solidFill>
                <a:latin typeface="Calibri"/>
                <a:cs typeface="Calibri"/>
              </a:rPr>
              <a:t>SQL</a:t>
            </a:r>
            <a:r>
              <a:rPr sz="215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b="1" spc="10" dirty="0">
                <a:solidFill>
                  <a:srgbClr val="FF0000"/>
                </a:solidFill>
                <a:latin typeface="Calibri"/>
                <a:cs typeface="Calibri"/>
              </a:rPr>
              <a:t>Bitwise</a:t>
            </a:r>
            <a:r>
              <a:rPr sz="2150" b="1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b="1" spc="5" dirty="0">
                <a:solidFill>
                  <a:srgbClr val="FF0000"/>
                </a:solidFill>
                <a:latin typeface="Calibri"/>
                <a:cs typeface="Calibri"/>
              </a:rPr>
              <a:t>Operators</a:t>
            </a:r>
            <a:endParaRPr sz="2150">
              <a:latin typeface="Calibri"/>
              <a:cs typeface="Calibri"/>
            </a:endParaRPr>
          </a:p>
          <a:p>
            <a:pPr marL="12700" marR="5715" algn="just">
              <a:lnSpc>
                <a:spcPct val="72800"/>
              </a:lnSpc>
              <a:spcBef>
                <a:spcPts val="975"/>
              </a:spcBef>
            </a:pP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15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10" dirty="0">
                <a:solidFill>
                  <a:srgbClr val="333333"/>
                </a:solidFill>
                <a:latin typeface="Calibri"/>
                <a:cs typeface="Calibri"/>
              </a:rPr>
              <a:t>Bitwise </a:t>
            </a:r>
            <a:r>
              <a:rPr sz="2150" b="1" spc="5" dirty="0">
                <a:solidFill>
                  <a:srgbClr val="333333"/>
                </a:solidFill>
                <a:latin typeface="Calibri"/>
                <a:cs typeface="Calibri"/>
              </a:rPr>
              <a:t>Operators  </a:t>
            </a:r>
            <a:r>
              <a:rPr sz="2150" spc="20" dirty="0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150" spc="15" dirty="0">
                <a:solidFill>
                  <a:srgbClr val="333333"/>
                </a:solidFill>
                <a:latin typeface="Calibri"/>
                <a:cs typeface="Calibri"/>
              </a:rPr>
              <a:t>SQL  </a:t>
            </a:r>
            <a:r>
              <a:rPr sz="2150" spc="5" dirty="0">
                <a:solidFill>
                  <a:srgbClr val="333333"/>
                </a:solidFill>
                <a:latin typeface="Calibri"/>
                <a:cs typeface="Calibri"/>
              </a:rPr>
              <a:t>perform </a:t>
            </a:r>
            <a:r>
              <a:rPr sz="2150" spc="30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bit </a:t>
            </a:r>
            <a:r>
              <a:rPr sz="2150" spc="15" dirty="0">
                <a:solidFill>
                  <a:srgbClr val="333333"/>
                </a:solidFill>
                <a:latin typeface="Calibri"/>
                <a:cs typeface="Calibri"/>
              </a:rPr>
              <a:t>operations 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2150" spc="3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Integer </a:t>
            </a:r>
            <a:r>
              <a:rPr sz="2150" spc="20" dirty="0">
                <a:solidFill>
                  <a:srgbClr val="333333"/>
                </a:solidFill>
                <a:latin typeface="Calibri"/>
                <a:cs typeface="Calibri"/>
              </a:rPr>
              <a:t>values. </a:t>
            </a:r>
            <a:r>
              <a:rPr sz="2150" spc="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110" dirty="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150" spc="5" dirty="0">
                <a:solidFill>
                  <a:srgbClr val="333333"/>
                </a:solidFill>
                <a:latin typeface="Calibri"/>
                <a:cs typeface="Calibri"/>
              </a:rPr>
              <a:t>understand </a:t>
            </a:r>
            <a:r>
              <a:rPr sz="2150" spc="3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performance </a:t>
            </a:r>
            <a:r>
              <a:rPr sz="2150" spc="-5" dirty="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150" spc="15" dirty="0">
                <a:solidFill>
                  <a:srgbClr val="333333"/>
                </a:solidFill>
                <a:latin typeface="Calibri"/>
                <a:cs typeface="Calibri"/>
              </a:rPr>
              <a:t>Bitwise 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operators, you </a:t>
            </a:r>
            <a:r>
              <a:rPr sz="2150" spc="-5" dirty="0">
                <a:solidFill>
                  <a:srgbClr val="333333"/>
                </a:solidFill>
                <a:latin typeface="Calibri"/>
                <a:cs typeface="Calibri"/>
              </a:rPr>
              <a:t>just </a:t>
            </a:r>
            <a:r>
              <a:rPr sz="2150" spc="15" dirty="0">
                <a:solidFill>
                  <a:srgbClr val="333333"/>
                </a:solidFill>
                <a:latin typeface="Calibri"/>
                <a:cs typeface="Calibri"/>
              </a:rPr>
              <a:t>knew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the basics </a:t>
            </a:r>
            <a:r>
              <a:rPr sz="2150" spc="-15" dirty="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15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333333"/>
                </a:solidFill>
                <a:latin typeface="Calibri"/>
                <a:cs typeface="Calibri"/>
              </a:rPr>
              <a:t>Boolean</a:t>
            </a:r>
            <a:r>
              <a:rPr sz="2150" spc="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algebra.</a:t>
            </a:r>
            <a:endParaRPr sz="2150">
              <a:latin typeface="Calibri"/>
              <a:cs typeface="Calibri"/>
            </a:endParaRPr>
          </a:p>
          <a:p>
            <a:pPr marL="12700" marR="5080">
              <a:lnSpc>
                <a:spcPct val="69900"/>
              </a:lnSpc>
              <a:spcBef>
                <a:spcPts val="1055"/>
              </a:spcBef>
            </a:pPr>
            <a:r>
              <a:rPr sz="2150" spc="5" dirty="0">
                <a:solidFill>
                  <a:srgbClr val="333333"/>
                </a:solidFill>
                <a:latin typeface="Calibri"/>
                <a:cs typeface="Calibri"/>
              </a:rPr>
              <a:t>Following</a:t>
            </a:r>
            <a:r>
              <a:rPr sz="2150" spc="3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333333"/>
                </a:solidFill>
                <a:latin typeface="Calibri"/>
                <a:cs typeface="Calibri"/>
              </a:rPr>
              <a:t>are</a:t>
            </a:r>
            <a:r>
              <a:rPr sz="2150" spc="2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3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150" spc="2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5" dirty="0">
                <a:solidFill>
                  <a:srgbClr val="333333"/>
                </a:solidFill>
                <a:latin typeface="Calibri"/>
                <a:cs typeface="Calibri"/>
              </a:rPr>
              <a:t>two</a:t>
            </a:r>
            <a:r>
              <a:rPr sz="2150" spc="2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333333"/>
                </a:solidFill>
                <a:latin typeface="Calibri"/>
                <a:cs typeface="Calibri"/>
              </a:rPr>
              <a:t>important</a:t>
            </a:r>
            <a:r>
              <a:rPr sz="2150" spc="2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logical</a:t>
            </a:r>
            <a:r>
              <a:rPr sz="2150" spc="3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operators</a:t>
            </a:r>
            <a:r>
              <a:rPr sz="2150" spc="2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5" dirty="0">
                <a:solidFill>
                  <a:srgbClr val="333333"/>
                </a:solidFill>
                <a:latin typeface="Calibri"/>
                <a:cs typeface="Calibri"/>
              </a:rPr>
              <a:t>which</a:t>
            </a:r>
            <a:r>
              <a:rPr sz="2150" spc="2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333333"/>
                </a:solidFill>
                <a:latin typeface="Calibri"/>
                <a:cs typeface="Calibri"/>
              </a:rPr>
              <a:t>are</a:t>
            </a:r>
            <a:r>
              <a:rPr sz="2150" spc="2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333333"/>
                </a:solidFill>
                <a:latin typeface="Calibri"/>
                <a:cs typeface="Calibri"/>
              </a:rPr>
              <a:t>performed</a:t>
            </a:r>
            <a:r>
              <a:rPr sz="2150" spc="2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35" dirty="0">
                <a:solidFill>
                  <a:srgbClr val="333333"/>
                </a:solidFill>
                <a:latin typeface="Calibri"/>
                <a:cs typeface="Calibri"/>
              </a:rPr>
              <a:t>on</a:t>
            </a:r>
            <a:r>
              <a:rPr sz="2150" spc="2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3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150" spc="-4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215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333333"/>
                </a:solidFill>
                <a:latin typeface="Calibri"/>
                <a:cs typeface="Calibri"/>
              </a:rPr>
              <a:t>stored</a:t>
            </a:r>
            <a:r>
              <a:rPr sz="2150" spc="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15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150" spc="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333333"/>
                </a:solidFill>
                <a:latin typeface="Calibri"/>
                <a:cs typeface="Calibri"/>
              </a:rPr>
              <a:t>database</a:t>
            </a:r>
            <a:r>
              <a:rPr sz="215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333333"/>
                </a:solidFill>
                <a:latin typeface="Calibri"/>
                <a:cs typeface="Calibri"/>
              </a:rPr>
              <a:t>tables:</a:t>
            </a:r>
            <a:endParaRPr sz="2150">
              <a:latin typeface="Calibri"/>
              <a:cs typeface="Calibri"/>
            </a:endParaRPr>
          </a:p>
          <a:p>
            <a:pPr marL="12700" marR="7160259">
              <a:lnSpc>
                <a:spcPts val="2850"/>
              </a:lnSpc>
              <a:spcBef>
                <a:spcPts val="140"/>
              </a:spcBef>
            </a:pPr>
            <a:r>
              <a:rPr sz="2150" spc="30" dirty="0">
                <a:latin typeface="Calibri"/>
                <a:cs typeface="Calibri"/>
              </a:rPr>
              <a:t>1.Bitwise</a:t>
            </a:r>
            <a:r>
              <a:rPr sz="2150" spc="-15" dirty="0">
                <a:latin typeface="Calibri"/>
                <a:cs typeface="Calibri"/>
              </a:rPr>
              <a:t> </a:t>
            </a:r>
            <a:r>
              <a:rPr sz="2150" spc="25" dirty="0">
                <a:latin typeface="Calibri"/>
                <a:cs typeface="Calibri"/>
              </a:rPr>
              <a:t>AND</a:t>
            </a:r>
            <a:r>
              <a:rPr sz="2150" spc="20" dirty="0">
                <a:latin typeface="Calibri"/>
                <a:cs typeface="Calibri"/>
              </a:rPr>
              <a:t> (&amp;) </a:t>
            </a:r>
            <a:r>
              <a:rPr sz="2150" spc="-475" dirty="0">
                <a:latin typeface="Calibri"/>
                <a:cs typeface="Calibri"/>
              </a:rPr>
              <a:t> </a:t>
            </a:r>
            <a:r>
              <a:rPr sz="2150" spc="30" dirty="0">
                <a:latin typeface="Calibri"/>
                <a:cs typeface="Calibri"/>
              </a:rPr>
              <a:t>2.Bitwise</a:t>
            </a:r>
            <a:r>
              <a:rPr sz="2150" spc="5" dirty="0">
                <a:latin typeface="Calibri"/>
                <a:cs typeface="Calibri"/>
              </a:rPr>
              <a:t> OR(|)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ts val="1730"/>
              </a:lnSpc>
            </a:pPr>
            <a:r>
              <a:rPr sz="2150" b="1" spc="10" dirty="0">
                <a:solidFill>
                  <a:srgbClr val="4471C4"/>
                </a:solidFill>
                <a:latin typeface="Calibri"/>
                <a:cs typeface="Calibri"/>
              </a:rPr>
              <a:t>Bitwise</a:t>
            </a:r>
            <a:r>
              <a:rPr sz="2150" b="1" spc="4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50" b="1" spc="20" dirty="0">
                <a:solidFill>
                  <a:srgbClr val="4471C4"/>
                </a:solidFill>
                <a:latin typeface="Calibri"/>
                <a:cs typeface="Calibri"/>
              </a:rPr>
              <a:t>AND</a:t>
            </a:r>
            <a:r>
              <a:rPr sz="2150" b="1" spc="-5" dirty="0">
                <a:solidFill>
                  <a:srgbClr val="4471C4"/>
                </a:solidFill>
                <a:latin typeface="Calibri"/>
                <a:cs typeface="Calibri"/>
              </a:rPr>
              <a:t> (&amp;)</a:t>
            </a:r>
            <a:endParaRPr sz="2150">
              <a:latin typeface="Calibri"/>
              <a:cs typeface="Calibri"/>
            </a:endParaRPr>
          </a:p>
          <a:p>
            <a:pPr marL="12700" marR="379730">
              <a:lnSpc>
                <a:spcPts val="2100"/>
              </a:lnSpc>
              <a:spcBef>
                <a:spcPts val="229"/>
              </a:spcBef>
            </a:pP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150" spc="15" dirty="0">
                <a:solidFill>
                  <a:srgbClr val="333333"/>
                </a:solidFill>
                <a:latin typeface="Calibri"/>
                <a:cs typeface="Calibri"/>
              </a:rPr>
              <a:t>Bitwise </a:t>
            </a:r>
            <a:r>
              <a:rPr sz="2150" spc="25" dirty="0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sz="2150" spc="-10" dirty="0">
                <a:solidFill>
                  <a:srgbClr val="333333"/>
                </a:solidFill>
                <a:latin typeface="Calibri"/>
                <a:cs typeface="Calibri"/>
              </a:rPr>
              <a:t>operator </a:t>
            </a:r>
            <a:r>
              <a:rPr sz="2150" spc="-15" dirty="0">
                <a:solidFill>
                  <a:srgbClr val="333333"/>
                </a:solidFill>
                <a:latin typeface="Calibri"/>
                <a:cs typeface="Calibri"/>
              </a:rPr>
              <a:t>performs</a:t>
            </a:r>
            <a:r>
              <a:rPr sz="215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the logical </a:t>
            </a:r>
            <a:r>
              <a:rPr sz="2150" spc="25" dirty="0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sz="2150" spc="-5" dirty="0">
                <a:solidFill>
                  <a:srgbClr val="333333"/>
                </a:solidFill>
                <a:latin typeface="Calibri"/>
                <a:cs typeface="Calibri"/>
              </a:rPr>
              <a:t>operation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 on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the given </a:t>
            </a:r>
            <a:r>
              <a:rPr sz="215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Integer</a:t>
            </a:r>
            <a:r>
              <a:rPr sz="2150" spc="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values.</a:t>
            </a:r>
            <a:r>
              <a:rPr sz="2150" spc="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r>
              <a:rPr sz="2150" spc="1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333333"/>
                </a:solidFill>
                <a:latin typeface="Calibri"/>
                <a:cs typeface="Calibri"/>
              </a:rPr>
              <a:t>checks</a:t>
            </a:r>
            <a:r>
              <a:rPr sz="2150" spc="1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333333"/>
                </a:solidFill>
                <a:latin typeface="Calibri"/>
                <a:cs typeface="Calibri"/>
              </a:rPr>
              <a:t>each</a:t>
            </a:r>
            <a:r>
              <a:rPr sz="2150" spc="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bit</a:t>
            </a:r>
            <a:r>
              <a:rPr sz="215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150" spc="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150" spc="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value</a:t>
            </a:r>
            <a:r>
              <a:rPr sz="215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333333"/>
                </a:solidFill>
                <a:latin typeface="Calibri"/>
                <a:cs typeface="Calibri"/>
              </a:rPr>
              <a:t>with</a:t>
            </a:r>
            <a:r>
              <a:rPr sz="215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15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333333"/>
                </a:solidFill>
                <a:latin typeface="Calibri"/>
                <a:cs typeface="Calibri"/>
              </a:rPr>
              <a:t>corresponding </a:t>
            </a:r>
            <a:r>
              <a:rPr sz="2150" spc="-4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333333"/>
                </a:solidFill>
                <a:latin typeface="Calibri"/>
                <a:cs typeface="Calibri"/>
              </a:rPr>
              <a:t>bit</a:t>
            </a:r>
            <a:r>
              <a:rPr sz="215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150" spc="11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another</a:t>
            </a:r>
            <a:r>
              <a:rPr sz="2150" spc="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value.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ts val="1880"/>
              </a:lnSpc>
            </a:pPr>
            <a:r>
              <a:rPr sz="2150" b="1" spc="15" dirty="0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r>
              <a:rPr sz="2150" b="1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20" dirty="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150" b="1" spc="10" dirty="0">
                <a:solidFill>
                  <a:srgbClr val="333333"/>
                </a:solidFill>
                <a:latin typeface="Calibri"/>
                <a:cs typeface="Calibri"/>
              </a:rPr>
              <a:t>Bitwise</a:t>
            </a:r>
            <a:r>
              <a:rPr sz="2150" b="1" spc="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20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150" b="1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5" dirty="0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endParaRPr sz="2150">
              <a:latin typeface="Calibri"/>
              <a:cs typeface="Calibri"/>
            </a:endParaRPr>
          </a:p>
          <a:p>
            <a:pPr marL="12700" marR="21590">
              <a:lnSpc>
                <a:spcPts val="2180"/>
              </a:lnSpc>
              <a:spcBef>
                <a:spcPts val="170"/>
              </a:spcBef>
            </a:pPr>
            <a:r>
              <a:rPr sz="2150" spc="-5" dirty="0">
                <a:latin typeface="Calibri"/>
                <a:cs typeface="Calibri"/>
              </a:rPr>
              <a:t>1.SELECT</a:t>
            </a:r>
            <a:r>
              <a:rPr sz="2150" spc="18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column1</a:t>
            </a:r>
            <a:r>
              <a:rPr sz="2150" spc="145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&amp;</a:t>
            </a:r>
            <a:r>
              <a:rPr sz="2150" spc="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column2</a:t>
            </a:r>
            <a:r>
              <a:rPr sz="2150" spc="70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&amp;</a:t>
            </a:r>
            <a:r>
              <a:rPr sz="2150" spc="60" dirty="0">
                <a:latin typeface="Calibri"/>
                <a:cs typeface="Calibri"/>
              </a:rPr>
              <a:t> </a:t>
            </a:r>
            <a:r>
              <a:rPr sz="2150" spc="-15" dirty="0">
                <a:latin typeface="Calibri"/>
                <a:cs typeface="Calibri"/>
              </a:rPr>
              <a:t>....</a:t>
            </a:r>
            <a:r>
              <a:rPr sz="2150" spc="95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&amp;</a:t>
            </a:r>
            <a:r>
              <a:rPr sz="2150" spc="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columnN</a:t>
            </a:r>
            <a:r>
              <a:rPr sz="2150" spc="13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FROM</a:t>
            </a:r>
            <a:r>
              <a:rPr sz="2150" spc="6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table_Name</a:t>
            </a:r>
            <a:r>
              <a:rPr sz="2150" spc="185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[WHERE</a:t>
            </a:r>
            <a:r>
              <a:rPr sz="2150" spc="10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condi </a:t>
            </a:r>
            <a:r>
              <a:rPr sz="2150" spc="-4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tions]</a:t>
            </a:r>
            <a:r>
              <a:rPr sz="2150" spc="5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;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ts val="1855"/>
              </a:lnSpc>
            </a:pPr>
            <a:r>
              <a:rPr sz="2150" b="1" spc="10" dirty="0">
                <a:solidFill>
                  <a:srgbClr val="333333"/>
                </a:solidFill>
                <a:latin typeface="Calibri"/>
                <a:cs typeface="Calibri"/>
              </a:rPr>
              <a:t>Let's</a:t>
            </a:r>
            <a:r>
              <a:rPr sz="2150" b="1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20" dirty="0">
                <a:solidFill>
                  <a:srgbClr val="333333"/>
                </a:solidFill>
                <a:latin typeface="Calibri"/>
                <a:cs typeface="Calibri"/>
              </a:rPr>
              <a:t>understand</a:t>
            </a:r>
            <a:r>
              <a:rPr sz="2150" b="1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1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150" b="1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25" dirty="0">
                <a:solidFill>
                  <a:srgbClr val="333333"/>
                </a:solidFill>
                <a:latin typeface="Calibri"/>
                <a:cs typeface="Calibri"/>
              </a:rPr>
              <a:t>below</a:t>
            </a:r>
            <a:r>
              <a:rPr sz="2150" b="1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15" dirty="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r>
              <a:rPr sz="2150" b="1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15" dirty="0">
                <a:solidFill>
                  <a:srgbClr val="333333"/>
                </a:solidFill>
                <a:latin typeface="Calibri"/>
                <a:cs typeface="Calibri"/>
              </a:rPr>
              <a:t>which</a:t>
            </a:r>
            <a:r>
              <a:rPr sz="2150" b="1" spc="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10" dirty="0">
                <a:solidFill>
                  <a:srgbClr val="333333"/>
                </a:solidFill>
                <a:latin typeface="Calibri"/>
                <a:cs typeface="Calibri"/>
              </a:rPr>
              <a:t>explains</a:t>
            </a:r>
            <a:r>
              <a:rPr sz="2150" b="1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30" dirty="0">
                <a:solidFill>
                  <a:srgbClr val="333333"/>
                </a:solidFill>
                <a:latin typeface="Calibri"/>
                <a:cs typeface="Calibri"/>
              </a:rPr>
              <a:t>how</a:t>
            </a:r>
            <a:r>
              <a:rPr sz="2150" b="1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1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150" b="1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5" dirty="0">
                <a:solidFill>
                  <a:srgbClr val="333333"/>
                </a:solidFill>
                <a:latin typeface="Calibri"/>
                <a:cs typeface="Calibri"/>
              </a:rPr>
              <a:t>execute</a:t>
            </a:r>
            <a:r>
              <a:rPr sz="2150" b="1" spc="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10" dirty="0">
                <a:solidFill>
                  <a:srgbClr val="333333"/>
                </a:solidFill>
                <a:latin typeface="Calibri"/>
                <a:cs typeface="Calibri"/>
              </a:rPr>
              <a:t>Bitwise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ts val="2340"/>
              </a:lnSpc>
            </a:pPr>
            <a:r>
              <a:rPr sz="2150" b="1" spc="20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150" b="1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5" dirty="0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r>
              <a:rPr sz="2150" b="1" spc="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25" dirty="0">
                <a:solidFill>
                  <a:srgbClr val="333333"/>
                </a:solidFill>
                <a:latin typeface="Calibri"/>
                <a:cs typeface="Calibri"/>
              </a:rPr>
              <a:t>on</a:t>
            </a:r>
            <a:r>
              <a:rPr sz="2150" b="1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1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150" b="1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10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2150" b="1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20" dirty="0">
                <a:solidFill>
                  <a:srgbClr val="333333"/>
                </a:solidFill>
                <a:latin typeface="Calibri"/>
                <a:cs typeface="Calibri"/>
              </a:rPr>
              <a:t>of SQL</a:t>
            </a:r>
            <a:r>
              <a:rPr sz="2150" b="1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10" dirty="0">
                <a:solidFill>
                  <a:srgbClr val="333333"/>
                </a:solidFill>
                <a:latin typeface="Calibri"/>
                <a:cs typeface="Calibri"/>
              </a:rPr>
              <a:t>table: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603250" algn="l"/>
                <a:tab pos="1699895" algn="l"/>
                <a:tab pos="2738755" algn="l"/>
                <a:tab pos="3110230" algn="l"/>
                <a:tab pos="3634740" algn="l"/>
                <a:tab pos="4817110" algn="l"/>
                <a:tab pos="5598160" algn="l"/>
                <a:tab pos="6417945" algn="l"/>
                <a:tab pos="6942455" algn="l"/>
                <a:tab pos="7524115" algn="l"/>
                <a:tab pos="8686800" algn="l"/>
              </a:tabLst>
            </a:pPr>
            <a:r>
              <a:rPr sz="2150" spc="-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150" spc="-10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150" spc="25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150" spc="-25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150" spc="-3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150" spc="9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150" spc="5" dirty="0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150" spc="-10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150" spc="30" dirty="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150" spc="60" dirty="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150" spc="-15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150" spc="-10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150" spc="-20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150" spc="25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150" spc="-20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150" spc="9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150" spc="-15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150" spc="5" dirty="0">
                <a:solidFill>
                  <a:srgbClr val="333333"/>
                </a:solidFill>
                <a:latin typeface="Calibri"/>
                <a:cs typeface="Calibri"/>
              </a:rPr>
              <a:t>f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150" spc="20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150" spc="60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150" spc="-60" dirty="0">
                <a:solidFill>
                  <a:srgbClr val="333333"/>
                </a:solidFill>
                <a:latin typeface="Calibri"/>
                <a:cs typeface="Calibri"/>
              </a:rPr>
              <a:t>f</a:t>
            </a:r>
            <a:r>
              <a:rPr sz="2150" spc="-15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150" spc="25" dirty="0">
                <a:solidFill>
                  <a:srgbClr val="333333"/>
                </a:solidFill>
                <a:latin typeface="Calibri"/>
                <a:cs typeface="Calibri"/>
              </a:rPr>
              <a:t>ll</a:t>
            </a:r>
            <a:r>
              <a:rPr sz="2150" spc="-15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150" spc="30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150" spc="25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150" spc="-10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g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150" spc="20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150" spc="-10" dirty="0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2150" spc="25" dirty="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150" spc="-25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150" spc="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150" spc="30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150" spc="-10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150" spc="25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150" spc="60" dirty="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150" spc="-10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as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150" spc="25" dirty="0">
                <a:solidFill>
                  <a:srgbClr val="333333"/>
                </a:solidFill>
                <a:latin typeface="Calibri"/>
                <a:cs typeface="Calibri"/>
              </a:rPr>
              <a:t>tw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150" spc="60" dirty="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150" spc="-15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150" spc="25" dirty="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150" spc="-10" dirty="0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150" spc="5" dirty="0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150" spc="65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150" spc="-20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150" spc="5" dirty="0">
                <a:solidFill>
                  <a:srgbClr val="333333"/>
                </a:solidFill>
                <a:latin typeface="Calibri"/>
                <a:cs typeface="Calibri"/>
              </a:rPr>
              <a:t>.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150" spc="-5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150" spc="60" dirty="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150" spc="10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endParaRPr sz="215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SQL</a:t>
            </a:r>
            <a:r>
              <a:rPr spc="-55" dirty="0"/>
              <a:t> </a:t>
            </a:r>
            <a:r>
              <a:rPr spc="-15" dirty="0"/>
              <a:t>Operators</a:t>
            </a:r>
            <a:r>
              <a:rPr spc="-50" dirty="0"/>
              <a:t> </a:t>
            </a:r>
            <a:r>
              <a:rPr spc="5" dirty="0"/>
              <a:t>and</a:t>
            </a:r>
            <a:r>
              <a:rPr spc="-50" dirty="0"/>
              <a:t> </a:t>
            </a:r>
            <a:r>
              <a:rPr spc="20" dirty="0"/>
              <a:t>their</a:t>
            </a:r>
            <a:r>
              <a:rPr spc="-65" dirty="0"/>
              <a:t> </a:t>
            </a:r>
            <a:r>
              <a:rPr dirty="0"/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5512" y="19050"/>
            <a:ext cx="1160087" cy="7810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09420" y="6021625"/>
            <a:ext cx="357441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5"/>
              </a:lnSpc>
            </a:pP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column</a:t>
            </a:r>
            <a:r>
              <a:rPr sz="2150" spc="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holds</a:t>
            </a:r>
            <a:r>
              <a:rPr sz="215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numerical</a:t>
            </a:r>
            <a:r>
              <a:rPr sz="2150" spc="1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333333"/>
                </a:solidFill>
                <a:latin typeface="Calibri"/>
                <a:cs typeface="Calibri"/>
              </a:rPr>
              <a:t>values.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132</a:t>
            </a:fld>
            <a:endParaRPr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0954" y="3455098"/>
            <a:ext cx="8956040" cy="29571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algn="just">
              <a:lnSpc>
                <a:spcPct val="90400"/>
              </a:lnSpc>
              <a:spcBef>
                <a:spcPts val="375"/>
              </a:spcBef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When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we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use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Bitwise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operator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in SQL,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then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SQL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converts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values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both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columns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binary format,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40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operation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is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performed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converted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bits.After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that, 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SQL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converts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resultant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bits</a:t>
            </a:r>
            <a:r>
              <a:rPr sz="2400" spc="-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into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user</a:t>
            </a:r>
            <a:r>
              <a:rPr sz="2400" spc="-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understandable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format,</a:t>
            </a:r>
            <a:r>
              <a:rPr sz="2400" spc="-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i.e.,</a:t>
            </a:r>
            <a:r>
              <a:rPr sz="2400" spc="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decimal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format.</a:t>
            </a:r>
            <a:endParaRPr sz="2400">
              <a:latin typeface="Calibri"/>
              <a:cs typeface="Calibri"/>
            </a:endParaRPr>
          </a:p>
          <a:p>
            <a:pPr marL="12700" marR="5715" algn="just">
              <a:lnSpc>
                <a:spcPct val="90000"/>
              </a:lnSpc>
              <a:spcBef>
                <a:spcPts val="1015"/>
              </a:spcBef>
            </a:pPr>
            <a:r>
              <a:rPr sz="2400" dirty="0">
                <a:latin typeface="Calibri"/>
                <a:cs typeface="Calibri"/>
              </a:rPr>
              <a:t>Suppose, </a:t>
            </a:r>
            <a:r>
              <a:rPr sz="2400" spc="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want </a:t>
            </a:r>
            <a:r>
              <a:rPr sz="2400" spc="-30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perform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Bitwise </a:t>
            </a:r>
            <a:r>
              <a:rPr sz="2400" spc="15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operator </a:t>
            </a:r>
            <a:r>
              <a:rPr sz="2400" spc="-5" dirty="0">
                <a:latin typeface="Calibri"/>
                <a:cs typeface="Calibri"/>
              </a:rPr>
              <a:t>between </a:t>
            </a:r>
            <a:r>
              <a:rPr sz="2400" spc="5" dirty="0">
                <a:latin typeface="Calibri"/>
                <a:cs typeface="Calibri"/>
              </a:rPr>
              <a:t>both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columns </a:t>
            </a:r>
            <a:r>
              <a:rPr sz="2400" spc="5" dirty="0">
                <a:latin typeface="Calibri"/>
                <a:cs typeface="Calibri"/>
              </a:rPr>
              <a:t>of the </a:t>
            </a:r>
            <a:r>
              <a:rPr sz="2400" spc="-10" dirty="0">
                <a:latin typeface="Calibri"/>
                <a:cs typeface="Calibri"/>
              </a:rPr>
              <a:t>above </a:t>
            </a:r>
            <a:r>
              <a:rPr sz="2400" spc="-5" dirty="0">
                <a:latin typeface="Calibri"/>
                <a:cs typeface="Calibri"/>
              </a:rPr>
              <a:t>table. </a:t>
            </a:r>
            <a:r>
              <a:rPr sz="2400" spc="5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this, </a:t>
            </a:r>
            <a:r>
              <a:rPr sz="2400" dirty="0">
                <a:latin typeface="Calibri"/>
                <a:cs typeface="Calibri"/>
              </a:rPr>
              <a:t>we </a:t>
            </a:r>
            <a:r>
              <a:rPr sz="2400" spc="-35" dirty="0">
                <a:latin typeface="Calibri"/>
                <a:cs typeface="Calibri"/>
              </a:rPr>
              <a:t>have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write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following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query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SQL: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sz="2400" b="1" spc="10" dirty="0">
                <a:latin typeface="Calibri"/>
                <a:cs typeface="Calibri"/>
              </a:rPr>
              <a:t>SELECT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Column1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&amp;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Column2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From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TABLE_AND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545"/>
              </a:spcBef>
            </a:pPr>
            <a:r>
              <a:rPr spc="15" dirty="0"/>
              <a:t>SQL</a:t>
            </a:r>
            <a:r>
              <a:rPr spc="-55" dirty="0"/>
              <a:t> </a:t>
            </a:r>
            <a:r>
              <a:rPr spc="-15" dirty="0"/>
              <a:t>Operators</a:t>
            </a:r>
            <a:r>
              <a:rPr spc="-50" dirty="0"/>
              <a:t> </a:t>
            </a:r>
            <a:r>
              <a:rPr spc="5" dirty="0"/>
              <a:t>and</a:t>
            </a:r>
            <a:r>
              <a:rPr spc="-55" dirty="0"/>
              <a:t> </a:t>
            </a:r>
            <a:r>
              <a:rPr spc="20" dirty="0"/>
              <a:t>their</a:t>
            </a:r>
            <a:r>
              <a:rPr spc="-65" dirty="0"/>
              <a:t> </a:t>
            </a:r>
            <a:r>
              <a:rPr dirty="0"/>
              <a:t>Procedures(conti…)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43237" y="811212"/>
          <a:ext cx="7620000" cy="2636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682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Column1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F1617"/>
                      </a:solidFill>
                      <a:prstDash val="solid"/>
                    </a:lnL>
                    <a:lnR w="9525">
                      <a:solidFill>
                        <a:srgbClr val="0F1617"/>
                      </a:solidFill>
                      <a:prstDash val="solid"/>
                    </a:lnR>
                    <a:lnT w="9525">
                      <a:solidFill>
                        <a:srgbClr val="0F1617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Column2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F1617"/>
                      </a:solidFill>
                      <a:prstDash val="solid"/>
                    </a:lnL>
                    <a:lnR w="9525">
                      <a:solidFill>
                        <a:srgbClr val="0F1617"/>
                      </a:solidFill>
                      <a:prstDash val="solid"/>
                    </a:lnR>
                    <a:lnT w="9525">
                      <a:solidFill>
                        <a:srgbClr val="0F1617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957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0976" y="19050"/>
            <a:ext cx="1305098" cy="7810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31601" y="6472554"/>
            <a:ext cx="254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133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6410" y="656717"/>
            <a:ext cx="9003665" cy="586295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19"/>
              </a:spcBef>
            </a:pPr>
            <a:r>
              <a:rPr sz="2400" b="1" spc="5" dirty="0">
                <a:solidFill>
                  <a:srgbClr val="4471C4"/>
                </a:solidFill>
                <a:latin typeface="Calibri"/>
                <a:cs typeface="Calibri"/>
              </a:rPr>
              <a:t>Bitwise</a:t>
            </a:r>
            <a:r>
              <a:rPr sz="2400" b="1" spc="-5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10" dirty="0">
                <a:solidFill>
                  <a:srgbClr val="4471C4"/>
                </a:solidFill>
                <a:latin typeface="Calibri"/>
                <a:cs typeface="Calibri"/>
              </a:rPr>
              <a:t>OR</a:t>
            </a:r>
            <a:r>
              <a:rPr sz="2400" b="1" spc="-4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471C4"/>
                </a:solidFill>
                <a:latin typeface="Calibri"/>
                <a:cs typeface="Calibri"/>
              </a:rPr>
              <a:t>(|)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1015"/>
              </a:spcBef>
            </a:pP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Bitwise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OR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operator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performs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logical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OR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operation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given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Integer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values.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checks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each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bit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value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with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corresponding</a:t>
            </a:r>
            <a:r>
              <a:rPr sz="2400" spc="-1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bit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of another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value.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r>
              <a:rPr sz="2400" b="1" spc="-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b="1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333333"/>
                </a:solidFill>
                <a:latin typeface="Calibri"/>
                <a:cs typeface="Calibri"/>
              </a:rPr>
              <a:t>Bitwise</a:t>
            </a:r>
            <a:r>
              <a:rPr sz="2400" b="1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10" dirty="0">
                <a:solidFill>
                  <a:srgbClr val="333333"/>
                </a:solidFill>
                <a:latin typeface="Calibri"/>
                <a:cs typeface="Calibri"/>
              </a:rPr>
              <a:t>OR</a:t>
            </a:r>
            <a:r>
              <a:rPr sz="2400" b="1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720"/>
              </a:lnSpc>
              <a:spcBef>
                <a:spcPts val="725"/>
              </a:spcBef>
            </a:pPr>
            <a:r>
              <a:rPr sz="2400" spc="5" dirty="0">
                <a:latin typeface="Calibri"/>
                <a:cs typeface="Calibri"/>
              </a:rPr>
              <a:t>SELECT </a:t>
            </a:r>
            <a:r>
              <a:rPr sz="2400" spc="-5" dirty="0">
                <a:latin typeface="Calibri"/>
                <a:cs typeface="Calibri"/>
              </a:rPr>
              <a:t>column1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|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column2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|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....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|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columnN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table_Name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[WHERE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720"/>
              </a:lnSpc>
            </a:pP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nd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]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12700" marR="5715" algn="just">
              <a:lnSpc>
                <a:spcPct val="90400"/>
              </a:lnSpc>
              <a:spcBef>
                <a:spcPts val="1000"/>
              </a:spcBef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When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we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used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Bitwise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OR operator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SQL,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then 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SQL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converts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values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both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columns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binary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format,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OR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operation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is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performed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on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binary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bits.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After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that,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SQL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converts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resultant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binary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bits</a:t>
            </a:r>
            <a:r>
              <a:rPr sz="240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into</a:t>
            </a:r>
            <a:r>
              <a:rPr sz="2400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user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understandable</a:t>
            </a:r>
            <a:r>
              <a:rPr sz="2400" spc="-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format,</a:t>
            </a:r>
            <a:r>
              <a:rPr sz="2400" spc="-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i.e.,</a:t>
            </a:r>
            <a:r>
              <a:rPr sz="2400" spc="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decimal</a:t>
            </a: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format.</a:t>
            </a:r>
            <a:endParaRPr sz="2400">
              <a:latin typeface="Calibri"/>
              <a:cs typeface="Calibri"/>
            </a:endParaRPr>
          </a:p>
          <a:p>
            <a:pPr marL="12700" marR="6350" algn="just">
              <a:lnSpc>
                <a:spcPct val="90000"/>
              </a:lnSpc>
              <a:spcBef>
                <a:spcPts val="1015"/>
              </a:spcBef>
            </a:pPr>
            <a:r>
              <a:rPr sz="2400" dirty="0">
                <a:latin typeface="Calibri"/>
                <a:cs typeface="Calibri"/>
              </a:rPr>
              <a:t>Suppose, </a:t>
            </a:r>
            <a:r>
              <a:rPr sz="2400" spc="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want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perform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Bitwise </a:t>
            </a:r>
            <a:r>
              <a:rPr sz="2400" spc="-10" dirty="0">
                <a:latin typeface="Calibri"/>
                <a:cs typeface="Calibri"/>
              </a:rPr>
              <a:t>OR operator </a:t>
            </a:r>
            <a:r>
              <a:rPr sz="2400" spc="-5" dirty="0">
                <a:latin typeface="Calibri"/>
                <a:cs typeface="Calibri"/>
              </a:rPr>
              <a:t>between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both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columns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above </a:t>
            </a:r>
            <a:r>
              <a:rPr sz="2400" spc="-5" dirty="0">
                <a:latin typeface="Calibri"/>
                <a:cs typeface="Calibri"/>
              </a:rPr>
              <a:t>table. </a:t>
            </a:r>
            <a:r>
              <a:rPr sz="2400" spc="10" dirty="0">
                <a:latin typeface="Calibri"/>
                <a:cs typeface="Calibri"/>
              </a:rPr>
              <a:t>For </a:t>
            </a:r>
            <a:r>
              <a:rPr sz="2400" spc="5" dirty="0">
                <a:latin typeface="Calibri"/>
                <a:cs typeface="Calibri"/>
              </a:rPr>
              <a:t>this, we </a:t>
            </a:r>
            <a:r>
              <a:rPr sz="2400" spc="-35" dirty="0">
                <a:latin typeface="Calibri"/>
                <a:cs typeface="Calibri"/>
              </a:rPr>
              <a:t>have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write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following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query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SQL: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sz="2400" b="1" spc="10" dirty="0">
                <a:latin typeface="Calibri"/>
                <a:cs typeface="Calibri"/>
              </a:rPr>
              <a:t>SELECT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Column1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|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Column2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From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TABLE_OR</a:t>
            </a:r>
            <a:r>
              <a:rPr sz="2400" b="1" dirty="0">
                <a:latin typeface="Calibri"/>
                <a:cs typeface="Calibri"/>
              </a:rPr>
              <a:t> 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SQL</a:t>
            </a:r>
            <a:r>
              <a:rPr spc="-55" dirty="0"/>
              <a:t> </a:t>
            </a:r>
            <a:r>
              <a:rPr spc="-15" dirty="0"/>
              <a:t>Operators</a:t>
            </a:r>
            <a:r>
              <a:rPr spc="-50" dirty="0"/>
              <a:t> </a:t>
            </a:r>
            <a:r>
              <a:rPr spc="5" dirty="0"/>
              <a:t>and</a:t>
            </a:r>
            <a:r>
              <a:rPr spc="-50" dirty="0"/>
              <a:t> </a:t>
            </a:r>
            <a:r>
              <a:rPr spc="20" dirty="0"/>
              <a:t>their</a:t>
            </a:r>
            <a:r>
              <a:rPr spc="-65" dirty="0"/>
              <a:t> </a:t>
            </a:r>
            <a:r>
              <a:rPr dirty="0"/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0976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134</a:t>
            </a:fld>
            <a:endParaRPr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3689" y="703262"/>
            <a:ext cx="9307830" cy="3297554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SQL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  <a:spcBef>
                <a:spcPts val="725"/>
              </a:spcBef>
            </a:pP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400" spc="2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3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2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collection</a:t>
            </a:r>
            <a:r>
              <a:rPr sz="2400" spc="2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3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data,</a:t>
            </a:r>
            <a:r>
              <a:rPr sz="2400" spc="2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organized</a:t>
            </a:r>
            <a:r>
              <a:rPr sz="2400" spc="3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3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terms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3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333333"/>
                </a:solidFill>
                <a:latin typeface="Calibri"/>
                <a:cs typeface="Calibri"/>
              </a:rPr>
              <a:t>rows</a:t>
            </a:r>
            <a:r>
              <a:rPr sz="2400" spc="3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400" spc="3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columns.</a:t>
            </a:r>
            <a:r>
              <a:rPr sz="2400" spc="2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DBMS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term,</a:t>
            </a:r>
            <a:r>
              <a:rPr sz="2400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known</a:t>
            </a:r>
            <a:r>
              <a:rPr sz="2400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as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relation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row</a:t>
            </a:r>
            <a:r>
              <a:rPr sz="240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as</a:t>
            </a:r>
            <a:r>
              <a:rPr sz="240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tuple.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15"/>
              </a:lnSpc>
              <a:spcBef>
                <a:spcPts val="800"/>
              </a:spcBef>
            </a:pPr>
            <a:r>
              <a:rPr sz="2400" spc="-10" dirty="0">
                <a:solidFill>
                  <a:srgbClr val="333333"/>
                </a:solidFill>
                <a:latin typeface="Arial MT"/>
                <a:cs typeface="Arial MT"/>
              </a:rPr>
              <a:t>Note:</a:t>
            </a:r>
            <a:r>
              <a:rPr sz="2400" spc="2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sz="2400" spc="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table</a:t>
            </a:r>
            <a:r>
              <a:rPr sz="2400" spc="18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Arial MT"/>
                <a:cs typeface="Arial MT"/>
              </a:rPr>
              <a:t>has</a:t>
            </a:r>
            <a:r>
              <a:rPr sz="2400" spc="2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sz="2400" spc="1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Arial MT"/>
                <a:cs typeface="Arial MT"/>
              </a:rPr>
              <a:t>specified</a:t>
            </a:r>
            <a:r>
              <a:rPr sz="2400" spc="19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Arial MT"/>
                <a:cs typeface="Arial MT"/>
              </a:rPr>
              <a:t>number</a:t>
            </a:r>
            <a:r>
              <a:rPr sz="2400" spc="27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35" dirty="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sz="2400" spc="3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columns</a:t>
            </a:r>
            <a:r>
              <a:rPr sz="2400" spc="2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Arial MT"/>
                <a:cs typeface="Arial MT"/>
              </a:rPr>
              <a:t>but</a:t>
            </a:r>
            <a:r>
              <a:rPr sz="2400" spc="2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Arial MT"/>
                <a:cs typeface="Arial MT"/>
              </a:rPr>
              <a:t>can</a:t>
            </a:r>
            <a:r>
              <a:rPr sz="2400" spc="2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Arial MT"/>
                <a:cs typeface="Arial MT"/>
              </a:rPr>
              <a:t>have</a:t>
            </a:r>
            <a:r>
              <a:rPr sz="2400" spc="2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Arial MT"/>
                <a:cs typeface="Arial MT"/>
              </a:rPr>
              <a:t>any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715"/>
              </a:lnSpc>
            </a:pPr>
            <a:r>
              <a:rPr sz="2400" spc="-15" dirty="0">
                <a:solidFill>
                  <a:srgbClr val="333333"/>
                </a:solidFill>
                <a:latin typeface="Arial MT"/>
                <a:cs typeface="Arial MT"/>
              </a:rPr>
              <a:t>number</a:t>
            </a:r>
            <a:r>
              <a:rPr sz="240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35" dirty="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sz="2400" spc="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Arial MT"/>
                <a:cs typeface="Arial MT"/>
              </a:rPr>
              <a:t>rows.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715"/>
              </a:lnSpc>
              <a:spcBef>
                <a:spcPts val="650"/>
              </a:spcBef>
            </a:pP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400" spc="2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3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3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simple</a:t>
            </a:r>
            <a:r>
              <a:rPr sz="2400" spc="2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form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3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2400" spc="2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storage.</a:t>
            </a:r>
            <a:r>
              <a:rPr sz="2400" spc="2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3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400" spc="3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3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also</a:t>
            </a:r>
            <a:r>
              <a:rPr sz="2400" spc="3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considered</a:t>
            </a:r>
            <a:r>
              <a:rPr sz="2400" spc="3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as</a:t>
            </a:r>
            <a:r>
              <a:rPr sz="2400" spc="3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15"/>
              </a:lnSpc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convenient</a:t>
            </a:r>
            <a:r>
              <a:rPr sz="2400" spc="-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representation</a:t>
            </a:r>
            <a:r>
              <a:rPr sz="2400" spc="-1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relations.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Let's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see</a:t>
            </a:r>
            <a:r>
              <a:rPr sz="2400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an</a:t>
            </a:r>
            <a:r>
              <a:rPr sz="2400" spc="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an</a:t>
            </a:r>
            <a:r>
              <a:rPr sz="240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employee</a:t>
            </a:r>
            <a:r>
              <a:rPr sz="2400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table: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16301" y="0"/>
            <a:ext cx="7778750" cy="687705"/>
            <a:chOff x="291630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947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1947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85104" y="49530"/>
            <a:ext cx="305054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3.10</a:t>
            </a:r>
            <a:r>
              <a:rPr spc="-60" dirty="0"/>
              <a:t> </a:t>
            </a:r>
            <a:r>
              <a:rPr spc="-25" dirty="0"/>
              <a:t>Tables</a:t>
            </a:r>
            <a:r>
              <a:rPr spc="-155" dirty="0"/>
              <a:t> </a:t>
            </a:r>
            <a:r>
              <a:rPr spc="25" dirty="0"/>
              <a:t>in</a:t>
            </a:r>
            <a:r>
              <a:rPr spc="-75" dirty="0"/>
              <a:t> </a:t>
            </a:r>
            <a:r>
              <a:rPr spc="15" dirty="0"/>
              <a:t>SQL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793809" y="4227131"/>
          <a:ext cx="7086600" cy="17831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682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EMP_NAME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9525">
                      <a:solidFill>
                        <a:srgbClr val="C0E028"/>
                      </a:solidFill>
                      <a:prstDash val="solid"/>
                    </a:lnL>
                    <a:lnR w="9525">
                      <a:solidFill>
                        <a:srgbClr val="C0E028"/>
                      </a:solidFill>
                      <a:prstDash val="solid"/>
                    </a:lnR>
                    <a:lnT w="9525">
                      <a:solidFill>
                        <a:srgbClr val="C0E028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9525">
                      <a:solidFill>
                        <a:srgbClr val="C0E028"/>
                      </a:solidFill>
                      <a:prstDash val="solid"/>
                    </a:lnL>
                    <a:lnR w="9525">
                      <a:solidFill>
                        <a:srgbClr val="C0E028"/>
                      </a:solidFill>
                      <a:prstDash val="solid"/>
                    </a:lnR>
                    <a:lnT w="9525">
                      <a:solidFill>
                        <a:srgbClr val="C0E028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SALARY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9525">
                      <a:solidFill>
                        <a:srgbClr val="C0E028"/>
                      </a:solidFill>
                      <a:prstDash val="solid"/>
                    </a:lnL>
                    <a:lnR w="9525">
                      <a:solidFill>
                        <a:srgbClr val="C0E028"/>
                      </a:solidFill>
                      <a:prstDash val="solid"/>
                    </a:lnR>
                    <a:lnT w="9525">
                      <a:solidFill>
                        <a:srgbClr val="C0E028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957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Ankit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Lucknow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15000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83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Raman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spc="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Allahabad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18000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Mike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sz="1800" spc="-8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York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451" y="19050"/>
            <a:ext cx="1305098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135</a:t>
            </a:fld>
            <a:endParaRPr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4010" y="871156"/>
            <a:ext cx="9187180" cy="52565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 marR="5080" algn="just">
              <a:lnSpc>
                <a:spcPct val="70400"/>
              </a:lnSpc>
              <a:spcBef>
                <a:spcPts val="955"/>
              </a:spcBef>
            </a:pP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above</a:t>
            </a:r>
            <a:r>
              <a:rPr sz="2400" spc="-5" dirty="0">
                <a:latin typeface="Calibri"/>
                <a:cs typeface="Calibri"/>
              </a:rPr>
              <a:t> table,</a:t>
            </a:r>
            <a:r>
              <a:rPr sz="2400" dirty="0">
                <a:latin typeface="Calibri"/>
                <a:cs typeface="Calibri"/>
              </a:rPr>
              <a:t> "Employee"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</a:t>
            </a:r>
            <a:r>
              <a:rPr sz="2400" dirty="0">
                <a:latin typeface="Calibri"/>
                <a:cs typeface="Calibri"/>
              </a:rPr>
              <a:t> name,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"EMP_NAME",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"ADDRESS"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"SALARY"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column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names.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combination</a:t>
            </a:r>
            <a:r>
              <a:rPr sz="2400" spc="535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of 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multiple columns </a:t>
            </a:r>
            <a:r>
              <a:rPr sz="2400" spc="-25" dirty="0">
                <a:latin typeface="Calibri"/>
                <a:cs typeface="Calibri"/>
              </a:rPr>
              <a:t>forms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30" dirty="0">
                <a:latin typeface="Calibri"/>
                <a:cs typeface="Calibri"/>
              </a:rPr>
              <a:t>row </a:t>
            </a:r>
            <a:r>
              <a:rPr sz="2400" spc="-5" dirty="0">
                <a:latin typeface="Calibri"/>
                <a:cs typeface="Calibri"/>
              </a:rPr>
              <a:t>e.g. </a:t>
            </a:r>
            <a:r>
              <a:rPr sz="2400" spc="5" dirty="0">
                <a:latin typeface="Calibri"/>
                <a:cs typeface="Calibri"/>
              </a:rPr>
              <a:t>"Ankit", </a:t>
            </a:r>
            <a:r>
              <a:rPr sz="2400" dirty="0">
                <a:latin typeface="Calibri"/>
                <a:cs typeface="Calibri"/>
              </a:rPr>
              <a:t>"Lucknow" </a:t>
            </a:r>
            <a:r>
              <a:rPr sz="2400" spc="-10" dirty="0">
                <a:latin typeface="Calibri"/>
                <a:cs typeface="Calibri"/>
              </a:rPr>
              <a:t>and </a:t>
            </a:r>
            <a:r>
              <a:rPr sz="2400" spc="-20" dirty="0">
                <a:latin typeface="Calibri"/>
                <a:cs typeface="Calibri"/>
              </a:rPr>
              <a:t>15000 </a:t>
            </a:r>
            <a:r>
              <a:rPr sz="2400" spc="-15" dirty="0">
                <a:latin typeface="Calibri"/>
                <a:cs typeface="Calibri"/>
              </a:rPr>
              <a:t> are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row.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25"/>
              </a:spcBef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SQL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45" dirty="0">
                <a:solidFill>
                  <a:srgbClr val="FF0000"/>
                </a:solidFill>
                <a:latin typeface="Calibri"/>
                <a:cs typeface="Calibri"/>
              </a:rPr>
              <a:t>TABLE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Variable</a:t>
            </a:r>
            <a:endParaRPr sz="2400">
              <a:latin typeface="Calibri"/>
              <a:cs typeface="Calibri"/>
            </a:endParaRPr>
          </a:p>
          <a:p>
            <a:pPr marL="12700" marR="6350" algn="just">
              <a:lnSpc>
                <a:spcPct val="70400"/>
              </a:lnSpc>
              <a:spcBef>
                <a:spcPts val="975"/>
              </a:spcBef>
            </a:pP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SQL </a:t>
            </a:r>
            <a:r>
              <a:rPr sz="2400" b="1" spc="-30" dirty="0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variable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is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used 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create,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modify,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rename,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copy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delete </a:t>
            </a:r>
            <a:r>
              <a:rPr sz="2400" spc="-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tables.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It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is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variable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where we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temporary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store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records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and results.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This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is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same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like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temp table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but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case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temp table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we need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explicitly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drop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it.</a:t>
            </a:r>
            <a:endParaRPr sz="2400">
              <a:latin typeface="Calibri"/>
              <a:cs typeface="Calibri"/>
            </a:endParaRPr>
          </a:p>
          <a:p>
            <a:pPr marL="12700" marR="7620" algn="just">
              <a:lnSpc>
                <a:spcPct val="70400"/>
              </a:lnSpc>
              <a:spcBef>
                <a:spcPts val="980"/>
              </a:spcBef>
            </a:pP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variables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are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used to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store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set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records.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So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declaration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syntax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ge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85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oo</a:t>
            </a:r>
            <a:r>
              <a:rPr sz="2400" spc="25" dirty="0">
                <a:solidFill>
                  <a:srgbClr val="333333"/>
                </a:solidFill>
                <a:latin typeface="Calibri"/>
                <a:cs typeface="Calibri"/>
              </a:rPr>
              <a:t>k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 spc="-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li</a:t>
            </a:r>
            <a:r>
              <a:rPr sz="2400" spc="-45" dirty="0">
                <a:solidFill>
                  <a:srgbClr val="333333"/>
                </a:solidFill>
                <a:latin typeface="Calibri"/>
                <a:cs typeface="Calibri"/>
              </a:rPr>
              <a:t>k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400" spc="-40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 spc="2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114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2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1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2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333333"/>
                </a:solidFill>
                <a:latin typeface="Calibri"/>
                <a:cs typeface="Calibri"/>
              </a:rPr>
              <a:t>sy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spc="-15" dirty="0">
                <a:solidFill>
                  <a:srgbClr val="006699"/>
                </a:solidFill>
                <a:latin typeface="Calibri"/>
                <a:cs typeface="Calibri"/>
              </a:rPr>
              <a:t>create</a:t>
            </a:r>
            <a:r>
              <a:rPr sz="2400" b="1" spc="-35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699"/>
                </a:solidFill>
                <a:latin typeface="Calibri"/>
                <a:cs typeface="Calibri"/>
              </a:rPr>
              <a:t>table</a:t>
            </a:r>
            <a:r>
              <a:rPr sz="2400" b="1" spc="-3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"tablename"</a:t>
            </a:r>
            <a:endParaRPr sz="2400">
              <a:latin typeface="Calibri"/>
              <a:cs typeface="Calibri"/>
            </a:endParaRPr>
          </a:p>
          <a:p>
            <a:pPr marL="12700" marR="6191885">
              <a:lnSpc>
                <a:spcPts val="3080"/>
              </a:lnSpc>
              <a:spcBef>
                <a:spcPts val="60"/>
              </a:spcBef>
            </a:pPr>
            <a:r>
              <a:rPr sz="2400" spc="20" dirty="0">
                <a:latin typeface="Calibri"/>
                <a:cs typeface="Calibri"/>
              </a:rPr>
              <a:t>(</a:t>
            </a:r>
            <a:r>
              <a:rPr sz="2400" spc="5" dirty="0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2400" spc="30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2400" spc="10" dirty="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2400" spc="30" dirty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2400" spc="2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2400" spc="-1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2400" spc="10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2400" spc="10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15" dirty="0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2400" dirty="0">
                <a:latin typeface="Calibri"/>
                <a:cs typeface="Calibri"/>
              </a:rPr>
              <a:t>,  </a:t>
            </a:r>
            <a:r>
              <a:rPr sz="2400" spc="5" dirty="0">
                <a:solidFill>
                  <a:srgbClr val="0000FF"/>
                </a:solidFill>
                <a:latin typeface="Calibri"/>
                <a:cs typeface="Calibri"/>
              </a:rPr>
              <a:t>"column2"</a:t>
            </a:r>
            <a:r>
              <a:rPr sz="2400" spc="-1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"data</a:t>
            </a:r>
            <a:r>
              <a:rPr sz="2400" spc="-1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type"</a:t>
            </a:r>
            <a:r>
              <a:rPr sz="2400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Calibri"/>
                <a:cs typeface="Calibri"/>
              </a:rPr>
              <a:t>...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10" dirty="0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2400" spc="30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2400" spc="10" dirty="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2400" spc="30" dirty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2400" spc="1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400" spc="25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2400" spc="-1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000FF"/>
                </a:solidFill>
                <a:latin typeface="Calibri"/>
                <a:cs typeface="Calibri"/>
              </a:rPr>
              <a:t>"d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2400" spc="10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20" dirty="0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2400" spc="20" dirty="0">
                <a:latin typeface="Calibri"/>
                <a:cs typeface="Calibri"/>
              </a:rPr>
              <a:t>)</a:t>
            </a:r>
            <a:r>
              <a:rPr sz="2400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21076" y="0"/>
            <a:ext cx="7778750" cy="687705"/>
            <a:chOff x="3021076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4251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4251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41976" y="43815"/>
            <a:ext cx="354202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Tables</a:t>
            </a:r>
            <a:r>
              <a:rPr spc="-155" dirty="0"/>
              <a:t> </a:t>
            </a:r>
            <a:r>
              <a:rPr spc="25" dirty="0"/>
              <a:t>in</a:t>
            </a:r>
            <a:r>
              <a:rPr spc="-80" dirty="0"/>
              <a:t> </a:t>
            </a:r>
            <a:r>
              <a:rPr spc="-5" dirty="0"/>
              <a:t>SQL(conti..)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4801" y="1905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136</a:t>
            </a:fld>
            <a:endParaRPr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2329" y="748728"/>
            <a:ext cx="8859520" cy="547560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 marR="5080" indent="76200" algn="just">
              <a:lnSpc>
                <a:spcPct val="79500"/>
              </a:lnSpc>
              <a:spcBef>
                <a:spcPts val="690"/>
              </a:spcBef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When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transaction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rolled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back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data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associated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with table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variable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is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not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rolled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back.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variable</a:t>
            </a:r>
            <a:r>
              <a:rPr sz="2400" spc="509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generally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uses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lesser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resources than </a:t>
            </a:r>
            <a:r>
              <a:rPr sz="2400" spc="-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temporary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variable.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00"/>
              </a:spcBef>
            </a:pP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variable</a:t>
            </a:r>
            <a:r>
              <a:rPr sz="240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cannot</a:t>
            </a:r>
            <a:r>
              <a:rPr sz="2400" spc="-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be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used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as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an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input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or</a:t>
            </a: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an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output</a:t>
            </a:r>
            <a:r>
              <a:rPr sz="2400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parameter.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425"/>
              </a:spcBef>
            </a:pPr>
            <a:r>
              <a:rPr sz="2400" b="1" spc="-10" dirty="0">
                <a:solidFill>
                  <a:srgbClr val="600A38"/>
                </a:solidFill>
                <a:latin typeface="Calibri"/>
                <a:cs typeface="Calibri"/>
              </a:rPr>
              <a:t>SQL</a:t>
            </a:r>
            <a:r>
              <a:rPr sz="2400" b="1" spc="-5" dirty="0">
                <a:solidFill>
                  <a:srgbClr val="600A38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600A38"/>
                </a:solidFill>
                <a:latin typeface="Calibri"/>
                <a:cs typeface="Calibri"/>
              </a:rPr>
              <a:t>CREATE</a:t>
            </a:r>
            <a:r>
              <a:rPr sz="2400" b="1" spc="-80" dirty="0">
                <a:solidFill>
                  <a:srgbClr val="600A38"/>
                </a:solidFill>
                <a:latin typeface="Calibri"/>
                <a:cs typeface="Calibri"/>
              </a:rPr>
              <a:t> </a:t>
            </a:r>
            <a:r>
              <a:rPr sz="2400" b="1" spc="-45" dirty="0">
                <a:solidFill>
                  <a:srgbClr val="600A38"/>
                </a:solidFill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400" spc="-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CREATE</a:t>
            </a:r>
            <a:r>
              <a:rPr sz="2400" spc="-1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400" spc="-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statement</a:t>
            </a:r>
            <a:r>
              <a:rPr sz="2400" spc="-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used</a:t>
            </a:r>
            <a:r>
              <a:rPr sz="2400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create</a:t>
            </a:r>
            <a:r>
              <a:rPr sz="2400" spc="-1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  <a:p>
            <a:pPr marL="12700" marR="16510">
              <a:lnSpc>
                <a:spcPct val="78200"/>
              </a:lnSpc>
              <a:spcBef>
                <a:spcPts val="1055"/>
              </a:spcBef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If</a:t>
            </a:r>
            <a:r>
              <a:rPr sz="240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you</a:t>
            </a:r>
            <a:r>
              <a:rPr sz="2400" spc="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want</a:t>
            </a:r>
            <a:r>
              <a:rPr sz="2400" spc="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40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create</a:t>
            </a:r>
            <a:r>
              <a:rPr sz="2400" spc="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table,</a:t>
            </a:r>
            <a:r>
              <a:rPr sz="2400" spc="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you</a:t>
            </a:r>
            <a:r>
              <a:rPr sz="2400" spc="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should</a:t>
            </a:r>
            <a:r>
              <a:rPr sz="240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name</a:t>
            </a:r>
            <a:r>
              <a:rPr sz="2400" spc="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40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400" spc="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define</a:t>
            </a:r>
            <a:r>
              <a:rPr sz="240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its </a:t>
            </a:r>
            <a:r>
              <a:rPr sz="2400" spc="-5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's</a:t>
            </a:r>
            <a:r>
              <a:rPr sz="2400" spc="-1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-4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pe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Let's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see</a:t>
            </a:r>
            <a:r>
              <a:rPr sz="24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simple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r>
              <a:rPr sz="2400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400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create</a:t>
            </a:r>
            <a:r>
              <a:rPr sz="24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table.</a:t>
            </a:r>
            <a:endParaRPr sz="2400">
              <a:latin typeface="Calibri"/>
              <a:cs typeface="Calibri"/>
            </a:endParaRPr>
          </a:p>
          <a:p>
            <a:pPr marL="12700" marR="5685155">
              <a:lnSpc>
                <a:spcPct val="114799"/>
              </a:lnSpc>
              <a:spcBef>
                <a:spcPts val="70"/>
              </a:spcBef>
            </a:pPr>
            <a:r>
              <a:rPr sz="2400" b="1" spc="-15" dirty="0">
                <a:solidFill>
                  <a:srgbClr val="006699"/>
                </a:solidFill>
                <a:latin typeface="Calibri"/>
                <a:cs typeface="Calibri"/>
              </a:rPr>
              <a:t>create</a:t>
            </a:r>
            <a:r>
              <a:rPr sz="2400" b="1" spc="-5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699"/>
                </a:solidFill>
                <a:latin typeface="Calibri"/>
                <a:cs typeface="Calibri"/>
              </a:rPr>
              <a:t>table</a:t>
            </a:r>
            <a:r>
              <a:rPr sz="2400" b="1" spc="-5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"tablename" </a:t>
            </a:r>
            <a:r>
              <a:rPr sz="2400" spc="-5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(</a:t>
            </a:r>
            <a:r>
              <a:rPr sz="2400" spc="5" dirty="0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2400" spc="30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2400" spc="10" dirty="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2400" spc="25" dirty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2400" spc="2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2400" spc="-1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000FF"/>
                </a:solidFill>
                <a:latin typeface="Calibri"/>
                <a:cs typeface="Calibri"/>
              </a:rPr>
              <a:t>"d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2400" spc="10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15" dirty="0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2400" dirty="0">
                <a:latin typeface="Calibri"/>
                <a:cs typeface="Calibri"/>
              </a:rPr>
              <a:t>,  </a:t>
            </a:r>
            <a:r>
              <a:rPr sz="2400" spc="5" dirty="0">
                <a:solidFill>
                  <a:srgbClr val="0000FF"/>
                </a:solidFill>
                <a:latin typeface="Calibri"/>
                <a:cs typeface="Calibri"/>
              </a:rPr>
              <a:t>"column2"</a:t>
            </a:r>
            <a:r>
              <a:rPr sz="2400" spc="-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"data</a:t>
            </a:r>
            <a:r>
              <a:rPr sz="2400" spc="-1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type"</a:t>
            </a:r>
            <a:r>
              <a:rPr sz="2400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spc="-10" dirty="0">
                <a:latin typeface="Calibri"/>
                <a:cs typeface="Calibri"/>
              </a:rPr>
              <a:t>...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spc="10" dirty="0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2400" spc="30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2400" spc="10" dirty="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2400" spc="30" dirty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2400" spc="1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400" spc="25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2400" spc="-1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2400" spc="10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2400" spc="10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15" dirty="0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2400" spc="20" dirty="0">
                <a:latin typeface="Calibri"/>
                <a:cs typeface="Calibri"/>
              </a:rPr>
              <a:t>)</a:t>
            </a:r>
            <a:r>
              <a:rPr sz="2400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21076" y="0"/>
            <a:ext cx="7778750" cy="687705"/>
            <a:chOff x="3021076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4251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4251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41976" y="43815"/>
            <a:ext cx="354202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Tables</a:t>
            </a:r>
            <a:r>
              <a:rPr spc="-155" dirty="0"/>
              <a:t> </a:t>
            </a:r>
            <a:r>
              <a:rPr spc="25" dirty="0"/>
              <a:t>in</a:t>
            </a:r>
            <a:r>
              <a:rPr spc="-80" dirty="0"/>
              <a:t> </a:t>
            </a:r>
            <a:r>
              <a:rPr spc="-5" dirty="0"/>
              <a:t>SQL(conti..)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1650" y="0"/>
            <a:ext cx="1255776" cy="7239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137</a:t>
            </a:fld>
            <a:endParaRPr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0169" y="707072"/>
            <a:ext cx="8869045" cy="554228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 marR="5080" algn="just">
              <a:lnSpc>
                <a:spcPct val="70400"/>
              </a:lnSpc>
              <a:spcBef>
                <a:spcPts val="955"/>
              </a:spcBef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Let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us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take an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example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create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STUDENTS table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with ID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as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primary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key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NOT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NULL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are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constraint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showing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that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these fields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cannot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be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NULL</a:t>
            </a:r>
            <a:r>
              <a:rPr sz="2400" spc="-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while</a:t>
            </a:r>
            <a:r>
              <a:rPr sz="240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creating</a:t>
            </a:r>
            <a:r>
              <a:rPr sz="2400" spc="-1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records</a:t>
            </a:r>
            <a:r>
              <a:rPr sz="2400" spc="-1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Calibri"/>
                <a:cs typeface="Calibri"/>
              </a:rPr>
              <a:t>SQL&gt;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006699"/>
                </a:solidFill>
                <a:latin typeface="Calibri"/>
                <a:cs typeface="Calibri"/>
              </a:rPr>
              <a:t>CREATE</a:t>
            </a:r>
            <a:r>
              <a:rPr sz="2400" b="1" spc="-55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b="1" spc="-45" dirty="0">
                <a:solidFill>
                  <a:srgbClr val="006699"/>
                </a:solidFill>
                <a:latin typeface="Calibri"/>
                <a:cs typeface="Calibri"/>
              </a:rPr>
              <a:t>TABLE</a:t>
            </a:r>
            <a:r>
              <a:rPr sz="2400" b="1" spc="5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STUDENTS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25"/>
              </a:spcBef>
              <a:tabLst>
                <a:tab pos="2624455" algn="l"/>
              </a:tabLst>
            </a:pPr>
            <a:r>
              <a:rPr sz="2400" spc="-5" dirty="0">
                <a:latin typeface="Calibri"/>
                <a:cs typeface="Calibri"/>
              </a:rPr>
              <a:t>ID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006699"/>
                </a:solidFill>
                <a:latin typeface="Calibri"/>
                <a:cs typeface="Calibri"/>
              </a:rPr>
              <a:t>INT	</a:t>
            </a:r>
            <a:r>
              <a:rPr sz="2400" spc="-25" dirty="0">
                <a:solidFill>
                  <a:srgbClr val="808080"/>
                </a:solidFill>
                <a:latin typeface="Calibri"/>
                <a:cs typeface="Calibri"/>
              </a:rPr>
              <a:t>NOT</a:t>
            </a:r>
            <a:r>
              <a:rPr sz="2400" spc="-9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08080"/>
                </a:solidFill>
                <a:latin typeface="Calibri"/>
                <a:cs typeface="Calibri"/>
              </a:rPr>
              <a:t>NULL</a:t>
            </a:r>
            <a:r>
              <a:rPr sz="2400" spc="-5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  <a:p>
            <a:pPr marL="12700" marR="4787265" algn="just">
              <a:lnSpc>
                <a:spcPct val="104299"/>
              </a:lnSpc>
              <a:spcBef>
                <a:spcPts val="75"/>
              </a:spcBef>
              <a:tabLst>
                <a:tab pos="2738755" algn="l"/>
              </a:tabLst>
            </a:pPr>
            <a:r>
              <a:rPr sz="2400" b="1" spc="-10" dirty="0">
                <a:solidFill>
                  <a:srgbClr val="006699"/>
                </a:solidFill>
                <a:latin typeface="Calibri"/>
                <a:cs typeface="Calibri"/>
              </a:rPr>
              <a:t>NAME </a:t>
            </a:r>
            <a:r>
              <a:rPr sz="2400" b="1" spc="-30" dirty="0">
                <a:solidFill>
                  <a:srgbClr val="006699"/>
                </a:solidFill>
                <a:latin typeface="Calibri"/>
                <a:cs typeface="Calibri"/>
              </a:rPr>
              <a:t>VARCHAR </a:t>
            </a:r>
            <a:r>
              <a:rPr sz="2400" spc="-5" dirty="0">
                <a:latin typeface="Calibri"/>
                <a:cs typeface="Calibri"/>
              </a:rPr>
              <a:t>(20) </a:t>
            </a:r>
            <a:r>
              <a:rPr sz="2400" spc="-25" dirty="0">
                <a:solidFill>
                  <a:srgbClr val="808080"/>
                </a:solidFill>
                <a:latin typeface="Calibri"/>
                <a:cs typeface="Calibri"/>
              </a:rPr>
              <a:t>NOT </a:t>
            </a:r>
            <a:r>
              <a:rPr sz="2400" spc="-5" dirty="0">
                <a:solidFill>
                  <a:srgbClr val="808080"/>
                </a:solidFill>
                <a:latin typeface="Calibri"/>
                <a:cs typeface="Calibri"/>
              </a:rPr>
              <a:t>NULL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b="1" spc="10" dirty="0">
                <a:solidFill>
                  <a:srgbClr val="006699"/>
                </a:solidFill>
                <a:latin typeface="Calibri"/>
                <a:cs typeface="Calibri"/>
              </a:rPr>
              <a:t>INT	</a:t>
            </a:r>
            <a:r>
              <a:rPr sz="2400" spc="-25" dirty="0">
                <a:solidFill>
                  <a:srgbClr val="808080"/>
                </a:solidFill>
                <a:latin typeface="Calibri"/>
                <a:cs typeface="Calibri"/>
              </a:rPr>
              <a:t>NOT</a:t>
            </a:r>
            <a:r>
              <a:rPr sz="2400" spc="-6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08080"/>
                </a:solidFill>
                <a:latin typeface="Calibri"/>
                <a:cs typeface="Calibri"/>
              </a:rPr>
              <a:t>NULL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ADDRESS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6699"/>
                </a:solidFill>
                <a:latin typeface="Calibri"/>
                <a:cs typeface="Calibri"/>
              </a:rPr>
              <a:t>CHAR</a:t>
            </a:r>
            <a:r>
              <a:rPr sz="2400" b="1" spc="55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(25),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565"/>
              </a:lnSpc>
              <a:spcBef>
                <a:spcPts val="125"/>
              </a:spcBef>
            </a:pPr>
            <a:r>
              <a:rPr sz="2400" b="1" spc="-15" dirty="0">
                <a:solidFill>
                  <a:srgbClr val="006699"/>
                </a:solidFill>
                <a:latin typeface="Calibri"/>
                <a:cs typeface="Calibri"/>
              </a:rPr>
              <a:t>PRIMARY</a:t>
            </a:r>
            <a:r>
              <a:rPr sz="2400" b="1" spc="-5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b="1" spc="15" dirty="0">
                <a:solidFill>
                  <a:srgbClr val="006699"/>
                </a:solidFill>
                <a:latin typeface="Calibri"/>
                <a:cs typeface="Calibri"/>
              </a:rPr>
              <a:t>KEY</a:t>
            </a:r>
            <a:r>
              <a:rPr sz="2400" b="1" spc="-7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(ID)</a:t>
            </a:r>
            <a:r>
              <a:rPr sz="2400" spc="42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290"/>
              </a:lnSpc>
            </a:pPr>
            <a:r>
              <a:rPr sz="2400" b="1" spc="-10" dirty="0">
                <a:latin typeface="Calibri"/>
                <a:cs typeface="Calibri"/>
              </a:rPr>
              <a:t>SQL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CREATE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45" dirty="0">
                <a:latin typeface="Calibri"/>
                <a:cs typeface="Calibri"/>
              </a:rPr>
              <a:t>TABLE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Example</a:t>
            </a:r>
            <a:r>
              <a:rPr sz="2400" b="1" spc="-10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Microsoft</a:t>
            </a:r>
            <a:r>
              <a:rPr sz="2400" b="1" spc="114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SQLServer</a:t>
            </a:r>
            <a:endParaRPr sz="2400">
              <a:latin typeface="Calibri"/>
              <a:cs typeface="Calibri"/>
            </a:endParaRPr>
          </a:p>
          <a:p>
            <a:pPr marL="12700" marR="5779770">
              <a:lnSpc>
                <a:spcPct val="80200"/>
              </a:lnSpc>
              <a:spcBef>
                <a:spcPts val="295"/>
              </a:spcBef>
              <a:tabLst>
                <a:tab pos="241300" algn="l"/>
              </a:tabLst>
            </a:pPr>
            <a:r>
              <a:rPr sz="2400" b="1" spc="-30" dirty="0">
                <a:solidFill>
                  <a:srgbClr val="006699"/>
                </a:solidFill>
                <a:latin typeface="Calibri"/>
                <a:cs typeface="Calibri"/>
              </a:rPr>
              <a:t>CREATE </a:t>
            </a:r>
            <a:r>
              <a:rPr sz="2400" b="1" spc="-40" dirty="0">
                <a:solidFill>
                  <a:srgbClr val="006699"/>
                </a:solidFill>
                <a:latin typeface="Calibri"/>
                <a:cs typeface="Calibri"/>
              </a:rPr>
              <a:t>TABLE </a:t>
            </a:r>
            <a:r>
              <a:rPr sz="2400" dirty="0">
                <a:latin typeface="Calibri"/>
                <a:cs typeface="Calibri"/>
              </a:rPr>
              <a:t>Employee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	EmployeeID </a:t>
            </a:r>
            <a:r>
              <a:rPr sz="2400" b="1" spc="-5" dirty="0">
                <a:solidFill>
                  <a:srgbClr val="006699"/>
                </a:solidFill>
                <a:latin typeface="Calibri"/>
                <a:cs typeface="Calibri"/>
              </a:rPr>
              <a:t>int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FirstName </a:t>
            </a:r>
            <a:r>
              <a:rPr sz="2400" b="1" spc="-10" dirty="0">
                <a:solidFill>
                  <a:srgbClr val="006699"/>
                </a:solidFill>
                <a:latin typeface="Calibri"/>
                <a:cs typeface="Calibri"/>
              </a:rPr>
              <a:t>varchar</a:t>
            </a:r>
            <a:r>
              <a:rPr sz="2400" spc="-10" dirty="0">
                <a:latin typeface="Calibri"/>
                <a:cs typeface="Calibri"/>
              </a:rPr>
              <a:t>(255),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LastName </a:t>
            </a:r>
            <a:r>
              <a:rPr sz="2400" b="1" spc="-10" dirty="0">
                <a:solidFill>
                  <a:srgbClr val="006699"/>
                </a:solidFill>
                <a:latin typeface="Calibri"/>
                <a:cs typeface="Calibri"/>
              </a:rPr>
              <a:t>varchar</a:t>
            </a:r>
            <a:r>
              <a:rPr sz="2400" spc="-10" dirty="0">
                <a:latin typeface="Calibri"/>
                <a:cs typeface="Calibri"/>
              </a:rPr>
              <a:t>(255), </a:t>
            </a:r>
            <a:r>
              <a:rPr sz="2400" spc="-5" dirty="0">
                <a:latin typeface="Calibri"/>
                <a:cs typeface="Calibri"/>
              </a:rPr>
              <a:t> Email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699"/>
                </a:solidFill>
                <a:latin typeface="Calibri"/>
                <a:cs typeface="Calibri"/>
              </a:rPr>
              <a:t>varchar</a:t>
            </a:r>
            <a:r>
              <a:rPr sz="2400" spc="-10" dirty="0">
                <a:latin typeface="Calibri"/>
                <a:cs typeface="Calibri"/>
              </a:rPr>
              <a:t>(255),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1980"/>
              </a:lnSpc>
            </a:pPr>
            <a:r>
              <a:rPr sz="2400" spc="5" dirty="0">
                <a:latin typeface="Calibri"/>
                <a:cs typeface="Calibri"/>
              </a:rPr>
              <a:t>AddressLine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699"/>
                </a:solidFill>
                <a:latin typeface="Calibri"/>
                <a:cs typeface="Calibri"/>
              </a:rPr>
              <a:t>varchar</a:t>
            </a:r>
            <a:r>
              <a:rPr sz="2400" spc="-10" dirty="0">
                <a:latin typeface="Calibri"/>
                <a:cs typeface="Calibri"/>
              </a:rPr>
              <a:t>(255),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605"/>
              </a:lnSpc>
              <a:tabLst>
                <a:tab pos="2280920" algn="l"/>
              </a:tabLst>
            </a:pPr>
            <a:r>
              <a:rPr sz="2400" spc="-10" dirty="0">
                <a:latin typeface="Calibri"/>
                <a:cs typeface="Calibri"/>
              </a:rPr>
              <a:t>City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6699"/>
                </a:solidFill>
                <a:latin typeface="Calibri"/>
                <a:cs typeface="Calibri"/>
              </a:rPr>
              <a:t>varchar</a:t>
            </a:r>
            <a:r>
              <a:rPr sz="2400" spc="-15" dirty="0">
                <a:latin typeface="Calibri"/>
                <a:cs typeface="Calibri"/>
              </a:rPr>
              <a:t>(255)	</a:t>
            </a:r>
            <a:r>
              <a:rPr sz="2400" spc="20" dirty="0"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21076" y="0"/>
            <a:ext cx="7778750" cy="687705"/>
            <a:chOff x="3021076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4251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4251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41976" y="43815"/>
            <a:ext cx="354202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Tables</a:t>
            </a:r>
            <a:r>
              <a:rPr spc="-155" dirty="0"/>
              <a:t> </a:t>
            </a:r>
            <a:r>
              <a:rPr spc="25" dirty="0"/>
              <a:t>in</a:t>
            </a:r>
            <a:r>
              <a:rPr spc="-80" dirty="0"/>
              <a:t> </a:t>
            </a:r>
            <a:r>
              <a:rPr spc="-5" dirty="0"/>
              <a:t>SQL(conti..)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1650" y="0"/>
            <a:ext cx="1255776" cy="7143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138</a:t>
            </a:fld>
            <a:endParaRPr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8066" y="805116"/>
            <a:ext cx="8927465" cy="5123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SQL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DROP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45" dirty="0">
                <a:solidFill>
                  <a:srgbClr val="FF0000"/>
                </a:solidFill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  <a:p>
            <a:pPr marL="12700" marR="9525" algn="just">
              <a:lnSpc>
                <a:spcPct val="70400"/>
              </a:lnSpc>
              <a:spcBef>
                <a:spcPts val="980"/>
              </a:spcBef>
            </a:pP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SQL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DROP </a:t>
            </a: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statement is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used to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delete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definition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all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24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240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12700" marR="14604" algn="just">
              <a:lnSpc>
                <a:spcPct val="70400"/>
              </a:lnSpc>
              <a:spcBef>
                <a:spcPts val="975"/>
              </a:spcBef>
            </a:pP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very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important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to know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that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once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deleted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information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available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is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lost </a:t>
            </a:r>
            <a:r>
              <a:rPr sz="2400" spc="-45" dirty="0">
                <a:solidFill>
                  <a:srgbClr val="333333"/>
                </a:solidFill>
                <a:latin typeface="Calibri"/>
                <a:cs typeface="Calibri"/>
              </a:rPr>
              <a:t>forever, 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so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we </a:t>
            </a: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have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be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very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careful</a:t>
            </a:r>
            <a:r>
              <a:rPr sz="2400" spc="-1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when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using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sz="2400" spc="-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command.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25"/>
              </a:spcBef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Let's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see</a:t>
            </a:r>
            <a:r>
              <a:rPr sz="2400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r>
              <a:rPr sz="2400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drop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table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400" b="1" dirty="0">
                <a:solidFill>
                  <a:srgbClr val="006699"/>
                </a:solidFill>
                <a:latin typeface="Calibri"/>
                <a:cs typeface="Calibri"/>
              </a:rPr>
              <a:t>DROP</a:t>
            </a:r>
            <a:r>
              <a:rPr sz="2400" b="1" spc="-35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b="1" spc="-45" dirty="0">
                <a:solidFill>
                  <a:srgbClr val="006699"/>
                </a:solidFill>
                <a:latin typeface="Calibri"/>
                <a:cs typeface="Calibri"/>
              </a:rPr>
              <a:t>TABLE</a:t>
            </a:r>
            <a:r>
              <a:rPr sz="2400" b="1" spc="-5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"table_name"</a:t>
            </a:r>
            <a:r>
              <a:rPr sz="2400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Calibri"/>
              <a:cs typeface="Calibri"/>
            </a:endParaRPr>
          </a:p>
          <a:p>
            <a:pPr marL="12700">
              <a:lnSpc>
                <a:spcPts val="2565"/>
              </a:lnSpc>
              <a:spcBef>
                <a:spcPts val="5"/>
              </a:spcBef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Q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b="1" spc="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3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1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1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400" b="1" spc="3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2700" marR="6350" algn="just">
              <a:lnSpc>
                <a:spcPct val="80900"/>
              </a:lnSpc>
              <a:spcBef>
                <a:spcPts val="235"/>
              </a:spcBef>
            </a:pP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DELETE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statement is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used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delete </a:t>
            </a:r>
            <a:r>
              <a:rPr sz="2400" spc="-40" dirty="0">
                <a:solidFill>
                  <a:srgbClr val="333333"/>
                </a:solidFill>
                <a:latin typeface="Calibri"/>
                <a:cs typeface="Calibri"/>
              </a:rPr>
              <a:t>rows</a:t>
            </a:r>
            <a:r>
              <a:rPr sz="2400" spc="459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from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table. If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you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want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remove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specific 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row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from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you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should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use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WHERE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condition. </a:t>
            </a:r>
            <a:r>
              <a:rPr sz="2400" spc="-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10" dirty="0">
                <a:solidFill>
                  <a:srgbClr val="006699"/>
                </a:solidFill>
                <a:latin typeface="Calibri"/>
                <a:cs typeface="Calibri"/>
              </a:rPr>
              <a:t>DELETE</a:t>
            </a:r>
            <a:r>
              <a:rPr sz="2400" b="1" spc="-7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b="1" spc="10" dirty="0">
                <a:solidFill>
                  <a:srgbClr val="006699"/>
                </a:solidFill>
                <a:latin typeface="Calibri"/>
                <a:cs typeface="Calibri"/>
              </a:rPr>
              <a:t>FROM</a:t>
            </a:r>
            <a:r>
              <a:rPr sz="2400" b="1" spc="-85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table_name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[</a:t>
            </a:r>
            <a:r>
              <a:rPr sz="2400" b="1" dirty="0">
                <a:solidFill>
                  <a:srgbClr val="006699"/>
                </a:solidFill>
                <a:latin typeface="Calibri"/>
                <a:cs typeface="Calibri"/>
              </a:rPr>
              <a:t>WHERE</a:t>
            </a:r>
            <a:r>
              <a:rPr sz="2400" b="1" spc="15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condition];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014"/>
              </a:lnSpc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But</a:t>
            </a:r>
            <a:r>
              <a:rPr sz="2400" spc="3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if</a:t>
            </a:r>
            <a:r>
              <a:rPr sz="2400" spc="3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you</a:t>
            </a:r>
            <a:r>
              <a:rPr sz="2400" spc="3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do</a:t>
            </a:r>
            <a:r>
              <a:rPr sz="2400" spc="3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not</a:t>
            </a:r>
            <a:r>
              <a:rPr sz="2400" spc="3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specify</a:t>
            </a:r>
            <a:r>
              <a:rPr sz="2400" spc="3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3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WHERE</a:t>
            </a:r>
            <a:r>
              <a:rPr sz="2400" spc="3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condition</a:t>
            </a:r>
            <a:r>
              <a:rPr sz="2400" spc="3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it</a:t>
            </a:r>
            <a:r>
              <a:rPr sz="2400" spc="3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will</a:t>
            </a:r>
            <a:r>
              <a:rPr sz="2400" spc="3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remove</a:t>
            </a:r>
            <a:r>
              <a:rPr sz="2400" spc="3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 spc="3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290"/>
              </a:lnSpc>
            </a:pP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rows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605"/>
              </a:lnSpc>
            </a:pPr>
            <a:r>
              <a:rPr sz="2400" b="1" spc="10" dirty="0">
                <a:solidFill>
                  <a:srgbClr val="006699"/>
                </a:solidFill>
                <a:latin typeface="Calibri"/>
                <a:cs typeface="Calibri"/>
              </a:rPr>
              <a:t>DELETE</a:t>
            </a:r>
            <a:r>
              <a:rPr sz="2400" b="1" spc="-85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b="1" spc="10" dirty="0">
                <a:solidFill>
                  <a:srgbClr val="006699"/>
                </a:solidFill>
                <a:latin typeface="Calibri"/>
                <a:cs typeface="Calibri"/>
              </a:rPr>
              <a:t>FROM</a:t>
            </a:r>
            <a:r>
              <a:rPr sz="2400" b="1" spc="-105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table_name;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21076" y="0"/>
            <a:ext cx="7778750" cy="687705"/>
            <a:chOff x="3021076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4251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4251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41976" y="43815"/>
            <a:ext cx="354202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Tables</a:t>
            </a:r>
            <a:r>
              <a:rPr spc="-155" dirty="0"/>
              <a:t> </a:t>
            </a:r>
            <a:r>
              <a:rPr spc="25" dirty="0"/>
              <a:t>in</a:t>
            </a:r>
            <a:r>
              <a:rPr spc="-80" dirty="0"/>
              <a:t> </a:t>
            </a:r>
            <a:r>
              <a:rPr spc="-5" dirty="0"/>
              <a:t>SQL(conti..)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00" y="19050"/>
            <a:ext cx="1371600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139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875" y="4825"/>
            <a:ext cx="10467975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875" y="4825"/>
            <a:ext cx="10467975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R="13970" algn="ctr">
              <a:lnSpc>
                <a:spcPct val="100000"/>
              </a:lnSpc>
              <a:spcBef>
                <a:spcPts val="545"/>
              </a:spcBef>
            </a:pPr>
            <a:r>
              <a:rPr spc="10" dirty="0">
                <a:solidFill>
                  <a:srgbClr val="000000"/>
                </a:solidFill>
              </a:rPr>
              <a:t>Brief</a:t>
            </a:r>
            <a:r>
              <a:rPr spc="-1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Introduction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</a:rPr>
              <a:t>about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</a:rPr>
              <a:t>Subject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78405" y="777303"/>
            <a:ext cx="8446135" cy="4788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90"/>
              </a:spcBef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database </a:t>
            </a:r>
            <a:r>
              <a:rPr sz="2400" spc="-10" dirty="0">
                <a:latin typeface="Calibri"/>
                <a:cs typeface="Calibri"/>
              </a:rPr>
              <a:t>management </a:t>
            </a:r>
            <a:r>
              <a:rPr sz="2400" spc="-30" dirty="0">
                <a:latin typeface="Calibri"/>
                <a:cs typeface="Calibri"/>
              </a:rPr>
              <a:t>system</a:t>
            </a:r>
            <a:r>
              <a:rPr sz="2400" spc="48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(DBMS) </a:t>
            </a:r>
            <a:r>
              <a:rPr sz="2400" spc="-25" dirty="0">
                <a:latin typeface="Calibri"/>
                <a:cs typeface="Calibri"/>
              </a:rPr>
              <a:t>refers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technology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creating </a:t>
            </a:r>
            <a:r>
              <a:rPr sz="2400" spc="-1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managing databases. </a:t>
            </a:r>
            <a:r>
              <a:rPr sz="2400" spc="-10" dirty="0">
                <a:latin typeface="Calibri"/>
                <a:cs typeface="Calibri"/>
              </a:rPr>
              <a:t>DBMS </a:t>
            </a:r>
            <a:r>
              <a:rPr sz="2400" spc="-15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software </a:t>
            </a:r>
            <a:r>
              <a:rPr sz="2400" spc="5" dirty="0">
                <a:latin typeface="Calibri"/>
                <a:cs typeface="Calibri"/>
              </a:rPr>
              <a:t>tool </a:t>
            </a:r>
            <a:r>
              <a:rPr sz="2400" spc="-60" dirty="0">
                <a:latin typeface="Calibri"/>
                <a:cs typeface="Calibri"/>
              </a:rPr>
              <a:t>to 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organize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(create,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retrieve,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update,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manage)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Calibri"/>
              <a:cs typeface="Calibri"/>
            </a:endParaRPr>
          </a:p>
          <a:p>
            <a:pPr marL="12700" marR="5080" algn="just">
              <a:lnSpc>
                <a:spcPct val="100099"/>
              </a:lnSpc>
            </a:pPr>
            <a:r>
              <a:rPr sz="2400" spc="1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main </a:t>
            </a:r>
            <a:r>
              <a:rPr sz="2400" spc="-20" dirty="0">
                <a:latin typeface="Calibri"/>
                <a:cs typeface="Calibri"/>
              </a:rPr>
              <a:t>aim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DBMS is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5" dirty="0">
                <a:latin typeface="Calibri"/>
                <a:cs typeface="Calibri"/>
              </a:rPr>
              <a:t>supply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way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store </a:t>
            </a:r>
            <a:r>
              <a:rPr sz="2400" spc="5" dirty="0">
                <a:latin typeface="Calibri"/>
                <a:cs typeface="Calibri"/>
              </a:rPr>
              <a:t>up </a:t>
            </a:r>
            <a:r>
              <a:rPr sz="2400" spc="-10" dirty="0">
                <a:latin typeface="Calibri"/>
                <a:cs typeface="Calibri"/>
              </a:rPr>
              <a:t>and retrieve </a:t>
            </a:r>
            <a:r>
              <a:rPr sz="2400" spc="-5" dirty="0">
                <a:latin typeface="Calibri"/>
                <a:cs typeface="Calibri"/>
              </a:rPr>
              <a:t> database </a:t>
            </a:r>
            <a:r>
              <a:rPr sz="2400" spc="-10" dirty="0">
                <a:latin typeface="Calibri"/>
                <a:cs typeface="Calibri"/>
              </a:rPr>
              <a:t>information </a:t>
            </a:r>
            <a:r>
              <a:rPr sz="2400" spc="-5" dirty="0">
                <a:latin typeface="Calibri"/>
                <a:cs typeface="Calibri"/>
              </a:rPr>
              <a:t>that </a:t>
            </a:r>
            <a:r>
              <a:rPr sz="2400" spc="-15" dirty="0">
                <a:latin typeface="Calibri"/>
                <a:cs typeface="Calibri"/>
              </a:rPr>
              <a:t>is both </a:t>
            </a:r>
            <a:r>
              <a:rPr sz="2400" spc="-5" dirty="0">
                <a:latin typeface="Calibri"/>
                <a:cs typeface="Calibri"/>
              </a:rPr>
              <a:t>convenient </a:t>
            </a:r>
            <a:r>
              <a:rPr sz="2400" spc="-1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efficient. </a:t>
            </a:r>
            <a:r>
              <a:rPr sz="2400" spc="-20" dirty="0">
                <a:latin typeface="Calibri"/>
                <a:cs typeface="Calibri"/>
              </a:rPr>
              <a:t>By </a:t>
            </a:r>
            <a:r>
              <a:rPr sz="2400" spc="-10" dirty="0">
                <a:latin typeface="Calibri"/>
                <a:cs typeface="Calibri"/>
              </a:rPr>
              <a:t>data,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</a:t>
            </a:r>
            <a:r>
              <a:rPr sz="2400" spc="5" dirty="0">
                <a:latin typeface="Calibri"/>
                <a:cs typeface="Calibri"/>
              </a:rPr>
              <a:t> known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facts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can</a:t>
            </a:r>
            <a:r>
              <a:rPr sz="2400" spc="5" dirty="0">
                <a:latin typeface="Calibri"/>
                <a:cs typeface="Calibri"/>
              </a:rPr>
              <a:t> be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recorded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have 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embedded </a:t>
            </a:r>
            <a:r>
              <a:rPr sz="2400" spc="-5" dirty="0">
                <a:latin typeface="Calibri"/>
                <a:cs typeface="Calibri"/>
              </a:rPr>
              <a:t>meaning. </a:t>
            </a:r>
            <a:r>
              <a:rPr sz="2400" spc="-35" dirty="0">
                <a:latin typeface="Calibri"/>
                <a:cs typeface="Calibri"/>
              </a:rPr>
              <a:t>Usually, </a:t>
            </a:r>
            <a:r>
              <a:rPr sz="2400" dirty="0">
                <a:latin typeface="Calibri"/>
                <a:cs typeface="Calibri"/>
              </a:rPr>
              <a:t>people </a:t>
            </a:r>
            <a:r>
              <a:rPr sz="2400" spc="10" dirty="0">
                <a:latin typeface="Calibri"/>
                <a:cs typeface="Calibri"/>
              </a:rPr>
              <a:t>use </a:t>
            </a:r>
            <a:r>
              <a:rPr sz="2400" spc="-5" dirty="0">
                <a:latin typeface="Calibri"/>
                <a:cs typeface="Calibri"/>
              </a:rPr>
              <a:t>software </a:t>
            </a:r>
            <a:r>
              <a:rPr sz="2400" dirty="0">
                <a:latin typeface="Calibri"/>
                <a:cs typeface="Calibri"/>
              </a:rPr>
              <a:t>such </a:t>
            </a:r>
            <a:r>
              <a:rPr sz="2400" spc="-15" dirty="0">
                <a:latin typeface="Calibri"/>
                <a:cs typeface="Calibri"/>
              </a:rPr>
              <a:t>as </a:t>
            </a:r>
            <a:r>
              <a:rPr sz="2400" spc="-10" dirty="0">
                <a:latin typeface="Calibri"/>
                <a:cs typeface="Calibri"/>
              </a:rPr>
              <a:t>DBASE IV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 </a:t>
            </a:r>
            <a:r>
              <a:rPr sz="2400" spc="-120" dirty="0">
                <a:latin typeface="Calibri"/>
                <a:cs typeface="Calibri"/>
              </a:rPr>
              <a:t>V,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Microsoft </a:t>
            </a:r>
            <a:r>
              <a:rPr sz="2400" spc="-5" dirty="0">
                <a:latin typeface="Calibri"/>
                <a:cs typeface="Calibri"/>
              </a:rPr>
              <a:t>ACCESS, </a:t>
            </a:r>
            <a:r>
              <a:rPr sz="2400" dirty="0">
                <a:latin typeface="Calibri"/>
                <a:cs typeface="Calibri"/>
              </a:rPr>
              <a:t>or </a:t>
            </a:r>
            <a:r>
              <a:rPr sz="2400" spc="-20" dirty="0">
                <a:latin typeface="Calibri"/>
                <a:cs typeface="Calibri"/>
              </a:rPr>
              <a:t>EXCEL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store </a:t>
            </a:r>
            <a:r>
              <a:rPr sz="2400" spc="-5" dirty="0">
                <a:latin typeface="Calibri"/>
                <a:cs typeface="Calibri"/>
              </a:rPr>
              <a:t>data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form </a:t>
            </a:r>
            <a:r>
              <a:rPr sz="2400" dirty="0">
                <a:latin typeface="Calibri"/>
                <a:cs typeface="Calibri"/>
              </a:rPr>
              <a:t>of 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database. A </a:t>
            </a:r>
            <a:r>
              <a:rPr sz="2400" spc="-15" dirty="0">
                <a:latin typeface="Calibri"/>
                <a:cs typeface="Calibri"/>
              </a:rPr>
              <a:t>datum is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unit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20" dirty="0">
                <a:latin typeface="Calibri"/>
                <a:cs typeface="Calibri"/>
              </a:rPr>
              <a:t>data. </a:t>
            </a:r>
            <a:r>
              <a:rPr sz="2400" spc="-5" dirty="0">
                <a:latin typeface="Calibri"/>
                <a:cs typeface="Calibri"/>
              </a:rPr>
              <a:t>Meaningful data combined </a:t>
            </a:r>
            <a:r>
              <a:rPr sz="2400" spc="-55" dirty="0">
                <a:latin typeface="Calibri"/>
                <a:cs typeface="Calibri"/>
              </a:rPr>
              <a:t>to 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Hence,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interpreted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provided </a:t>
            </a:r>
            <a:r>
              <a:rPr sz="2400" spc="-5" dirty="0">
                <a:latin typeface="Calibri"/>
                <a:cs typeface="Calibri"/>
              </a:rPr>
              <a:t>with </a:t>
            </a:r>
            <a:r>
              <a:rPr sz="2400" spc="10" dirty="0">
                <a:latin typeface="Calibri"/>
                <a:cs typeface="Calibri"/>
              </a:rPr>
              <a:t>semantics. </a:t>
            </a:r>
            <a:r>
              <a:rPr sz="2400" spc="-5" dirty="0">
                <a:latin typeface="Calibri"/>
                <a:cs typeface="Calibri"/>
              </a:rPr>
              <a:t>MS. ACCESS </a:t>
            </a:r>
            <a:r>
              <a:rPr sz="2400" spc="-15" dirty="0">
                <a:latin typeface="Calibri"/>
                <a:cs typeface="Calibri"/>
              </a:rPr>
              <a:t>is </a:t>
            </a:r>
            <a:r>
              <a:rPr sz="2400" spc="5" dirty="0">
                <a:latin typeface="Calibri"/>
                <a:cs typeface="Calibri"/>
              </a:rPr>
              <a:t>one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most </a:t>
            </a:r>
            <a:r>
              <a:rPr sz="2400" spc="-10" dirty="0">
                <a:latin typeface="Calibri"/>
                <a:cs typeface="Calibri"/>
              </a:rPr>
              <a:t>common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database</a:t>
            </a:r>
            <a:r>
              <a:rPr sz="2400" dirty="0">
                <a:latin typeface="Calibri"/>
                <a:cs typeface="Calibri"/>
              </a:rPr>
              <a:t> management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software.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5393"/>
            <a:ext cx="1304924" cy="74660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807584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54064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5837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82401" y="6472554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899731"/>
            <a:ext cx="8672195" cy="4789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6985" algn="just">
              <a:lnSpc>
                <a:spcPct val="100400"/>
              </a:lnSpc>
              <a:spcBef>
                <a:spcPts val="90"/>
              </a:spcBef>
            </a:pP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There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are 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some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more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terms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similar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DELETE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statement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like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as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DROP </a:t>
            </a:r>
            <a:r>
              <a:rPr sz="2400" spc="-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statement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TRUNCATE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statement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but they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are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not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exactly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same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there</a:t>
            </a:r>
            <a:r>
              <a:rPr sz="2400" spc="-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are</a:t>
            </a:r>
            <a:r>
              <a:rPr sz="2400" spc="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some</a:t>
            </a:r>
            <a:r>
              <a:rPr sz="2400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differences</a:t>
            </a:r>
            <a:r>
              <a:rPr sz="2400" spc="-1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between</a:t>
            </a:r>
            <a:r>
              <a:rPr sz="24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them.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Calibri"/>
              <a:cs typeface="Calibri"/>
            </a:endParaRPr>
          </a:p>
          <a:p>
            <a:pPr marL="12700" algn="just">
              <a:lnSpc>
                <a:spcPts val="2870"/>
              </a:lnSpc>
              <a:spcBef>
                <a:spcPts val="5"/>
              </a:spcBef>
            </a:pP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Difference</a:t>
            </a:r>
            <a:r>
              <a:rPr sz="2400" b="1" spc="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between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10" dirty="0">
                <a:solidFill>
                  <a:srgbClr val="FF0000"/>
                </a:solidFill>
                <a:latin typeface="Calibri"/>
                <a:cs typeface="Calibri"/>
              </a:rPr>
              <a:t>DELETE</a:t>
            </a:r>
            <a:r>
              <a:rPr sz="24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TRUNCATE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statements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850"/>
              </a:lnSpc>
              <a:spcBef>
                <a:spcPts val="105"/>
              </a:spcBef>
              <a:tabLst>
                <a:tab pos="908050" algn="l"/>
                <a:tab pos="1270635" algn="l"/>
                <a:tab pos="1575435" algn="l"/>
                <a:tab pos="2414270" algn="l"/>
                <a:tab pos="3844290" algn="l"/>
                <a:tab pos="4502150" algn="l"/>
                <a:tab pos="5464810" algn="l"/>
                <a:tab pos="6094095" algn="l"/>
                <a:tab pos="7313930" algn="l"/>
              </a:tabLst>
            </a:pP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	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s	a	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li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ght	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f</a:t>
            </a:r>
            <a:r>
              <a:rPr sz="2400" spc="-60" dirty="0">
                <a:solidFill>
                  <a:srgbClr val="333333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 spc="-75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	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/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w	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20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	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d	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400" spc="-65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	</a:t>
            </a:r>
            <a:r>
              <a:rPr sz="2400" spc="-40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-105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400" spc="-75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3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. 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DELETE</a:t>
            </a:r>
            <a:r>
              <a:rPr sz="2400" b="1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333333"/>
                </a:solidFill>
                <a:latin typeface="Calibri"/>
                <a:cs typeface="Calibri"/>
              </a:rPr>
              <a:t>statement</a:t>
            </a:r>
            <a:r>
              <a:rPr sz="2400" b="1" spc="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only</a:t>
            </a:r>
            <a:r>
              <a:rPr sz="2400" spc="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deletes</a:t>
            </a:r>
            <a:r>
              <a:rPr sz="2400" spc="1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rows</a:t>
            </a:r>
            <a:r>
              <a:rPr sz="240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2400" spc="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400" spc="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based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  <a:p>
            <a:pPr marL="12700" marR="10795">
              <a:lnSpc>
                <a:spcPts val="2860"/>
              </a:lnSpc>
              <a:spcBef>
                <a:spcPts val="75"/>
              </a:spcBef>
            </a:pP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2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condition</a:t>
            </a:r>
            <a:r>
              <a:rPr sz="2400" spc="2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defined</a:t>
            </a:r>
            <a:r>
              <a:rPr sz="2400" spc="2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by</a:t>
            </a:r>
            <a:r>
              <a:rPr sz="2400" spc="2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WHERE</a:t>
            </a:r>
            <a:r>
              <a:rPr sz="2400" spc="3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clause</a:t>
            </a:r>
            <a:r>
              <a:rPr sz="2400" spc="3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or</a:t>
            </a:r>
            <a:r>
              <a:rPr sz="2400" spc="2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delete</a:t>
            </a:r>
            <a:r>
              <a:rPr sz="2400" spc="2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 spc="25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2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rows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from </a:t>
            </a:r>
            <a:r>
              <a:rPr sz="2400" spc="-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when</a:t>
            </a:r>
            <a:r>
              <a:rPr sz="2400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condition</a:t>
            </a:r>
            <a:r>
              <a:rPr sz="2400" spc="-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not specified.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5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t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t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es</a:t>
            </a:r>
            <a:r>
              <a:rPr sz="2400" spc="-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f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35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g</a:t>
            </a:r>
            <a:r>
              <a:rPr sz="2400" spc="-1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 t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 marR="6985">
              <a:lnSpc>
                <a:spcPts val="2930"/>
              </a:lnSpc>
              <a:spcBef>
                <a:spcPts val="35"/>
              </a:spcBef>
            </a:pP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2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333333"/>
                </a:solidFill>
                <a:latin typeface="Calibri"/>
                <a:cs typeface="Calibri"/>
              </a:rPr>
              <a:t>TRUNCATE</a:t>
            </a:r>
            <a:r>
              <a:rPr sz="2400" b="1" spc="2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333333"/>
                </a:solidFill>
                <a:latin typeface="Calibri"/>
                <a:cs typeface="Calibri"/>
              </a:rPr>
              <a:t>statement:</a:t>
            </a:r>
            <a:r>
              <a:rPr sz="2400" b="1" spc="2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it</a:t>
            </a:r>
            <a:r>
              <a:rPr sz="2400" spc="229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2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used</a:t>
            </a:r>
            <a:r>
              <a:rPr sz="2400" spc="2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400" spc="2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delete</a:t>
            </a:r>
            <a:r>
              <a:rPr sz="2400" spc="2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 spc="1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2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rows</a:t>
            </a:r>
            <a:r>
              <a:rPr sz="2400" spc="2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2400" spc="2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400" b="1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333333"/>
                </a:solidFill>
                <a:latin typeface="Calibri"/>
                <a:cs typeface="Calibri"/>
              </a:rPr>
              <a:t>free</a:t>
            </a:r>
            <a:r>
              <a:rPr sz="2400" b="1" spc="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b="1" spc="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33333"/>
                </a:solidFill>
                <a:latin typeface="Calibri"/>
                <a:cs typeface="Calibri"/>
              </a:rPr>
              <a:t>containing</a:t>
            </a:r>
            <a:r>
              <a:rPr sz="24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space.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21076" y="0"/>
            <a:ext cx="7778750" cy="687705"/>
            <a:chOff x="3021076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4251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4251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41976" y="43815"/>
            <a:ext cx="354202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Tables</a:t>
            </a:r>
            <a:r>
              <a:rPr spc="-155" dirty="0"/>
              <a:t> </a:t>
            </a:r>
            <a:r>
              <a:rPr spc="25" dirty="0"/>
              <a:t>in</a:t>
            </a:r>
            <a:r>
              <a:rPr spc="-80" dirty="0"/>
              <a:t> </a:t>
            </a:r>
            <a:r>
              <a:rPr spc="-5" dirty="0"/>
              <a:t>SQL(conti..)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00" y="19050"/>
            <a:ext cx="1371600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140</a:t>
            </a:fld>
            <a:endParaRPr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4010" y="1063307"/>
            <a:ext cx="9364980" cy="3844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Difference</a:t>
            </a:r>
            <a:r>
              <a:rPr sz="2400" b="1" spc="1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b/w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DROP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 TRUNCATE</a:t>
            </a:r>
            <a:r>
              <a:rPr sz="24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statements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70400"/>
              </a:lnSpc>
              <a:spcBef>
                <a:spcPts val="980"/>
              </a:spcBef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When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you 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use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drop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statement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it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deletes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table's 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row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together with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table's definition 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so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all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relationships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that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with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other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tables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will</a:t>
            </a:r>
            <a:r>
              <a:rPr sz="2400" spc="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no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longer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be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valid.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25"/>
              </a:spcBef>
            </a:pPr>
            <a:r>
              <a:rPr sz="2400" b="1" spc="-10" dirty="0">
                <a:solidFill>
                  <a:srgbClr val="333333"/>
                </a:solidFill>
                <a:latin typeface="Calibri"/>
                <a:cs typeface="Calibri"/>
              </a:rPr>
              <a:t>When</a:t>
            </a:r>
            <a:r>
              <a:rPr sz="2400" b="1" spc="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333333"/>
                </a:solidFill>
                <a:latin typeface="Calibri"/>
                <a:cs typeface="Calibri"/>
              </a:rPr>
              <a:t>you</a:t>
            </a:r>
            <a:r>
              <a:rPr sz="2400" b="1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333333"/>
                </a:solidFill>
                <a:latin typeface="Calibri"/>
                <a:cs typeface="Calibri"/>
              </a:rPr>
              <a:t>drop</a:t>
            </a:r>
            <a:r>
              <a:rPr sz="2400" b="1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b="1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table: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2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</a:t>
            </a:r>
            <a:r>
              <a:rPr sz="2400" spc="-30" dirty="0">
                <a:latin typeface="Calibri"/>
                <a:cs typeface="Calibri"/>
              </a:rPr>
              <a:t>il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spc="-90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pp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Relationship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will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dropped.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eg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9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</a:t>
            </a:r>
            <a:r>
              <a:rPr sz="2400" spc="-30" dirty="0">
                <a:latin typeface="Calibri"/>
                <a:cs typeface="Calibri"/>
              </a:rPr>
              <a:t>il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spc="-90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pp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20" dirty="0">
                <a:latin typeface="Calibri"/>
                <a:cs typeface="Calibri"/>
              </a:rPr>
              <a:t>Access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privileges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will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also </a:t>
            </a:r>
            <a:r>
              <a:rPr sz="2400" spc="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dropped.</a:t>
            </a:r>
            <a:endParaRPr sz="2400">
              <a:latin typeface="Calibri"/>
              <a:cs typeface="Calibri"/>
            </a:endParaRPr>
          </a:p>
          <a:p>
            <a:pPr marL="241300" marR="5715" indent="-228600">
              <a:lnSpc>
                <a:spcPct val="7040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  <a:tab pos="746125" algn="l"/>
                <a:tab pos="1308735" algn="l"/>
                <a:tab pos="2138045" algn="l"/>
                <a:tab pos="2910205" algn="l"/>
                <a:tab pos="3749040" algn="l"/>
                <a:tab pos="4263390" algn="l"/>
                <a:tab pos="5750560" algn="l"/>
                <a:tab pos="6036945" algn="l"/>
                <a:tab pos="6885305" algn="l"/>
                <a:tab pos="7447280" algn="l"/>
                <a:tab pos="8209915" algn="l"/>
              </a:tabLst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n	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	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er	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d	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en	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	</a:t>
            </a:r>
            <a:r>
              <a:rPr sz="2400" b="1" spc="10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 b="1" spc="5" dirty="0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b="1" spc="-75" dirty="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400" b="1" spc="-18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b="1" spc="10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E	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	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e,	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	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	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400" spc="-45" dirty="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 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remains</a:t>
            </a:r>
            <a:r>
              <a:rPr sz="2400" spc="-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same,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so</a:t>
            </a:r>
            <a:r>
              <a:rPr sz="2400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you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will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not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face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any</a:t>
            </a:r>
            <a:r>
              <a:rPr sz="2400" spc="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above</a:t>
            </a:r>
            <a:r>
              <a:rPr sz="2400" spc="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problems.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9976" y="4825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0997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pc="-240" dirty="0"/>
              <a:t>T</a:t>
            </a:r>
            <a:r>
              <a:rPr spc="-10" dirty="0"/>
              <a:t>a</a:t>
            </a:r>
            <a:r>
              <a:rPr spc="15" dirty="0"/>
              <a:t>b</a:t>
            </a:r>
            <a:r>
              <a:rPr spc="20" dirty="0"/>
              <a:t>l</a:t>
            </a:r>
            <a:r>
              <a:rPr spc="35" dirty="0"/>
              <a:t>e</a:t>
            </a:r>
            <a:r>
              <a:rPr spc="10" dirty="0"/>
              <a:t>s</a:t>
            </a:r>
            <a:r>
              <a:rPr spc="-140" dirty="0"/>
              <a:t> </a:t>
            </a:r>
            <a:r>
              <a:rPr spc="30" dirty="0"/>
              <a:t>i</a:t>
            </a:r>
            <a:r>
              <a:rPr spc="15" dirty="0"/>
              <a:t>n</a:t>
            </a:r>
            <a:r>
              <a:rPr spc="-60" dirty="0"/>
              <a:t> </a:t>
            </a:r>
            <a:r>
              <a:rPr spc="-20" dirty="0"/>
              <a:t>S</a:t>
            </a:r>
            <a:r>
              <a:rPr spc="50" dirty="0"/>
              <a:t>Q</a:t>
            </a:r>
            <a:r>
              <a:rPr spc="-10" dirty="0"/>
              <a:t>L</a:t>
            </a:r>
            <a:r>
              <a:rPr spc="-5" dirty="0"/>
              <a:t>(</a:t>
            </a:r>
            <a:r>
              <a:rPr spc="5" dirty="0"/>
              <a:t>co</a:t>
            </a:r>
            <a:r>
              <a:rPr spc="-5" dirty="0"/>
              <a:t>n</a:t>
            </a:r>
            <a:r>
              <a:rPr spc="10" dirty="0"/>
              <a:t>t</a:t>
            </a:r>
            <a:r>
              <a:rPr spc="45" dirty="0"/>
              <a:t>i</a:t>
            </a:r>
            <a:r>
              <a:rPr spc="-35" dirty="0"/>
              <a:t>..)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1001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141</a:t>
            </a:fld>
            <a:endParaRPr dirty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758253"/>
            <a:ext cx="8091170" cy="5255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SQL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RENAME </a:t>
            </a:r>
            <a:r>
              <a:rPr sz="2400" b="1" spc="-45" dirty="0">
                <a:solidFill>
                  <a:srgbClr val="FF0000"/>
                </a:solidFill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70500"/>
              </a:lnSpc>
              <a:spcBef>
                <a:spcPts val="975"/>
              </a:spcBef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some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situations,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database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administrators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and users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want 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change the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name of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SQL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database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because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they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want</a:t>
            </a:r>
            <a:r>
              <a:rPr sz="2400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give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more</a:t>
            </a:r>
            <a:r>
              <a:rPr sz="2400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relevant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name</a:t>
            </a:r>
            <a:r>
              <a:rPr sz="2400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12700" marR="7620" algn="just">
              <a:lnSpc>
                <a:spcPct val="70400"/>
              </a:lnSpc>
              <a:spcBef>
                <a:spcPts val="969"/>
              </a:spcBef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Any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database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user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can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easily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change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name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by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using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the </a:t>
            </a:r>
            <a:r>
              <a:rPr sz="2400" spc="-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RENAME </a:t>
            </a: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ALTER 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statement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Structured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Query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Language.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455"/>
              </a:lnSpc>
              <a:spcBef>
                <a:spcPts val="125"/>
              </a:spcBef>
            </a:pP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RENAME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ALTER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help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changing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455"/>
              </a:lnSpc>
            </a:pP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name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1" spc="-5" dirty="0">
                <a:latin typeface="Calibri"/>
                <a:cs typeface="Calibri"/>
              </a:rPr>
              <a:t>Syntax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of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RENAME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statement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in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SQL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00"/>
              </a:spcBef>
            </a:pPr>
            <a:r>
              <a:rPr sz="2400" dirty="0">
                <a:latin typeface="Calibri"/>
                <a:cs typeface="Calibri"/>
              </a:rPr>
              <a:t>RENAME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old_table</a:t>
            </a:r>
            <a:r>
              <a:rPr sz="2400" dirty="0">
                <a:latin typeface="Calibri"/>
                <a:cs typeface="Calibri"/>
              </a:rPr>
              <a:t> _name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00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new_table_name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SQL 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COPY</a:t>
            </a:r>
            <a:r>
              <a:rPr sz="2400" b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45" dirty="0">
                <a:solidFill>
                  <a:srgbClr val="FF0000"/>
                </a:solidFill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  <a:p>
            <a:pPr marL="12700" marR="11430" algn="just">
              <a:lnSpc>
                <a:spcPct val="70400"/>
              </a:lnSpc>
              <a:spcBef>
                <a:spcPts val="975"/>
              </a:spcBef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spc="-15" dirty="0">
                <a:latin typeface="Calibri"/>
                <a:cs typeface="Calibri"/>
              </a:rPr>
              <a:t>you </a:t>
            </a:r>
            <a:r>
              <a:rPr sz="2400" spc="-20" dirty="0">
                <a:latin typeface="Calibri"/>
                <a:cs typeface="Calibri"/>
              </a:rPr>
              <a:t>want </a:t>
            </a:r>
            <a:r>
              <a:rPr sz="2400" spc="-30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copy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data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sz="2400" spc="-20" dirty="0">
                <a:latin typeface="Calibri"/>
                <a:cs typeface="Calibri"/>
              </a:rPr>
              <a:t>one </a:t>
            </a:r>
            <a:r>
              <a:rPr sz="2400" spc="-10" dirty="0">
                <a:latin typeface="Calibri"/>
                <a:cs typeface="Calibri"/>
              </a:rPr>
              <a:t>SQL table </a:t>
            </a:r>
            <a:r>
              <a:rPr sz="2400" spc="-5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another </a:t>
            </a:r>
            <a:r>
              <a:rPr sz="2400" spc="-10" dirty="0">
                <a:latin typeface="Calibri"/>
                <a:cs typeface="Calibri"/>
              </a:rPr>
              <a:t>SQL </a:t>
            </a:r>
            <a:r>
              <a:rPr sz="2400" spc="-5" dirty="0">
                <a:latin typeface="Calibri"/>
                <a:cs typeface="Calibri"/>
              </a:rPr>
              <a:t> table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10" dirty="0">
                <a:latin typeface="Calibri"/>
                <a:cs typeface="Calibri"/>
              </a:rPr>
              <a:t>same </a:t>
            </a:r>
            <a:r>
              <a:rPr sz="2400" spc="15" dirty="0">
                <a:latin typeface="Calibri"/>
                <a:cs typeface="Calibri"/>
              </a:rPr>
              <a:t>SQL </a:t>
            </a:r>
            <a:r>
              <a:rPr sz="2400" spc="-40" dirty="0">
                <a:latin typeface="Calibri"/>
                <a:cs typeface="Calibri"/>
              </a:rPr>
              <a:t>server,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then </a:t>
            </a:r>
            <a:r>
              <a:rPr sz="2400" spc="-15" dirty="0">
                <a:latin typeface="Calibri"/>
                <a:cs typeface="Calibri"/>
              </a:rPr>
              <a:t>it is </a:t>
            </a:r>
            <a:r>
              <a:rPr sz="2400" spc="-5" dirty="0">
                <a:latin typeface="Calibri"/>
                <a:cs typeface="Calibri"/>
              </a:rPr>
              <a:t>possible </a:t>
            </a:r>
            <a:r>
              <a:rPr sz="2400" spc="5" dirty="0">
                <a:latin typeface="Calibri"/>
                <a:cs typeface="Calibri"/>
              </a:rPr>
              <a:t>by using the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S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L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</a:t>
            </a:r>
            <a:r>
              <a:rPr sz="2400" spc="30" dirty="0">
                <a:latin typeface="Calibri"/>
                <a:cs typeface="Calibri"/>
              </a:rPr>
              <a:t>Q</a:t>
            </a:r>
            <a:r>
              <a:rPr sz="2400" spc="-3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21076" y="0"/>
            <a:ext cx="7778750" cy="687705"/>
            <a:chOff x="3021076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4251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4251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41976" y="43815"/>
            <a:ext cx="354202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Tables</a:t>
            </a:r>
            <a:r>
              <a:rPr spc="-155" dirty="0"/>
              <a:t> </a:t>
            </a:r>
            <a:r>
              <a:rPr spc="25" dirty="0"/>
              <a:t>in</a:t>
            </a:r>
            <a:r>
              <a:rPr spc="-80" dirty="0"/>
              <a:t> </a:t>
            </a:r>
            <a:r>
              <a:rPr spc="-5" dirty="0"/>
              <a:t>SQL(conti..)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5276" y="1905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142</a:t>
            </a:fld>
            <a:endParaRPr dirty="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8025" y="871156"/>
            <a:ext cx="8804275" cy="52565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 marR="5080" algn="just">
              <a:lnSpc>
                <a:spcPct val="70400"/>
              </a:lnSpc>
              <a:spcBef>
                <a:spcPts val="955"/>
              </a:spcBef>
            </a:pPr>
            <a:r>
              <a:rPr sz="2400" spc="1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SELECT INTO </a:t>
            </a:r>
            <a:r>
              <a:rPr sz="2400" spc="-5" dirty="0">
                <a:latin typeface="Calibri"/>
                <a:cs typeface="Calibri"/>
              </a:rPr>
              <a:t>statement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Structured </a:t>
            </a:r>
            <a:r>
              <a:rPr sz="2400" spc="5" dirty="0">
                <a:latin typeface="Calibri"/>
                <a:cs typeface="Calibri"/>
              </a:rPr>
              <a:t>Query </a:t>
            </a:r>
            <a:r>
              <a:rPr sz="2400" spc="-10" dirty="0">
                <a:latin typeface="Calibri"/>
                <a:cs typeface="Calibri"/>
              </a:rPr>
              <a:t>Language </a:t>
            </a:r>
            <a:r>
              <a:rPr sz="2400" dirty="0">
                <a:latin typeface="Calibri"/>
                <a:cs typeface="Calibri"/>
              </a:rPr>
              <a:t>copies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content </a:t>
            </a:r>
            <a:r>
              <a:rPr sz="2400" spc="-20" dirty="0">
                <a:latin typeface="Calibri"/>
                <a:cs typeface="Calibri"/>
              </a:rPr>
              <a:t>from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one </a:t>
            </a:r>
            <a:r>
              <a:rPr sz="2400" spc="-10" dirty="0">
                <a:latin typeface="Calibri"/>
                <a:cs typeface="Calibri"/>
              </a:rPr>
              <a:t>existing </a:t>
            </a:r>
            <a:r>
              <a:rPr sz="2400" spc="-5" dirty="0">
                <a:latin typeface="Calibri"/>
                <a:cs typeface="Calibri"/>
              </a:rPr>
              <a:t>table into </a:t>
            </a:r>
            <a:r>
              <a:rPr sz="2400" spc="-20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table. </a:t>
            </a:r>
            <a:r>
              <a:rPr sz="2400" spc="15" dirty="0">
                <a:latin typeface="Calibri"/>
                <a:cs typeface="Calibri"/>
              </a:rPr>
              <a:t>SQL </a:t>
            </a:r>
            <a:r>
              <a:rPr sz="2400" spc="-20" dirty="0">
                <a:latin typeface="Calibri"/>
                <a:cs typeface="Calibri"/>
              </a:rPr>
              <a:t>creates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</a:t>
            </a:r>
            <a:r>
              <a:rPr sz="2400" spc="-5" dirty="0">
                <a:latin typeface="Calibri"/>
                <a:cs typeface="Calibri"/>
              </a:rPr>
              <a:t> table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using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structure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existing</a:t>
            </a:r>
            <a:r>
              <a:rPr sz="2400" spc="-1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15" dirty="0">
                <a:latin typeface="Calibri"/>
                <a:cs typeface="Calibri"/>
              </a:rPr>
              <a:t>S</a:t>
            </a:r>
            <a:r>
              <a:rPr sz="2400" spc="-40" dirty="0">
                <a:latin typeface="Calibri"/>
                <a:cs typeface="Calibri"/>
              </a:rPr>
              <a:t>y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</a:t>
            </a:r>
            <a:r>
              <a:rPr sz="2400" spc="2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L</a:t>
            </a:r>
            <a:r>
              <a:rPr sz="2400" spc="2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spc="-4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204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</a:t>
            </a:r>
            <a:r>
              <a:rPr sz="2400" spc="30" dirty="0">
                <a:latin typeface="Calibri"/>
                <a:cs typeface="Calibri"/>
              </a:rPr>
              <a:t>Q</a:t>
            </a:r>
            <a:r>
              <a:rPr sz="2400" dirty="0">
                <a:latin typeface="Calibri"/>
                <a:cs typeface="Calibri"/>
              </a:rPr>
              <a:t>L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spc="10" dirty="0">
                <a:latin typeface="Calibri"/>
                <a:cs typeface="Calibri"/>
              </a:rPr>
              <a:t>SELECT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*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INTO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New_table_name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10" dirty="0">
                <a:latin typeface="Calibri"/>
                <a:cs typeface="Calibri"/>
              </a:rPr>
              <a:t>FROM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old_table_name;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SQL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ALTER</a:t>
            </a:r>
            <a:r>
              <a:rPr sz="2400" b="1" spc="-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45" dirty="0">
                <a:solidFill>
                  <a:srgbClr val="FF0000"/>
                </a:solidFill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  <a:p>
            <a:pPr marL="12700" marR="5715" algn="just">
              <a:lnSpc>
                <a:spcPct val="70400"/>
              </a:lnSpc>
              <a:spcBef>
                <a:spcPts val="969"/>
              </a:spcBef>
            </a:pP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ALTER 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statement in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Structured Query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Language allows you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add,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modify,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delete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columns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an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existing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table.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This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statement </a:t>
            </a:r>
            <a:r>
              <a:rPr sz="2400" spc="-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also allows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database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users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add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and remove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various 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SQL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constraints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on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existing</a:t>
            </a:r>
            <a:r>
              <a:rPr sz="2400" spc="-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tables.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25"/>
              </a:spcBef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Any</a:t>
            </a:r>
            <a:r>
              <a:rPr sz="2400" spc="-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user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can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also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change</a:t>
            </a:r>
            <a:r>
              <a:rPr sz="2400" spc="-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name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using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sz="24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statement.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1" spc="-25" dirty="0">
                <a:latin typeface="Calibri"/>
                <a:cs typeface="Calibri"/>
              </a:rPr>
              <a:t>ALTER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45" dirty="0">
                <a:latin typeface="Calibri"/>
                <a:cs typeface="Calibri"/>
              </a:rPr>
              <a:t>TABLE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ADD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Column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statement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in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SQL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70400"/>
              </a:lnSpc>
              <a:spcBef>
                <a:spcPts val="980"/>
              </a:spcBef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many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situations,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you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may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require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add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columns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existing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table.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Instead of creating a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whole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or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database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again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you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can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easily</a:t>
            </a:r>
            <a:r>
              <a:rPr sz="240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add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single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and</a:t>
            </a:r>
            <a:r>
              <a:rPr sz="240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multiple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columns</a:t>
            </a:r>
            <a:r>
              <a:rPr sz="2400" spc="-1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using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ADD</a:t>
            </a:r>
            <a:r>
              <a:rPr sz="2400" spc="-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keyword.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21076" y="0"/>
            <a:ext cx="7778750" cy="687705"/>
            <a:chOff x="3021076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4251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4251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41976" y="43815"/>
            <a:ext cx="354202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Tables</a:t>
            </a:r>
            <a:r>
              <a:rPr spc="-155" dirty="0"/>
              <a:t> </a:t>
            </a:r>
            <a:r>
              <a:rPr spc="25" dirty="0"/>
              <a:t>in</a:t>
            </a:r>
            <a:r>
              <a:rPr spc="-80" dirty="0"/>
              <a:t> </a:t>
            </a:r>
            <a:r>
              <a:rPr spc="-5" dirty="0"/>
              <a:t>SQL(conti..)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5276" y="1905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143</a:t>
            </a:fld>
            <a:endParaRPr dirty="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883856"/>
            <a:ext cx="8872220" cy="433641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19"/>
              </a:spcBef>
            </a:pPr>
            <a:r>
              <a:rPr sz="2400" b="1" spc="-5" dirty="0">
                <a:latin typeface="Calibri"/>
                <a:cs typeface="Calibri"/>
              </a:rPr>
              <a:t>Syntax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of</a:t>
            </a:r>
            <a:r>
              <a:rPr sz="2400" b="1" spc="-25" dirty="0">
                <a:latin typeface="Calibri"/>
                <a:cs typeface="Calibri"/>
              </a:rPr>
              <a:t> ALTER </a:t>
            </a:r>
            <a:r>
              <a:rPr sz="2400" b="1" spc="-45" dirty="0">
                <a:latin typeface="Calibri"/>
                <a:cs typeface="Calibri"/>
              </a:rPr>
              <a:t>TABLE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ADD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Column</a:t>
            </a:r>
            <a:r>
              <a:rPr sz="2400" b="1" spc="5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statement</a:t>
            </a:r>
            <a:r>
              <a:rPr sz="2400" b="1" spc="-1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SQL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sz="2400" spc="-20" dirty="0">
                <a:latin typeface="Calibri"/>
                <a:cs typeface="Calibri"/>
              </a:rPr>
              <a:t>ALTER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TABLE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table_name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ADD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column_name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column-definition;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1010"/>
              </a:spcBef>
            </a:pP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above 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syntax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only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allows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you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add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single column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to the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existing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table. If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you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want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add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more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than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one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column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single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20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Q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400" spc="-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25" dirty="0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-60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-229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en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60" dirty="0">
                <a:solidFill>
                  <a:srgbClr val="333333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ll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ow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g</a:t>
            </a:r>
            <a:r>
              <a:rPr sz="240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 spc="-4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sz="2400" spc="30" dirty="0">
                <a:latin typeface="Calibri"/>
                <a:cs typeface="Calibri"/>
              </a:rPr>
              <a:t>A</a:t>
            </a:r>
            <a:r>
              <a:rPr sz="2400" spc="-190" dirty="0">
                <a:latin typeface="Calibri"/>
                <a:cs typeface="Calibri"/>
              </a:rPr>
              <a:t>L</a:t>
            </a:r>
            <a:r>
              <a:rPr sz="2400" spc="25" dirty="0">
                <a:latin typeface="Calibri"/>
                <a:cs typeface="Calibri"/>
              </a:rPr>
              <a:t>TE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20" dirty="0">
                <a:latin typeface="Calibri"/>
                <a:cs typeface="Calibri"/>
              </a:rPr>
              <a:t> T</a:t>
            </a:r>
            <a:r>
              <a:rPr sz="2400" spc="3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BL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_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2700" marR="3799204">
              <a:lnSpc>
                <a:spcPct val="125099"/>
              </a:lnSpc>
              <a:spcBef>
                <a:spcPts val="5"/>
              </a:spcBef>
            </a:pPr>
            <a:r>
              <a:rPr sz="2400" spc="15" dirty="0">
                <a:latin typeface="Calibri"/>
                <a:cs typeface="Calibri"/>
              </a:rPr>
              <a:t>ADD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(column_Name1</a:t>
            </a:r>
            <a:r>
              <a:rPr sz="2400" spc="-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column-definition,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column_Name2</a:t>
            </a:r>
            <a:r>
              <a:rPr sz="2400" spc="-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column-definition,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10" dirty="0">
                <a:latin typeface="Calibri"/>
                <a:cs typeface="Calibri"/>
              </a:rPr>
              <a:t>.....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_</a:t>
            </a:r>
            <a:r>
              <a:rPr sz="2400" spc="25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spc="10" dirty="0">
                <a:latin typeface="Calibri"/>
                <a:cs typeface="Calibri"/>
              </a:rPr>
              <a:t>-</a:t>
            </a:r>
            <a:r>
              <a:rPr sz="2400" spc="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f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spc="40" dirty="0">
                <a:latin typeface="Calibri"/>
                <a:cs typeface="Calibri"/>
              </a:rPr>
              <a:t>)</a:t>
            </a:r>
            <a:r>
              <a:rPr sz="2400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21076" y="0"/>
            <a:ext cx="7778750" cy="687705"/>
            <a:chOff x="3021076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4251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4251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41976" y="43815"/>
            <a:ext cx="354202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Tables</a:t>
            </a:r>
            <a:r>
              <a:rPr spc="-155" dirty="0"/>
              <a:t> </a:t>
            </a:r>
            <a:r>
              <a:rPr spc="25" dirty="0"/>
              <a:t>in</a:t>
            </a:r>
            <a:r>
              <a:rPr spc="-80" dirty="0"/>
              <a:t> </a:t>
            </a:r>
            <a:r>
              <a:rPr spc="-5" dirty="0"/>
              <a:t>SQL(conti..)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5276" y="1905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144</a:t>
            </a:fld>
            <a:endParaRPr dirty="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6626" y="14350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6626" y="14350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2396490">
              <a:lnSpc>
                <a:spcPct val="100000"/>
              </a:lnSpc>
              <a:spcBef>
                <a:spcPts val="535"/>
              </a:spcBef>
            </a:pPr>
            <a:r>
              <a:rPr spc="5" dirty="0"/>
              <a:t>3.11</a:t>
            </a:r>
            <a:r>
              <a:rPr spc="-55" dirty="0"/>
              <a:t> </a:t>
            </a:r>
            <a:r>
              <a:rPr spc="15" dirty="0"/>
              <a:t>Views</a:t>
            </a:r>
            <a:r>
              <a:rPr spc="-150" dirty="0"/>
              <a:t> </a:t>
            </a:r>
            <a:r>
              <a:rPr spc="20" dirty="0"/>
              <a:t>in</a:t>
            </a:r>
            <a:r>
              <a:rPr spc="-70" dirty="0"/>
              <a:t> </a:t>
            </a:r>
            <a:r>
              <a:rPr spc="15" dirty="0"/>
              <a:t>SQL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67241" y="4452810"/>
          <a:ext cx="7048500" cy="1752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242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STU_ID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50EB3E"/>
                      </a:solidFill>
                      <a:prstDash val="solid"/>
                    </a:lnL>
                    <a:lnR w="9525">
                      <a:solidFill>
                        <a:srgbClr val="50EB3E"/>
                      </a:solidFill>
                      <a:prstDash val="solid"/>
                    </a:lnR>
                    <a:lnT w="9525">
                      <a:solidFill>
                        <a:srgbClr val="50EB3E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50EB3E"/>
                      </a:solidFill>
                      <a:prstDash val="solid"/>
                    </a:lnL>
                    <a:lnR w="9525">
                      <a:solidFill>
                        <a:srgbClr val="50EB3E"/>
                      </a:solidFill>
                      <a:prstDash val="solid"/>
                    </a:lnR>
                    <a:lnT w="9525">
                      <a:solidFill>
                        <a:srgbClr val="50EB3E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50EB3E"/>
                      </a:solidFill>
                      <a:prstDash val="solid"/>
                    </a:lnL>
                    <a:lnR w="9525">
                      <a:solidFill>
                        <a:srgbClr val="50EB3E"/>
                      </a:solidFill>
                      <a:prstDash val="solid"/>
                    </a:lnR>
                    <a:lnT w="9525">
                      <a:solidFill>
                        <a:srgbClr val="50EB3E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17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Stephan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Delhi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Kathrin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Noida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92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David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Ghaziabad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Alina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Gurugram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625346" y="977836"/>
            <a:ext cx="8569960" cy="332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Views</a:t>
            </a:r>
            <a:r>
              <a:rPr sz="2400" b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4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SQL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-10" dirty="0">
                <a:latin typeface="Calibri"/>
                <a:cs typeface="Calibri"/>
              </a:rPr>
              <a:t>Views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considered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as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virtual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table.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view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also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contains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50"/>
              </a:spcBef>
            </a:pPr>
            <a:r>
              <a:rPr sz="2400" spc="-20" dirty="0">
                <a:latin typeface="Calibri"/>
                <a:cs typeface="Calibri"/>
              </a:rPr>
              <a:t>rows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columns.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100" dirty="0">
                <a:latin typeface="Calibri"/>
                <a:cs typeface="Calibri"/>
              </a:rPr>
              <a:t>To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create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view,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select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the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fields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one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more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  <a:spcBef>
                <a:spcPts val="45"/>
              </a:spcBef>
            </a:pPr>
            <a:r>
              <a:rPr sz="2400" spc="5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b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 marR="14604">
              <a:lnSpc>
                <a:spcPts val="2850"/>
              </a:lnSpc>
              <a:spcBef>
                <a:spcPts val="11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view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either</a:t>
            </a:r>
            <a:r>
              <a:rPr sz="2400" spc="-15" dirty="0">
                <a:latin typeface="Calibri"/>
                <a:cs typeface="Calibri"/>
              </a:rPr>
              <a:t> have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specific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rows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 </a:t>
            </a:r>
            <a:r>
              <a:rPr sz="2400" spc="-5" dirty="0">
                <a:latin typeface="Calibri"/>
                <a:cs typeface="Calibri"/>
              </a:rPr>
              <a:t>certain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condition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rows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30"/>
              </a:lnSpc>
            </a:pP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Sample</a:t>
            </a:r>
            <a:r>
              <a:rPr sz="2400" spc="-4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471C4"/>
                </a:solidFill>
                <a:latin typeface="Calibri"/>
                <a:cs typeface="Calibri"/>
              </a:rPr>
              <a:t>table: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b="1" spc="-10" dirty="0">
                <a:solidFill>
                  <a:srgbClr val="333333"/>
                </a:solidFill>
                <a:latin typeface="Calibri"/>
                <a:cs typeface="Calibri"/>
              </a:rPr>
              <a:t>Student_Detail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8126" y="9525"/>
            <a:ext cx="1305098" cy="7715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145</a:t>
            </a:fld>
            <a:endParaRPr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4010" y="890841"/>
            <a:ext cx="16516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Student_Marks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44787" y="1206055"/>
          <a:ext cx="7442200" cy="22181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799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STU_ID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7155" marB="0">
                    <a:lnL w="9525">
                      <a:solidFill>
                        <a:srgbClr val="AF1809"/>
                      </a:solidFill>
                      <a:prstDash val="solid"/>
                    </a:lnL>
                    <a:lnR w="9525">
                      <a:solidFill>
                        <a:srgbClr val="AF1809"/>
                      </a:solidFill>
                      <a:prstDash val="solid"/>
                    </a:lnR>
                    <a:lnT w="9525">
                      <a:solidFill>
                        <a:srgbClr val="AF1809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7155" marB="0">
                    <a:lnL w="9525">
                      <a:solidFill>
                        <a:srgbClr val="AF1809"/>
                      </a:solidFill>
                      <a:prstDash val="solid"/>
                    </a:lnL>
                    <a:lnR w="9525">
                      <a:solidFill>
                        <a:srgbClr val="AF1809"/>
                      </a:solidFill>
                      <a:prstDash val="solid"/>
                    </a:lnR>
                    <a:lnT w="9525">
                      <a:solidFill>
                        <a:srgbClr val="AF1809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MARKS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7155" marB="0">
                    <a:lnL w="9525">
                      <a:solidFill>
                        <a:srgbClr val="AF1809"/>
                      </a:solidFill>
                      <a:prstDash val="solid"/>
                    </a:lnL>
                    <a:lnR w="9525">
                      <a:solidFill>
                        <a:srgbClr val="AF1809"/>
                      </a:solidFill>
                      <a:prstDash val="solid"/>
                    </a:lnR>
                    <a:lnT w="9525">
                      <a:solidFill>
                        <a:srgbClr val="AF1809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7155" marB="0">
                    <a:lnL w="9525">
                      <a:solidFill>
                        <a:srgbClr val="AF1809"/>
                      </a:solidFill>
                      <a:prstDash val="solid"/>
                    </a:lnL>
                    <a:lnR w="9525">
                      <a:solidFill>
                        <a:srgbClr val="AF1809"/>
                      </a:solidFill>
                      <a:prstDash val="solid"/>
                    </a:lnR>
                    <a:lnT w="9525">
                      <a:solidFill>
                        <a:srgbClr val="AF1809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266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Stephan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97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028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Kathrin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028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David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74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029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Alina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90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028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John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96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95983" y="3486150"/>
            <a:ext cx="9284970" cy="2958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5"/>
              </a:spcBef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Creating</a:t>
            </a:r>
            <a:r>
              <a:rPr sz="24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view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930"/>
              </a:lnSpc>
              <a:spcBef>
                <a:spcPts val="40"/>
              </a:spcBef>
            </a:pP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view</a:t>
            </a:r>
            <a:r>
              <a:rPr sz="240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can</a:t>
            </a:r>
            <a:r>
              <a:rPr sz="2400" spc="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be</a:t>
            </a:r>
            <a:r>
              <a:rPr sz="240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created</a:t>
            </a:r>
            <a:r>
              <a:rPr sz="2400" spc="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using</a:t>
            </a:r>
            <a:r>
              <a:rPr sz="2400" spc="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0" dirty="0">
                <a:solidFill>
                  <a:srgbClr val="333333"/>
                </a:solidFill>
                <a:latin typeface="Calibri"/>
                <a:cs typeface="Calibri"/>
              </a:rPr>
              <a:t>CREATE</a:t>
            </a:r>
            <a:r>
              <a:rPr sz="2400" b="1" spc="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10" dirty="0">
                <a:solidFill>
                  <a:srgbClr val="333333"/>
                </a:solidFill>
                <a:latin typeface="Calibri"/>
                <a:cs typeface="Calibri"/>
              </a:rPr>
              <a:t>VIEW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statement.</a:t>
            </a:r>
            <a:r>
              <a:rPr sz="2400" spc="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60" dirty="0">
                <a:solidFill>
                  <a:srgbClr val="333333"/>
                </a:solidFill>
                <a:latin typeface="Calibri"/>
                <a:cs typeface="Calibri"/>
              </a:rPr>
              <a:t>We</a:t>
            </a:r>
            <a:r>
              <a:rPr sz="2400" spc="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can</a:t>
            </a:r>
            <a:r>
              <a:rPr sz="240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create</a:t>
            </a:r>
            <a:r>
              <a:rPr sz="240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view</a:t>
            </a:r>
            <a:r>
              <a:rPr sz="240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240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single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or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multiple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tables.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45"/>
              </a:lnSpc>
            </a:pP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Syntax:</a:t>
            </a:r>
            <a:endParaRPr sz="2400">
              <a:latin typeface="Calibri"/>
              <a:cs typeface="Calibri"/>
            </a:endParaRPr>
          </a:p>
          <a:p>
            <a:pPr marL="12700" marR="5631180" algn="just">
              <a:lnSpc>
                <a:spcPct val="99100"/>
              </a:lnSpc>
              <a:spcBef>
                <a:spcPts val="80"/>
              </a:spcBef>
            </a:pP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20" dirty="0">
                <a:latin typeface="Calibri"/>
                <a:cs typeface="Calibri"/>
              </a:rPr>
              <a:t>E</a:t>
            </a:r>
            <a:r>
              <a:rPr sz="2400" spc="-114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W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_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35" dirty="0">
                <a:latin typeface="Calibri"/>
                <a:cs typeface="Calibri"/>
              </a:rPr>
              <a:t>AS  </a:t>
            </a:r>
            <a:r>
              <a:rPr sz="2400" dirty="0">
                <a:latin typeface="Calibri"/>
                <a:cs typeface="Calibri"/>
              </a:rPr>
              <a:t>SELECT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column1,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column2.....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table_name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0"/>
              </a:spcBef>
            </a:pP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condition;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6626" y="14350"/>
            <a:ext cx="7772400" cy="685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6626" y="14350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pc="10" dirty="0"/>
              <a:t>Views</a:t>
            </a:r>
            <a:r>
              <a:rPr spc="-160" dirty="0"/>
              <a:t> </a:t>
            </a:r>
            <a:r>
              <a:rPr spc="20" dirty="0"/>
              <a:t>in</a:t>
            </a:r>
            <a:r>
              <a:rPr spc="-80" dirty="0"/>
              <a:t> </a:t>
            </a:r>
            <a:r>
              <a:rPr dirty="0"/>
              <a:t>SQL(conti..)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8126" y="1905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146</a:t>
            </a:fld>
            <a:endParaRPr dirty="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357818" y="4971732"/>
          <a:ext cx="7047230" cy="14173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3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3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242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F173E"/>
                      </a:solidFill>
                      <a:prstDash val="solid"/>
                    </a:lnL>
                    <a:lnR w="9525">
                      <a:solidFill>
                        <a:srgbClr val="0F173E"/>
                      </a:solidFill>
                      <a:prstDash val="solid"/>
                    </a:lnR>
                    <a:lnT w="9525">
                      <a:solidFill>
                        <a:srgbClr val="0F173E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F173E"/>
                      </a:solidFill>
                      <a:prstDash val="solid"/>
                    </a:lnL>
                    <a:lnR w="9525">
                      <a:solidFill>
                        <a:srgbClr val="0F173E"/>
                      </a:solidFill>
                      <a:prstDash val="solid"/>
                    </a:lnR>
                    <a:lnT w="9525">
                      <a:solidFill>
                        <a:srgbClr val="0F173E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81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Stephan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Delhi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Kathrin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Noida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David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Ghaziabad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893951" y="903287"/>
            <a:ext cx="9271635" cy="4054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2.</a:t>
            </a:r>
            <a:r>
              <a:rPr sz="24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Creating</a:t>
            </a:r>
            <a:r>
              <a:rPr sz="24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View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from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 single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tabLst>
                <a:tab pos="393700" algn="l"/>
                <a:tab pos="993775" algn="l"/>
                <a:tab pos="2252345" algn="l"/>
                <a:tab pos="2766695" algn="l"/>
                <a:tab pos="3691890" algn="l"/>
                <a:tab pos="3977640" algn="l"/>
                <a:tab pos="4730750" algn="l"/>
                <a:tab pos="5741035" algn="l"/>
                <a:tab pos="7332980" algn="l"/>
                <a:tab pos="8076565" algn="l"/>
                <a:tab pos="8629015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n	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s	e</a:t>
            </a:r>
            <a:r>
              <a:rPr sz="2400" spc="-6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25" dirty="0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e,	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	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95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	a	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V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ew	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25" dirty="0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ed	</a:t>
            </a:r>
            <a:r>
              <a:rPr sz="2400" spc="-55" dirty="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2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il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V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ew	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f</a:t>
            </a:r>
            <a:r>
              <a:rPr sz="2400" spc="-90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m	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	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50"/>
              </a:spcBef>
            </a:pP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Student_Detail.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b="1" spc="-15" dirty="0">
                <a:solidFill>
                  <a:srgbClr val="333333"/>
                </a:solidFill>
                <a:latin typeface="Calibri"/>
                <a:cs typeface="Calibri"/>
              </a:rPr>
              <a:t>Query:</a:t>
            </a:r>
            <a:endParaRPr sz="2400">
              <a:latin typeface="Calibri"/>
              <a:cs typeface="Calibri"/>
            </a:endParaRPr>
          </a:p>
          <a:p>
            <a:pPr marL="12700" marR="5674995">
              <a:lnSpc>
                <a:spcPts val="2860"/>
              </a:lnSpc>
              <a:spcBef>
                <a:spcPts val="165"/>
              </a:spcBef>
            </a:pP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20" dirty="0">
                <a:latin typeface="Calibri"/>
                <a:cs typeface="Calibri"/>
              </a:rPr>
              <a:t>E</a:t>
            </a:r>
            <a:r>
              <a:rPr sz="2400" spc="-114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W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ail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V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ew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AS  </a:t>
            </a:r>
            <a:r>
              <a:rPr sz="2400" dirty="0">
                <a:latin typeface="Calibri"/>
                <a:cs typeface="Calibri"/>
              </a:rPr>
              <a:t>SELECT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NAME,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ADDRESS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Student_Details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50"/>
              </a:spcBef>
            </a:pP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STU_ID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4</a:t>
            </a:r>
            <a:r>
              <a:rPr sz="2400" spc="-10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Just</a:t>
            </a:r>
            <a:r>
              <a:rPr sz="2400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like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query,</a:t>
            </a:r>
            <a:r>
              <a:rPr sz="240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we</a:t>
            </a:r>
            <a:r>
              <a:rPr sz="2400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can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query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view</a:t>
            </a:r>
            <a:r>
              <a:rPr sz="240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400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view</a:t>
            </a:r>
            <a:r>
              <a:rPr sz="240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data.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SELECT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FROM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DetailsView;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Output: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6626" y="14350"/>
            <a:ext cx="7772400" cy="685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6626" y="14350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pc="15" dirty="0"/>
              <a:t>Views</a:t>
            </a:r>
            <a:r>
              <a:rPr spc="-160" dirty="0"/>
              <a:t> </a:t>
            </a:r>
            <a:r>
              <a:rPr spc="20" dirty="0"/>
              <a:t>in</a:t>
            </a:r>
            <a:r>
              <a:rPr spc="-80" dirty="0"/>
              <a:t> </a:t>
            </a:r>
            <a:r>
              <a:rPr spc="15" dirty="0"/>
              <a:t>SQL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8126" y="9525"/>
            <a:ext cx="1305098" cy="7715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147</a:t>
            </a:fld>
            <a:endParaRPr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2080" y="987742"/>
            <a:ext cx="9523730" cy="4789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3.</a:t>
            </a:r>
            <a:r>
              <a:rPr sz="24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Creating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View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from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multiple</a:t>
            </a:r>
            <a:r>
              <a:rPr sz="2400" b="1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tables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View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multiple tables</a:t>
            </a:r>
            <a:r>
              <a:rPr sz="2400" spc="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can</a:t>
            </a:r>
            <a:r>
              <a:rPr sz="2400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be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created</a:t>
            </a:r>
            <a:r>
              <a:rPr sz="2400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by</a:t>
            </a:r>
            <a:r>
              <a:rPr sz="2400" spc="-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simply</a:t>
            </a:r>
            <a:r>
              <a:rPr sz="2400" spc="-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include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multiple tables</a:t>
            </a:r>
            <a:r>
              <a:rPr sz="2400" spc="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  <a:spcBef>
                <a:spcPts val="50"/>
              </a:spcBef>
            </a:pP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SELECT</a:t>
            </a:r>
            <a:r>
              <a:rPr sz="2400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statement.</a:t>
            </a:r>
            <a:endParaRPr sz="2400">
              <a:latin typeface="Calibri"/>
              <a:cs typeface="Calibri"/>
            </a:endParaRPr>
          </a:p>
          <a:p>
            <a:pPr marL="12700" marR="331470">
              <a:lnSpc>
                <a:spcPts val="2930"/>
              </a:lnSpc>
              <a:spcBef>
                <a:spcPts val="45"/>
              </a:spcBef>
            </a:pP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given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example,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view is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created named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MarksView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from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two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tables </a:t>
            </a:r>
            <a:r>
              <a:rPr sz="2400" spc="-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Student_Detail</a:t>
            </a:r>
            <a:r>
              <a:rPr sz="2400" spc="-20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Student_Marks.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</a:pPr>
            <a:r>
              <a:rPr sz="2400" b="1" spc="-15" dirty="0">
                <a:solidFill>
                  <a:srgbClr val="333333"/>
                </a:solidFill>
                <a:latin typeface="Calibri"/>
                <a:cs typeface="Calibri"/>
              </a:rPr>
              <a:t>Query: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114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W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M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25" dirty="0">
                <a:latin typeface="Calibri"/>
                <a:cs typeface="Calibri"/>
              </a:rPr>
              <a:t>k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V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ew </a:t>
            </a:r>
            <a:r>
              <a:rPr sz="2400" spc="35" dirty="0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  <a:p>
            <a:pPr marL="12700" marR="60960">
              <a:lnSpc>
                <a:spcPts val="2850"/>
              </a:lnSpc>
              <a:spcBef>
                <a:spcPts val="170"/>
              </a:spcBef>
            </a:pPr>
            <a:r>
              <a:rPr sz="2400" spc="5" dirty="0">
                <a:latin typeface="Calibri"/>
                <a:cs typeface="Calibri"/>
              </a:rPr>
              <a:t>SELECT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Student_Detail.NAME,</a:t>
            </a:r>
            <a:r>
              <a:rPr sz="2400" spc="-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Student_Detail.ADDRESS,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Student_Marks.MA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RKS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30"/>
              </a:lnSpc>
            </a:pPr>
            <a:r>
              <a:rPr sz="2400" spc="-5" dirty="0">
                <a:latin typeface="Calibri"/>
                <a:cs typeface="Calibri"/>
              </a:rPr>
              <a:t>FROM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Student_Detail,</a:t>
            </a:r>
            <a:r>
              <a:rPr sz="2400" spc="-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Student_Mark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55"/>
              </a:lnSpc>
            </a:pP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dirty="0">
                <a:latin typeface="Calibri"/>
                <a:cs typeface="Calibri"/>
              </a:rPr>
              <a:t> Student_Detail.NAME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Student_Marks.NAME;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10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display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24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View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MarksView: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spc="5" dirty="0">
                <a:latin typeface="Calibri"/>
                <a:cs typeface="Calibri"/>
              </a:rPr>
              <a:t>SELECT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FROM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MarksView;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6626" y="14350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6626" y="14350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pc="15" dirty="0"/>
              <a:t>Views</a:t>
            </a:r>
            <a:r>
              <a:rPr spc="-160" dirty="0"/>
              <a:t> </a:t>
            </a:r>
            <a:r>
              <a:rPr spc="20" dirty="0"/>
              <a:t>in</a:t>
            </a:r>
            <a:r>
              <a:rPr spc="-80" dirty="0"/>
              <a:t> </a:t>
            </a:r>
            <a:r>
              <a:rPr spc="15" dirty="0"/>
              <a:t>SQL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8126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148</a:t>
            </a:fld>
            <a:endParaRPr dirty="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026600" y="2250122"/>
          <a:ext cx="6128384" cy="2209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2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2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2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682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F25FC"/>
                      </a:solidFill>
                      <a:prstDash val="solid"/>
                    </a:lnL>
                    <a:lnR w="9525">
                      <a:solidFill>
                        <a:srgbClr val="0F25FC"/>
                      </a:solidFill>
                      <a:prstDash val="solid"/>
                    </a:lnR>
                    <a:lnT w="9525">
                      <a:solidFill>
                        <a:srgbClr val="0F25FC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F25FC"/>
                      </a:solidFill>
                      <a:prstDash val="solid"/>
                    </a:lnL>
                    <a:lnR w="9525">
                      <a:solidFill>
                        <a:srgbClr val="0F25FC"/>
                      </a:solidFill>
                      <a:prstDash val="solid"/>
                    </a:lnR>
                    <a:lnT w="9525">
                      <a:solidFill>
                        <a:srgbClr val="0F25FC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MARKS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F25FC"/>
                      </a:solidFill>
                      <a:prstDash val="solid"/>
                    </a:lnL>
                    <a:lnR w="9525">
                      <a:solidFill>
                        <a:srgbClr val="0F25FC"/>
                      </a:solidFill>
                      <a:prstDash val="solid"/>
                    </a:lnR>
                    <a:lnT w="9525">
                      <a:solidFill>
                        <a:srgbClr val="0F25FC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957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Stephan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Delhi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97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Kathrin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Noida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David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Ghaziabad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74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Alina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Gurugram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90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6626" y="14350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6626" y="14350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pc="15" dirty="0"/>
              <a:t>Views</a:t>
            </a:r>
            <a:r>
              <a:rPr spc="-160" dirty="0"/>
              <a:t> </a:t>
            </a:r>
            <a:r>
              <a:rPr spc="20" dirty="0"/>
              <a:t>in</a:t>
            </a:r>
            <a:r>
              <a:rPr spc="-80" dirty="0"/>
              <a:t> </a:t>
            </a:r>
            <a:r>
              <a:rPr spc="15" dirty="0"/>
              <a:t>SQL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8126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149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1850" y="1650"/>
            <a:ext cx="10593705" cy="692150"/>
            <a:chOff x="1601850" y="1650"/>
            <a:chExt cx="10593705" cy="692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5025" y="4825"/>
              <a:ext cx="10586974" cy="685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05025" y="4825"/>
              <a:ext cx="10587355" cy="685800"/>
            </a:xfrm>
            <a:custGeom>
              <a:avLst/>
              <a:gdLst/>
              <a:ahLst/>
              <a:cxnLst/>
              <a:rect l="l" t="t" r="r" b="b"/>
              <a:pathLst>
                <a:path w="10587355" h="685800">
                  <a:moveTo>
                    <a:pt x="0" y="685800"/>
                  </a:moveTo>
                  <a:lnTo>
                    <a:pt x="10586974" y="685800"/>
                  </a:lnTo>
                </a:path>
                <a:path w="10587355" h="685800">
                  <a:moveTo>
                    <a:pt x="10586974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68775" y="57785"/>
            <a:ext cx="54698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>
                <a:solidFill>
                  <a:srgbClr val="000000"/>
                </a:solidFill>
              </a:rPr>
              <a:t>Brief</a:t>
            </a:r>
            <a:r>
              <a:rPr spc="-10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Introduction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</a:rPr>
              <a:t>about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</a:rPr>
              <a:t>Subject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78405" y="786828"/>
            <a:ext cx="8573770" cy="209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Times New Roman"/>
                <a:cs typeface="Times New Roman"/>
              </a:rPr>
              <a:t>Video </a:t>
            </a:r>
            <a:r>
              <a:rPr sz="2400" spc="-25" dirty="0">
                <a:latin typeface="Times New Roman"/>
                <a:cs typeface="Times New Roman"/>
              </a:rPr>
              <a:t>Link: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marL="59690" marR="5080" indent="-1905" algn="ctr">
              <a:lnSpc>
                <a:spcPct val="102800"/>
              </a:lnSpc>
            </a:pPr>
            <a:r>
              <a:rPr sz="215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https://www.youtube.com/watch?v=kBdlM6hNDAE&amp;list=PLxCzCOWd7aiFA </a:t>
            </a:r>
            <a:r>
              <a:rPr sz="2150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150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N6I8CuViBuCdJgiOkT2Y </a:t>
            </a:r>
            <a:r>
              <a:rPr sz="2150" spc="1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15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https://www.youtube.com/watch?v=3EJlovevfcA&amp;list=PLxCzCOWd7aiFAN6I </a:t>
            </a:r>
            <a:r>
              <a:rPr sz="2150" spc="-47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150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8CuViBuCdJgiOkT2Y&amp;index=2</a:t>
            </a:r>
            <a:endParaRPr sz="215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807584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54064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5837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82401" y="6472554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38288"/>
            <a:ext cx="7494905" cy="296354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4.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Deleting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View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view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can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be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deleted</a:t>
            </a:r>
            <a:r>
              <a:rPr sz="2400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using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Drop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View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statement.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spc="-5" dirty="0">
                <a:latin typeface="Calibri"/>
                <a:cs typeface="Calibri"/>
              </a:rPr>
              <a:t>DROP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VIEW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view_name;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b="1" spc="5" dirty="0">
                <a:solidFill>
                  <a:srgbClr val="333333"/>
                </a:solidFill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If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we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want</a:t>
            </a:r>
            <a:r>
              <a:rPr sz="2400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400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delete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View</a:t>
            </a:r>
            <a:r>
              <a:rPr sz="240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MarksView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we</a:t>
            </a:r>
            <a:r>
              <a:rPr sz="2400" spc="-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can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do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sz="2400" spc="-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as: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spc="-5" dirty="0">
                <a:latin typeface="Calibri"/>
                <a:cs typeface="Calibri"/>
              </a:rPr>
              <a:t>DROP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VIEW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MarksView;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6626" y="14350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6626" y="14350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pc="15" dirty="0"/>
              <a:t>Views</a:t>
            </a:r>
            <a:r>
              <a:rPr spc="-160" dirty="0"/>
              <a:t> </a:t>
            </a:r>
            <a:r>
              <a:rPr spc="20" dirty="0"/>
              <a:t>in</a:t>
            </a:r>
            <a:r>
              <a:rPr spc="-80" dirty="0"/>
              <a:t> </a:t>
            </a:r>
            <a:r>
              <a:rPr spc="15" dirty="0"/>
              <a:t>SQL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8126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150</a:t>
            </a:fld>
            <a:endParaRPr dirty="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2761" y="716978"/>
            <a:ext cx="9418320" cy="5513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SQL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Index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455"/>
              </a:lnSpc>
              <a:spcBef>
                <a:spcPts val="125"/>
              </a:spcBef>
            </a:pPr>
            <a:r>
              <a:rPr sz="2400" spc="-10" dirty="0">
                <a:latin typeface="Calibri"/>
                <a:cs typeface="Calibri"/>
              </a:rPr>
              <a:t>Indexes</a:t>
            </a:r>
            <a:r>
              <a:rPr sz="2400" spc="6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5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special</a:t>
            </a:r>
            <a:r>
              <a:rPr sz="2400" spc="5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lookup</a:t>
            </a:r>
            <a:r>
              <a:rPr sz="2400" spc="6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tables.</a:t>
            </a:r>
            <a:r>
              <a:rPr sz="2400" spc="5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6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62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used 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retrieve</a:t>
            </a:r>
            <a:r>
              <a:rPr sz="2400" spc="5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</a:t>
            </a:r>
            <a:r>
              <a:rPr sz="2400" spc="5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</a:t>
            </a:r>
            <a:r>
              <a:rPr sz="2400" spc="6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455"/>
              </a:lnSpc>
            </a:pPr>
            <a:r>
              <a:rPr sz="2400" spc="-5" dirty="0">
                <a:latin typeface="Calibri"/>
                <a:cs typeface="Calibri"/>
              </a:rPr>
              <a:t>database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very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fast.</a:t>
            </a:r>
            <a:endParaRPr sz="2400">
              <a:latin typeface="Calibri"/>
              <a:cs typeface="Calibri"/>
            </a:endParaRPr>
          </a:p>
          <a:p>
            <a:pPr marL="12700" marR="6985" algn="just">
              <a:lnSpc>
                <a:spcPct val="70400"/>
              </a:lnSpc>
              <a:spcBef>
                <a:spcPts val="975"/>
              </a:spcBef>
            </a:pPr>
            <a:r>
              <a:rPr sz="2400" spc="15" dirty="0">
                <a:latin typeface="Calibri"/>
                <a:cs typeface="Calibri"/>
              </a:rPr>
              <a:t>An </a:t>
            </a:r>
            <a:r>
              <a:rPr sz="2400" dirty="0">
                <a:latin typeface="Calibri"/>
                <a:cs typeface="Calibri"/>
              </a:rPr>
              <a:t>Index </a:t>
            </a:r>
            <a:r>
              <a:rPr sz="2400" spc="-15" dirty="0">
                <a:latin typeface="Calibri"/>
                <a:cs typeface="Calibri"/>
              </a:rPr>
              <a:t>is </a:t>
            </a:r>
            <a:r>
              <a:rPr sz="2400" spc="10" dirty="0">
                <a:latin typeface="Calibri"/>
                <a:cs typeface="Calibri"/>
              </a:rPr>
              <a:t>used to </a:t>
            </a:r>
            <a:r>
              <a:rPr sz="2400" spc="5" dirty="0">
                <a:latin typeface="Calibri"/>
                <a:cs typeface="Calibri"/>
              </a:rPr>
              <a:t>speed up select </a:t>
            </a:r>
            <a:r>
              <a:rPr sz="2400" spc="-5" dirty="0">
                <a:latin typeface="Calibri"/>
                <a:cs typeface="Calibri"/>
              </a:rPr>
              <a:t>queries </a:t>
            </a:r>
            <a:r>
              <a:rPr sz="2400" spc="-10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where </a:t>
            </a:r>
            <a:r>
              <a:rPr sz="2400" spc="5" dirty="0">
                <a:latin typeface="Calibri"/>
                <a:cs typeface="Calibri"/>
              </a:rPr>
              <a:t>clauses. </a:t>
            </a:r>
            <a:r>
              <a:rPr sz="2400" spc="-10" dirty="0">
                <a:latin typeface="Calibri"/>
                <a:cs typeface="Calibri"/>
              </a:rPr>
              <a:t>But </a:t>
            </a:r>
            <a:r>
              <a:rPr sz="2400" spc="-15" dirty="0">
                <a:latin typeface="Calibri"/>
                <a:cs typeface="Calibri"/>
              </a:rPr>
              <a:t>it </a:t>
            </a:r>
            <a:r>
              <a:rPr sz="2400" spc="10" dirty="0">
                <a:latin typeface="Calibri"/>
                <a:cs typeface="Calibri"/>
              </a:rPr>
              <a:t>shows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down the </a:t>
            </a:r>
            <a:r>
              <a:rPr sz="2400" spc="-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input </a:t>
            </a:r>
            <a:r>
              <a:rPr sz="2400" spc="-5" dirty="0">
                <a:latin typeface="Calibri"/>
                <a:cs typeface="Calibri"/>
              </a:rPr>
              <a:t>with </a:t>
            </a:r>
            <a:r>
              <a:rPr sz="2400" dirty="0">
                <a:latin typeface="Calibri"/>
                <a:cs typeface="Calibri"/>
              </a:rPr>
              <a:t>insert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update statements. </a:t>
            </a:r>
            <a:r>
              <a:rPr sz="2400" spc="-20" dirty="0">
                <a:latin typeface="Calibri"/>
                <a:cs typeface="Calibri"/>
              </a:rPr>
              <a:t>Indexes </a:t>
            </a:r>
            <a:r>
              <a:rPr sz="2400" dirty="0">
                <a:latin typeface="Calibri"/>
                <a:cs typeface="Calibri"/>
              </a:rPr>
              <a:t>can </a:t>
            </a:r>
            <a:r>
              <a:rPr sz="2400" spc="10" dirty="0">
                <a:latin typeface="Calibri"/>
                <a:cs typeface="Calibri"/>
              </a:rPr>
              <a:t>be 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dropped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without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affecting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25"/>
              </a:spcBef>
            </a:pPr>
            <a:r>
              <a:rPr sz="2400" spc="15" dirty="0">
                <a:latin typeface="Calibri"/>
                <a:cs typeface="Calibri"/>
              </a:rPr>
              <a:t>An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index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database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just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like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index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back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book.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69100"/>
              </a:lnSpc>
              <a:spcBef>
                <a:spcPts val="1090"/>
              </a:spcBef>
            </a:pPr>
            <a:r>
              <a:rPr sz="2400" spc="5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example: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reference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pages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book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5" dirty="0">
                <a:latin typeface="Calibri"/>
                <a:cs typeface="Calibri"/>
              </a:rPr>
              <a:t> discusses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certain </a:t>
            </a:r>
            <a:r>
              <a:rPr sz="2400" spc="5" dirty="0">
                <a:latin typeface="Calibri"/>
                <a:cs typeface="Calibri"/>
              </a:rPr>
              <a:t>topic, </a:t>
            </a:r>
            <a:r>
              <a:rPr sz="2400" spc="-15" dirty="0">
                <a:latin typeface="Calibri"/>
                <a:cs typeface="Calibri"/>
              </a:rPr>
              <a:t>you first </a:t>
            </a:r>
            <a:r>
              <a:rPr sz="2400" spc="-35" dirty="0">
                <a:latin typeface="Calibri"/>
                <a:cs typeface="Calibri"/>
              </a:rPr>
              <a:t>have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-15" dirty="0">
                <a:latin typeface="Calibri"/>
                <a:cs typeface="Calibri"/>
              </a:rPr>
              <a:t>refer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index, which </a:t>
            </a:r>
            <a:r>
              <a:rPr sz="2400" spc="-5" dirty="0">
                <a:latin typeface="Calibri"/>
                <a:cs typeface="Calibri"/>
              </a:rPr>
              <a:t>alphabetically </a:t>
            </a:r>
            <a:r>
              <a:rPr sz="2400" dirty="0">
                <a:latin typeface="Calibri"/>
                <a:cs typeface="Calibri"/>
              </a:rPr>
              <a:t>lists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all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topics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referred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one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more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specific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page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400" b="1" spc="-10" dirty="0">
                <a:solidFill>
                  <a:srgbClr val="4471C4"/>
                </a:solidFill>
                <a:latin typeface="Calibri"/>
                <a:cs typeface="Calibri"/>
              </a:rPr>
              <a:t>Create</a:t>
            </a:r>
            <a:r>
              <a:rPr sz="2400" b="1" spc="-4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471C4"/>
                </a:solidFill>
                <a:latin typeface="Calibri"/>
                <a:cs typeface="Calibri"/>
              </a:rPr>
              <a:t>Index</a:t>
            </a:r>
            <a:r>
              <a:rPr sz="2400" b="1" spc="-8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471C4"/>
                </a:solidFill>
                <a:latin typeface="Calibri"/>
                <a:cs typeface="Calibri"/>
              </a:rPr>
              <a:t>statement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</a:t>
            </a:r>
            <a:r>
              <a:rPr sz="2400" spc="-1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index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allows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duplicate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value.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1" spc="-10" dirty="0"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-20" dirty="0">
                <a:latin typeface="Calibri"/>
                <a:cs typeface="Calibri"/>
              </a:rPr>
              <a:t>CREATE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INDEX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index_name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table_name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(column1,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column2,</a:t>
            </a:r>
            <a:r>
              <a:rPr sz="2400" spc="-1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...);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1" dirty="0"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  <a:tabLst>
                <a:tab pos="3195955" algn="l"/>
              </a:tabLst>
            </a:pPr>
            <a:r>
              <a:rPr sz="2400" spc="-20" dirty="0">
                <a:latin typeface="Calibri"/>
                <a:cs typeface="Calibri"/>
              </a:rPr>
              <a:t>CREATE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INDEX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idx_name	</a:t>
            </a:r>
            <a:r>
              <a:rPr sz="2400" spc="-10" dirty="0">
                <a:latin typeface="Calibri"/>
                <a:cs typeface="Calibri"/>
              </a:rPr>
              <a:t>ON </a:t>
            </a:r>
            <a:r>
              <a:rPr sz="2400" spc="-15" dirty="0">
                <a:latin typeface="Calibri"/>
                <a:cs typeface="Calibri"/>
              </a:rPr>
              <a:t>Persons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(LastName,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FirstName);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73451" y="0"/>
            <a:ext cx="7778750" cy="678180"/>
            <a:chOff x="2973451" y="0"/>
            <a:chExt cx="7778750" cy="6781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6626" y="0"/>
              <a:ext cx="7772400" cy="6714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76626" y="0"/>
              <a:ext cx="7772400" cy="671830"/>
            </a:xfrm>
            <a:custGeom>
              <a:avLst/>
              <a:gdLst/>
              <a:ahLst/>
              <a:cxnLst/>
              <a:rect l="l" t="t" r="r" b="b"/>
              <a:pathLst>
                <a:path w="7772400" h="671830">
                  <a:moveTo>
                    <a:pt x="0" y="671449"/>
                  </a:moveTo>
                  <a:lnTo>
                    <a:pt x="7772400" y="671449"/>
                  </a:lnTo>
                  <a:lnTo>
                    <a:pt x="7772400" y="0"/>
                  </a:lnTo>
                </a:path>
                <a:path w="7772400" h="671830">
                  <a:moveTo>
                    <a:pt x="0" y="0"/>
                  </a:moveTo>
                  <a:lnTo>
                    <a:pt x="0" y="671449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608320" y="38735"/>
            <a:ext cx="25082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3.12</a:t>
            </a:r>
            <a:r>
              <a:rPr spc="-75" dirty="0"/>
              <a:t> </a:t>
            </a:r>
            <a:r>
              <a:rPr spc="15" dirty="0"/>
              <a:t>SQL</a:t>
            </a:r>
            <a:r>
              <a:rPr spc="-100" dirty="0"/>
              <a:t> </a:t>
            </a:r>
            <a:r>
              <a:rPr spc="-10" dirty="0"/>
              <a:t>Index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8126" y="1905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151</a:t>
            </a:fld>
            <a:endParaRPr dirty="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2195" y="878522"/>
            <a:ext cx="9700895" cy="515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5435">
              <a:lnSpc>
                <a:spcPts val="2865"/>
              </a:lnSpc>
              <a:spcBef>
                <a:spcPts val="100"/>
              </a:spcBef>
              <a:buAutoNum type="arabicPeriod" startAt="2"/>
              <a:tabLst>
                <a:tab pos="318135" algn="l"/>
              </a:tabLst>
            </a:pPr>
            <a:r>
              <a:rPr sz="2400" b="1" spc="-5" dirty="0">
                <a:solidFill>
                  <a:srgbClr val="4471C4"/>
                </a:solidFill>
                <a:latin typeface="Calibri"/>
                <a:cs typeface="Calibri"/>
              </a:rPr>
              <a:t>Unique</a:t>
            </a:r>
            <a:r>
              <a:rPr sz="2400" b="1" spc="-5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471C4"/>
                </a:solidFill>
                <a:latin typeface="Calibri"/>
                <a:cs typeface="Calibri"/>
              </a:rPr>
              <a:t>Index</a:t>
            </a:r>
            <a:r>
              <a:rPr sz="2400" b="1" spc="-2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471C4"/>
                </a:solidFill>
                <a:latin typeface="Calibri"/>
                <a:cs typeface="Calibri"/>
              </a:rPr>
              <a:t>statement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It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used</a:t>
            </a:r>
            <a:r>
              <a:rPr sz="2400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create</a:t>
            </a:r>
            <a:r>
              <a:rPr sz="2400" spc="-1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unique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index</a:t>
            </a:r>
            <a:r>
              <a:rPr sz="24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on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table.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It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does</a:t>
            </a:r>
            <a:r>
              <a:rPr sz="240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not</a:t>
            </a:r>
            <a:r>
              <a:rPr sz="24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allow</a:t>
            </a:r>
            <a:r>
              <a:rPr sz="2400" spc="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duplicate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value.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  <a:spcBef>
                <a:spcPts val="50"/>
              </a:spcBef>
            </a:pP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114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U</a:t>
            </a:r>
            <a:r>
              <a:rPr sz="2400" spc="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25" dirty="0">
                <a:latin typeface="Calibri"/>
                <a:cs typeface="Calibri"/>
              </a:rPr>
              <a:t>Q</a:t>
            </a:r>
            <a:r>
              <a:rPr sz="2400" spc="30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spc="20" dirty="0">
                <a:latin typeface="Calibri"/>
                <a:cs typeface="Calibri"/>
              </a:rPr>
              <a:t>D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nd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_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45"/>
              </a:spcBef>
            </a:pP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_n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(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-20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15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2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.</a:t>
            </a:r>
            <a:r>
              <a:rPr sz="2400" spc="-15" dirty="0">
                <a:latin typeface="Calibri"/>
                <a:cs typeface="Calibri"/>
              </a:rPr>
              <a:t>.</a:t>
            </a:r>
            <a:r>
              <a:rPr sz="2400" spc="-5" dirty="0">
                <a:latin typeface="Calibri"/>
                <a:cs typeface="Calibri"/>
              </a:rPr>
              <a:t>.</a:t>
            </a:r>
            <a:r>
              <a:rPr sz="2400" spc="10" dirty="0">
                <a:latin typeface="Calibri"/>
                <a:cs typeface="Calibri"/>
              </a:rPr>
              <a:t>)</a:t>
            </a:r>
            <a:r>
              <a:rPr sz="2400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55"/>
              </a:lnSpc>
            </a:pPr>
            <a:r>
              <a:rPr sz="2400" b="1" spc="5" dirty="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114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U</a:t>
            </a:r>
            <a:r>
              <a:rPr sz="2400" spc="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20" dirty="0">
                <a:latin typeface="Calibri"/>
                <a:cs typeface="Calibri"/>
              </a:rPr>
              <a:t>Q</a:t>
            </a:r>
            <a:r>
              <a:rPr sz="2400" spc="2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20" dirty="0">
                <a:latin typeface="Calibri"/>
                <a:cs typeface="Calibri"/>
              </a:rPr>
              <a:t>D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b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_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  <a:spcBef>
                <a:spcPts val="50"/>
              </a:spcBef>
            </a:pPr>
            <a:r>
              <a:rPr sz="2400" spc="-10" dirty="0">
                <a:latin typeface="Calibri"/>
                <a:cs typeface="Calibri"/>
              </a:rPr>
              <a:t>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websites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(site_name);</a:t>
            </a:r>
            <a:endParaRPr sz="2400">
              <a:latin typeface="Calibri"/>
              <a:cs typeface="Calibri"/>
            </a:endParaRPr>
          </a:p>
          <a:p>
            <a:pPr marL="317500" indent="-305435">
              <a:lnSpc>
                <a:spcPts val="2870"/>
              </a:lnSpc>
              <a:buAutoNum type="arabicPeriod" startAt="3"/>
              <a:tabLst>
                <a:tab pos="318135" algn="l"/>
              </a:tabLst>
            </a:pPr>
            <a:r>
              <a:rPr sz="2400" b="1" spc="-15" dirty="0">
                <a:solidFill>
                  <a:srgbClr val="4471C4"/>
                </a:solidFill>
                <a:latin typeface="Calibri"/>
                <a:cs typeface="Calibri"/>
              </a:rPr>
              <a:t>Drop</a:t>
            </a:r>
            <a:r>
              <a:rPr sz="2400" b="1" spc="-6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471C4"/>
                </a:solidFill>
                <a:latin typeface="Calibri"/>
                <a:cs typeface="Calibri"/>
              </a:rPr>
              <a:t>Index</a:t>
            </a:r>
            <a:r>
              <a:rPr sz="2400" b="1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471C4"/>
                </a:solidFill>
                <a:latin typeface="Calibri"/>
                <a:cs typeface="Calibri"/>
              </a:rPr>
              <a:t>Statement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  <a:spcBef>
                <a:spcPts val="50"/>
              </a:spcBef>
            </a:pP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It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used</a:t>
            </a:r>
            <a:r>
              <a:rPr sz="2400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delete</a:t>
            </a:r>
            <a:r>
              <a:rPr sz="2400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an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index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55"/>
              </a:lnSpc>
            </a:pP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20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15" dirty="0">
                <a:latin typeface="Calibri"/>
                <a:cs typeface="Calibri"/>
              </a:rPr>
              <a:t>D</a:t>
            </a:r>
            <a:r>
              <a:rPr sz="2400" spc="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nd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_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spc="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50"/>
              </a:spcBef>
            </a:pPr>
            <a:r>
              <a:rPr sz="2400" b="1" spc="5" dirty="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20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15" dirty="0">
                <a:latin typeface="Calibri"/>
                <a:cs typeface="Calibri"/>
              </a:rPr>
              <a:t>D</a:t>
            </a:r>
            <a:r>
              <a:rPr sz="2400" spc="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_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d</a:t>
            </a:r>
            <a:r>
              <a:rPr sz="2400" spc="30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73451" y="0"/>
            <a:ext cx="7778750" cy="678180"/>
            <a:chOff x="2973451" y="0"/>
            <a:chExt cx="7778750" cy="6781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6626" y="0"/>
              <a:ext cx="7772400" cy="6714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76626" y="0"/>
              <a:ext cx="7772400" cy="671830"/>
            </a:xfrm>
            <a:custGeom>
              <a:avLst/>
              <a:gdLst/>
              <a:ahLst/>
              <a:cxnLst/>
              <a:rect l="l" t="t" r="r" b="b"/>
              <a:pathLst>
                <a:path w="7772400" h="671830">
                  <a:moveTo>
                    <a:pt x="0" y="671449"/>
                  </a:moveTo>
                  <a:lnTo>
                    <a:pt x="7772400" y="671449"/>
                  </a:lnTo>
                  <a:lnTo>
                    <a:pt x="7772400" y="0"/>
                  </a:lnTo>
                </a:path>
                <a:path w="7772400" h="671830">
                  <a:moveTo>
                    <a:pt x="0" y="0"/>
                  </a:moveTo>
                  <a:lnTo>
                    <a:pt x="0" y="671449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12790" y="38735"/>
            <a:ext cx="31026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SQL</a:t>
            </a:r>
            <a:r>
              <a:rPr spc="-105" dirty="0"/>
              <a:t> </a:t>
            </a:r>
            <a:r>
              <a:rPr spc="5" dirty="0"/>
              <a:t>Index(conti…)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8126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152</a:t>
            </a:fld>
            <a:endParaRPr dirty="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1591" y="716978"/>
            <a:ext cx="8436610" cy="5513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SQL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Sub</a:t>
            </a:r>
            <a:r>
              <a:rPr sz="24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Query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455"/>
              </a:lnSpc>
              <a:spcBef>
                <a:spcPts val="125"/>
              </a:spcBef>
              <a:tabLst>
                <a:tab pos="317500" algn="l"/>
                <a:tab pos="1928495" algn="l"/>
              </a:tabLst>
            </a:pP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	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Subquery</a:t>
            </a:r>
            <a:r>
              <a:rPr sz="2400" spc="4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is	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query</a:t>
            </a:r>
            <a:r>
              <a:rPr sz="2400" spc="3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within</a:t>
            </a:r>
            <a:r>
              <a:rPr sz="2400" spc="4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another</a:t>
            </a:r>
            <a:r>
              <a:rPr sz="2400" spc="3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400" spc="3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query</a:t>
            </a:r>
            <a:r>
              <a:rPr sz="2400" spc="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400" spc="4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embedded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455"/>
              </a:lnSpc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within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WHERE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clause.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1" spc="-10" dirty="0">
                <a:solidFill>
                  <a:srgbClr val="333333"/>
                </a:solidFill>
                <a:latin typeface="Calibri"/>
                <a:cs typeface="Calibri"/>
              </a:rPr>
              <a:t>Important</a:t>
            </a:r>
            <a:r>
              <a:rPr sz="2400" b="1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Rule:</a:t>
            </a:r>
            <a:endParaRPr sz="2400">
              <a:latin typeface="Calibri"/>
              <a:cs typeface="Calibri"/>
            </a:endParaRPr>
          </a:p>
          <a:p>
            <a:pPr marL="241300" marR="20955" indent="-229235" algn="just">
              <a:lnSpc>
                <a:spcPct val="70400"/>
              </a:lnSpc>
              <a:spcBef>
                <a:spcPts val="105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subquery </a:t>
            </a:r>
            <a:r>
              <a:rPr sz="2400" dirty="0">
                <a:latin typeface="Calibri"/>
                <a:cs typeface="Calibri"/>
              </a:rPr>
              <a:t>can </a:t>
            </a:r>
            <a:r>
              <a:rPr sz="2400" spc="5" dirty="0">
                <a:latin typeface="Calibri"/>
                <a:cs typeface="Calibri"/>
              </a:rPr>
              <a:t>be </a:t>
            </a:r>
            <a:r>
              <a:rPr sz="2400" spc="-5" dirty="0">
                <a:latin typeface="Calibri"/>
                <a:cs typeface="Calibri"/>
              </a:rPr>
              <a:t>placed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10" dirty="0">
                <a:latin typeface="Calibri"/>
                <a:cs typeface="Calibri"/>
              </a:rPr>
              <a:t>number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sz="2400" spc="15" dirty="0">
                <a:latin typeface="Calibri"/>
                <a:cs typeface="Calibri"/>
              </a:rPr>
              <a:t>SQL </a:t>
            </a:r>
            <a:r>
              <a:rPr sz="2400" spc="-10" dirty="0">
                <a:latin typeface="Calibri"/>
                <a:cs typeface="Calibri"/>
              </a:rPr>
              <a:t>clauses </a:t>
            </a:r>
            <a:r>
              <a:rPr sz="2400" spc="-30" dirty="0">
                <a:latin typeface="Calibri"/>
                <a:cs typeface="Calibri"/>
              </a:rPr>
              <a:t>like </a:t>
            </a:r>
            <a:r>
              <a:rPr sz="2400" spc="-10" dirty="0">
                <a:latin typeface="Calibri"/>
                <a:cs typeface="Calibri"/>
              </a:rPr>
              <a:t>WHERE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clause,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clause,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HAVING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clause.</a:t>
            </a:r>
            <a:endParaRPr sz="2400">
              <a:latin typeface="Calibri"/>
              <a:cs typeface="Calibri"/>
            </a:endParaRPr>
          </a:p>
          <a:p>
            <a:pPr marL="241300" marR="11430" indent="-229235" algn="just">
              <a:lnSpc>
                <a:spcPct val="70500"/>
              </a:lnSpc>
              <a:spcBef>
                <a:spcPts val="969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40" dirty="0">
                <a:latin typeface="Calibri"/>
                <a:cs typeface="Calibri"/>
              </a:rPr>
              <a:t>You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Subquery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SELECT,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UPDATE,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INSERT,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DELETE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statements</a:t>
            </a:r>
            <a:r>
              <a:rPr sz="2400" spc="-10" dirty="0">
                <a:latin typeface="Calibri"/>
                <a:cs typeface="Calibri"/>
              </a:rPr>
              <a:t> along</a:t>
            </a:r>
            <a:r>
              <a:rPr sz="2400" spc="-5" dirty="0">
                <a:latin typeface="Calibri"/>
                <a:cs typeface="Calibri"/>
              </a:rPr>
              <a:t> with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operators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like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&gt;,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&gt;=,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&lt;=,</a:t>
            </a:r>
            <a:r>
              <a:rPr sz="2400" spc="5" dirty="0">
                <a:latin typeface="Calibri"/>
                <a:cs typeface="Calibri"/>
              </a:rPr>
              <a:t> IN,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BETWEEN,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70400"/>
              </a:lnSpc>
              <a:spcBef>
                <a:spcPts val="98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10" dirty="0">
                <a:latin typeface="Calibri"/>
                <a:cs typeface="Calibri"/>
              </a:rPr>
              <a:t>subquery </a:t>
            </a:r>
            <a:r>
              <a:rPr sz="2400" spc="-15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a query </a:t>
            </a:r>
            <a:r>
              <a:rPr sz="2400" spc="-5" dirty="0">
                <a:latin typeface="Calibri"/>
                <a:cs typeface="Calibri"/>
              </a:rPr>
              <a:t>within </a:t>
            </a:r>
            <a:r>
              <a:rPr sz="2400" dirty="0">
                <a:latin typeface="Calibri"/>
                <a:cs typeface="Calibri"/>
              </a:rPr>
              <a:t>another </a:t>
            </a:r>
            <a:r>
              <a:rPr sz="2400" spc="-30" dirty="0">
                <a:latin typeface="Calibri"/>
                <a:cs typeface="Calibri"/>
              </a:rPr>
              <a:t>query. </a:t>
            </a:r>
            <a:r>
              <a:rPr sz="2400" spc="1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outer </a:t>
            </a:r>
            <a:r>
              <a:rPr sz="2400" dirty="0">
                <a:latin typeface="Calibri"/>
                <a:cs typeface="Calibri"/>
              </a:rPr>
              <a:t>query </a:t>
            </a:r>
            <a:r>
              <a:rPr sz="2400" spc="-30" dirty="0">
                <a:latin typeface="Calibri"/>
                <a:cs typeface="Calibri"/>
              </a:rPr>
              <a:t>is 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known </a:t>
            </a:r>
            <a:r>
              <a:rPr sz="2400" spc="-15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main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query,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inner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query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known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subquery.</a:t>
            </a:r>
            <a:endParaRPr sz="2400">
              <a:latin typeface="Calibri"/>
              <a:cs typeface="Calibri"/>
            </a:endParaRPr>
          </a:p>
          <a:p>
            <a:pPr marL="241300" indent="-229235" algn="just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Subqueries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right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side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comparison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operator.</a:t>
            </a:r>
            <a:endParaRPr sz="2400">
              <a:latin typeface="Calibri"/>
              <a:cs typeface="Calibri"/>
            </a:endParaRPr>
          </a:p>
          <a:p>
            <a:pPr marL="241300" indent="-229235" algn="just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subquery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enclosed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parentheses.</a:t>
            </a:r>
            <a:endParaRPr sz="2400">
              <a:latin typeface="Calibri"/>
              <a:cs typeface="Calibri"/>
            </a:endParaRPr>
          </a:p>
          <a:p>
            <a:pPr marL="241300" marR="12065" indent="-229235" algn="just">
              <a:lnSpc>
                <a:spcPct val="70400"/>
              </a:lnSpc>
              <a:spcBef>
                <a:spcPts val="98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Subquery, </a:t>
            </a:r>
            <a:r>
              <a:rPr sz="2400" spc="-5" dirty="0">
                <a:latin typeface="Calibri"/>
                <a:cs typeface="Calibri"/>
              </a:rPr>
              <a:t>ORDER </a:t>
            </a:r>
            <a:r>
              <a:rPr sz="2400" spc="-55" dirty="0">
                <a:latin typeface="Calibri"/>
                <a:cs typeface="Calibri"/>
              </a:rPr>
              <a:t>BY </a:t>
            </a:r>
            <a:r>
              <a:rPr sz="2400" spc="10" dirty="0">
                <a:latin typeface="Calibri"/>
                <a:cs typeface="Calibri"/>
              </a:rPr>
              <a:t>command </a:t>
            </a:r>
            <a:r>
              <a:rPr sz="2400" spc="5" dirty="0">
                <a:latin typeface="Calibri"/>
                <a:cs typeface="Calibri"/>
              </a:rPr>
              <a:t>cannot be </a:t>
            </a:r>
            <a:r>
              <a:rPr sz="2400" spc="-5" dirty="0">
                <a:latin typeface="Calibri"/>
                <a:cs typeface="Calibri"/>
              </a:rPr>
              <a:t>used. </a:t>
            </a:r>
            <a:r>
              <a:rPr sz="2400" spc="-10" dirty="0">
                <a:latin typeface="Calibri"/>
                <a:cs typeface="Calibri"/>
              </a:rPr>
              <a:t>But </a:t>
            </a:r>
            <a:r>
              <a:rPr sz="2400" spc="-5" dirty="0">
                <a:latin typeface="Calibri"/>
                <a:cs typeface="Calibri"/>
              </a:rPr>
              <a:t>GROUP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command can </a:t>
            </a:r>
            <a:r>
              <a:rPr sz="2400" spc="5" dirty="0">
                <a:latin typeface="Calibri"/>
                <a:cs typeface="Calibri"/>
              </a:rPr>
              <a:t>be </a:t>
            </a:r>
            <a:r>
              <a:rPr sz="2400" spc="10" dirty="0">
                <a:latin typeface="Calibri"/>
                <a:cs typeface="Calibri"/>
              </a:rPr>
              <a:t>used to </a:t>
            </a:r>
            <a:r>
              <a:rPr sz="2400" spc="-10" dirty="0">
                <a:latin typeface="Calibri"/>
                <a:cs typeface="Calibri"/>
              </a:rPr>
              <a:t>perform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same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15" dirty="0">
                <a:latin typeface="Calibri"/>
                <a:cs typeface="Calibri"/>
              </a:rPr>
              <a:t>as </a:t>
            </a:r>
            <a:r>
              <a:rPr sz="2400" dirty="0">
                <a:latin typeface="Calibri"/>
                <a:cs typeface="Calibri"/>
              </a:rPr>
              <a:t>ORDER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BY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command.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14350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00426" y="14350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2157730">
              <a:lnSpc>
                <a:spcPct val="100000"/>
              </a:lnSpc>
              <a:spcBef>
                <a:spcPts val="520"/>
              </a:spcBef>
            </a:pPr>
            <a:r>
              <a:rPr spc="5" dirty="0"/>
              <a:t>3.13</a:t>
            </a:r>
            <a:r>
              <a:rPr spc="-50" dirty="0"/>
              <a:t> </a:t>
            </a:r>
            <a:r>
              <a:rPr spc="15" dirty="0"/>
              <a:t>SQL</a:t>
            </a:r>
            <a:r>
              <a:rPr spc="-80" dirty="0"/>
              <a:t> </a:t>
            </a:r>
            <a:r>
              <a:rPr spc="10" dirty="0"/>
              <a:t>Subqueries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0976" y="9525"/>
            <a:ext cx="1305098" cy="7715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153</a:t>
            </a:fld>
            <a:endParaRPr dirty="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1249" y="849249"/>
            <a:ext cx="8438515" cy="2957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1.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Subqueries</a:t>
            </a:r>
            <a:r>
              <a:rPr sz="2400" b="1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b="1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Select</a:t>
            </a:r>
            <a:r>
              <a:rPr sz="2400" b="1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Statement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50"/>
              </a:spcBef>
            </a:pP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400" spc="-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subqueries</a:t>
            </a:r>
            <a:r>
              <a:rPr sz="2400" spc="-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are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most</a:t>
            </a:r>
            <a:r>
              <a:rPr sz="2400" spc="-1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frequently</a:t>
            </a:r>
            <a:r>
              <a:rPr sz="2400" spc="-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used</a:t>
            </a:r>
            <a:r>
              <a:rPr sz="2400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with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Select</a:t>
            </a:r>
            <a:r>
              <a:rPr sz="2400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statement.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b="1" spc="-10" dirty="0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SELECT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column_name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55"/>
              </a:lnSpc>
            </a:pP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table_name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_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xp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8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( </a:t>
            </a:r>
            <a:r>
              <a:rPr sz="2400" spc="5" dirty="0">
                <a:latin typeface="Calibri"/>
                <a:cs typeface="Calibri"/>
              </a:rPr>
              <a:t>SELECT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column_name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table_name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...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68655"/>
            <a:chOff x="2897251" y="0"/>
            <a:chExt cx="7778750" cy="6686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619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62305"/>
            </a:xfrm>
            <a:custGeom>
              <a:avLst/>
              <a:gdLst/>
              <a:ahLst/>
              <a:cxnLst/>
              <a:rect l="l" t="t" r="r" b="b"/>
              <a:pathLst>
                <a:path w="7772400" h="662305">
                  <a:moveTo>
                    <a:pt x="0" y="661924"/>
                  </a:moveTo>
                  <a:lnTo>
                    <a:pt x="7772400" y="661924"/>
                  </a:lnTo>
                  <a:lnTo>
                    <a:pt x="7772400" y="0"/>
                  </a:lnTo>
                </a:path>
                <a:path w="7772400" h="662305">
                  <a:moveTo>
                    <a:pt x="0" y="0"/>
                  </a:moveTo>
                  <a:lnTo>
                    <a:pt x="0" y="66192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6626" y="30099"/>
            <a:ext cx="639572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Subqueries</a:t>
            </a:r>
            <a:r>
              <a:rPr spc="-140" dirty="0"/>
              <a:t> </a:t>
            </a:r>
            <a:r>
              <a:rPr spc="15" dirty="0"/>
              <a:t>with</a:t>
            </a:r>
            <a:r>
              <a:rPr spc="-125" dirty="0"/>
              <a:t> </a:t>
            </a:r>
            <a:r>
              <a:rPr spc="10" dirty="0"/>
              <a:t>the</a:t>
            </a:r>
            <a:r>
              <a:rPr spc="-30" dirty="0"/>
              <a:t> </a:t>
            </a:r>
            <a:r>
              <a:rPr spc="15" dirty="0"/>
              <a:t>Select</a:t>
            </a:r>
            <a:r>
              <a:rPr spc="-120" dirty="0"/>
              <a:t> </a:t>
            </a:r>
            <a:r>
              <a:rPr spc="5" dirty="0"/>
              <a:t>Statement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45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154</a:t>
            </a:fld>
            <a:endParaRPr dirty="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1435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15754" y="1679257"/>
          <a:ext cx="6575424" cy="3489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5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5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5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7682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D0FAF6"/>
                      </a:solidFill>
                      <a:prstDash val="solid"/>
                    </a:lnL>
                    <a:lnR w="9525">
                      <a:solidFill>
                        <a:srgbClr val="D0FAF6"/>
                      </a:solidFill>
                      <a:prstDash val="solid"/>
                    </a:lnR>
                    <a:lnT w="9525">
                      <a:solidFill>
                        <a:srgbClr val="D0FAF6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D0FAF6"/>
                      </a:solidFill>
                      <a:prstDash val="solid"/>
                    </a:lnL>
                    <a:lnR w="9525">
                      <a:solidFill>
                        <a:srgbClr val="D0FAF6"/>
                      </a:solidFill>
                      <a:prstDash val="solid"/>
                    </a:lnR>
                    <a:lnT w="9525">
                      <a:solidFill>
                        <a:srgbClr val="D0FAF6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AGE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D0FAF6"/>
                      </a:solidFill>
                      <a:prstDash val="solid"/>
                    </a:lnL>
                    <a:lnR w="9525">
                      <a:solidFill>
                        <a:srgbClr val="D0FAF6"/>
                      </a:solidFill>
                      <a:prstDash val="solid"/>
                    </a:lnR>
                    <a:lnT w="9525">
                      <a:solidFill>
                        <a:srgbClr val="D0FAF6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D0FAF6"/>
                      </a:solidFill>
                      <a:prstDash val="solid"/>
                    </a:lnL>
                    <a:lnR w="9525">
                      <a:solidFill>
                        <a:srgbClr val="D0FAF6"/>
                      </a:solidFill>
                      <a:prstDash val="solid"/>
                    </a:lnR>
                    <a:lnT w="9525">
                      <a:solidFill>
                        <a:srgbClr val="D0FAF6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SALARY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D0FAF6"/>
                      </a:solidFill>
                      <a:prstDash val="solid"/>
                    </a:lnL>
                    <a:lnR w="9525">
                      <a:solidFill>
                        <a:srgbClr val="D0FAF6"/>
                      </a:solidFill>
                      <a:prstDash val="solid"/>
                    </a:lnR>
                    <a:lnT w="9525">
                      <a:solidFill>
                        <a:srgbClr val="D0FAF6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957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2000.00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Stephan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Dubai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1500.00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David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Bangkok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2000.00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Alina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6500.00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Kathrin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Bangalore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8500.00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Harry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China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4500.00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Jackson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Mizoram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10000.00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290445" y="814641"/>
            <a:ext cx="7132955" cy="76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Consider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EMPLOYEE</a:t>
            </a:r>
            <a:r>
              <a:rPr sz="2400" spc="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have</a:t>
            </a:r>
            <a:r>
              <a:rPr sz="240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following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records: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06600" y="11175"/>
            <a:ext cx="10688955" cy="806450"/>
            <a:chOff x="1506600" y="11175"/>
            <a:chExt cx="10688955" cy="8064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9775" y="14350"/>
              <a:ext cx="10682224" cy="8001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09775" y="14350"/>
              <a:ext cx="10682605" cy="800100"/>
            </a:xfrm>
            <a:custGeom>
              <a:avLst/>
              <a:gdLst/>
              <a:ahLst/>
              <a:cxnLst/>
              <a:rect l="l" t="t" r="r" b="b"/>
              <a:pathLst>
                <a:path w="10682605" h="800100">
                  <a:moveTo>
                    <a:pt x="0" y="800100"/>
                  </a:moveTo>
                  <a:lnTo>
                    <a:pt x="10682224" y="800100"/>
                  </a:lnTo>
                </a:path>
                <a:path w="10682605" h="800100">
                  <a:moveTo>
                    <a:pt x="10682224" y="0"/>
                  </a:moveTo>
                  <a:lnTo>
                    <a:pt x="0" y="0"/>
                  </a:lnTo>
                  <a:lnTo>
                    <a:pt x="0" y="8001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88769" y="121919"/>
            <a:ext cx="808100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Subqueries</a:t>
            </a:r>
            <a:r>
              <a:rPr spc="-155" dirty="0"/>
              <a:t> </a:t>
            </a:r>
            <a:r>
              <a:rPr spc="15" dirty="0"/>
              <a:t>with</a:t>
            </a:r>
            <a:r>
              <a:rPr spc="-140" dirty="0"/>
              <a:t> </a:t>
            </a:r>
            <a:r>
              <a:rPr spc="10" dirty="0"/>
              <a:t>the</a:t>
            </a:r>
            <a:r>
              <a:rPr spc="-45" dirty="0"/>
              <a:t> </a:t>
            </a:r>
            <a:r>
              <a:rPr spc="15" dirty="0"/>
              <a:t>Select</a:t>
            </a:r>
            <a:r>
              <a:rPr spc="-75" dirty="0"/>
              <a:t> </a:t>
            </a:r>
            <a:r>
              <a:rPr dirty="0"/>
              <a:t>Statement(Example)</a:t>
            </a: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155</a:t>
            </a:fld>
            <a:endParaRPr dirty="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92903" y="43815"/>
            <a:ext cx="4180204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SQL</a:t>
            </a:r>
            <a:r>
              <a:rPr spc="-90" dirty="0"/>
              <a:t> </a:t>
            </a:r>
            <a:r>
              <a:rPr spc="10" dirty="0"/>
              <a:t>Subqueries</a:t>
            </a:r>
            <a:r>
              <a:rPr spc="-155" dirty="0"/>
              <a:t> </a:t>
            </a:r>
            <a:r>
              <a:rPr spc="5" dirty="0"/>
              <a:t>Example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67241" y="3685603"/>
          <a:ext cx="7048500" cy="1783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7682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9525">
                      <a:solidFill>
                        <a:srgbClr val="0F6D6F"/>
                      </a:solidFill>
                      <a:prstDash val="solid"/>
                    </a:lnL>
                    <a:lnR w="9525">
                      <a:solidFill>
                        <a:srgbClr val="0F6D6F"/>
                      </a:solidFill>
                      <a:prstDash val="solid"/>
                    </a:lnR>
                    <a:lnT w="9525">
                      <a:solidFill>
                        <a:srgbClr val="0F6D6F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9525">
                      <a:solidFill>
                        <a:srgbClr val="0F6D6F"/>
                      </a:solidFill>
                      <a:prstDash val="solid"/>
                    </a:lnL>
                    <a:lnR w="9525">
                      <a:solidFill>
                        <a:srgbClr val="0F6D6F"/>
                      </a:solidFill>
                      <a:prstDash val="solid"/>
                    </a:lnR>
                    <a:lnT w="9525">
                      <a:solidFill>
                        <a:srgbClr val="0F6D6F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AGE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9525">
                      <a:solidFill>
                        <a:srgbClr val="0F6D6F"/>
                      </a:solidFill>
                      <a:prstDash val="solid"/>
                    </a:lnL>
                    <a:lnR w="9525">
                      <a:solidFill>
                        <a:srgbClr val="0F6D6F"/>
                      </a:solidFill>
                      <a:prstDash val="solid"/>
                    </a:lnR>
                    <a:lnT w="9525">
                      <a:solidFill>
                        <a:srgbClr val="0F6D6F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9525">
                      <a:solidFill>
                        <a:srgbClr val="0F6D6F"/>
                      </a:solidFill>
                      <a:prstDash val="solid"/>
                    </a:lnL>
                    <a:lnR w="9525">
                      <a:solidFill>
                        <a:srgbClr val="0F6D6F"/>
                      </a:solidFill>
                      <a:prstDash val="solid"/>
                    </a:lnR>
                    <a:lnT w="9525">
                      <a:solidFill>
                        <a:srgbClr val="0F6D6F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SALARY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9525">
                      <a:solidFill>
                        <a:srgbClr val="0F6D6F"/>
                      </a:solidFill>
                      <a:prstDash val="solid"/>
                    </a:lnL>
                    <a:lnR w="9525">
                      <a:solidFill>
                        <a:srgbClr val="0F6D6F"/>
                      </a:solidFill>
                      <a:prstDash val="solid"/>
                    </a:lnR>
                    <a:lnT w="9525">
                      <a:solidFill>
                        <a:srgbClr val="0F6D6F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957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Alina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spc="-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6500.00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Kathrin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Bangalore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8500.00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Jackson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Mizoram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10000.00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45970" y="689292"/>
            <a:ext cx="5779135" cy="295783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subquery</a:t>
            </a:r>
            <a:r>
              <a:rPr sz="2400" spc="-1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with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SELECT</a:t>
            </a:r>
            <a:r>
              <a:rPr sz="2400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statement</a:t>
            </a:r>
            <a:r>
              <a:rPr sz="2400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will</a:t>
            </a:r>
            <a:r>
              <a:rPr sz="2400" spc="-11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be: </a:t>
            </a:r>
            <a:r>
              <a:rPr sz="2400" spc="-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endParaRPr sz="2400">
              <a:latin typeface="Calibri"/>
              <a:cs typeface="Calibri"/>
            </a:endParaRPr>
          </a:p>
          <a:p>
            <a:pPr marL="288925">
              <a:lnSpc>
                <a:spcPts val="2830"/>
              </a:lnSpc>
            </a:pP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EMPLOYEE</a:t>
            </a:r>
            <a:endParaRPr sz="2400">
              <a:latin typeface="Calibri"/>
              <a:cs typeface="Calibri"/>
            </a:endParaRPr>
          </a:p>
          <a:p>
            <a:pPr marL="288925">
              <a:lnSpc>
                <a:spcPts val="2865"/>
              </a:lnSpc>
            </a:pP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(S</a:t>
            </a:r>
            <a:r>
              <a:rPr sz="2400" spc="2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L</a:t>
            </a:r>
            <a:r>
              <a:rPr sz="2400" spc="2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ID</a:t>
            </a:r>
            <a:endParaRPr sz="2400">
              <a:latin typeface="Calibri"/>
              <a:cs typeface="Calibri"/>
            </a:endParaRPr>
          </a:p>
          <a:p>
            <a:pPr marL="288925" marR="2480310">
              <a:lnSpc>
                <a:spcPts val="2850"/>
              </a:lnSpc>
              <a:spcBef>
                <a:spcPts val="170"/>
              </a:spcBef>
            </a:pPr>
            <a:r>
              <a:rPr sz="2400" spc="-10" dirty="0">
                <a:latin typeface="Calibri"/>
                <a:cs typeface="Calibri"/>
              </a:rPr>
              <a:t>FROM </a:t>
            </a:r>
            <a:r>
              <a:rPr sz="2400" spc="-20" dirty="0">
                <a:latin typeface="Calibri"/>
                <a:cs typeface="Calibri"/>
              </a:rPr>
              <a:t>EMPLOYEE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SALARY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&gt;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4500</a:t>
            </a:r>
            <a:r>
              <a:rPr sz="2400" spc="-5" dirty="0"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sz="2400" spc="-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would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produce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following</a:t>
            </a:r>
            <a:r>
              <a:rPr sz="2400" spc="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result: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4950" y="19050"/>
            <a:ext cx="1371600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156</a:t>
            </a:fld>
            <a:endParaRPr dirty="0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4010" y="777462"/>
            <a:ext cx="9004300" cy="467106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25"/>
              </a:spcBef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2.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Subqueries</a:t>
            </a:r>
            <a:r>
              <a:rPr sz="2400" b="1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b="1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INSERT</a:t>
            </a:r>
            <a:r>
              <a:rPr sz="2400" b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Statement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1010"/>
              </a:spcBef>
            </a:pPr>
            <a:r>
              <a:rPr sz="2400" spc="15" dirty="0">
                <a:latin typeface="Calibri"/>
                <a:cs typeface="Calibri"/>
              </a:rPr>
              <a:t>SQL </a:t>
            </a:r>
            <a:r>
              <a:rPr sz="2400" dirty="0">
                <a:latin typeface="Calibri"/>
                <a:cs typeface="Calibri"/>
              </a:rPr>
              <a:t>subquery can </a:t>
            </a:r>
            <a:r>
              <a:rPr sz="2400" spc="-10" dirty="0">
                <a:latin typeface="Calibri"/>
                <a:cs typeface="Calibri"/>
              </a:rPr>
              <a:t>also </a:t>
            </a:r>
            <a:r>
              <a:rPr sz="2400" spc="5" dirty="0">
                <a:latin typeface="Calibri"/>
                <a:cs typeface="Calibri"/>
              </a:rPr>
              <a:t>be </a:t>
            </a:r>
            <a:r>
              <a:rPr sz="2400" spc="10" dirty="0">
                <a:latin typeface="Calibri"/>
                <a:cs typeface="Calibri"/>
              </a:rPr>
              <a:t>used </a:t>
            </a:r>
            <a:r>
              <a:rPr sz="2400" spc="-5" dirty="0">
                <a:latin typeface="Calibri"/>
                <a:cs typeface="Calibri"/>
              </a:rPr>
              <a:t>with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Insert </a:t>
            </a:r>
            <a:r>
              <a:rPr sz="2400" spc="-15" dirty="0">
                <a:latin typeface="Calibri"/>
                <a:cs typeface="Calibri"/>
              </a:rPr>
              <a:t>statement. </a:t>
            </a: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spc="-20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insert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</a:t>
            </a:r>
            <a:r>
              <a:rPr sz="2400" dirty="0">
                <a:latin typeface="Calibri"/>
                <a:cs typeface="Calibri"/>
              </a:rPr>
              <a:t> returned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subquery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insert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another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755"/>
              </a:lnSpc>
              <a:spcBef>
                <a:spcPts val="725"/>
              </a:spcBef>
            </a:pP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52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subquery,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selected</a:t>
            </a:r>
            <a:r>
              <a:rPr sz="2400" spc="5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data</a:t>
            </a:r>
            <a:r>
              <a:rPr sz="2400" spc="4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5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be</a:t>
            </a:r>
            <a:r>
              <a:rPr sz="2400" spc="4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modified</a:t>
            </a:r>
            <a:r>
              <a:rPr sz="2400" spc="5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54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any</a:t>
            </a:r>
            <a:r>
              <a:rPr sz="2400" spc="4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755"/>
              </a:lnSpc>
            </a:pPr>
            <a:r>
              <a:rPr sz="2400" spc="-30" dirty="0">
                <a:latin typeface="Calibri"/>
                <a:cs typeface="Calibri"/>
              </a:rPr>
              <a:t>character,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functions.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Syntax:</a:t>
            </a:r>
            <a:endParaRPr sz="2400">
              <a:latin typeface="Calibri"/>
              <a:cs typeface="Calibri"/>
            </a:endParaRPr>
          </a:p>
          <a:p>
            <a:pPr marL="12700" marR="1788795">
              <a:lnSpc>
                <a:spcPts val="3610"/>
              </a:lnSpc>
              <a:spcBef>
                <a:spcPts val="235"/>
              </a:spcBef>
            </a:pPr>
            <a:r>
              <a:rPr sz="2400" dirty="0">
                <a:latin typeface="Calibri"/>
                <a:cs typeface="Calibri"/>
              </a:rPr>
              <a:t>INSERT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table_name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(column1,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column2,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column3....)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table_name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VALUE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OPERATOR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68655"/>
            <a:chOff x="2897251" y="0"/>
            <a:chExt cx="7778750" cy="6686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619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62305"/>
            </a:xfrm>
            <a:custGeom>
              <a:avLst/>
              <a:gdLst/>
              <a:ahLst/>
              <a:cxnLst/>
              <a:rect l="l" t="t" r="r" b="b"/>
              <a:pathLst>
                <a:path w="7772400" h="662305">
                  <a:moveTo>
                    <a:pt x="0" y="661924"/>
                  </a:moveTo>
                  <a:lnTo>
                    <a:pt x="7772400" y="661924"/>
                  </a:lnTo>
                  <a:lnTo>
                    <a:pt x="7772400" y="0"/>
                  </a:lnTo>
                </a:path>
                <a:path w="7772400" h="662305">
                  <a:moveTo>
                    <a:pt x="0" y="0"/>
                  </a:moveTo>
                  <a:lnTo>
                    <a:pt x="0" y="66192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6626" y="30099"/>
            <a:ext cx="6572884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Subqueries</a:t>
            </a:r>
            <a:r>
              <a:rPr spc="-150" dirty="0"/>
              <a:t> </a:t>
            </a:r>
            <a:r>
              <a:rPr spc="15" dirty="0"/>
              <a:t>with</a:t>
            </a:r>
            <a:r>
              <a:rPr spc="-125" dirty="0"/>
              <a:t> </a:t>
            </a:r>
            <a:r>
              <a:rPr spc="10" dirty="0"/>
              <a:t>the</a:t>
            </a:r>
            <a:r>
              <a:rPr spc="-30" dirty="0"/>
              <a:t> </a:t>
            </a:r>
            <a:r>
              <a:rPr spc="-10" dirty="0"/>
              <a:t>INSERT</a:t>
            </a:r>
            <a:r>
              <a:rPr spc="5" dirty="0"/>
              <a:t> Statement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451" y="1905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157</a:t>
            </a:fld>
            <a:endParaRPr dirty="0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28827"/>
            <a:ext cx="8726805" cy="47948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19"/>
              </a:spcBef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3.</a:t>
            </a:r>
            <a:r>
              <a:rPr sz="24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Subqueries</a:t>
            </a:r>
            <a:r>
              <a:rPr sz="2400" b="1" spc="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b="1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45" dirty="0">
                <a:solidFill>
                  <a:srgbClr val="FF0000"/>
                </a:solidFill>
                <a:latin typeface="Calibri"/>
                <a:cs typeface="Calibri"/>
              </a:rPr>
              <a:t>UPDATE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Statement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1015"/>
              </a:spcBef>
            </a:pP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subquery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SQL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can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be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used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conjunction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with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Update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statement. When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subquery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used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with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Update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statement,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then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either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single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or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multiple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columns</a:t>
            </a:r>
            <a:r>
              <a:rPr sz="24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can</a:t>
            </a:r>
            <a:r>
              <a:rPr sz="24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be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updated.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30" dirty="0">
                <a:latin typeface="Calibri"/>
                <a:cs typeface="Calibri"/>
              </a:rPr>
              <a:t>UP</a:t>
            </a:r>
            <a:r>
              <a:rPr sz="2400" spc="20" dirty="0">
                <a:latin typeface="Calibri"/>
                <a:cs typeface="Calibri"/>
              </a:rPr>
              <a:t>D</a:t>
            </a:r>
            <a:r>
              <a:rPr sz="2400" spc="-114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1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2700" marR="4787900">
              <a:lnSpc>
                <a:spcPts val="3610"/>
              </a:lnSpc>
              <a:spcBef>
                <a:spcPts val="235"/>
              </a:spcBef>
            </a:pPr>
            <a:r>
              <a:rPr sz="2400" spc="15" dirty="0">
                <a:latin typeface="Calibri"/>
                <a:cs typeface="Calibri"/>
              </a:rPr>
              <a:t>SET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column_name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new_value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VALUE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OPERATOR</a:t>
            </a:r>
            <a:endParaRPr sz="2400">
              <a:latin typeface="Calibri"/>
              <a:cs typeface="Calibri"/>
            </a:endParaRPr>
          </a:p>
          <a:p>
            <a:pPr marL="212725" marR="5391785">
              <a:lnSpc>
                <a:spcPts val="3529"/>
              </a:lnSpc>
              <a:spcBef>
                <a:spcPts val="55"/>
              </a:spcBef>
            </a:pPr>
            <a:r>
              <a:rPr sz="2400" spc="5" dirty="0">
                <a:latin typeface="Calibri"/>
                <a:cs typeface="Calibri"/>
              </a:rPr>
              <a:t>(SELECT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COLUMN_NAME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TABLE_NAME</a:t>
            </a:r>
            <a:endParaRPr sz="2400">
              <a:latin typeface="Calibri"/>
              <a:cs typeface="Calibri"/>
            </a:endParaRPr>
          </a:p>
          <a:p>
            <a:pPr marL="212725">
              <a:lnSpc>
                <a:spcPct val="100000"/>
              </a:lnSpc>
              <a:spcBef>
                <a:spcPts val="500"/>
              </a:spcBef>
            </a:pP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condition);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44700" y="0"/>
            <a:ext cx="10647680" cy="817880"/>
            <a:chOff x="1544700" y="0"/>
            <a:chExt cx="10647680" cy="8178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875" y="0"/>
              <a:ext cx="10644124" cy="8143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47875" y="0"/>
              <a:ext cx="10644505" cy="814705"/>
            </a:xfrm>
            <a:custGeom>
              <a:avLst/>
              <a:gdLst/>
              <a:ahLst/>
              <a:cxnLst/>
              <a:rect l="l" t="t" r="r" b="b"/>
              <a:pathLst>
                <a:path w="10644505" h="814705">
                  <a:moveTo>
                    <a:pt x="0" y="814324"/>
                  </a:moveTo>
                  <a:lnTo>
                    <a:pt x="10644124" y="814324"/>
                  </a:lnTo>
                </a:path>
                <a:path w="10644505" h="814705">
                  <a:moveTo>
                    <a:pt x="0" y="0"/>
                  </a:moveTo>
                  <a:lnTo>
                    <a:pt x="0" y="81432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19250" y="112331"/>
            <a:ext cx="6725284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Subqueries</a:t>
            </a:r>
            <a:r>
              <a:rPr spc="-135" dirty="0"/>
              <a:t> </a:t>
            </a:r>
            <a:r>
              <a:rPr spc="15" dirty="0"/>
              <a:t>with</a:t>
            </a:r>
            <a:r>
              <a:rPr spc="-130" dirty="0"/>
              <a:t> </a:t>
            </a:r>
            <a:r>
              <a:rPr spc="10" dirty="0"/>
              <a:t>the</a:t>
            </a:r>
            <a:r>
              <a:rPr spc="-40" dirty="0"/>
              <a:t> UPDATE</a:t>
            </a:r>
            <a:r>
              <a:rPr spc="-70" dirty="0"/>
              <a:t> </a:t>
            </a:r>
            <a:r>
              <a:rPr spc="5" dirty="0"/>
              <a:t>Statement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158</a:t>
            </a:fld>
            <a:endParaRPr dirty="0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1591" y="900747"/>
            <a:ext cx="8088630" cy="3339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4.</a:t>
            </a:r>
            <a:r>
              <a:rPr sz="24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Subqueries</a:t>
            </a:r>
            <a:r>
              <a:rPr sz="2400" b="1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b="1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10" dirty="0">
                <a:solidFill>
                  <a:srgbClr val="FF0000"/>
                </a:solidFill>
                <a:latin typeface="Calibri"/>
                <a:cs typeface="Calibri"/>
              </a:rPr>
              <a:t>DELETE</a:t>
            </a:r>
            <a:r>
              <a:rPr sz="24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Statement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70400"/>
              </a:lnSpc>
              <a:spcBef>
                <a:spcPts val="980"/>
              </a:spcBef>
            </a:pP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subquery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400" spc="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can</a:t>
            </a:r>
            <a:r>
              <a:rPr sz="2400" spc="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be</a:t>
            </a:r>
            <a:r>
              <a:rPr sz="240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used</a:t>
            </a:r>
            <a:r>
              <a:rPr sz="2400" spc="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conjunction</a:t>
            </a:r>
            <a:r>
              <a:rPr sz="2400" spc="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with</a:t>
            </a:r>
            <a:r>
              <a:rPr sz="240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Delete </a:t>
            </a:r>
            <a:r>
              <a:rPr sz="2400" spc="-5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statement</a:t>
            </a:r>
            <a:r>
              <a:rPr sz="2400" spc="-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just</a:t>
            </a:r>
            <a:r>
              <a:rPr sz="2400" spc="-2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like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any</a:t>
            </a:r>
            <a:r>
              <a:rPr sz="2400" spc="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other</a:t>
            </a:r>
            <a:r>
              <a:rPr sz="2400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20" dirty="0">
                <a:solidFill>
                  <a:srgbClr val="333333"/>
                </a:solidFill>
                <a:latin typeface="Calibri"/>
                <a:cs typeface="Calibri"/>
              </a:rPr>
              <a:t>statementsmentioned</a:t>
            </a:r>
            <a:r>
              <a:rPr sz="2400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above.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spc="-10" dirty="0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12700" marR="4563110">
              <a:lnSpc>
                <a:spcPct val="104299"/>
              </a:lnSpc>
              <a:spcBef>
                <a:spcPts val="80"/>
              </a:spcBef>
            </a:pPr>
            <a:r>
              <a:rPr sz="2400" spc="5" dirty="0">
                <a:latin typeface="Calibri"/>
                <a:cs typeface="Calibri"/>
              </a:rPr>
              <a:t>DELETE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FROM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TABLE_NAME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VALUE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OPERATOR</a:t>
            </a:r>
            <a:endParaRPr sz="2400">
              <a:latin typeface="Calibri"/>
              <a:cs typeface="Calibri"/>
            </a:endParaRPr>
          </a:p>
          <a:p>
            <a:pPr marL="212725">
              <a:lnSpc>
                <a:spcPct val="100000"/>
              </a:lnSpc>
              <a:spcBef>
                <a:spcPts val="120"/>
              </a:spcBef>
            </a:pPr>
            <a:r>
              <a:rPr sz="2400" spc="5" dirty="0">
                <a:latin typeface="Calibri"/>
                <a:cs typeface="Calibri"/>
              </a:rPr>
              <a:t>(SELECT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COLUMN_NAME</a:t>
            </a:r>
            <a:endParaRPr sz="2400">
              <a:latin typeface="Calibri"/>
              <a:cs typeface="Calibri"/>
            </a:endParaRPr>
          </a:p>
          <a:p>
            <a:pPr marL="212725">
              <a:lnSpc>
                <a:spcPct val="100000"/>
              </a:lnSpc>
              <a:spcBef>
                <a:spcPts val="125"/>
              </a:spcBef>
            </a:pP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TABLE_NAME</a:t>
            </a:r>
            <a:endParaRPr sz="2400">
              <a:latin typeface="Calibri"/>
              <a:cs typeface="Calibri"/>
            </a:endParaRPr>
          </a:p>
          <a:p>
            <a:pPr marL="212725">
              <a:lnSpc>
                <a:spcPct val="100000"/>
              </a:lnSpc>
              <a:spcBef>
                <a:spcPts val="200"/>
              </a:spcBef>
            </a:pP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condition);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5650" y="1650"/>
            <a:ext cx="10669905" cy="768350"/>
            <a:chOff x="1525650" y="1650"/>
            <a:chExt cx="10669905" cy="7683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825" y="4825"/>
              <a:ext cx="10663174" cy="762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8825" y="4825"/>
              <a:ext cx="10663555" cy="762000"/>
            </a:xfrm>
            <a:custGeom>
              <a:avLst/>
              <a:gdLst/>
              <a:ahLst/>
              <a:cxnLst/>
              <a:rect l="l" t="t" r="r" b="b"/>
              <a:pathLst>
                <a:path w="10663555" h="762000">
                  <a:moveTo>
                    <a:pt x="0" y="762000"/>
                  </a:moveTo>
                  <a:lnTo>
                    <a:pt x="10663174" y="762000"/>
                  </a:lnTo>
                </a:path>
                <a:path w="10663555" h="762000">
                  <a:moveTo>
                    <a:pt x="10663174" y="0"/>
                  </a:moveTo>
                  <a:lnTo>
                    <a:pt x="0" y="0"/>
                  </a:lnTo>
                  <a:lnTo>
                    <a:pt x="0" y="7620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04010" y="95885"/>
            <a:ext cx="660145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Subqueries</a:t>
            </a:r>
            <a:r>
              <a:rPr spc="-130" dirty="0"/>
              <a:t> </a:t>
            </a:r>
            <a:r>
              <a:rPr spc="15" dirty="0"/>
              <a:t>with</a:t>
            </a:r>
            <a:r>
              <a:rPr spc="-135" dirty="0"/>
              <a:t> </a:t>
            </a:r>
            <a:r>
              <a:rPr spc="10" dirty="0"/>
              <a:t>the</a:t>
            </a:r>
            <a:r>
              <a:rPr spc="-50" dirty="0"/>
              <a:t> </a:t>
            </a:r>
            <a:r>
              <a:rPr spc="5" dirty="0"/>
              <a:t>DELETE</a:t>
            </a:r>
            <a:r>
              <a:rPr spc="-70" dirty="0"/>
              <a:t> </a:t>
            </a:r>
            <a:r>
              <a:rPr spc="5" dirty="0"/>
              <a:t>Statement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159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5391" y="834453"/>
            <a:ext cx="4467860" cy="4617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Times New Roman"/>
                <a:cs typeface="Times New Roman"/>
              </a:rPr>
              <a:t>Unit-2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20" dirty="0">
                <a:latin typeface="Calibri"/>
                <a:cs typeface="Calibri"/>
              </a:rPr>
              <a:t>Relational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Model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Concepts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680"/>
              </a:lnSpc>
              <a:spcBef>
                <a:spcPts val="2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Integrity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Constraints</a:t>
            </a:r>
            <a:endParaRPr sz="2400">
              <a:latin typeface="Calibri"/>
              <a:cs typeface="Calibri"/>
            </a:endParaRPr>
          </a:p>
          <a:p>
            <a:pPr marL="699135" lvl="1" indent="-229235">
              <a:lnSpc>
                <a:spcPts val="2515"/>
              </a:lnSpc>
              <a:buFont typeface="Wingdings"/>
              <a:buChar char=""/>
              <a:tabLst>
                <a:tab pos="699135" algn="l"/>
              </a:tabLst>
            </a:pPr>
            <a:r>
              <a:rPr sz="2400" spc="5" dirty="0">
                <a:latin typeface="Calibri"/>
                <a:cs typeface="Calibri"/>
              </a:rPr>
              <a:t>Entity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Integrity</a:t>
            </a:r>
            <a:endParaRPr sz="2400">
              <a:latin typeface="Calibri"/>
              <a:cs typeface="Calibri"/>
            </a:endParaRPr>
          </a:p>
          <a:p>
            <a:pPr marL="699135" lvl="1" indent="-229235">
              <a:lnSpc>
                <a:spcPts val="2515"/>
              </a:lnSpc>
              <a:buFont typeface="Wingdings"/>
              <a:buChar char=""/>
              <a:tabLst>
                <a:tab pos="699135" algn="l"/>
              </a:tabLst>
            </a:pPr>
            <a:r>
              <a:rPr sz="2400" spc="-20" dirty="0">
                <a:latin typeface="Calibri"/>
                <a:cs typeface="Calibri"/>
              </a:rPr>
              <a:t>Referential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Integrity</a:t>
            </a:r>
            <a:endParaRPr sz="2400">
              <a:latin typeface="Calibri"/>
              <a:cs typeface="Calibri"/>
            </a:endParaRPr>
          </a:p>
          <a:p>
            <a:pPr marL="699135" lvl="1" indent="-229235">
              <a:lnSpc>
                <a:spcPts val="2515"/>
              </a:lnSpc>
              <a:buFont typeface="Wingdings"/>
              <a:buChar char=""/>
              <a:tabLst>
                <a:tab pos="699135" algn="l"/>
              </a:tabLst>
            </a:pPr>
            <a:r>
              <a:rPr sz="2400" spc="-25" dirty="0">
                <a:latin typeface="Calibri"/>
                <a:cs typeface="Calibri"/>
              </a:rPr>
              <a:t>Keys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Constraints</a:t>
            </a:r>
            <a:endParaRPr sz="2400">
              <a:latin typeface="Calibri"/>
              <a:cs typeface="Calibri"/>
            </a:endParaRPr>
          </a:p>
          <a:p>
            <a:pPr marL="699135" lvl="1" indent="-229235">
              <a:lnSpc>
                <a:spcPts val="2715"/>
              </a:lnSpc>
              <a:buFont typeface="Wingdings"/>
              <a:buChar char="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Domain</a:t>
            </a:r>
            <a:r>
              <a:rPr sz="2400" spc="-10" dirty="0">
                <a:latin typeface="Calibri"/>
                <a:cs typeface="Calibri"/>
              </a:rPr>
              <a:t> Constraints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20" dirty="0">
                <a:latin typeface="Calibri"/>
                <a:cs typeface="Calibri"/>
              </a:rPr>
              <a:t>Relational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Algebra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20" dirty="0">
                <a:latin typeface="Calibri"/>
                <a:cs typeface="Calibri"/>
              </a:rPr>
              <a:t>Relational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Calculus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25" dirty="0">
                <a:latin typeface="Calibri"/>
                <a:cs typeface="Calibri"/>
              </a:rPr>
              <a:t>Tuple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Domain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Calculus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680"/>
              </a:lnSpc>
              <a:spcBef>
                <a:spcPts val="2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Introduction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SQL</a:t>
            </a:r>
            <a:endParaRPr sz="2400">
              <a:latin typeface="Calibri"/>
              <a:cs typeface="Calibri"/>
            </a:endParaRPr>
          </a:p>
          <a:p>
            <a:pPr marL="699135" indent="-229235">
              <a:lnSpc>
                <a:spcPts val="2515"/>
              </a:lnSpc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Characteristics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SQL</a:t>
            </a:r>
            <a:endParaRPr sz="2400">
              <a:latin typeface="Calibri"/>
              <a:cs typeface="Calibri"/>
            </a:endParaRPr>
          </a:p>
          <a:p>
            <a:pPr marL="699135" indent="-229235">
              <a:lnSpc>
                <a:spcPts val="2715"/>
              </a:lnSpc>
              <a:buFont typeface="Arial MT"/>
              <a:buChar char="•"/>
              <a:tabLst>
                <a:tab pos="699135" algn="l"/>
              </a:tabLst>
            </a:pPr>
            <a:r>
              <a:rPr sz="2400" spc="3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d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</a:t>
            </a:r>
            <a:r>
              <a:rPr sz="2400" spc="25" dirty="0">
                <a:latin typeface="Calibri"/>
                <a:cs typeface="Calibri"/>
              </a:rPr>
              <a:t>Q</a:t>
            </a:r>
            <a:r>
              <a:rPr sz="2400" dirty="0">
                <a:latin typeface="Calibri"/>
                <a:cs typeface="Calibri"/>
              </a:rPr>
              <a:t>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890905"/>
            <a:chOff x="2897251" y="0"/>
            <a:chExt cx="7778750" cy="890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4825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4825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3575" y="0"/>
              <a:ext cx="2090801" cy="8905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08751" y="57785"/>
            <a:ext cx="155130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>
                <a:solidFill>
                  <a:srgbClr val="000000"/>
                </a:solidFill>
              </a:rPr>
              <a:t>C</a:t>
            </a:r>
            <a:r>
              <a:rPr dirty="0">
                <a:solidFill>
                  <a:srgbClr val="000000"/>
                </a:solidFill>
              </a:rPr>
              <a:t>o</a:t>
            </a:r>
            <a:r>
              <a:rPr spc="15" dirty="0">
                <a:solidFill>
                  <a:srgbClr val="000000"/>
                </a:solidFill>
              </a:rPr>
              <a:t>n</a:t>
            </a:r>
            <a:r>
              <a:rPr spc="-70" dirty="0">
                <a:solidFill>
                  <a:srgbClr val="000000"/>
                </a:solidFill>
              </a:rPr>
              <a:t>t</a:t>
            </a:r>
            <a:r>
              <a:rPr spc="35" dirty="0">
                <a:solidFill>
                  <a:srgbClr val="000000"/>
                </a:solidFill>
              </a:rPr>
              <a:t>e</a:t>
            </a:r>
            <a:r>
              <a:rPr spc="10" dirty="0">
                <a:solidFill>
                  <a:srgbClr val="000000"/>
                </a:solidFill>
              </a:rPr>
              <a:t>nts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524000" y="0"/>
            <a:ext cx="1447800" cy="819150"/>
            <a:chOff x="1524000" y="0"/>
            <a:chExt cx="1447800" cy="8191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000" y="0"/>
              <a:ext cx="1447800" cy="8191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4000" y="19050"/>
              <a:ext cx="1371600" cy="78105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0875" y="1650"/>
            <a:ext cx="10774680" cy="644525"/>
            <a:chOff x="1420875" y="1650"/>
            <a:chExt cx="10774680" cy="644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4050" y="4825"/>
              <a:ext cx="10767949" cy="6381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24050" y="4825"/>
              <a:ext cx="10768330" cy="638175"/>
            </a:xfrm>
            <a:custGeom>
              <a:avLst/>
              <a:gdLst/>
              <a:ahLst/>
              <a:cxnLst/>
              <a:rect l="l" t="t" r="r" b="b"/>
              <a:pathLst>
                <a:path w="10768330" h="638175">
                  <a:moveTo>
                    <a:pt x="0" y="638175"/>
                  </a:moveTo>
                  <a:lnTo>
                    <a:pt x="10767949" y="638175"/>
                  </a:lnTo>
                </a:path>
                <a:path w="10768330" h="638175">
                  <a:moveTo>
                    <a:pt x="10767949" y="0"/>
                  </a:moveTo>
                  <a:lnTo>
                    <a:pt x="0" y="0"/>
                  </a:lnTo>
                  <a:lnTo>
                    <a:pt x="0" y="638175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97330" y="34924"/>
            <a:ext cx="83781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Subqueries</a:t>
            </a:r>
            <a:r>
              <a:rPr spc="-120" dirty="0"/>
              <a:t> </a:t>
            </a:r>
            <a:r>
              <a:rPr spc="15" dirty="0"/>
              <a:t>with</a:t>
            </a:r>
            <a:r>
              <a:rPr spc="-125" dirty="0"/>
              <a:t> </a:t>
            </a:r>
            <a:r>
              <a:rPr spc="10" dirty="0"/>
              <a:t>the</a:t>
            </a:r>
            <a:r>
              <a:rPr spc="-35" dirty="0"/>
              <a:t> </a:t>
            </a:r>
            <a:r>
              <a:rPr spc="5" dirty="0"/>
              <a:t>DELETE</a:t>
            </a:r>
            <a:r>
              <a:rPr spc="-55" dirty="0"/>
              <a:t> </a:t>
            </a:r>
            <a:r>
              <a:rPr spc="5" dirty="0"/>
              <a:t>Statement</a:t>
            </a:r>
            <a:r>
              <a:rPr spc="-130" dirty="0"/>
              <a:t> </a:t>
            </a:r>
            <a:r>
              <a:rPr dirty="0"/>
              <a:t>(Example)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669095" y="4292155"/>
          <a:ext cx="6407148" cy="1752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1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1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6242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C03357"/>
                      </a:solidFill>
                      <a:prstDash val="solid"/>
                    </a:lnL>
                    <a:lnR w="9525">
                      <a:solidFill>
                        <a:srgbClr val="C03357"/>
                      </a:solidFill>
                      <a:prstDash val="solid"/>
                    </a:lnR>
                    <a:lnT w="9525">
                      <a:solidFill>
                        <a:srgbClr val="C03357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C03357"/>
                      </a:solidFill>
                      <a:prstDash val="solid"/>
                    </a:lnL>
                    <a:lnR w="9525">
                      <a:solidFill>
                        <a:srgbClr val="C03357"/>
                      </a:solidFill>
                      <a:prstDash val="solid"/>
                    </a:lnR>
                    <a:lnT w="9525">
                      <a:solidFill>
                        <a:srgbClr val="C03357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C03357"/>
                      </a:solidFill>
                      <a:prstDash val="solid"/>
                    </a:lnL>
                    <a:lnR w="9525">
                      <a:solidFill>
                        <a:srgbClr val="C03357"/>
                      </a:solidFill>
                      <a:prstDash val="solid"/>
                    </a:lnR>
                    <a:lnT w="9525">
                      <a:solidFill>
                        <a:srgbClr val="C03357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C03357"/>
                      </a:solidFill>
                      <a:prstDash val="solid"/>
                    </a:lnL>
                    <a:lnR w="9525">
                      <a:solidFill>
                        <a:srgbClr val="C03357"/>
                      </a:solidFill>
                      <a:prstDash val="solid"/>
                    </a:lnR>
                    <a:lnT w="9525">
                      <a:solidFill>
                        <a:srgbClr val="C03357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SALARY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C03357"/>
                      </a:solidFill>
                      <a:prstDash val="solid"/>
                    </a:lnL>
                    <a:lnR w="9525">
                      <a:solidFill>
                        <a:srgbClr val="C03357"/>
                      </a:solidFill>
                      <a:prstDash val="solid"/>
                    </a:lnR>
                    <a:lnT w="9525">
                      <a:solidFill>
                        <a:srgbClr val="C03357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17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John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2000.00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Stephan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Dubai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1500.00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92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David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Bangkok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2000.00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Jackson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Mizoram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10000.00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245235" y="794067"/>
            <a:ext cx="9785350" cy="3319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Let's</a:t>
            </a:r>
            <a:r>
              <a:rPr sz="2400" spc="3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assume</a:t>
            </a:r>
            <a:r>
              <a:rPr sz="2400" spc="2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we</a:t>
            </a:r>
            <a:r>
              <a:rPr sz="2400" spc="3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have</a:t>
            </a:r>
            <a:r>
              <a:rPr sz="2400" spc="3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an</a:t>
            </a:r>
            <a:r>
              <a:rPr sz="2400" spc="3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EMPLOYEE_BKP</a:t>
            </a:r>
            <a:r>
              <a:rPr sz="2400" spc="3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400" spc="3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available</a:t>
            </a:r>
            <a:r>
              <a:rPr sz="2400" spc="3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which</a:t>
            </a:r>
            <a:r>
              <a:rPr sz="2400" spc="3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3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backup</a:t>
            </a:r>
            <a:r>
              <a:rPr sz="2400" spc="3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12700" marR="9525">
              <a:lnSpc>
                <a:spcPts val="2860"/>
              </a:lnSpc>
              <a:spcBef>
                <a:spcPts val="160"/>
              </a:spcBef>
            </a:pP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EMPLOYEE</a:t>
            </a:r>
            <a:r>
              <a:rPr sz="2400" spc="25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table.</a:t>
            </a:r>
            <a:r>
              <a:rPr sz="2400" spc="20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2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given</a:t>
            </a:r>
            <a:r>
              <a:rPr sz="2400" spc="2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r>
              <a:rPr sz="2400" spc="2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deletes</a:t>
            </a:r>
            <a:r>
              <a:rPr sz="2400" spc="25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2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records</a:t>
            </a:r>
            <a:r>
              <a:rPr sz="2400" spc="2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2400" spc="1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2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EMPLOYEE </a:t>
            </a:r>
            <a:r>
              <a:rPr sz="2400" spc="-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 spc="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EMPLOYEE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whose</a:t>
            </a:r>
            <a:r>
              <a:rPr sz="2400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AGE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greater</a:t>
            </a:r>
            <a:r>
              <a:rPr sz="2400" spc="-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than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or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equal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400" spc="-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29.</a:t>
            </a:r>
            <a:endParaRPr sz="2400">
              <a:latin typeface="Calibri"/>
              <a:cs typeface="Calibri"/>
            </a:endParaRPr>
          </a:p>
          <a:p>
            <a:pPr marL="242570" indent="-230504">
              <a:lnSpc>
                <a:spcPts val="2820"/>
              </a:lnSpc>
              <a:buSzPct val="95833"/>
              <a:buAutoNum type="arabicPeriod"/>
              <a:tabLst>
                <a:tab pos="243204" algn="l"/>
              </a:tabLst>
            </a:pPr>
            <a:r>
              <a:rPr sz="2400" spc="10" dirty="0">
                <a:latin typeface="Calibri"/>
                <a:cs typeface="Calibri"/>
              </a:rPr>
              <a:t>DELETE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EMPLOYEE</a:t>
            </a:r>
            <a:endParaRPr sz="2400">
              <a:latin typeface="Calibri"/>
              <a:cs typeface="Calibri"/>
            </a:endParaRPr>
          </a:p>
          <a:p>
            <a:pPr marL="441325" indent="-429259">
              <a:lnSpc>
                <a:spcPts val="2855"/>
              </a:lnSpc>
              <a:buSzPct val="95833"/>
              <a:buAutoNum type="arabicPeriod"/>
              <a:tabLst>
                <a:tab pos="441325" algn="l"/>
                <a:tab pos="441959" algn="l"/>
              </a:tabLst>
            </a:pP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AGE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(SELECT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FROM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EMPLOYEE_BKP</a:t>
            </a:r>
            <a:endParaRPr sz="2400">
              <a:latin typeface="Calibri"/>
              <a:cs typeface="Calibri"/>
            </a:endParaRPr>
          </a:p>
          <a:p>
            <a:pPr marL="650875" indent="-638810">
              <a:lnSpc>
                <a:spcPts val="2865"/>
              </a:lnSpc>
              <a:buSzPct val="95833"/>
              <a:buAutoNum type="arabicPeriod"/>
              <a:tabLst>
                <a:tab pos="650875" algn="l"/>
                <a:tab pos="651510" algn="l"/>
              </a:tabLst>
            </a:pPr>
            <a:r>
              <a:rPr sz="2400" spc="-10" dirty="0">
                <a:latin typeface="Calibri"/>
                <a:cs typeface="Calibri"/>
              </a:rPr>
              <a:t>WHERE </a:t>
            </a:r>
            <a:r>
              <a:rPr sz="2400" spc="5" dirty="0">
                <a:latin typeface="Calibri"/>
                <a:cs typeface="Calibri"/>
              </a:rPr>
              <a:t>AGE</a:t>
            </a:r>
            <a:r>
              <a:rPr sz="2400" dirty="0">
                <a:latin typeface="Calibri"/>
                <a:cs typeface="Calibri"/>
              </a:rPr>
              <a:t> &gt;=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29</a:t>
            </a:r>
            <a:r>
              <a:rPr sz="24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850"/>
              </a:lnSpc>
              <a:spcBef>
                <a:spcPts val="170"/>
              </a:spcBef>
            </a:pP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sz="2400" spc="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would</a:t>
            </a:r>
            <a:r>
              <a:rPr sz="240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impact</a:t>
            </a:r>
            <a:r>
              <a:rPr sz="2400" spc="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three</a:t>
            </a:r>
            <a:r>
              <a:rPr sz="2400" spc="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rows,</a:t>
            </a:r>
            <a:r>
              <a:rPr sz="2400" spc="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400" spc="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finally,</a:t>
            </a:r>
            <a:r>
              <a:rPr sz="2400" spc="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EMPLOYEE</a:t>
            </a:r>
            <a:r>
              <a:rPr sz="2400" spc="1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would</a:t>
            </a:r>
            <a:r>
              <a:rPr sz="2400" spc="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have</a:t>
            </a:r>
            <a:r>
              <a:rPr sz="2400" spc="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following</a:t>
            </a:r>
            <a:r>
              <a:rPr sz="2400" spc="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records.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160</a:t>
            </a:fld>
            <a:endParaRPr dirty="0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49450" y="0"/>
            <a:ext cx="10746105" cy="900430"/>
            <a:chOff x="1449450" y="0"/>
            <a:chExt cx="10746105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2625" y="14350"/>
              <a:ext cx="10739374" cy="685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52625" y="14350"/>
              <a:ext cx="10739755" cy="685800"/>
            </a:xfrm>
            <a:custGeom>
              <a:avLst/>
              <a:gdLst/>
              <a:ahLst/>
              <a:cxnLst/>
              <a:rect l="l" t="t" r="r" b="b"/>
              <a:pathLst>
                <a:path w="10739755" h="685800">
                  <a:moveTo>
                    <a:pt x="0" y="685800"/>
                  </a:moveTo>
                  <a:lnTo>
                    <a:pt x="10739374" y="685800"/>
                  </a:lnTo>
                </a:path>
                <a:path w="10739755" h="685800">
                  <a:moveTo>
                    <a:pt x="10739374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9174" y="0"/>
              <a:ext cx="4005326" cy="9000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93334" y="71755"/>
            <a:ext cx="34709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>
                <a:solidFill>
                  <a:srgbClr val="C00000"/>
                </a:solidFill>
              </a:rPr>
              <a:t>Aggregate</a:t>
            </a:r>
            <a:r>
              <a:rPr spc="-75" dirty="0">
                <a:solidFill>
                  <a:srgbClr val="C00000"/>
                </a:solidFill>
              </a:rPr>
              <a:t> </a:t>
            </a:r>
            <a:r>
              <a:rPr spc="15" dirty="0">
                <a:solidFill>
                  <a:srgbClr val="C00000"/>
                </a:solidFill>
              </a:rPr>
              <a:t>Functions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179590" y="1057211"/>
            <a:ext cx="2969260" cy="681355"/>
            <a:chOff x="2179590" y="1057211"/>
            <a:chExt cx="2969260" cy="68135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9590" y="1217963"/>
              <a:ext cx="207986" cy="2458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0274" y="1057211"/>
              <a:ext cx="1671701" cy="68103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14724" y="1057211"/>
              <a:ext cx="1633601" cy="68103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137791" y="1028827"/>
            <a:ext cx="3907790" cy="26390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60350" indent="-248285">
              <a:lnSpc>
                <a:spcPct val="100000"/>
              </a:lnSpc>
              <a:spcBef>
                <a:spcPts val="819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10" dirty="0">
                <a:latin typeface="Calibri"/>
                <a:cs typeface="Calibri"/>
              </a:rPr>
              <a:t>Aggregate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  <a:p>
            <a:pPr marL="260350" indent="-248285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15" dirty="0">
                <a:latin typeface="Calibri"/>
                <a:cs typeface="Calibri"/>
              </a:rPr>
              <a:t>Types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Aggregate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300"/>
              </a:spcBef>
              <a:buFont typeface="Wingdings"/>
              <a:buChar char=""/>
              <a:tabLst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Count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229"/>
              </a:spcBef>
              <a:buFont typeface="Wingdings"/>
              <a:buChar char=""/>
              <a:tabLst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SUM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305"/>
              </a:spcBef>
              <a:buFont typeface="Wingdings"/>
              <a:buChar char=""/>
              <a:tabLst>
                <a:tab pos="699135" algn="l"/>
              </a:tabLst>
            </a:pPr>
            <a:r>
              <a:rPr sz="2000" spc="-35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V</a:t>
            </a:r>
            <a:r>
              <a:rPr sz="2000" spc="15" dirty="0">
                <a:latin typeface="Calibri"/>
                <a:cs typeface="Calibri"/>
              </a:rPr>
              <a:t>G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un</a:t>
            </a:r>
            <a:r>
              <a:rPr sz="2000" spc="-25" dirty="0">
                <a:latin typeface="Calibri"/>
                <a:cs typeface="Calibri"/>
              </a:rPr>
              <a:t>c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225"/>
              </a:spcBef>
              <a:buFont typeface="Wingdings"/>
              <a:buChar char=""/>
              <a:tabLst>
                <a:tab pos="699135" algn="l"/>
              </a:tabLst>
            </a:pPr>
            <a:r>
              <a:rPr sz="2000" spc="20" dirty="0">
                <a:latin typeface="Calibri"/>
                <a:cs typeface="Calibri"/>
              </a:rPr>
              <a:t>MAX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305"/>
              </a:spcBef>
              <a:buFont typeface="Wingdings"/>
              <a:buChar char=""/>
              <a:tabLst>
                <a:tab pos="699135" algn="l"/>
              </a:tabLst>
            </a:pPr>
            <a:r>
              <a:rPr sz="2000" spc="15" dirty="0">
                <a:latin typeface="Calibri"/>
                <a:cs typeface="Calibri"/>
              </a:rPr>
              <a:t>MIN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5493639" y="6472554"/>
            <a:ext cx="88265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5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47129" y="6472554"/>
            <a:ext cx="4013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85303" y="6472554"/>
            <a:ext cx="3994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161</a:t>
            </a:fld>
            <a:endParaRPr dirty="0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5650" y="0"/>
            <a:ext cx="10669905" cy="900430"/>
            <a:chOff x="1525650" y="0"/>
            <a:chExt cx="10669905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825" y="14350"/>
              <a:ext cx="10663174" cy="685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8825" y="14350"/>
              <a:ext cx="10663555" cy="685800"/>
            </a:xfrm>
            <a:custGeom>
              <a:avLst/>
              <a:gdLst/>
              <a:ahLst/>
              <a:cxnLst/>
              <a:rect l="l" t="t" r="r" b="b"/>
              <a:pathLst>
                <a:path w="10663555" h="685800">
                  <a:moveTo>
                    <a:pt x="0" y="685800"/>
                  </a:moveTo>
                  <a:lnTo>
                    <a:pt x="10663174" y="685800"/>
                  </a:lnTo>
                </a:path>
                <a:path w="10663555" h="685800">
                  <a:moveTo>
                    <a:pt x="10663174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7774" y="0"/>
              <a:ext cx="3624326" cy="9000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22189" y="71755"/>
            <a:ext cx="30841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0" dirty="0"/>
              <a:t>Topic</a:t>
            </a:r>
            <a:r>
              <a:rPr spc="-85" dirty="0"/>
              <a:t> </a:t>
            </a:r>
            <a:r>
              <a:rPr spc="15" dirty="0"/>
              <a:t>4</a:t>
            </a:r>
            <a:r>
              <a:rPr spc="5" dirty="0"/>
              <a:t> </a:t>
            </a:r>
            <a:r>
              <a:rPr spc="10" dirty="0"/>
              <a:t>Objectives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7791" y="1129664"/>
            <a:ext cx="8087995" cy="716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8285" marR="5080" indent="-248285" algn="r">
              <a:lnSpc>
                <a:spcPts val="2715"/>
              </a:lnSpc>
              <a:spcBef>
                <a:spcPts val="105"/>
              </a:spcBef>
              <a:buSzPct val="95833"/>
              <a:buFont typeface="Wingdings"/>
              <a:buChar char=""/>
              <a:tabLst>
                <a:tab pos="248285" algn="l"/>
                <a:tab pos="2020570" algn="l"/>
                <a:tab pos="2544445" algn="l"/>
                <a:tab pos="4203065" algn="l"/>
                <a:tab pos="5795010" algn="l"/>
                <a:tab pos="6319520" algn="l"/>
                <a:tab pos="7635240" algn="l"/>
              </a:tabLst>
            </a:pPr>
            <a:r>
              <a:rPr sz="2400" spc="-30" dirty="0">
                <a:solidFill>
                  <a:srgbClr val="1F2023"/>
                </a:solidFill>
                <a:latin typeface="Arial MT"/>
                <a:cs typeface="Arial MT"/>
              </a:rPr>
              <a:t>K</a:t>
            </a:r>
            <a:r>
              <a:rPr sz="2400" spc="5" dirty="0">
                <a:solidFill>
                  <a:srgbClr val="1F2023"/>
                </a:solidFill>
                <a:latin typeface="Arial MT"/>
                <a:cs typeface="Arial MT"/>
              </a:rPr>
              <a:t>n</a:t>
            </a:r>
            <a:r>
              <a:rPr sz="2400" spc="-65" dirty="0">
                <a:solidFill>
                  <a:srgbClr val="1F2023"/>
                </a:solidFill>
                <a:latin typeface="Arial MT"/>
                <a:cs typeface="Arial MT"/>
              </a:rPr>
              <a:t>o</a:t>
            </a:r>
            <a:r>
              <a:rPr sz="2400" spc="-15" dirty="0">
                <a:solidFill>
                  <a:srgbClr val="1F2023"/>
                </a:solidFill>
                <a:latin typeface="Arial MT"/>
                <a:cs typeface="Arial MT"/>
              </a:rPr>
              <a:t>w</a:t>
            </a:r>
            <a:r>
              <a:rPr sz="2400" spc="60" dirty="0">
                <a:solidFill>
                  <a:srgbClr val="1F2023"/>
                </a:solidFill>
                <a:latin typeface="Arial MT"/>
                <a:cs typeface="Arial MT"/>
              </a:rPr>
              <a:t>l</a:t>
            </a:r>
            <a:r>
              <a:rPr sz="2400" spc="5" dirty="0">
                <a:solidFill>
                  <a:srgbClr val="1F2023"/>
                </a:solidFill>
                <a:latin typeface="Arial MT"/>
                <a:cs typeface="Arial MT"/>
              </a:rPr>
              <a:t>edg</a:t>
            </a:r>
            <a:r>
              <a:rPr sz="2400" dirty="0">
                <a:solidFill>
                  <a:srgbClr val="1F2023"/>
                </a:solidFill>
                <a:latin typeface="Arial MT"/>
                <a:cs typeface="Arial MT"/>
              </a:rPr>
              <a:t>e	</a:t>
            </a:r>
            <a:r>
              <a:rPr sz="2400" spc="-65" dirty="0">
                <a:solidFill>
                  <a:srgbClr val="1F2023"/>
                </a:solidFill>
                <a:latin typeface="Arial MT"/>
                <a:cs typeface="Arial MT"/>
              </a:rPr>
              <a:t>o</a:t>
            </a:r>
            <a:r>
              <a:rPr sz="2400" dirty="0">
                <a:solidFill>
                  <a:srgbClr val="1F2023"/>
                </a:solidFill>
                <a:latin typeface="Arial MT"/>
                <a:cs typeface="Arial MT"/>
              </a:rPr>
              <a:t>f	</a:t>
            </a:r>
            <a:r>
              <a:rPr sz="2400" spc="-30" dirty="0">
                <a:solidFill>
                  <a:srgbClr val="1F2023"/>
                </a:solidFill>
                <a:latin typeface="Arial MT"/>
                <a:cs typeface="Arial MT"/>
              </a:rPr>
              <a:t>A</a:t>
            </a:r>
            <a:r>
              <a:rPr sz="2400" spc="10" dirty="0">
                <a:solidFill>
                  <a:srgbClr val="1F2023"/>
                </a:solidFill>
                <a:latin typeface="Arial MT"/>
                <a:cs typeface="Arial MT"/>
              </a:rPr>
              <a:t>g</a:t>
            </a:r>
            <a:r>
              <a:rPr sz="2400" spc="-65" dirty="0">
                <a:solidFill>
                  <a:srgbClr val="1F2023"/>
                </a:solidFill>
                <a:latin typeface="Arial MT"/>
                <a:cs typeface="Arial MT"/>
              </a:rPr>
              <a:t>g</a:t>
            </a:r>
            <a:r>
              <a:rPr sz="2400" spc="20" dirty="0">
                <a:solidFill>
                  <a:srgbClr val="1F2023"/>
                </a:solidFill>
                <a:latin typeface="Arial MT"/>
                <a:cs typeface="Arial MT"/>
              </a:rPr>
              <a:t>r</a:t>
            </a:r>
            <a:r>
              <a:rPr sz="2400" spc="10" dirty="0">
                <a:solidFill>
                  <a:srgbClr val="1F2023"/>
                </a:solidFill>
                <a:latin typeface="Arial MT"/>
                <a:cs typeface="Arial MT"/>
              </a:rPr>
              <a:t>eg</a:t>
            </a:r>
            <a:r>
              <a:rPr sz="2400" spc="-65" dirty="0">
                <a:solidFill>
                  <a:srgbClr val="1F2023"/>
                </a:solidFill>
                <a:latin typeface="Arial MT"/>
                <a:cs typeface="Arial MT"/>
              </a:rPr>
              <a:t>a</a:t>
            </a:r>
            <a:r>
              <a:rPr sz="2400" spc="5" dirty="0">
                <a:solidFill>
                  <a:srgbClr val="1F2023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1F2023"/>
                </a:solidFill>
                <a:latin typeface="Arial MT"/>
                <a:cs typeface="Arial MT"/>
              </a:rPr>
              <a:t>e	</a:t>
            </a:r>
            <a:r>
              <a:rPr sz="2400" spc="30" dirty="0">
                <a:solidFill>
                  <a:srgbClr val="1F2023"/>
                </a:solidFill>
                <a:latin typeface="Arial MT"/>
                <a:cs typeface="Arial MT"/>
              </a:rPr>
              <a:t>F</a:t>
            </a:r>
            <a:r>
              <a:rPr sz="2400" spc="10" dirty="0">
                <a:solidFill>
                  <a:srgbClr val="1F2023"/>
                </a:solidFill>
                <a:latin typeface="Arial MT"/>
                <a:cs typeface="Arial MT"/>
              </a:rPr>
              <a:t>un</a:t>
            </a:r>
            <a:r>
              <a:rPr sz="2400" dirty="0">
                <a:solidFill>
                  <a:srgbClr val="1F2023"/>
                </a:solidFill>
                <a:latin typeface="Arial MT"/>
                <a:cs typeface="Arial MT"/>
              </a:rPr>
              <a:t>c</a:t>
            </a:r>
            <a:r>
              <a:rPr sz="2400" spc="5" dirty="0">
                <a:solidFill>
                  <a:srgbClr val="1F2023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1F2023"/>
                </a:solidFill>
                <a:latin typeface="Arial MT"/>
                <a:cs typeface="Arial MT"/>
              </a:rPr>
              <a:t>i</a:t>
            </a:r>
            <a:r>
              <a:rPr sz="2400" spc="-65" dirty="0">
                <a:solidFill>
                  <a:srgbClr val="1F2023"/>
                </a:solidFill>
                <a:latin typeface="Arial MT"/>
                <a:cs typeface="Arial MT"/>
              </a:rPr>
              <a:t>o</a:t>
            </a:r>
            <a:r>
              <a:rPr sz="2400" spc="10" dirty="0">
                <a:solidFill>
                  <a:srgbClr val="1F2023"/>
                </a:solidFill>
                <a:latin typeface="Arial MT"/>
                <a:cs typeface="Arial MT"/>
              </a:rPr>
              <a:t>n</a:t>
            </a:r>
            <a:r>
              <a:rPr sz="2400" dirty="0">
                <a:solidFill>
                  <a:srgbClr val="1F2023"/>
                </a:solidFill>
                <a:latin typeface="Arial MT"/>
                <a:cs typeface="Arial MT"/>
              </a:rPr>
              <a:t>s	</a:t>
            </a:r>
            <a:r>
              <a:rPr sz="2400" spc="5" dirty="0">
                <a:solidFill>
                  <a:srgbClr val="1F2023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1F2023"/>
                </a:solidFill>
                <a:latin typeface="Arial MT"/>
                <a:cs typeface="Arial MT"/>
              </a:rPr>
              <a:t>o	</a:t>
            </a:r>
            <a:r>
              <a:rPr sz="2400" spc="-65" dirty="0">
                <a:solidFill>
                  <a:srgbClr val="1F2023"/>
                </a:solidFill>
                <a:latin typeface="Arial MT"/>
                <a:cs typeface="Arial MT"/>
              </a:rPr>
              <a:t>pe</a:t>
            </a:r>
            <a:r>
              <a:rPr sz="2400" spc="20" dirty="0">
                <a:solidFill>
                  <a:srgbClr val="1F2023"/>
                </a:solidFill>
                <a:latin typeface="Arial MT"/>
                <a:cs typeface="Arial MT"/>
              </a:rPr>
              <a:t>r</a:t>
            </a:r>
            <a:r>
              <a:rPr sz="2400" spc="75" dirty="0">
                <a:solidFill>
                  <a:srgbClr val="1F2023"/>
                </a:solidFill>
                <a:latin typeface="Arial MT"/>
                <a:cs typeface="Arial MT"/>
              </a:rPr>
              <a:t>f</a:t>
            </a:r>
            <a:r>
              <a:rPr sz="2400" spc="-65" dirty="0">
                <a:solidFill>
                  <a:srgbClr val="1F2023"/>
                </a:solidFill>
                <a:latin typeface="Arial MT"/>
                <a:cs typeface="Arial MT"/>
              </a:rPr>
              <a:t>o</a:t>
            </a:r>
            <a:r>
              <a:rPr sz="2400" spc="20" dirty="0">
                <a:solidFill>
                  <a:srgbClr val="1F2023"/>
                </a:solidFill>
                <a:latin typeface="Arial MT"/>
                <a:cs typeface="Arial MT"/>
              </a:rPr>
              <a:t>r</a:t>
            </a:r>
            <a:r>
              <a:rPr sz="2400" dirty="0">
                <a:solidFill>
                  <a:srgbClr val="1F2023"/>
                </a:solidFill>
                <a:latin typeface="Arial MT"/>
                <a:cs typeface="Arial MT"/>
              </a:rPr>
              <a:t>m	t</a:t>
            </a:r>
            <a:r>
              <a:rPr sz="2400" spc="15" dirty="0">
                <a:solidFill>
                  <a:srgbClr val="1F2023"/>
                </a:solidFill>
                <a:latin typeface="Arial MT"/>
                <a:cs typeface="Arial MT"/>
              </a:rPr>
              <a:t>h</a:t>
            </a:r>
            <a:r>
              <a:rPr sz="2400" dirty="0">
                <a:solidFill>
                  <a:srgbClr val="1F2023"/>
                </a:solidFill>
                <a:latin typeface="Arial MT"/>
                <a:cs typeface="Arial MT"/>
              </a:rPr>
              <a:t>e</a:t>
            </a:r>
            <a:endParaRPr sz="2400">
              <a:latin typeface="Arial MT"/>
              <a:cs typeface="Arial MT"/>
            </a:endParaRPr>
          </a:p>
          <a:p>
            <a:pPr marR="80645" algn="r">
              <a:lnSpc>
                <a:spcPts val="2715"/>
              </a:lnSpc>
            </a:pPr>
            <a:r>
              <a:rPr sz="2400" spc="-20" dirty="0">
                <a:solidFill>
                  <a:srgbClr val="1F2023"/>
                </a:solidFill>
                <a:latin typeface="Arial MT"/>
                <a:cs typeface="Arial MT"/>
              </a:rPr>
              <a:t>calculations</a:t>
            </a:r>
            <a:r>
              <a:rPr sz="2400" spc="17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2400" spc="-35" dirty="0">
                <a:solidFill>
                  <a:srgbClr val="1F2023"/>
                </a:solidFill>
                <a:latin typeface="Arial MT"/>
                <a:cs typeface="Arial MT"/>
              </a:rPr>
              <a:t>on</a:t>
            </a:r>
            <a:r>
              <a:rPr sz="2400" spc="11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F2023"/>
                </a:solidFill>
                <a:latin typeface="Arial MT"/>
                <a:cs typeface="Arial MT"/>
              </a:rPr>
              <a:t>multiple</a:t>
            </a:r>
            <a:r>
              <a:rPr sz="2400" spc="3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1F2023"/>
                </a:solidFill>
                <a:latin typeface="Arial MT"/>
                <a:cs typeface="Arial MT"/>
              </a:rPr>
              <a:t>rows</a:t>
            </a:r>
            <a:r>
              <a:rPr sz="2400" spc="9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2400" spc="-30" dirty="0">
                <a:solidFill>
                  <a:srgbClr val="1F2023"/>
                </a:solidFill>
                <a:latin typeface="Arial MT"/>
                <a:cs typeface="Arial MT"/>
              </a:rPr>
              <a:t>of</a:t>
            </a:r>
            <a:r>
              <a:rPr sz="2400" spc="1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F2023"/>
                </a:solidFill>
                <a:latin typeface="Arial MT"/>
                <a:cs typeface="Arial MT"/>
              </a:rPr>
              <a:t>a</a:t>
            </a:r>
            <a:r>
              <a:rPr sz="2400" spc="3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1F2023"/>
                </a:solidFill>
                <a:latin typeface="Arial MT"/>
                <a:cs typeface="Arial MT"/>
              </a:rPr>
              <a:t>single</a:t>
            </a:r>
            <a:r>
              <a:rPr sz="2400" spc="3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F2023"/>
                </a:solidFill>
                <a:latin typeface="Arial MT"/>
                <a:cs typeface="Arial MT"/>
              </a:rPr>
              <a:t>column</a:t>
            </a:r>
            <a:r>
              <a:rPr sz="2400" spc="114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2400" spc="-35" dirty="0">
                <a:solidFill>
                  <a:srgbClr val="1F2023"/>
                </a:solidFill>
                <a:latin typeface="Arial MT"/>
                <a:cs typeface="Arial MT"/>
              </a:rPr>
              <a:t>of</a:t>
            </a:r>
            <a:r>
              <a:rPr sz="2400" spc="2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F2023"/>
                </a:solidFill>
                <a:latin typeface="Arial MT"/>
                <a:cs typeface="Arial MT"/>
              </a:rPr>
              <a:t>a</a:t>
            </a:r>
            <a:r>
              <a:rPr sz="2400" spc="3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2400" spc="-30" dirty="0">
                <a:solidFill>
                  <a:srgbClr val="1F2023"/>
                </a:solidFill>
                <a:latin typeface="Arial MT"/>
                <a:cs typeface="Arial MT"/>
              </a:rPr>
              <a:t>table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493639" y="6472554"/>
            <a:ext cx="88265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5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47129" y="6472554"/>
            <a:ext cx="4013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85303" y="6472554"/>
            <a:ext cx="3994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162</a:t>
            </a:fld>
            <a:endParaRPr dirty="0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120139"/>
            <a:ext cx="8604885" cy="341566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9235" algn="just">
              <a:lnSpc>
                <a:spcPct val="90000"/>
              </a:lnSpc>
              <a:spcBef>
                <a:spcPts val="390"/>
              </a:spcBef>
            </a:pPr>
            <a:r>
              <a:rPr sz="2400" spc="20" dirty="0">
                <a:latin typeface="Calibri"/>
                <a:cs typeface="Calibri"/>
              </a:rPr>
              <a:t>An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aggregate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function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SQL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calculation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multiple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values</a:t>
            </a:r>
            <a:r>
              <a:rPr sz="2400" spc="-10" dirty="0">
                <a:latin typeface="Calibri"/>
                <a:cs typeface="Calibri"/>
              </a:rPr>
              <a:t> and </a:t>
            </a:r>
            <a:r>
              <a:rPr sz="2400" dirty="0">
                <a:latin typeface="Calibri"/>
                <a:cs typeface="Calibri"/>
              </a:rPr>
              <a:t>returns a </a:t>
            </a:r>
            <a:r>
              <a:rPr sz="2400" spc="-5" dirty="0">
                <a:latin typeface="Calibri"/>
                <a:cs typeface="Calibri"/>
              </a:rPr>
              <a:t>single </a:t>
            </a:r>
            <a:r>
              <a:rPr sz="2400" dirty="0">
                <a:latin typeface="Calibri"/>
                <a:cs typeface="Calibri"/>
              </a:rPr>
              <a:t>value. </a:t>
            </a:r>
            <a:r>
              <a:rPr sz="2400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SQL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provides </a:t>
            </a:r>
            <a:r>
              <a:rPr sz="2400" dirty="0">
                <a:latin typeface="Calibri"/>
                <a:cs typeface="Calibri"/>
              </a:rPr>
              <a:t>many </a:t>
            </a:r>
            <a:r>
              <a:rPr sz="2400" spc="-20" dirty="0">
                <a:latin typeface="Calibri"/>
                <a:cs typeface="Calibri"/>
              </a:rPr>
              <a:t>aggregate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functions </a:t>
            </a:r>
            <a:r>
              <a:rPr sz="2400" spc="-2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include </a:t>
            </a:r>
            <a:r>
              <a:rPr sz="2400" spc="-40" dirty="0">
                <a:latin typeface="Calibri"/>
                <a:cs typeface="Calibri"/>
              </a:rPr>
              <a:t>avg, </a:t>
            </a:r>
            <a:r>
              <a:rPr sz="2400" spc="10" dirty="0">
                <a:latin typeface="Calibri"/>
                <a:cs typeface="Calibri"/>
              </a:rPr>
              <a:t>count, </a:t>
            </a:r>
            <a:r>
              <a:rPr sz="2400" dirty="0">
                <a:latin typeface="Calibri"/>
                <a:cs typeface="Calibri"/>
              </a:rPr>
              <a:t>sum, min, max, </a:t>
            </a:r>
            <a:r>
              <a:rPr sz="2400" spc="-5" dirty="0">
                <a:latin typeface="Calibri"/>
                <a:cs typeface="Calibri"/>
              </a:rPr>
              <a:t>etc. </a:t>
            </a:r>
            <a:r>
              <a:rPr sz="2400" spc="-25" dirty="0">
                <a:latin typeface="Calibri"/>
                <a:cs typeface="Calibri"/>
              </a:rPr>
              <a:t>An </a:t>
            </a:r>
            <a:r>
              <a:rPr sz="2400" spc="-20" dirty="0">
                <a:latin typeface="Calibri"/>
                <a:cs typeface="Calibri"/>
              </a:rPr>
              <a:t>aggregate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function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ignores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NULL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values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when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performs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calculation,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except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count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function.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sz="2400" b="1" spc="-5" dirty="0">
                <a:latin typeface="Calibri"/>
                <a:cs typeface="Calibri"/>
              </a:rPr>
              <a:t>SQL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Aggregate</a:t>
            </a:r>
            <a:r>
              <a:rPr sz="2400" b="1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  <a:spcBef>
                <a:spcPts val="725"/>
              </a:spcBef>
              <a:tabLst>
                <a:tab pos="641350" algn="l"/>
                <a:tab pos="2252345" algn="l"/>
                <a:tab pos="3444240" algn="l"/>
                <a:tab pos="3777615" algn="l"/>
                <a:tab pos="4521200" algn="l"/>
                <a:tab pos="4930775" algn="l"/>
                <a:tab pos="6103620" algn="l"/>
                <a:tab pos="6656070" algn="l"/>
                <a:tab pos="8267065" algn="l"/>
              </a:tabLst>
            </a:pPr>
            <a:r>
              <a:rPr sz="2400" spc="20" dirty="0">
                <a:latin typeface="Calibri"/>
                <a:cs typeface="Calibri"/>
              </a:rPr>
              <a:t>S</a:t>
            </a:r>
            <a:r>
              <a:rPr sz="2400" spc="30" dirty="0">
                <a:latin typeface="Calibri"/>
                <a:cs typeface="Calibri"/>
              </a:rPr>
              <a:t>Q</a:t>
            </a:r>
            <a:r>
              <a:rPr sz="2400" dirty="0">
                <a:latin typeface="Calibri"/>
                <a:cs typeface="Calibri"/>
              </a:rPr>
              <a:t>L	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gr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80" dirty="0">
                <a:latin typeface="Calibri"/>
                <a:cs typeface="Calibri"/>
              </a:rPr>
              <a:t>g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10" dirty="0">
                <a:latin typeface="Calibri"/>
                <a:cs typeface="Calibri"/>
              </a:rPr>
              <a:t>fun</a:t>
            </a:r>
            <a:r>
              <a:rPr sz="2400" spc="-45" dirty="0">
                <a:latin typeface="Calibri"/>
                <a:cs typeface="Calibri"/>
              </a:rPr>
              <a:t>c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ed	</a:t>
            </a:r>
            <a:r>
              <a:rPr sz="2400" spc="2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	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Calibri"/>
                <a:cs typeface="Calibri"/>
              </a:rPr>
              <a:t>f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m	</a:t>
            </a:r>
            <a:r>
              <a:rPr sz="2400" spc="-60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10" dirty="0"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spc="-5" dirty="0">
                <a:latin typeface="Calibri"/>
                <a:cs typeface="Calibri"/>
              </a:rPr>
              <a:t>multiple </a:t>
            </a:r>
            <a:r>
              <a:rPr sz="2400" spc="-20" dirty="0">
                <a:latin typeface="Calibri"/>
                <a:cs typeface="Calibri"/>
              </a:rPr>
              <a:t>rows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single </a:t>
            </a:r>
            <a:r>
              <a:rPr sz="2400" spc="5" dirty="0">
                <a:latin typeface="Calibri"/>
                <a:cs typeface="Calibri"/>
              </a:rPr>
              <a:t>column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returns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single </a:t>
            </a:r>
            <a:r>
              <a:rPr sz="2400" spc="-15" dirty="0">
                <a:latin typeface="Calibri"/>
                <a:cs typeface="Calibri"/>
              </a:rPr>
              <a:t>value.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5" dirty="0">
                <a:latin typeface="Calibri"/>
                <a:cs typeface="Calibri"/>
              </a:rPr>
              <a:t>It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also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summarize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30400" y="1650"/>
            <a:ext cx="10765155" cy="692150"/>
            <a:chOff x="1430400" y="1650"/>
            <a:chExt cx="10765155" cy="692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3575" y="4825"/>
              <a:ext cx="10758424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33575" y="4825"/>
              <a:ext cx="10758805" cy="685800"/>
            </a:xfrm>
            <a:custGeom>
              <a:avLst/>
              <a:gdLst/>
              <a:ahLst/>
              <a:cxnLst/>
              <a:rect l="l" t="t" r="r" b="b"/>
              <a:pathLst>
                <a:path w="10758805" h="685800">
                  <a:moveTo>
                    <a:pt x="0" y="685800"/>
                  </a:moveTo>
                  <a:lnTo>
                    <a:pt x="10758423" y="685800"/>
                  </a:lnTo>
                </a:path>
                <a:path w="10758805" h="685800">
                  <a:moveTo>
                    <a:pt x="10758424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77714" y="57785"/>
            <a:ext cx="34709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Aggregate</a:t>
            </a:r>
            <a:r>
              <a:rPr spc="-75" dirty="0"/>
              <a:t> </a:t>
            </a:r>
            <a:r>
              <a:rPr spc="15" dirty="0"/>
              <a:t>Functions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163</a:t>
            </a:fld>
            <a:endParaRPr dirty="0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0875" y="20700"/>
            <a:ext cx="10774680" cy="692150"/>
            <a:chOff x="1420875" y="20700"/>
            <a:chExt cx="10774680" cy="692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4050" y="23875"/>
              <a:ext cx="10767949" cy="685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24050" y="23875"/>
              <a:ext cx="10768330" cy="685800"/>
            </a:xfrm>
            <a:custGeom>
              <a:avLst/>
              <a:gdLst/>
              <a:ahLst/>
              <a:cxnLst/>
              <a:rect l="l" t="t" r="r" b="b"/>
              <a:pathLst>
                <a:path w="10768330" h="685800">
                  <a:moveTo>
                    <a:pt x="0" y="685800"/>
                  </a:moveTo>
                  <a:lnTo>
                    <a:pt x="10767949" y="685800"/>
                  </a:lnTo>
                </a:path>
                <a:path w="10768330" h="685800">
                  <a:moveTo>
                    <a:pt x="10767949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013834" y="78105"/>
            <a:ext cx="557720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4.1</a:t>
            </a:r>
            <a:r>
              <a:rPr sz="32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FF0000"/>
                </a:solidFill>
                <a:latin typeface="Calibri"/>
                <a:cs typeface="Calibri"/>
              </a:rPr>
              <a:t>Types</a:t>
            </a:r>
            <a:r>
              <a:rPr sz="32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32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Aggregate</a:t>
            </a:r>
            <a:r>
              <a:rPr sz="3200" b="1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Functions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5245" y="1325562"/>
            <a:ext cx="43980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Types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of</a:t>
            </a:r>
            <a:r>
              <a:rPr sz="2400" b="1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SQL</a:t>
            </a:r>
            <a:r>
              <a:rPr sz="24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Aggregation</a:t>
            </a:r>
            <a:r>
              <a:rPr sz="2400" b="1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71168" y="2116963"/>
            <a:ext cx="6749979" cy="28004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164</a:t>
            </a:fld>
            <a:endParaRPr dirty="0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4350" y="1063307"/>
            <a:ext cx="8813165" cy="320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COUNT</a:t>
            </a:r>
            <a:r>
              <a:rPr sz="2400" b="1" spc="-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10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70400"/>
              </a:lnSpc>
              <a:spcBef>
                <a:spcPts val="980"/>
              </a:spcBef>
            </a:pPr>
            <a:r>
              <a:rPr sz="2400" spc="5" dirty="0">
                <a:latin typeface="Calibri"/>
                <a:cs typeface="Calibri"/>
              </a:rPr>
              <a:t>COUNT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used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Count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rows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database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can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work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both </a:t>
            </a:r>
            <a:r>
              <a:rPr sz="2400" dirty="0">
                <a:latin typeface="Calibri"/>
                <a:cs typeface="Calibri"/>
              </a:rPr>
              <a:t>numeric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5" dirty="0">
                <a:latin typeface="Calibri"/>
                <a:cs typeface="Calibri"/>
              </a:rPr>
              <a:t>non-numeric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types.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455"/>
              </a:lnSpc>
              <a:spcBef>
                <a:spcPts val="120"/>
              </a:spcBef>
            </a:pPr>
            <a:r>
              <a:rPr sz="2400" spc="5" dirty="0">
                <a:latin typeface="Calibri"/>
                <a:cs typeface="Calibri"/>
              </a:rPr>
              <a:t>COUNT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function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uses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COUNT(*)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that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returns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the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count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all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455"/>
              </a:lnSpc>
            </a:pPr>
            <a:r>
              <a:rPr sz="2400" spc="-90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ow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4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15" dirty="0">
                <a:latin typeface="Calibri"/>
                <a:cs typeface="Calibri"/>
              </a:rPr>
              <a:t>f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spc="-2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e.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30" dirty="0">
                <a:latin typeface="Calibri"/>
                <a:cs typeface="Calibri"/>
              </a:rPr>
              <a:t>U</a:t>
            </a:r>
            <a:r>
              <a:rPr sz="2400" spc="25" dirty="0">
                <a:latin typeface="Calibri"/>
                <a:cs typeface="Calibri"/>
              </a:rPr>
              <a:t>N</a:t>
            </a:r>
            <a:r>
              <a:rPr sz="2400" spc="30" dirty="0">
                <a:latin typeface="Calibri"/>
                <a:cs typeface="Calibri"/>
              </a:rPr>
              <a:t>T</a:t>
            </a:r>
            <a:r>
              <a:rPr sz="2400" spc="15" dirty="0">
                <a:latin typeface="Calibri"/>
                <a:cs typeface="Calibri"/>
              </a:rPr>
              <a:t>(</a:t>
            </a:r>
            <a:r>
              <a:rPr sz="2400" spc="-5" dirty="0">
                <a:latin typeface="Calibri"/>
                <a:cs typeface="Calibri"/>
              </a:rPr>
              <a:t>*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8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dup</a:t>
            </a:r>
            <a:r>
              <a:rPr sz="2400" spc="-25" dirty="0">
                <a:latin typeface="Calibri"/>
                <a:cs typeface="Calibri"/>
              </a:rPr>
              <a:t>li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N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-2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Syntax: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5" dirty="0">
                <a:latin typeface="Calibri"/>
                <a:cs typeface="Calibri"/>
              </a:rPr>
              <a:t>COUNT(*)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5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O</a:t>
            </a:r>
            <a:r>
              <a:rPr sz="2400" spc="25" dirty="0">
                <a:latin typeface="Calibri"/>
                <a:cs typeface="Calibri"/>
              </a:rPr>
              <a:t>U</a:t>
            </a:r>
            <a:r>
              <a:rPr sz="2400" spc="20" dirty="0">
                <a:latin typeface="Calibri"/>
                <a:cs typeface="Calibri"/>
              </a:rPr>
              <a:t>N</a:t>
            </a:r>
            <a:r>
              <a:rPr sz="2400" spc="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[</a:t>
            </a:r>
            <a:r>
              <a:rPr sz="2400" spc="3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LL</a:t>
            </a:r>
            <a:r>
              <a:rPr sz="2400" spc="15" dirty="0">
                <a:latin typeface="Calibri"/>
                <a:cs typeface="Calibri"/>
              </a:rPr>
              <a:t>|</a:t>
            </a:r>
            <a:r>
              <a:rPr sz="2400" spc="2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S</a:t>
            </a:r>
            <a:r>
              <a:rPr sz="2400" spc="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2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]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x</a:t>
            </a:r>
            <a:r>
              <a:rPr sz="2400" spc="5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0" dirty="0">
                <a:latin typeface="Calibri"/>
                <a:cs typeface="Calibri"/>
              </a:rPr>
              <a:t>ss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97075" y="0"/>
            <a:ext cx="10695305" cy="684530"/>
            <a:chOff x="1497075" y="0"/>
            <a:chExt cx="10695305" cy="6845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0250" y="0"/>
              <a:ext cx="10691749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00250" y="0"/>
              <a:ext cx="10692130" cy="681355"/>
            </a:xfrm>
            <a:custGeom>
              <a:avLst/>
              <a:gdLst/>
              <a:ahLst/>
              <a:cxnLst/>
              <a:rect l="l" t="t" r="r" b="b"/>
              <a:pathLst>
                <a:path w="10692130" h="681355">
                  <a:moveTo>
                    <a:pt x="0" y="680974"/>
                  </a:moveTo>
                  <a:lnTo>
                    <a:pt x="10691749" y="680974"/>
                  </a:lnTo>
                </a:path>
                <a:path w="1069213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71745" y="43815"/>
            <a:ext cx="3545204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4.1.1</a:t>
            </a:r>
            <a:r>
              <a:rPr spc="-75" dirty="0"/>
              <a:t> </a:t>
            </a:r>
            <a:r>
              <a:rPr spc="10" dirty="0"/>
              <a:t>Count</a:t>
            </a:r>
            <a:r>
              <a:rPr spc="-75" dirty="0"/>
              <a:t> </a:t>
            </a:r>
            <a:r>
              <a:rPr spc="15" dirty="0"/>
              <a:t>Function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165</a:t>
            </a:fld>
            <a:endParaRPr dirty="0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46869" y="1765109"/>
          <a:ext cx="6429375" cy="4281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136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550" spc="10" dirty="0">
                          <a:latin typeface="Times New Roman"/>
                          <a:cs typeface="Times New Roman"/>
                        </a:rPr>
                        <a:t>PRODUCT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F286F"/>
                      </a:solidFill>
                      <a:prstDash val="solid"/>
                    </a:lnL>
                    <a:lnR w="9525">
                      <a:solidFill>
                        <a:srgbClr val="0F286F"/>
                      </a:solidFill>
                      <a:prstDash val="solid"/>
                    </a:lnR>
                    <a:lnT w="9525">
                      <a:solidFill>
                        <a:srgbClr val="0F286F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550" spc="-25" dirty="0">
                          <a:latin typeface="Times New Roman"/>
                          <a:cs typeface="Times New Roman"/>
                        </a:rPr>
                        <a:t>COMPANY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F286F"/>
                      </a:solidFill>
                      <a:prstDash val="solid"/>
                    </a:lnL>
                    <a:lnR w="9525">
                      <a:solidFill>
                        <a:srgbClr val="0F286F"/>
                      </a:solidFill>
                      <a:prstDash val="solid"/>
                    </a:lnR>
                    <a:lnT w="9525">
                      <a:solidFill>
                        <a:srgbClr val="0F286F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550" spc="-10" dirty="0">
                          <a:latin typeface="Times New Roman"/>
                          <a:cs typeface="Times New Roman"/>
                        </a:rPr>
                        <a:t>QTY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F286F"/>
                      </a:solidFill>
                      <a:prstDash val="solid"/>
                    </a:lnL>
                    <a:lnR w="9525">
                      <a:solidFill>
                        <a:srgbClr val="0F286F"/>
                      </a:solidFill>
                      <a:prstDash val="solid"/>
                    </a:lnR>
                    <a:lnT w="9525">
                      <a:solidFill>
                        <a:srgbClr val="0F286F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550" spc="-60" dirty="0">
                          <a:latin typeface="Times New Roman"/>
                          <a:cs typeface="Times New Roman"/>
                        </a:rPr>
                        <a:t>RATE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F286F"/>
                      </a:solidFill>
                      <a:prstDash val="solid"/>
                    </a:lnL>
                    <a:lnR w="9525">
                      <a:solidFill>
                        <a:srgbClr val="0F286F"/>
                      </a:solidFill>
                      <a:prstDash val="solid"/>
                    </a:lnR>
                    <a:lnT w="9525">
                      <a:solidFill>
                        <a:srgbClr val="0F286F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COST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F286F"/>
                      </a:solidFill>
                      <a:prstDash val="solid"/>
                    </a:lnL>
                    <a:lnR w="9525">
                      <a:solidFill>
                        <a:srgbClr val="0F286F"/>
                      </a:solidFill>
                      <a:prstDash val="solid"/>
                    </a:lnR>
                    <a:lnT w="9525">
                      <a:solidFill>
                        <a:srgbClr val="0F286F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142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Item1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Com1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550" spc="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550" spc="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904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Item2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Com2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550" spc="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25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550" spc="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75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778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Item3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Com1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550" spc="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550" spc="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60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904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Item4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Com3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550" spc="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550" spc="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50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Item5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Com2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778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Item6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Cpm1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550" spc="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25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550" spc="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75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904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Item7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Com1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550" spc="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550" spc="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150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Item8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Com1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50" spc="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50" spc="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2803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Item9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Com2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50" spc="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25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50" spc="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50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2866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Item10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Com3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50" spc="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50" spc="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120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177795" y="1013523"/>
            <a:ext cx="1819910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b="1" spc="5" dirty="0">
                <a:solidFill>
                  <a:srgbClr val="333333"/>
                </a:solidFill>
                <a:latin typeface="Calibri"/>
                <a:cs typeface="Calibri"/>
              </a:rPr>
              <a:t>Sample 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table: </a:t>
            </a:r>
            <a:r>
              <a:rPr sz="2000" b="1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000" b="1" spc="-5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000" b="1" spc="-10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000" b="1" spc="10" dirty="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000" b="1" spc="35" dirty="0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000" b="1" spc="-15" dirty="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000" b="1" spc="-20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spc="-25" dirty="0">
                <a:solidFill>
                  <a:srgbClr val="333333"/>
                </a:solidFill>
                <a:latin typeface="Calibri"/>
                <a:cs typeface="Calibri"/>
              </a:rPr>
              <a:t>_</a:t>
            </a:r>
            <a:r>
              <a:rPr sz="2000" b="1" spc="45" dirty="0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000" b="1" spc="-15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000" b="1" spc="10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73275" y="0"/>
            <a:ext cx="10619105" cy="684530"/>
            <a:chOff x="1573275" y="0"/>
            <a:chExt cx="10619105" cy="684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6450" y="0"/>
              <a:ext cx="10615549" cy="6809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76450" y="0"/>
              <a:ext cx="10615930" cy="681355"/>
            </a:xfrm>
            <a:custGeom>
              <a:avLst/>
              <a:gdLst/>
              <a:ahLst/>
              <a:cxnLst/>
              <a:rect l="l" t="t" r="r" b="b"/>
              <a:pathLst>
                <a:path w="10615930" h="681355">
                  <a:moveTo>
                    <a:pt x="0" y="680974"/>
                  </a:moveTo>
                  <a:lnTo>
                    <a:pt x="10615549" y="680974"/>
                  </a:lnTo>
                </a:path>
                <a:path w="1061593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61484" y="43815"/>
            <a:ext cx="524510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4.1.2</a:t>
            </a:r>
            <a:r>
              <a:rPr spc="-40" dirty="0"/>
              <a:t> </a:t>
            </a:r>
            <a:r>
              <a:rPr spc="10" dirty="0"/>
              <a:t>Count</a:t>
            </a:r>
            <a:r>
              <a:rPr spc="-40" dirty="0"/>
              <a:t> </a:t>
            </a:r>
            <a:r>
              <a:rPr spc="5" dirty="0"/>
              <a:t>Function(Example)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166</a:t>
            </a:fld>
            <a:endParaRPr dirty="0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6492" y="666432"/>
            <a:ext cx="7929880" cy="571309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2000" b="1" spc="-5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000" b="1" spc="-2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000" b="1" spc="-2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000" b="1" spc="15" dirty="0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000" b="1" spc="-30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000" b="1" spc="30" dirty="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000" b="1" spc="45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000" b="1" spc="5" dirty="0">
                <a:solidFill>
                  <a:srgbClr val="333333"/>
                </a:solidFill>
                <a:latin typeface="Calibri"/>
                <a:cs typeface="Calibri"/>
              </a:rPr>
              <a:t>:</a:t>
            </a:r>
            <a:r>
              <a:rPr sz="2000" b="1" spc="-11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000" b="1" spc="-5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000" b="1" spc="40" dirty="0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000" b="1" spc="25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000" b="1" spc="-20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spc="-30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000" b="1" spc="5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spc="-10" dirty="0">
                <a:latin typeface="Calibri"/>
                <a:cs typeface="Calibri"/>
              </a:rPr>
              <a:t>SELECT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COUNT(*)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FROM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PRODUCT_MAST;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20" dirty="0">
                <a:solidFill>
                  <a:srgbClr val="333333"/>
                </a:solidFill>
                <a:latin typeface="Calibri"/>
                <a:cs typeface="Calibri"/>
              </a:rPr>
              <a:t>Output: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10" dirty="0">
                <a:solidFill>
                  <a:srgbClr val="44536A"/>
                </a:solidFill>
                <a:latin typeface="Arial MT"/>
                <a:cs typeface="Arial MT"/>
              </a:rPr>
              <a:t>10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000" b="1" spc="-2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000" b="1" spc="-2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000" b="1" spc="15" dirty="0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000" b="1" spc="-30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000" b="1" spc="30" dirty="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000" b="1" spc="45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000" b="1" spc="5" dirty="0">
                <a:solidFill>
                  <a:srgbClr val="333333"/>
                </a:solidFill>
                <a:latin typeface="Calibri"/>
                <a:cs typeface="Calibri"/>
              </a:rPr>
              <a:t>:</a:t>
            </a:r>
            <a:r>
              <a:rPr sz="2000" b="1" spc="-11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000" b="1" spc="-5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000" b="1" spc="40" dirty="0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000" b="1" spc="25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000" b="1" spc="10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spc="-1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spc="10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000" b="1" spc="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000" b="1" spc="-2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spc="10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000" b="1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000" b="1" spc="15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000" b="1" spc="-10" dirty="0">
                <a:solidFill>
                  <a:srgbClr val="333333"/>
                </a:solidFill>
                <a:latin typeface="Calibri"/>
                <a:cs typeface="Calibri"/>
              </a:rPr>
              <a:t>ER</a:t>
            </a:r>
            <a:r>
              <a:rPr sz="2000" b="1" spc="1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SELECT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COUNT(*)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FROM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PRODUCT_MAST;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WHERE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RATE&gt;=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20</a:t>
            </a:r>
            <a:r>
              <a:rPr sz="2000" spc="-5" dirty="0"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20" dirty="0">
                <a:solidFill>
                  <a:srgbClr val="333333"/>
                </a:solidFill>
                <a:latin typeface="Calibri"/>
                <a:cs typeface="Calibri"/>
              </a:rPr>
              <a:t>Output: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15" dirty="0">
                <a:latin typeface="Arial MT"/>
                <a:cs typeface="Arial MT"/>
              </a:rPr>
              <a:t>7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000" b="1" spc="-2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000" b="1" spc="-2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000" b="1" spc="15" dirty="0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000" b="1" spc="-30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000" b="1" spc="30" dirty="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000" b="1" spc="45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000" b="1" spc="5" dirty="0">
                <a:solidFill>
                  <a:srgbClr val="333333"/>
                </a:solidFill>
                <a:latin typeface="Calibri"/>
                <a:cs typeface="Calibri"/>
              </a:rPr>
              <a:t>:</a:t>
            </a:r>
            <a:r>
              <a:rPr sz="2000" b="1" spc="-11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000" b="1" spc="-5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000" b="1" spc="40" dirty="0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000" b="1" spc="25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000" b="1" spc="-20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spc="-30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000" b="1" spc="5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r>
              <a:rPr sz="2000" b="1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000" b="1" spc="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000" b="1" spc="-2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spc="10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000" b="1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spc="10" dirty="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000" b="1" spc="-15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000" b="1" spc="-20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spc="-15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000" b="1" spc="25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000" b="1" spc="-15" dirty="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000" b="1" spc="10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SELECT</a:t>
            </a:r>
            <a:r>
              <a:rPr sz="2000" spc="-5" dirty="0">
                <a:latin typeface="Calibri"/>
                <a:cs typeface="Calibri"/>
              </a:rPr>
              <a:t> COUNT(DISTINCT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COMPANY)</a:t>
            </a:r>
            <a:r>
              <a:rPr sz="2000" spc="37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FROM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PRODUCT_MAST;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20" dirty="0">
                <a:solidFill>
                  <a:srgbClr val="333333"/>
                </a:solidFill>
                <a:latin typeface="Calibri"/>
                <a:cs typeface="Calibri"/>
              </a:rPr>
              <a:t>Output: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15" dirty="0">
                <a:latin typeface="Arial MT"/>
                <a:cs typeface="Arial MT"/>
              </a:rPr>
              <a:t>3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000" b="1" spc="-2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000" b="1" spc="-2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000" b="1" spc="15" dirty="0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000" b="1" spc="-30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000" b="1" spc="30" dirty="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000" b="1" spc="45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000" b="1" spc="5" dirty="0">
                <a:solidFill>
                  <a:srgbClr val="333333"/>
                </a:solidFill>
                <a:latin typeface="Calibri"/>
                <a:cs typeface="Calibri"/>
              </a:rPr>
              <a:t>:</a:t>
            </a:r>
            <a:r>
              <a:rPr sz="2000" b="1" spc="-11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000" b="1" spc="-5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000" b="1" spc="40" dirty="0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000" b="1" spc="25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000" b="1" spc="-20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spc="-30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000" b="1" spc="5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r>
              <a:rPr sz="2000" b="1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000" b="1" spc="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000" b="1" spc="-2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spc="10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000" b="1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33333"/>
                </a:solidFill>
                <a:latin typeface="Calibri"/>
                <a:cs typeface="Calibri"/>
              </a:rPr>
              <a:t>GR</a:t>
            </a:r>
            <a:r>
              <a:rPr sz="2000" b="1" spc="-10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000" b="1" spc="35" dirty="0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000" b="1" spc="10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000" b="1" spc="-1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spc="-80" dirty="0">
                <a:solidFill>
                  <a:srgbClr val="333333"/>
                </a:solidFill>
                <a:latin typeface="Calibri"/>
                <a:cs typeface="Calibri"/>
              </a:rPr>
              <a:t>BY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SELECT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COMPANY,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COUNT(*)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PRODUCT_MAST</a:t>
            </a:r>
            <a:r>
              <a:rPr sz="2000" spc="30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GROUP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BY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COMPANY;</a:t>
            </a:r>
            <a:endParaRPr sz="2000">
              <a:latin typeface="Calibri"/>
              <a:cs typeface="Calibri"/>
            </a:endParaRPr>
          </a:p>
          <a:p>
            <a:pPr marL="12700" marR="7094220">
              <a:lnSpc>
                <a:spcPct val="95600"/>
              </a:lnSpc>
              <a:spcBef>
                <a:spcPts val="110"/>
              </a:spcBef>
            </a:pPr>
            <a:r>
              <a:rPr sz="2000" b="1" spc="-10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000" b="1" spc="-30" dirty="0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000" b="1" spc="-2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spc="-30" dirty="0">
                <a:solidFill>
                  <a:srgbClr val="333333"/>
                </a:solidFill>
                <a:latin typeface="Calibri"/>
                <a:cs typeface="Calibri"/>
              </a:rPr>
              <a:t>pu</a:t>
            </a:r>
            <a:r>
              <a:rPr sz="2000" b="1" spc="-20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spc="5" dirty="0">
                <a:solidFill>
                  <a:srgbClr val="333333"/>
                </a:solidFill>
                <a:latin typeface="Calibri"/>
                <a:cs typeface="Calibri"/>
              </a:rPr>
              <a:t>:  </a:t>
            </a:r>
            <a:r>
              <a:rPr sz="2100" i="1" spc="-55" dirty="0">
                <a:latin typeface="Arial"/>
                <a:cs typeface="Arial"/>
              </a:rPr>
              <a:t>Com1 </a:t>
            </a:r>
            <a:r>
              <a:rPr sz="2100" i="1" spc="-50" dirty="0">
                <a:latin typeface="Arial"/>
                <a:cs typeface="Arial"/>
              </a:rPr>
              <a:t> </a:t>
            </a:r>
            <a:r>
              <a:rPr sz="2100" i="1" spc="-55" dirty="0">
                <a:latin typeface="Arial"/>
                <a:cs typeface="Arial"/>
              </a:rPr>
              <a:t>Com2 </a:t>
            </a:r>
            <a:r>
              <a:rPr sz="2100" i="1" spc="-50" dirty="0">
                <a:latin typeface="Arial"/>
                <a:cs typeface="Arial"/>
              </a:rPr>
              <a:t> </a:t>
            </a:r>
            <a:r>
              <a:rPr sz="2100" i="1" spc="-55" dirty="0">
                <a:latin typeface="Arial"/>
                <a:cs typeface="Arial"/>
              </a:rPr>
              <a:t>Com3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14998"/>
            <a:ext cx="15062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8F8F8"/>
                </a:solidFill>
                <a:latin typeface="Arial MT"/>
                <a:cs typeface="Arial MT"/>
              </a:rPr>
              <a:t>Com1</a:t>
            </a:r>
            <a:r>
              <a:rPr sz="1200" spc="-50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8F8F8"/>
                </a:solidFill>
                <a:latin typeface="Arial MT"/>
                <a:cs typeface="Arial MT"/>
              </a:rPr>
              <a:t>5</a:t>
            </a:r>
            <a:r>
              <a:rPr sz="1200" spc="-40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8F8F8"/>
                </a:solidFill>
                <a:latin typeface="Arial MT"/>
                <a:cs typeface="Arial MT"/>
              </a:rPr>
              <a:t>Com2</a:t>
            </a:r>
            <a:r>
              <a:rPr sz="1200" spc="-45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8F8F8"/>
                </a:solidFill>
                <a:latin typeface="Arial MT"/>
                <a:cs typeface="Arial MT"/>
              </a:rPr>
              <a:t>3</a:t>
            </a:r>
            <a:r>
              <a:rPr sz="1200" spc="25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F8F8F8"/>
                </a:solidFill>
                <a:latin typeface="Arial MT"/>
                <a:cs typeface="Arial MT"/>
              </a:rPr>
              <a:t>Com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9085" y="117184"/>
            <a:ext cx="208915" cy="20510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200" dirty="0">
                <a:solidFill>
                  <a:srgbClr val="F8F8F8"/>
                </a:solidFill>
                <a:latin typeface="Arial MT"/>
                <a:cs typeface="Arial MT"/>
              </a:rPr>
              <a:t>3</a:t>
            </a:r>
            <a:r>
              <a:rPr sz="1200" spc="-30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8F8F8"/>
                </a:solidFill>
                <a:latin typeface="Arial MT"/>
                <a:cs typeface="Arial MT"/>
              </a:rPr>
              <a:t>2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44700" y="0"/>
            <a:ext cx="10647680" cy="770255"/>
            <a:chOff x="1544700" y="0"/>
            <a:chExt cx="10647680" cy="7702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875" y="0"/>
              <a:ext cx="10644124" cy="7666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47875" y="0"/>
              <a:ext cx="10644505" cy="767080"/>
            </a:xfrm>
            <a:custGeom>
              <a:avLst/>
              <a:gdLst/>
              <a:ahLst/>
              <a:cxnLst/>
              <a:rect l="l" t="t" r="r" b="b"/>
              <a:pathLst>
                <a:path w="10644505" h="767080">
                  <a:moveTo>
                    <a:pt x="0" y="766699"/>
                  </a:moveTo>
                  <a:lnTo>
                    <a:pt x="10644124" y="766699"/>
                  </a:lnTo>
                </a:path>
                <a:path w="10644505" h="767080">
                  <a:moveTo>
                    <a:pt x="0" y="0"/>
                  </a:moveTo>
                  <a:lnTo>
                    <a:pt x="0" y="766699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17415" y="90487"/>
            <a:ext cx="430784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Count</a:t>
            </a:r>
            <a:r>
              <a:rPr spc="-145" dirty="0"/>
              <a:t> </a:t>
            </a:r>
            <a:r>
              <a:rPr spc="5" dirty="0"/>
              <a:t>Function(Example)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71599" cy="78105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167</a:t>
            </a:fld>
            <a:endParaRPr dirty="0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1591" y="850328"/>
            <a:ext cx="8944610" cy="538035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 marR="5527675">
              <a:lnSpc>
                <a:spcPct val="79800"/>
              </a:lnSpc>
              <a:spcBef>
                <a:spcPts val="610"/>
              </a:spcBef>
            </a:pPr>
            <a:r>
              <a:rPr sz="2000" b="1" spc="-5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000" b="1" spc="-2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000" b="1" spc="-2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000" b="1" spc="15" dirty="0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000" b="1" spc="-30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000" b="1" spc="30" dirty="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000" b="1" spc="4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000" b="1" spc="5" dirty="0">
                <a:solidFill>
                  <a:srgbClr val="333333"/>
                </a:solidFill>
                <a:latin typeface="Calibri"/>
                <a:cs typeface="Calibri"/>
              </a:rPr>
              <a:t>:</a:t>
            </a:r>
            <a:r>
              <a:rPr sz="2000" b="1" spc="-1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333333"/>
                </a:solidFill>
                <a:latin typeface="Calibri"/>
                <a:cs typeface="Calibri"/>
              </a:rPr>
              <a:t>CO</a:t>
            </a:r>
            <a:r>
              <a:rPr sz="2000" b="1" spc="35" dirty="0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000" b="1" spc="25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000" b="1" spc="-20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spc="-30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000" b="1" spc="5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r>
              <a:rPr sz="2000" b="1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000" b="1" spc="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000" b="1" spc="-2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spc="10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000" b="1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spc="15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000" b="1" spc="-9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000" b="1" spc="10" dirty="0">
                <a:solidFill>
                  <a:srgbClr val="333333"/>
                </a:solidFill>
                <a:latin typeface="Calibri"/>
                <a:cs typeface="Calibri"/>
              </a:rPr>
              <a:t>V</a:t>
            </a:r>
            <a:r>
              <a:rPr sz="2000" b="1" spc="-1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000" b="1" spc="25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000" b="1" spc="10" dirty="0">
                <a:solidFill>
                  <a:srgbClr val="333333"/>
                </a:solidFill>
                <a:latin typeface="Calibri"/>
                <a:cs typeface="Calibri"/>
              </a:rPr>
              <a:t>G  </a:t>
            </a:r>
            <a:r>
              <a:rPr sz="2000" spc="-10" dirty="0">
                <a:latin typeface="Calibri"/>
                <a:cs typeface="Calibri"/>
              </a:rPr>
              <a:t>SELECT </a:t>
            </a:r>
            <a:r>
              <a:rPr sz="2000" spc="-40" dirty="0">
                <a:latin typeface="Calibri"/>
                <a:cs typeface="Calibri"/>
              </a:rPr>
              <a:t>COMPANY, </a:t>
            </a:r>
            <a:r>
              <a:rPr sz="2000" spc="-10" dirty="0">
                <a:latin typeface="Calibri"/>
                <a:cs typeface="Calibri"/>
              </a:rPr>
              <a:t>COUNT(*)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FROM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PRODUCT_MAST</a:t>
            </a:r>
            <a:endParaRPr sz="2000">
              <a:latin typeface="Calibri"/>
              <a:cs typeface="Calibri"/>
            </a:endParaRPr>
          </a:p>
          <a:p>
            <a:pPr marL="12700" marR="6681470">
              <a:lnSpc>
                <a:spcPct val="81400"/>
              </a:lnSpc>
            </a:pPr>
            <a:r>
              <a:rPr sz="2000" spc="15" dirty="0">
                <a:latin typeface="Calibri"/>
                <a:cs typeface="Calibri"/>
              </a:rPr>
              <a:t>G</a:t>
            </a:r>
            <a:r>
              <a:rPr sz="2000" spc="25" dirty="0">
                <a:latin typeface="Calibri"/>
                <a:cs typeface="Calibri"/>
              </a:rPr>
              <a:t>R</a:t>
            </a:r>
            <a:r>
              <a:rPr sz="2000" spc="20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U</a:t>
            </a:r>
            <a:r>
              <a:rPr sz="2000" spc="10" dirty="0">
                <a:latin typeface="Calibri"/>
                <a:cs typeface="Calibri"/>
              </a:rPr>
              <a:t>P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B</a:t>
            </a:r>
            <a:r>
              <a:rPr sz="2000" spc="10" dirty="0">
                <a:latin typeface="Calibri"/>
                <a:cs typeface="Calibri"/>
              </a:rPr>
              <a:t>Y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</a:t>
            </a:r>
            <a:r>
              <a:rPr sz="2000" spc="2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M</a:t>
            </a:r>
            <a:r>
              <a:rPr sz="2000" spc="-140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Y  </a:t>
            </a:r>
            <a:r>
              <a:rPr sz="2000" spc="25" dirty="0">
                <a:latin typeface="Calibri"/>
                <a:cs typeface="Calibri"/>
              </a:rPr>
              <a:t>H</a:t>
            </a:r>
            <a:r>
              <a:rPr sz="2000" spc="-35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V</a:t>
            </a:r>
            <a:r>
              <a:rPr sz="2000" spc="15" dirty="0">
                <a:latin typeface="Calibri"/>
                <a:cs typeface="Calibri"/>
              </a:rPr>
              <a:t>I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G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spc="2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U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T(</a:t>
            </a:r>
            <a:r>
              <a:rPr sz="2000" spc="-25" dirty="0">
                <a:latin typeface="Calibri"/>
                <a:cs typeface="Calibri"/>
              </a:rPr>
              <a:t>*</a:t>
            </a:r>
            <a:r>
              <a:rPr sz="2000" spc="-10" dirty="0">
                <a:latin typeface="Calibri"/>
                <a:cs typeface="Calibri"/>
              </a:rPr>
              <a:t>)</a:t>
            </a:r>
            <a:r>
              <a:rPr sz="2000" spc="-30" dirty="0">
                <a:latin typeface="Calibri"/>
                <a:cs typeface="Calibri"/>
              </a:rPr>
              <a:t>&gt;</a:t>
            </a:r>
            <a:r>
              <a:rPr sz="2000" spc="30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2000" spc="5" dirty="0"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655"/>
              </a:lnSpc>
            </a:pPr>
            <a:r>
              <a:rPr sz="2000" b="1" spc="-20" dirty="0">
                <a:solidFill>
                  <a:srgbClr val="333333"/>
                </a:solidFill>
                <a:latin typeface="Calibri"/>
                <a:cs typeface="Calibri"/>
              </a:rPr>
              <a:t>Output: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14"/>
              </a:lnSpc>
              <a:tabLst>
                <a:tab pos="831850" algn="l"/>
              </a:tabLst>
            </a:pPr>
            <a:r>
              <a:rPr sz="2000" spc="10" dirty="0">
                <a:latin typeface="Arial MT"/>
                <a:cs typeface="Arial MT"/>
              </a:rPr>
              <a:t>Com1	</a:t>
            </a:r>
            <a:r>
              <a:rPr sz="2000" spc="15" dirty="0">
                <a:latin typeface="Arial MT"/>
                <a:cs typeface="Arial MT"/>
              </a:rPr>
              <a:t>5</a:t>
            </a:r>
            <a:endParaRPr sz="2000">
              <a:latin typeface="Arial MT"/>
              <a:cs typeface="Arial MT"/>
            </a:endParaRPr>
          </a:p>
          <a:p>
            <a:pPr marL="79375">
              <a:lnSpc>
                <a:spcPts val="2140"/>
              </a:lnSpc>
            </a:pPr>
            <a:r>
              <a:rPr sz="2000" spc="15" dirty="0">
                <a:latin typeface="Arial MT"/>
                <a:cs typeface="Arial MT"/>
              </a:rPr>
              <a:t>Com2</a:t>
            </a:r>
            <a:r>
              <a:rPr sz="2000" spc="-13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3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2.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 SUM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ct val="67800"/>
              </a:lnSpc>
              <a:spcBef>
                <a:spcPts val="1130"/>
              </a:spcBef>
            </a:pPr>
            <a:r>
              <a:rPr sz="2400" spc="5" dirty="0">
                <a:latin typeface="Calibri"/>
                <a:cs typeface="Calibri"/>
              </a:rPr>
              <a:t>Sum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used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calculate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the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sum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all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selected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columns.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works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numeric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fields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only.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400" b="1" dirty="0">
                <a:latin typeface="Calibri"/>
                <a:cs typeface="Calibri"/>
              </a:rPr>
              <a:t>Syntax:SUM()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5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15" dirty="0">
                <a:latin typeface="Calibri"/>
                <a:cs typeface="Calibri"/>
              </a:rPr>
              <a:t>S</a:t>
            </a:r>
            <a:r>
              <a:rPr sz="2400" spc="30" dirty="0">
                <a:latin typeface="Calibri"/>
                <a:cs typeface="Calibri"/>
              </a:rPr>
              <a:t>U</a:t>
            </a:r>
            <a:r>
              <a:rPr sz="2400" spc="-3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[</a:t>
            </a:r>
            <a:r>
              <a:rPr sz="2400" spc="3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LL</a:t>
            </a:r>
            <a:r>
              <a:rPr sz="2400" spc="15" dirty="0">
                <a:latin typeface="Calibri"/>
                <a:cs typeface="Calibri"/>
              </a:rPr>
              <a:t>|D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S</a:t>
            </a:r>
            <a:r>
              <a:rPr sz="2400" spc="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2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]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xp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-10" dirty="0">
                <a:latin typeface="Calibri"/>
                <a:cs typeface="Calibri"/>
              </a:rPr>
              <a:t>Example: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SUM()</a:t>
            </a:r>
            <a:endParaRPr sz="2400">
              <a:latin typeface="Calibri"/>
              <a:cs typeface="Calibri"/>
            </a:endParaRPr>
          </a:p>
          <a:p>
            <a:pPr marL="12700" marR="5915660">
              <a:lnSpc>
                <a:spcPts val="3080"/>
              </a:lnSpc>
              <a:spcBef>
                <a:spcPts val="25"/>
              </a:spcBef>
            </a:pPr>
            <a:r>
              <a:rPr sz="2400" dirty="0">
                <a:latin typeface="Calibri"/>
                <a:cs typeface="Calibri"/>
              </a:rPr>
              <a:t>SELECT </a:t>
            </a:r>
            <a:r>
              <a:rPr sz="2400" spc="5" dirty="0">
                <a:latin typeface="Calibri"/>
                <a:cs typeface="Calibri"/>
              </a:rPr>
              <a:t>SUM(COST)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PRODUCT_MAST;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54225" y="0"/>
            <a:ext cx="10638155" cy="684530"/>
            <a:chOff x="1554225" y="0"/>
            <a:chExt cx="10638155" cy="6845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7400" y="0"/>
              <a:ext cx="10634599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57400" y="0"/>
              <a:ext cx="10634980" cy="681355"/>
            </a:xfrm>
            <a:custGeom>
              <a:avLst/>
              <a:gdLst/>
              <a:ahLst/>
              <a:cxnLst/>
              <a:rect l="l" t="t" r="r" b="b"/>
              <a:pathLst>
                <a:path w="10634980" h="681355">
                  <a:moveTo>
                    <a:pt x="0" y="680974"/>
                  </a:moveTo>
                  <a:lnTo>
                    <a:pt x="10634599" y="680974"/>
                  </a:lnTo>
                </a:path>
                <a:path w="1063498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09540" y="43815"/>
            <a:ext cx="33432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4.1.3</a:t>
            </a:r>
            <a:r>
              <a:rPr spc="-80" dirty="0"/>
              <a:t> </a:t>
            </a:r>
            <a:r>
              <a:rPr spc="10" dirty="0"/>
              <a:t>SUM</a:t>
            </a:r>
            <a:r>
              <a:rPr spc="-70" dirty="0"/>
              <a:t> </a:t>
            </a:r>
            <a:r>
              <a:rPr spc="15" dirty="0"/>
              <a:t>Function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168</a:t>
            </a:fld>
            <a:endParaRPr dirty="0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1591" y="734123"/>
            <a:ext cx="4073525" cy="583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333333"/>
                </a:solidFill>
                <a:latin typeface="Calibri"/>
                <a:cs typeface="Calibri"/>
              </a:rPr>
              <a:t>Example:</a:t>
            </a:r>
            <a:r>
              <a:rPr sz="2400" b="1" spc="-11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SUM()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dirty="0">
                <a:latin typeface="Calibri"/>
                <a:cs typeface="Calibri"/>
              </a:rPr>
              <a:t>SELECT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SUM(COST)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30"/>
              </a:lnSpc>
              <a:spcBef>
                <a:spcPts val="200"/>
              </a:spcBef>
            </a:pP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PRODUCT_MAST;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255"/>
              </a:lnSpc>
            </a:pP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Output: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325"/>
              </a:lnSpc>
            </a:pPr>
            <a:r>
              <a:rPr sz="2400" spc="-20" dirty="0">
                <a:latin typeface="Calibri"/>
                <a:cs typeface="Calibri"/>
              </a:rPr>
              <a:t>670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325"/>
              </a:lnSpc>
            </a:pPr>
            <a:r>
              <a:rPr sz="2400" b="1" spc="5" dirty="0">
                <a:solidFill>
                  <a:srgbClr val="333333"/>
                </a:solidFill>
                <a:latin typeface="Calibri"/>
                <a:cs typeface="Calibri"/>
              </a:rPr>
              <a:t>Example:</a:t>
            </a:r>
            <a:r>
              <a:rPr sz="2400" b="1" spc="-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SUM()</a:t>
            </a:r>
            <a:r>
              <a:rPr sz="2400" b="1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with</a:t>
            </a:r>
            <a:r>
              <a:rPr sz="2400" b="1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WHERE</a:t>
            </a:r>
            <a:endParaRPr sz="2400">
              <a:latin typeface="Calibri"/>
              <a:cs typeface="Calibri"/>
            </a:endParaRPr>
          </a:p>
          <a:p>
            <a:pPr marL="12700" marR="1113790">
              <a:lnSpc>
                <a:spcPct val="79600"/>
              </a:lnSpc>
              <a:spcBef>
                <a:spcPts val="310"/>
              </a:spcBef>
            </a:pPr>
            <a:r>
              <a:rPr sz="2400" dirty="0">
                <a:latin typeface="Calibri"/>
                <a:cs typeface="Calibri"/>
              </a:rPr>
              <a:t>SELECT </a:t>
            </a:r>
            <a:r>
              <a:rPr sz="2400" spc="5" dirty="0">
                <a:latin typeface="Calibri"/>
                <a:cs typeface="Calibri"/>
              </a:rPr>
              <a:t>SUM(COST)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PRODUCT_MAST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dirty="0">
                <a:latin typeface="Calibri"/>
                <a:cs typeface="Calibri"/>
              </a:rPr>
              <a:t> QTY&gt;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r>
              <a:rPr sz="2400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014"/>
              </a:lnSpc>
            </a:pP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Output: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290"/>
              </a:lnSpc>
            </a:pPr>
            <a:r>
              <a:rPr sz="2400" spc="-20" dirty="0">
                <a:latin typeface="Calibri"/>
                <a:cs typeface="Calibri"/>
              </a:rPr>
              <a:t>320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330"/>
              </a:lnSpc>
            </a:pPr>
            <a:r>
              <a:rPr sz="2400" b="1" spc="5" dirty="0">
                <a:latin typeface="Calibri"/>
                <a:cs typeface="Calibri"/>
              </a:rPr>
              <a:t>Example:</a:t>
            </a:r>
            <a:r>
              <a:rPr sz="2400" b="1" spc="-10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SUM()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with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GROUP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75" dirty="0">
                <a:latin typeface="Calibri"/>
                <a:cs typeface="Calibri"/>
              </a:rPr>
              <a:t>BY</a:t>
            </a:r>
            <a:endParaRPr sz="2400">
              <a:latin typeface="Calibri"/>
              <a:cs typeface="Calibri"/>
            </a:endParaRPr>
          </a:p>
          <a:p>
            <a:pPr marL="12700" marR="1113790">
              <a:lnSpc>
                <a:spcPct val="79500"/>
              </a:lnSpc>
              <a:spcBef>
                <a:spcPts val="315"/>
              </a:spcBef>
            </a:pPr>
            <a:r>
              <a:rPr sz="2400" dirty="0">
                <a:latin typeface="Calibri"/>
                <a:cs typeface="Calibri"/>
              </a:rPr>
              <a:t>SELECT </a:t>
            </a:r>
            <a:r>
              <a:rPr sz="2400" spc="5" dirty="0">
                <a:latin typeface="Calibri"/>
                <a:cs typeface="Calibri"/>
              </a:rPr>
              <a:t>SUM(COST)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PRODUCT_MAST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QTY&gt;3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</a:pPr>
            <a:r>
              <a:rPr sz="2400" spc="-10" dirty="0">
                <a:latin typeface="Calibri"/>
                <a:cs typeface="Calibri"/>
              </a:rPr>
              <a:t>GROUP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COMPANY;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290"/>
              </a:lnSpc>
            </a:pPr>
            <a:r>
              <a:rPr sz="2400" b="1" spc="-5" dirty="0">
                <a:latin typeface="Calibri"/>
                <a:cs typeface="Calibri"/>
              </a:rPr>
              <a:t>Output: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290"/>
              </a:lnSpc>
            </a:pPr>
            <a:r>
              <a:rPr sz="2400" spc="5" dirty="0">
                <a:latin typeface="Calibri"/>
                <a:cs typeface="Calibri"/>
              </a:rPr>
              <a:t>Com1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150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605"/>
              </a:lnSpc>
            </a:pPr>
            <a:r>
              <a:rPr sz="2400" spc="5" dirty="0">
                <a:latin typeface="Calibri"/>
                <a:cs typeface="Calibri"/>
              </a:rPr>
              <a:t>Com2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170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5650" y="1650"/>
            <a:ext cx="10669905" cy="692150"/>
            <a:chOff x="1525650" y="1650"/>
            <a:chExt cx="10669905" cy="692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825" y="4825"/>
              <a:ext cx="10663174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8825" y="4825"/>
              <a:ext cx="10663555" cy="685800"/>
            </a:xfrm>
            <a:custGeom>
              <a:avLst/>
              <a:gdLst/>
              <a:ahLst/>
              <a:cxnLst/>
              <a:rect l="l" t="t" r="r" b="b"/>
              <a:pathLst>
                <a:path w="10663555" h="685800">
                  <a:moveTo>
                    <a:pt x="0" y="685800"/>
                  </a:moveTo>
                  <a:lnTo>
                    <a:pt x="10663174" y="685800"/>
                  </a:lnTo>
                </a:path>
                <a:path w="10663555" h="685800">
                  <a:moveTo>
                    <a:pt x="10663174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07584" y="59689"/>
            <a:ext cx="411352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SUM</a:t>
            </a:r>
            <a:r>
              <a:rPr spc="-85" dirty="0"/>
              <a:t> </a:t>
            </a:r>
            <a:r>
              <a:rPr spc="5" dirty="0"/>
              <a:t>Function(Example)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169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4270" y="1073213"/>
            <a:ext cx="4796790" cy="502412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type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literals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5" dirty="0">
                <a:latin typeface="Calibri"/>
                <a:cs typeface="Calibri"/>
              </a:rPr>
              <a:t>Types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Commands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operators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Procedures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Tables,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Views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Indexes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Queries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subqueries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Aggregate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5" dirty="0">
                <a:latin typeface="Calibri"/>
                <a:cs typeface="Calibri"/>
              </a:rPr>
              <a:t>Insert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Update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Delete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Joins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5" dirty="0">
                <a:latin typeface="Calibri"/>
                <a:cs typeface="Calibri"/>
              </a:rPr>
              <a:t>Unions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Minus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25" dirty="0">
                <a:latin typeface="Calibri"/>
                <a:cs typeface="Calibri"/>
              </a:rPr>
              <a:t>Cursors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35" dirty="0">
                <a:latin typeface="Calibri"/>
                <a:cs typeface="Calibri"/>
              </a:rPr>
              <a:t>Triggers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Procedures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SQL/PL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SQL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890905"/>
            <a:chOff x="2897251" y="0"/>
            <a:chExt cx="7778750" cy="890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4825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4825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7775" y="0"/>
              <a:ext cx="3471926" cy="8905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22189" y="57785"/>
            <a:ext cx="293624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000000"/>
                </a:solidFill>
              </a:rPr>
              <a:t>Content(Conti….)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524000" y="0"/>
            <a:ext cx="1447800" cy="819150"/>
            <a:chOff x="1524000" y="0"/>
            <a:chExt cx="1447800" cy="8191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000" y="0"/>
              <a:ext cx="1447800" cy="8191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4000" y="19050"/>
              <a:ext cx="1371600" cy="78105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5610" y="790511"/>
            <a:ext cx="9076055" cy="54660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6367145">
              <a:lnSpc>
                <a:spcPts val="1650"/>
              </a:lnSpc>
              <a:spcBef>
                <a:spcPts val="505"/>
              </a:spcBef>
            </a:pPr>
            <a:r>
              <a:rPr sz="1700" b="1" spc="-1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1700" b="1" spc="40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1700" b="1" spc="-2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1700" b="1" spc="35" dirty="0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1700" b="1" spc="-20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1700" b="1" spc="25" dirty="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1700" b="1" spc="45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1700" b="1" spc="5" dirty="0">
                <a:solidFill>
                  <a:srgbClr val="333333"/>
                </a:solidFill>
                <a:latin typeface="Calibri"/>
                <a:cs typeface="Calibri"/>
              </a:rPr>
              <a:t>:</a:t>
            </a:r>
            <a:r>
              <a:rPr sz="1700" b="1" spc="-1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700" b="1" spc="15" dirty="0">
                <a:solidFill>
                  <a:srgbClr val="333333"/>
                </a:solidFill>
                <a:latin typeface="Calibri"/>
                <a:cs typeface="Calibri"/>
              </a:rPr>
              <a:t>SU</a:t>
            </a:r>
            <a:r>
              <a:rPr sz="1700" b="1" spc="10" dirty="0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1700" b="1" spc="-10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1700" b="1" spc="5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r>
              <a:rPr sz="1700" b="1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700" b="1" spc="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700" b="1" spc="25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1700" b="1" spc="10" dirty="0">
                <a:solidFill>
                  <a:srgbClr val="333333"/>
                </a:solidFill>
                <a:latin typeface="Calibri"/>
                <a:cs typeface="Calibri"/>
              </a:rPr>
              <a:t>th</a:t>
            </a:r>
            <a:r>
              <a:rPr sz="1700" b="1" spc="-1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700" b="1" spc="45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1700" b="1" spc="-6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1700" b="1" spc="40" dirty="0">
                <a:solidFill>
                  <a:srgbClr val="333333"/>
                </a:solidFill>
                <a:latin typeface="Calibri"/>
                <a:cs typeface="Calibri"/>
              </a:rPr>
              <a:t>V</a:t>
            </a:r>
            <a:r>
              <a:rPr sz="1700" b="1" spc="-5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1700" b="1" spc="10" dirty="0">
                <a:solidFill>
                  <a:srgbClr val="333333"/>
                </a:solidFill>
                <a:latin typeface="Calibri"/>
                <a:cs typeface="Calibri"/>
              </a:rPr>
              <a:t>G  </a:t>
            </a:r>
            <a:r>
              <a:rPr sz="1700" spc="40" dirty="0">
                <a:latin typeface="Calibri"/>
                <a:cs typeface="Calibri"/>
              </a:rPr>
              <a:t>S</a:t>
            </a:r>
            <a:r>
              <a:rPr sz="1700" spc="-10" dirty="0">
                <a:latin typeface="Calibri"/>
                <a:cs typeface="Calibri"/>
              </a:rPr>
              <a:t>E</a:t>
            </a:r>
            <a:r>
              <a:rPr sz="1700" spc="30" dirty="0">
                <a:latin typeface="Calibri"/>
                <a:cs typeface="Calibri"/>
              </a:rPr>
              <a:t>L</a:t>
            </a:r>
            <a:r>
              <a:rPr sz="1700" spc="-10" dirty="0">
                <a:latin typeface="Calibri"/>
                <a:cs typeface="Calibri"/>
              </a:rPr>
              <a:t>E</a:t>
            </a:r>
            <a:r>
              <a:rPr sz="1700" spc="-15" dirty="0">
                <a:latin typeface="Calibri"/>
                <a:cs typeface="Calibri"/>
              </a:rPr>
              <a:t>C</a:t>
            </a:r>
            <a:r>
              <a:rPr sz="1700" spc="10" dirty="0">
                <a:latin typeface="Calibri"/>
                <a:cs typeface="Calibri"/>
              </a:rPr>
              <a:t>T</a:t>
            </a:r>
            <a:r>
              <a:rPr sz="1700" spc="-9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C</a:t>
            </a:r>
            <a:r>
              <a:rPr sz="1700" spc="-5" dirty="0">
                <a:latin typeface="Calibri"/>
                <a:cs typeface="Calibri"/>
              </a:rPr>
              <a:t>O</a:t>
            </a:r>
            <a:r>
              <a:rPr sz="1700" spc="40" dirty="0">
                <a:latin typeface="Calibri"/>
                <a:cs typeface="Calibri"/>
              </a:rPr>
              <a:t>M</a:t>
            </a:r>
            <a:r>
              <a:rPr sz="1700" spc="-135" dirty="0">
                <a:latin typeface="Calibri"/>
                <a:cs typeface="Calibri"/>
              </a:rPr>
              <a:t>P</a:t>
            </a:r>
            <a:r>
              <a:rPr sz="1700" spc="-15" dirty="0">
                <a:latin typeface="Calibri"/>
                <a:cs typeface="Calibri"/>
              </a:rPr>
              <a:t>A</a:t>
            </a:r>
            <a:r>
              <a:rPr sz="1700" spc="20" dirty="0">
                <a:latin typeface="Calibri"/>
                <a:cs typeface="Calibri"/>
              </a:rPr>
              <a:t>N</a:t>
            </a:r>
            <a:r>
              <a:rPr sz="1700" spc="-235" dirty="0">
                <a:latin typeface="Calibri"/>
                <a:cs typeface="Calibri"/>
              </a:rPr>
              <a:t>Y</a:t>
            </a:r>
            <a:r>
              <a:rPr sz="1700" spc="5" dirty="0">
                <a:latin typeface="Calibri"/>
                <a:cs typeface="Calibri"/>
              </a:rPr>
              <a:t>,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40" dirty="0">
                <a:latin typeface="Calibri"/>
                <a:cs typeface="Calibri"/>
              </a:rPr>
              <a:t>S</a:t>
            </a:r>
            <a:r>
              <a:rPr sz="1700" spc="30" dirty="0">
                <a:latin typeface="Calibri"/>
                <a:cs typeface="Calibri"/>
              </a:rPr>
              <a:t>U</a:t>
            </a:r>
            <a:r>
              <a:rPr sz="1700" spc="40" dirty="0">
                <a:latin typeface="Calibri"/>
                <a:cs typeface="Calibri"/>
              </a:rPr>
              <a:t>M</a:t>
            </a:r>
            <a:r>
              <a:rPr sz="1700" dirty="0">
                <a:latin typeface="Calibri"/>
                <a:cs typeface="Calibri"/>
              </a:rPr>
              <a:t>(</a:t>
            </a:r>
            <a:r>
              <a:rPr sz="1700" spc="-5" dirty="0">
                <a:latin typeface="Calibri"/>
                <a:cs typeface="Calibri"/>
              </a:rPr>
              <a:t>CO</a:t>
            </a:r>
            <a:r>
              <a:rPr sz="1700" spc="40" dirty="0">
                <a:latin typeface="Calibri"/>
                <a:cs typeface="Calibri"/>
              </a:rPr>
              <a:t>S</a:t>
            </a:r>
            <a:r>
              <a:rPr sz="1700" spc="-10" dirty="0">
                <a:latin typeface="Calibri"/>
                <a:cs typeface="Calibri"/>
              </a:rPr>
              <a:t>T</a:t>
            </a:r>
            <a:r>
              <a:rPr sz="1700" spc="5" dirty="0">
                <a:latin typeface="Calibri"/>
                <a:cs typeface="Calibri"/>
              </a:rPr>
              <a:t>)  FROM PRODUCT_MAST </a:t>
            </a:r>
            <a:r>
              <a:rPr sz="1700" spc="10" dirty="0">
                <a:latin typeface="Calibri"/>
                <a:cs typeface="Calibri"/>
              </a:rPr>
              <a:t> GROUP</a:t>
            </a:r>
            <a:r>
              <a:rPr sz="1700" spc="-8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BY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COMPANY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1400"/>
              </a:lnSpc>
            </a:pPr>
            <a:r>
              <a:rPr sz="1700" spc="-5" dirty="0">
                <a:latin typeface="Calibri"/>
                <a:cs typeface="Calibri"/>
              </a:rPr>
              <a:t>HAVING</a:t>
            </a:r>
            <a:r>
              <a:rPr sz="1700" spc="-80" dirty="0">
                <a:latin typeface="Calibri"/>
                <a:cs typeface="Calibri"/>
              </a:rPr>
              <a:t> </a:t>
            </a:r>
            <a:r>
              <a:rPr sz="1700" spc="10" dirty="0">
                <a:latin typeface="Calibri"/>
                <a:cs typeface="Calibri"/>
              </a:rPr>
              <a:t>SUM(COST)&gt;=</a:t>
            </a:r>
            <a:r>
              <a:rPr sz="1700" spc="10" dirty="0">
                <a:solidFill>
                  <a:srgbClr val="C00000"/>
                </a:solidFill>
                <a:latin typeface="Calibri"/>
                <a:cs typeface="Calibri"/>
              </a:rPr>
              <a:t>170</a:t>
            </a:r>
            <a:r>
              <a:rPr sz="1700" spc="10" dirty="0">
                <a:latin typeface="Calibri"/>
                <a:cs typeface="Calibri"/>
              </a:rPr>
              <a:t>;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1650"/>
              </a:lnSpc>
            </a:pPr>
            <a:r>
              <a:rPr sz="1700" b="1" dirty="0">
                <a:solidFill>
                  <a:srgbClr val="333333"/>
                </a:solidFill>
                <a:latin typeface="Calibri"/>
                <a:cs typeface="Calibri"/>
              </a:rPr>
              <a:t>Output: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1650"/>
              </a:lnSpc>
            </a:pPr>
            <a:r>
              <a:rPr sz="1700" spc="20" dirty="0">
                <a:latin typeface="Arial MT"/>
                <a:cs typeface="Arial MT"/>
              </a:rPr>
              <a:t>Com1</a:t>
            </a:r>
            <a:r>
              <a:rPr sz="1700" spc="280" dirty="0">
                <a:latin typeface="Arial MT"/>
                <a:cs typeface="Arial MT"/>
              </a:rPr>
              <a:t> </a:t>
            </a:r>
            <a:r>
              <a:rPr sz="1700" spc="25" dirty="0">
                <a:latin typeface="Arial MT"/>
                <a:cs typeface="Arial MT"/>
              </a:rPr>
              <a:t>335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ts val="1845"/>
              </a:lnSpc>
            </a:pPr>
            <a:r>
              <a:rPr sz="1700" spc="20" dirty="0">
                <a:latin typeface="Arial MT"/>
                <a:cs typeface="Arial MT"/>
              </a:rPr>
              <a:t>Com3</a:t>
            </a:r>
            <a:r>
              <a:rPr sz="1700" spc="280" dirty="0">
                <a:latin typeface="Arial MT"/>
                <a:cs typeface="Arial MT"/>
              </a:rPr>
              <a:t> </a:t>
            </a:r>
            <a:r>
              <a:rPr sz="1700" spc="25" dirty="0">
                <a:latin typeface="Arial MT"/>
                <a:cs typeface="Arial MT"/>
              </a:rPr>
              <a:t>170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ts val="2605"/>
              </a:lnSpc>
              <a:spcBef>
                <a:spcPts val="1015"/>
              </a:spcBef>
            </a:pPr>
            <a:r>
              <a:rPr sz="2400" b="1" spc="-10" dirty="0">
                <a:latin typeface="Calibri"/>
                <a:cs typeface="Calibri"/>
              </a:rPr>
              <a:t>3. </a:t>
            </a:r>
            <a:r>
              <a:rPr sz="2400" b="1" spc="-85" dirty="0">
                <a:latin typeface="Calibri"/>
                <a:cs typeface="Calibri"/>
              </a:rPr>
              <a:t>AVG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78200"/>
              </a:lnSpc>
              <a:spcBef>
                <a:spcPts val="355"/>
              </a:spcBef>
            </a:pP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AVG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function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used to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calculate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40" dirty="0">
                <a:solidFill>
                  <a:srgbClr val="333333"/>
                </a:solidFill>
                <a:latin typeface="Calibri"/>
                <a:cs typeface="Calibri"/>
              </a:rPr>
              <a:t>average</a:t>
            </a: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value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of the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numeric </a:t>
            </a:r>
            <a:r>
              <a:rPr sz="2400" spc="-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type.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AVG</a:t>
            </a:r>
            <a:r>
              <a:rPr sz="2400" spc="-1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function</a:t>
            </a:r>
            <a:r>
              <a:rPr sz="2400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returns</a:t>
            </a:r>
            <a:r>
              <a:rPr sz="2400" spc="-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average</a:t>
            </a:r>
            <a:r>
              <a:rPr sz="2400" spc="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non-Null</a:t>
            </a:r>
            <a:r>
              <a:rPr sz="24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values.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055"/>
              </a:lnSpc>
            </a:pP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290"/>
              </a:lnSpc>
            </a:pPr>
            <a:r>
              <a:rPr sz="2400" spc="-10" dirty="0">
                <a:latin typeface="Calibri"/>
                <a:cs typeface="Calibri"/>
              </a:rPr>
              <a:t>AVG()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290"/>
              </a:lnSpc>
            </a:pPr>
            <a:r>
              <a:rPr sz="2400" spc="10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330"/>
              </a:lnSpc>
            </a:pP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VG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[</a:t>
            </a:r>
            <a:r>
              <a:rPr sz="2400" spc="3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LL</a:t>
            </a:r>
            <a:r>
              <a:rPr sz="2400" spc="15" dirty="0">
                <a:latin typeface="Calibri"/>
                <a:cs typeface="Calibri"/>
              </a:rPr>
              <a:t>|D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S</a:t>
            </a:r>
            <a:r>
              <a:rPr sz="2400" spc="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2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]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xp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330"/>
              </a:lnSpc>
            </a:pPr>
            <a:r>
              <a:rPr sz="2400" b="1" spc="5" dirty="0">
                <a:solidFill>
                  <a:srgbClr val="333333"/>
                </a:solidFill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12700" marR="6047105">
              <a:lnSpc>
                <a:spcPct val="78200"/>
              </a:lnSpc>
              <a:spcBef>
                <a:spcPts val="350"/>
              </a:spcBef>
            </a:pPr>
            <a:r>
              <a:rPr sz="2400" spc="5" dirty="0">
                <a:latin typeface="Calibri"/>
                <a:cs typeface="Calibri"/>
              </a:rPr>
              <a:t>SELECT </a:t>
            </a:r>
            <a:r>
              <a:rPr sz="2400" spc="-5" dirty="0">
                <a:latin typeface="Calibri"/>
                <a:cs typeface="Calibri"/>
              </a:rPr>
              <a:t>AVG(COST)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FROM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PRODUCT_MAST;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</a:pPr>
            <a:r>
              <a:rPr sz="2400" b="1" spc="-10" dirty="0">
                <a:solidFill>
                  <a:srgbClr val="333333"/>
                </a:solidFill>
                <a:latin typeface="Calibri"/>
                <a:cs typeface="Calibri"/>
              </a:rPr>
              <a:t>Output: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605"/>
              </a:lnSpc>
            </a:pPr>
            <a:r>
              <a:rPr sz="2400" spc="-20" dirty="0">
                <a:latin typeface="Calibri"/>
                <a:cs typeface="Calibri"/>
              </a:rPr>
              <a:t>67.00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5650" y="0"/>
            <a:ext cx="10669905" cy="687705"/>
            <a:chOff x="1525650" y="0"/>
            <a:chExt cx="10669905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825" y="0"/>
              <a:ext cx="10663174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8825" y="0"/>
              <a:ext cx="10663555" cy="681355"/>
            </a:xfrm>
            <a:custGeom>
              <a:avLst/>
              <a:gdLst/>
              <a:ahLst/>
              <a:cxnLst/>
              <a:rect l="l" t="t" r="r" b="b"/>
              <a:pathLst>
                <a:path w="10663555" h="681355">
                  <a:moveTo>
                    <a:pt x="0" y="680974"/>
                  </a:moveTo>
                  <a:lnTo>
                    <a:pt x="10663174" y="680974"/>
                  </a:lnTo>
                </a:path>
                <a:path w="10663555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36464" y="43815"/>
            <a:ext cx="32423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4.1.4</a:t>
            </a:r>
            <a:r>
              <a:rPr spc="-75" dirty="0"/>
              <a:t> AVG</a:t>
            </a:r>
            <a:r>
              <a:rPr spc="-45" dirty="0"/>
              <a:t> </a:t>
            </a:r>
            <a:r>
              <a:rPr spc="10" dirty="0"/>
              <a:t>Function</a:t>
            </a:r>
          </a:p>
        </p:txBody>
      </p:sp>
      <p:sp>
        <p:nvSpPr>
          <p:cNvPr id="7" name="object 7"/>
          <p:cNvSpPr/>
          <p:nvPr/>
        </p:nvSpPr>
        <p:spPr>
          <a:xfrm>
            <a:off x="6096000" y="85724"/>
            <a:ext cx="9525" cy="285750"/>
          </a:xfrm>
          <a:custGeom>
            <a:avLst/>
            <a:gdLst/>
            <a:ahLst/>
            <a:cxnLst/>
            <a:rect l="l" t="t" r="r" b="b"/>
            <a:pathLst>
              <a:path w="9525" h="285750">
                <a:moveTo>
                  <a:pt x="9525" y="0"/>
                </a:moveTo>
                <a:lnTo>
                  <a:pt x="0" y="0"/>
                </a:lnTo>
                <a:lnTo>
                  <a:pt x="0" y="285750"/>
                </a:lnTo>
                <a:lnTo>
                  <a:pt x="9525" y="285750"/>
                </a:ln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170</a:t>
            </a:fld>
            <a:endParaRPr dirty="0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1441" y="1080452"/>
            <a:ext cx="8303895" cy="39173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00"/>
              </a:lnSpc>
              <a:spcBef>
                <a:spcPts val="125"/>
              </a:spcBef>
            </a:pPr>
            <a:r>
              <a:rPr sz="2600" b="1" spc="20" dirty="0">
                <a:solidFill>
                  <a:srgbClr val="FF0000"/>
                </a:solidFill>
                <a:latin typeface="Calibri"/>
                <a:cs typeface="Calibri"/>
              </a:rPr>
              <a:t>4.</a:t>
            </a:r>
            <a:r>
              <a:rPr sz="26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20" dirty="0">
                <a:solidFill>
                  <a:srgbClr val="FF0000"/>
                </a:solidFill>
                <a:latin typeface="Calibri"/>
                <a:cs typeface="Calibri"/>
              </a:rPr>
              <a:t>MAX</a:t>
            </a:r>
            <a:r>
              <a:rPr sz="2600" b="1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15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endParaRPr sz="2600">
              <a:latin typeface="Calibri"/>
              <a:cs typeface="Calibri"/>
            </a:endParaRPr>
          </a:p>
          <a:p>
            <a:pPr marL="12700" marR="5080" algn="just">
              <a:lnSpc>
                <a:spcPct val="80700"/>
              </a:lnSpc>
              <a:spcBef>
                <a:spcPts val="280"/>
              </a:spcBef>
            </a:pPr>
            <a:r>
              <a:rPr sz="2600" spc="10" dirty="0">
                <a:solidFill>
                  <a:srgbClr val="333333"/>
                </a:solidFill>
                <a:latin typeface="Calibri"/>
                <a:cs typeface="Calibri"/>
              </a:rPr>
              <a:t>MAX </a:t>
            </a:r>
            <a:r>
              <a:rPr sz="2600" spc="5" dirty="0">
                <a:solidFill>
                  <a:srgbClr val="333333"/>
                </a:solidFill>
                <a:latin typeface="Calibri"/>
                <a:cs typeface="Calibri"/>
              </a:rPr>
              <a:t>function is </a:t>
            </a:r>
            <a:r>
              <a:rPr sz="2600" dirty="0">
                <a:solidFill>
                  <a:srgbClr val="333333"/>
                </a:solidFill>
                <a:latin typeface="Calibri"/>
                <a:cs typeface="Calibri"/>
              </a:rPr>
              <a:t>used </a:t>
            </a:r>
            <a:r>
              <a:rPr sz="2600" spc="20" dirty="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600" spc="5" dirty="0">
                <a:solidFill>
                  <a:srgbClr val="333333"/>
                </a:solidFill>
                <a:latin typeface="Calibri"/>
                <a:cs typeface="Calibri"/>
              </a:rPr>
              <a:t>find the </a:t>
            </a:r>
            <a:r>
              <a:rPr sz="2600" spc="10" dirty="0">
                <a:solidFill>
                  <a:srgbClr val="333333"/>
                </a:solidFill>
                <a:latin typeface="Calibri"/>
                <a:cs typeface="Calibri"/>
              </a:rPr>
              <a:t>maximum </a:t>
            </a:r>
            <a:r>
              <a:rPr sz="2600" spc="-10" dirty="0">
                <a:solidFill>
                  <a:srgbClr val="333333"/>
                </a:solidFill>
                <a:latin typeface="Calibri"/>
                <a:cs typeface="Calibri"/>
              </a:rPr>
              <a:t>value of </a:t>
            </a:r>
            <a:r>
              <a:rPr sz="2600" spc="10" dirty="0">
                <a:solidFill>
                  <a:srgbClr val="333333"/>
                </a:solidFill>
                <a:latin typeface="Calibri"/>
                <a:cs typeface="Calibri"/>
              </a:rPr>
              <a:t>a certain </a:t>
            </a:r>
            <a:r>
              <a:rPr sz="26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333333"/>
                </a:solidFill>
                <a:latin typeface="Calibri"/>
                <a:cs typeface="Calibri"/>
              </a:rPr>
              <a:t>column.</a:t>
            </a:r>
            <a:r>
              <a:rPr sz="26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sz="26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333333"/>
                </a:solidFill>
                <a:latin typeface="Calibri"/>
                <a:cs typeface="Calibri"/>
              </a:rPr>
              <a:t>function</a:t>
            </a:r>
            <a:r>
              <a:rPr sz="26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333333"/>
                </a:solidFill>
                <a:latin typeface="Calibri"/>
                <a:cs typeface="Calibri"/>
              </a:rPr>
              <a:t>determines</a:t>
            </a:r>
            <a:r>
              <a:rPr sz="26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6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333333"/>
                </a:solidFill>
                <a:latin typeface="Calibri"/>
                <a:cs typeface="Calibri"/>
              </a:rPr>
              <a:t>largest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333333"/>
                </a:solidFill>
                <a:latin typeface="Calibri"/>
                <a:cs typeface="Calibri"/>
              </a:rPr>
              <a:t>value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10" dirty="0">
                <a:solidFill>
                  <a:srgbClr val="333333"/>
                </a:solidFill>
                <a:latin typeface="Calibri"/>
                <a:cs typeface="Calibri"/>
              </a:rPr>
              <a:t>all </a:t>
            </a:r>
            <a:r>
              <a:rPr sz="26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333333"/>
                </a:solidFill>
                <a:latin typeface="Calibri"/>
                <a:cs typeface="Calibri"/>
              </a:rPr>
              <a:t>selected</a:t>
            </a:r>
            <a:r>
              <a:rPr sz="2600" spc="-1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333333"/>
                </a:solidFill>
                <a:latin typeface="Calibri"/>
                <a:cs typeface="Calibri"/>
              </a:rPr>
              <a:t>values</a:t>
            </a:r>
            <a:r>
              <a:rPr sz="2600" spc="-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600" spc="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1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600" spc="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column.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600" b="1" spc="15" dirty="0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515"/>
              </a:lnSpc>
            </a:pPr>
            <a:r>
              <a:rPr sz="2600" spc="10" dirty="0">
                <a:latin typeface="Calibri"/>
                <a:cs typeface="Calibri"/>
              </a:rPr>
              <a:t>MAX()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515"/>
              </a:lnSpc>
            </a:pPr>
            <a:r>
              <a:rPr sz="2600" spc="-25" dirty="0">
                <a:latin typeface="Calibri"/>
                <a:cs typeface="Calibri"/>
              </a:rPr>
              <a:t>or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480"/>
              </a:lnSpc>
            </a:pPr>
            <a:r>
              <a:rPr sz="2600" spc="20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AX</a:t>
            </a:r>
            <a:r>
              <a:rPr sz="2600" spc="5" dirty="0">
                <a:latin typeface="Calibri"/>
                <a:cs typeface="Calibri"/>
              </a:rPr>
              <a:t>(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[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25" dirty="0">
                <a:latin typeface="Calibri"/>
                <a:cs typeface="Calibri"/>
              </a:rPr>
              <a:t>LL</a:t>
            </a:r>
            <a:r>
              <a:rPr sz="2600" spc="5" dirty="0">
                <a:latin typeface="Calibri"/>
                <a:cs typeface="Calibri"/>
              </a:rPr>
              <a:t>|</a:t>
            </a:r>
            <a:r>
              <a:rPr sz="2600" spc="40" dirty="0">
                <a:latin typeface="Calibri"/>
                <a:cs typeface="Calibri"/>
              </a:rPr>
              <a:t>D</a:t>
            </a:r>
            <a:r>
              <a:rPr sz="2600" spc="15" dirty="0">
                <a:latin typeface="Calibri"/>
                <a:cs typeface="Calibri"/>
              </a:rPr>
              <a:t>I</a:t>
            </a:r>
            <a:r>
              <a:rPr sz="2600" spc="5" dirty="0">
                <a:latin typeface="Calibri"/>
                <a:cs typeface="Calibri"/>
              </a:rPr>
              <a:t>ST</a:t>
            </a:r>
            <a:r>
              <a:rPr sz="2600" spc="10" dirty="0">
                <a:latin typeface="Calibri"/>
                <a:cs typeface="Calibri"/>
              </a:rPr>
              <a:t>I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30" dirty="0">
                <a:latin typeface="Calibri"/>
                <a:cs typeface="Calibri"/>
              </a:rPr>
              <a:t>C</a:t>
            </a:r>
            <a:r>
              <a:rPr sz="2600" spc="5" dirty="0">
                <a:latin typeface="Calibri"/>
                <a:cs typeface="Calibri"/>
              </a:rPr>
              <a:t>T]</a:t>
            </a:r>
            <a:r>
              <a:rPr sz="2600" spc="-270" dirty="0">
                <a:latin typeface="Calibri"/>
                <a:cs typeface="Calibri"/>
              </a:rPr>
              <a:t> </a:t>
            </a:r>
            <a:r>
              <a:rPr sz="2600" spc="-10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x</a:t>
            </a:r>
            <a:r>
              <a:rPr sz="2600" spc="-20" dirty="0">
                <a:latin typeface="Calibri"/>
                <a:cs typeface="Calibri"/>
              </a:rPr>
              <a:t>p</a:t>
            </a:r>
            <a:r>
              <a:rPr sz="2600" spc="-10" dirty="0">
                <a:latin typeface="Calibri"/>
                <a:cs typeface="Calibri"/>
              </a:rPr>
              <a:t>r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30" dirty="0">
                <a:latin typeface="Calibri"/>
                <a:cs typeface="Calibri"/>
              </a:rPr>
              <a:t>ss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-30" dirty="0">
                <a:latin typeface="Calibri"/>
                <a:cs typeface="Calibri"/>
              </a:rPr>
              <a:t>o</a:t>
            </a:r>
            <a:r>
              <a:rPr sz="2600" spc="10" dirty="0">
                <a:latin typeface="Calibri"/>
                <a:cs typeface="Calibri"/>
              </a:rPr>
              <a:t>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475"/>
              </a:lnSpc>
            </a:pPr>
            <a:r>
              <a:rPr sz="2600" b="1" dirty="0">
                <a:solidFill>
                  <a:srgbClr val="333333"/>
                </a:solidFill>
                <a:latin typeface="Calibri"/>
                <a:cs typeface="Calibri"/>
              </a:rPr>
              <a:t>Example:</a:t>
            </a:r>
            <a:endParaRPr sz="2600">
              <a:latin typeface="Calibri"/>
              <a:cs typeface="Calibri"/>
            </a:endParaRPr>
          </a:p>
          <a:p>
            <a:pPr marL="12700" marR="5019675">
              <a:lnSpc>
                <a:spcPct val="80700"/>
              </a:lnSpc>
              <a:spcBef>
                <a:spcPts val="284"/>
              </a:spcBef>
            </a:pPr>
            <a:r>
              <a:rPr sz="2600" spc="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30" dirty="0">
                <a:latin typeface="Calibri"/>
                <a:cs typeface="Calibri"/>
              </a:rPr>
              <a:t>L</a:t>
            </a:r>
            <a:r>
              <a:rPr sz="2600" spc="5" dirty="0">
                <a:latin typeface="Calibri"/>
                <a:cs typeface="Calibri"/>
              </a:rPr>
              <a:t>E</a:t>
            </a:r>
            <a:r>
              <a:rPr sz="2600" spc="30" dirty="0">
                <a:latin typeface="Calibri"/>
                <a:cs typeface="Calibri"/>
              </a:rPr>
              <a:t>C</a:t>
            </a:r>
            <a:r>
              <a:rPr sz="2600" spc="10" dirty="0">
                <a:latin typeface="Calibri"/>
                <a:cs typeface="Calibri"/>
              </a:rPr>
              <a:t>T</a:t>
            </a:r>
            <a:r>
              <a:rPr sz="2600" spc="-150" dirty="0">
                <a:latin typeface="Calibri"/>
                <a:cs typeface="Calibri"/>
              </a:rPr>
              <a:t> </a:t>
            </a:r>
            <a:r>
              <a:rPr sz="2600" spc="25" dirty="0">
                <a:latin typeface="Calibri"/>
                <a:cs typeface="Calibri"/>
              </a:rPr>
              <a:t>M</a:t>
            </a:r>
            <a:r>
              <a:rPr sz="2600" spc="-5" dirty="0">
                <a:latin typeface="Calibri"/>
                <a:cs typeface="Calibri"/>
              </a:rPr>
              <a:t>AX</a:t>
            </a:r>
            <a:r>
              <a:rPr sz="2600" spc="30" dirty="0">
                <a:latin typeface="Calibri"/>
                <a:cs typeface="Calibri"/>
              </a:rPr>
              <a:t>(</a:t>
            </a:r>
            <a:r>
              <a:rPr sz="2600" spc="15" dirty="0">
                <a:latin typeface="Calibri"/>
                <a:cs typeface="Calibri"/>
              </a:rPr>
              <a:t>R</a:t>
            </a:r>
            <a:r>
              <a:rPr sz="2600" spc="-235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)  FROM</a:t>
            </a:r>
            <a:r>
              <a:rPr sz="2600" spc="-1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PRODUCT_MAST;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30" dirty="0">
                <a:latin typeface="Calibri"/>
                <a:cs typeface="Calibri"/>
              </a:rPr>
              <a:t>30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54225" y="0"/>
            <a:ext cx="10641330" cy="687705"/>
            <a:chOff x="1554225" y="0"/>
            <a:chExt cx="1064133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7400" y="0"/>
              <a:ext cx="10634599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57400" y="0"/>
              <a:ext cx="10634980" cy="681355"/>
            </a:xfrm>
            <a:custGeom>
              <a:avLst/>
              <a:gdLst/>
              <a:ahLst/>
              <a:cxnLst/>
              <a:rect l="l" t="t" r="r" b="b"/>
              <a:pathLst>
                <a:path w="10634980" h="681355">
                  <a:moveTo>
                    <a:pt x="0" y="680974"/>
                  </a:moveTo>
                  <a:lnTo>
                    <a:pt x="10634599" y="680974"/>
                  </a:lnTo>
                </a:path>
                <a:path w="1063498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00015" y="43815"/>
            <a:ext cx="3361054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4.1.5</a:t>
            </a:r>
            <a:r>
              <a:rPr spc="-60" dirty="0"/>
              <a:t> </a:t>
            </a:r>
            <a:r>
              <a:rPr spc="25" dirty="0"/>
              <a:t>MAX</a:t>
            </a:r>
            <a:r>
              <a:rPr spc="-55" dirty="0"/>
              <a:t> </a:t>
            </a:r>
            <a:r>
              <a:rPr spc="10" dirty="0"/>
              <a:t>Function</a:t>
            </a:r>
          </a:p>
        </p:txBody>
      </p:sp>
      <p:sp>
        <p:nvSpPr>
          <p:cNvPr id="7" name="object 7"/>
          <p:cNvSpPr/>
          <p:nvPr/>
        </p:nvSpPr>
        <p:spPr>
          <a:xfrm>
            <a:off x="6096000" y="85725"/>
            <a:ext cx="9525" cy="285750"/>
          </a:xfrm>
          <a:custGeom>
            <a:avLst/>
            <a:gdLst/>
            <a:ahLst/>
            <a:cxnLst/>
            <a:rect l="l" t="t" r="r" b="b"/>
            <a:pathLst>
              <a:path w="9525" h="285750">
                <a:moveTo>
                  <a:pt x="9525" y="0"/>
                </a:moveTo>
                <a:lnTo>
                  <a:pt x="0" y="0"/>
                </a:lnTo>
                <a:lnTo>
                  <a:pt x="0" y="285750"/>
                </a:lnTo>
                <a:lnTo>
                  <a:pt x="9525" y="285750"/>
                </a:ln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171</a:t>
            </a:fld>
            <a:endParaRPr dirty="0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7045" y="1029969"/>
            <a:ext cx="8296275" cy="4351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755"/>
              </a:lnSpc>
              <a:spcBef>
                <a:spcPts val="105"/>
              </a:spcBef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5. </a:t>
            </a:r>
            <a:r>
              <a:rPr sz="2400" b="1" spc="10" dirty="0">
                <a:solidFill>
                  <a:srgbClr val="FF0000"/>
                </a:solidFill>
                <a:latin typeface="Calibri"/>
                <a:cs typeface="Calibri"/>
              </a:rPr>
              <a:t>MIN</a:t>
            </a:r>
            <a:r>
              <a:rPr sz="2400" b="1" spc="-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160"/>
              </a:spcBef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MIN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function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used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find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the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minimum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value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certain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column.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This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function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determines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smallest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value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of all selected </a:t>
            </a:r>
            <a:r>
              <a:rPr sz="2400" spc="-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values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column.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425"/>
              </a:lnSpc>
            </a:pP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242570" indent="-230504">
              <a:lnSpc>
                <a:spcPts val="2590"/>
              </a:lnSpc>
              <a:buSzPct val="95833"/>
              <a:buAutoNum type="arabicPeriod"/>
              <a:tabLst>
                <a:tab pos="243204" algn="l"/>
              </a:tabLst>
            </a:pPr>
            <a:r>
              <a:rPr sz="2400" dirty="0">
                <a:latin typeface="Calibri"/>
                <a:cs typeface="Calibri"/>
              </a:rPr>
              <a:t>MIN()</a:t>
            </a:r>
            <a:endParaRPr sz="2400">
              <a:latin typeface="Calibri"/>
              <a:cs typeface="Calibri"/>
            </a:endParaRPr>
          </a:p>
          <a:p>
            <a:pPr marL="242570" indent="-230504">
              <a:lnSpc>
                <a:spcPts val="2590"/>
              </a:lnSpc>
              <a:buSzPct val="95833"/>
              <a:buAutoNum type="arabicPeriod"/>
              <a:tabLst>
                <a:tab pos="243204" algn="l"/>
              </a:tabLst>
            </a:pPr>
            <a:r>
              <a:rPr sz="2400" spc="5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L="242570" indent="-230504">
              <a:lnSpc>
                <a:spcPts val="2630"/>
              </a:lnSpc>
              <a:buSzPct val="95833"/>
              <a:buAutoNum type="arabicPeriod"/>
              <a:tabLst>
                <a:tab pos="243204" algn="l"/>
              </a:tabLst>
            </a:pPr>
            <a:r>
              <a:rPr sz="2400" spc="-3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10" dirty="0">
                <a:latin typeface="Calibri"/>
                <a:cs typeface="Calibri"/>
              </a:rPr>
              <a:t> [</a:t>
            </a:r>
            <a:r>
              <a:rPr sz="2400" spc="3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LL</a:t>
            </a:r>
            <a:r>
              <a:rPr sz="2400" spc="15" dirty="0">
                <a:latin typeface="Calibri"/>
                <a:cs typeface="Calibri"/>
              </a:rPr>
              <a:t>|D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S</a:t>
            </a:r>
            <a:r>
              <a:rPr sz="2400" spc="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]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x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90"/>
              </a:lnSpc>
            </a:pPr>
            <a:r>
              <a:rPr sz="2400" b="1" spc="5" dirty="0">
                <a:solidFill>
                  <a:srgbClr val="333333"/>
                </a:solidFill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242570" indent="-230504">
              <a:lnSpc>
                <a:spcPts val="2590"/>
              </a:lnSpc>
              <a:buSzPct val="95833"/>
              <a:buAutoNum type="arabicPeriod"/>
              <a:tabLst>
                <a:tab pos="243204" algn="l"/>
              </a:tabLst>
            </a:pPr>
            <a:r>
              <a:rPr sz="2400" dirty="0">
                <a:latin typeface="Calibri"/>
                <a:cs typeface="Calibri"/>
              </a:rPr>
              <a:t>SELECT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MIN(RATE)</a:t>
            </a:r>
            <a:endParaRPr sz="2400">
              <a:latin typeface="Calibri"/>
              <a:cs typeface="Calibri"/>
            </a:endParaRPr>
          </a:p>
          <a:p>
            <a:pPr marL="242570" indent="-230504">
              <a:lnSpc>
                <a:spcPts val="2590"/>
              </a:lnSpc>
              <a:buSzPct val="95833"/>
              <a:buAutoNum type="arabicPeriod"/>
              <a:tabLst>
                <a:tab pos="243204" algn="l"/>
              </a:tabLst>
            </a:pP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PRODUCT_MAST;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90"/>
              </a:lnSpc>
            </a:pP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Output: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spc="-20" dirty="0"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06600" y="0"/>
            <a:ext cx="10688955" cy="687705"/>
            <a:chOff x="1506600" y="0"/>
            <a:chExt cx="10688955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9775" y="0"/>
              <a:ext cx="10682224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09775" y="0"/>
              <a:ext cx="10682605" cy="681355"/>
            </a:xfrm>
            <a:custGeom>
              <a:avLst/>
              <a:gdLst/>
              <a:ahLst/>
              <a:cxnLst/>
              <a:rect l="l" t="t" r="r" b="b"/>
              <a:pathLst>
                <a:path w="10682605" h="681355">
                  <a:moveTo>
                    <a:pt x="0" y="680974"/>
                  </a:moveTo>
                  <a:lnTo>
                    <a:pt x="10682224" y="680974"/>
                  </a:lnTo>
                </a:path>
                <a:path w="10682605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20970" y="43815"/>
            <a:ext cx="326136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4.1.6</a:t>
            </a:r>
            <a:r>
              <a:rPr spc="-70" dirty="0"/>
              <a:t> </a:t>
            </a:r>
            <a:r>
              <a:rPr spc="10" dirty="0"/>
              <a:t>MIN</a:t>
            </a:r>
            <a:r>
              <a:rPr spc="-45" dirty="0"/>
              <a:t> </a:t>
            </a:r>
            <a:r>
              <a:rPr spc="10" dirty="0"/>
              <a:t>Function</a:t>
            </a:r>
          </a:p>
        </p:txBody>
      </p:sp>
      <p:sp>
        <p:nvSpPr>
          <p:cNvPr id="7" name="object 7"/>
          <p:cNvSpPr/>
          <p:nvPr/>
        </p:nvSpPr>
        <p:spPr>
          <a:xfrm>
            <a:off x="6096000" y="85725"/>
            <a:ext cx="9525" cy="285750"/>
          </a:xfrm>
          <a:custGeom>
            <a:avLst/>
            <a:gdLst/>
            <a:ahLst/>
            <a:cxnLst/>
            <a:rect l="l" t="t" r="r" b="b"/>
            <a:pathLst>
              <a:path w="9525" h="285750">
                <a:moveTo>
                  <a:pt x="9525" y="0"/>
                </a:moveTo>
                <a:lnTo>
                  <a:pt x="0" y="0"/>
                </a:lnTo>
                <a:lnTo>
                  <a:pt x="0" y="285750"/>
                </a:lnTo>
                <a:lnTo>
                  <a:pt x="9525" y="285750"/>
                </a:ln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172</a:t>
            </a:fld>
            <a:endParaRPr dirty="0"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754" y="720153"/>
            <a:ext cx="8891905" cy="487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INSERT</a:t>
            </a:r>
            <a:r>
              <a:rPr sz="240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INTO</a:t>
            </a:r>
            <a:r>
              <a:rPr sz="24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statement</a:t>
            </a:r>
            <a:r>
              <a:rPr sz="2400" spc="-204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sz="2400" spc="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02020"/>
                </a:solidFill>
                <a:latin typeface="Calibri"/>
                <a:cs typeface="Calibri"/>
              </a:rPr>
              <a:t>used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2400" spc="-8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insert</a:t>
            </a:r>
            <a:r>
              <a:rPr sz="24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new</a:t>
            </a:r>
            <a:r>
              <a:rPr sz="2400" spc="-8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records</a:t>
            </a:r>
            <a:r>
              <a:rPr sz="2400" spc="-1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sz="2400" spc="6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020"/>
                </a:solidFill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79375">
              <a:lnSpc>
                <a:spcPct val="100000"/>
              </a:lnSpc>
              <a:spcBef>
                <a:spcPts val="125"/>
              </a:spcBef>
            </a:pPr>
            <a:r>
              <a:rPr sz="2400" spc="-5" dirty="0">
                <a:solidFill>
                  <a:srgbClr val="202020"/>
                </a:solidFill>
                <a:latin typeface="Calibri"/>
                <a:cs typeface="Calibri"/>
              </a:rPr>
              <a:t>It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sz="24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possible</a:t>
            </a:r>
            <a:r>
              <a:rPr sz="2400" spc="-6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24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020"/>
                </a:solidFill>
                <a:latin typeface="Calibri"/>
                <a:cs typeface="Calibri"/>
              </a:rPr>
              <a:t>write</a:t>
            </a:r>
            <a:r>
              <a:rPr sz="24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2400" spc="-8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INSERT</a:t>
            </a:r>
            <a:r>
              <a:rPr sz="2400" spc="-5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02020"/>
                </a:solidFill>
                <a:latin typeface="Calibri"/>
                <a:cs typeface="Calibri"/>
              </a:rPr>
              <a:t>INTO</a:t>
            </a:r>
            <a:r>
              <a:rPr sz="24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02020"/>
                </a:solidFill>
                <a:latin typeface="Calibri"/>
                <a:cs typeface="Calibri"/>
              </a:rPr>
              <a:t>statement</a:t>
            </a:r>
            <a:r>
              <a:rPr sz="2400" spc="-28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sz="2400" spc="7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02020"/>
                </a:solidFill>
                <a:latin typeface="Calibri"/>
                <a:cs typeface="Calibri"/>
              </a:rPr>
              <a:t>two</a:t>
            </a:r>
            <a:r>
              <a:rPr sz="2400" spc="-7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02020"/>
                </a:solidFill>
                <a:latin typeface="Calibri"/>
                <a:cs typeface="Calibri"/>
              </a:rPr>
              <a:t>ways.</a:t>
            </a:r>
            <a:endParaRPr sz="2400">
              <a:latin typeface="Calibri"/>
              <a:cs typeface="Calibri"/>
            </a:endParaRPr>
          </a:p>
          <a:p>
            <a:pPr marL="79375">
              <a:lnSpc>
                <a:spcPct val="100000"/>
              </a:lnSpc>
              <a:spcBef>
                <a:spcPts val="200"/>
              </a:spcBef>
            </a:pPr>
            <a:r>
              <a:rPr sz="2400" b="1" spc="-5" dirty="0">
                <a:solidFill>
                  <a:srgbClr val="202020"/>
                </a:solidFill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12700" marR="5080" indent="104775" algn="just">
              <a:lnSpc>
                <a:spcPct val="70400"/>
              </a:lnSpc>
              <a:spcBef>
                <a:spcPts val="975"/>
              </a:spcBef>
            </a:pPr>
            <a:r>
              <a:rPr sz="2400" spc="10" dirty="0">
                <a:solidFill>
                  <a:srgbClr val="202020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202020"/>
                </a:solidFill>
                <a:latin typeface="Calibri"/>
                <a:cs typeface="Calibri"/>
              </a:rPr>
              <a:t>first </a:t>
            </a:r>
            <a:r>
              <a:rPr sz="2400" spc="-35" dirty="0">
                <a:solidFill>
                  <a:srgbClr val="202020"/>
                </a:solidFill>
                <a:latin typeface="Calibri"/>
                <a:cs typeface="Calibri"/>
              </a:rPr>
              <a:t>way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specifies </a:t>
            </a:r>
            <a:r>
              <a:rPr sz="2400" spc="-15" dirty="0">
                <a:solidFill>
                  <a:srgbClr val="202020"/>
                </a:solidFill>
                <a:latin typeface="Calibri"/>
                <a:cs typeface="Calibri"/>
              </a:rPr>
              <a:t>both </a:t>
            </a:r>
            <a:r>
              <a:rPr sz="2400" spc="5" dirty="0">
                <a:solidFill>
                  <a:srgbClr val="202020"/>
                </a:solidFill>
                <a:latin typeface="Calibri"/>
                <a:cs typeface="Calibri"/>
              </a:rPr>
              <a:t>the column </a:t>
            </a:r>
            <a:r>
              <a:rPr sz="2400" spc="-15" dirty="0">
                <a:solidFill>
                  <a:srgbClr val="202020"/>
                </a:solidFill>
                <a:latin typeface="Calibri"/>
                <a:cs typeface="Calibri"/>
              </a:rPr>
              <a:t>names </a:t>
            </a:r>
            <a:r>
              <a:rPr sz="2400" spc="-5" dirty="0">
                <a:solidFill>
                  <a:srgbClr val="202020"/>
                </a:solidFill>
                <a:latin typeface="Calibri"/>
                <a:cs typeface="Calibri"/>
              </a:rPr>
              <a:t>and </a:t>
            </a:r>
            <a:r>
              <a:rPr sz="2400" spc="5" dirty="0">
                <a:solidFill>
                  <a:srgbClr val="202020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202020"/>
                </a:solidFill>
                <a:latin typeface="Calibri"/>
                <a:cs typeface="Calibri"/>
              </a:rPr>
              <a:t>values </a:t>
            </a:r>
            <a:r>
              <a:rPr sz="2400" spc="10" dirty="0">
                <a:solidFill>
                  <a:srgbClr val="202020"/>
                </a:solidFill>
                <a:latin typeface="Calibri"/>
                <a:cs typeface="Calibri"/>
              </a:rPr>
              <a:t>to be </a:t>
            </a:r>
            <a:r>
              <a:rPr sz="24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02020"/>
                </a:solidFill>
                <a:latin typeface="Calibri"/>
                <a:cs typeface="Calibri"/>
              </a:rPr>
              <a:t>inserted.</a:t>
            </a:r>
            <a:endParaRPr sz="2400">
              <a:latin typeface="Calibri"/>
              <a:cs typeface="Calibri"/>
            </a:endParaRPr>
          </a:p>
          <a:p>
            <a:pPr marL="12700" marR="6985" indent="76200" algn="just">
              <a:lnSpc>
                <a:spcPct val="70400"/>
              </a:lnSpc>
              <a:spcBef>
                <a:spcPts val="975"/>
              </a:spcBef>
            </a:pPr>
            <a:r>
              <a:rPr sz="2400" spc="-5" dirty="0">
                <a:solidFill>
                  <a:srgbClr val="202020"/>
                </a:solidFill>
                <a:latin typeface="Calibri"/>
                <a:cs typeface="Calibri"/>
              </a:rPr>
              <a:t>If </a:t>
            </a:r>
            <a:r>
              <a:rPr sz="2400" spc="-15" dirty="0">
                <a:solidFill>
                  <a:srgbClr val="202020"/>
                </a:solidFill>
                <a:latin typeface="Calibri"/>
                <a:cs typeface="Calibri"/>
              </a:rPr>
              <a:t>you are </a:t>
            </a:r>
            <a:r>
              <a:rPr sz="2400" spc="-10" dirty="0">
                <a:solidFill>
                  <a:srgbClr val="202020"/>
                </a:solidFill>
                <a:latin typeface="Calibri"/>
                <a:cs typeface="Calibri"/>
              </a:rPr>
              <a:t>adding </a:t>
            </a:r>
            <a:r>
              <a:rPr sz="2400" spc="-5" dirty="0">
                <a:solidFill>
                  <a:srgbClr val="202020"/>
                </a:solidFill>
                <a:latin typeface="Calibri"/>
                <a:cs typeface="Calibri"/>
              </a:rPr>
              <a:t>values </a:t>
            </a:r>
            <a:r>
              <a:rPr sz="2400" spc="-20" dirty="0">
                <a:solidFill>
                  <a:srgbClr val="202020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all </a:t>
            </a:r>
            <a:r>
              <a:rPr sz="2400" spc="5" dirty="0">
                <a:solidFill>
                  <a:srgbClr val="202020"/>
                </a:solidFill>
                <a:latin typeface="Calibri"/>
                <a:cs typeface="Calibri"/>
              </a:rPr>
              <a:t>the columns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of </a:t>
            </a:r>
            <a:r>
              <a:rPr sz="2400" spc="5" dirty="0">
                <a:solidFill>
                  <a:srgbClr val="20202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202020"/>
                </a:solidFill>
                <a:latin typeface="Calibri"/>
                <a:cs typeface="Calibri"/>
              </a:rPr>
              <a:t>table, </a:t>
            </a:r>
            <a:r>
              <a:rPr sz="2400" spc="5" dirty="0">
                <a:solidFill>
                  <a:srgbClr val="202020"/>
                </a:solidFill>
                <a:latin typeface="Calibri"/>
                <a:cs typeface="Calibri"/>
              </a:rPr>
              <a:t>then no need </a:t>
            </a:r>
            <a:r>
              <a:rPr sz="2400" spc="10" dirty="0">
                <a:solidFill>
                  <a:srgbClr val="202020"/>
                </a:solidFill>
                <a:latin typeface="Calibri"/>
                <a:cs typeface="Calibri"/>
              </a:rPr>
              <a:t> to </a:t>
            </a:r>
            <a:r>
              <a:rPr sz="2400" spc="5" dirty="0">
                <a:solidFill>
                  <a:srgbClr val="202020"/>
                </a:solidFill>
                <a:latin typeface="Calibri"/>
                <a:cs typeface="Calibri"/>
              </a:rPr>
              <a:t>specify the column </a:t>
            </a:r>
            <a:r>
              <a:rPr sz="2400" spc="-10" dirty="0">
                <a:solidFill>
                  <a:srgbClr val="202020"/>
                </a:solidFill>
                <a:latin typeface="Calibri"/>
                <a:cs typeface="Calibri"/>
              </a:rPr>
              <a:t>names </a:t>
            </a:r>
            <a:r>
              <a:rPr sz="2400" spc="-15" dirty="0">
                <a:solidFill>
                  <a:srgbClr val="202020"/>
                </a:solidFill>
                <a:latin typeface="Calibri"/>
                <a:cs typeface="Calibri"/>
              </a:rPr>
              <a:t>in </a:t>
            </a:r>
            <a:r>
              <a:rPr sz="2400" spc="5" dirty="0">
                <a:solidFill>
                  <a:srgbClr val="202020"/>
                </a:solidFill>
                <a:latin typeface="Calibri"/>
                <a:cs typeface="Calibri"/>
              </a:rPr>
              <a:t>the </a:t>
            </a:r>
            <a:r>
              <a:rPr sz="2400" spc="15" dirty="0">
                <a:solidFill>
                  <a:srgbClr val="202020"/>
                </a:solidFill>
                <a:latin typeface="Calibri"/>
                <a:cs typeface="Calibri"/>
              </a:rPr>
              <a:t>SQL </a:t>
            </a:r>
            <a:r>
              <a:rPr sz="2400" spc="-30" dirty="0">
                <a:solidFill>
                  <a:srgbClr val="202020"/>
                </a:solidFill>
                <a:latin typeface="Calibri"/>
                <a:cs typeface="Calibri"/>
              </a:rPr>
              <a:t>query.</a:t>
            </a:r>
            <a:r>
              <a:rPr sz="2400" spc="48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202020"/>
                </a:solidFill>
                <a:latin typeface="Calibri"/>
                <a:cs typeface="Calibri"/>
              </a:rPr>
              <a:t>However, </a:t>
            </a:r>
            <a:r>
              <a:rPr sz="2400" spc="-10" dirty="0">
                <a:solidFill>
                  <a:srgbClr val="202020"/>
                </a:solidFill>
                <a:latin typeface="Calibri"/>
                <a:cs typeface="Calibri"/>
              </a:rPr>
              <a:t>make </a:t>
            </a:r>
            <a:r>
              <a:rPr sz="2400" spc="5" dirty="0">
                <a:solidFill>
                  <a:srgbClr val="202020"/>
                </a:solidFill>
                <a:latin typeface="Calibri"/>
                <a:cs typeface="Calibri"/>
              </a:rPr>
              <a:t>sure </a:t>
            </a:r>
            <a:r>
              <a:rPr sz="24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that </a:t>
            </a:r>
            <a:r>
              <a:rPr sz="2400" spc="-20" dirty="0">
                <a:solidFill>
                  <a:srgbClr val="202020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order of </a:t>
            </a:r>
            <a:r>
              <a:rPr sz="2400" spc="5" dirty="0">
                <a:solidFill>
                  <a:srgbClr val="202020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202020"/>
                </a:solidFill>
                <a:latin typeface="Calibri"/>
                <a:cs typeface="Calibri"/>
              </a:rPr>
              <a:t>values is in the </a:t>
            </a:r>
            <a:r>
              <a:rPr sz="2400" spc="5" dirty="0">
                <a:solidFill>
                  <a:srgbClr val="202020"/>
                </a:solidFill>
                <a:latin typeface="Calibri"/>
                <a:cs typeface="Calibri"/>
              </a:rPr>
              <a:t>same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order </a:t>
            </a:r>
            <a:r>
              <a:rPr sz="2400" spc="-15" dirty="0">
                <a:solidFill>
                  <a:srgbClr val="202020"/>
                </a:solidFill>
                <a:latin typeface="Calibri"/>
                <a:cs typeface="Calibri"/>
              </a:rPr>
              <a:t>as </a:t>
            </a:r>
            <a:r>
              <a:rPr sz="2400" spc="5" dirty="0">
                <a:solidFill>
                  <a:srgbClr val="20202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202020"/>
                </a:solidFill>
                <a:latin typeface="Calibri"/>
                <a:cs typeface="Calibri"/>
              </a:rPr>
              <a:t>columns </a:t>
            </a:r>
            <a:r>
              <a:rPr sz="2400" spc="-15" dirty="0">
                <a:solidFill>
                  <a:srgbClr val="202020"/>
                </a:solidFill>
                <a:latin typeface="Calibri"/>
                <a:cs typeface="Calibri"/>
              </a:rPr>
              <a:t>in </a:t>
            </a:r>
            <a:r>
              <a:rPr sz="2400" spc="5" dirty="0">
                <a:solidFill>
                  <a:srgbClr val="202020"/>
                </a:solidFill>
                <a:latin typeface="Calibri"/>
                <a:cs typeface="Calibri"/>
              </a:rPr>
              <a:t>the </a:t>
            </a:r>
            <a:r>
              <a:rPr sz="24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020"/>
                </a:solidFill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25"/>
              </a:spcBef>
            </a:pPr>
            <a:r>
              <a:rPr sz="2400" b="1" spc="30" dirty="0">
                <a:solidFill>
                  <a:srgbClr val="006699"/>
                </a:solidFill>
                <a:latin typeface="Calibri"/>
                <a:cs typeface="Calibri"/>
              </a:rPr>
              <a:t>I</a:t>
            </a:r>
            <a:r>
              <a:rPr sz="2400" b="1" spc="-10" dirty="0">
                <a:solidFill>
                  <a:srgbClr val="006699"/>
                </a:solidFill>
                <a:latin typeface="Calibri"/>
                <a:cs typeface="Calibri"/>
              </a:rPr>
              <a:t>NS</a:t>
            </a:r>
            <a:r>
              <a:rPr sz="2400" b="1" spc="25" dirty="0">
                <a:solidFill>
                  <a:srgbClr val="006699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006699"/>
                </a:solidFill>
                <a:latin typeface="Calibri"/>
                <a:cs typeface="Calibri"/>
              </a:rPr>
              <a:t>RT</a:t>
            </a:r>
            <a:r>
              <a:rPr sz="2400" b="1" spc="-85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b="1" spc="30" dirty="0">
                <a:solidFill>
                  <a:srgbClr val="006699"/>
                </a:solidFill>
                <a:latin typeface="Calibri"/>
                <a:cs typeface="Calibri"/>
              </a:rPr>
              <a:t>I</a:t>
            </a:r>
            <a:r>
              <a:rPr sz="2400" b="1" spc="-10" dirty="0">
                <a:solidFill>
                  <a:srgbClr val="006699"/>
                </a:solidFill>
                <a:latin typeface="Calibri"/>
                <a:cs typeface="Calibri"/>
              </a:rPr>
              <a:t>N</a:t>
            </a:r>
            <a:r>
              <a:rPr sz="2400" b="1" spc="-70" dirty="0">
                <a:solidFill>
                  <a:srgbClr val="006699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006699"/>
                </a:solidFill>
                <a:latin typeface="Calibri"/>
                <a:cs typeface="Calibri"/>
              </a:rPr>
              <a:t>O</a:t>
            </a:r>
            <a:r>
              <a:rPr sz="2400" b="1" spc="-7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_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(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5" dirty="0">
                <a:latin typeface="Calibri"/>
                <a:cs typeface="Calibri"/>
              </a:rPr>
              <a:t>u</a:t>
            </a:r>
            <a:r>
              <a:rPr sz="2400" spc="25" dirty="0">
                <a:latin typeface="Calibri"/>
                <a:cs typeface="Calibri"/>
              </a:rPr>
              <a:t>mn</a:t>
            </a:r>
            <a:r>
              <a:rPr sz="2400" spc="-20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17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spc="-20" dirty="0">
                <a:latin typeface="Calibri"/>
                <a:cs typeface="Calibri"/>
              </a:rPr>
              <a:t>2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spc="-20" dirty="0">
                <a:latin typeface="Calibri"/>
                <a:cs typeface="Calibri"/>
              </a:rPr>
              <a:t>3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...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46050" marR="4461510" indent="-133985" algn="just">
              <a:lnSpc>
                <a:spcPct val="104299"/>
              </a:lnSpc>
            </a:pPr>
            <a:r>
              <a:rPr sz="2400" b="1" spc="-30" dirty="0">
                <a:solidFill>
                  <a:srgbClr val="006699"/>
                </a:solidFill>
                <a:latin typeface="Calibri"/>
                <a:cs typeface="Calibri"/>
              </a:rPr>
              <a:t>VALUES </a:t>
            </a:r>
            <a:r>
              <a:rPr sz="2400" spc="-10" dirty="0">
                <a:latin typeface="Calibri"/>
                <a:cs typeface="Calibri"/>
              </a:rPr>
              <a:t>(value1, </a:t>
            </a:r>
            <a:r>
              <a:rPr sz="2400" spc="-15" dirty="0">
                <a:latin typeface="Calibri"/>
                <a:cs typeface="Calibri"/>
              </a:rPr>
              <a:t>value2, value3, </a:t>
            </a:r>
            <a:r>
              <a:rPr sz="2400" spc="-5" dirty="0">
                <a:latin typeface="Calibri"/>
                <a:cs typeface="Calibri"/>
              </a:rPr>
              <a:t>...);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'2nd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way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25"/>
              </a:spcBef>
            </a:pPr>
            <a:r>
              <a:rPr sz="2400" b="1" spc="5" dirty="0">
                <a:solidFill>
                  <a:srgbClr val="006699"/>
                </a:solidFill>
                <a:latin typeface="Calibri"/>
                <a:cs typeface="Calibri"/>
              </a:rPr>
              <a:t>INSERT</a:t>
            </a:r>
            <a:r>
              <a:rPr sz="2400" b="1" spc="-105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699"/>
                </a:solidFill>
                <a:latin typeface="Calibri"/>
                <a:cs typeface="Calibri"/>
              </a:rPr>
              <a:t>INTO</a:t>
            </a:r>
            <a:r>
              <a:rPr sz="2400" b="1" spc="-9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table_name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00"/>
              </a:spcBef>
            </a:pPr>
            <a:r>
              <a:rPr sz="2400" b="1" spc="-30" dirty="0">
                <a:solidFill>
                  <a:srgbClr val="006699"/>
                </a:solidFill>
                <a:latin typeface="Calibri"/>
                <a:cs typeface="Calibri"/>
              </a:rPr>
              <a:t>VALUES</a:t>
            </a:r>
            <a:r>
              <a:rPr sz="2400" b="1" spc="-45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(value1,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value2,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value3,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...);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30400" y="1650"/>
            <a:ext cx="10765155" cy="692150"/>
            <a:chOff x="1430400" y="1650"/>
            <a:chExt cx="10765155" cy="692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3575" y="4825"/>
              <a:ext cx="10758424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33575" y="4825"/>
              <a:ext cx="10758805" cy="685800"/>
            </a:xfrm>
            <a:custGeom>
              <a:avLst/>
              <a:gdLst/>
              <a:ahLst/>
              <a:cxnLst/>
              <a:rect l="l" t="t" r="r" b="b"/>
              <a:pathLst>
                <a:path w="10758805" h="685800">
                  <a:moveTo>
                    <a:pt x="0" y="685800"/>
                  </a:moveTo>
                  <a:lnTo>
                    <a:pt x="10758423" y="685800"/>
                  </a:lnTo>
                </a:path>
                <a:path w="10758805" h="685800">
                  <a:moveTo>
                    <a:pt x="10758424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5939" y="57785"/>
            <a:ext cx="74866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Insert,</a:t>
            </a:r>
            <a:r>
              <a:rPr spc="-45" dirty="0"/>
              <a:t> </a:t>
            </a:r>
            <a:r>
              <a:rPr spc="-5" dirty="0"/>
              <a:t>Update</a:t>
            </a:r>
            <a:r>
              <a:rPr spc="-25" dirty="0"/>
              <a:t> </a:t>
            </a:r>
            <a:r>
              <a:rPr spc="5" dirty="0"/>
              <a:t>and</a:t>
            </a:r>
            <a:r>
              <a:rPr spc="-55" dirty="0"/>
              <a:t> </a:t>
            </a:r>
            <a:r>
              <a:rPr spc="10" dirty="0"/>
              <a:t>Delete</a:t>
            </a:r>
            <a:r>
              <a:rPr spc="-95" dirty="0"/>
              <a:t> </a:t>
            </a:r>
            <a:r>
              <a:rPr dirty="0"/>
              <a:t>Operations</a:t>
            </a:r>
            <a:r>
              <a:rPr spc="-140" dirty="0"/>
              <a:t> </a:t>
            </a:r>
            <a:r>
              <a:rPr spc="25" dirty="0"/>
              <a:t>in</a:t>
            </a:r>
            <a:r>
              <a:rPr spc="-45" dirty="0"/>
              <a:t> </a:t>
            </a:r>
            <a:r>
              <a:rPr spc="15" dirty="0"/>
              <a:t>SQL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173</a:t>
            </a:fld>
            <a:endParaRPr dirty="0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63307"/>
            <a:ext cx="8037195" cy="3978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202020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5" dirty="0">
                <a:solidFill>
                  <a:srgbClr val="202020"/>
                </a:solidFill>
                <a:latin typeface="Calibri"/>
                <a:cs typeface="Calibri"/>
              </a:rPr>
              <a:t>Insert</a:t>
            </a:r>
            <a:r>
              <a:rPr sz="2400" spc="-8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02020"/>
                </a:solidFill>
                <a:latin typeface="Calibri"/>
                <a:cs typeface="Calibri"/>
              </a:rPr>
              <a:t>value</a:t>
            </a:r>
            <a:r>
              <a:rPr sz="2400" spc="6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a</a:t>
            </a:r>
            <a:r>
              <a:rPr sz="2400" spc="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02020"/>
                </a:solidFill>
                <a:latin typeface="Calibri"/>
                <a:cs typeface="Calibri"/>
              </a:rPr>
              <a:t>1st</a:t>
            </a:r>
            <a:r>
              <a:rPr sz="2400" spc="-8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75" dirty="0">
                <a:solidFill>
                  <a:srgbClr val="202020"/>
                </a:solidFill>
                <a:latin typeface="Calibri"/>
                <a:cs typeface="Calibri"/>
              </a:rPr>
              <a:t>way.</a:t>
            </a:r>
            <a:r>
              <a:rPr sz="2400" spc="4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2400" spc="-8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02020"/>
                </a:solidFill>
                <a:latin typeface="Calibri"/>
                <a:cs typeface="Calibri"/>
              </a:rPr>
              <a:t>column</a:t>
            </a:r>
            <a:r>
              <a:rPr sz="2400" spc="-8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names</a:t>
            </a:r>
            <a:r>
              <a:rPr sz="2400" spc="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02020"/>
                </a:solidFill>
                <a:latin typeface="Calibri"/>
                <a:cs typeface="Calibri"/>
              </a:rPr>
              <a:t>are</a:t>
            </a:r>
            <a:r>
              <a:rPr sz="24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02020"/>
                </a:solidFill>
                <a:latin typeface="Calibri"/>
                <a:cs typeface="Calibri"/>
              </a:rPr>
              <a:t>used</a:t>
            </a:r>
            <a:r>
              <a:rPr sz="2400" spc="-7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here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67800"/>
              </a:lnSpc>
              <a:spcBef>
                <a:spcPts val="1125"/>
              </a:spcBef>
              <a:tabLst>
                <a:tab pos="3167380" algn="l"/>
              </a:tabLst>
            </a:pPr>
            <a:r>
              <a:rPr sz="2400" b="1" spc="5" dirty="0">
                <a:solidFill>
                  <a:srgbClr val="006699"/>
                </a:solidFill>
                <a:latin typeface="Calibri"/>
                <a:cs typeface="Calibri"/>
              </a:rPr>
              <a:t>INSERT</a:t>
            </a:r>
            <a:r>
              <a:rPr sz="2400" b="1" spc="-8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699"/>
                </a:solidFill>
                <a:latin typeface="Calibri"/>
                <a:cs typeface="Calibri"/>
              </a:rPr>
              <a:t>INTO</a:t>
            </a:r>
            <a:r>
              <a:rPr sz="2400" b="1" spc="-65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Employee	(EmpId,LastName,FirstName,ADDRESS,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City)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400" b="1" spc="-30" dirty="0">
                <a:solidFill>
                  <a:srgbClr val="006699"/>
                </a:solidFill>
                <a:latin typeface="Calibri"/>
                <a:cs typeface="Calibri"/>
              </a:rPr>
              <a:t>VALUES</a:t>
            </a:r>
            <a:r>
              <a:rPr sz="2400" b="1" spc="-4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(1,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000FF"/>
                </a:solidFill>
                <a:latin typeface="Calibri"/>
                <a:cs typeface="Calibri"/>
              </a:rPr>
              <a:t>'XYZ'</a:t>
            </a:r>
            <a:r>
              <a:rPr sz="2400" spc="5" dirty="0">
                <a:latin typeface="Calibri"/>
                <a:cs typeface="Calibri"/>
              </a:rPr>
              <a:t>,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'ABC'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'India'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'Mumbai'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  <a:p>
            <a:pPr marL="12700" marR="74295" indent="133350">
              <a:lnSpc>
                <a:spcPct val="70400"/>
              </a:lnSpc>
              <a:spcBef>
                <a:spcPts val="980"/>
              </a:spcBef>
            </a:pPr>
            <a:r>
              <a:rPr sz="2400" b="1" spc="5" dirty="0">
                <a:solidFill>
                  <a:srgbClr val="006699"/>
                </a:solidFill>
                <a:latin typeface="Calibri"/>
                <a:cs typeface="Calibri"/>
              </a:rPr>
              <a:t>INSERT</a:t>
            </a:r>
            <a:r>
              <a:rPr sz="2400" b="1" spc="-95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6699"/>
                </a:solidFill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Employee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(EmpId,LastName,FirstName,ADDRESS,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City)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-20" dirty="0">
                <a:solidFill>
                  <a:srgbClr val="5C5C5C"/>
                </a:solidFill>
                <a:latin typeface="Calibri"/>
                <a:cs typeface="Calibri"/>
              </a:rPr>
              <a:t>VALUES</a:t>
            </a:r>
            <a:r>
              <a:rPr sz="2400" spc="-80" dirty="0">
                <a:solidFill>
                  <a:srgbClr val="5C5C5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C5C5C"/>
                </a:solidFill>
                <a:latin typeface="Calibri"/>
                <a:cs typeface="Calibri"/>
              </a:rPr>
              <a:t>(2,</a:t>
            </a:r>
            <a:r>
              <a:rPr sz="2400" spc="-15" dirty="0">
                <a:solidFill>
                  <a:srgbClr val="5C5C5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'X'</a:t>
            </a:r>
            <a:r>
              <a:rPr sz="2400" dirty="0">
                <a:solidFill>
                  <a:srgbClr val="5C5C5C"/>
                </a:solidFill>
                <a:latin typeface="Calibri"/>
                <a:cs typeface="Calibri"/>
              </a:rPr>
              <a:t>,</a:t>
            </a:r>
            <a:r>
              <a:rPr sz="2400" spc="-90" dirty="0">
                <a:solidFill>
                  <a:srgbClr val="5C5C5C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000FF"/>
                </a:solidFill>
                <a:latin typeface="Calibri"/>
                <a:cs typeface="Calibri"/>
              </a:rPr>
              <a:t>'A'</a:t>
            </a:r>
            <a:r>
              <a:rPr sz="2400" spc="5" dirty="0">
                <a:solidFill>
                  <a:srgbClr val="5C5C5C"/>
                </a:solidFill>
                <a:latin typeface="Calibri"/>
                <a:cs typeface="Calibri"/>
              </a:rPr>
              <a:t>,</a:t>
            </a:r>
            <a:r>
              <a:rPr sz="2400" spc="-15" dirty="0">
                <a:solidFill>
                  <a:srgbClr val="5C5C5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'India'</a:t>
            </a:r>
            <a:r>
              <a:rPr sz="2400" spc="-10" dirty="0">
                <a:solidFill>
                  <a:srgbClr val="5C5C5C"/>
                </a:solidFill>
                <a:latin typeface="Calibri"/>
                <a:cs typeface="Calibri"/>
              </a:rPr>
              <a:t>,</a:t>
            </a:r>
            <a:r>
              <a:rPr sz="2400" spc="55" dirty="0">
                <a:solidFill>
                  <a:srgbClr val="5C5C5C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000FF"/>
                </a:solidFill>
                <a:latin typeface="Calibri"/>
                <a:cs typeface="Calibri"/>
              </a:rPr>
              <a:t>'Pune'</a:t>
            </a:r>
            <a:r>
              <a:rPr sz="2400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20" dirty="0">
                <a:solidFill>
                  <a:srgbClr val="5C5C5C"/>
                </a:solidFill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5" dirty="0">
                <a:solidFill>
                  <a:srgbClr val="202020"/>
                </a:solidFill>
                <a:latin typeface="Calibri"/>
                <a:cs typeface="Calibri"/>
              </a:rPr>
              <a:t>Insert</a:t>
            </a:r>
            <a:r>
              <a:rPr sz="2400" spc="-9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02020"/>
                </a:solidFill>
                <a:latin typeface="Calibri"/>
                <a:cs typeface="Calibri"/>
              </a:rPr>
              <a:t>value</a:t>
            </a:r>
            <a:r>
              <a:rPr sz="2400" spc="5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sz="24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020"/>
                </a:solidFill>
                <a:latin typeface="Calibri"/>
                <a:cs typeface="Calibri"/>
              </a:rPr>
              <a:t>2nd</a:t>
            </a:r>
            <a:r>
              <a:rPr sz="24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70" dirty="0">
                <a:solidFill>
                  <a:srgbClr val="202020"/>
                </a:solidFill>
                <a:latin typeface="Calibri"/>
                <a:cs typeface="Calibri"/>
              </a:rPr>
              <a:t>way.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1" spc="5" dirty="0">
                <a:solidFill>
                  <a:srgbClr val="006699"/>
                </a:solidFill>
                <a:latin typeface="Calibri"/>
                <a:cs typeface="Calibri"/>
              </a:rPr>
              <a:t>INSERT</a:t>
            </a:r>
            <a:r>
              <a:rPr sz="2400" b="1" spc="-105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6699"/>
                </a:solidFill>
                <a:latin typeface="Calibri"/>
                <a:cs typeface="Calibri"/>
              </a:rPr>
              <a:t>INTO</a:t>
            </a:r>
            <a:r>
              <a:rPr sz="2400" b="1" spc="-8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Employee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400" b="1" spc="-30" dirty="0">
                <a:solidFill>
                  <a:srgbClr val="006699"/>
                </a:solidFill>
                <a:latin typeface="Calibri"/>
                <a:cs typeface="Calibri"/>
              </a:rPr>
              <a:t>VALUES</a:t>
            </a:r>
            <a:r>
              <a:rPr sz="2400" b="1" spc="-4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(3,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000FF"/>
                </a:solidFill>
                <a:latin typeface="Calibri"/>
                <a:cs typeface="Calibri"/>
              </a:rPr>
              <a:t>'XYZ'</a:t>
            </a:r>
            <a:r>
              <a:rPr sz="2400" spc="5" dirty="0">
                <a:latin typeface="Calibri"/>
                <a:cs typeface="Calibri"/>
              </a:rPr>
              <a:t>,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'ABC'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'India'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'Mumbai'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06600" y="0"/>
            <a:ext cx="10685780" cy="684530"/>
            <a:chOff x="1506600" y="0"/>
            <a:chExt cx="10685780" cy="6845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9775" y="0"/>
              <a:ext cx="10682224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09775" y="0"/>
              <a:ext cx="10682605" cy="681355"/>
            </a:xfrm>
            <a:custGeom>
              <a:avLst/>
              <a:gdLst/>
              <a:ahLst/>
              <a:cxnLst/>
              <a:rect l="l" t="t" r="r" b="b"/>
              <a:pathLst>
                <a:path w="10682605" h="681355">
                  <a:moveTo>
                    <a:pt x="0" y="680974"/>
                  </a:moveTo>
                  <a:lnTo>
                    <a:pt x="10682224" y="680974"/>
                  </a:lnTo>
                </a:path>
                <a:path w="10682605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96409" y="43815"/>
            <a:ext cx="510730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5.1</a:t>
            </a:r>
            <a:r>
              <a:rPr spc="-50" dirty="0"/>
              <a:t> </a:t>
            </a:r>
            <a:r>
              <a:rPr spc="-10" dirty="0"/>
              <a:t>INSERT </a:t>
            </a:r>
            <a:r>
              <a:rPr dirty="0"/>
              <a:t>operation</a:t>
            </a:r>
            <a:r>
              <a:rPr spc="-135" dirty="0"/>
              <a:t> </a:t>
            </a:r>
            <a:r>
              <a:rPr dirty="0"/>
              <a:t>Example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174</a:t>
            </a:fld>
            <a:endParaRPr dirty="0"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952563"/>
            <a:ext cx="8053070" cy="529082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pd</a:t>
            </a:r>
            <a:r>
              <a:rPr sz="2400" b="1" spc="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4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  <a:spcBef>
                <a:spcPts val="825"/>
              </a:spcBef>
            </a:pPr>
            <a:r>
              <a:rPr sz="2400" spc="1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UPDATE</a:t>
            </a:r>
            <a:r>
              <a:rPr sz="2400" spc="-29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02020"/>
                </a:solidFill>
                <a:latin typeface="Calibri"/>
                <a:cs typeface="Calibri"/>
              </a:rPr>
              <a:t>statement</a:t>
            </a:r>
            <a:r>
              <a:rPr sz="2400" spc="-2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sz="24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02020"/>
                </a:solidFill>
                <a:latin typeface="Calibri"/>
                <a:cs typeface="Calibri"/>
              </a:rPr>
              <a:t>used</a:t>
            </a:r>
            <a:r>
              <a:rPr sz="2400" spc="-7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02020"/>
                </a:solidFill>
                <a:latin typeface="Calibri"/>
                <a:cs typeface="Calibri"/>
              </a:rPr>
              <a:t>modify</a:t>
            </a:r>
            <a:r>
              <a:rPr sz="2400" spc="-5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existing</a:t>
            </a:r>
            <a:r>
              <a:rPr sz="2400" spc="-17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records</a:t>
            </a:r>
            <a:r>
              <a:rPr sz="2400" spc="-1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sz="2400" spc="6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a </a:t>
            </a:r>
            <a:r>
              <a:rPr sz="2400" spc="-5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020"/>
                </a:solidFill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400" b="1" spc="-5" dirty="0">
                <a:solidFill>
                  <a:srgbClr val="202020"/>
                </a:solidFill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400" b="1" spc="-45" dirty="0">
                <a:solidFill>
                  <a:srgbClr val="006699"/>
                </a:solidFill>
                <a:latin typeface="Calibri"/>
                <a:cs typeface="Calibri"/>
              </a:rPr>
              <a:t>UPDATE</a:t>
            </a:r>
            <a:r>
              <a:rPr sz="2400" b="1" spc="-15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table_name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400" b="1" spc="5" dirty="0">
                <a:solidFill>
                  <a:srgbClr val="006699"/>
                </a:solidFill>
                <a:latin typeface="Calibri"/>
                <a:cs typeface="Calibri"/>
              </a:rPr>
              <a:t>SET</a:t>
            </a:r>
            <a:r>
              <a:rPr sz="2400" b="1" spc="-1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column1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value1,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column2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value2,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...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400" b="1" dirty="0">
                <a:solidFill>
                  <a:srgbClr val="006699"/>
                </a:solidFill>
                <a:latin typeface="Calibri"/>
                <a:cs typeface="Calibri"/>
              </a:rPr>
              <a:t>WHERE</a:t>
            </a:r>
            <a:r>
              <a:rPr sz="2400" b="1" spc="-25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condition;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400" b="1" spc="5" dirty="0">
                <a:solidFill>
                  <a:srgbClr val="202020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400" b="1" spc="-45" dirty="0">
                <a:solidFill>
                  <a:srgbClr val="006699"/>
                </a:solidFill>
                <a:latin typeface="Calibri"/>
                <a:cs typeface="Calibri"/>
              </a:rPr>
              <a:t>UPDATE</a:t>
            </a:r>
            <a:r>
              <a:rPr sz="2400" b="1" spc="-3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Employee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400" b="1" spc="5" dirty="0">
                <a:solidFill>
                  <a:srgbClr val="006699"/>
                </a:solidFill>
                <a:latin typeface="Calibri"/>
                <a:cs typeface="Calibri"/>
              </a:rPr>
              <a:t>SET</a:t>
            </a:r>
            <a:r>
              <a:rPr sz="2400" b="1" spc="-1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FirstName=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000FF"/>
                </a:solidFill>
                <a:latin typeface="Calibri"/>
                <a:cs typeface="Calibri"/>
              </a:rPr>
              <a:t>'KS'</a:t>
            </a:r>
            <a:r>
              <a:rPr sz="2400" spc="5" dirty="0">
                <a:latin typeface="Calibri"/>
                <a:cs typeface="Calibri"/>
              </a:rPr>
              <a:t>,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City=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000FF"/>
                </a:solidFill>
                <a:latin typeface="Calibri"/>
                <a:cs typeface="Calibri"/>
              </a:rPr>
              <a:t>'Pune'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400" b="1" dirty="0">
                <a:solidFill>
                  <a:srgbClr val="006699"/>
                </a:solidFill>
                <a:latin typeface="Calibri"/>
                <a:cs typeface="Calibri"/>
              </a:rPr>
              <a:t>WHERE</a:t>
            </a:r>
            <a:r>
              <a:rPr sz="2400" b="1" spc="-2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EmpId=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1;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30400" y="0"/>
            <a:ext cx="10761980" cy="684530"/>
            <a:chOff x="1430400" y="0"/>
            <a:chExt cx="10761980" cy="6845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3575" y="0"/>
              <a:ext cx="10758424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33575" y="0"/>
              <a:ext cx="10758805" cy="681355"/>
            </a:xfrm>
            <a:custGeom>
              <a:avLst/>
              <a:gdLst/>
              <a:ahLst/>
              <a:cxnLst/>
              <a:rect l="l" t="t" r="r" b="b"/>
              <a:pathLst>
                <a:path w="10758805" h="681355">
                  <a:moveTo>
                    <a:pt x="0" y="680974"/>
                  </a:moveTo>
                  <a:lnTo>
                    <a:pt x="10758423" y="680974"/>
                  </a:lnTo>
                </a:path>
                <a:path w="10758805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15915" y="43815"/>
            <a:ext cx="37985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5.2</a:t>
            </a:r>
            <a:r>
              <a:rPr spc="-65" dirty="0"/>
              <a:t> </a:t>
            </a:r>
            <a:r>
              <a:rPr spc="-45" dirty="0"/>
              <a:t>UPDATE</a:t>
            </a:r>
            <a:r>
              <a:rPr spc="-70" dirty="0"/>
              <a:t> </a:t>
            </a:r>
            <a:r>
              <a:rPr dirty="0"/>
              <a:t>Operation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175</a:t>
            </a:fld>
            <a:endParaRPr dirty="0"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1591" y="955039"/>
            <a:ext cx="8055609" cy="5438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5"/>
              </a:spcBef>
            </a:pP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If</a:t>
            </a:r>
            <a:r>
              <a:rPr sz="24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02020"/>
                </a:solidFill>
                <a:latin typeface="Calibri"/>
                <a:cs typeface="Calibri"/>
              </a:rPr>
              <a:t>above</a:t>
            </a:r>
            <a:r>
              <a:rPr sz="24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query</a:t>
            </a:r>
            <a:r>
              <a:rPr sz="2400" spc="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sz="24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executed</a:t>
            </a:r>
            <a:r>
              <a:rPr sz="2400" spc="-15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02020"/>
                </a:solidFill>
                <a:latin typeface="Calibri"/>
                <a:cs typeface="Calibri"/>
              </a:rPr>
              <a:t>then</a:t>
            </a:r>
            <a:r>
              <a:rPr sz="2400" spc="-7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sz="2400" spc="114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02020"/>
                </a:solidFill>
                <a:latin typeface="Calibri"/>
                <a:cs typeface="Calibri"/>
              </a:rPr>
              <a:t>EmpId=</a:t>
            </a:r>
            <a:r>
              <a:rPr sz="2400" spc="-9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02020"/>
                </a:solidFill>
                <a:latin typeface="Calibri"/>
                <a:cs typeface="Calibri"/>
              </a:rPr>
              <a:t>1, </a:t>
            </a:r>
            <a:r>
              <a:rPr sz="2400" spc="-5" dirty="0">
                <a:solidFill>
                  <a:srgbClr val="202020"/>
                </a:solidFill>
                <a:latin typeface="Calibri"/>
                <a:cs typeface="Calibri"/>
              </a:rPr>
              <a:t>"Firstname"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solidFill>
                  <a:srgbClr val="202020"/>
                </a:solidFill>
                <a:latin typeface="Calibri"/>
                <a:cs typeface="Calibri"/>
              </a:rPr>
              <a:t>and "City" </a:t>
            </a:r>
            <a:r>
              <a:rPr sz="2400" spc="5" dirty="0">
                <a:solidFill>
                  <a:srgbClr val="202020"/>
                </a:solidFill>
                <a:latin typeface="Calibri"/>
                <a:cs typeface="Calibri"/>
              </a:rPr>
              <a:t>column</a:t>
            </a:r>
            <a:r>
              <a:rPr sz="2400" spc="-8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020"/>
                </a:solidFill>
                <a:latin typeface="Calibri"/>
                <a:cs typeface="Calibri"/>
              </a:rPr>
              <a:t>data</a:t>
            </a:r>
            <a:r>
              <a:rPr sz="2400" spc="-4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02020"/>
                </a:solidFill>
                <a:latin typeface="Calibri"/>
                <a:cs typeface="Calibri"/>
              </a:rPr>
              <a:t>will</a:t>
            </a:r>
            <a:r>
              <a:rPr sz="2400" spc="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02020"/>
                </a:solidFill>
                <a:latin typeface="Calibri"/>
                <a:cs typeface="Calibri"/>
              </a:rPr>
              <a:t>be</a:t>
            </a:r>
            <a:r>
              <a:rPr sz="24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updated.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400" spc="5" dirty="0">
                <a:solidFill>
                  <a:srgbClr val="202020"/>
                </a:solidFill>
                <a:latin typeface="Calibri"/>
                <a:cs typeface="Calibri"/>
              </a:rPr>
              <a:t>Update</a:t>
            </a:r>
            <a:r>
              <a:rPr sz="2400" spc="-1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02020"/>
                </a:solidFill>
                <a:latin typeface="Calibri"/>
                <a:cs typeface="Calibri"/>
              </a:rPr>
              <a:t>Multiple</a:t>
            </a:r>
            <a:r>
              <a:rPr sz="2400" spc="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02020"/>
                </a:solidFill>
                <a:latin typeface="Calibri"/>
                <a:cs typeface="Calibri"/>
              </a:rPr>
              <a:t>Rows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  <a:spcBef>
                <a:spcPts val="1025"/>
              </a:spcBef>
            </a:pP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It</a:t>
            </a:r>
            <a:r>
              <a:rPr sz="24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sz="24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2400" spc="-8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02020"/>
                </a:solidFill>
                <a:latin typeface="Calibri"/>
                <a:cs typeface="Calibri"/>
              </a:rPr>
              <a:t>WHERE</a:t>
            </a:r>
            <a:r>
              <a:rPr sz="2400" spc="8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clause</a:t>
            </a:r>
            <a:r>
              <a:rPr sz="2400" spc="-8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020"/>
                </a:solidFill>
                <a:latin typeface="Calibri"/>
                <a:cs typeface="Calibri"/>
              </a:rPr>
              <a:t>that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determines</a:t>
            </a:r>
            <a:r>
              <a:rPr sz="2400" spc="-1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how</a:t>
            </a:r>
            <a:r>
              <a:rPr sz="24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02020"/>
                </a:solidFill>
                <a:latin typeface="Calibri"/>
                <a:cs typeface="Calibri"/>
              </a:rPr>
              <a:t>many</a:t>
            </a:r>
            <a:r>
              <a:rPr sz="2400" spc="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records</a:t>
            </a:r>
            <a:r>
              <a:rPr sz="2400" spc="-14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02020"/>
                </a:solidFill>
                <a:latin typeface="Calibri"/>
                <a:cs typeface="Calibri"/>
              </a:rPr>
              <a:t>will</a:t>
            </a:r>
            <a:r>
              <a:rPr sz="2400" spc="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02020"/>
                </a:solidFill>
                <a:latin typeface="Calibri"/>
                <a:cs typeface="Calibri"/>
              </a:rPr>
              <a:t>be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updated.</a:t>
            </a:r>
            <a:endParaRPr sz="2400">
              <a:latin typeface="Calibri"/>
              <a:cs typeface="Calibri"/>
            </a:endParaRPr>
          </a:p>
          <a:p>
            <a:pPr marL="12700" marR="5730875">
              <a:lnSpc>
                <a:spcPct val="134300"/>
              </a:lnSpc>
              <a:spcBef>
                <a:spcPts val="35"/>
              </a:spcBef>
            </a:pPr>
            <a:r>
              <a:rPr sz="2400" b="1" spc="-45" dirty="0">
                <a:solidFill>
                  <a:srgbClr val="006699"/>
                </a:solidFill>
                <a:latin typeface="Calibri"/>
                <a:cs typeface="Calibri"/>
              </a:rPr>
              <a:t>UPDATE </a:t>
            </a:r>
            <a:r>
              <a:rPr sz="2400" dirty="0">
                <a:latin typeface="Calibri"/>
                <a:cs typeface="Calibri"/>
              </a:rPr>
              <a:t>Employee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699"/>
                </a:solidFill>
                <a:latin typeface="Calibri"/>
                <a:cs typeface="Calibri"/>
              </a:rPr>
              <a:t>SET </a:t>
            </a:r>
            <a:r>
              <a:rPr sz="2400" spc="-5" dirty="0">
                <a:latin typeface="Calibri"/>
                <a:cs typeface="Calibri"/>
              </a:rPr>
              <a:t>City=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'Pune'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Delete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SQL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  <a:spcBef>
                <a:spcPts val="1025"/>
              </a:spcBef>
            </a:pPr>
            <a:r>
              <a:rPr sz="2400" spc="1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02020"/>
                </a:solidFill>
                <a:latin typeface="Calibri"/>
                <a:cs typeface="Calibri"/>
              </a:rPr>
              <a:t>DELETE</a:t>
            </a:r>
            <a:r>
              <a:rPr sz="2400" spc="-7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statement</a:t>
            </a:r>
            <a:r>
              <a:rPr sz="2400" spc="-2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sz="24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02020"/>
                </a:solidFill>
                <a:latin typeface="Calibri"/>
                <a:cs typeface="Calibri"/>
              </a:rPr>
              <a:t>used</a:t>
            </a:r>
            <a:r>
              <a:rPr sz="24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2400" spc="-8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delete</a:t>
            </a:r>
            <a:r>
              <a:rPr sz="2400" spc="-9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existing</a:t>
            </a:r>
            <a:r>
              <a:rPr sz="2400" spc="-10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records</a:t>
            </a:r>
            <a:r>
              <a:rPr sz="2400" spc="-1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sz="2400" spc="6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-10" dirty="0">
                <a:solidFill>
                  <a:srgbClr val="202020"/>
                </a:solidFill>
                <a:latin typeface="Calibri"/>
                <a:cs typeface="Calibri"/>
              </a:rPr>
              <a:t>table</a:t>
            </a:r>
            <a:r>
              <a:rPr sz="24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sz="24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02020"/>
                </a:solidFill>
                <a:latin typeface="Calibri"/>
                <a:cs typeface="Calibri"/>
              </a:rPr>
              <a:t>particular</a:t>
            </a:r>
            <a:r>
              <a:rPr sz="24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02020"/>
                </a:solidFill>
                <a:latin typeface="Calibri"/>
                <a:cs typeface="Calibri"/>
              </a:rPr>
              <a:t>Record.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400" b="1" spc="-10" dirty="0">
                <a:solidFill>
                  <a:srgbClr val="202020"/>
                </a:solidFill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400" b="1" spc="10" dirty="0">
                <a:solidFill>
                  <a:srgbClr val="006699"/>
                </a:solidFill>
                <a:latin typeface="Calibri"/>
                <a:cs typeface="Calibri"/>
              </a:rPr>
              <a:t>DELETE</a:t>
            </a:r>
            <a:r>
              <a:rPr sz="2400" b="1" spc="-65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b="1" spc="10" dirty="0">
                <a:solidFill>
                  <a:srgbClr val="006699"/>
                </a:solidFill>
                <a:latin typeface="Calibri"/>
                <a:cs typeface="Calibri"/>
              </a:rPr>
              <a:t>FROM</a:t>
            </a:r>
            <a:r>
              <a:rPr sz="2400" b="1" spc="-10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table_name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699"/>
                </a:solidFill>
                <a:latin typeface="Calibri"/>
                <a:cs typeface="Calibri"/>
              </a:rPr>
              <a:t>WHERE </a:t>
            </a:r>
            <a:r>
              <a:rPr sz="2400" dirty="0">
                <a:latin typeface="Calibri"/>
                <a:cs typeface="Calibri"/>
              </a:rPr>
              <a:t>condition;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20875" y="0"/>
            <a:ext cx="10771505" cy="684530"/>
            <a:chOff x="1420875" y="0"/>
            <a:chExt cx="10771505" cy="6845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4050" y="0"/>
              <a:ext cx="10767949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24050" y="0"/>
              <a:ext cx="10768330" cy="681355"/>
            </a:xfrm>
            <a:custGeom>
              <a:avLst/>
              <a:gdLst/>
              <a:ahLst/>
              <a:cxnLst/>
              <a:rect l="l" t="t" r="r" b="b"/>
              <a:pathLst>
                <a:path w="10768330" h="681355">
                  <a:moveTo>
                    <a:pt x="0" y="680974"/>
                  </a:moveTo>
                  <a:lnTo>
                    <a:pt x="10767948" y="680974"/>
                  </a:lnTo>
                </a:path>
                <a:path w="1076833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52695" y="43815"/>
            <a:ext cx="350583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5.3</a:t>
            </a:r>
            <a:r>
              <a:rPr spc="-60" dirty="0"/>
              <a:t> </a:t>
            </a:r>
            <a:r>
              <a:rPr spc="10" dirty="0"/>
              <a:t>Delete</a:t>
            </a:r>
            <a:r>
              <a:rPr spc="-120" dirty="0"/>
              <a:t> </a:t>
            </a:r>
            <a:r>
              <a:rPr dirty="0"/>
              <a:t>operation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176</a:t>
            </a:fld>
            <a:endParaRPr dirty="0"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63307"/>
            <a:ext cx="8088630" cy="4741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1" spc="10" dirty="0">
                <a:latin typeface="Calibri"/>
                <a:cs typeface="Calibri"/>
              </a:rPr>
              <a:t>DELETE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10" dirty="0">
                <a:latin typeface="Calibri"/>
                <a:cs typeface="Calibri"/>
              </a:rPr>
              <a:t>FROM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Employee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WHERE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EmpId=1;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Employee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EmpId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record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deleted.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Delete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Records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704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It </a:t>
            </a:r>
            <a:r>
              <a:rPr sz="2400" spc="-15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possible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-15" dirty="0">
                <a:latin typeface="Calibri"/>
                <a:cs typeface="Calibri"/>
              </a:rPr>
              <a:t>delete </a:t>
            </a:r>
            <a:r>
              <a:rPr sz="2400" spc="-20" dirty="0">
                <a:latin typeface="Calibri"/>
                <a:cs typeface="Calibri"/>
              </a:rPr>
              <a:t>all rows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table </a:t>
            </a:r>
            <a:r>
              <a:rPr sz="2400" dirty="0">
                <a:latin typeface="Calibri"/>
                <a:cs typeface="Calibri"/>
              </a:rPr>
              <a:t>without </a:t>
            </a:r>
            <a:r>
              <a:rPr sz="2400" spc="-5" dirty="0">
                <a:latin typeface="Calibri"/>
                <a:cs typeface="Calibri"/>
              </a:rPr>
              <a:t>deleting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table.</a:t>
            </a:r>
            <a:r>
              <a:rPr sz="2400" dirty="0">
                <a:latin typeface="Calibri"/>
                <a:cs typeface="Calibri"/>
              </a:rPr>
              <a:t> This</a:t>
            </a:r>
            <a:r>
              <a:rPr sz="2400" spc="5" dirty="0">
                <a:latin typeface="Calibri"/>
                <a:cs typeface="Calibri"/>
              </a:rPr>
              <a:t> means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structure,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attributes,</a:t>
            </a:r>
            <a:r>
              <a:rPr sz="2400" spc="-10" dirty="0">
                <a:latin typeface="Calibri"/>
                <a:cs typeface="Calibri"/>
              </a:rPr>
              <a:t> and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indexes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will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intact,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1" spc="10" dirty="0">
                <a:latin typeface="Calibri"/>
                <a:cs typeface="Calibri"/>
              </a:rPr>
              <a:t>DELETE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10" dirty="0">
                <a:latin typeface="Calibri"/>
                <a:cs typeface="Calibri"/>
              </a:rPr>
              <a:t>FROM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table_name;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DELETE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Employee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-10" dirty="0">
                <a:latin typeface="Calibri"/>
                <a:cs typeface="Calibri"/>
              </a:rPr>
              <a:t>When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above </a:t>
            </a:r>
            <a:r>
              <a:rPr sz="2400" spc="5" dirty="0">
                <a:latin typeface="Calibri"/>
                <a:cs typeface="Calibri"/>
              </a:rPr>
              <a:t>query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executed,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deleted.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49450" y="0"/>
            <a:ext cx="10742930" cy="684530"/>
            <a:chOff x="1449450" y="0"/>
            <a:chExt cx="10742930" cy="6845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2625" y="0"/>
              <a:ext cx="10739374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52625" y="0"/>
              <a:ext cx="10739755" cy="681355"/>
            </a:xfrm>
            <a:custGeom>
              <a:avLst/>
              <a:gdLst/>
              <a:ahLst/>
              <a:cxnLst/>
              <a:rect l="l" t="t" r="r" b="b"/>
              <a:pathLst>
                <a:path w="10739755" h="681355">
                  <a:moveTo>
                    <a:pt x="0" y="680974"/>
                  </a:moveTo>
                  <a:lnTo>
                    <a:pt x="10739374" y="680974"/>
                  </a:lnTo>
                </a:path>
                <a:path w="10739755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02403" y="43815"/>
            <a:ext cx="464121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Delete</a:t>
            </a:r>
            <a:r>
              <a:rPr spc="-105" dirty="0"/>
              <a:t> </a:t>
            </a:r>
            <a:r>
              <a:rPr spc="-5" dirty="0"/>
              <a:t>Operation(Example)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177</a:t>
            </a:fld>
            <a:endParaRPr dirty="0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92300" y="0"/>
            <a:ext cx="10803255" cy="900430"/>
            <a:chOff x="1392300" y="0"/>
            <a:chExt cx="10803255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5475" y="14350"/>
              <a:ext cx="10796524" cy="685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95475" y="14350"/>
              <a:ext cx="10796905" cy="685800"/>
            </a:xfrm>
            <a:custGeom>
              <a:avLst/>
              <a:gdLst/>
              <a:ahLst/>
              <a:cxnLst/>
              <a:rect l="l" t="t" r="r" b="b"/>
              <a:pathLst>
                <a:path w="10796905" h="685800">
                  <a:moveTo>
                    <a:pt x="0" y="685800"/>
                  </a:moveTo>
                  <a:lnTo>
                    <a:pt x="10796524" y="685800"/>
                  </a:lnTo>
                </a:path>
                <a:path w="10796905" h="685800">
                  <a:moveTo>
                    <a:pt x="10796524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2124" y="0"/>
              <a:ext cx="2452751" cy="9000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32728" y="70485"/>
            <a:ext cx="191325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6.SQL</a:t>
            </a:r>
            <a:r>
              <a:rPr spc="-140" dirty="0"/>
              <a:t> </a:t>
            </a:r>
            <a:r>
              <a:rPr spc="10" dirty="0"/>
              <a:t>Joins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179590" y="1057211"/>
            <a:ext cx="1988185" cy="681355"/>
            <a:chOff x="2179590" y="1057211"/>
            <a:chExt cx="1988185" cy="68135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9590" y="1217963"/>
              <a:ext cx="207986" cy="2458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0274" y="1057211"/>
              <a:ext cx="1128712" cy="68103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81324" y="1057211"/>
              <a:ext cx="642937" cy="68103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76599" y="1057211"/>
              <a:ext cx="890587" cy="68103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137791" y="1028827"/>
            <a:ext cx="2498090" cy="208407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60350" indent="-248285">
              <a:lnSpc>
                <a:spcPct val="100000"/>
              </a:lnSpc>
              <a:spcBef>
                <a:spcPts val="819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5" dirty="0">
                <a:latin typeface="Calibri"/>
                <a:cs typeface="Calibri"/>
              </a:rPr>
              <a:t>JOINS</a:t>
            </a:r>
            <a:r>
              <a:rPr sz="2400" spc="-15" dirty="0">
                <a:latin typeface="Calibri"/>
                <a:cs typeface="Calibri"/>
              </a:rPr>
              <a:t> 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SQL</a:t>
            </a:r>
            <a:endParaRPr sz="2400">
              <a:latin typeface="Calibri"/>
              <a:cs typeface="Calibri"/>
            </a:endParaRPr>
          </a:p>
          <a:p>
            <a:pPr marL="260350" indent="-248285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15" dirty="0">
                <a:latin typeface="Calibri"/>
                <a:cs typeface="Calibri"/>
              </a:rPr>
              <a:t>Types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joins</a:t>
            </a:r>
            <a:endParaRPr sz="24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450"/>
              </a:spcBef>
              <a:buFont typeface="Wingdings"/>
              <a:buChar char=""/>
              <a:tabLst>
                <a:tab pos="699135" algn="l"/>
              </a:tabLst>
            </a:pPr>
            <a:r>
              <a:rPr sz="1550" spc="15" dirty="0">
                <a:latin typeface="Calibri"/>
                <a:cs typeface="Calibri"/>
              </a:rPr>
              <a:t>INNER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JOIN</a:t>
            </a:r>
            <a:endParaRPr sz="155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320"/>
              </a:spcBef>
              <a:buFont typeface="Wingdings"/>
              <a:buChar char=""/>
              <a:tabLst>
                <a:tab pos="699135" algn="l"/>
              </a:tabLst>
            </a:pPr>
            <a:r>
              <a:rPr sz="1550" spc="10" dirty="0">
                <a:latin typeface="Calibri"/>
                <a:cs typeface="Calibri"/>
              </a:rPr>
              <a:t>LEFT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JOIN</a:t>
            </a:r>
            <a:endParaRPr sz="155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390"/>
              </a:spcBef>
              <a:buFont typeface="Wingdings"/>
              <a:buChar char=""/>
              <a:tabLst>
                <a:tab pos="699135" algn="l"/>
              </a:tabLst>
            </a:pPr>
            <a:r>
              <a:rPr sz="1550" spc="-10" dirty="0">
                <a:latin typeface="Calibri"/>
                <a:cs typeface="Calibri"/>
              </a:rPr>
              <a:t>RIGHT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JOIN</a:t>
            </a:r>
            <a:endParaRPr sz="155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395"/>
              </a:spcBef>
              <a:buFont typeface="Wingdings"/>
              <a:buChar char=""/>
              <a:tabLst>
                <a:tab pos="699135" algn="l"/>
              </a:tabLst>
            </a:pPr>
            <a:r>
              <a:rPr sz="1550" spc="10" dirty="0">
                <a:latin typeface="Calibri"/>
                <a:cs typeface="Calibri"/>
              </a:rPr>
              <a:t>FULL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JOIN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5493639" y="6472554"/>
            <a:ext cx="88265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5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47129" y="6472554"/>
            <a:ext cx="4013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85303" y="6472554"/>
            <a:ext cx="3994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178</a:t>
            </a:fld>
            <a:endParaRPr dirty="0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20900" y="0"/>
            <a:ext cx="10574655" cy="900430"/>
            <a:chOff x="1620900" y="0"/>
            <a:chExt cx="10574655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4075" y="14350"/>
              <a:ext cx="10567924" cy="685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24075" y="14350"/>
              <a:ext cx="10568305" cy="685800"/>
            </a:xfrm>
            <a:custGeom>
              <a:avLst/>
              <a:gdLst/>
              <a:ahLst/>
              <a:cxnLst/>
              <a:rect l="l" t="t" r="r" b="b"/>
              <a:pathLst>
                <a:path w="10568305" h="685800">
                  <a:moveTo>
                    <a:pt x="0" y="685800"/>
                  </a:moveTo>
                  <a:lnTo>
                    <a:pt x="10567924" y="685800"/>
                  </a:lnTo>
                </a:path>
                <a:path w="10568305" h="685800">
                  <a:moveTo>
                    <a:pt x="10567924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4049" y="0"/>
              <a:ext cx="2357501" cy="9000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94780" y="70485"/>
            <a:ext cx="181800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Objectives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179590" y="1057211"/>
            <a:ext cx="8236584" cy="681355"/>
            <a:chOff x="2179590" y="1057211"/>
            <a:chExt cx="8236584" cy="68135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9590" y="1217963"/>
              <a:ext cx="207986" cy="2458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0274" y="1057211"/>
              <a:ext cx="700087" cy="68103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76524" y="1057211"/>
              <a:ext cx="1042987" cy="68103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95674" y="1057211"/>
              <a:ext cx="1128712" cy="68103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00550" y="1057211"/>
              <a:ext cx="642937" cy="68103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19650" y="1057211"/>
              <a:ext cx="890587" cy="68103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86399" y="1057211"/>
              <a:ext cx="1157287" cy="68103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10324" y="1057211"/>
              <a:ext cx="1081087" cy="68103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58049" y="1057211"/>
              <a:ext cx="681037" cy="6810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05724" y="1057211"/>
              <a:ext cx="1195387" cy="68103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77274" y="1057211"/>
              <a:ext cx="881062" cy="68103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324974" y="1057211"/>
              <a:ext cx="1090612" cy="681037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8867393" y="1120139"/>
            <a:ext cx="136334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61035" algn="l"/>
              </a:tabLst>
            </a:pP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	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ud</a:t>
            </a:r>
            <a:r>
              <a:rPr sz="2400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181225" y="1390586"/>
            <a:ext cx="4062729" cy="681355"/>
            <a:chOff x="2181225" y="1390586"/>
            <a:chExt cx="4062729" cy="681355"/>
          </a:xfrm>
        </p:grpSpPr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81225" y="1390586"/>
              <a:ext cx="2014601" cy="68103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38575" y="1390586"/>
              <a:ext cx="1519174" cy="68103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00625" y="1390586"/>
              <a:ext cx="1166812" cy="68103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53100" y="1390586"/>
              <a:ext cx="490537" cy="681037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2137791" y="1120139"/>
            <a:ext cx="6563995" cy="726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0350" indent="-248285">
              <a:lnSpc>
                <a:spcPts val="2755"/>
              </a:lnSpc>
              <a:spcBef>
                <a:spcPts val="105"/>
              </a:spcBef>
              <a:buSzPct val="95833"/>
              <a:buFont typeface="Wingdings"/>
              <a:buChar char=""/>
              <a:tabLst>
                <a:tab pos="260985" algn="l"/>
                <a:tab pos="736600" algn="l"/>
                <a:tab pos="1556385" algn="l"/>
                <a:tab pos="2461895" algn="l"/>
                <a:tab pos="2881630" algn="l"/>
                <a:tab pos="3549015" algn="l"/>
                <a:tab pos="4473575" algn="l"/>
                <a:tab pos="5321935" algn="l"/>
                <a:tab pos="5769610" algn="l"/>
              </a:tabLst>
            </a:pPr>
            <a:r>
              <a:rPr sz="2400" spc="-20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	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-20" dirty="0">
                <a:latin typeface="Calibri"/>
                <a:cs typeface="Calibri"/>
              </a:rPr>
              <a:t>JO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20" dirty="0">
                <a:latin typeface="Calibri"/>
                <a:cs typeface="Calibri"/>
              </a:rPr>
              <a:t>S</a:t>
            </a:r>
            <a:r>
              <a:rPr sz="2400" spc="30" dirty="0">
                <a:latin typeface="Calibri"/>
                <a:cs typeface="Calibri"/>
              </a:rPr>
              <a:t>Q</a:t>
            </a:r>
            <a:r>
              <a:rPr sz="2400" dirty="0">
                <a:latin typeface="Calibri"/>
                <a:cs typeface="Calibri"/>
              </a:rPr>
              <a:t>L	w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	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	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55"/>
              </a:lnSpc>
            </a:pPr>
            <a:r>
              <a:rPr sz="2400" spc="-5" dirty="0">
                <a:latin typeface="Calibri"/>
                <a:cs typeface="Calibri"/>
              </a:rPr>
              <a:t>relationships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between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5493639" y="6472554"/>
            <a:ext cx="88265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5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47129" y="6472554"/>
            <a:ext cx="4013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85303" y="6472554"/>
            <a:ext cx="3994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179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6434454"/>
            <a:ext cx="6743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5/01/2024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7584" y="6434454"/>
            <a:ext cx="8794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4064" y="6434454"/>
            <a:ext cx="4000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85837" y="6434454"/>
            <a:ext cx="4127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07801" y="6434454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6626" y="4825"/>
            <a:ext cx="7772400" cy="6858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9766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3350" spc="-30" dirty="0">
                <a:solidFill>
                  <a:srgbClr val="000000"/>
                </a:solidFill>
                <a:latin typeface="Times New Roman"/>
                <a:cs typeface="Times New Roman"/>
              </a:rPr>
              <a:t>Unit</a:t>
            </a:r>
            <a:r>
              <a:rPr sz="335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spc="10" dirty="0">
                <a:solidFill>
                  <a:srgbClr val="000000"/>
                </a:solidFill>
                <a:latin typeface="Times New Roman"/>
                <a:cs typeface="Times New Roman"/>
              </a:rPr>
              <a:t>Objective</a:t>
            </a:r>
            <a:endParaRPr sz="335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701" y="19050"/>
            <a:ext cx="1305098" cy="78105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366645" y="1473517"/>
            <a:ext cx="7321550" cy="2585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8450" marR="17145" indent="-285750" algn="just">
              <a:lnSpc>
                <a:spcPct val="100400"/>
              </a:lnSpc>
              <a:spcBef>
                <a:spcPts val="90"/>
              </a:spcBef>
              <a:buFont typeface="Wingdings"/>
              <a:buChar char=""/>
              <a:tabLst>
                <a:tab pos="298450" algn="l"/>
              </a:tabLst>
            </a:pPr>
            <a:r>
              <a:rPr sz="2400" dirty="0">
                <a:latin typeface="Times New Roman"/>
                <a:cs typeface="Times New Roman"/>
              </a:rPr>
              <a:t>Students will </a:t>
            </a:r>
            <a:r>
              <a:rPr sz="2400" spc="-5" dirty="0">
                <a:latin typeface="Times New Roman"/>
                <a:cs typeface="Times New Roman"/>
              </a:rPr>
              <a:t>be able </a:t>
            </a:r>
            <a:r>
              <a:rPr sz="2400" dirty="0">
                <a:latin typeface="Times New Roman"/>
                <a:cs typeface="Times New Roman"/>
              </a:rPr>
              <a:t>to learn </a:t>
            </a:r>
            <a:r>
              <a:rPr sz="2400" spc="-10" dirty="0">
                <a:latin typeface="Times New Roman"/>
                <a:cs typeface="Times New Roman"/>
              </a:rPr>
              <a:t>various Relational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 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Model</a:t>
            </a:r>
            <a:r>
              <a:rPr sz="2400" spc="-5" dirty="0">
                <a:latin typeface="Times New Roman"/>
                <a:cs typeface="Times New Roman"/>
              </a:rPr>
              <a:t> Concepts,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constraints,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Relational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Algebra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Relational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Calculus</a:t>
            </a:r>
            <a:endParaRPr sz="2400">
              <a:latin typeface="Times New Roman"/>
              <a:cs typeface="Times New Roman"/>
            </a:endParaRPr>
          </a:p>
          <a:p>
            <a:pPr marL="298450" indent="-285750" algn="just">
              <a:lnSpc>
                <a:spcPts val="2855"/>
              </a:lnSpc>
              <a:buFont typeface="Wingdings"/>
              <a:buChar char=""/>
              <a:tabLst>
                <a:tab pos="298450" algn="l"/>
              </a:tabLst>
            </a:pPr>
            <a:r>
              <a:rPr sz="2400" spc="-5" dirty="0">
                <a:latin typeface="Times New Roman"/>
                <a:cs typeface="Times New Roman"/>
              </a:rPr>
              <a:t>Introduction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on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SQL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and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Various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queries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and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operations</a:t>
            </a:r>
            <a:endParaRPr sz="2400">
              <a:latin typeface="Times New Roman"/>
              <a:cs typeface="Times New Roman"/>
            </a:endParaRPr>
          </a:p>
          <a:p>
            <a:pPr marL="298450" marR="5080" algn="just">
              <a:lnSpc>
                <a:spcPct val="99100"/>
              </a:lnSpc>
              <a:spcBef>
                <a:spcPts val="75"/>
              </a:spcBef>
            </a:pPr>
            <a:r>
              <a:rPr sz="2400" dirty="0">
                <a:latin typeface="Times New Roman"/>
                <a:cs typeface="Times New Roman"/>
              </a:rPr>
              <a:t>in SQL </a:t>
            </a:r>
            <a:r>
              <a:rPr sz="2400" spc="10" dirty="0">
                <a:latin typeface="Times New Roman"/>
                <a:cs typeface="Times New Roman"/>
              </a:rPr>
              <a:t>which </a:t>
            </a:r>
            <a:r>
              <a:rPr sz="2400" spc="-5" dirty="0">
                <a:latin typeface="Times New Roman"/>
                <a:cs typeface="Times New Roman"/>
              </a:rPr>
              <a:t>helps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communicate with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database.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Along </a:t>
            </a:r>
            <a:r>
              <a:rPr sz="2400" spc="1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cursors, </a:t>
            </a:r>
            <a:r>
              <a:rPr sz="2400" spc="-5" dirty="0">
                <a:latin typeface="Times New Roman"/>
                <a:cs typeface="Times New Roman"/>
              </a:rPr>
              <a:t>Triggers </a:t>
            </a:r>
            <a:r>
              <a:rPr sz="2400" spc="-10" dirty="0">
                <a:latin typeface="Times New Roman"/>
                <a:cs typeface="Times New Roman"/>
              </a:rPr>
              <a:t>and </a:t>
            </a:r>
            <a:r>
              <a:rPr sz="2400" spc="5" dirty="0">
                <a:latin typeface="Times New Roman"/>
                <a:cs typeface="Times New Roman"/>
              </a:rPr>
              <a:t>Procedures </a:t>
            </a:r>
            <a:r>
              <a:rPr sz="2400" spc="40" dirty="0">
                <a:latin typeface="Times New Roman"/>
                <a:cs typeface="Times New Roman"/>
              </a:rPr>
              <a:t>in </a:t>
            </a:r>
            <a:r>
              <a:rPr sz="2400" spc="5" dirty="0">
                <a:latin typeface="Times New Roman"/>
                <a:cs typeface="Times New Roman"/>
              </a:rPr>
              <a:t>SQL/PL 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SQL.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120139"/>
            <a:ext cx="9309100" cy="3797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755"/>
              </a:lnSpc>
              <a:spcBef>
                <a:spcPts val="105"/>
              </a:spcBef>
            </a:pP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As</a:t>
            </a:r>
            <a:r>
              <a:rPr sz="2400" spc="3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2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name</a:t>
            </a:r>
            <a:r>
              <a:rPr sz="2400" spc="2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shows,</a:t>
            </a:r>
            <a:r>
              <a:rPr sz="2400" spc="2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JOIN</a:t>
            </a:r>
            <a:r>
              <a:rPr sz="2400" spc="3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means</a:t>
            </a:r>
            <a:r>
              <a:rPr sz="2400" spc="3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400" spc="2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combine</a:t>
            </a:r>
            <a:r>
              <a:rPr sz="2400" spc="3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something.</a:t>
            </a:r>
            <a:r>
              <a:rPr sz="2400" spc="2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2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case</a:t>
            </a:r>
            <a:r>
              <a:rPr sz="2400" spc="2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3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SQL,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JOIN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means</a:t>
            </a:r>
            <a:r>
              <a:rPr sz="2400" spc="-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"to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combine</a:t>
            </a:r>
            <a:r>
              <a:rPr sz="2400" spc="-1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two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or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more</a:t>
            </a:r>
            <a:r>
              <a:rPr sz="24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tables".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550"/>
              </a:lnSpc>
              <a:spcBef>
                <a:spcPts val="1085"/>
              </a:spcBef>
              <a:tabLst>
                <a:tab pos="1756410" algn="l"/>
                <a:tab pos="2976880" algn="l"/>
                <a:tab pos="6904355" algn="l"/>
                <a:tab pos="7628890" algn="l"/>
              </a:tabLst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4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SQL,</a:t>
            </a:r>
            <a:r>
              <a:rPr sz="2400" spc="4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JOIN	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clause</a:t>
            </a:r>
            <a:r>
              <a:rPr sz="2400" spc="4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is	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used</a:t>
            </a:r>
            <a:r>
              <a:rPr sz="2400" spc="4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400" spc="459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combine</a:t>
            </a:r>
            <a:r>
              <a:rPr sz="2400" spc="4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459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records	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from	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two</a:t>
            </a:r>
            <a:r>
              <a:rPr sz="2400" spc="4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or</a:t>
            </a:r>
            <a:r>
              <a:rPr sz="2400" spc="3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more </a:t>
            </a:r>
            <a:r>
              <a:rPr sz="2400" spc="-5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tables</a:t>
            </a:r>
            <a:r>
              <a:rPr sz="2400" spc="-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Types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b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SQL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20" dirty="0">
                <a:solidFill>
                  <a:srgbClr val="FF0000"/>
                </a:solidFill>
                <a:latin typeface="Calibri"/>
                <a:cs typeface="Calibri"/>
              </a:rPr>
              <a:t>JOIN</a:t>
            </a:r>
            <a:endParaRPr sz="2400">
              <a:latin typeface="Calibri"/>
              <a:cs typeface="Calibri"/>
            </a:endParaRPr>
          </a:p>
          <a:p>
            <a:pPr marL="242570" indent="-230504">
              <a:lnSpc>
                <a:spcPct val="100000"/>
              </a:lnSpc>
              <a:spcBef>
                <a:spcPts val="725"/>
              </a:spcBef>
              <a:buSzPct val="95833"/>
              <a:buAutoNum type="arabicPeriod"/>
              <a:tabLst>
                <a:tab pos="243204" algn="l"/>
              </a:tabLst>
            </a:pPr>
            <a:r>
              <a:rPr sz="240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20" dirty="0">
                <a:latin typeface="Calibri"/>
                <a:cs typeface="Calibri"/>
              </a:rPr>
              <a:t>NE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J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242570" indent="-230504">
              <a:lnSpc>
                <a:spcPct val="100000"/>
              </a:lnSpc>
              <a:spcBef>
                <a:spcPts val="725"/>
              </a:spcBef>
              <a:buSzPct val="95833"/>
              <a:buAutoNum type="arabicPeriod"/>
              <a:tabLst>
                <a:tab pos="243204" algn="l"/>
              </a:tabLst>
            </a:pPr>
            <a:r>
              <a:rPr sz="2400" dirty="0">
                <a:latin typeface="Calibri"/>
                <a:cs typeface="Calibri"/>
              </a:rPr>
              <a:t>LEFT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JOIN</a:t>
            </a:r>
            <a:endParaRPr sz="2400">
              <a:latin typeface="Calibri"/>
              <a:cs typeface="Calibri"/>
            </a:endParaRPr>
          </a:p>
          <a:p>
            <a:pPr marL="242570" indent="-230504">
              <a:lnSpc>
                <a:spcPct val="100000"/>
              </a:lnSpc>
              <a:spcBef>
                <a:spcPts val="725"/>
              </a:spcBef>
              <a:buSzPct val="95833"/>
              <a:buAutoNum type="arabicPeriod"/>
              <a:tabLst>
                <a:tab pos="243204" algn="l"/>
              </a:tabLst>
            </a:pPr>
            <a:r>
              <a:rPr sz="2400" spc="-15" dirty="0">
                <a:latin typeface="Calibri"/>
                <a:cs typeface="Calibri"/>
              </a:rPr>
              <a:t>RIGHT </a:t>
            </a:r>
            <a:r>
              <a:rPr sz="2400" spc="-10" dirty="0">
                <a:latin typeface="Calibri"/>
                <a:cs typeface="Calibri"/>
              </a:rPr>
              <a:t>JOIN</a:t>
            </a:r>
            <a:endParaRPr sz="2400">
              <a:latin typeface="Calibri"/>
              <a:cs typeface="Calibri"/>
            </a:endParaRPr>
          </a:p>
          <a:p>
            <a:pPr marL="242570" indent="-230504">
              <a:lnSpc>
                <a:spcPct val="100000"/>
              </a:lnSpc>
              <a:spcBef>
                <a:spcPts val="725"/>
              </a:spcBef>
              <a:buSzPct val="95833"/>
              <a:buAutoNum type="arabicPeriod"/>
              <a:tabLst>
                <a:tab pos="243204" algn="l"/>
              </a:tabLst>
            </a:pPr>
            <a:r>
              <a:rPr sz="2400" dirty="0">
                <a:latin typeface="Calibri"/>
                <a:cs typeface="Calibri"/>
              </a:rPr>
              <a:t>FULL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JOIN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06600" y="20700"/>
            <a:ext cx="10688955" cy="692150"/>
            <a:chOff x="1506600" y="20700"/>
            <a:chExt cx="10688955" cy="692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9775" y="23875"/>
              <a:ext cx="10682224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09775" y="23875"/>
              <a:ext cx="10682605" cy="685800"/>
            </a:xfrm>
            <a:custGeom>
              <a:avLst/>
              <a:gdLst/>
              <a:ahLst/>
              <a:cxnLst/>
              <a:rect l="l" t="t" r="r" b="b"/>
              <a:pathLst>
                <a:path w="10682605" h="685800">
                  <a:moveTo>
                    <a:pt x="0" y="685800"/>
                  </a:moveTo>
                  <a:lnTo>
                    <a:pt x="10682224" y="685800"/>
                  </a:lnTo>
                </a:path>
                <a:path w="10682605" h="685800">
                  <a:moveTo>
                    <a:pt x="10682224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30951" y="72389"/>
            <a:ext cx="20459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6.1</a:t>
            </a:r>
            <a:r>
              <a:rPr spc="-75" dirty="0"/>
              <a:t> </a:t>
            </a:r>
            <a:r>
              <a:rPr spc="15" dirty="0"/>
              <a:t>SQL</a:t>
            </a:r>
            <a:r>
              <a:rPr spc="-100" dirty="0"/>
              <a:t> </a:t>
            </a:r>
            <a:r>
              <a:rPr spc="10" dirty="0"/>
              <a:t>Join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180</a:t>
            </a:fld>
            <a:endParaRPr dirty="0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6600" y="0"/>
            <a:ext cx="10685780" cy="684530"/>
            <a:chOff x="1506600" y="0"/>
            <a:chExt cx="10685780" cy="6845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9775" y="0"/>
              <a:ext cx="10682224" cy="6809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09775" y="0"/>
              <a:ext cx="10682605" cy="681355"/>
            </a:xfrm>
            <a:custGeom>
              <a:avLst/>
              <a:gdLst/>
              <a:ahLst/>
              <a:cxnLst/>
              <a:rect l="l" t="t" r="r" b="b"/>
              <a:pathLst>
                <a:path w="10682605" h="681355">
                  <a:moveTo>
                    <a:pt x="0" y="680974"/>
                  </a:moveTo>
                  <a:lnTo>
                    <a:pt x="10682224" y="680974"/>
                  </a:lnTo>
                </a:path>
                <a:path w="10682605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50279" y="43815"/>
            <a:ext cx="159956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SQL</a:t>
            </a:r>
            <a:r>
              <a:rPr spc="-150" dirty="0"/>
              <a:t> </a:t>
            </a:r>
            <a:r>
              <a:rPr spc="10" dirty="0"/>
              <a:t>Joins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98537" y="1892109"/>
          <a:ext cx="5613398" cy="3337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4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2002">
                <a:tc>
                  <a:txBody>
                    <a:bodyPr/>
                    <a:lstStyle/>
                    <a:p>
                      <a:pPr marL="114935" marR="224154">
                        <a:lnSpc>
                          <a:spcPct val="100800"/>
                        </a:lnSpc>
                        <a:spcBef>
                          <a:spcPts val="680"/>
                        </a:spcBef>
                      </a:pPr>
                      <a:r>
                        <a:rPr sz="1800" spc="2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4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_I  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9525">
                      <a:solidFill>
                        <a:srgbClr val="DFF899"/>
                      </a:solidFill>
                      <a:prstDash val="solid"/>
                    </a:lnL>
                    <a:lnR w="9525">
                      <a:solidFill>
                        <a:srgbClr val="DFF899"/>
                      </a:solidFill>
                      <a:prstDash val="solid"/>
                    </a:lnR>
                    <a:lnT w="9525">
                      <a:solidFill>
                        <a:srgbClr val="DFF899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EMP_NAME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DFF899"/>
                      </a:solidFill>
                      <a:prstDash val="solid"/>
                    </a:lnL>
                    <a:lnR w="9525">
                      <a:solidFill>
                        <a:srgbClr val="DFF899"/>
                      </a:solidFill>
                      <a:prstDash val="solid"/>
                    </a:lnR>
                    <a:lnT w="9525">
                      <a:solidFill>
                        <a:srgbClr val="DFF899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CITY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DFF899"/>
                      </a:solidFill>
                      <a:prstDash val="solid"/>
                    </a:lnL>
                    <a:lnR w="9525">
                      <a:solidFill>
                        <a:srgbClr val="DFF899"/>
                      </a:solidFill>
                      <a:prstDash val="solid"/>
                    </a:lnR>
                    <a:lnT w="9525">
                      <a:solidFill>
                        <a:srgbClr val="DFF899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8110" marR="205740">
                        <a:lnSpc>
                          <a:spcPct val="100800"/>
                        </a:lnSpc>
                        <a:spcBef>
                          <a:spcPts val="680"/>
                        </a:spcBef>
                      </a:pP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  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9525">
                      <a:solidFill>
                        <a:srgbClr val="DFF899"/>
                      </a:solidFill>
                      <a:prstDash val="solid"/>
                    </a:lnL>
                    <a:lnR w="9525">
                      <a:solidFill>
                        <a:srgbClr val="DFF899"/>
                      </a:solidFill>
                      <a:prstDash val="solid"/>
                    </a:lnR>
                    <a:lnT w="9525">
                      <a:solidFill>
                        <a:srgbClr val="DFF899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AGE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DFF899"/>
                      </a:solidFill>
                      <a:prstDash val="solid"/>
                    </a:lnL>
                    <a:lnR w="9525">
                      <a:solidFill>
                        <a:srgbClr val="DFF899"/>
                      </a:solidFill>
                      <a:prstDash val="solid"/>
                    </a:lnR>
                    <a:lnT w="9525">
                      <a:solidFill>
                        <a:srgbClr val="DFF899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957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Angelina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Chicago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Robert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Austin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300000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Christian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Denver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Kristen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Washington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500000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Russell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Los</a:t>
                      </a:r>
                      <a:r>
                        <a:rPr sz="180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angels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Marry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Canada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600000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592199" y="895286"/>
            <a:ext cx="1662430" cy="76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00A4A"/>
                </a:solidFill>
                <a:latin typeface="Calibri"/>
                <a:cs typeface="Calibri"/>
              </a:rPr>
              <a:t>Sample</a:t>
            </a:r>
            <a:r>
              <a:rPr sz="2400" spc="-70" dirty="0">
                <a:solidFill>
                  <a:srgbClr val="600A4A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600A4A"/>
                </a:solidFill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  <a:p>
            <a:pPr marL="146050">
              <a:lnSpc>
                <a:spcPct val="100000"/>
              </a:lnSpc>
              <a:spcBef>
                <a:spcPts val="50"/>
              </a:spcBef>
            </a:pP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EMPLOYEE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95515" y="1307147"/>
            <a:ext cx="94551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5" dirty="0">
                <a:solidFill>
                  <a:srgbClr val="333333"/>
                </a:solidFill>
                <a:latin typeface="Calibri"/>
                <a:cs typeface="Calibri"/>
              </a:rPr>
              <a:t>PROJECT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989889" y="1892109"/>
          <a:ext cx="4526914" cy="3337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9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2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4349"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ROJECT_NO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EFA6BE"/>
                      </a:solidFill>
                      <a:prstDash val="solid"/>
                    </a:lnL>
                    <a:lnR w="9525">
                      <a:solidFill>
                        <a:srgbClr val="EFA6BE"/>
                      </a:solidFill>
                      <a:prstDash val="solid"/>
                    </a:lnR>
                    <a:lnT w="9525">
                      <a:solidFill>
                        <a:srgbClr val="EFA6BE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EMP_ID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EFA6BE"/>
                      </a:solidFill>
                      <a:prstDash val="solid"/>
                    </a:lnL>
                    <a:lnR w="9525">
                      <a:solidFill>
                        <a:srgbClr val="EFA6BE"/>
                      </a:solidFill>
                      <a:prstDash val="solid"/>
                    </a:lnR>
                    <a:lnT w="9525">
                      <a:solidFill>
                        <a:srgbClr val="EFA6BE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DEPARTMENT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EFA6BE"/>
                      </a:solidFill>
                      <a:prstDash val="solid"/>
                    </a:lnL>
                    <a:lnR w="9525">
                      <a:solidFill>
                        <a:srgbClr val="EFA6BE"/>
                      </a:solidFill>
                      <a:prstDash val="solid"/>
                    </a:lnR>
                    <a:lnT w="9525">
                      <a:solidFill>
                        <a:srgbClr val="EFA6BE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2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Testing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524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398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Designing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181</a:t>
            </a:fld>
            <a:endParaRPr dirty="0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0125" y="555815"/>
            <a:ext cx="8088630" cy="594931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1.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INNER</a:t>
            </a:r>
            <a:r>
              <a:rPr sz="2400" b="1" spc="-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20" dirty="0">
                <a:solidFill>
                  <a:srgbClr val="FF0000"/>
                </a:solidFill>
                <a:latin typeface="Calibri"/>
                <a:cs typeface="Calibri"/>
              </a:rPr>
              <a:t>JOIN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80000"/>
              </a:lnSpc>
              <a:spcBef>
                <a:spcPts val="1000"/>
              </a:spcBef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SQL,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INNER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JOIN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selects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records that 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have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matching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values 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both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tables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as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long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as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condition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satisfied. It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returns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combination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of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rows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both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the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tables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where</a:t>
            </a:r>
            <a:r>
              <a:rPr sz="2400" spc="5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condition</a:t>
            </a:r>
            <a:r>
              <a:rPr sz="24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satisfies.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spc="5" dirty="0">
                <a:latin typeface="Calibri"/>
                <a:cs typeface="Calibri"/>
              </a:rPr>
              <a:t>SELECT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table1.column1,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table1.column2,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table2.column1,....</a:t>
            </a:r>
            <a:endParaRPr sz="2400">
              <a:latin typeface="Calibri"/>
              <a:cs typeface="Calibri"/>
            </a:endParaRPr>
          </a:p>
          <a:p>
            <a:pPr marL="12700" marR="5787390">
              <a:lnSpc>
                <a:spcPts val="3310"/>
              </a:lnSpc>
              <a:spcBef>
                <a:spcPts val="175"/>
              </a:spcBef>
            </a:pPr>
            <a:r>
              <a:rPr sz="2400" spc="-5" dirty="0">
                <a:latin typeface="Calibri"/>
                <a:cs typeface="Calibri"/>
              </a:rPr>
              <a:t>FROM table1 </a:t>
            </a:r>
            <a:r>
              <a:rPr sz="2400" dirty="0">
                <a:latin typeface="Calibri"/>
                <a:cs typeface="Calibri"/>
              </a:rPr>
              <a:t> I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spc="25" dirty="0">
                <a:latin typeface="Calibri"/>
                <a:cs typeface="Calibri"/>
              </a:rPr>
              <a:t>NE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J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spc="-10" dirty="0">
                <a:latin typeface="Calibri"/>
                <a:cs typeface="Calibri"/>
              </a:rPr>
              <a:t>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table1.matching_column</a:t>
            </a:r>
            <a:r>
              <a:rPr sz="2400" spc="-2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table2</a:t>
            </a:r>
            <a:r>
              <a:rPr sz="2400" dirty="0">
                <a:latin typeface="Calibri"/>
                <a:cs typeface="Calibri"/>
              </a:rPr>
              <a:t>.matching_column;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b="1" spc="-10" dirty="0">
                <a:solidFill>
                  <a:srgbClr val="333333"/>
                </a:solidFill>
                <a:latin typeface="Calibri"/>
                <a:cs typeface="Calibri"/>
              </a:rPr>
              <a:t>Query</a:t>
            </a:r>
            <a:endParaRPr sz="2400">
              <a:latin typeface="Calibri"/>
              <a:cs typeface="Calibri"/>
            </a:endParaRPr>
          </a:p>
          <a:p>
            <a:pPr marL="12700" marR="1210310">
              <a:lnSpc>
                <a:spcPct val="114700"/>
              </a:lnSpc>
            </a:pPr>
            <a:r>
              <a:rPr sz="2400" spc="5" dirty="0">
                <a:latin typeface="Calibri"/>
                <a:cs typeface="Calibri"/>
              </a:rPr>
              <a:t>SELECT </a:t>
            </a:r>
            <a:r>
              <a:rPr sz="2400" spc="-5" dirty="0">
                <a:latin typeface="Calibri"/>
                <a:cs typeface="Calibri"/>
              </a:rPr>
              <a:t>EMPLOYEE.EMP_NAME, </a:t>
            </a:r>
            <a:r>
              <a:rPr sz="2400" spc="-25" dirty="0">
                <a:latin typeface="Calibri"/>
                <a:cs typeface="Calibri"/>
              </a:rPr>
              <a:t>PROJECT.DEPARTMENT </a:t>
            </a:r>
            <a:r>
              <a:rPr sz="2400" spc="-5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EMPLOYEE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spc="10" dirty="0">
                <a:latin typeface="Calibri"/>
                <a:cs typeface="Calibri"/>
              </a:rPr>
              <a:t>INNER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JOIN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PROJECT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OJ</a:t>
            </a:r>
            <a:r>
              <a:rPr sz="2400" spc="2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spc="-20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400" spc="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400" spc="3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_I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spc="-1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2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2400" spc="30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2400" spc="-110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2400" spc="-90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spc="25" dirty="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2400" spc="2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4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.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M</a:t>
            </a:r>
            <a:r>
              <a:rPr sz="2400" spc="3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_I</a:t>
            </a:r>
            <a:r>
              <a:rPr sz="2400" spc="2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44700" y="1650"/>
            <a:ext cx="10650855" cy="644525"/>
            <a:chOff x="1544700" y="1650"/>
            <a:chExt cx="10650855" cy="644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875" y="4825"/>
              <a:ext cx="10644124" cy="6381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47875" y="4825"/>
              <a:ext cx="10644505" cy="638175"/>
            </a:xfrm>
            <a:custGeom>
              <a:avLst/>
              <a:gdLst/>
              <a:ahLst/>
              <a:cxnLst/>
              <a:rect l="l" t="t" r="r" b="b"/>
              <a:pathLst>
                <a:path w="10644505" h="638175">
                  <a:moveTo>
                    <a:pt x="0" y="638175"/>
                  </a:moveTo>
                  <a:lnTo>
                    <a:pt x="10644124" y="638175"/>
                  </a:lnTo>
                </a:path>
                <a:path w="10644505" h="638175">
                  <a:moveTo>
                    <a:pt x="10644124" y="0"/>
                  </a:moveTo>
                  <a:lnTo>
                    <a:pt x="0" y="0"/>
                  </a:lnTo>
                  <a:lnTo>
                    <a:pt x="0" y="638175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70525" y="35813"/>
            <a:ext cx="278701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6.2.1</a:t>
            </a:r>
            <a:r>
              <a:rPr spc="-70" dirty="0"/>
              <a:t> </a:t>
            </a:r>
            <a:r>
              <a:rPr spc="-5" dirty="0"/>
              <a:t>INNER</a:t>
            </a:r>
            <a:r>
              <a:rPr spc="-30" dirty="0"/>
              <a:t> </a:t>
            </a:r>
            <a:r>
              <a:rPr spc="5" dirty="0"/>
              <a:t>Join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6381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182</a:t>
            </a:fld>
            <a:endParaRPr dirty="0"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1200" y="23875"/>
            <a:ext cx="105156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1200" y="23875"/>
            <a:ext cx="105156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4026535">
              <a:lnSpc>
                <a:spcPct val="100000"/>
              </a:lnSpc>
              <a:spcBef>
                <a:spcPts val="525"/>
              </a:spcBef>
            </a:pPr>
            <a:r>
              <a:rPr dirty="0"/>
              <a:t>6.2.2</a:t>
            </a:r>
            <a:r>
              <a:rPr spc="-60" dirty="0"/>
              <a:t> </a:t>
            </a:r>
            <a:r>
              <a:rPr spc="15" dirty="0"/>
              <a:t>LEFT</a:t>
            </a:r>
            <a:r>
              <a:rPr spc="-25" dirty="0"/>
              <a:t> </a:t>
            </a:r>
            <a:r>
              <a:rPr spc="10" dirty="0"/>
              <a:t>Join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90837" y="1290891"/>
          <a:ext cx="6037580" cy="1752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8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242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EMP_NAME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7155" marB="0">
                    <a:lnL w="9525">
                      <a:solidFill>
                        <a:srgbClr val="C0A44B"/>
                      </a:solidFill>
                      <a:prstDash val="solid"/>
                    </a:lnL>
                    <a:lnR w="9525">
                      <a:solidFill>
                        <a:srgbClr val="C0A44B"/>
                      </a:solidFill>
                      <a:prstDash val="solid"/>
                    </a:lnR>
                    <a:lnT w="9525">
                      <a:solidFill>
                        <a:srgbClr val="C0A44B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DEPARTMENT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7155" marB="0">
                    <a:lnL w="9525">
                      <a:solidFill>
                        <a:srgbClr val="C0A44B"/>
                      </a:solidFill>
                      <a:prstDash val="solid"/>
                    </a:lnL>
                    <a:lnR w="9525">
                      <a:solidFill>
                        <a:srgbClr val="C0A44B"/>
                      </a:solidFill>
                      <a:prstDash val="solid"/>
                    </a:lnR>
                    <a:lnT w="9525">
                      <a:solidFill>
                        <a:srgbClr val="C0A44B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17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Angelina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Testing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Robert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Christian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Kristen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566544" y="785431"/>
            <a:ext cx="10153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5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b="1" spc="-15" dirty="0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400" b="1" spc="-10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b="1" spc="-15" dirty="0">
                <a:solidFill>
                  <a:srgbClr val="333333"/>
                </a:solidFill>
                <a:latin typeface="Calibri"/>
                <a:cs typeface="Calibri"/>
              </a:rPr>
              <a:t>pu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6420" y="2986087"/>
            <a:ext cx="8764270" cy="332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2.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15" dirty="0">
                <a:solidFill>
                  <a:srgbClr val="FF0000"/>
                </a:solidFill>
                <a:latin typeface="Calibri"/>
                <a:cs typeface="Calibri"/>
              </a:rPr>
              <a:t>LEFT</a:t>
            </a:r>
            <a:r>
              <a:rPr sz="2400" b="1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20" dirty="0">
                <a:solidFill>
                  <a:srgbClr val="FF0000"/>
                </a:solidFill>
                <a:latin typeface="Calibri"/>
                <a:cs typeface="Calibri"/>
              </a:rPr>
              <a:t>JOIN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tabLst>
                <a:tab pos="641350" algn="l"/>
                <a:tab pos="1280160" algn="l"/>
                <a:tab pos="1861185" algn="l"/>
                <a:tab pos="2490470" algn="l"/>
                <a:tab pos="3568065" algn="l"/>
                <a:tab pos="4015740" algn="l"/>
                <a:tab pos="4597400" algn="l"/>
                <a:tab pos="5541010" algn="l"/>
                <a:tab pos="6313170" algn="l"/>
                <a:tab pos="6894830" algn="l"/>
                <a:tab pos="7695565" algn="l"/>
                <a:tab pos="8324215" algn="l"/>
              </a:tabLst>
            </a:pP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The	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SQL	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left	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join	returns	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all	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	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values	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from	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left	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table	and	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850"/>
              </a:lnSpc>
              <a:spcBef>
                <a:spcPts val="170"/>
              </a:spcBef>
              <a:tabLst>
                <a:tab pos="1308735" algn="l"/>
                <a:tab pos="2233295" algn="l"/>
                <a:tab pos="2967355" algn="l"/>
                <a:tab pos="3529329" algn="l"/>
                <a:tab pos="4244340" algn="l"/>
                <a:tab pos="5092700" algn="l"/>
                <a:tab pos="5398135" algn="l"/>
                <a:tab pos="6208395" algn="l"/>
                <a:tab pos="6541770" algn="l"/>
                <a:tab pos="6999605" algn="l"/>
                <a:tab pos="8286115" algn="l"/>
              </a:tabLst>
            </a:pP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g	</a:t>
            </a:r>
            <a:r>
              <a:rPr sz="2400" spc="-40" dirty="0">
                <a:solidFill>
                  <a:srgbClr val="333333"/>
                </a:solidFill>
                <a:latin typeface="Calibri"/>
                <a:cs typeface="Calibri"/>
              </a:rPr>
              <a:t>v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al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es	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f</a:t>
            </a:r>
            <a:r>
              <a:rPr sz="2400" spc="-90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m	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	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g</a:t>
            </a:r>
            <a:r>
              <a:rPr sz="2400" spc="-65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t	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.	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f	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	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s	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	</a:t>
            </a:r>
            <a:r>
              <a:rPr sz="2400" spc="25" dirty="0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400" spc="-105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g	</a:t>
            </a:r>
            <a:r>
              <a:rPr sz="2400" spc="20" dirty="0">
                <a:solidFill>
                  <a:srgbClr val="333333"/>
                </a:solidFill>
                <a:latin typeface="Calibri"/>
                <a:cs typeface="Calibri"/>
              </a:rPr>
              <a:t>j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n 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value,</a:t>
            </a:r>
            <a:r>
              <a:rPr sz="2400" spc="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it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will</a:t>
            </a:r>
            <a:r>
              <a:rPr sz="2400" spc="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return</a:t>
            </a:r>
            <a:r>
              <a:rPr sz="2400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NULL.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30"/>
              </a:lnSpc>
            </a:pPr>
            <a:r>
              <a:rPr sz="2400" b="1" spc="-10" dirty="0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55"/>
              </a:lnSpc>
            </a:pPr>
            <a:r>
              <a:rPr sz="2400" dirty="0">
                <a:latin typeface="Calibri"/>
                <a:cs typeface="Calibri"/>
              </a:rPr>
              <a:t>SELECT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table1.column1,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table1.column2,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table2.column1,....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LEFT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JOIN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table2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Calibri"/>
                <a:cs typeface="Calibri"/>
              </a:rPr>
              <a:t>ON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table1.matching_column</a:t>
            </a:r>
            <a:r>
              <a:rPr sz="2400" spc="-2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table2</a:t>
            </a:r>
            <a:r>
              <a:rPr sz="2400" dirty="0">
                <a:latin typeface="Calibri"/>
                <a:cs typeface="Calibri"/>
              </a:rPr>
              <a:t>.matching_column;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183</a:t>
            </a:fld>
            <a:endParaRPr dirty="0"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0445" y="725987"/>
            <a:ext cx="6883400" cy="25431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400" b="1" spc="-15" dirty="0">
                <a:solidFill>
                  <a:srgbClr val="333333"/>
                </a:solidFill>
                <a:latin typeface="Calibri"/>
                <a:cs typeface="Calibri"/>
              </a:rPr>
              <a:t>Query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3310"/>
              </a:lnSpc>
              <a:spcBef>
                <a:spcPts val="175"/>
              </a:spcBef>
            </a:pPr>
            <a:r>
              <a:rPr sz="2400" dirty="0">
                <a:latin typeface="Calibri"/>
                <a:cs typeface="Calibri"/>
              </a:rPr>
              <a:t>SELECT </a:t>
            </a:r>
            <a:r>
              <a:rPr sz="2400" spc="-5" dirty="0">
                <a:latin typeface="Calibri"/>
                <a:cs typeface="Calibri"/>
              </a:rPr>
              <a:t>EMPLOYEE.EMP_NAME, </a:t>
            </a:r>
            <a:r>
              <a:rPr sz="2400" spc="-25" dirty="0">
                <a:latin typeface="Calibri"/>
                <a:cs typeface="Calibri"/>
              </a:rPr>
              <a:t>PROJECT.DEPARTMENT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EMPLOYEE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400" dirty="0">
                <a:latin typeface="Calibri"/>
                <a:cs typeface="Calibri"/>
              </a:rPr>
              <a:t>LEFT </a:t>
            </a:r>
            <a:r>
              <a:rPr sz="2400" spc="-10" dirty="0">
                <a:latin typeface="Calibri"/>
                <a:cs typeface="Calibri"/>
              </a:rPr>
              <a:t>JOIN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PROJECT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2400" spc="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spc="-19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400" spc="2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400" spc="3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_I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spc="-1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2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2400" spc="30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2400" spc="-110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2400" spc="-9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spc="25" dirty="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2400" spc="2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4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.</a:t>
            </a:r>
            <a:r>
              <a:rPr sz="2400" spc="2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M</a:t>
            </a:r>
            <a:r>
              <a:rPr sz="2400" spc="3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_I</a:t>
            </a:r>
            <a:r>
              <a:rPr sz="2400" spc="2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b="1" spc="-5" dirty="0">
                <a:latin typeface="Calibri"/>
                <a:cs typeface="Calibri"/>
              </a:rPr>
              <a:t>Output: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95841" y="3693350"/>
          <a:ext cx="7048500" cy="2423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242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EMP_NAME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1FE48E"/>
                      </a:solidFill>
                      <a:prstDash val="solid"/>
                    </a:lnL>
                    <a:lnR w="9525">
                      <a:solidFill>
                        <a:srgbClr val="1FE48E"/>
                      </a:solidFill>
                      <a:prstDash val="solid"/>
                    </a:lnR>
                    <a:lnT w="9525">
                      <a:solidFill>
                        <a:srgbClr val="1FE48E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DEPARTMENT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1FE48E"/>
                      </a:solidFill>
                      <a:prstDash val="solid"/>
                    </a:lnL>
                    <a:lnR w="9525">
                      <a:solidFill>
                        <a:srgbClr val="1FE48E"/>
                      </a:solidFill>
                      <a:prstDash val="solid"/>
                    </a:lnR>
                    <a:lnT w="9525">
                      <a:solidFill>
                        <a:srgbClr val="1FE48E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17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Angelina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2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Testing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2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Robert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2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Christian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2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Kristen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4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Russell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Marry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6450" y="23875"/>
            <a:ext cx="10420350" cy="685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76450" y="23875"/>
            <a:ext cx="1042035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spc="10" dirty="0"/>
              <a:t>LEFT</a:t>
            </a:r>
            <a:r>
              <a:rPr spc="-105" dirty="0"/>
              <a:t> </a:t>
            </a:r>
            <a:r>
              <a:rPr spc="5" dirty="0"/>
              <a:t>Join(Example)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184</a:t>
            </a:fld>
            <a:endParaRPr dirty="0"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1591" y="770636"/>
            <a:ext cx="8084820" cy="5123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10" dirty="0">
                <a:latin typeface="Calibri"/>
                <a:cs typeface="Calibri"/>
              </a:rPr>
              <a:t>3. </a:t>
            </a:r>
            <a:r>
              <a:rPr sz="2400" b="1" spc="-5" dirty="0">
                <a:latin typeface="Calibri"/>
                <a:cs typeface="Calibri"/>
              </a:rPr>
              <a:t>RIGHT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20" dirty="0">
                <a:latin typeface="Calibri"/>
                <a:cs typeface="Calibri"/>
              </a:rPr>
              <a:t>JOIN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70400"/>
              </a:lnSpc>
              <a:spcBef>
                <a:spcPts val="975"/>
              </a:spcBef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SQL,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RIGHT JOIN returns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all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values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from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values</a:t>
            </a:r>
            <a:r>
              <a:rPr sz="2400" spc="509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from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rows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right table and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matched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values from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left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table.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If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there</a:t>
            </a:r>
            <a:r>
              <a:rPr sz="2400" spc="-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no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matching</a:t>
            </a:r>
            <a:r>
              <a:rPr sz="2400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both</a:t>
            </a:r>
            <a:r>
              <a:rPr sz="2400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tables,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it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will</a:t>
            </a:r>
            <a:r>
              <a:rPr sz="2400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return</a:t>
            </a:r>
            <a:r>
              <a:rPr sz="2400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NULL.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1" spc="-10" dirty="0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400" dirty="0">
                <a:latin typeface="Calibri"/>
                <a:cs typeface="Calibri"/>
              </a:rPr>
              <a:t>SELECT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table1.column1,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table1.column2,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table2.column1,....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-15" dirty="0">
                <a:latin typeface="Calibri"/>
                <a:cs typeface="Calibri"/>
              </a:rPr>
              <a:t>RIGHT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JOIN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table2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-10" dirty="0">
                <a:latin typeface="Calibri"/>
                <a:cs typeface="Calibri"/>
              </a:rPr>
              <a:t>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table1.matching_column</a:t>
            </a:r>
            <a:r>
              <a:rPr sz="2400" spc="-2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table2</a:t>
            </a:r>
            <a:r>
              <a:rPr sz="2400" dirty="0">
                <a:latin typeface="Calibri"/>
                <a:cs typeface="Calibri"/>
              </a:rPr>
              <a:t>.matching_column;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1" spc="-15" dirty="0">
                <a:solidFill>
                  <a:srgbClr val="333333"/>
                </a:solidFill>
                <a:latin typeface="Calibri"/>
                <a:cs typeface="Calibri"/>
              </a:rPr>
              <a:t>Query</a:t>
            </a:r>
            <a:endParaRPr sz="2400">
              <a:latin typeface="Calibri"/>
              <a:cs typeface="Calibri"/>
            </a:endParaRPr>
          </a:p>
          <a:p>
            <a:pPr marL="12700" marR="1204595">
              <a:lnSpc>
                <a:spcPct val="104299"/>
              </a:lnSpc>
              <a:spcBef>
                <a:spcPts val="75"/>
              </a:spcBef>
            </a:pPr>
            <a:r>
              <a:rPr sz="2400" dirty="0">
                <a:latin typeface="Calibri"/>
                <a:cs typeface="Calibri"/>
              </a:rPr>
              <a:t>SELECT </a:t>
            </a:r>
            <a:r>
              <a:rPr sz="2400" spc="-5" dirty="0">
                <a:latin typeface="Calibri"/>
                <a:cs typeface="Calibri"/>
              </a:rPr>
              <a:t>EMPLOYEE.EMP_NAME, </a:t>
            </a:r>
            <a:r>
              <a:rPr sz="2400" spc="-25" dirty="0">
                <a:latin typeface="Calibri"/>
                <a:cs typeface="Calibri"/>
              </a:rPr>
              <a:t>PROJECT.DEPARTMENT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EMPLOYEE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-15" dirty="0">
                <a:latin typeface="Calibri"/>
                <a:cs typeface="Calibri"/>
              </a:rPr>
              <a:t>RIGHT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JOIN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PROJECT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2400" spc="2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spc="-20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400" spc="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400" spc="3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_I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spc="-1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2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2400" spc="30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2400" spc="-110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2400" spc="-9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spc="25" dirty="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2400" spc="2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4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.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M</a:t>
            </a:r>
            <a:r>
              <a:rPr sz="2400" spc="3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_I</a:t>
            </a:r>
            <a:r>
              <a:rPr sz="2400" spc="2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44700" y="20700"/>
            <a:ext cx="10650855" cy="692150"/>
            <a:chOff x="1544700" y="20700"/>
            <a:chExt cx="10650855" cy="692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875" y="23875"/>
              <a:ext cx="10644124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47875" y="23875"/>
              <a:ext cx="10644505" cy="685800"/>
            </a:xfrm>
            <a:custGeom>
              <a:avLst/>
              <a:gdLst/>
              <a:ahLst/>
              <a:cxnLst/>
              <a:rect l="l" t="t" r="r" b="b"/>
              <a:pathLst>
                <a:path w="10644505" h="685800">
                  <a:moveTo>
                    <a:pt x="0" y="685800"/>
                  </a:moveTo>
                  <a:lnTo>
                    <a:pt x="10644124" y="685800"/>
                  </a:lnTo>
                </a:path>
                <a:path w="10644505" h="685800">
                  <a:moveTo>
                    <a:pt x="10644124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88409" y="72389"/>
            <a:ext cx="51542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6.2.3</a:t>
            </a:r>
            <a:r>
              <a:rPr spc="-50" dirty="0"/>
              <a:t> </a:t>
            </a:r>
            <a:r>
              <a:rPr spc="-5" dirty="0"/>
              <a:t>RIGHT</a:t>
            </a:r>
            <a:r>
              <a:rPr spc="60" dirty="0"/>
              <a:t> </a:t>
            </a:r>
            <a:r>
              <a:rPr spc="5" dirty="0"/>
              <a:t>Join</a:t>
            </a:r>
            <a:r>
              <a:rPr spc="-65" dirty="0"/>
              <a:t> </a:t>
            </a:r>
            <a:r>
              <a:rPr spc="15" dirty="0"/>
              <a:t>with</a:t>
            </a:r>
            <a:r>
              <a:rPr spc="-140" dirty="0"/>
              <a:t> </a:t>
            </a:r>
            <a:r>
              <a:rPr dirty="0"/>
              <a:t>Example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185</a:t>
            </a:fld>
            <a:endParaRPr dirty="0"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78025" y="0"/>
            <a:ext cx="10541000" cy="687705"/>
            <a:chOff x="1478025" y="0"/>
            <a:chExt cx="10541000" cy="6877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1200" y="0"/>
              <a:ext cx="10534650" cy="6809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81200" y="0"/>
              <a:ext cx="10534650" cy="681355"/>
            </a:xfrm>
            <a:custGeom>
              <a:avLst/>
              <a:gdLst/>
              <a:ahLst/>
              <a:cxnLst/>
              <a:rect l="l" t="t" r="r" b="b"/>
              <a:pathLst>
                <a:path w="10534650" h="681355">
                  <a:moveTo>
                    <a:pt x="0" y="680974"/>
                  </a:moveTo>
                  <a:lnTo>
                    <a:pt x="10534650" y="680974"/>
                  </a:lnTo>
                  <a:lnTo>
                    <a:pt x="10534650" y="0"/>
                  </a:lnTo>
                </a:path>
                <a:path w="1053465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1269" y="43815"/>
            <a:ext cx="23183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6.2.4</a:t>
            </a:r>
            <a:r>
              <a:rPr spc="-75" dirty="0"/>
              <a:t> </a:t>
            </a:r>
            <a:r>
              <a:rPr spc="15" dirty="0"/>
              <a:t>Full</a:t>
            </a:r>
            <a:r>
              <a:rPr spc="-130" dirty="0"/>
              <a:t> </a:t>
            </a:r>
            <a:r>
              <a:rPr spc="5" dirty="0"/>
              <a:t>Join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9944" y="68262"/>
            <a:ext cx="996426" cy="691157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967037" y="1384363"/>
          <a:ext cx="7086600" cy="2209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682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EMP_NAME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9525">
                      <a:solidFill>
                        <a:srgbClr val="501644"/>
                      </a:solidFill>
                      <a:prstDash val="solid"/>
                    </a:lnL>
                    <a:lnR w="9525">
                      <a:solidFill>
                        <a:srgbClr val="501644"/>
                      </a:solidFill>
                      <a:prstDash val="solid"/>
                    </a:lnR>
                    <a:lnT w="9525">
                      <a:solidFill>
                        <a:srgbClr val="501644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DEPARTMENT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9525">
                      <a:solidFill>
                        <a:srgbClr val="501644"/>
                      </a:solidFill>
                      <a:prstDash val="solid"/>
                    </a:lnL>
                    <a:lnR w="9525">
                      <a:solidFill>
                        <a:srgbClr val="501644"/>
                      </a:solidFill>
                      <a:prstDash val="solid"/>
                    </a:lnR>
                    <a:lnT w="9525">
                      <a:solidFill>
                        <a:srgbClr val="501644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957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Angelina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Testing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Robert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Christian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Designing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Kristen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186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033904" y="913130"/>
            <a:ext cx="84010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-5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000" b="1" spc="-25" dirty="0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000" b="1" spc="-20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spc="-25" dirty="0">
                <a:solidFill>
                  <a:srgbClr val="333333"/>
                </a:solidFill>
                <a:latin typeface="Calibri"/>
                <a:cs typeface="Calibri"/>
              </a:rPr>
              <a:t>pu</a:t>
            </a:r>
            <a:r>
              <a:rPr sz="2000" b="1" spc="-1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spc="5" dirty="0">
                <a:solidFill>
                  <a:srgbClr val="333333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37791" y="3918902"/>
            <a:ext cx="854202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400" b="1" spc="15" dirty="0">
                <a:solidFill>
                  <a:srgbClr val="FF0000"/>
                </a:solidFill>
                <a:latin typeface="Calibri"/>
                <a:cs typeface="Calibri"/>
              </a:rPr>
              <a:t> F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b="1" spc="3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-1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25" dirty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2400" b="1" spc="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3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930"/>
              </a:lnSpc>
              <a:spcBef>
                <a:spcPts val="45"/>
              </a:spcBef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SQL,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FULL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JOIN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is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result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combination of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both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left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right </a:t>
            </a:r>
            <a:r>
              <a:rPr sz="2400" spc="-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outer</a:t>
            </a:r>
            <a:r>
              <a:rPr sz="2400" spc="20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join.</a:t>
            </a:r>
            <a:r>
              <a:rPr sz="2400" spc="20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Join</a:t>
            </a:r>
            <a:r>
              <a:rPr sz="2400" spc="2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tables</a:t>
            </a:r>
            <a:r>
              <a:rPr sz="2400" spc="1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have</a:t>
            </a:r>
            <a:r>
              <a:rPr sz="2400" spc="2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 spc="1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2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records</a:t>
            </a:r>
            <a:r>
              <a:rPr sz="2400" spc="25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2400" spc="1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both</a:t>
            </a:r>
            <a:r>
              <a:rPr sz="2400" spc="1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tables.</a:t>
            </a:r>
            <a:r>
              <a:rPr sz="2400" spc="1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It</a:t>
            </a:r>
            <a:r>
              <a:rPr sz="2400" spc="2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puts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45"/>
              </a:lnSpc>
            </a:pP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NULL</a:t>
            </a:r>
            <a:r>
              <a:rPr sz="2400" spc="-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on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place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matches</a:t>
            </a:r>
            <a:r>
              <a:rPr sz="2400" spc="-1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not</a:t>
            </a:r>
            <a:r>
              <a:rPr sz="2400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found.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28827"/>
            <a:ext cx="7452359" cy="459422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25200"/>
              </a:lnSpc>
            </a:pPr>
            <a:r>
              <a:rPr sz="2400" spc="5" dirty="0">
                <a:latin typeface="Calibri"/>
                <a:cs typeface="Calibri"/>
              </a:rPr>
              <a:t>SELECT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table1.column1,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table1.column2,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table2.column1,....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5" dirty="0">
                <a:latin typeface="Calibri"/>
                <a:cs typeface="Calibri"/>
              </a:rPr>
              <a:t>FULL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JOIN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table2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table1.matching_column</a:t>
            </a:r>
            <a:r>
              <a:rPr sz="2400" spc="-2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table2</a:t>
            </a:r>
            <a:r>
              <a:rPr sz="2400" dirty="0">
                <a:latin typeface="Calibri"/>
                <a:cs typeface="Calibri"/>
              </a:rPr>
              <a:t>.matching_column;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b="1" spc="-10" dirty="0">
                <a:solidFill>
                  <a:srgbClr val="333333"/>
                </a:solidFill>
                <a:latin typeface="Calibri"/>
                <a:cs typeface="Calibri"/>
              </a:rPr>
              <a:t>Query</a:t>
            </a:r>
            <a:endParaRPr sz="2400">
              <a:latin typeface="Calibri"/>
              <a:cs typeface="Calibri"/>
            </a:endParaRPr>
          </a:p>
          <a:p>
            <a:pPr marL="12700" marR="575310">
              <a:lnSpc>
                <a:spcPts val="3610"/>
              </a:lnSpc>
              <a:spcBef>
                <a:spcPts val="165"/>
              </a:spcBef>
            </a:pPr>
            <a:r>
              <a:rPr sz="2400" spc="5" dirty="0">
                <a:latin typeface="Calibri"/>
                <a:cs typeface="Calibri"/>
              </a:rPr>
              <a:t>SELECT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EMPLOYEE.EMP_NAME,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PROJECT.DEPARTMENT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EMPLOYEE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400" spc="5" dirty="0">
                <a:latin typeface="Calibri"/>
                <a:cs typeface="Calibri"/>
              </a:rPr>
              <a:t>FULL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JOIN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PROJECT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OJ</a:t>
            </a:r>
            <a:r>
              <a:rPr sz="2400" spc="2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spc="-20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400" spc="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400" spc="3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_I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spc="-1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2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2400" spc="30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2400" spc="-110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2400" spc="-90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spc="30" dirty="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2400" spc="25" dirty="0">
                <a:solidFill>
                  <a:srgbClr val="0000FF"/>
                </a:solidFill>
                <a:latin typeface="Calibri"/>
                <a:cs typeface="Calibri"/>
              </a:rPr>
              <a:t>EE</a:t>
            </a:r>
            <a:r>
              <a:rPr sz="2400" spc="-5" dirty="0">
                <a:latin typeface="Calibri"/>
                <a:cs typeface="Calibri"/>
              </a:rPr>
              <a:t>.</a:t>
            </a:r>
            <a:r>
              <a:rPr sz="2400" spc="2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M</a:t>
            </a:r>
            <a:r>
              <a:rPr sz="2400" spc="3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_I</a:t>
            </a:r>
            <a:r>
              <a:rPr sz="2400" spc="3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944" y="68262"/>
            <a:ext cx="996426" cy="69115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573275" y="0"/>
            <a:ext cx="10619105" cy="684530"/>
            <a:chOff x="1573275" y="0"/>
            <a:chExt cx="10619105" cy="6845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6450" y="0"/>
              <a:ext cx="10615549" cy="6809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76450" y="0"/>
              <a:ext cx="10615930" cy="681355"/>
            </a:xfrm>
            <a:custGeom>
              <a:avLst/>
              <a:gdLst/>
              <a:ahLst/>
              <a:cxnLst/>
              <a:rect l="l" t="t" r="r" b="b"/>
              <a:pathLst>
                <a:path w="10615930" h="681355">
                  <a:moveTo>
                    <a:pt x="0" y="680974"/>
                  </a:moveTo>
                  <a:lnTo>
                    <a:pt x="10615549" y="680974"/>
                  </a:lnTo>
                </a:path>
                <a:path w="1061593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77204" y="43815"/>
            <a:ext cx="260286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Full</a:t>
            </a:r>
            <a:r>
              <a:rPr spc="-130" dirty="0"/>
              <a:t> </a:t>
            </a:r>
            <a:r>
              <a:rPr spc="5" dirty="0"/>
              <a:t>Join</a:t>
            </a:r>
            <a:r>
              <a:rPr spc="-90" dirty="0"/>
              <a:t> </a:t>
            </a:r>
            <a:r>
              <a:rPr spc="-15" dirty="0"/>
              <a:t>Syntax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187</a:t>
            </a:fld>
            <a:endParaRPr dirty="0"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052637" y="2043620"/>
          <a:ext cx="7048500" cy="3063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682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EMP_NAME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C0458B"/>
                      </a:solidFill>
                      <a:prstDash val="solid"/>
                    </a:lnL>
                    <a:lnR w="9525">
                      <a:solidFill>
                        <a:srgbClr val="C0458B"/>
                      </a:solidFill>
                      <a:prstDash val="solid"/>
                    </a:lnR>
                    <a:lnT w="9525">
                      <a:solidFill>
                        <a:srgbClr val="C0458B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DEPARTMENT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C0458B"/>
                      </a:solidFill>
                      <a:prstDash val="solid"/>
                    </a:lnL>
                    <a:lnR w="9525">
                      <a:solidFill>
                        <a:srgbClr val="C0458B"/>
                      </a:solidFill>
                      <a:prstDash val="solid"/>
                    </a:lnR>
                    <a:lnT w="9525">
                      <a:solidFill>
                        <a:srgbClr val="C0458B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957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Angelina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Testing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Robert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Christian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Designing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Kristen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Russell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Marry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116201" y="1317942"/>
            <a:ext cx="93154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0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b="1" spc="-15" dirty="0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400" b="1" spc="-10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b="1" spc="-15" dirty="0">
                <a:solidFill>
                  <a:srgbClr val="333333"/>
                </a:solidFill>
                <a:latin typeface="Calibri"/>
                <a:cs typeface="Calibri"/>
              </a:rPr>
              <a:t>pu</a:t>
            </a: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97075" y="1650"/>
            <a:ext cx="10698480" cy="692150"/>
            <a:chOff x="1497075" y="1650"/>
            <a:chExt cx="10698480" cy="692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0250" y="4825"/>
              <a:ext cx="10691749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00250" y="4825"/>
              <a:ext cx="10692130" cy="685800"/>
            </a:xfrm>
            <a:custGeom>
              <a:avLst/>
              <a:gdLst/>
              <a:ahLst/>
              <a:cxnLst/>
              <a:rect l="l" t="t" r="r" b="b"/>
              <a:pathLst>
                <a:path w="10692130" h="685800">
                  <a:moveTo>
                    <a:pt x="0" y="685800"/>
                  </a:moveTo>
                  <a:lnTo>
                    <a:pt x="10691749" y="685800"/>
                  </a:lnTo>
                </a:path>
                <a:path w="10692130" h="685800">
                  <a:moveTo>
                    <a:pt x="10691749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76926" y="57785"/>
            <a:ext cx="29273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Full</a:t>
            </a:r>
            <a:r>
              <a:rPr spc="-135" dirty="0"/>
              <a:t> </a:t>
            </a:r>
            <a:r>
              <a:rPr spc="10" dirty="0"/>
              <a:t>Join</a:t>
            </a:r>
            <a:r>
              <a:rPr spc="-90" dirty="0"/>
              <a:t> </a:t>
            </a:r>
            <a:r>
              <a:rPr spc="5" dirty="0"/>
              <a:t>Example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188</a:t>
            </a:fld>
            <a:endParaRPr dirty="0"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28827"/>
            <a:ext cx="8088630" cy="520509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SQL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Union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Operator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755"/>
              </a:lnSpc>
              <a:spcBef>
                <a:spcPts val="725"/>
              </a:spcBef>
            </a:pP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43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400" spc="4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Union</a:t>
            </a:r>
            <a:r>
              <a:rPr sz="2400" spc="4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r>
              <a:rPr sz="2400" spc="4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combines</a:t>
            </a:r>
            <a:r>
              <a:rPr sz="2400" spc="4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4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result</a:t>
            </a:r>
            <a:r>
              <a:rPr sz="2400" spc="459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4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two</a:t>
            </a:r>
            <a:r>
              <a:rPr sz="2400" spc="4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or</a:t>
            </a:r>
            <a:r>
              <a:rPr sz="2400" spc="4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more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755"/>
              </a:lnSpc>
            </a:pP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SELECT</a:t>
            </a:r>
            <a:r>
              <a:rPr sz="2400" spc="-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25" dirty="0">
                <a:solidFill>
                  <a:srgbClr val="333333"/>
                </a:solidFill>
                <a:latin typeface="Calibri"/>
                <a:cs typeface="Calibri"/>
              </a:rPr>
              <a:t>statementsand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provides</a:t>
            </a:r>
            <a:r>
              <a:rPr sz="2400" spc="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single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output.</a:t>
            </a:r>
            <a:endParaRPr sz="2400">
              <a:latin typeface="Calibri"/>
              <a:cs typeface="Calibri"/>
            </a:endParaRPr>
          </a:p>
          <a:p>
            <a:pPr marL="12700" marR="7620" algn="just">
              <a:lnSpc>
                <a:spcPct val="90400"/>
              </a:lnSpc>
              <a:spcBef>
                <a:spcPts val="930"/>
              </a:spcBef>
            </a:pP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data type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number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columns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must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be the same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for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each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SELECT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statement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used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with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UNION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operator.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This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does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not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show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duplicate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records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in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 output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r>
              <a:rPr sz="2400" b="1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b="1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10" dirty="0">
                <a:solidFill>
                  <a:srgbClr val="333333"/>
                </a:solidFill>
                <a:latin typeface="Calibri"/>
                <a:cs typeface="Calibri"/>
              </a:rPr>
              <a:t>UNION</a:t>
            </a:r>
            <a:r>
              <a:rPr sz="2400" b="1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33333"/>
                </a:solidFill>
                <a:latin typeface="Calibri"/>
                <a:cs typeface="Calibri"/>
              </a:rPr>
              <a:t>Set</a:t>
            </a:r>
            <a:r>
              <a:rPr sz="2400" b="1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333333"/>
                </a:solidFill>
                <a:latin typeface="Calibri"/>
                <a:cs typeface="Calibri"/>
              </a:rPr>
              <a:t>operator: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715"/>
              </a:lnSpc>
              <a:spcBef>
                <a:spcPts val="725"/>
              </a:spcBef>
            </a:pPr>
            <a:r>
              <a:rPr sz="2400" spc="5" dirty="0">
                <a:latin typeface="Calibri"/>
                <a:cs typeface="Calibri"/>
              </a:rPr>
              <a:t>SELECT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column1,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column2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....,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columnN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FROM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table_Name1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[W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715"/>
              </a:lnSpc>
            </a:pPr>
            <a:r>
              <a:rPr sz="2400" dirty="0">
                <a:latin typeface="Calibri"/>
                <a:cs typeface="Calibri"/>
              </a:rPr>
              <a:t>HERE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conditions]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5" dirty="0">
                <a:latin typeface="Calibri"/>
                <a:cs typeface="Calibri"/>
              </a:rPr>
              <a:t>UNION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755"/>
              </a:lnSpc>
              <a:spcBef>
                <a:spcPts val="725"/>
              </a:spcBef>
            </a:pPr>
            <a:r>
              <a:rPr sz="2400" spc="5" dirty="0">
                <a:latin typeface="Calibri"/>
                <a:cs typeface="Calibri"/>
              </a:rPr>
              <a:t>SELECT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column1,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column2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....,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columnN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FROM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table_Name2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[W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755"/>
              </a:lnSpc>
            </a:pPr>
            <a:r>
              <a:rPr sz="2400" dirty="0">
                <a:latin typeface="Calibri"/>
                <a:cs typeface="Calibri"/>
              </a:rPr>
              <a:t>HERE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conditions];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97075" y="11175"/>
            <a:ext cx="10698480" cy="692150"/>
            <a:chOff x="1497075" y="11175"/>
            <a:chExt cx="10698480" cy="692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0250" y="14350"/>
              <a:ext cx="10691749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00250" y="14350"/>
              <a:ext cx="10692130" cy="685800"/>
            </a:xfrm>
            <a:custGeom>
              <a:avLst/>
              <a:gdLst/>
              <a:ahLst/>
              <a:cxnLst/>
              <a:rect l="l" t="t" r="r" b="b"/>
              <a:pathLst>
                <a:path w="10692130" h="685800">
                  <a:moveTo>
                    <a:pt x="0" y="685800"/>
                  </a:moveTo>
                  <a:lnTo>
                    <a:pt x="10691749" y="685800"/>
                  </a:lnTo>
                </a:path>
                <a:path w="10692130" h="685800">
                  <a:moveTo>
                    <a:pt x="10691749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38395" y="71755"/>
            <a:ext cx="38188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7.</a:t>
            </a:r>
            <a:r>
              <a:rPr spc="-40" dirty="0"/>
              <a:t> </a:t>
            </a:r>
            <a:r>
              <a:rPr spc="15" dirty="0"/>
              <a:t>SQL</a:t>
            </a:r>
            <a:r>
              <a:rPr spc="-80" dirty="0"/>
              <a:t> </a:t>
            </a:r>
            <a:r>
              <a:rPr spc="10" dirty="0"/>
              <a:t>Union</a:t>
            </a:r>
            <a:r>
              <a:rPr spc="-145" dirty="0"/>
              <a:t> </a:t>
            </a:r>
            <a:r>
              <a:rPr spc="-5" dirty="0"/>
              <a:t>Operator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189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2779" y="1303083"/>
            <a:ext cx="4146550" cy="299212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2150" b="1" spc="10" dirty="0">
                <a:latin typeface="Calibri"/>
                <a:cs typeface="Calibri"/>
              </a:rPr>
              <a:t>1.Relational</a:t>
            </a:r>
            <a:r>
              <a:rPr sz="2150" b="1" spc="30" dirty="0">
                <a:latin typeface="Calibri"/>
                <a:cs typeface="Calibri"/>
              </a:rPr>
              <a:t> </a:t>
            </a:r>
            <a:r>
              <a:rPr sz="2150" b="1" spc="-5" dirty="0">
                <a:latin typeface="Calibri"/>
                <a:cs typeface="Calibri"/>
              </a:rPr>
              <a:t>Data</a:t>
            </a:r>
            <a:r>
              <a:rPr sz="2150" b="1" spc="80" dirty="0">
                <a:latin typeface="Calibri"/>
                <a:cs typeface="Calibri"/>
              </a:rPr>
              <a:t> </a:t>
            </a:r>
            <a:r>
              <a:rPr sz="2150" b="1" spc="20" dirty="0">
                <a:latin typeface="Calibri"/>
                <a:cs typeface="Calibri"/>
              </a:rPr>
              <a:t>Model</a:t>
            </a:r>
            <a:r>
              <a:rPr sz="2150" b="1" spc="25" dirty="0">
                <a:latin typeface="Calibri"/>
                <a:cs typeface="Calibri"/>
              </a:rPr>
              <a:t> </a:t>
            </a:r>
            <a:r>
              <a:rPr sz="2150" b="1" spc="5" dirty="0">
                <a:latin typeface="Calibri"/>
                <a:cs typeface="Calibri"/>
              </a:rPr>
              <a:t>in</a:t>
            </a:r>
            <a:r>
              <a:rPr sz="2150" b="1" spc="-10" dirty="0">
                <a:latin typeface="Calibri"/>
                <a:cs typeface="Calibri"/>
              </a:rPr>
              <a:t> </a:t>
            </a:r>
            <a:r>
              <a:rPr sz="2150" b="1" spc="-5" dirty="0">
                <a:latin typeface="Calibri"/>
                <a:cs typeface="Calibri"/>
              </a:rPr>
              <a:t>DBMS</a:t>
            </a:r>
            <a:endParaRPr sz="215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800"/>
              </a:spcBef>
              <a:buAutoNum type="romanLcPeriod"/>
              <a:tabLst>
                <a:tab pos="527050" algn="l"/>
                <a:tab pos="527685" algn="l"/>
              </a:tabLst>
            </a:pPr>
            <a:r>
              <a:rPr sz="2150" dirty="0">
                <a:latin typeface="Calibri"/>
                <a:cs typeface="Calibri"/>
              </a:rPr>
              <a:t>Relational</a:t>
            </a:r>
            <a:r>
              <a:rPr sz="2150" spc="70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Data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Model</a:t>
            </a:r>
            <a:r>
              <a:rPr sz="2150" spc="13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Concepts</a:t>
            </a:r>
            <a:endParaRPr sz="215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800"/>
              </a:spcBef>
              <a:buAutoNum type="romanLcPeriod"/>
              <a:tabLst>
                <a:tab pos="527050" algn="l"/>
                <a:tab pos="527685" algn="l"/>
              </a:tabLst>
            </a:pPr>
            <a:r>
              <a:rPr sz="2150" dirty="0">
                <a:latin typeface="Calibri"/>
                <a:cs typeface="Calibri"/>
              </a:rPr>
              <a:t>Properties</a:t>
            </a:r>
            <a:r>
              <a:rPr sz="2150" spc="155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of</a:t>
            </a:r>
            <a:r>
              <a:rPr sz="2150" spc="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Relations</a:t>
            </a:r>
            <a:endParaRPr sz="215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800"/>
              </a:spcBef>
              <a:buAutoNum type="romanLcPeriod"/>
              <a:tabLst>
                <a:tab pos="527050" algn="l"/>
                <a:tab pos="527685" algn="l"/>
              </a:tabLst>
            </a:pPr>
            <a:r>
              <a:rPr sz="2150" spc="-5" dirty="0">
                <a:latin typeface="Calibri"/>
                <a:cs typeface="Calibri"/>
              </a:rPr>
              <a:t>Constraints</a:t>
            </a:r>
            <a:r>
              <a:rPr sz="2150" spc="155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in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Relational</a:t>
            </a:r>
            <a:r>
              <a:rPr sz="2150" spc="114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Model</a:t>
            </a:r>
            <a:endParaRPr sz="215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10" dirty="0">
                <a:latin typeface="Calibri"/>
                <a:cs typeface="Calibri"/>
              </a:rPr>
              <a:t>Domain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Constraints</a:t>
            </a:r>
            <a:endParaRPr sz="18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10" dirty="0">
                <a:latin typeface="Calibri"/>
                <a:cs typeface="Calibri"/>
              </a:rPr>
              <a:t>Entity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Integrity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Constraints</a:t>
            </a:r>
            <a:endParaRPr sz="18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latin typeface="Calibri"/>
                <a:cs typeface="Calibri"/>
              </a:rPr>
              <a:t>Re</a:t>
            </a:r>
            <a:r>
              <a:rPr sz="1800" spc="-10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30" dirty="0">
                <a:latin typeface="Calibri"/>
                <a:cs typeface="Calibri"/>
              </a:rPr>
              <a:t>ia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2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te</a:t>
            </a:r>
            <a:r>
              <a:rPr sz="1800" spc="-30" dirty="0">
                <a:latin typeface="Calibri"/>
                <a:cs typeface="Calibri"/>
              </a:rPr>
              <a:t>gr</a:t>
            </a:r>
            <a:r>
              <a:rPr sz="1800" spc="3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ty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C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35" dirty="0">
                <a:latin typeface="Calibri"/>
                <a:cs typeface="Calibri"/>
              </a:rPr>
              <a:t>i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15" dirty="0">
                <a:latin typeface="Calibri"/>
                <a:cs typeface="Calibri"/>
              </a:rPr>
              <a:t>Key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Constraints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890905"/>
            <a:chOff x="2897251" y="0"/>
            <a:chExt cx="7778750" cy="890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4825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4825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1575" y="0"/>
              <a:ext cx="3624326" cy="8905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46115" y="57785"/>
            <a:ext cx="308165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5" dirty="0"/>
              <a:t>Topic</a:t>
            </a:r>
            <a:r>
              <a:rPr spc="-80" dirty="0"/>
              <a:t> </a:t>
            </a:r>
            <a:r>
              <a:rPr spc="15" dirty="0"/>
              <a:t>1</a:t>
            </a:r>
            <a:r>
              <a:rPr spc="5" dirty="0"/>
              <a:t> </a:t>
            </a:r>
            <a:r>
              <a:rPr spc="10" dirty="0"/>
              <a:t>Objectives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524000" y="0"/>
            <a:ext cx="1447800" cy="819150"/>
            <a:chOff x="1524000" y="0"/>
            <a:chExt cx="1447800" cy="8191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000" y="0"/>
              <a:ext cx="1447800" cy="8191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4000" y="19050"/>
              <a:ext cx="1371600" cy="78105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28827"/>
            <a:ext cx="8465185" cy="127508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SQL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Intersect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Operator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  <a:spcBef>
                <a:spcPts val="725"/>
              </a:spcBef>
            </a:pP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Intersect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Operator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shows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common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record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two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spc="5" dirty="0">
                <a:latin typeface="Calibri"/>
                <a:cs typeface="Calibri"/>
              </a:rPr>
              <a:t>more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statements.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data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type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number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columns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7791" y="2236406"/>
            <a:ext cx="84702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2325" algn="l"/>
                <a:tab pos="1308735" algn="l"/>
                <a:tab pos="1899920" algn="l"/>
                <a:tab pos="2748280" algn="l"/>
                <a:tab pos="3281679" algn="l"/>
                <a:tab pos="4044315" algn="l"/>
                <a:tab pos="5093335" algn="l"/>
                <a:tab pos="6541770" algn="l"/>
                <a:tab pos="7313930" algn="l"/>
                <a:tab pos="8038465" algn="l"/>
              </a:tabLst>
            </a:pPr>
            <a:r>
              <a:rPr sz="2400" spc="30" dirty="0">
                <a:latin typeface="Calibri"/>
                <a:cs typeface="Calibri"/>
              </a:rPr>
              <a:t>m</a:t>
            </a:r>
            <a:r>
              <a:rPr sz="2400" spc="-60" dirty="0">
                <a:latin typeface="Calibri"/>
                <a:cs typeface="Calibri"/>
              </a:rPr>
              <a:t>u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1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60" dirty="0">
                <a:latin typeface="Calibri"/>
                <a:cs typeface="Calibri"/>
              </a:rPr>
              <a:t>f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	e</a:t>
            </a:r>
            <a:r>
              <a:rPr sz="2400" spc="-95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	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spc="2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L</a:t>
            </a:r>
            <a:r>
              <a:rPr sz="2400" spc="2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105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spc="-75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-65" dirty="0">
                <a:latin typeface="Calibri"/>
                <a:cs typeface="Calibri"/>
              </a:rPr>
              <a:t>u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ed	</a:t>
            </a:r>
            <a:r>
              <a:rPr sz="2400" spc="5" dirty="0">
                <a:latin typeface="Calibri"/>
                <a:cs typeface="Calibri"/>
              </a:rPr>
              <a:t>w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-6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7791" y="2478595"/>
            <a:ext cx="4332605" cy="94170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dirty="0">
                <a:latin typeface="Calibri"/>
                <a:cs typeface="Calibri"/>
              </a:rPr>
              <a:t>I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spc="30" dirty="0">
                <a:latin typeface="Calibri"/>
                <a:cs typeface="Calibri"/>
              </a:rPr>
              <a:t>T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20" dirty="0">
                <a:latin typeface="Calibri"/>
                <a:cs typeface="Calibri"/>
              </a:rPr>
              <a:t>S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8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22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b="1" spc="-5" dirty="0">
                <a:latin typeface="Calibri"/>
                <a:cs typeface="Calibri"/>
              </a:rPr>
              <a:t>Syntax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of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INTERSECT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Set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operator: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7791" y="3476688"/>
            <a:ext cx="22942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7760" algn="l"/>
              </a:tabLst>
            </a:pPr>
            <a:r>
              <a:rPr sz="2400" spc="20" dirty="0">
                <a:latin typeface="Calibri"/>
                <a:cs typeface="Calibri"/>
              </a:rPr>
              <a:t>S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L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-45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35119" y="3476688"/>
            <a:ext cx="59664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8260" algn="l"/>
                <a:tab pos="1928495" algn="l"/>
                <a:tab pos="3282315" algn="l"/>
                <a:tab pos="4273550" algn="l"/>
              </a:tabLst>
            </a:pPr>
            <a:r>
              <a:rPr sz="2400" spc="-5" dirty="0">
                <a:latin typeface="Calibri"/>
                <a:cs typeface="Calibri"/>
              </a:rPr>
              <a:t>column2	</a:t>
            </a:r>
            <a:r>
              <a:rPr sz="2400" spc="-10" dirty="0">
                <a:latin typeface="Calibri"/>
                <a:cs typeface="Calibri"/>
              </a:rPr>
              <a:t>....,	</a:t>
            </a:r>
            <a:r>
              <a:rPr sz="2400" spc="-5" dirty="0">
                <a:latin typeface="Calibri"/>
                <a:cs typeface="Calibri"/>
              </a:rPr>
              <a:t>columnN	FROM	</a:t>
            </a:r>
            <a:r>
              <a:rPr sz="2400" dirty="0">
                <a:latin typeface="Calibri"/>
                <a:cs typeface="Calibri"/>
              </a:rPr>
              <a:t>table_Name1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7791" y="3718623"/>
            <a:ext cx="2740660" cy="941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8600">
              <a:lnSpc>
                <a:spcPct val="125200"/>
              </a:lnSpc>
              <a:spcBef>
                <a:spcPts val="95"/>
              </a:spcBef>
            </a:pPr>
            <a:r>
              <a:rPr sz="2400" spc="-10" dirty="0">
                <a:latin typeface="Calibri"/>
                <a:cs typeface="Calibri"/>
              </a:rPr>
              <a:t>[WHERE </a:t>
            </a:r>
            <a:r>
              <a:rPr sz="2400" spc="5" dirty="0">
                <a:latin typeface="Calibri"/>
                <a:cs typeface="Calibri"/>
              </a:rPr>
              <a:t>conditions]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INTERSECT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7791" y="4725987"/>
            <a:ext cx="8463915" cy="71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15"/>
              </a:lnSpc>
              <a:spcBef>
                <a:spcPts val="100"/>
              </a:spcBef>
              <a:tabLst>
                <a:tab pos="1127760" algn="l"/>
                <a:tab pos="2509520" algn="l"/>
                <a:tab pos="3815715" algn="l"/>
                <a:tab pos="4425950" algn="l"/>
                <a:tab pos="5779135" algn="l"/>
                <a:tab pos="6771005" algn="l"/>
              </a:tabLst>
            </a:pPr>
            <a:r>
              <a:rPr sz="2400" spc="5" dirty="0">
                <a:latin typeface="Calibri"/>
                <a:cs typeface="Calibri"/>
              </a:rPr>
              <a:t>SELECT	</a:t>
            </a:r>
            <a:r>
              <a:rPr sz="2400" spc="-5" dirty="0">
                <a:latin typeface="Calibri"/>
                <a:cs typeface="Calibri"/>
              </a:rPr>
              <a:t>column1,	column2	</a:t>
            </a:r>
            <a:r>
              <a:rPr sz="2400" spc="-10" dirty="0">
                <a:latin typeface="Calibri"/>
                <a:cs typeface="Calibri"/>
              </a:rPr>
              <a:t>....,	</a:t>
            </a:r>
            <a:r>
              <a:rPr sz="2400" spc="-5" dirty="0">
                <a:latin typeface="Calibri"/>
                <a:cs typeface="Calibri"/>
              </a:rPr>
              <a:t>columnN	FROM	</a:t>
            </a:r>
            <a:r>
              <a:rPr sz="2400" dirty="0">
                <a:latin typeface="Calibri"/>
                <a:cs typeface="Calibri"/>
              </a:rPr>
              <a:t>table_Name2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15"/>
              </a:lnSpc>
            </a:pPr>
            <a:r>
              <a:rPr sz="2400" spc="-5" dirty="0">
                <a:latin typeface="Calibri"/>
                <a:cs typeface="Calibri"/>
              </a:rPr>
              <a:t>[WHERE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conditions];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97075" y="0"/>
            <a:ext cx="10521950" cy="687705"/>
            <a:chOff x="1497075" y="0"/>
            <a:chExt cx="10521950" cy="68770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0250" y="0"/>
              <a:ext cx="10515600" cy="6809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00250" y="0"/>
              <a:ext cx="10515600" cy="681355"/>
            </a:xfrm>
            <a:custGeom>
              <a:avLst/>
              <a:gdLst/>
              <a:ahLst/>
              <a:cxnLst/>
              <a:rect l="l" t="t" r="r" b="b"/>
              <a:pathLst>
                <a:path w="10515600" h="681355">
                  <a:moveTo>
                    <a:pt x="0" y="680974"/>
                  </a:moveTo>
                  <a:lnTo>
                    <a:pt x="10515600" y="680974"/>
                  </a:lnTo>
                  <a:lnTo>
                    <a:pt x="10515600" y="0"/>
                  </a:lnTo>
                </a:path>
                <a:path w="105156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815204" y="43815"/>
            <a:ext cx="3875404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SQL</a:t>
            </a:r>
            <a:r>
              <a:rPr spc="-100" dirty="0"/>
              <a:t> </a:t>
            </a:r>
            <a:r>
              <a:rPr spc="-10" dirty="0"/>
              <a:t>Intersect</a:t>
            </a:r>
            <a:r>
              <a:rPr spc="-85" dirty="0"/>
              <a:t> </a:t>
            </a:r>
            <a:r>
              <a:rPr spc="-5" dirty="0"/>
              <a:t>Operator</a:t>
            </a: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190</a:t>
            </a:fld>
            <a:endParaRPr dirty="0"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2376" y="1028827"/>
            <a:ext cx="8235315" cy="408876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SQL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Minus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Operator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1015"/>
              </a:spcBef>
            </a:pPr>
            <a:r>
              <a:rPr sz="2400" spc="10" dirty="0">
                <a:latin typeface="Calibri"/>
                <a:cs typeface="Calibri"/>
              </a:rPr>
              <a:t>The </a:t>
            </a:r>
            <a:r>
              <a:rPr sz="2400" spc="15" dirty="0">
                <a:latin typeface="Calibri"/>
                <a:cs typeface="Calibri"/>
              </a:rPr>
              <a:t>SQL </a:t>
            </a:r>
            <a:r>
              <a:rPr sz="2400" spc="-10" dirty="0">
                <a:latin typeface="Calibri"/>
                <a:cs typeface="Calibri"/>
              </a:rPr>
              <a:t>Minus</a:t>
            </a:r>
            <a:r>
              <a:rPr sz="2400" spc="-5" dirty="0">
                <a:latin typeface="Calibri"/>
                <a:cs typeface="Calibri"/>
              </a:rPr>
              <a:t> Operator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combines</a:t>
            </a:r>
            <a:r>
              <a:rPr sz="2400" spc="10" dirty="0">
                <a:latin typeface="Calibri"/>
                <a:cs typeface="Calibri"/>
              </a:rPr>
              <a:t> the </a:t>
            </a:r>
            <a:r>
              <a:rPr sz="2400" dirty="0">
                <a:latin typeface="Calibri"/>
                <a:cs typeface="Calibri"/>
              </a:rPr>
              <a:t>result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two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 </a:t>
            </a:r>
            <a:r>
              <a:rPr sz="2400" spc="5" dirty="0">
                <a:latin typeface="Calibri"/>
                <a:cs typeface="Calibri"/>
              </a:rPr>
              <a:t>more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SELECT </a:t>
            </a:r>
            <a:r>
              <a:rPr sz="2400" spc="-15" dirty="0">
                <a:latin typeface="Calibri"/>
                <a:cs typeface="Calibri"/>
              </a:rPr>
              <a:t>statements </a:t>
            </a:r>
            <a:r>
              <a:rPr sz="2400" spc="-1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shows only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results </a:t>
            </a:r>
            <a:r>
              <a:rPr sz="2400" spc="-20" dirty="0">
                <a:latin typeface="Calibri"/>
                <a:cs typeface="Calibri"/>
              </a:rPr>
              <a:t>from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first </a:t>
            </a:r>
            <a:r>
              <a:rPr sz="2400" dirty="0">
                <a:latin typeface="Calibri"/>
                <a:cs typeface="Calibri"/>
              </a:rPr>
              <a:t>data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set.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sz="2400" b="1" spc="-10" dirty="0">
                <a:latin typeface="Calibri"/>
                <a:cs typeface="Calibri"/>
              </a:rPr>
              <a:t>Syntax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of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MINUS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operator:</a:t>
            </a:r>
            <a:endParaRPr sz="2400">
              <a:latin typeface="Calibri"/>
              <a:cs typeface="Calibri"/>
            </a:endParaRPr>
          </a:p>
          <a:p>
            <a:pPr marL="12700" marR="9525" algn="just">
              <a:lnSpc>
                <a:spcPts val="2550"/>
              </a:lnSpc>
              <a:spcBef>
                <a:spcPts val="1085"/>
              </a:spcBef>
            </a:pPr>
            <a:r>
              <a:rPr sz="2400" dirty="0">
                <a:latin typeface="Calibri"/>
                <a:cs typeface="Calibri"/>
              </a:rPr>
              <a:t>SELECT </a:t>
            </a:r>
            <a:r>
              <a:rPr sz="2400" spc="-5" dirty="0">
                <a:latin typeface="Calibri"/>
                <a:cs typeface="Calibri"/>
              </a:rPr>
              <a:t>column1, column2 </a:t>
            </a:r>
            <a:r>
              <a:rPr sz="2400" spc="-10" dirty="0">
                <a:latin typeface="Calibri"/>
                <a:cs typeface="Calibri"/>
              </a:rPr>
              <a:t>...., </a:t>
            </a:r>
            <a:r>
              <a:rPr sz="2400" spc="-5" dirty="0">
                <a:latin typeface="Calibri"/>
                <a:cs typeface="Calibri"/>
              </a:rPr>
              <a:t>columnN </a:t>
            </a:r>
            <a:r>
              <a:rPr sz="2400" spc="-10" dirty="0">
                <a:latin typeface="Calibri"/>
                <a:cs typeface="Calibri"/>
              </a:rPr>
              <a:t>FROM First_tablename </a:t>
            </a:r>
            <a:r>
              <a:rPr sz="2400" dirty="0">
                <a:latin typeface="Calibri"/>
                <a:cs typeface="Calibri"/>
              </a:rPr>
              <a:t>[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spc="5" dirty="0">
                <a:latin typeface="Calibri"/>
                <a:cs typeface="Calibri"/>
              </a:rPr>
              <a:t> conditions]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latin typeface="Calibri"/>
                <a:cs typeface="Calibri"/>
              </a:rPr>
              <a:t>MINUS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755"/>
              </a:lnSpc>
              <a:spcBef>
                <a:spcPts val="725"/>
              </a:spcBef>
            </a:pPr>
            <a:r>
              <a:rPr sz="2400" dirty="0">
                <a:latin typeface="Calibri"/>
                <a:cs typeface="Calibri"/>
              </a:rPr>
              <a:t>SELECT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column1,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column2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....,</a:t>
            </a:r>
            <a:r>
              <a:rPr sz="2400" spc="-5" dirty="0">
                <a:latin typeface="Calibri"/>
                <a:cs typeface="Calibri"/>
              </a:rPr>
              <a:t> columnN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Second_tablename</a:t>
            </a:r>
            <a:endParaRPr sz="2400">
              <a:latin typeface="Calibri"/>
              <a:cs typeface="Calibri"/>
            </a:endParaRPr>
          </a:p>
          <a:p>
            <a:pPr marL="79375" algn="just">
              <a:lnSpc>
                <a:spcPts val="2755"/>
              </a:lnSpc>
            </a:pPr>
            <a:r>
              <a:rPr sz="2400" spc="-10" dirty="0">
                <a:latin typeface="Calibri"/>
                <a:cs typeface="Calibri"/>
              </a:rPr>
              <a:t>[WHERE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conditions];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44675" y="0"/>
            <a:ext cx="10645775" cy="687705"/>
            <a:chOff x="1344675" y="0"/>
            <a:chExt cx="10645775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7850" y="0"/>
              <a:ext cx="10639425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47850" y="0"/>
              <a:ext cx="10639425" cy="681355"/>
            </a:xfrm>
            <a:custGeom>
              <a:avLst/>
              <a:gdLst/>
              <a:ahLst/>
              <a:cxnLst/>
              <a:rect l="l" t="t" r="r" b="b"/>
              <a:pathLst>
                <a:path w="10639425" h="681355">
                  <a:moveTo>
                    <a:pt x="0" y="680974"/>
                  </a:moveTo>
                  <a:lnTo>
                    <a:pt x="10639425" y="680974"/>
                  </a:lnTo>
                  <a:lnTo>
                    <a:pt x="10639425" y="0"/>
                  </a:lnTo>
                </a:path>
                <a:path w="10639425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39029" y="43815"/>
            <a:ext cx="344741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SQL</a:t>
            </a:r>
            <a:r>
              <a:rPr spc="-100" dirty="0"/>
              <a:t> </a:t>
            </a:r>
            <a:r>
              <a:rPr spc="20" dirty="0"/>
              <a:t>Minus</a:t>
            </a:r>
            <a:r>
              <a:rPr spc="-170" dirty="0"/>
              <a:t> </a:t>
            </a:r>
            <a:r>
              <a:rPr spc="-5" dirty="0"/>
              <a:t>Operator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956" y="0"/>
            <a:ext cx="107851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191</a:t>
            </a:fld>
            <a:endParaRPr dirty="0"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5650" y="0"/>
            <a:ext cx="10669905" cy="890905"/>
            <a:chOff x="1525650" y="0"/>
            <a:chExt cx="10669905" cy="8909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825" y="4825"/>
              <a:ext cx="10663174" cy="685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8825" y="4825"/>
              <a:ext cx="10663555" cy="685800"/>
            </a:xfrm>
            <a:custGeom>
              <a:avLst/>
              <a:gdLst/>
              <a:ahLst/>
              <a:cxnLst/>
              <a:rect l="l" t="t" r="r" b="b"/>
              <a:pathLst>
                <a:path w="10663555" h="685800">
                  <a:moveTo>
                    <a:pt x="0" y="685800"/>
                  </a:moveTo>
                  <a:lnTo>
                    <a:pt x="10663174" y="685800"/>
                  </a:lnTo>
                </a:path>
                <a:path w="10663555" h="685800">
                  <a:moveTo>
                    <a:pt x="10663174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53099" y="0"/>
              <a:ext cx="2224151" cy="890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18276" y="53339"/>
            <a:ext cx="16833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8.</a:t>
            </a:r>
            <a:r>
              <a:rPr spc="-100" dirty="0"/>
              <a:t> </a:t>
            </a:r>
            <a:r>
              <a:rPr spc="-20" dirty="0"/>
              <a:t>Cursors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962150" y="1057211"/>
            <a:ext cx="2967355" cy="1138555"/>
            <a:chOff x="1962150" y="1057211"/>
            <a:chExt cx="2967355" cy="113855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9590" y="1217963"/>
              <a:ext cx="207986" cy="2458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0275" y="1057211"/>
              <a:ext cx="1223962" cy="68103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6575" y="1057211"/>
              <a:ext cx="1643126" cy="68103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62150" y="1514411"/>
              <a:ext cx="633412" cy="65246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00275" y="1514411"/>
              <a:ext cx="842962" cy="68103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05100" y="1514411"/>
              <a:ext cx="1033462" cy="68103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90900" y="1514411"/>
              <a:ext cx="671512" cy="68103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05225" y="1514411"/>
              <a:ext cx="1223962" cy="68103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137791" y="1028827"/>
            <a:ext cx="2591435" cy="941069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60350" indent="-248285">
              <a:lnSpc>
                <a:spcPct val="100000"/>
              </a:lnSpc>
              <a:spcBef>
                <a:spcPts val="819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10" dirty="0">
                <a:latin typeface="Calibri"/>
                <a:cs typeface="Calibri"/>
              </a:rPr>
              <a:t>Cursor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Definition</a:t>
            </a:r>
            <a:endParaRPr sz="2400">
              <a:latin typeface="Calibri"/>
              <a:cs typeface="Calibri"/>
            </a:endParaRPr>
          </a:p>
          <a:p>
            <a:pPr marL="260350" indent="-248285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35" dirty="0">
                <a:latin typeface="Calibri"/>
                <a:cs typeface="Calibri"/>
              </a:rPr>
              <a:t>Life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cycle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Cursor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5493639" y="6472554"/>
            <a:ext cx="88265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5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47129" y="6472554"/>
            <a:ext cx="4013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85303" y="6472554"/>
            <a:ext cx="3994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192</a:t>
            </a:fld>
            <a:endParaRPr dirty="0"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91882"/>
            <a:ext cx="8091170" cy="477964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 algn="just">
              <a:lnSpc>
                <a:spcPct val="80300"/>
              </a:lnSpc>
              <a:spcBef>
                <a:spcPts val="670"/>
              </a:spcBef>
            </a:pPr>
            <a:r>
              <a:rPr sz="2400" b="1" spc="-10" dirty="0">
                <a:solidFill>
                  <a:srgbClr val="273139"/>
                </a:solidFill>
                <a:latin typeface="Calibri"/>
                <a:cs typeface="Calibri"/>
              </a:rPr>
              <a:t>Cursor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is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 </a:t>
            </a:r>
            <a:r>
              <a:rPr sz="2400" spc="-35" dirty="0">
                <a:solidFill>
                  <a:srgbClr val="273139"/>
                </a:solidFill>
                <a:latin typeface="Calibri"/>
                <a:cs typeface="Calibri"/>
              </a:rPr>
              <a:t>Temporary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Memory or </a:t>
            </a: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Temporary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Workstation.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It </a:t>
            </a:r>
            <a:r>
              <a:rPr sz="2400" spc="-30" dirty="0">
                <a:solidFill>
                  <a:srgbClr val="273139"/>
                </a:solidFill>
                <a:latin typeface="Calibri"/>
                <a:cs typeface="Calibri"/>
              </a:rPr>
              <a:t>is </a:t>
            </a: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Allocated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by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Database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Server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at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Time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Performing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DML(Data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Manipulation Language) operations </a:t>
            </a:r>
            <a:r>
              <a:rPr sz="2400" spc="-35" dirty="0">
                <a:solidFill>
                  <a:srgbClr val="273139"/>
                </a:solidFill>
                <a:latin typeface="Calibri"/>
                <a:cs typeface="Calibri"/>
              </a:rPr>
              <a:t>on Table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by </a:t>
            </a:r>
            <a:r>
              <a:rPr sz="2400" spc="-35" dirty="0">
                <a:solidFill>
                  <a:srgbClr val="273139"/>
                </a:solidFill>
                <a:latin typeface="Calibri"/>
                <a:cs typeface="Calibri"/>
              </a:rPr>
              <a:t>User. </a:t>
            </a:r>
            <a:r>
              <a:rPr sz="2400" spc="-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Cursors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are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used to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store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Database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Tables.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There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are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2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types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of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Cursors: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Implicit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Cursors,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and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Explicit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Cursors.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These </a:t>
            </a:r>
            <a:r>
              <a:rPr sz="24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are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explained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as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following</a:t>
            </a:r>
            <a:r>
              <a:rPr sz="2400" spc="6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below.</a:t>
            </a:r>
            <a:endParaRPr sz="2400" dirty="0">
              <a:latin typeface="Calibri"/>
              <a:cs typeface="Calibri"/>
            </a:endParaRPr>
          </a:p>
          <a:p>
            <a:pPr marL="317500" indent="-305435" algn="just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318135" algn="l"/>
              </a:tabLst>
            </a:pPr>
            <a:r>
              <a:rPr sz="2400" b="1" spc="-5" dirty="0">
                <a:solidFill>
                  <a:srgbClr val="273139"/>
                </a:solidFill>
                <a:latin typeface="Calibri"/>
                <a:cs typeface="Calibri"/>
              </a:rPr>
              <a:t>Implicit</a:t>
            </a:r>
            <a:r>
              <a:rPr sz="2400" b="1" spc="-4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73139"/>
                </a:solidFill>
                <a:latin typeface="Calibri"/>
                <a:cs typeface="Calibri"/>
              </a:rPr>
              <a:t>Cursors:</a:t>
            </a:r>
            <a:endParaRPr sz="2400" dirty="0">
              <a:latin typeface="Calibri"/>
              <a:cs typeface="Calibri"/>
            </a:endParaRPr>
          </a:p>
          <a:p>
            <a:pPr marL="12700" marR="433705">
              <a:lnSpc>
                <a:spcPct val="80900"/>
              </a:lnSpc>
              <a:spcBef>
                <a:spcPts val="969"/>
              </a:spcBef>
            </a:pP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Implicit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Cursors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are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also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known</a:t>
            </a:r>
            <a:r>
              <a:rPr sz="2400" spc="-8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as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Default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Cursors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of 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SQL </a:t>
            </a:r>
            <a:r>
              <a:rPr sz="24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SERVER.</a:t>
            </a:r>
            <a:r>
              <a:rPr sz="2400" spc="-3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These</a:t>
            </a:r>
            <a:r>
              <a:rPr sz="2400" spc="-8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Cursors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are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allocated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by</a:t>
            </a:r>
            <a:r>
              <a:rPr sz="2400" spc="-5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SQL</a:t>
            </a:r>
            <a:r>
              <a:rPr sz="2400" spc="-5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SERVER</a:t>
            </a:r>
            <a:r>
              <a:rPr sz="2400" spc="-1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when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spc="-5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user</a:t>
            </a:r>
            <a:r>
              <a:rPr sz="2400" spc="-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performs</a:t>
            </a:r>
            <a:r>
              <a:rPr sz="2400" spc="-6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DML</a:t>
            </a:r>
            <a:r>
              <a:rPr sz="24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operations.</a:t>
            </a:r>
            <a:endParaRPr sz="2400" dirty="0">
              <a:latin typeface="Calibri"/>
              <a:cs typeface="Calibri"/>
            </a:endParaRPr>
          </a:p>
          <a:p>
            <a:pPr marL="317500" indent="-305435">
              <a:lnSpc>
                <a:spcPct val="100000"/>
              </a:lnSpc>
              <a:spcBef>
                <a:spcPts val="425"/>
              </a:spcBef>
              <a:buAutoNum type="arabicPeriod" startAt="2"/>
              <a:tabLst>
                <a:tab pos="318135" algn="l"/>
              </a:tabLst>
            </a:pPr>
            <a:r>
              <a:rPr sz="2400" b="1" dirty="0">
                <a:solidFill>
                  <a:srgbClr val="273139"/>
                </a:solidFill>
                <a:latin typeface="Calibri"/>
                <a:cs typeface="Calibri"/>
              </a:rPr>
              <a:t>Explicit</a:t>
            </a:r>
            <a:r>
              <a:rPr sz="2400" b="1" spc="-1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73139"/>
                </a:solidFill>
                <a:latin typeface="Calibri"/>
                <a:cs typeface="Calibri"/>
              </a:rPr>
              <a:t>Cursors:</a:t>
            </a:r>
            <a:endParaRPr sz="2400" dirty="0">
              <a:latin typeface="Calibri"/>
              <a:cs typeface="Calibri"/>
            </a:endParaRPr>
          </a:p>
          <a:p>
            <a:pPr marL="12700" marR="76200">
              <a:lnSpc>
                <a:spcPct val="79500"/>
              </a:lnSpc>
              <a:spcBef>
                <a:spcPts val="1015"/>
              </a:spcBef>
            </a:pP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Explicit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Cursors</a:t>
            </a:r>
            <a:r>
              <a:rPr sz="24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are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Created</a:t>
            </a:r>
            <a:r>
              <a:rPr sz="2400" spc="-7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by</a:t>
            </a:r>
            <a:r>
              <a:rPr sz="2400" spc="-5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Users</a:t>
            </a:r>
            <a:r>
              <a:rPr sz="24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whenever</a:t>
            </a: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8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user</a:t>
            </a: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requires </a:t>
            </a:r>
            <a:r>
              <a:rPr sz="2400" spc="-5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them.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Explicit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Cursors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are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used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for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Fetching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data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from </a:t>
            </a:r>
            <a:r>
              <a:rPr sz="2400" spc="-35" dirty="0">
                <a:solidFill>
                  <a:srgbClr val="273139"/>
                </a:solidFill>
                <a:latin typeface="Calibri"/>
                <a:cs typeface="Calibri"/>
              </a:rPr>
              <a:t>Table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in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Row-By-Row</a:t>
            </a:r>
            <a:r>
              <a:rPr sz="2400" spc="5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273139"/>
                </a:solidFill>
                <a:latin typeface="Calibri"/>
                <a:cs typeface="Calibri"/>
              </a:rPr>
              <a:t>Manner.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3601" y="23875"/>
            <a:ext cx="1038225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3601" y="23875"/>
            <a:ext cx="1038225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3350260">
              <a:lnSpc>
                <a:spcPct val="100000"/>
              </a:lnSpc>
              <a:spcBef>
                <a:spcPts val="555"/>
              </a:spcBef>
            </a:pPr>
            <a:r>
              <a:rPr dirty="0"/>
              <a:t>8.1</a:t>
            </a:r>
            <a:r>
              <a:rPr spc="-60" dirty="0"/>
              <a:t> </a:t>
            </a:r>
            <a:r>
              <a:rPr spc="-20" dirty="0"/>
              <a:t>Cursors</a:t>
            </a:r>
            <a:r>
              <a:rPr spc="70" dirty="0"/>
              <a:t> </a:t>
            </a:r>
            <a:r>
              <a:rPr spc="15" dirty="0"/>
              <a:t>Definition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27065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193</a:t>
            </a:fld>
            <a:endParaRPr dirty="0"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5025" y="4825"/>
            <a:ext cx="10410825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5025" y="4825"/>
            <a:ext cx="10410825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3300095">
              <a:lnSpc>
                <a:spcPct val="100000"/>
              </a:lnSpc>
              <a:spcBef>
                <a:spcPts val="545"/>
              </a:spcBef>
            </a:pPr>
            <a:r>
              <a:rPr dirty="0"/>
              <a:t>8.2</a:t>
            </a:r>
            <a:r>
              <a:rPr spc="-50" dirty="0"/>
              <a:t> </a:t>
            </a:r>
            <a:r>
              <a:rPr dirty="0"/>
              <a:t>Life</a:t>
            </a:r>
            <a:r>
              <a:rPr spc="-35" dirty="0"/>
              <a:t> </a:t>
            </a:r>
            <a:r>
              <a:rPr dirty="0"/>
              <a:t>Cycle</a:t>
            </a:r>
            <a:r>
              <a:rPr spc="-35" dirty="0"/>
              <a:t> </a:t>
            </a:r>
            <a:r>
              <a:rPr spc="5" dirty="0"/>
              <a:t>of</a:t>
            </a:r>
            <a:r>
              <a:rPr spc="-35" dirty="0"/>
              <a:t> </a:t>
            </a:r>
            <a:r>
              <a:rPr spc="-5" dirty="0"/>
              <a:t>Cursor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1733" y="2416752"/>
            <a:ext cx="10079298" cy="18426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01164" y="1173099"/>
            <a:ext cx="8834120" cy="1126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5"/>
              </a:spcBef>
            </a:pPr>
            <a:r>
              <a:rPr sz="2400" b="1" spc="-15" dirty="0">
                <a:latin typeface="Calibri"/>
                <a:cs typeface="Calibri"/>
              </a:rPr>
              <a:t>Life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Cycle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of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the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cursor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-60" dirty="0">
                <a:latin typeface="Calibri"/>
                <a:cs typeface="Calibri"/>
              </a:rPr>
              <a:t>We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describe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life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cycle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cursor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into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five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different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sections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400" spc="-15" dirty="0">
                <a:latin typeface="Calibri"/>
                <a:cs typeface="Calibri"/>
              </a:rPr>
              <a:t>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follows: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227065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194</a:t>
            </a:fld>
            <a:endParaRPr dirty="0"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6991" y="832802"/>
            <a:ext cx="9157335" cy="55912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How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create</a:t>
            </a:r>
            <a:r>
              <a:rPr sz="2400" b="1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Explicit</a:t>
            </a:r>
            <a:r>
              <a:rPr sz="2400" b="1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Cursor:</a:t>
            </a:r>
            <a:endParaRPr sz="2400" dirty="0">
              <a:latin typeface="Calibri"/>
              <a:cs typeface="Calibri"/>
            </a:endParaRPr>
          </a:p>
          <a:p>
            <a:pPr marL="250825" indent="-238760">
              <a:lnSpc>
                <a:spcPts val="2865"/>
              </a:lnSpc>
              <a:buSzPct val="95833"/>
              <a:buAutoNum type="arabicPeriod"/>
              <a:tabLst>
                <a:tab pos="251460" algn="l"/>
              </a:tabLst>
            </a:pPr>
            <a:r>
              <a:rPr sz="2400" b="1" spc="-15" dirty="0">
                <a:solidFill>
                  <a:srgbClr val="4471C4"/>
                </a:solidFill>
                <a:latin typeface="Calibri"/>
                <a:cs typeface="Calibri"/>
              </a:rPr>
              <a:t>Declare</a:t>
            </a:r>
            <a:r>
              <a:rPr sz="2400" b="1" spc="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471C4"/>
                </a:solidFill>
                <a:latin typeface="Calibri"/>
                <a:cs typeface="Calibri"/>
              </a:rPr>
              <a:t>Cursor</a:t>
            </a:r>
            <a:r>
              <a:rPr sz="2400" b="1" spc="-6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471C4"/>
                </a:solidFill>
                <a:latin typeface="Calibri"/>
                <a:cs typeface="Calibri"/>
              </a:rPr>
              <a:t>Object.</a:t>
            </a:r>
            <a:endParaRPr sz="2400" dirty="0">
              <a:latin typeface="Calibri"/>
              <a:cs typeface="Calibri"/>
            </a:endParaRPr>
          </a:p>
          <a:p>
            <a:pPr marL="12700" marR="1607185">
              <a:lnSpc>
                <a:spcPct val="100400"/>
              </a:lnSpc>
              <a:spcBef>
                <a:spcPts val="35"/>
              </a:spcBef>
            </a:pPr>
            <a:r>
              <a:rPr sz="2400" b="1" spc="-10" dirty="0">
                <a:solidFill>
                  <a:srgbClr val="273139"/>
                </a:solidFill>
                <a:latin typeface="Calibri"/>
                <a:cs typeface="Calibri"/>
              </a:rPr>
              <a:t>Syntax</a:t>
            </a:r>
            <a:r>
              <a:rPr sz="2400" b="1" spc="-7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73139"/>
                </a:solidFill>
                <a:latin typeface="Calibri"/>
                <a:cs typeface="Calibri"/>
              </a:rPr>
              <a:t>:</a:t>
            </a:r>
            <a:r>
              <a:rPr sz="24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DECLARE</a:t>
            </a:r>
            <a:r>
              <a:rPr sz="2400" spc="-5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cursor_name</a:t>
            </a:r>
            <a:r>
              <a:rPr sz="2400" spc="-6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CURSOR</a:t>
            </a:r>
            <a:r>
              <a:rPr sz="2400" spc="-4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FOR</a:t>
            </a:r>
            <a:r>
              <a:rPr sz="2400" spc="-4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SELECT</a:t>
            </a:r>
            <a:r>
              <a:rPr sz="2400" spc="-7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*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FROM </a:t>
            </a:r>
            <a:r>
              <a:rPr sz="2400" spc="-5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 err="1">
                <a:solidFill>
                  <a:srgbClr val="273139"/>
                </a:solidFill>
                <a:latin typeface="Calibri"/>
                <a:cs typeface="Calibri"/>
              </a:rPr>
              <a:t>table_name</a:t>
            </a:r>
            <a:endParaRPr lang="en-IN" sz="2400" spc="10" dirty="0">
              <a:solidFill>
                <a:srgbClr val="273139"/>
              </a:solidFill>
              <a:latin typeface="Calibri"/>
              <a:cs typeface="Calibri"/>
            </a:endParaRPr>
          </a:p>
          <a:p>
            <a:pPr marL="12700" marR="1607185">
              <a:lnSpc>
                <a:spcPct val="100400"/>
              </a:lnSpc>
              <a:spcBef>
                <a:spcPts val="35"/>
              </a:spcBef>
            </a:pPr>
            <a:r>
              <a:rPr sz="2400" spc="10" dirty="0">
                <a:solidFill>
                  <a:srgbClr val="273139"/>
                </a:solidFill>
                <a:latin typeface="Consolas"/>
                <a:cs typeface="Consolas"/>
              </a:rPr>
              <a:t>DECLARE s1 </a:t>
            </a:r>
            <a:r>
              <a:rPr sz="2400" spc="20" dirty="0">
                <a:solidFill>
                  <a:srgbClr val="273139"/>
                </a:solidFill>
                <a:latin typeface="Consolas"/>
                <a:cs typeface="Consolas"/>
              </a:rPr>
              <a:t>CURSOR </a:t>
            </a:r>
            <a:r>
              <a:rPr sz="2400" spc="15" dirty="0">
                <a:solidFill>
                  <a:srgbClr val="273139"/>
                </a:solidFill>
                <a:latin typeface="Consolas"/>
                <a:cs typeface="Consolas"/>
              </a:rPr>
              <a:t>FOR </a:t>
            </a:r>
            <a:r>
              <a:rPr sz="2400" spc="20" dirty="0">
                <a:solidFill>
                  <a:srgbClr val="273139"/>
                </a:solidFill>
                <a:latin typeface="Consolas"/>
                <a:cs typeface="Consolas"/>
              </a:rPr>
              <a:t>SELECT </a:t>
            </a:r>
            <a:r>
              <a:rPr sz="2400" dirty="0">
                <a:solidFill>
                  <a:srgbClr val="273139"/>
                </a:solidFill>
                <a:latin typeface="Consolas"/>
                <a:cs typeface="Consolas"/>
              </a:rPr>
              <a:t>* </a:t>
            </a:r>
            <a:r>
              <a:rPr sz="2400" spc="20" dirty="0">
                <a:solidFill>
                  <a:srgbClr val="273139"/>
                </a:solidFill>
                <a:latin typeface="Consolas"/>
                <a:cs typeface="Consolas"/>
              </a:rPr>
              <a:t>FROM </a:t>
            </a:r>
            <a:r>
              <a:rPr sz="2400" spc="-1305" dirty="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onsolas"/>
                <a:cs typeface="Consolas"/>
              </a:rPr>
              <a:t>studDetails</a:t>
            </a:r>
            <a:endParaRPr sz="2400" dirty="0">
              <a:latin typeface="Consolas"/>
              <a:cs typeface="Consolas"/>
            </a:endParaRPr>
          </a:p>
          <a:p>
            <a:pPr marL="250825" indent="-238760">
              <a:lnSpc>
                <a:spcPts val="2840"/>
              </a:lnSpc>
              <a:buSzPct val="95833"/>
              <a:buAutoNum type="arabicPeriod" startAt="2"/>
              <a:tabLst>
                <a:tab pos="251460" algn="l"/>
              </a:tabLst>
            </a:pPr>
            <a:r>
              <a:rPr sz="2400" b="1" spc="-5" dirty="0">
                <a:solidFill>
                  <a:srgbClr val="4471C4"/>
                </a:solidFill>
                <a:latin typeface="Calibri"/>
                <a:cs typeface="Calibri"/>
              </a:rPr>
              <a:t>Open</a:t>
            </a:r>
            <a:r>
              <a:rPr sz="2400" b="1" spc="-4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471C4"/>
                </a:solidFill>
                <a:latin typeface="Calibri"/>
                <a:cs typeface="Calibri"/>
              </a:rPr>
              <a:t>Cursor</a:t>
            </a:r>
            <a:r>
              <a:rPr sz="2400" b="1" spc="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471C4"/>
                </a:solidFill>
                <a:latin typeface="Calibri"/>
                <a:cs typeface="Calibri"/>
              </a:rPr>
              <a:t>Connection.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b="1" spc="-10" dirty="0">
                <a:solidFill>
                  <a:srgbClr val="273139"/>
                </a:solidFill>
                <a:latin typeface="Calibri"/>
                <a:cs typeface="Calibri"/>
              </a:rPr>
              <a:t>Syntax</a:t>
            </a:r>
            <a:r>
              <a:rPr sz="2400" b="1" spc="-9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73139"/>
                </a:solidFill>
                <a:latin typeface="Calibri"/>
                <a:cs typeface="Calibri"/>
              </a:rPr>
              <a:t>: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OPEN</a:t>
            </a:r>
            <a:r>
              <a:rPr sz="2400" spc="-6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 err="1">
                <a:solidFill>
                  <a:srgbClr val="273139"/>
                </a:solidFill>
                <a:latin typeface="Calibri"/>
                <a:cs typeface="Calibri"/>
              </a:rPr>
              <a:t>cursor_connection</a:t>
            </a:r>
            <a:endParaRPr lang="en-IN" sz="2400" spc="5" dirty="0">
              <a:solidFill>
                <a:srgbClr val="273139"/>
              </a:solidFill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5" dirty="0">
                <a:solidFill>
                  <a:srgbClr val="273139"/>
                </a:solidFill>
                <a:latin typeface="Consolas"/>
                <a:cs typeface="Consolas"/>
              </a:rPr>
              <a:t>OPEN</a:t>
            </a:r>
            <a:r>
              <a:rPr sz="2400" spc="-185" dirty="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2400" spc="30" dirty="0">
                <a:solidFill>
                  <a:srgbClr val="273139"/>
                </a:solidFill>
                <a:latin typeface="Consolas"/>
                <a:cs typeface="Consolas"/>
              </a:rPr>
              <a:t>s1</a:t>
            </a:r>
            <a:endParaRPr sz="2400" dirty="0">
              <a:latin typeface="Consolas"/>
              <a:cs typeface="Consolas"/>
            </a:endParaRPr>
          </a:p>
          <a:p>
            <a:pPr marL="250825" indent="-238760">
              <a:lnSpc>
                <a:spcPts val="2870"/>
              </a:lnSpc>
              <a:spcBef>
                <a:spcPts val="50"/>
              </a:spcBef>
              <a:buSzPct val="95833"/>
              <a:buAutoNum type="arabicPeriod" startAt="3"/>
              <a:tabLst>
                <a:tab pos="251460" algn="l"/>
              </a:tabLst>
            </a:pPr>
            <a:r>
              <a:rPr sz="2400" b="1" spc="-10" dirty="0">
                <a:solidFill>
                  <a:srgbClr val="4471C4"/>
                </a:solidFill>
                <a:latin typeface="Calibri"/>
                <a:cs typeface="Calibri"/>
              </a:rPr>
              <a:t>Fetch</a:t>
            </a:r>
            <a:r>
              <a:rPr sz="2400" b="1" spc="-4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471C4"/>
                </a:solidFill>
                <a:latin typeface="Calibri"/>
                <a:cs typeface="Calibri"/>
              </a:rPr>
              <a:t>Data</a:t>
            </a:r>
            <a:r>
              <a:rPr sz="2400" b="1" spc="-10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471C4"/>
                </a:solidFill>
                <a:latin typeface="Calibri"/>
                <a:cs typeface="Calibri"/>
              </a:rPr>
              <a:t>from</a:t>
            </a:r>
            <a:r>
              <a:rPr sz="2400" b="1" spc="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50" dirty="0">
                <a:solidFill>
                  <a:srgbClr val="4471C4"/>
                </a:solidFill>
                <a:latin typeface="Calibri"/>
                <a:cs typeface="Calibri"/>
              </a:rPr>
              <a:t>cursor.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There</a:t>
            </a:r>
            <a:r>
              <a:rPr sz="2400" spc="-9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are</a:t>
            </a:r>
            <a:r>
              <a:rPr sz="2400" spc="6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total</a:t>
            </a:r>
            <a:r>
              <a:rPr sz="2400" spc="-114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6</a:t>
            </a:r>
            <a:r>
              <a:rPr sz="2400" spc="-4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methods</a:t>
            </a:r>
            <a:r>
              <a:rPr sz="2400" spc="-13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access</a:t>
            </a:r>
            <a:r>
              <a:rPr sz="2400" spc="-13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data</a:t>
            </a:r>
            <a:r>
              <a:rPr sz="2400" spc="-4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from</a:t>
            </a:r>
            <a:r>
              <a:rPr sz="24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273139"/>
                </a:solidFill>
                <a:latin typeface="Calibri"/>
                <a:cs typeface="Calibri"/>
              </a:rPr>
              <a:t>cursor.</a:t>
            </a:r>
            <a:r>
              <a:rPr sz="2400" spc="-10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They</a:t>
            </a:r>
            <a:r>
              <a:rPr sz="2400" spc="-4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are</a:t>
            </a:r>
            <a:r>
              <a:rPr sz="2400" spc="6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as</a:t>
            </a:r>
            <a:r>
              <a:rPr sz="24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follows</a:t>
            </a:r>
            <a:r>
              <a:rPr sz="2400" spc="-6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  <a:spcBef>
                <a:spcPts val="45"/>
              </a:spcBef>
            </a:pPr>
            <a:r>
              <a:rPr sz="2400" b="1" spc="5" dirty="0">
                <a:solidFill>
                  <a:srgbClr val="273139"/>
                </a:solidFill>
                <a:latin typeface="Calibri"/>
                <a:cs typeface="Calibri"/>
              </a:rPr>
              <a:t>FIRST</a:t>
            </a:r>
            <a:r>
              <a:rPr sz="2400" b="1" spc="-8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 used</a:t>
            </a:r>
            <a:r>
              <a:rPr sz="2400" spc="-8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400" spc="-9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fetch</a:t>
            </a:r>
            <a:r>
              <a:rPr sz="2400" spc="-8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only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9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first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273139"/>
                </a:solidFill>
                <a:latin typeface="Calibri"/>
                <a:cs typeface="Calibri"/>
              </a:rPr>
              <a:t>row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from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cursor</a:t>
            </a:r>
            <a:r>
              <a:rPr sz="2400" spc="-3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table.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55"/>
              </a:lnSpc>
            </a:pPr>
            <a:r>
              <a:rPr sz="2400" b="1" spc="-5" dirty="0">
                <a:solidFill>
                  <a:srgbClr val="273139"/>
                </a:solidFill>
                <a:latin typeface="Calibri"/>
                <a:cs typeface="Calibri"/>
              </a:rPr>
              <a:t>LAST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used</a:t>
            </a:r>
            <a:r>
              <a:rPr sz="2400" spc="-8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400" spc="-9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fetch</a:t>
            </a:r>
            <a:r>
              <a:rPr sz="2400" spc="-8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only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last</a:t>
            </a:r>
            <a:r>
              <a:rPr sz="2400" spc="-8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273139"/>
                </a:solidFill>
                <a:latin typeface="Calibri"/>
                <a:cs typeface="Calibri"/>
              </a:rPr>
              <a:t>row</a:t>
            </a:r>
            <a:r>
              <a:rPr sz="2400" spc="6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from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cursor</a:t>
            </a:r>
            <a:r>
              <a:rPr sz="2400" spc="-1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table.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b="1" spc="10" dirty="0">
                <a:solidFill>
                  <a:srgbClr val="273139"/>
                </a:solidFill>
                <a:latin typeface="Calibri"/>
                <a:cs typeface="Calibri"/>
              </a:rPr>
              <a:t>NEXT</a:t>
            </a:r>
            <a:r>
              <a:rPr sz="2400" b="1" spc="-8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24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used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400" spc="-9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fetch</a:t>
            </a:r>
            <a:r>
              <a:rPr sz="2400" spc="-8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data</a:t>
            </a:r>
            <a:r>
              <a:rPr sz="2400" spc="-114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in</a:t>
            </a:r>
            <a:r>
              <a:rPr sz="2400" spc="7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forward</a:t>
            </a:r>
            <a:r>
              <a:rPr sz="2400" spc="-8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direction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from</a:t>
            </a:r>
            <a:r>
              <a:rPr sz="24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cursor</a:t>
            </a:r>
            <a:r>
              <a:rPr sz="2400" spc="-1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table.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b="1" spc="5" dirty="0">
                <a:solidFill>
                  <a:srgbClr val="273139"/>
                </a:solidFill>
                <a:latin typeface="Calibri"/>
                <a:cs typeface="Calibri"/>
              </a:rPr>
              <a:t>PRIOR</a:t>
            </a:r>
            <a:r>
              <a:rPr sz="2400" b="1" spc="-9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24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used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 to</a:t>
            </a:r>
            <a:r>
              <a:rPr sz="2400" spc="-8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fetch</a:t>
            </a:r>
            <a:r>
              <a:rPr sz="2400" spc="-7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data</a:t>
            </a:r>
            <a:r>
              <a:rPr sz="2400" spc="-1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in</a:t>
            </a:r>
            <a:r>
              <a:rPr sz="2400" spc="7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backward</a:t>
            </a:r>
            <a:r>
              <a:rPr sz="2400" spc="-15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direction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from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cursor</a:t>
            </a:r>
            <a:r>
              <a:rPr sz="2400" spc="-10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table.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92212" y="0"/>
            <a:ext cx="11000105" cy="684530"/>
            <a:chOff x="1192212" y="0"/>
            <a:chExt cx="11000105" cy="6845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5387" y="0"/>
              <a:ext cx="10996612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95387" y="0"/>
              <a:ext cx="10996930" cy="681355"/>
            </a:xfrm>
            <a:custGeom>
              <a:avLst/>
              <a:gdLst/>
              <a:ahLst/>
              <a:cxnLst/>
              <a:rect l="l" t="t" r="r" b="b"/>
              <a:pathLst>
                <a:path w="10996930" h="681355">
                  <a:moveTo>
                    <a:pt x="0" y="680974"/>
                  </a:moveTo>
                  <a:lnTo>
                    <a:pt x="10996612" y="680974"/>
                  </a:lnTo>
                </a:path>
                <a:path w="1099693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7876" y="43815"/>
            <a:ext cx="26828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Cursors(conti…)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223" y="0"/>
            <a:ext cx="1005001" cy="6477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27065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195</a:t>
            </a:fld>
            <a:endParaRPr dirty="0"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2391" y="1158239"/>
            <a:ext cx="8080375" cy="45582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6225" indent="-238760">
              <a:lnSpc>
                <a:spcPts val="2865"/>
              </a:lnSpc>
              <a:spcBef>
                <a:spcPts val="105"/>
              </a:spcBef>
              <a:buSzPct val="95833"/>
              <a:buAutoNum type="arabicPeriod" startAt="3"/>
              <a:tabLst>
                <a:tab pos="276860" algn="l"/>
              </a:tabLst>
            </a:pPr>
            <a:r>
              <a:rPr sz="2400" b="1" spc="-10" dirty="0">
                <a:solidFill>
                  <a:srgbClr val="273139"/>
                </a:solidFill>
                <a:latin typeface="Calibri"/>
                <a:cs typeface="Calibri"/>
              </a:rPr>
              <a:t>ABSOLUTE</a:t>
            </a:r>
            <a:r>
              <a:rPr sz="2400" b="1" spc="-7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73139"/>
                </a:solidFill>
                <a:latin typeface="Calibri"/>
                <a:cs typeface="Calibri"/>
              </a:rPr>
              <a:t>n</a:t>
            </a:r>
            <a:r>
              <a:rPr sz="2400" b="1" spc="6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 used</a:t>
            </a:r>
            <a:r>
              <a:rPr sz="2400" spc="-7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400" spc="-9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fetch</a:t>
            </a:r>
            <a:r>
              <a:rPr sz="2400" spc="-8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 exact</a:t>
            </a:r>
            <a:r>
              <a:rPr sz="2400" spc="-7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25" dirty="0">
                <a:solidFill>
                  <a:srgbClr val="273139"/>
                </a:solidFill>
                <a:latin typeface="Calibri"/>
                <a:cs typeface="Calibri"/>
              </a:rPr>
              <a:t>n</a:t>
            </a:r>
            <a:r>
              <a:rPr sz="2325" spc="37" baseline="26881" dirty="0">
                <a:solidFill>
                  <a:srgbClr val="273139"/>
                </a:solidFill>
                <a:latin typeface="Calibri"/>
                <a:cs typeface="Calibri"/>
              </a:rPr>
              <a:t>th</a:t>
            </a:r>
            <a:r>
              <a:rPr sz="2325" spc="262" baseline="26881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273139"/>
                </a:solidFill>
                <a:latin typeface="Calibri"/>
                <a:cs typeface="Calibri"/>
              </a:rPr>
              <a:t>row</a:t>
            </a:r>
            <a:r>
              <a:rPr sz="2400" spc="5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from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cursor</a:t>
            </a:r>
            <a:endParaRPr sz="2400" dirty="0">
              <a:latin typeface="Calibri"/>
              <a:cs typeface="Calibri"/>
            </a:endParaRPr>
          </a:p>
          <a:p>
            <a:pPr marL="38100">
              <a:lnSpc>
                <a:spcPts val="2865"/>
              </a:lnSpc>
            </a:pP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table.</a:t>
            </a:r>
            <a:endParaRPr sz="2400" dirty="0">
              <a:latin typeface="Calibri"/>
              <a:cs typeface="Calibri"/>
            </a:endParaRPr>
          </a:p>
          <a:p>
            <a:pPr marL="38100">
              <a:lnSpc>
                <a:spcPts val="2865"/>
              </a:lnSpc>
              <a:spcBef>
                <a:spcPts val="50"/>
              </a:spcBef>
            </a:pPr>
            <a:r>
              <a:rPr sz="2400" b="1" spc="-10" dirty="0">
                <a:solidFill>
                  <a:srgbClr val="273139"/>
                </a:solidFill>
                <a:latin typeface="Calibri"/>
                <a:cs typeface="Calibri"/>
              </a:rPr>
              <a:t>RELATIVE</a:t>
            </a:r>
            <a:r>
              <a:rPr sz="2400" b="1" spc="-14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73139"/>
                </a:solidFill>
                <a:latin typeface="Calibri"/>
                <a:cs typeface="Calibri"/>
              </a:rPr>
              <a:t>n</a:t>
            </a:r>
            <a:r>
              <a:rPr sz="2400" b="1" spc="-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24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used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400" spc="-8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fetch</a:t>
            </a:r>
            <a:r>
              <a:rPr sz="2400" spc="-8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9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data</a:t>
            </a:r>
            <a:r>
              <a:rPr sz="2400" spc="-4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incremental</a:t>
            </a:r>
            <a:r>
              <a:rPr sz="2400" spc="-1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273139"/>
                </a:solidFill>
                <a:latin typeface="Calibri"/>
                <a:cs typeface="Calibri"/>
              </a:rPr>
              <a:t>way</a:t>
            </a:r>
            <a:r>
              <a:rPr sz="24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as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well</a:t>
            </a:r>
            <a:endParaRPr sz="2400" dirty="0">
              <a:latin typeface="Calibri"/>
              <a:cs typeface="Calibri"/>
            </a:endParaRPr>
          </a:p>
          <a:p>
            <a:pPr marL="38100">
              <a:lnSpc>
                <a:spcPts val="2865"/>
              </a:lnSpc>
            </a:pP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s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sz="2400" spc="35" dirty="0">
                <a:solidFill>
                  <a:srgbClr val="273139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sz="2400" spc="30" dirty="0">
                <a:solidFill>
                  <a:srgbClr val="273139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nt</a:t>
            </a: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l</a:t>
            </a:r>
            <a:r>
              <a:rPr sz="2400" spc="-19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w</a:t>
            </a:r>
            <a:r>
              <a:rPr sz="2400" spc="-100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spc="-190" dirty="0">
                <a:solidFill>
                  <a:srgbClr val="273139"/>
                </a:solidFill>
                <a:latin typeface="Calibri"/>
                <a:cs typeface="Calibri"/>
              </a:rPr>
              <a:t>y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  <a:spcBef>
                <a:spcPts val="50"/>
              </a:spcBef>
            </a:pPr>
            <a:r>
              <a:rPr sz="2400" b="1" spc="-5" dirty="0">
                <a:solidFill>
                  <a:srgbClr val="273139"/>
                </a:solidFill>
                <a:latin typeface="Calibri"/>
                <a:cs typeface="Calibri"/>
              </a:rPr>
              <a:t>Syntax</a:t>
            </a:r>
            <a:r>
              <a:rPr sz="2400" b="1" spc="-8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73139"/>
                </a:solidFill>
                <a:latin typeface="Calibri"/>
                <a:cs typeface="Calibri"/>
              </a:rPr>
              <a:t>:</a:t>
            </a:r>
            <a:r>
              <a:rPr sz="2400" b="1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FETCH</a:t>
            </a:r>
            <a:r>
              <a:rPr sz="2400" spc="-10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NEXT/FIRST/LAST/PRIOR/ABSOLUTE</a:t>
            </a:r>
            <a:r>
              <a:rPr sz="2400" spc="-7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n/RELATIVE</a:t>
            </a:r>
            <a:r>
              <a:rPr sz="2400" spc="-7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n </a:t>
            </a:r>
            <a:r>
              <a:rPr sz="2400" spc="-5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FROM </a:t>
            </a:r>
            <a:r>
              <a:rPr sz="2400" spc="5" dirty="0" err="1">
                <a:solidFill>
                  <a:srgbClr val="273139"/>
                </a:solidFill>
                <a:latin typeface="Calibri"/>
                <a:cs typeface="Calibri"/>
              </a:rPr>
              <a:t>cursor_name</a:t>
            </a:r>
            <a:endParaRPr lang="en-IN" sz="2400" spc="5" dirty="0">
              <a:solidFill>
                <a:srgbClr val="273139"/>
              </a:solidFill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  <a:spcBef>
                <a:spcPts val="50"/>
              </a:spcBef>
            </a:pPr>
            <a:r>
              <a:rPr sz="2400" spc="5" dirty="0">
                <a:solidFill>
                  <a:srgbClr val="273139"/>
                </a:solidFill>
                <a:latin typeface="Consolas"/>
                <a:cs typeface="Consolas"/>
              </a:rPr>
              <a:t>FETCH </a:t>
            </a:r>
            <a:r>
              <a:rPr sz="2400" spc="15" dirty="0">
                <a:solidFill>
                  <a:srgbClr val="273139"/>
                </a:solidFill>
                <a:latin typeface="Consolas"/>
                <a:cs typeface="Consolas"/>
              </a:rPr>
              <a:t>FIRST FROM </a:t>
            </a:r>
            <a:r>
              <a:rPr sz="2400" spc="10" dirty="0">
                <a:solidFill>
                  <a:srgbClr val="273139"/>
                </a:solidFill>
                <a:latin typeface="Consolas"/>
                <a:cs typeface="Consolas"/>
              </a:rPr>
              <a:t>s1 </a:t>
            </a:r>
            <a:endParaRPr lang="en-IN" sz="2400" spc="10" dirty="0">
              <a:solidFill>
                <a:srgbClr val="273139"/>
              </a:solidFill>
              <a:latin typeface="Consolas"/>
              <a:cs typeface="Consolas"/>
            </a:endParaRPr>
          </a:p>
          <a:p>
            <a:pPr marL="38100" marR="30480">
              <a:lnSpc>
                <a:spcPct val="100000"/>
              </a:lnSpc>
              <a:spcBef>
                <a:spcPts val="50"/>
              </a:spcBef>
            </a:pPr>
            <a:r>
              <a:rPr sz="2400" spc="15" dirty="0">
                <a:solidFill>
                  <a:srgbClr val="273139"/>
                </a:solidFill>
                <a:latin typeface="Consolas"/>
                <a:cs typeface="Consolas"/>
              </a:rPr>
              <a:t>FETCH LAST </a:t>
            </a:r>
            <a:r>
              <a:rPr sz="2400" spc="20" dirty="0">
                <a:solidFill>
                  <a:srgbClr val="273139"/>
                </a:solidFill>
                <a:latin typeface="Consolas"/>
                <a:cs typeface="Consolas"/>
              </a:rPr>
              <a:t> FROM</a:t>
            </a:r>
            <a:r>
              <a:rPr sz="2400" spc="-15" dirty="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onsolas"/>
                <a:cs typeface="Consolas"/>
              </a:rPr>
              <a:t>s1</a:t>
            </a:r>
            <a:r>
              <a:rPr sz="2400" spc="-15" dirty="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endParaRPr lang="en-IN" sz="2400" spc="-15" dirty="0">
              <a:solidFill>
                <a:srgbClr val="273139"/>
              </a:solidFill>
              <a:latin typeface="Consolas"/>
              <a:cs typeface="Consolas"/>
            </a:endParaRPr>
          </a:p>
          <a:p>
            <a:pPr marL="38100" marR="30480">
              <a:lnSpc>
                <a:spcPct val="100000"/>
              </a:lnSpc>
              <a:spcBef>
                <a:spcPts val="50"/>
              </a:spcBef>
            </a:pPr>
            <a:r>
              <a:rPr sz="2400" spc="5" dirty="0">
                <a:solidFill>
                  <a:srgbClr val="273139"/>
                </a:solidFill>
                <a:latin typeface="Consolas"/>
                <a:cs typeface="Consolas"/>
              </a:rPr>
              <a:t>FETCH</a:t>
            </a:r>
            <a:r>
              <a:rPr sz="2400" spc="-15" dirty="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273139"/>
                </a:solidFill>
                <a:latin typeface="Consolas"/>
                <a:cs typeface="Consolas"/>
              </a:rPr>
              <a:t>NEXT</a:t>
            </a:r>
            <a:r>
              <a:rPr sz="2400" spc="-15" dirty="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273139"/>
                </a:solidFill>
                <a:latin typeface="Consolas"/>
                <a:cs typeface="Consolas"/>
              </a:rPr>
              <a:t>FROM</a:t>
            </a:r>
            <a:r>
              <a:rPr sz="2400" spc="60" dirty="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273139"/>
                </a:solidFill>
                <a:latin typeface="Consolas"/>
                <a:cs typeface="Consolas"/>
              </a:rPr>
              <a:t>s1</a:t>
            </a:r>
            <a:r>
              <a:rPr sz="2400" spc="60" dirty="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endParaRPr lang="en-IN" sz="2400" spc="60" dirty="0">
              <a:solidFill>
                <a:srgbClr val="273139"/>
              </a:solidFill>
              <a:latin typeface="Consolas"/>
              <a:cs typeface="Consolas"/>
            </a:endParaRPr>
          </a:p>
          <a:p>
            <a:pPr marL="38100" marR="30480">
              <a:lnSpc>
                <a:spcPct val="100000"/>
              </a:lnSpc>
              <a:spcBef>
                <a:spcPts val="50"/>
              </a:spcBef>
            </a:pPr>
            <a:r>
              <a:rPr sz="2400" spc="-10" dirty="0">
                <a:solidFill>
                  <a:srgbClr val="273139"/>
                </a:solidFill>
                <a:latin typeface="Consolas"/>
                <a:cs typeface="Consolas"/>
              </a:rPr>
              <a:t>FETCH</a:t>
            </a:r>
            <a:r>
              <a:rPr sz="2400" spc="60" dirty="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onsolas"/>
                <a:cs typeface="Consolas"/>
              </a:rPr>
              <a:t>PRIOR</a:t>
            </a:r>
            <a:r>
              <a:rPr sz="2400" spc="60" dirty="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273139"/>
                </a:solidFill>
                <a:latin typeface="Consolas"/>
                <a:cs typeface="Consolas"/>
              </a:rPr>
              <a:t>FROM</a:t>
            </a:r>
            <a:r>
              <a:rPr sz="2400" spc="-15" dirty="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onsolas"/>
                <a:cs typeface="Consolas"/>
              </a:rPr>
              <a:t>s1 </a:t>
            </a:r>
            <a:r>
              <a:rPr sz="2400" spc="15" dirty="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endParaRPr lang="en-IN" sz="2400" spc="15" dirty="0">
              <a:solidFill>
                <a:srgbClr val="273139"/>
              </a:solidFill>
              <a:latin typeface="Consolas"/>
              <a:cs typeface="Consolas"/>
            </a:endParaRPr>
          </a:p>
          <a:p>
            <a:pPr marL="38100" marR="30480">
              <a:lnSpc>
                <a:spcPct val="100000"/>
              </a:lnSpc>
              <a:spcBef>
                <a:spcPts val="50"/>
              </a:spcBef>
            </a:pPr>
            <a:r>
              <a:rPr sz="2400" spc="5" dirty="0">
                <a:solidFill>
                  <a:srgbClr val="273139"/>
                </a:solidFill>
                <a:latin typeface="Consolas"/>
                <a:cs typeface="Consolas"/>
              </a:rPr>
              <a:t>FETCH</a:t>
            </a:r>
            <a:r>
              <a:rPr sz="2400" spc="55" dirty="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onsolas"/>
                <a:cs typeface="Consolas"/>
              </a:rPr>
              <a:t>ABSOLUTE</a:t>
            </a:r>
            <a:r>
              <a:rPr sz="2400" spc="55" dirty="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273139"/>
                </a:solidFill>
                <a:latin typeface="Consolas"/>
                <a:cs typeface="Consolas"/>
              </a:rPr>
              <a:t>7</a:t>
            </a:r>
            <a:r>
              <a:rPr sz="2400" spc="-15" dirty="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273139"/>
                </a:solidFill>
                <a:latin typeface="Consolas"/>
                <a:cs typeface="Consolas"/>
              </a:rPr>
              <a:t>FROM</a:t>
            </a:r>
            <a:r>
              <a:rPr sz="2400" spc="-20" dirty="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onsolas"/>
                <a:cs typeface="Consolas"/>
              </a:rPr>
              <a:t>s1</a:t>
            </a:r>
            <a:endParaRPr lang="en-IN" sz="2400" spc="10" dirty="0">
              <a:solidFill>
                <a:srgbClr val="273139"/>
              </a:solidFill>
              <a:latin typeface="Consolas"/>
              <a:cs typeface="Consolas"/>
            </a:endParaRPr>
          </a:p>
          <a:p>
            <a:pPr marL="38100" marR="30480">
              <a:lnSpc>
                <a:spcPct val="100000"/>
              </a:lnSpc>
              <a:spcBef>
                <a:spcPts val="50"/>
              </a:spcBef>
            </a:pPr>
            <a:r>
              <a:rPr sz="2400" spc="-15" dirty="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onsolas"/>
                <a:cs typeface="Consolas"/>
              </a:rPr>
              <a:t>FETCH</a:t>
            </a:r>
            <a:r>
              <a:rPr sz="2400" spc="-15" dirty="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onsolas"/>
                <a:cs typeface="Consolas"/>
              </a:rPr>
              <a:t>RELATIVE</a:t>
            </a:r>
            <a:r>
              <a:rPr sz="2400" spc="-25" dirty="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onsolas"/>
                <a:cs typeface="Consolas"/>
              </a:rPr>
              <a:t>-2</a:t>
            </a:r>
            <a:r>
              <a:rPr sz="2400" spc="-20" dirty="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273139"/>
                </a:solidFill>
                <a:latin typeface="Consolas"/>
                <a:cs typeface="Consolas"/>
              </a:rPr>
              <a:t>FROM</a:t>
            </a:r>
            <a:r>
              <a:rPr lang="en-IN" sz="2400" dirty="0">
                <a:latin typeface="Consolas"/>
                <a:cs typeface="Consolas"/>
              </a:rPr>
              <a:t> </a:t>
            </a:r>
            <a:r>
              <a:rPr sz="2400" spc="30" dirty="0">
                <a:solidFill>
                  <a:srgbClr val="273139"/>
                </a:solidFill>
                <a:latin typeface="Consolas"/>
                <a:cs typeface="Consolas"/>
              </a:rPr>
              <a:t>s1</a:t>
            </a:r>
            <a:endParaRPr lang="en-IN" sz="2400" spc="30" dirty="0">
              <a:solidFill>
                <a:srgbClr val="273139"/>
              </a:solidFill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49450" y="11175"/>
            <a:ext cx="10746105" cy="692150"/>
            <a:chOff x="1449450" y="11175"/>
            <a:chExt cx="10746105" cy="692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2625" y="14350"/>
              <a:ext cx="10739374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52625" y="14350"/>
              <a:ext cx="10739755" cy="685800"/>
            </a:xfrm>
            <a:custGeom>
              <a:avLst/>
              <a:gdLst/>
              <a:ahLst/>
              <a:cxnLst/>
              <a:rect l="l" t="t" r="r" b="b"/>
              <a:pathLst>
                <a:path w="10739755" h="685800">
                  <a:moveTo>
                    <a:pt x="0" y="685800"/>
                  </a:moveTo>
                  <a:lnTo>
                    <a:pt x="10739374" y="685800"/>
                  </a:lnTo>
                </a:path>
                <a:path w="10739755" h="685800">
                  <a:moveTo>
                    <a:pt x="10739374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84240" y="71755"/>
            <a:ext cx="26835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Cursors(conti…)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27065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196</a:t>
            </a:fld>
            <a:endParaRPr dirty="0"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2391" y="1158239"/>
            <a:ext cx="8080375" cy="18934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6225" indent="-238760">
              <a:lnSpc>
                <a:spcPts val="2865"/>
              </a:lnSpc>
              <a:spcBef>
                <a:spcPts val="50"/>
              </a:spcBef>
              <a:buSzPct val="95833"/>
              <a:buAutoNum type="arabicPeriod" startAt="4"/>
              <a:tabLst>
                <a:tab pos="276860" algn="l"/>
              </a:tabLst>
            </a:pPr>
            <a:r>
              <a:rPr lang="en-US" sz="2400" b="1" spc="-5" dirty="0">
                <a:solidFill>
                  <a:srgbClr val="4471C4"/>
                </a:solidFill>
                <a:latin typeface="Calibri"/>
                <a:cs typeface="Calibri"/>
              </a:rPr>
              <a:t>Close</a:t>
            </a:r>
            <a:r>
              <a:rPr lang="en-US" sz="2400" b="1" spc="-5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lang="en-US" sz="2400" b="1" spc="-15" dirty="0">
                <a:solidFill>
                  <a:srgbClr val="4471C4"/>
                </a:solidFill>
                <a:latin typeface="Calibri"/>
                <a:cs typeface="Calibri"/>
              </a:rPr>
              <a:t>cursor</a:t>
            </a:r>
            <a:r>
              <a:rPr lang="en-US" sz="2400" b="1" spc="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lang="en-US" sz="2400" b="1" spc="-15" dirty="0">
                <a:solidFill>
                  <a:srgbClr val="4471C4"/>
                </a:solidFill>
                <a:latin typeface="Calibri"/>
                <a:cs typeface="Calibri"/>
              </a:rPr>
              <a:t>connection.</a:t>
            </a:r>
            <a:endParaRPr lang="en-US" sz="2400" dirty="0">
              <a:latin typeface="Calibri"/>
              <a:cs typeface="Calibri"/>
            </a:endParaRPr>
          </a:p>
          <a:p>
            <a:pPr marL="38100">
              <a:lnSpc>
                <a:spcPts val="2855"/>
              </a:lnSpc>
            </a:pPr>
            <a:r>
              <a:rPr lang="en-US" sz="2400" b="1" spc="-5" dirty="0">
                <a:solidFill>
                  <a:srgbClr val="273139"/>
                </a:solidFill>
                <a:latin typeface="Calibri"/>
                <a:cs typeface="Calibri"/>
              </a:rPr>
              <a:t>Syntax</a:t>
            </a:r>
            <a:r>
              <a:rPr lang="en-US" sz="2400" b="1" spc="-8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273139"/>
                </a:solidFill>
                <a:latin typeface="Calibri"/>
                <a:cs typeface="Calibri"/>
              </a:rPr>
              <a:t>:</a:t>
            </a:r>
            <a:r>
              <a:rPr lang="en-US" sz="2400" b="1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lang="en-US" sz="2400" spc="-25" dirty="0">
                <a:solidFill>
                  <a:srgbClr val="273139"/>
                </a:solidFill>
                <a:latin typeface="Calibri"/>
                <a:cs typeface="Calibri"/>
              </a:rPr>
              <a:t>CLOSE</a:t>
            </a:r>
            <a:r>
              <a:rPr lang="en-US" sz="24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lang="en-US" sz="2400" spc="5" dirty="0" err="1">
                <a:solidFill>
                  <a:srgbClr val="273139"/>
                </a:solidFill>
                <a:latin typeface="Calibri"/>
                <a:cs typeface="Calibri"/>
              </a:rPr>
              <a:t>cursor_name</a:t>
            </a:r>
            <a:r>
              <a:rPr lang="en-US" sz="2400" spc="5" dirty="0" err="1">
                <a:solidFill>
                  <a:srgbClr val="273139"/>
                </a:solidFill>
                <a:latin typeface="Consolas"/>
                <a:cs typeface="Consolas"/>
              </a:rPr>
              <a:t>CLOSE</a:t>
            </a:r>
            <a:r>
              <a:rPr lang="en-US" sz="2400" spc="-100" dirty="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lang="en-US" sz="2400" spc="30" dirty="0">
                <a:solidFill>
                  <a:srgbClr val="273139"/>
                </a:solidFill>
                <a:latin typeface="Consolas"/>
                <a:cs typeface="Consolas"/>
              </a:rPr>
              <a:t>s1</a:t>
            </a:r>
            <a:endParaRPr lang="en-US" sz="2400" dirty="0">
              <a:latin typeface="Consolas"/>
              <a:cs typeface="Consolas"/>
            </a:endParaRPr>
          </a:p>
          <a:p>
            <a:pPr marL="276225" indent="-238760">
              <a:lnSpc>
                <a:spcPts val="2870"/>
              </a:lnSpc>
              <a:buSzPct val="95833"/>
              <a:buAutoNum type="arabicPeriod" startAt="5"/>
              <a:tabLst>
                <a:tab pos="276860" algn="l"/>
              </a:tabLst>
            </a:pPr>
            <a:r>
              <a:rPr lang="en-US" sz="2400" b="1" spc="-10" dirty="0">
                <a:solidFill>
                  <a:srgbClr val="273139"/>
                </a:solidFill>
                <a:latin typeface="Calibri"/>
                <a:cs typeface="Calibri"/>
              </a:rPr>
              <a:t>Deallocate</a:t>
            </a:r>
            <a:r>
              <a:rPr lang="en-US" sz="2400" b="1" spc="-4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lang="en-US" sz="2400" b="1" spc="-15" dirty="0">
                <a:solidFill>
                  <a:srgbClr val="273139"/>
                </a:solidFill>
                <a:latin typeface="Calibri"/>
                <a:cs typeface="Calibri"/>
              </a:rPr>
              <a:t>cursor</a:t>
            </a:r>
            <a:r>
              <a:rPr lang="en-US" sz="2400" b="1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lang="en-US" sz="2400" b="1" spc="-35" dirty="0">
                <a:solidFill>
                  <a:srgbClr val="273139"/>
                </a:solidFill>
                <a:latin typeface="Calibri"/>
                <a:cs typeface="Calibri"/>
              </a:rPr>
              <a:t>memory.</a:t>
            </a:r>
            <a:endParaRPr lang="en-US" sz="2400" dirty="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lang="en-US" sz="2400" b="1" spc="-10" dirty="0">
                <a:solidFill>
                  <a:srgbClr val="273139"/>
                </a:solidFill>
                <a:latin typeface="Calibri"/>
                <a:cs typeface="Calibri"/>
              </a:rPr>
              <a:t>S</a:t>
            </a:r>
            <a:r>
              <a:rPr lang="en-US" sz="2400" b="1" spc="-15" dirty="0">
                <a:solidFill>
                  <a:srgbClr val="273139"/>
                </a:solidFill>
                <a:latin typeface="Calibri"/>
                <a:cs typeface="Calibri"/>
              </a:rPr>
              <a:t>yn</a:t>
            </a:r>
            <a:r>
              <a:rPr lang="en-US" sz="2400" b="1" spc="-10" dirty="0">
                <a:solidFill>
                  <a:srgbClr val="273139"/>
                </a:solidFill>
                <a:latin typeface="Calibri"/>
                <a:cs typeface="Calibri"/>
              </a:rPr>
              <a:t>t</a:t>
            </a:r>
            <a:r>
              <a:rPr lang="en-US" sz="2400" b="1" spc="15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lang="en-US" sz="2400" b="1" dirty="0">
                <a:solidFill>
                  <a:srgbClr val="273139"/>
                </a:solidFill>
                <a:latin typeface="Calibri"/>
                <a:cs typeface="Calibri"/>
              </a:rPr>
              <a:t>x</a:t>
            </a:r>
            <a:r>
              <a:rPr lang="en-US" sz="2400" b="1" spc="-7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273139"/>
                </a:solidFill>
                <a:latin typeface="Calibri"/>
                <a:cs typeface="Calibri"/>
              </a:rPr>
              <a:t>:</a:t>
            </a:r>
            <a:r>
              <a:rPr lang="en-US" sz="2400" b="1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lang="en-US" sz="2400" spc="15" dirty="0">
                <a:solidFill>
                  <a:srgbClr val="273139"/>
                </a:solidFill>
                <a:latin typeface="Calibri"/>
                <a:cs typeface="Calibri"/>
              </a:rPr>
              <a:t>D</a:t>
            </a:r>
            <a:r>
              <a:rPr lang="en-US" sz="2400" spc="20" dirty="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lang="en-US" sz="2400" spc="30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lang="en-US" sz="2400" spc="-35" dirty="0">
                <a:solidFill>
                  <a:srgbClr val="273139"/>
                </a:solidFill>
                <a:latin typeface="Calibri"/>
                <a:cs typeface="Calibri"/>
              </a:rPr>
              <a:t>L</a:t>
            </a:r>
            <a:r>
              <a:rPr lang="en-US" sz="2400" spc="-110" dirty="0">
                <a:solidFill>
                  <a:srgbClr val="273139"/>
                </a:solidFill>
                <a:latin typeface="Calibri"/>
                <a:cs typeface="Calibri"/>
              </a:rPr>
              <a:t>L</a:t>
            </a:r>
            <a:r>
              <a:rPr lang="en-US" sz="2400" spc="-15" dirty="0">
                <a:solidFill>
                  <a:srgbClr val="273139"/>
                </a:solidFill>
                <a:latin typeface="Calibri"/>
                <a:cs typeface="Calibri"/>
              </a:rPr>
              <a:t>O</a:t>
            </a:r>
            <a:r>
              <a:rPr lang="en-US" sz="2400" spc="-5" dirty="0">
                <a:solidFill>
                  <a:srgbClr val="273139"/>
                </a:solidFill>
                <a:latin typeface="Calibri"/>
                <a:cs typeface="Calibri"/>
              </a:rPr>
              <a:t>C</a:t>
            </a:r>
            <a:r>
              <a:rPr lang="en-US" sz="2400" spc="-125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lang="en-US" sz="2400" spc="25" dirty="0">
                <a:solidFill>
                  <a:srgbClr val="273139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lang="en-US" sz="2400" spc="-1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lang="en-US" sz="2400" spc="30" dirty="0" err="1">
                <a:solidFill>
                  <a:srgbClr val="273139"/>
                </a:solidFill>
                <a:latin typeface="Calibri"/>
                <a:cs typeface="Calibri"/>
              </a:rPr>
              <a:t>c</a:t>
            </a:r>
            <a:r>
              <a:rPr lang="en-US" sz="2400" spc="10" dirty="0" err="1">
                <a:solidFill>
                  <a:srgbClr val="273139"/>
                </a:solidFill>
                <a:latin typeface="Calibri"/>
                <a:cs typeface="Calibri"/>
              </a:rPr>
              <a:t>u</a:t>
            </a:r>
            <a:r>
              <a:rPr lang="en-US" sz="2400" spc="-90" dirty="0" err="1">
                <a:solidFill>
                  <a:srgbClr val="273139"/>
                </a:solidFill>
                <a:latin typeface="Calibri"/>
                <a:cs typeface="Calibri"/>
              </a:rPr>
              <a:t>r</a:t>
            </a:r>
            <a:r>
              <a:rPr lang="en-US" sz="2400" spc="30" dirty="0" err="1">
                <a:solidFill>
                  <a:srgbClr val="273139"/>
                </a:solidFill>
                <a:latin typeface="Calibri"/>
                <a:cs typeface="Calibri"/>
              </a:rPr>
              <a:t>s</a:t>
            </a:r>
            <a:r>
              <a:rPr lang="en-US" sz="2400" spc="5" dirty="0" err="1">
                <a:solidFill>
                  <a:srgbClr val="273139"/>
                </a:solidFill>
                <a:latin typeface="Calibri"/>
                <a:cs typeface="Calibri"/>
              </a:rPr>
              <a:t>o</a:t>
            </a:r>
            <a:r>
              <a:rPr lang="en-US" sz="2400" spc="-15" dirty="0" err="1">
                <a:solidFill>
                  <a:srgbClr val="273139"/>
                </a:solidFill>
                <a:latin typeface="Calibri"/>
                <a:cs typeface="Calibri"/>
              </a:rPr>
              <a:t>r</a:t>
            </a:r>
            <a:r>
              <a:rPr lang="en-US" sz="2400" spc="-5" dirty="0" err="1">
                <a:solidFill>
                  <a:srgbClr val="273139"/>
                </a:solidFill>
                <a:latin typeface="Calibri"/>
                <a:cs typeface="Calibri"/>
              </a:rPr>
              <a:t>_</a:t>
            </a:r>
            <a:r>
              <a:rPr lang="en-US" sz="2400" spc="10" dirty="0" err="1">
                <a:solidFill>
                  <a:srgbClr val="273139"/>
                </a:solidFill>
                <a:latin typeface="Calibri"/>
                <a:cs typeface="Calibri"/>
              </a:rPr>
              <a:t>n</a:t>
            </a:r>
            <a:r>
              <a:rPr lang="en-US" sz="2400" spc="-30" dirty="0" err="1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lang="en-US" sz="2400" spc="25" dirty="0" err="1">
                <a:solidFill>
                  <a:srgbClr val="273139"/>
                </a:solidFill>
                <a:latin typeface="Calibri"/>
                <a:cs typeface="Calibri"/>
              </a:rPr>
              <a:t>me</a:t>
            </a:r>
            <a:endParaRPr lang="en-US" sz="2400" spc="25" dirty="0">
              <a:solidFill>
                <a:srgbClr val="273139"/>
              </a:solidFill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lang="en-US" sz="2400" spc="25" dirty="0">
                <a:solidFill>
                  <a:srgbClr val="273139"/>
                </a:solidFill>
                <a:latin typeface="Consolas"/>
                <a:cs typeface="Consolas"/>
              </a:rPr>
              <a:t>DEALLOCAT</a:t>
            </a:r>
            <a:r>
              <a:rPr lang="en-US" sz="2400" dirty="0">
                <a:solidFill>
                  <a:srgbClr val="273139"/>
                </a:solidFill>
                <a:latin typeface="Consolas"/>
                <a:cs typeface="Consolas"/>
              </a:rPr>
              <a:t>E</a:t>
            </a:r>
            <a:r>
              <a:rPr lang="en-US" sz="2400" spc="-235" dirty="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lang="en-US" sz="2400" spc="30" dirty="0">
                <a:solidFill>
                  <a:srgbClr val="273139"/>
                </a:solidFill>
                <a:latin typeface="Consolas"/>
                <a:cs typeface="Consolas"/>
              </a:rPr>
              <a:t>s1</a:t>
            </a:r>
            <a:endParaRPr lang="en-US" sz="2400" dirty="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49450" y="11175"/>
            <a:ext cx="10746105" cy="692150"/>
            <a:chOff x="1449450" y="11175"/>
            <a:chExt cx="10746105" cy="692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2625" y="14350"/>
              <a:ext cx="10739374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52625" y="14350"/>
              <a:ext cx="10739755" cy="685800"/>
            </a:xfrm>
            <a:custGeom>
              <a:avLst/>
              <a:gdLst/>
              <a:ahLst/>
              <a:cxnLst/>
              <a:rect l="l" t="t" r="r" b="b"/>
              <a:pathLst>
                <a:path w="10739755" h="685800">
                  <a:moveTo>
                    <a:pt x="0" y="685800"/>
                  </a:moveTo>
                  <a:lnTo>
                    <a:pt x="10739374" y="685800"/>
                  </a:lnTo>
                </a:path>
                <a:path w="10739755" h="685800">
                  <a:moveTo>
                    <a:pt x="10739374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84240" y="71755"/>
            <a:ext cx="26835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Cursors(conti…)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27065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5704600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3435" y="1063243"/>
            <a:ext cx="8129270" cy="38646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algn="just">
              <a:lnSpc>
                <a:spcPct val="90200"/>
              </a:lnSpc>
              <a:spcBef>
                <a:spcPts val="385"/>
              </a:spcBef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15" dirty="0">
                <a:latin typeface="Calibri"/>
                <a:cs typeface="Calibri"/>
              </a:rPr>
              <a:t>SQL </a:t>
            </a:r>
            <a:r>
              <a:rPr sz="2400" spc="-10" dirty="0">
                <a:latin typeface="Calibri"/>
                <a:cs typeface="Calibri"/>
              </a:rPr>
              <a:t>trigger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database </a:t>
            </a:r>
            <a:r>
              <a:rPr sz="2400" spc="10" dirty="0">
                <a:latin typeface="Calibri"/>
                <a:cs typeface="Calibri"/>
              </a:rPr>
              <a:t>object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10" dirty="0">
                <a:latin typeface="Calibri"/>
                <a:cs typeface="Calibri"/>
              </a:rPr>
              <a:t>fires </a:t>
            </a:r>
            <a:r>
              <a:rPr sz="2400" spc="5" dirty="0">
                <a:latin typeface="Calibri"/>
                <a:cs typeface="Calibri"/>
              </a:rPr>
              <a:t>when </a:t>
            </a:r>
            <a:r>
              <a:rPr sz="2400" spc="-15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event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occurs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a database. </a:t>
            </a:r>
            <a:r>
              <a:rPr sz="2400" spc="-60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can execute a </a:t>
            </a:r>
            <a:r>
              <a:rPr sz="2400" spc="15" dirty="0">
                <a:latin typeface="Calibri"/>
                <a:cs typeface="Calibri"/>
              </a:rPr>
              <a:t>SQL </a:t>
            </a:r>
            <a:r>
              <a:rPr sz="2400" spc="5" dirty="0">
                <a:latin typeface="Calibri"/>
                <a:cs typeface="Calibri"/>
              </a:rPr>
              <a:t>query </a:t>
            </a:r>
            <a:r>
              <a:rPr sz="2400" dirty="0">
                <a:latin typeface="Calibri"/>
                <a:cs typeface="Calibri"/>
              </a:rPr>
              <a:t>that </a:t>
            </a:r>
            <a:r>
              <a:rPr sz="2400" spc="-15" dirty="0">
                <a:latin typeface="Calibri"/>
                <a:cs typeface="Calibri"/>
              </a:rPr>
              <a:t>will </a:t>
            </a:r>
            <a:r>
              <a:rPr sz="2400" spc="5" dirty="0">
                <a:latin typeface="Calibri"/>
                <a:cs typeface="Calibri"/>
              </a:rPr>
              <a:t>"do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something"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database </a:t>
            </a:r>
            <a:r>
              <a:rPr sz="2400" spc="5" dirty="0">
                <a:latin typeface="Calibri"/>
                <a:cs typeface="Calibri"/>
              </a:rPr>
              <a:t>when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change </a:t>
            </a:r>
            <a:r>
              <a:rPr sz="2400" spc="-15" dirty="0">
                <a:latin typeface="Calibri"/>
                <a:cs typeface="Calibri"/>
              </a:rPr>
              <a:t>occurs </a:t>
            </a:r>
            <a:r>
              <a:rPr sz="2400" spc="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database </a:t>
            </a:r>
            <a:r>
              <a:rPr sz="2400" spc="-10" dirty="0">
                <a:latin typeface="Calibri"/>
                <a:cs typeface="Calibri"/>
              </a:rPr>
              <a:t> table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such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record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inserted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updated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deleted. </a:t>
            </a:r>
            <a:r>
              <a:rPr sz="2400" spc="5" dirty="0">
                <a:latin typeface="Calibri"/>
                <a:cs typeface="Calibri"/>
              </a:rPr>
              <a:t>For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example,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trigger </a:t>
            </a:r>
            <a:r>
              <a:rPr sz="2400" dirty="0">
                <a:latin typeface="Calibri"/>
                <a:cs typeface="Calibri"/>
              </a:rPr>
              <a:t>can </a:t>
            </a:r>
            <a:r>
              <a:rPr sz="2400" spc="5" dirty="0">
                <a:latin typeface="Calibri"/>
                <a:cs typeface="Calibri"/>
              </a:rPr>
              <a:t>be </a:t>
            </a:r>
            <a:r>
              <a:rPr sz="2400" spc="10" dirty="0">
                <a:latin typeface="Calibri"/>
                <a:cs typeface="Calibri"/>
              </a:rPr>
              <a:t>set </a:t>
            </a:r>
            <a:r>
              <a:rPr sz="2400" dirty="0">
                <a:latin typeface="Calibri"/>
                <a:cs typeface="Calibri"/>
              </a:rPr>
              <a:t>on a record insert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database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</a:t>
            </a:r>
            <a:r>
              <a:rPr sz="2000" spc="-5" dirty="0">
                <a:solidFill>
                  <a:srgbClr val="6FAC46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Types</a:t>
            </a:r>
            <a:r>
              <a:rPr sz="24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Triggers</a:t>
            </a:r>
            <a:endParaRPr sz="2400">
              <a:latin typeface="Calibri"/>
              <a:cs typeface="Calibri"/>
            </a:endParaRPr>
          </a:p>
          <a:p>
            <a:pPr marL="12700" marR="4005579" algn="just">
              <a:lnSpc>
                <a:spcPct val="125200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spc="5" dirty="0">
                <a:solidFill>
                  <a:srgbClr val="202020"/>
                </a:solidFill>
                <a:latin typeface="Calibri"/>
                <a:cs typeface="Calibri"/>
              </a:rPr>
              <a:t>There</a:t>
            </a:r>
            <a:r>
              <a:rPr sz="2400" spc="-9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02020"/>
                </a:solidFill>
                <a:latin typeface="Calibri"/>
                <a:cs typeface="Calibri"/>
              </a:rPr>
              <a:t>are</a:t>
            </a:r>
            <a:r>
              <a:rPr sz="2400" spc="5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02020"/>
                </a:solidFill>
                <a:latin typeface="Calibri"/>
                <a:cs typeface="Calibri"/>
              </a:rPr>
              <a:t>two</a:t>
            </a:r>
            <a:r>
              <a:rPr sz="2400" spc="-9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020"/>
                </a:solidFill>
                <a:latin typeface="Calibri"/>
                <a:cs typeface="Calibri"/>
              </a:rPr>
              <a:t>types</a:t>
            </a:r>
            <a:r>
              <a:rPr sz="24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sz="2400" spc="-8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02020"/>
                </a:solidFill>
                <a:latin typeface="Calibri"/>
                <a:cs typeface="Calibri"/>
              </a:rPr>
              <a:t>triggers: </a:t>
            </a:r>
            <a:r>
              <a:rPr sz="2400" spc="-5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1.DDL</a:t>
            </a:r>
            <a:r>
              <a:rPr sz="2400" spc="-5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02020"/>
                </a:solidFill>
                <a:latin typeface="Calibri"/>
                <a:cs typeface="Calibri"/>
              </a:rPr>
              <a:t>Trigger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650"/>
              </a:spcBef>
            </a:pPr>
            <a:r>
              <a:rPr sz="2400" spc="-10" dirty="0">
                <a:solidFill>
                  <a:srgbClr val="202020"/>
                </a:solidFill>
                <a:latin typeface="Calibri"/>
                <a:cs typeface="Calibri"/>
              </a:rPr>
              <a:t>2.DML</a:t>
            </a:r>
            <a:r>
              <a:rPr sz="24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02020"/>
                </a:solidFill>
                <a:latin typeface="Calibri"/>
                <a:cs typeface="Calibri"/>
              </a:rPr>
              <a:t>Trigger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06600" y="0"/>
            <a:ext cx="10493375" cy="687705"/>
            <a:chOff x="1506600" y="0"/>
            <a:chExt cx="10493375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9775" y="0"/>
              <a:ext cx="10487025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09775" y="0"/>
              <a:ext cx="10487025" cy="681355"/>
            </a:xfrm>
            <a:custGeom>
              <a:avLst/>
              <a:gdLst/>
              <a:ahLst/>
              <a:cxnLst/>
              <a:rect l="l" t="t" r="r" b="b"/>
              <a:pathLst>
                <a:path w="10487025" h="681355">
                  <a:moveTo>
                    <a:pt x="0" y="680974"/>
                  </a:moveTo>
                  <a:lnTo>
                    <a:pt x="10487025" y="680974"/>
                  </a:lnTo>
                  <a:lnTo>
                    <a:pt x="10487025" y="0"/>
                  </a:lnTo>
                </a:path>
                <a:path w="10487025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55029" y="43815"/>
            <a:ext cx="159766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9.</a:t>
            </a:r>
            <a:r>
              <a:rPr spc="-105" dirty="0"/>
              <a:t> </a:t>
            </a:r>
            <a:r>
              <a:rPr spc="-20" dirty="0"/>
              <a:t>Trigger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371600" cy="781050"/>
            <a:chOff x="0" y="0"/>
            <a:chExt cx="1371600" cy="781050"/>
          </a:xfrm>
        </p:grpSpPr>
        <p:sp>
          <p:nvSpPr>
            <p:cNvPr id="8" name="object 8"/>
            <p:cNvSpPr/>
            <p:nvPr/>
          </p:nvSpPr>
          <p:spPr>
            <a:xfrm>
              <a:off x="0" y="66675"/>
              <a:ext cx="180975" cy="323850"/>
            </a:xfrm>
            <a:custGeom>
              <a:avLst/>
              <a:gdLst/>
              <a:ahLst/>
              <a:cxnLst/>
              <a:rect l="l" t="t" r="r" b="b"/>
              <a:pathLst>
                <a:path w="180975" h="323850">
                  <a:moveTo>
                    <a:pt x="18097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180975" y="323850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71599" cy="78105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227065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198</a:t>
            </a:fld>
            <a:endParaRPr dirty="0"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6185" y="693483"/>
            <a:ext cx="8126095" cy="558609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25"/>
              </a:spcBef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DDL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Triggers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90400"/>
              </a:lnSpc>
              <a:spcBef>
                <a:spcPts val="1000"/>
              </a:spcBef>
            </a:pPr>
            <a:r>
              <a:rPr sz="2400" spc="10" dirty="0">
                <a:latin typeface="Calibri"/>
                <a:cs typeface="Calibri"/>
              </a:rPr>
              <a:t>The DDL </a:t>
            </a:r>
            <a:r>
              <a:rPr sz="2400" spc="-20" dirty="0">
                <a:latin typeface="Calibri"/>
                <a:cs typeface="Calibri"/>
              </a:rPr>
              <a:t>triggers</a:t>
            </a:r>
            <a:r>
              <a:rPr sz="2400" spc="-15" dirty="0">
                <a:latin typeface="Calibri"/>
                <a:cs typeface="Calibri"/>
              </a:rPr>
              <a:t> are </a:t>
            </a:r>
            <a:r>
              <a:rPr sz="2400" spc="-10" dirty="0">
                <a:latin typeface="Calibri"/>
                <a:cs typeface="Calibri"/>
              </a:rPr>
              <a:t>fired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spc="10" dirty="0">
                <a:latin typeface="Calibri"/>
                <a:cs typeface="Calibri"/>
              </a:rPr>
              <a:t>response to DDL </a:t>
            </a:r>
            <a:r>
              <a:rPr sz="2400" dirty="0">
                <a:latin typeface="Calibri"/>
                <a:cs typeface="Calibri"/>
              </a:rPr>
              <a:t>(Data </a:t>
            </a:r>
            <a:r>
              <a:rPr sz="2400" spc="-5" dirty="0">
                <a:latin typeface="Calibri"/>
                <a:cs typeface="Calibri"/>
              </a:rPr>
              <a:t>Definition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Language)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command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events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start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Create,</a:t>
            </a:r>
            <a:r>
              <a:rPr sz="2400" dirty="0">
                <a:latin typeface="Calibri"/>
                <a:cs typeface="Calibri"/>
              </a:rPr>
              <a:t> Alter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Drop, </a:t>
            </a:r>
            <a:r>
              <a:rPr sz="2400" spc="15" dirty="0">
                <a:latin typeface="Calibri"/>
                <a:cs typeface="Calibri"/>
              </a:rPr>
              <a:t>such </a:t>
            </a:r>
            <a:r>
              <a:rPr sz="2400" spc="-15" dirty="0">
                <a:latin typeface="Calibri"/>
                <a:cs typeface="Calibri"/>
              </a:rPr>
              <a:t>as </a:t>
            </a:r>
            <a:r>
              <a:rPr sz="2400" spc="-10" dirty="0">
                <a:latin typeface="Calibri"/>
                <a:cs typeface="Calibri"/>
              </a:rPr>
              <a:t>Create_table, </a:t>
            </a:r>
            <a:r>
              <a:rPr sz="2400" spc="-25" dirty="0">
                <a:latin typeface="Calibri"/>
                <a:cs typeface="Calibri"/>
              </a:rPr>
              <a:t>Create_view, </a:t>
            </a:r>
            <a:r>
              <a:rPr sz="2400" spc="-10" dirty="0">
                <a:latin typeface="Calibri"/>
                <a:cs typeface="Calibri"/>
              </a:rPr>
              <a:t>drop_table, </a:t>
            </a:r>
            <a:r>
              <a:rPr sz="2400" spc="-5" dirty="0">
                <a:latin typeface="Calibri"/>
                <a:cs typeface="Calibri"/>
              </a:rPr>
              <a:t>Drop_view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Alter_table.</a:t>
            </a:r>
            <a:endParaRPr sz="2400">
              <a:latin typeface="Calibri"/>
              <a:cs typeface="Calibri"/>
            </a:endParaRPr>
          </a:p>
          <a:p>
            <a:pPr marL="12700" marR="5405120">
              <a:lnSpc>
                <a:spcPct val="123900"/>
              </a:lnSpc>
              <a:spcBef>
                <a:spcPts val="35"/>
              </a:spcBef>
            </a:pPr>
            <a:r>
              <a:rPr sz="2400" b="1" spc="-10" dirty="0">
                <a:solidFill>
                  <a:srgbClr val="4471C4"/>
                </a:solidFill>
                <a:latin typeface="Calibri"/>
                <a:cs typeface="Calibri"/>
              </a:rPr>
              <a:t>Code of </a:t>
            </a:r>
            <a:r>
              <a:rPr sz="2400" b="1" dirty="0">
                <a:solidFill>
                  <a:srgbClr val="4471C4"/>
                </a:solidFill>
                <a:latin typeface="Calibri"/>
                <a:cs typeface="Calibri"/>
              </a:rPr>
              <a:t>a </a:t>
            </a:r>
            <a:r>
              <a:rPr sz="2400" b="1" spc="-10" dirty="0">
                <a:solidFill>
                  <a:srgbClr val="4471C4"/>
                </a:solidFill>
                <a:latin typeface="Calibri"/>
                <a:cs typeface="Calibri"/>
              </a:rPr>
              <a:t>DDL </a:t>
            </a:r>
            <a:r>
              <a:rPr sz="2400" b="1" spc="-30" dirty="0">
                <a:solidFill>
                  <a:srgbClr val="4471C4"/>
                </a:solidFill>
                <a:latin typeface="Calibri"/>
                <a:cs typeface="Calibri"/>
              </a:rPr>
              <a:t>Trigger </a:t>
            </a:r>
            <a:r>
              <a:rPr sz="2400" b="1" spc="-5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 </a:t>
            </a:r>
            <a:r>
              <a:rPr sz="2400" spc="-5" dirty="0">
                <a:latin typeface="Calibri"/>
                <a:cs typeface="Calibri"/>
              </a:rPr>
              <a:t>trigger </a:t>
            </a:r>
            <a:r>
              <a:rPr sz="2400" spc="5" dirty="0">
                <a:latin typeface="Calibri"/>
                <a:cs typeface="Calibri"/>
              </a:rPr>
              <a:t>saftey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database</a:t>
            </a:r>
            <a:endParaRPr sz="2400">
              <a:latin typeface="Calibri"/>
              <a:cs typeface="Calibri"/>
            </a:endParaRPr>
          </a:p>
          <a:p>
            <a:pPr marL="12700" marR="3663950">
              <a:lnSpc>
                <a:spcPct val="125200"/>
              </a:lnSpc>
            </a:pP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create_table,alter_table,drop_table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  <a:p>
            <a:pPr marL="12700" marR="462280">
              <a:lnSpc>
                <a:spcPct val="125200"/>
              </a:lnSpc>
            </a:pPr>
            <a:r>
              <a:rPr sz="2400" spc="-5" dirty="0">
                <a:latin typeface="Calibri"/>
                <a:cs typeface="Calibri"/>
              </a:rPr>
              <a:t>print'you </a:t>
            </a:r>
            <a:r>
              <a:rPr sz="2400" dirty="0">
                <a:latin typeface="Calibri"/>
                <a:cs typeface="Calibri"/>
              </a:rPr>
              <a:t>can </a:t>
            </a:r>
            <a:r>
              <a:rPr sz="2400" spc="5" dirty="0">
                <a:latin typeface="Calibri"/>
                <a:cs typeface="Calibri"/>
              </a:rPr>
              <a:t>not </a:t>
            </a:r>
            <a:r>
              <a:rPr sz="2400" dirty="0">
                <a:latin typeface="Calibri"/>
                <a:cs typeface="Calibri"/>
              </a:rPr>
              <a:t>create </a:t>
            </a:r>
            <a:r>
              <a:rPr sz="2400" spc="-15" dirty="0">
                <a:latin typeface="Calibri"/>
                <a:cs typeface="Calibri"/>
              </a:rPr>
              <a:t>,drop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alter table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5" dirty="0">
                <a:latin typeface="Calibri"/>
                <a:cs typeface="Calibri"/>
              </a:rPr>
              <a:t>database'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rollback;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68500" y="0"/>
            <a:ext cx="10723880" cy="684530"/>
            <a:chOff x="1468500" y="0"/>
            <a:chExt cx="10723880" cy="6845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1675" y="0"/>
              <a:ext cx="10720324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71675" y="0"/>
              <a:ext cx="10720705" cy="681355"/>
            </a:xfrm>
            <a:custGeom>
              <a:avLst/>
              <a:gdLst/>
              <a:ahLst/>
              <a:cxnLst/>
              <a:rect l="l" t="t" r="r" b="b"/>
              <a:pathLst>
                <a:path w="10720705" h="681355">
                  <a:moveTo>
                    <a:pt x="0" y="680974"/>
                  </a:moveTo>
                  <a:lnTo>
                    <a:pt x="10720324" y="680974"/>
                  </a:lnTo>
                </a:path>
                <a:path w="10720705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51905" y="43815"/>
            <a:ext cx="196088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DDL</a:t>
            </a:r>
            <a:r>
              <a:rPr spc="-145" dirty="0"/>
              <a:t> </a:t>
            </a:r>
            <a:r>
              <a:rPr spc="-20" dirty="0"/>
              <a:t>Trigger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371600" cy="781050"/>
            <a:chOff x="0" y="0"/>
            <a:chExt cx="1371600" cy="781050"/>
          </a:xfrm>
        </p:grpSpPr>
        <p:sp>
          <p:nvSpPr>
            <p:cNvPr id="8" name="object 8"/>
            <p:cNvSpPr/>
            <p:nvPr/>
          </p:nvSpPr>
          <p:spPr>
            <a:xfrm>
              <a:off x="0" y="66675"/>
              <a:ext cx="180975" cy="323850"/>
            </a:xfrm>
            <a:custGeom>
              <a:avLst/>
              <a:gdLst/>
              <a:ahLst/>
              <a:cxnLst/>
              <a:rect l="l" t="t" r="r" b="b"/>
              <a:pathLst>
                <a:path w="180975" h="323850">
                  <a:moveTo>
                    <a:pt x="18097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180975" y="323850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71599" cy="78105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227065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7075" y="1650"/>
            <a:ext cx="10698480" cy="520700"/>
            <a:chOff x="1497075" y="1650"/>
            <a:chExt cx="10698480" cy="520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0250" y="4825"/>
              <a:ext cx="10691749" cy="5143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00250" y="4825"/>
              <a:ext cx="10692130" cy="514350"/>
            </a:xfrm>
            <a:custGeom>
              <a:avLst/>
              <a:gdLst/>
              <a:ahLst/>
              <a:cxnLst/>
              <a:rect l="l" t="t" r="r" b="b"/>
              <a:pathLst>
                <a:path w="10692130" h="514350">
                  <a:moveTo>
                    <a:pt x="0" y="514350"/>
                  </a:moveTo>
                  <a:lnTo>
                    <a:pt x="10691749" y="514350"/>
                  </a:lnTo>
                </a:path>
                <a:path w="10692130" h="514350">
                  <a:moveTo>
                    <a:pt x="10691749" y="0"/>
                  </a:moveTo>
                  <a:lnTo>
                    <a:pt x="0" y="0"/>
                  </a:lnTo>
                  <a:lnTo>
                    <a:pt x="0" y="51435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8959" y="0"/>
            <a:ext cx="138938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0" dirty="0">
                <a:solidFill>
                  <a:srgbClr val="000000"/>
                </a:solidFill>
              </a:rPr>
              <a:t>C</a:t>
            </a:r>
            <a:r>
              <a:rPr spc="5" dirty="0">
                <a:solidFill>
                  <a:srgbClr val="000000"/>
                </a:solidFill>
              </a:rPr>
              <a:t>o</a:t>
            </a:r>
            <a:r>
              <a:rPr spc="15" dirty="0">
                <a:solidFill>
                  <a:srgbClr val="000000"/>
                </a:solidFill>
              </a:rPr>
              <a:t>n</a:t>
            </a:r>
            <a:r>
              <a:rPr spc="-70" dirty="0">
                <a:solidFill>
                  <a:srgbClr val="000000"/>
                </a:solidFill>
              </a:rPr>
              <a:t>t</a:t>
            </a:r>
            <a:r>
              <a:rPr spc="35" dirty="0">
                <a:solidFill>
                  <a:srgbClr val="000000"/>
                </a:solidFill>
              </a:rPr>
              <a:t>e</a:t>
            </a:r>
            <a:r>
              <a:rPr spc="10" dirty="0">
                <a:solidFill>
                  <a:srgbClr val="000000"/>
                </a:solidFill>
              </a:rPr>
              <a:t>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1497" y="711644"/>
            <a:ext cx="3388995" cy="520446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550" spc="-10" dirty="0">
                <a:latin typeface="Calibri"/>
                <a:cs typeface="Calibri"/>
              </a:rPr>
              <a:t>Brief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Introduction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about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me</a:t>
            </a:r>
            <a:endParaRPr sz="155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550" dirty="0">
                <a:latin typeface="Calibri"/>
                <a:cs typeface="Calibri"/>
              </a:rPr>
              <a:t>Evaluation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Scheme</a:t>
            </a:r>
            <a:endParaRPr sz="155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85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550" dirty="0">
                <a:latin typeface="Calibri"/>
                <a:cs typeface="Calibri"/>
              </a:rPr>
              <a:t>Introduction</a:t>
            </a:r>
            <a:endParaRPr sz="155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550" spc="15" dirty="0">
                <a:latin typeface="Calibri"/>
                <a:cs typeface="Calibri"/>
              </a:rPr>
              <a:t>Syllabus</a:t>
            </a:r>
            <a:endParaRPr sz="155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550" spc="-5" dirty="0">
                <a:latin typeface="Calibri"/>
                <a:cs typeface="Calibri"/>
              </a:rPr>
              <a:t>Course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Objective</a:t>
            </a:r>
            <a:endParaRPr sz="155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84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550" spc="-5" dirty="0">
                <a:latin typeface="Calibri"/>
                <a:cs typeface="Calibri"/>
              </a:rPr>
              <a:t>Course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Outcomes</a:t>
            </a:r>
            <a:endParaRPr sz="155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550" spc="5" dirty="0">
                <a:latin typeface="Calibri"/>
                <a:cs typeface="Calibri"/>
              </a:rPr>
              <a:t>Program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Outcome</a:t>
            </a:r>
            <a:endParaRPr sz="155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550" spc="5" dirty="0">
                <a:latin typeface="Calibri"/>
                <a:cs typeface="Calibri"/>
              </a:rPr>
              <a:t>Program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Specific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Outcomes</a:t>
            </a:r>
            <a:endParaRPr sz="155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550" spc="5" dirty="0">
                <a:latin typeface="Calibri"/>
                <a:cs typeface="Calibri"/>
              </a:rPr>
              <a:t>CO-PO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Mapping</a:t>
            </a:r>
            <a:endParaRPr sz="155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919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550" spc="-5" dirty="0">
                <a:latin typeface="Calibri"/>
                <a:cs typeface="Calibri"/>
              </a:rPr>
              <a:t>Unit-2</a:t>
            </a:r>
            <a:endParaRPr sz="155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550" dirty="0">
                <a:latin typeface="Calibri"/>
                <a:cs typeface="Calibri"/>
              </a:rPr>
              <a:t>Relational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Data</a:t>
            </a:r>
            <a:r>
              <a:rPr sz="1550" dirty="0">
                <a:latin typeface="Calibri"/>
                <a:cs typeface="Calibri"/>
              </a:rPr>
              <a:t> Model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Concepts</a:t>
            </a:r>
            <a:endParaRPr sz="155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550" dirty="0">
                <a:latin typeface="Calibri"/>
                <a:cs typeface="Calibri"/>
              </a:rPr>
              <a:t>Constraints</a:t>
            </a:r>
            <a:endParaRPr sz="155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550" dirty="0">
                <a:latin typeface="Calibri"/>
                <a:cs typeface="Calibri"/>
              </a:rPr>
              <a:t>Relational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Algebra</a:t>
            </a:r>
            <a:endParaRPr sz="155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550" dirty="0">
                <a:latin typeface="Calibri"/>
                <a:cs typeface="Calibri"/>
              </a:rPr>
              <a:t>Relational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Calculus</a:t>
            </a:r>
            <a:endParaRPr sz="155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550" spc="-10" dirty="0">
                <a:latin typeface="Calibri"/>
                <a:cs typeface="Calibri"/>
              </a:rPr>
              <a:t>Tuple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and </a:t>
            </a:r>
            <a:r>
              <a:rPr sz="1550" spc="15" dirty="0">
                <a:latin typeface="Calibri"/>
                <a:cs typeface="Calibri"/>
              </a:rPr>
              <a:t>Domain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Calculus</a:t>
            </a:r>
            <a:endParaRPr sz="155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550" dirty="0">
                <a:latin typeface="Calibri"/>
                <a:cs typeface="Calibri"/>
              </a:rPr>
              <a:t>Introduction</a:t>
            </a:r>
            <a:r>
              <a:rPr sz="1550" spc="1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on </a:t>
            </a:r>
            <a:r>
              <a:rPr sz="1550" spc="15" dirty="0">
                <a:latin typeface="Calibri"/>
                <a:cs typeface="Calibri"/>
              </a:rPr>
              <a:t>SQL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12" y="0"/>
            <a:ext cx="1160087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58601" y="647255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6691" y="1369157"/>
            <a:ext cx="7157084" cy="1336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228600" algn="l"/>
              </a:tabLst>
            </a:pPr>
            <a:r>
              <a:rPr sz="2150" spc="5" dirty="0">
                <a:latin typeface="Arial MT"/>
                <a:cs typeface="Arial MT"/>
              </a:rPr>
              <a:t>•	</a:t>
            </a:r>
            <a:r>
              <a:rPr sz="2150" spc="-5" dirty="0">
                <a:latin typeface="Calibri"/>
                <a:cs typeface="Calibri"/>
              </a:rPr>
              <a:t>Some</a:t>
            </a:r>
            <a:r>
              <a:rPr sz="2150" spc="1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popular</a:t>
            </a:r>
            <a:r>
              <a:rPr sz="2150" spc="12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Relational</a:t>
            </a:r>
            <a:r>
              <a:rPr sz="2150" spc="9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Database</a:t>
            </a:r>
            <a:r>
              <a:rPr sz="2150" spc="3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management</a:t>
            </a:r>
            <a:r>
              <a:rPr sz="2150" spc="235" dirty="0">
                <a:latin typeface="Calibri"/>
                <a:cs typeface="Calibri"/>
              </a:rPr>
              <a:t> </a:t>
            </a:r>
            <a:r>
              <a:rPr sz="2150" spc="-15" dirty="0">
                <a:latin typeface="Calibri"/>
                <a:cs typeface="Calibri"/>
              </a:rPr>
              <a:t>systems</a:t>
            </a:r>
            <a:r>
              <a:rPr sz="2150" spc="170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are:</a:t>
            </a:r>
            <a:endParaRPr sz="2150">
              <a:latin typeface="Calibri"/>
              <a:cs typeface="Calibri"/>
            </a:endParaRPr>
          </a:p>
          <a:p>
            <a:pPr marL="457200">
              <a:lnSpc>
                <a:spcPct val="100000"/>
              </a:lnSpc>
              <a:spcBef>
                <a:spcPts val="275"/>
              </a:spcBef>
              <a:tabLst>
                <a:tab pos="685800" algn="l"/>
              </a:tabLst>
            </a:pPr>
            <a:r>
              <a:rPr sz="2000" spc="5" dirty="0">
                <a:latin typeface="Arial MT"/>
                <a:cs typeface="Arial MT"/>
              </a:rPr>
              <a:t>•	</a:t>
            </a:r>
            <a:r>
              <a:rPr sz="2000" spc="40" dirty="0">
                <a:latin typeface="Calibri"/>
                <a:cs typeface="Calibri"/>
              </a:rPr>
              <a:t>D</a:t>
            </a:r>
            <a:r>
              <a:rPr sz="2000" spc="35" dirty="0">
                <a:latin typeface="Calibri"/>
                <a:cs typeface="Calibri"/>
              </a:rPr>
              <a:t>B</a:t>
            </a:r>
            <a:r>
              <a:rPr sz="2000" spc="10" dirty="0">
                <a:latin typeface="Calibri"/>
                <a:cs typeface="Calibri"/>
              </a:rPr>
              <a:t>2</a:t>
            </a:r>
            <a:r>
              <a:rPr sz="2000" spc="-13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-9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50" dirty="0">
                <a:latin typeface="Calibri"/>
                <a:cs typeface="Calibri"/>
              </a:rPr>
              <a:t>m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spc="10" dirty="0">
                <a:latin typeface="Calibri"/>
                <a:cs typeface="Calibri"/>
              </a:rPr>
              <a:t>x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D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a</a:t>
            </a:r>
            <a:r>
              <a:rPr sz="2000" spc="50" dirty="0">
                <a:latin typeface="Calibri"/>
                <a:cs typeface="Calibri"/>
              </a:rPr>
              <a:t>m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spc="10" dirty="0">
                <a:latin typeface="Calibri"/>
                <a:cs typeface="Calibri"/>
              </a:rPr>
              <a:t>c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Ser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-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I</a:t>
            </a:r>
            <a:r>
              <a:rPr sz="2000" spc="35" dirty="0">
                <a:latin typeface="Calibri"/>
                <a:cs typeface="Calibri"/>
              </a:rPr>
              <a:t>B</a:t>
            </a:r>
            <a:r>
              <a:rPr sz="2000" spc="20" dirty="0"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  <a:p>
            <a:pPr marL="457200">
              <a:lnSpc>
                <a:spcPct val="100000"/>
              </a:lnSpc>
              <a:spcBef>
                <a:spcPts val="300"/>
              </a:spcBef>
              <a:tabLst>
                <a:tab pos="685800" algn="l"/>
              </a:tabLst>
            </a:pPr>
            <a:r>
              <a:rPr sz="2000" spc="5" dirty="0">
                <a:latin typeface="Arial MT"/>
                <a:cs typeface="Arial MT"/>
              </a:rPr>
              <a:t>•	</a:t>
            </a:r>
            <a:r>
              <a:rPr sz="2000" spc="20" dirty="0">
                <a:latin typeface="Calibri"/>
                <a:cs typeface="Calibri"/>
              </a:rPr>
              <a:t>O</a:t>
            </a:r>
            <a:r>
              <a:rPr sz="2000" spc="-105" dirty="0">
                <a:latin typeface="Calibri"/>
                <a:cs typeface="Calibri"/>
              </a:rPr>
              <a:t>r</a:t>
            </a:r>
            <a:r>
              <a:rPr sz="2000" spc="1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l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D</a:t>
            </a:r>
            <a:r>
              <a:rPr sz="2000" spc="15" dirty="0">
                <a:latin typeface="Calibri"/>
                <a:cs typeface="Calibri"/>
              </a:rPr>
              <a:t>B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–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O</a:t>
            </a:r>
            <a:r>
              <a:rPr sz="2000" spc="-105" dirty="0">
                <a:latin typeface="Calibri"/>
                <a:cs typeface="Calibri"/>
              </a:rPr>
              <a:t>r</a:t>
            </a:r>
            <a:r>
              <a:rPr sz="2000" spc="1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l</a:t>
            </a:r>
            <a:r>
              <a:rPr sz="2000" spc="1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457200">
              <a:lnSpc>
                <a:spcPct val="100000"/>
              </a:lnSpc>
              <a:spcBef>
                <a:spcPts val="229"/>
              </a:spcBef>
              <a:tabLst>
                <a:tab pos="685800" algn="l"/>
              </a:tabLst>
            </a:pPr>
            <a:r>
              <a:rPr sz="2000" spc="5" dirty="0">
                <a:latin typeface="Arial MT"/>
                <a:cs typeface="Arial MT"/>
              </a:rPr>
              <a:t>•	</a:t>
            </a:r>
            <a:r>
              <a:rPr sz="2000" spc="-5" dirty="0">
                <a:latin typeface="Calibri"/>
                <a:cs typeface="Calibri"/>
              </a:rPr>
              <a:t>SQL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Server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-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Microsoft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59225" y="43815"/>
            <a:ext cx="56553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1.Relational</a:t>
            </a:r>
            <a:r>
              <a:rPr spc="-180" dirty="0"/>
              <a:t> </a:t>
            </a:r>
            <a:r>
              <a:rPr spc="5" dirty="0"/>
              <a:t>Data</a:t>
            </a:r>
            <a:r>
              <a:rPr spc="-75" dirty="0"/>
              <a:t> </a:t>
            </a:r>
            <a:r>
              <a:rPr spc="20" dirty="0"/>
              <a:t>Model</a:t>
            </a:r>
            <a:r>
              <a:rPr spc="-110" dirty="0"/>
              <a:t> </a:t>
            </a:r>
            <a:r>
              <a:rPr spc="20" dirty="0"/>
              <a:t>in</a:t>
            </a:r>
            <a:r>
              <a:rPr spc="-70" dirty="0"/>
              <a:t> </a:t>
            </a:r>
            <a:r>
              <a:rPr spc="15" dirty="0"/>
              <a:t>DBMS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514475" y="0"/>
            <a:ext cx="1457325" cy="819150"/>
            <a:chOff x="1514475" y="0"/>
            <a:chExt cx="1457325" cy="8191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0" y="0"/>
              <a:ext cx="1447800" cy="8191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4475" y="9525"/>
              <a:ext cx="1371600" cy="771525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1733550" y="1390650"/>
            <a:ext cx="9515475" cy="4248150"/>
          </a:xfrm>
          <a:custGeom>
            <a:avLst/>
            <a:gdLst/>
            <a:ahLst/>
            <a:cxnLst/>
            <a:rect l="l" t="t" r="r" b="b"/>
            <a:pathLst>
              <a:path w="9515475" h="4248150">
                <a:moveTo>
                  <a:pt x="9515475" y="0"/>
                </a:moveTo>
                <a:lnTo>
                  <a:pt x="0" y="0"/>
                </a:lnTo>
                <a:lnTo>
                  <a:pt x="0" y="4248150"/>
                </a:lnTo>
                <a:lnTo>
                  <a:pt x="9515475" y="4248150"/>
                </a:lnTo>
                <a:lnTo>
                  <a:pt x="95154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20595" y="1384998"/>
            <a:ext cx="9557385" cy="4054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90"/>
              </a:spcBef>
            </a:pP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Relational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Model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was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proposed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by </a:t>
            </a:r>
            <a:r>
              <a:rPr sz="2400" spc="-50" dirty="0">
                <a:solidFill>
                  <a:srgbClr val="273139"/>
                </a:solidFill>
                <a:latin typeface="Calibri"/>
                <a:cs typeface="Calibri"/>
              </a:rPr>
              <a:t>E.F.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Codd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to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model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data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in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form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of 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relations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or tables.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After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designing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conceptual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model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of Database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using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 ER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diagram,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we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need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to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convert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conceptual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model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the 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relational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model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which can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be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implemented using </a:t>
            </a:r>
            <a:r>
              <a:rPr sz="2400" spc="-30" dirty="0">
                <a:solidFill>
                  <a:srgbClr val="273139"/>
                </a:solidFill>
                <a:latin typeface="Calibri"/>
                <a:cs typeface="Calibri"/>
              </a:rPr>
              <a:t>any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RDBMS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languages </a:t>
            </a:r>
            <a:r>
              <a:rPr sz="2400" spc="-30" dirty="0">
                <a:solidFill>
                  <a:srgbClr val="273139"/>
                </a:solidFill>
                <a:latin typeface="Calibri"/>
                <a:cs typeface="Calibri"/>
              </a:rPr>
              <a:t>like </a:t>
            </a: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Oracle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SQL,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MySQL</a:t>
            </a:r>
            <a:r>
              <a:rPr sz="24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What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Relational</a:t>
            </a:r>
            <a:r>
              <a:rPr sz="2400" b="1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Model?</a:t>
            </a:r>
            <a:endParaRPr sz="2400">
              <a:latin typeface="Calibri"/>
              <a:cs typeface="Calibri"/>
            </a:endParaRPr>
          </a:p>
          <a:p>
            <a:pPr marL="12700" marR="10795" algn="just">
              <a:lnSpc>
                <a:spcPct val="100000"/>
              </a:lnSpc>
              <a:spcBef>
                <a:spcPts val="50"/>
              </a:spcBef>
            </a:pP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Relational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Model represents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how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data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stored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in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Relational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Databases.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relational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database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stores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data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in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form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relations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(tables).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Consider a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relation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STUDENT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with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attributes </a:t>
            </a: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ROLL_NO,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NAME,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ADDRESS,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PHONE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AGE</a:t>
            </a:r>
            <a:r>
              <a:rPr sz="2400" spc="-7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shown</a:t>
            </a:r>
            <a:r>
              <a:rPr sz="2400" spc="-7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273139"/>
                </a:solidFill>
                <a:latin typeface="Calibri"/>
                <a:cs typeface="Calibri"/>
              </a:rPr>
              <a:t>Table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1.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9620" y="1085532"/>
            <a:ext cx="8129270" cy="61087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2180"/>
              </a:lnSpc>
              <a:spcBef>
                <a:spcPts val="380"/>
              </a:spcBef>
              <a:tabLst>
                <a:tab pos="831850" algn="l"/>
                <a:tab pos="3968115" algn="l"/>
                <a:tab pos="5579110" algn="l"/>
                <a:tab pos="7724140" algn="l"/>
              </a:tabLst>
            </a:pPr>
            <a:r>
              <a:rPr sz="2000" spc="160" dirty="0">
                <a:solidFill>
                  <a:srgbClr val="202020"/>
                </a:solidFill>
                <a:latin typeface="Lucida Sans Unicode"/>
                <a:cs typeface="Lucida Sans Unicode"/>
              </a:rPr>
              <a:t>W</a:t>
            </a:r>
            <a:r>
              <a:rPr sz="2000" spc="30" dirty="0">
                <a:solidFill>
                  <a:srgbClr val="202020"/>
                </a:solidFill>
                <a:latin typeface="Lucida Sans Unicode"/>
                <a:cs typeface="Lucida Sans Unicode"/>
              </a:rPr>
              <a:t>h</a:t>
            </a:r>
            <a:r>
              <a:rPr sz="2000" spc="-70" dirty="0">
                <a:solidFill>
                  <a:srgbClr val="202020"/>
                </a:solidFill>
                <a:latin typeface="Lucida Sans Unicode"/>
                <a:cs typeface="Lucida Sans Unicode"/>
              </a:rPr>
              <a:t>e</a:t>
            </a:r>
            <a:r>
              <a:rPr sz="2000" dirty="0">
                <a:solidFill>
                  <a:srgbClr val="202020"/>
                </a:solidFill>
                <a:latin typeface="Lucida Sans Unicode"/>
                <a:cs typeface="Lucida Sans Unicode"/>
              </a:rPr>
              <a:t>n	</a:t>
            </a:r>
            <a:r>
              <a:rPr sz="2000" spc="35" dirty="0">
                <a:solidFill>
                  <a:srgbClr val="202020"/>
                </a:solidFill>
                <a:latin typeface="Lucida Sans Unicode"/>
                <a:cs typeface="Lucida Sans Unicode"/>
              </a:rPr>
              <a:t>w</a:t>
            </a:r>
            <a:r>
              <a:rPr sz="2000" spc="20" dirty="0">
                <a:solidFill>
                  <a:srgbClr val="202020"/>
                </a:solidFill>
                <a:latin typeface="Lucida Sans Unicode"/>
                <a:cs typeface="Lucida Sans Unicode"/>
              </a:rPr>
              <a:t>e</a:t>
            </a:r>
            <a:r>
              <a:rPr sz="2000" dirty="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2000" spc="-305" dirty="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2000" spc="-10" dirty="0">
                <a:solidFill>
                  <a:srgbClr val="202020"/>
                </a:solidFill>
                <a:latin typeface="Lucida Sans Unicode"/>
                <a:cs typeface="Lucida Sans Unicode"/>
              </a:rPr>
              <a:t>cr</a:t>
            </a:r>
            <a:r>
              <a:rPr sz="2000" spc="-25" dirty="0">
                <a:solidFill>
                  <a:srgbClr val="202020"/>
                </a:solidFill>
                <a:latin typeface="Lucida Sans Unicode"/>
                <a:cs typeface="Lucida Sans Unicode"/>
              </a:rPr>
              <a:t>e</a:t>
            </a:r>
            <a:r>
              <a:rPr sz="2000" spc="-60" dirty="0">
                <a:solidFill>
                  <a:srgbClr val="202020"/>
                </a:solidFill>
                <a:latin typeface="Lucida Sans Unicode"/>
                <a:cs typeface="Lucida Sans Unicode"/>
              </a:rPr>
              <a:t>a</a:t>
            </a:r>
            <a:r>
              <a:rPr sz="2000" spc="-5" dirty="0">
                <a:solidFill>
                  <a:srgbClr val="202020"/>
                </a:solidFill>
                <a:latin typeface="Lucida Sans Unicode"/>
                <a:cs typeface="Lucida Sans Unicode"/>
              </a:rPr>
              <a:t>t</a:t>
            </a:r>
            <a:r>
              <a:rPr sz="2000" spc="5" dirty="0">
                <a:solidFill>
                  <a:srgbClr val="202020"/>
                </a:solidFill>
                <a:latin typeface="Lucida Sans Unicode"/>
                <a:cs typeface="Lucida Sans Unicode"/>
              </a:rPr>
              <a:t>e</a:t>
            </a:r>
            <a:r>
              <a:rPr sz="2000" spc="-110" dirty="0">
                <a:solidFill>
                  <a:srgbClr val="202020"/>
                </a:solidFill>
                <a:latin typeface="Lucida Sans Unicode"/>
                <a:cs typeface="Lucida Sans Unicode"/>
              </a:rPr>
              <a:t>,</a:t>
            </a:r>
            <a:r>
              <a:rPr sz="2000" dirty="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2000" spc="-285" dirty="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2000" spc="-60" dirty="0">
                <a:solidFill>
                  <a:srgbClr val="202020"/>
                </a:solidFill>
                <a:latin typeface="Lucida Sans Unicode"/>
                <a:cs typeface="Lucida Sans Unicode"/>
              </a:rPr>
              <a:t>al</a:t>
            </a:r>
            <a:r>
              <a:rPr sz="2000" spc="-5" dirty="0">
                <a:solidFill>
                  <a:srgbClr val="202020"/>
                </a:solidFill>
                <a:latin typeface="Lucida Sans Unicode"/>
                <a:cs typeface="Lucida Sans Unicode"/>
              </a:rPr>
              <a:t>t</a:t>
            </a:r>
            <a:r>
              <a:rPr sz="2000" spc="5" dirty="0">
                <a:solidFill>
                  <a:srgbClr val="202020"/>
                </a:solidFill>
                <a:latin typeface="Lucida Sans Unicode"/>
                <a:cs typeface="Lucida Sans Unicode"/>
              </a:rPr>
              <a:t>e</a:t>
            </a:r>
            <a:r>
              <a:rPr sz="2000" spc="10" dirty="0">
                <a:solidFill>
                  <a:srgbClr val="202020"/>
                </a:solidFill>
                <a:latin typeface="Lucida Sans Unicode"/>
                <a:cs typeface="Lucida Sans Unicode"/>
              </a:rPr>
              <a:t>r</a:t>
            </a:r>
            <a:r>
              <a:rPr sz="2000" dirty="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2000" spc="-290" dirty="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2000" spc="-20" dirty="0">
                <a:solidFill>
                  <a:srgbClr val="202020"/>
                </a:solidFill>
                <a:latin typeface="Lucida Sans Unicode"/>
                <a:cs typeface="Lucida Sans Unicode"/>
              </a:rPr>
              <a:t>o</a:t>
            </a:r>
            <a:r>
              <a:rPr sz="2000" dirty="0">
                <a:solidFill>
                  <a:srgbClr val="202020"/>
                </a:solidFill>
                <a:latin typeface="Lucida Sans Unicode"/>
                <a:cs typeface="Lucida Sans Unicode"/>
              </a:rPr>
              <a:t>r</a:t>
            </a:r>
            <a:r>
              <a:rPr sz="2000" spc="260" dirty="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2000" spc="10" dirty="0">
                <a:solidFill>
                  <a:srgbClr val="202020"/>
                </a:solidFill>
                <a:latin typeface="Lucida Sans Unicode"/>
                <a:cs typeface="Lucida Sans Unicode"/>
              </a:rPr>
              <a:t>d</a:t>
            </a:r>
            <a:r>
              <a:rPr sz="2000" dirty="0">
                <a:solidFill>
                  <a:srgbClr val="202020"/>
                </a:solidFill>
                <a:latin typeface="Lucida Sans Unicode"/>
                <a:cs typeface="Lucida Sans Unicode"/>
              </a:rPr>
              <a:t>r</a:t>
            </a:r>
            <a:r>
              <a:rPr sz="2000" spc="-95" dirty="0">
                <a:solidFill>
                  <a:srgbClr val="202020"/>
                </a:solidFill>
                <a:latin typeface="Lucida Sans Unicode"/>
                <a:cs typeface="Lucida Sans Unicode"/>
              </a:rPr>
              <a:t>o</a:t>
            </a:r>
            <a:r>
              <a:rPr sz="2000" spc="-20" dirty="0">
                <a:solidFill>
                  <a:srgbClr val="202020"/>
                </a:solidFill>
                <a:latin typeface="Lucida Sans Unicode"/>
                <a:cs typeface="Lucida Sans Unicode"/>
              </a:rPr>
              <a:t>p</a:t>
            </a:r>
            <a:r>
              <a:rPr sz="2000" dirty="0">
                <a:solidFill>
                  <a:srgbClr val="202020"/>
                </a:solidFill>
                <a:latin typeface="Lucida Sans Unicode"/>
                <a:cs typeface="Lucida Sans Unicode"/>
              </a:rPr>
              <a:t>	</a:t>
            </a:r>
            <a:r>
              <a:rPr sz="2000" spc="-60" dirty="0">
                <a:solidFill>
                  <a:srgbClr val="202020"/>
                </a:solidFill>
                <a:latin typeface="Lucida Sans Unicode"/>
                <a:cs typeface="Lucida Sans Unicode"/>
              </a:rPr>
              <a:t>a</a:t>
            </a:r>
            <a:r>
              <a:rPr sz="2000" spc="25" dirty="0">
                <a:solidFill>
                  <a:srgbClr val="202020"/>
                </a:solidFill>
                <a:latin typeface="Lucida Sans Unicode"/>
                <a:cs typeface="Lucida Sans Unicode"/>
              </a:rPr>
              <a:t>n</a:t>
            </a:r>
            <a:r>
              <a:rPr sz="2000" spc="-30" dirty="0">
                <a:solidFill>
                  <a:srgbClr val="202020"/>
                </a:solidFill>
                <a:latin typeface="Lucida Sans Unicode"/>
                <a:cs typeface="Lucida Sans Unicode"/>
              </a:rPr>
              <a:t>y</a:t>
            </a:r>
            <a:r>
              <a:rPr sz="2000" spc="305" dirty="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Lucida Sans Unicode"/>
                <a:cs typeface="Lucida Sans Unicode"/>
              </a:rPr>
              <a:t>t</a:t>
            </a:r>
            <a:r>
              <a:rPr sz="2000" spc="-55" dirty="0">
                <a:solidFill>
                  <a:srgbClr val="202020"/>
                </a:solidFill>
                <a:latin typeface="Lucida Sans Unicode"/>
                <a:cs typeface="Lucida Sans Unicode"/>
              </a:rPr>
              <a:t>a</a:t>
            </a:r>
            <a:r>
              <a:rPr sz="2000" spc="10" dirty="0">
                <a:solidFill>
                  <a:srgbClr val="202020"/>
                </a:solidFill>
                <a:latin typeface="Lucida Sans Unicode"/>
                <a:cs typeface="Lucida Sans Unicode"/>
              </a:rPr>
              <a:t>b</a:t>
            </a:r>
            <a:r>
              <a:rPr sz="2000" spc="-60" dirty="0">
                <a:solidFill>
                  <a:srgbClr val="202020"/>
                </a:solidFill>
                <a:latin typeface="Lucida Sans Unicode"/>
                <a:cs typeface="Lucida Sans Unicode"/>
              </a:rPr>
              <a:t>l</a:t>
            </a:r>
            <a:r>
              <a:rPr sz="2000" spc="20" dirty="0">
                <a:solidFill>
                  <a:srgbClr val="202020"/>
                </a:solidFill>
                <a:latin typeface="Lucida Sans Unicode"/>
                <a:cs typeface="Lucida Sans Unicode"/>
              </a:rPr>
              <a:t>e</a:t>
            </a:r>
            <a:r>
              <a:rPr sz="2000" dirty="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2000" spc="-305" dirty="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2000" spc="-90" dirty="0">
                <a:solidFill>
                  <a:srgbClr val="202020"/>
                </a:solidFill>
                <a:latin typeface="Lucida Sans Unicode"/>
                <a:cs typeface="Lucida Sans Unicode"/>
              </a:rPr>
              <a:t>i</a:t>
            </a:r>
            <a:r>
              <a:rPr sz="2000" spc="-45" dirty="0">
                <a:solidFill>
                  <a:srgbClr val="202020"/>
                </a:solidFill>
                <a:latin typeface="Lucida Sans Unicode"/>
                <a:cs typeface="Lucida Sans Unicode"/>
              </a:rPr>
              <a:t>n</a:t>
            </a:r>
            <a:r>
              <a:rPr sz="2000" dirty="0">
                <a:solidFill>
                  <a:srgbClr val="202020"/>
                </a:solidFill>
                <a:latin typeface="Lucida Sans Unicode"/>
                <a:cs typeface="Lucida Sans Unicode"/>
              </a:rPr>
              <a:t>	</a:t>
            </a:r>
            <a:r>
              <a:rPr sz="2000" spc="20" dirty="0">
                <a:solidFill>
                  <a:srgbClr val="202020"/>
                </a:solidFill>
                <a:latin typeface="Lucida Sans Unicode"/>
                <a:cs typeface="Lucida Sans Unicode"/>
              </a:rPr>
              <a:t>a</a:t>
            </a:r>
            <a:r>
              <a:rPr sz="2000" spc="265" dirty="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2000" spc="10" dirty="0">
                <a:solidFill>
                  <a:srgbClr val="202020"/>
                </a:solidFill>
                <a:latin typeface="Lucida Sans Unicode"/>
                <a:cs typeface="Lucida Sans Unicode"/>
              </a:rPr>
              <a:t>d</a:t>
            </a:r>
            <a:r>
              <a:rPr sz="2000" spc="-5" dirty="0">
                <a:solidFill>
                  <a:srgbClr val="202020"/>
                </a:solidFill>
                <a:latin typeface="Lucida Sans Unicode"/>
                <a:cs typeface="Lucida Sans Unicode"/>
              </a:rPr>
              <a:t>a</a:t>
            </a:r>
            <a:r>
              <a:rPr sz="2000" spc="-50" dirty="0">
                <a:solidFill>
                  <a:srgbClr val="202020"/>
                </a:solidFill>
                <a:latin typeface="Lucida Sans Unicode"/>
                <a:cs typeface="Lucida Sans Unicode"/>
              </a:rPr>
              <a:t>t</a:t>
            </a:r>
            <a:r>
              <a:rPr sz="2000" dirty="0">
                <a:solidFill>
                  <a:srgbClr val="202020"/>
                </a:solidFill>
                <a:latin typeface="Lucida Sans Unicode"/>
                <a:cs typeface="Lucida Sans Unicode"/>
              </a:rPr>
              <a:t>a</a:t>
            </a:r>
            <a:r>
              <a:rPr sz="2000" spc="35" dirty="0">
                <a:solidFill>
                  <a:srgbClr val="202020"/>
                </a:solidFill>
                <a:latin typeface="Lucida Sans Unicode"/>
                <a:cs typeface="Lucida Sans Unicode"/>
              </a:rPr>
              <a:t>b</a:t>
            </a:r>
            <a:r>
              <a:rPr sz="2000" spc="-55" dirty="0">
                <a:solidFill>
                  <a:srgbClr val="202020"/>
                </a:solidFill>
                <a:latin typeface="Lucida Sans Unicode"/>
                <a:cs typeface="Lucida Sans Unicode"/>
              </a:rPr>
              <a:t>a</a:t>
            </a:r>
            <a:r>
              <a:rPr sz="2000" spc="-50" dirty="0">
                <a:solidFill>
                  <a:srgbClr val="202020"/>
                </a:solidFill>
                <a:latin typeface="Lucida Sans Unicode"/>
                <a:cs typeface="Lucida Sans Unicode"/>
              </a:rPr>
              <a:t>s</a:t>
            </a:r>
            <a:r>
              <a:rPr sz="2000" spc="20" dirty="0">
                <a:solidFill>
                  <a:srgbClr val="202020"/>
                </a:solidFill>
                <a:latin typeface="Lucida Sans Unicode"/>
                <a:cs typeface="Lucida Sans Unicode"/>
              </a:rPr>
              <a:t>e</a:t>
            </a:r>
            <a:r>
              <a:rPr sz="2000" dirty="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2000" spc="-310" dirty="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2000" spc="-80" dirty="0">
                <a:solidFill>
                  <a:srgbClr val="202020"/>
                </a:solidFill>
                <a:latin typeface="Lucida Sans Unicode"/>
                <a:cs typeface="Lucida Sans Unicode"/>
              </a:rPr>
              <a:t>t</a:t>
            </a:r>
            <a:r>
              <a:rPr sz="2000" spc="30" dirty="0">
                <a:solidFill>
                  <a:srgbClr val="202020"/>
                </a:solidFill>
                <a:latin typeface="Lucida Sans Unicode"/>
                <a:cs typeface="Lucida Sans Unicode"/>
              </a:rPr>
              <a:t>h</a:t>
            </a:r>
            <a:r>
              <a:rPr sz="2000" spc="-70" dirty="0">
                <a:solidFill>
                  <a:srgbClr val="202020"/>
                </a:solidFill>
                <a:latin typeface="Lucida Sans Unicode"/>
                <a:cs typeface="Lucida Sans Unicode"/>
              </a:rPr>
              <a:t>e</a:t>
            </a:r>
            <a:r>
              <a:rPr sz="2000" dirty="0">
                <a:solidFill>
                  <a:srgbClr val="202020"/>
                </a:solidFill>
                <a:latin typeface="Lucida Sans Unicode"/>
                <a:cs typeface="Lucida Sans Unicode"/>
              </a:rPr>
              <a:t>n	</a:t>
            </a:r>
            <a:r>
              <a:rPr sz="2000" spc="-80" dirty="0">
                <a:solidFill>
                  <a:srgbClr val="202020"/>
                </a:solidFill>
                <a:latin typeface="Lucida Sans Unicode"/>
                <a:cs typeface="Lucida Sans Unicode"/>
              </a:rPr>
              <a:t>t</a:t>
            </a:r>
            <a:r>
              <a:rPr sz="2000" spc="25" dirty="0">
                <a:solidFill>
                  <a:srgbClr val="202020"/>
                </a:solidFill>
                <a:latin typeface="Lucida Sans Unicode"/>
                <a:cs typeface="Lucida Sans Unicode"/>
              </a:rPr>
              <a:t>h</a:t>
            </a:r>
            <a:r>
              <a:rPr sz="2000" spc="15" dirty="0">
                <a:solidFill>
                  <a:srgbClr val="202020"/>
                </a:solidFill>
                <a:latin typeface="Lucida Sans Unicode"/>
                <a:cs typeface="Lucida Sans Unicode"/>
              </a:rPr>
              <a:t>e  </a:t>
            </a:r>
            <a:r>
              <a:rPr sz="2000" spc="-30" dirty="0">
                <a:solidFill>
                  <a:srgbClr val="202020"/>
                </a:solidFill>
                <a:latin typeface="Lucida Sans Unicode"/>
                <a:cs typeface="Lucida Sans Unicode"/>
              </a:rPr>
              <a:t>f</a:t>
            </a:r>
            <a:r>
              <a:rPr sz="2000" spc="-65" dirty="0">
                <a:solidFill>
                  <a:srgbClr val="202020"/>
                </a:solidFill>
                <a:latin typeface="Lucida Sans Unicode"/>
                <a:cs typeface="Lucida Sans Unicode"/>
              </a:rPr>
              <a:t>o</a:t>
            </a:r>
            <a:r>
              <a:rPr sz="2000" spc="-60" dirty="0">
                <a:solidFill>
                  <a:srgbClr val="202020"/>
                </a:solidFill>
                <a:latin typeface="Lucida Sans Unicode"/>
                <a:cs typeface="Lucida Sans Unicode"/>
              </a:rPr>
              <a:t>ll</a:t>
            </a:r>
            <a:r>
              <a:rPr sz="2000" spc="-30" dirty="0">
                <a:solidFill>
                  <a:srgbClr val="202020"/>
                </a:solidFill>
                <a:latin typeface="Lucida Sans Unicode"/>
                <a:cs typeface="Lucida Sans Unicode"/>
              </a:rPr>
              <a:t>o</a:t>
            </a:r>
            <a:r>
              <a:rPr sz="2000" spc="30" dirty="0">
                <a:solidFill>
                  <a:srgbClr val="202020"/>
                </a:solidFill>
                <a:latin typeface="Lucida Sans Unicode"/>
                <a:cs typeface="Lucida Sans Unicode"/>
              </a:rPr>
              <a:t>w</a:t>
            </a:r>
            <a:r>
              <a:rPr sz="2000" spc="-60" dirty="0">
                <a:solidFill>
                  <a:srgbClr val="202020"/>
                </a:solidFill>
                <a:latin typeface="Lucida Sans Unicode"/>
                <a:cs typeface="Lucida Sans Unicode"/>
              </a:rPr>
              <a:t>i</a:t>
            </a:r>
            <a:r>
              <a:rPr sz="2000" spc="30" dirty="0">
                <a:solidFill>
                  <a:srgbClr val="202020"/>
                </a:solidFill>
                <a:latin typeface="Lucida Sans Unicode"/>
                <a:cs typeface="Lucida Sans Unicode"/>
              </a:rPr>
              <a:t>n</a:t>
            </a:r>
            <a:r>
              <a:rPr sz="2000" spc="-150" dirty="0">
                <a:solidFill>
                  <a:srgbClr val="202020"/>
                </a:solidFill>
                <a:latin typeface="Lucida Sans Unicode"/>
                <a:cs typeface="Lucida Sans Unicode"/>
              </a:rPr>
              <a:t>g</a:t>
            </a:r>
            <a:r>
              <a:rPr sz="2000" spc="-310" dirty="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2000" spc="20" dirty="0">
                <a:solidFill>
                  <a:srgbClr val="202020"/>
                </a:solidFill>
                <a:latin typeface="Lucida Sans Unicode"/>
                <a:cs typeface="Lucida Sans Unicode"/>
              </a:rPr>
              <a:t>m</a:t>
            </a:r>
            <a:r>
              <a:rPr sz="2000" spc="-5" dirty="0">
                <a:solidFill>
                  <a:srgbClr val="202020"/>
                </a:solidFill>
                <a:latin typeface="Lucida Sans Unicode"/>
                <a:cs typeface="Lucida Sans Unicode"/>
              </a:rPr>
              <a:t>e</a:t>
            </a:r>
            <a:r>
              <a:rPr sz="2000" spc="-50" dirty="0">
                <a:solidFill>
                  <a:srgbClr val="202020"/>
                </a:solidFill>
                <a:latin typeface="Lucida Sans Unicode"/>
                <a:cs typeface="Lucida Sans Unicode"/>
              </a:rPr>
              <a:t>ss</a:t>
            </a:r>
            <a:r>
              <a:rPr sz="2000" spc="-60" dirty="0">
                <a:solidFill>
                  <a:srgbClr val="202020"/>
                </a:solidFill>
                <a:latin typeface="Lucida Sans Unicode"/>
                <a:cs typeface="Lucida Sans Unicode"/>
              </a:rPr>
              <a:t>a</a:t>
            </a:r>
            <a:r>
              <a:rPr sz="2000" spc="-45" dirty="0">
                <a:solidFill>
                  <a:srgbClr val="202020"/>
                </a:solidFill>
                <a:latin typeface="Lucida Sans Unicode"/>
                <a:cs typeface="Lucida Sans Unicode"/>
              </a:rPr>
              <a:t>g</a:t>
            </a:r>
            <a:r>
              <a:rPr sz="2000" spc="20" dirty="0">
                <a:solidFill>
                  <a:srgbClr val="202020"/>
                </a:solidFill>
                <a:latin typeface="Lucida Sans Unicode"/>
                <a:cs typeface="Lucida Sans Unicode"/>
              </a:rPr>
              <a:t>e</a:t>
            </a:r>
            <a:r>
              <a:rPr sz="2000" spc="-195" dirty="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202020"/>
                </a:solidFill>
                <a:latin typeface="Lucida Sans Unicode"/>
                <a:cs typeface="Lucida Sans Unicode"/>
              </a:rPr>
              <a:t>a</a:t>
            </a:r>
            <a:r>
              <a:rPr sz="2000" spc="30" dirty="0">
                <a:solidFill>
                  <a:srgbClr val="202020"/>
                </a:solidFill>
                <a:latin typeface="Lucida Sans Unicode"/>
                <a:cs typeface="Lucida Sans Unicode"/>
              </a:rPr>
              <a:t>p</a:t>
            </a:r>
            <a:r>
              <a:rPr sz="2000" spc="10" dirty="0">
                <a:solidFill>
                  <a:srgbClr val="202020"/>
                </a:solidFill>
                <a:latin typeface="Lucida Sans Unicode"/>
                <a:cs typeface="Lucida Sans Unicode"/>
              </a:rPr>
              <a:t>p</a:t>
            </a:r>
            <a:r>
              <a:rPr sz="2000" spc="5" dirty="0">
                <a:solidFill>
                  <a:srgbClr val="202020"/>
                </a:solidFill>
                <a:latin typeface="Lucida Sans Unicode"/>
                <a:cs typeface="Lucida Sans Unicode"/>
              </a:rPr>
              <a:t>e</a:t>
            </a:r>
            <a:r>
              <a:rPr sz="2000" spc="15" dirty="0">
                <a:solidFill>
                  <a:srgbClr val="202020"/>
                </a:solidFill>
                <a:latin typeface="Lucida Sans Unicode"/>
                <a:cs typeface="Lucida Sans Unicode"/>
              </a:rPr>
              <a:t>a</a:t>
            </a:r>
            <a:r>
              <a:rPr sz="2000" dirty="0">
                <a:solidFill>
                  <a:srgbClr val="202020"/>
                </a:solidFill>
                <a:latin typeface="Lucida Sans Unicode"/>
                <a:cs typeface="Lucida Sans Unicode"/>
              </a:rPr>
              <a:t>r</a:t>
            </a:r>
            <a:r>
              <a:rPr sz="2000" spc="-40" dirty="0">
                <a:solidFill>
                  <a:srgbClr val="202020"/>
                </a:solidFill>
                <a:latin typeface="Lucida Sans Unicode"/>
                <a:cs typeface="Lucida Sans Unicode"/>
              </a:rPr>
              <a:t>s</a:t>
            </a:r>
            <a:r>
              <a:rPr sz="2000" spc="-105" dirty="0">
                <a:solidFill>
                  <a:srgbClr val="202020"/>
                </a:solidFill>
                <a:latin typeface="Lucida Sans Unicode"/>
                <a:cs typeface="Lucida Sans Unicode"/>
              </a:rPr>
              <a:t>: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78025" y="0"/>
            <a:ext cx="10474325" cy="687705"/>
            <a:chOff x="1478025" y="0"/>
            <a:chExt cx="10474325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1200" y="0"/>
              <a:ext cx="10467975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81200" y="0"/>
              <a:ext cx="10467975" cy="681355"/>
            </a:xfrm>
            <a:custGeom>
              <a:avLst/>
              <a:gdLst/>
              <a:ahLst/>
              <a:cxnLst/>
              <a:rect l="l" t="t" r="r" b="b"/>
              <a:pathLst>
                <a:path w="10467975" h="681355">
                  <a:moveTo>
                    <a:pt x="0" y="680974"/>
                  </a:moveTo>
                  <a:lnTo>
                    <a:pt x="10467975" y="680974"/>
                  </a:lnTo>
                  <a:lnTo>
                    <a:pt x="10467975" y="0"/>
                  </a:lnTo>
                </a:path>
                <a:path w="10467975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492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DDL</a:t>
            </a:r>
            <a:r>
              <a:rPr spc="-100" dirty="0"/>
              <a:t> </a:t>
            </a:r>
            <a:r>
              <a:rPr spc="-5" dirty="0"/>
              <a:t>Trigger(conti…)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00425" y="2181225"/>
            <a:ext cx="5210175" cy="13094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227065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200</a:t>
            </a:fld>
            <a:endParaRPr dirty="0"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9620" y="984313"/>
            <a:ext cx="8564880" cy="479488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25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DML 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Triggers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1010"/>
              </a:spcBef>
            </a:pPr>
            <a:r>
              <a:rPr sz="2400" spc="1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DML </a:t>
            </a:r>
            <a:r>
              <a:rPr sz="2400" spc="-15" dirty="0">
                <a:latin typeface="Calibri"/>
                <a:cs typeface="Calibri"/>
              </a:rPr>
              <a:t>triggers are </a:t>
            </a:r>
            <a:r>
              <a:rPr sz="2400" spc="-10" dirty="0">
                <a:latin typeface="Calibri"/>
                <a:cs typeface="Calibri"/>
              </a:rPr>
              <a:t>fired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spc="10" dirty="0">
                <a:latin typeface="Calibri"/>
                <a:cs typeface="Calibri"/>
              </a:rPr>
              <a:t>response to </a:t>
            </a:r>
            <a:r>
              <a:rPr sz="2400" spc="-5" dirty="0">
                <a:latin typeface="Calibri"/>
                <a:cs typeface="Calibri"/>
              </a:rPr>
              <a:t>DML </a:t>
            </a:r>
            <a:r>
              <a:rPr sz="2400" spc="-10" dirty="0">
                <a:latin typeface="Calibri"/>
                <a:cs typeface="Calibri"/>
              </a:rPr>
              <a:t>(Data Manipulation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Language)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command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events</a:t>
            </a:r>
            <a:r>
              <a:rPr sz="2400" spc="-5" dirty="0">
                <a:latin typeface="Calibri"/>
                <a:cs typeface="Calibri"/>
              </a:rPr>
              <a:t> that</a:t>
            </a:r>
            <a:r>
              <a:rPr sz="2400" dirty="0">
                <a:latin typeface="Calibri"/>
                <a:cs typeface="Calibri"/>
              </a:rPr>
              <a:t> start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Insert,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Update,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Delete.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Like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insert_table,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Update_view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Delete_table.</a:t>
            </a:r>
            <a:endParaRPr sz="2400">
              <a:latin typeface="Calibri"/>
              <a:cs typeface="Calibri"/>
            </a:endParaRPr>
          </a:p>
          <a:p>
            <a:pPr marL="12700" marR="6182360">
              <a:lnSpc>
                <a:spcPct val="125200"/>
              </a:lnSpc>
            </a:pPr>
            <a:r>
              <a:rPr sz="2400" dirty="0">
                <a:latin typeface="Calibri"/>
                <a:cs typeface="Calibri"/>
              </a:rPr>
              <a:t>create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trigger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deep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emp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20" dirty="0">
                <a:latin typeface="Calibri"/>
                <a:cs typeface="Calibri"/>
              </a:rPr>
              <a:t>for</a:t>
            </a:r>
            <a:endParaRPr sz="2400">
              <a:latin typeface="Calibri"/>
              <a:cs typeface="Calibri"/>
            </a:endParaRPr>
          </a:p>
          <a:p>
            <a:pPr marL="12700" marR="5997575">
              <a:lnSpc>
                <a:spcPct val="125099"/>
              </a:lnSpc>
            </a:pP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15" dirty="0">
                <a:latin typeface="Calibri"/>
                <a:cs typeface="Calibri"/>
              </a:rPr>
              <a:t>u</a:t>
            </a:r>
            <a:r>
              <a:rPr sz="2400" spc="10" dirty="0">
                <a:latin typeface="Calibri"/>
                <a:cs typeface="Calibri"/>
              </a:rPr>
              <a:t>pd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,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  </a:t>
            </a:r>
            <a:r>
              <a:rPr sz="2400" spc="-25" dirty="0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  <a:p>
            <a:pPr marL="12700" marR="1899285">
              <a:lnSpc>
                <a:spcPts val="3610"/>
              </a:lnSpc>
              <a:spcBef>
                <a:spcPts val="20"/>
              </a:spcBef>
            </a:pPr>
            <a:r>
              <a:rPr sz="2400" spc="-5" dirty="0">
                <a:latin typeface="Calibri"/>
                <a:cs typeface="Calibri"/>
              </a:rPr>
              <a:t>print'you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 </a:t>
            </a:r>
            <a:r>
              <a:rPr sz="2400" spc="5" dirty="0">
                <a:latin typeface="Calibri"/>
                <a:cs typeface="Calibri"/>
              </a:rPr>
              <a:t>not </a:t>
            </a:r>
            <a:r>
              <a:rPr sz="2400" dirty="0">
                <a:latin typeface="Calibri"/>
                <a:cs typeface="Calibri"/>
              </a:rPr>
              <a:t>insert,update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delete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</a:t>
            </a:r>
            <a:r>
              <a:rPr sz="2400" spc="-15" dirty="0">
                <a:latin typeface="Calibri"/>
                <a:cs typeface="Calibri"/>
              </a:rPr>
              <a:t> i'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rollback;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73275" y="0"/>
            <a:ext cx="10619105" cy="684530"/>
            <a:chOff x="1573275" y="0"/>
            <a:chExt cx="10619105" cy="6845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6450" y="0"/>
              <a:ext cx="10615549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76450" y="0"/>
              <a:ext cx="10615930" cy="681355"/>
            </a:xfrm>
            <a:custGeom>
              <a:avLst/>
              <a:gdLst/>
              <a:ahLst/>
              <a:cxnLst/>
              <a:rect l="l" t="t" r="r" b="b"/>
              <a:pathLst>
                <a:path w="10615930" h="681355">
                  <a:moveTo>
                    <a:pt x="0" y="680974"/>
                  </a:moveTo>
                  <a:lnTo>
                    <a:pt x="10615549" y="680974"/>
                  </a:lnTo>
                </a:path>
                <a:path w="1061593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48326" y="43815"/>
            <a:ext cx="347472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DML</a:t>
            </a:r>
            <a:r>
              <a:rPr spc="-90" dirty="0"/>
              <a:t> </a:t>
            </a:r>
            <a:r>
              <a:rPr spc="-5" dirty="0"/>
              <a:t>Trigger(conti…)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27065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201</a:t>
            </a:fld>
            <a:endParaRPr dirty="0"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2189" y="1435798"/>
            <a:ext cx="8115934" cy="1078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55"/>
              </a:lnSpc>
              <a:spcBef>
                <a:spcPts val="100"/>
              </a:spcBef>
            </a:pPr>
            <a:r>
              <a:rPr sz="2400" spc="-10" dirty="0">
                <a:solidFill>
                  <a:srgbClr val="202020"/>
                </a:solidFill>
                <a:latin typeface="Calibri"/>
                <a:cs typeface="Calibri"/>
              </a:rPr>
              <a:t>When</a:t>
            </a:r>
            <a:r>
              <a:rPr sz="2400" spc="2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02020"/>
                </a:solidFill>
                <a:latin typeface="Calibri"/>
                <a:cs typeface="Calibri"/>
              </a:rPr>
              <a:t>we</a:t>
            </a:r>
            <a:r>
              <a:rPr sz="2400" spc="2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02020"/>
                </a:solidFill>
                <a:latin typeface="Calibri"/>
                <a:cs typeface="Calibri"/>
              </a:rPr>
              <a:t>insert,</a:t>
            </a:r>
            <a:r>
              <a:rPr sz="2400" spc="204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update</a:t>
            </a:r>
            <a:r>
              <a:rPr sz="2400" spc="2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or</a:t>
            </a:r>
            <a:r>
              <a:rPr sz="2400" spc="19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delete</a:t>
            </a:r>
            <a:r>
              <a:rPr sz="2400" spc="2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sz="2400" spc="2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a</a:t>
            </a:r>
            <a:r>
              <a:rPr sz="2400" spc="18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020"/>
                </a:solidFill>
                <a:latin typeface="Calibri"/>
                <a:cs typeface="Calibri"/>
              </a:rPr>
              <a:t>table</a:t>
            </a:r>
            <a:r>
              <a:rPr sz="2400" spc="28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sz="2400" spc="2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a</a:t>
            </a:r>
            <a:r>
              <a:rPr sz="2400" spc="18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020"/>
                </a:solidFill>
                <a:latin typeface="Calibri"/>
                <a:cs typeface="Calibri"/>
              </a:rPr>
              <a:t>database</a:t>
            </a:r>
            <a:r>
              <a:rPr sz="2400" spc="2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02020"/>
                </a:solidFill>
                <a:latin typeface="Calibri"/>
                <a:cs typeface="Calibri"/>
              </a:rPr>
              <a:t>then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spc="1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02020"/>
                </a:solidFill>
                <a:latin typeface="Calibri"/>
                <a:cs typeface="Calibri"/>
              </a:rPr>
              <a:t>following</a:t>
            </a:r>
            <a:r>
              <a:rPr sz="24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02020"/>
                </a:solidFill>
                <a:latin typeface="Calibri"/>
                <a:cs typeface="Calibri"/>
              </a:rPr>
              <a:t>message</a:t>
            </a:r>
            <a:r>
              <a:rPr sz="2400" spc="-10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02020"/>
                </a:solidFill>
                <a:latin typeface="Calibri"/>
                <a:cs typeface="Calibri"/>
              </a:rPr>
              <a:t>appears</a:t>
            </a:r>
            <a:endParaRPr sz="2400">
              <a:latin typeface="Calibri"/>
              <a:cs typeface="Calibri"/>
            </a:endParaRPr>
          </a:p>
          <a:p>
            <a:pPr marL="1985010" algn="ctr">
              <a:lnSpc>
                <a:spcPct val="100000"/>
              </a:lnSpc>
              <a:spcBef>
                <a:spcPts val="1340"/>
              </a:spcBef>
            </a:pPr>
            <a:r>
              <a:rPr sz="1200" spc="-70" dirty="0">
                <a:solidFill>
                  <a:srgbClr val="202020"/>
                </a:solidFill>
                <a:latin typeface="Lucida Sans Unicode"/>
                <a:cs typeface="Lucida Sans Unicode"/>
              </a:rPr>
              <a:t>,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1850" y="0"/>
            <a:ext cx="10388600" cy="687705"/>
            <a:chOff x="1601850" y="0"/>
            <a:chExt cx="1038860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5025" y="0"/>
              <a:ext cx="1038225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05025" y="0"/>
              <a:ext cx="10382250" cy="681355"/>
            </a:xfrm>
            <a:custGeom>
              <a:avLst/>
              <a:gdLst/>
              <a:ahLst/>
              <a:cxnLst/>
              <a:rect l="l" t="t" r="r" b="b"/>
              <a:pathLst>
                <a:path w="10382250" h="681355">
                  <a:moveTo>
                    <a:pt x="0" y="680974"/>
                  </a:moveTo>
                  <a:lnTo>
                    <a:pt x="10382250" y="680974"/>
                  </a:lnTo>
                  <a:lnTo>
                    <a:pt x="10382250" y="0"/>
                  </a:lnTo>
                </a:path>
                <a:path w="1038225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54980" y="43815"/>
            <a:ext cx="34740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DML</a:t>
            </a:r>
            <a:r>
              <a:rPr spc="-95" dirty="0"/>
              <a:t> </a:t>
            </a:r>
            <a:r>
              <a:rPr spc="-5" dirty="0"/>
              <a:t>Trigger(conti…)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95675" y="2381250"/>
            <a:ext cx="6115050" cy="25336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227065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202</a:t>
            </a:fld>
            <a:endParaRPr dirty="0"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9620" y="984313"/>
            <a:ext cx="8566785" cy="4928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109085">
              <a:lnSpc>
                <a:spcPct val="125200"/>
              </a:lnSpc>
              <a:spcBef>
                <a:spcPts val="95"/>
              </a:spcBef>
            </a:pP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There</a:t>
            </a:r>
            <a:r>
              <a:rPr sz="2400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2400" spc="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two</a:t>
            </a:r>
            <a:r>
              <a:rPr sz="24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types</a:t>
            </a:r>
            <a:r>
              <a:rPr sz="24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DML</a:t>
            </a:r>
            <a:r>
              <a:rPr sz="24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triggers </a:t>
            </a:r>
            <a:r>
              <a:rPr sz="2400" spc="-5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20" dirty="0">
                <a:solidFill>
                  <a:srgbClr val="4471C4"/>
                </a:solidFill>
                <a:latin typeface="Calibri"/>
                <a:cs typeface="Calibri"/>
              </a:rPr>
              <a:t>AFTER</a:t>
            </a:r>
            <a:r>
              <a:rPr sz="2400" spc="-12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4471C4"/>
                </a:solidFill>
                <a:latin typeface="Calibri"/>
                <a:cs typeface="Calibri"/>
              </a:rPr>
              <a:t>Triggers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15"/>
              </a:lnSpc>
              <a:spcBef>
                <a:spcPts val="725"/>
              </a:spcBef>
            </a:pPr>
            <a:r>
              <a:rPr sz="2400" spc="5" dirty="0">
                <a:latin typeface="Calibri"/>
                <a:cs typeface="Calibri"/>
              </a:rPr>
              <a:t>AFTER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triggers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executed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after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action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of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INSERT,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UPDATE,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15"/>
              </a:lnSpc>
            </a:pPr>
            <a:r>
              <a:rPr sz="2400" dirty="0">
                <a:latin typeface="Calibri"/>
                <a:cs typeface="Calibri"/>
              </a:rPr>
              <a:t>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DELETE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statement.</a:t>
            </a:r>
            <a:endParaRPr sz="2400">
              <a:latin typeface="Calibri"/>
              <a:cs typeface="Calibri"/>
            </a:endParaRPr>
          </a:p>
          <a:p>
            <a:pPr marL="12700" marR="5995670">
              <a:lnSpc>
                <a:spcPct val="125200"/>
              </a:lnSpc>
            </a:pPr>
            <a:r>
              <a:rPr sz="2400" dirty="0">
                <a:latin typeface="Calibri"/>
                <a:cs typeface="Calibri"/>
              </a:rPr>
              <a:t>create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trigger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insertt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emp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dirty="0">
                <a:latin typeface="Calibri"/>
                <a:cs typeface="Calibri"/>
              </a:rPr>
              <a:t>after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insert</a:t>
            </a:r>
            <a:endParaRPr sz="2400">
              <a:latin typeface="Calibri"/>
              <a:cs typeface="Calibri"/>
            </a:endParaRPr>
          </a:p>
          <a:p>
            <a:pPr marL="12700" marR="7861300">
              <a:lnSpc>
                <a:spcPct val="125099"/>
              </a:lnSpc>
              <a:spcBef>
                <a:spcPts val="5"/>
              </a:spcBef>
            </a:pPr>
            <a:r>
              <a:rPr sz="2400" spc="-25" dirty="0">
                <a:latin typeface="Calibri"/>
                <a:cs typeface="Calibri"/>
              </a:rPr>
              <a:t>as 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eg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  <a:p>
            <a:pPr marL="12700" marR="4013200">
              <a:lnSpc>
                <a:spcPct val="125200"/>
              </a:lnSpc>
            </a:pPr>
            <a:r>
              <a:rPr sz="2400" dirty="0">
                <a:latin typeface="Calibri"/>
                <a:cs typeface="Calibri"/>
              </a:rPr>
              <a:t>insert</a:t>
            </a:r>
            <a:r>
              <a:rPr sz="2400" spc="-5" dirty="0">
                <a:latin typeface="Calibri"/>
                <a:cs typeface="Calibri"/>
              </a:rPr>
              <a:t> into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empstatus</a:t>
            </a:r>
            <a:r>
              <a:rPr sz="2400" spc="-1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values('active')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end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97075" y="0"/>
            <a:ext cx="10695305" cy="684530"/>
            <a:chOff x="1497075" y="0"/>
            <a:chExt cx="10695305" cy="6845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0250" y="0"/>
              <a:ext cx="10691749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00250" y="0"/>
              <a:ext cx="10692130" cy="681355"/>
            </a:xfrm>
            <a:custGeom>
              <a:avLst/>
              <a:gdLst/>
              <a:ahLst/>
              <a:cxnLst/>
              <a:rect l="l" t="t" r="r" b="b"/>
              <a:pathLst>
                <a:path w="10692130" h="681355">
                  <a:moveTo>
                    <a:pt x="0" y="680974"/>
                  </a:moveTo>
                  <a:lnTo>
                    <a:pt x="10691749" y="680974"/>
                  </a:lnTo>
                </a:path>
                <a:path w="1069213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09845" y="43815"/>
            <a:ext cx="34740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DML</a:t>
            </a:r>
            <a:r>
              <a:rPr spc="-95" dirty="0"/>
              <a:t> </a:t>
            </a:r>
            <a:r>
              <a:rPr spc="-5" dirty="0"/>
              <a:t>Trigger(conti…)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27065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203</a:t>
            </a:fld>
            <a:endParaRPr dirty="0"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73275" y="0"/>
            <a:ext cx="10619105" cy="684530"/>
            <a:chOff x="1573275" y="0"/>
            <a:chExt cx="10619105" cy="6845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6450" y="0"/>
              <a:ext cx="10615549" cy="6809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76450" y="0"/>
              <a:ext cx="10615930" cy="681355"/>
            </a:xfrm>
            <a:custGeom>
              <a:avLst/>
              <a:gdLst/>
              <a:ahLst/>
              <a:cxnLst/>
              <a:rect l="l" t="t" r="r" b="b"/>
              <a:pathLst>
                <a:path w="10615930" h="681355">
                  <a:moveTo>
                    <a:pt x="0" y="680974"/>
                  </a:moveTo>
                  <a:lnTo>
                    <a:pt x="10615549" y="680974"/>
                  </a:lnTo>
                </a:path>
                <a:path w="1061593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48326" y="43815"/>
            <a:ext cx="347472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DML</a:t>
            </a:r>
            <a:r>
              <a:rPr spc="-90" dirty="0"/>
              <a:t> </a:t>
            </a:r>
            <a:r>
              <a:rPr spc="-5" dirty="0"/>
              <a:t>Trigger(conti…)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24225" y="1371600"/>
            <a:ext cx="3714750" cy="31623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27065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204</a:t>
            </a:fld>
            <a:endParaRPr dirty="0"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9620" y="682561"/>
            <a:ext cx="8562975" cy="51282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I</a:t>
            </a:r>
            <a:r>
              <a:rPr sz="2400" spc="15" dirty="0">
                <a:solidFill>
                  <a:srgbClr val="4471C4"/>
                </a:solidFill>
                <a:latin typeface="Calibri"/>
                <a:cs typeface="Calibri"/>
              </a:rPr>
              <a:t>N</a:t>
            </a:r>
            <a:r>
              <a:rPr sz="2400" spc="20" dirty="0">
                <a:solidFill>
                  <a:srgbClr val="4471C4"/>
                </a:solidFill>
                <a:latin typeface="Calibri"/>
                <a:cs typeface="Calibri"/>
              </a:rPr>
              <a:t>S</a:t>
            </a:r>
            <a:r>
              <a:rPr sz="2400" spc="30" dirty="0">
                <a:solidFill>
                  <a:srgbClr val="4471C4"/>
                </a:solidFill>
                <a:latin typeface="Calibri"/>
                <a:cs typeface="Calibri"/>
              </a:rPr>
              <a:t>T</a:t>
            </a:r>
            <a:r>
              <a:rPr sz="2400" spc="25" dirty="0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sz="2400" spc="30" dirty="0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D</a:t>
            </a:r>
            <a:r>
              <a:rPr sz="2400" spc="-2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471C4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f</a:t>
            </a:r>
            <a:r>
              <a:rPr sz="2400" spc="7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125" dirty="0">
                <a:solidFill>
                  <a:srgbClr val="4471C4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4471C4"/>
                </a:solidFill>
                <a:latin typeface="Calibri"/>
                <a:cs typeface="Calibri"/>
              </a:rPr>
              <a:t>r</a:t>
            </a:r>
            <a:r>
              <a:rPr sz="2400" spc="-30" dirty="0">
                <a:solidFill>
                  <a:srgbClr val="4471C4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g</a:t>
            </a:r>
            <a:r>
              <a:rPr sz="2400" spc="-15" dirty="0">
                <a:solidFill>
                  <a:srgbClr val="4471C4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sz="2400" spc="-85" dirty="0">
                <a:solidFill>
                  <a:srgbClr val="4471C4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90400"/>
              </a:lnSpc>
              <a:spcBef>
                <a:spcPts val="1000"/>
              </a:spcBef>
            </a:pP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will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tell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database</a:t>
            </a:r>
            <a:r>
              <a:rPr sz="2400" dirty="0">
                <a:latin typeface="Calibri"/>
                <a:cs typeface="Calibri"/>
              </a:rPr>
              <a:t> engine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execute</a:t>
            </a:r>
            <a:r>
              <a:rPr sz="2400" spc="5" dirty="0">
                <a:latin typeface="Calibri"/>
                <a:cs typeface="Calibri"/>
              </a:rPr>
              <a:t> 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trigger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instead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of 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executing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statement.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For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insert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trigger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executes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when </a:t>
            </a:r>
            <a:r>
              <a:rPr sz="2400" spc="-15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event occurs </a:t>
            </a:r>
            <a:r>
              <a:rPr sz="2400" dirty="0">
                <a:latin typeface="Calibri"/>
                <a:cs typeface="Calibri"/>
              </a:rPr>
              <a:t>instead of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statement </a:t>
            </a:r>
            <a:r>
              <a:rPr sz="2400" spc="-5" dirty="0">
                <a:latin typeface="Calibri"/>
                <a:cs typeface="Calibri"/>
              </a:rPr>
              <a:t>that </a:t>
            </a:r>
            <a:r>
              <a:rPr sz="2400" spc="-15" dirty="0">
                <a:latin typeface="Calibri"/>
                <a:cs typeface="Calibri"/>
              </a:rPr>
              <a:t>would </a:t>
            </a:r>
            <a:r>
              <a:rPr sz="2400" dirty="0">
                <a:latin typeface="Calibri"/>
                <a:cs typeface="Calibri"/>
              </a:rPr>
              <a:t>insert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values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 marR="5463540">
              <a:lnSpc>
                <a:spcPct val="122600"/>
              </a:lnSpc>
              <a:spcBef>
                <a:spcPts val="75"/>
              </a:spcBef>
            </a:pP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114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f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r  </a:t>
            </a:r>
            <a:r>
              <a:rPr sz="2400" spc="-10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v11</a:t>
            </a:r>
            <a:endParaRPr sz="2400">
              <a:latin typeface="Calibri"/>
              <a:cs typeface="Calibri"/>
            </a:endParaRPr>
          </a:p>
          <a:p>
            <a:pPr marL="12700" marR="6115050">
              <a:lnSpc>
                <a:spcPts val="3610"/>
              </a:lnSpc>
              <a:spcBef>
                <a:spcPts val="240"/>
              </a:spcBef>
            </a:pPr>
            <a:r>
              <a:rPr sz="2400" dirty="0">
                <a:latin typeface="Calibri"/>
                <a:cs typeface="Calibri"/>
              </a:rPr>
              <a:t>I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spc="20" dirty="0">
                <a:latin typeface="Calibri"/>
                <a:cs typeface="Calibri"/>
              </a:rPr>
              <a:t>S</a:t>
            </a:r>
            <a:r>
              <a:rPr sz="2400" spc="30" dirty="0">
                <a:latin typeface="Calibri"/>
                <a:cs typeface="Calibri"/>
              </a:rPr>
              <a:t>T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2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I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spc="20" dirty="0">
                <a:latin typeface="Calibri"/>
                <a:cs typeface="Calibri"/>
              </a:rPr>
              <a:t>S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T  </a:t>
            </a:r>
            <a:r>
              <a:rPr sz="2400" spc="35" dirty="0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400" spc="-5" dirty="0">
                <a:latin typeface="Calibri"/>
                <a:cs typeface="Calibri"/>
              </a:rPr>
              <a:t>BEGIN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5" dirty="0">
                <a:latin typeface="Calibri"/>
                <a:cs typeface="Calibri"/>
              </a:rPr>
              <a:t>INSERT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emp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5" dirty="0">
                <a:latin typeface="Calibri"/>
                <a:cs typeface="Calibri"/>
              </a:rPr>
              <a:t>SELECT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I.id,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I.names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54225" y="0"/>
            <a:ext cx="10638155" cy="684530"/>
            <a:chOff x="1554225" y="0"/>
            <a:chExt cx="10638155" cy="6845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7400" y="0"/>
              <a:ext cx="10634599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57400" y="0"/>
              <a:ext cx="10634980" cy="681355"/>
            </a:xfrm>
            <a:custGeom>
              <a:avLst/>
              <a:gdLst/>
              <a:ahLst/>
              <a:cxnLst/>
              <a:rect l="l" t="t" r="r" b="b"/>
              <a:pathLst>
                <a:path w="10634980" h="681355">
                  <a:moveTo>
                    <a:pt x="0" y="680974"/>
                  </a:moveTo>
                  <a:lnTo>
                    <a:pt x="10634599" y="680974"/>
                  </a:lnTo>
                </a:path>
                <a:path w="1063498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42865" y="43815"/>
            <a:ext cx="347472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DML</a:t>
            </a:r>
            <a:r>
              <a:rPr spc="-95" dirty="0"/>
              <a:t> </a:t>
            </a:r>
            <a:r>
              <a:rPr spc="-5" dirty="0"/>
              <a:t>Trigger(conti…)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27065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205</a:t>
            </a:fld>
            <a:endParaRPr dirty="0"/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9620" y="648906"/>
            <a:ext cx="8542020" cy="538607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spc="-5" dirty="0">
                <a:latin typeface="Calibri"/>
                <a:cs typeface="Calibri"/>
              </a:rPr>
              <a:t>FROM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INSERTED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endParaRPr sz="2400">
              <a:latin typeface="Calibri"/>
              <a:cs typeface="Calibri"/>
            </a:endParaRPr>
          </a:p>
          <a:p>
            <a:pPr marL="12700" marR="5400040">
              <a:lnSpc>
                <a:spcPts val="3610"/>
              </a:lnSpc>
              <a:spcBef>
                <a:spcPts val="240"/>
              </a:spcBef>
            </a:pPr>
            <a:r>
              <a:rPr sz="2400" spc="5" dirty="0">
                <a:latin typeface="Calibri"/>
                <a:cs typeface="Calibri"/>
              </a:rPr>
              <a:t>INSERT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emp1values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SELECT </a:t>
            </a:r>
            <a:r>
              <a:rPr sz="2400" spc="-10" dirty="0">
                <a:latin typeface="Calibri"/>
                <a:cs typeface="Calibri"/>
              </a:rPr>
              <a:t>I.id1, </a:t>
            </a:r>
            <a:r>
              <a:rPr sz="2400" dirty="0">
                <a:latin typeface="Calibri"/>
                <a:cs typeface="Calibri"/>
              </a:rPr>
              <a:t>I.name1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INSERTED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spc="15" dirty="0">
                <a:latin typeface="Calibri"/>
                <a:cs typeface="Calibri"/>
              </a:rPr>
              <a:t>END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15" dirty="0">
                <a:latin typeface="Calibri"/>
                <a:cs typeface="Calibri"/>
              </a:rPr>
              <a:t>SQL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  <a:spcBef>
                <a:spcPts val="650"/>
              </a:spcBef>
              <a:tabLst>
                <a:tab pos="889635" algn="l"/>
                <a:tab pos="1394460" algn="l"/>
                <a:tab pos="2242820" algn="l"/>
                <a:tab pos="2929255" algn="l"/>
                <a:tab pos="3558540" algn="l"/>
                <a:tab pos="3834765" algn="l"/>
                <a:tab pos="4540250" algn="l"/>
                <a:tab pos="4968875" algn="l"/>
                <a:tab pos="5521960" algn="l"/>
                <a:tab pos="6799580" algn="l"/>
                <a:tab pos="7647940" algn="l"/>
                <a:tab pos="8362950" algn="l"/>
              </a:tabLst>
            </a:pP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en	</a:t>
            </a:r>
            <a:r>
              <a:rPr sz="2400" spc="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5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	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	a	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ew	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6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40" dirty="0">
                <a:latin typeface="Calibri"/>
                <a:cs typeface="Calibri"/>
              </a:rPr>
              <a:t>l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ow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	</a:t>
            </a:r>
            <a:r>
              <a:rPr sz="2400" spc="5" dirty="0">
                <a:latin typeface="Calibri"/>
                <a:cs typeface="Calibri"/>
              </a:rPr>
              <a:t>qu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y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en	</a:t>
            </a:r>
            <a:r>
              <a:rPr sz="2400" spc="-30" dirty="0"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spc="5" dirty="0">
                <a:latin typeface="Calibri"/>
                <a:cs typeface="Calibri"/>
              </a:rPr>
              <a:t>inserts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values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both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dirty="0">
                <a:latin typeface="Calibri"/>
                <a:cs typeface="Calibri"/>
              </a:rPr>
              <a:t>insert</a:t>
            </a:r>
            <a:r>
              <a:rPr sz="2400" spc="-5" dirty="0">
                <a:latin typeface="Calibri"/>
                <a:cs typeface="Calibri"/>
              </a:rPr>
              <a:t> into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v11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values(1,'d','dd')</a:t>
            </a:r>
            <a:endParaRPr sz="2400">
              <a:latin typeface="Calibri"/>
              <a:cs typeface="Calibri"/>
            </a:endParaRPr>
          </a:p>
          <a:p>
            <a:pPr marL="12700" marR="2767330">
              <a:lnSpc>
                <a:spcPct val="125200"/>
              </a:lnSpc>
            </a:pPr>
            <a:r>
              <a:rPr sz="2400" spc="-40" dirty="0">
                <a:latin typeface="Calibri"/>
                <a:cs typeface="Calibri"/>
              </a:rPr>
              <a:t>You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 </a:t>
            </a:r>
            <a:r>
              <a:rPr sz="2400" spc="10" dirty="0">
                <a:latin typeface="Calibri"/>
                <a:cs typeface="Calibri"/>
              </a:rPr>
              <a:t>see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both </a:t>
            </a:r>
            <a:r>
              <a:rPr sz="2400" spc="-5" dirty="0">
                <a:latin typeface="Calibri"/>
                <a:cs typeface="Calibri"/>
              </a:rPr>
              <a:t>tables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folowing </a:t>
            </a:r>
            <a:r>
              <a:rPr sz="2400" spc="-5" dirty="0">
                <a:latin typeface="Calibri"/>
                <a:cs typeface="Calibri"/>
              </a:rPr>
              <a:t>query: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select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emp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10" dirty="0">
                <a:latin typeface="Calibri"/>
                <a:cs typeface="Calibri"/>
              </a:rPr>
              <a:t>select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emp1values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30400" y="0"/>
            <a:ext cx="10761980" cy="684530"/>
            <a:chOff x="1430400" y="0"/>
            <a:chExt cx="10761980" cy="6845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3575" y="0"/>
              <a:ext cx="10758424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33575" y="0"/>
              <a:ext cx="10758805" cy="681355"/>
            </a:xfrm>
            <a:custGeom>
              <a:avLst/>
              <a:gdLst/>
              <a:ahLst/>
              <a:cxnLst/>
              <a:rect l="l" t="t" r="r" b="b"/>
              <a:pathLst>
                <a:path w="10758805" h="681355">
                  <a:moveTo>
                    <a:pt x="0" y="680974"/>
                  </a:moveTo>
                  <a:lnTo>
                    <a:pt x="10758423" y="680974"/>
                  </a:lnTo>
                </a:path>
                <a:path w="10758805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77714" y="43815"/>
            <a:ext cx="34740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DML</a:t>
            </a:r>
            <a:r>
              <a:rPr spc="-95" dirty="0"/>
              <a:t> </a:t>
            </a:r>
            <a:r>
              <a:rPr spc="-5" dirty="0"/>
              <a:t>Trigger(conti…)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200025"/>
            <a:ext cx="9525" cy="514350"/>
          </a:xfrm>
          <a:custGeom>
            <a:avLst/>
            <a:gdLst/>
            <a:ahLst/>
            <a:cxnLst/>
            <a:rect l="l" t="t" r="r" b="b"/>
            <a:pathLst>
              <a:path w="9525" h="514350">
                <a:moveTo>
                  <a:pt x="9525" y="0"/>
                </a:moveTo>
                <a:lnTo>
                  <a:pt x="0" y="0"/>
                </a:lnTo>
                <a:lnTo>
                  <a:pt x="0" y="514350"/>
                </a:lnTo>
                <a:lnTo>
                  <a:pt x="9525" y="514350"/>
                </a:ln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227065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206</a:t>
            </a:fld>
            <a:endParaRPr dirty="0"/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54225" y="0"/>
            <a:ext cx="10638155" cy="684530"/>
            <a:chOff x="1554225" y="0"/>
            <a:chExt cx="10638155" cy="6845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7400" y="0"/>
              <a:ext cx="10634599" cy="6809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57400" y="0"/>
              <a:ext cx="10634980" cy="681355"/>
            </a:xfrm>
            <a:custGeom>
              <a:avLst/>
              <a:gdLst/>
              <a:ahLst/>
              <a:cxnLst/>
              <a:rect l="l" t="t" r="r" b="b"/>
              <a:pathLst>
                <a:path w="10634980" h="681355">
                  <a:moveTo>
                    <a:pt x="0" y="680974"/>
                  </a:moveTo>
                  <a:lnTo>
                    <a:pt x="10634599" y="680974"/>
                  </a:lnTo>
                </a:path>
                <a:path w="1063498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42865" y="43815"/>
            <a:ext cx="347472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DML</a:t>
            </a:r>
            <a:r>
              <a:rPr spc="-95" dirty="0"/>
              <a:t> </a:t>
            </a:r>
            <a:r>
              <a:rPr spc="-5" dirty="0"/>
              <a:t>Trigger(conti…)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200025"/>
            <a:ext cx="9525" cy="514350"/>
          </a:xfrm>
          <a:custGeom>
            <a:avLst/>
            <a:gdLst/>
            <a:ahLst/>
            <a:cxnLst/>
            <a:rect l="l" t="t" r="r" b="b"/>
            <a:pathLst>
              <a:path w="9525" h="514350">
                <a:moveTo>
                  <a:pt x="9525" y="0"/>
                </a:moveTo>
                <a:lnTo>
                  <a:pt x="0" y="0"/>
                </a:lnTo>
                <a:lnTo>
                  <a:pt x="0" y="514350"/>
                </a:lnTo>
                <a:lnTo>
                  <a:pt x="9525" y="514350"/>
                </a:ln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76650" y="1000125"/>
            <a:ext cx="4838700" cy="48196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227065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207</a:t>
            </a:fld>
            <a:endParaRPr dirty="0"/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3785" y="1460118"/>
            <a:ext cx="8520430" cy="303466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41300" marR="5080" indent="-228600" algn="just">
              <a:lnSpc>
                <a:spcPct val="90300"/>
              </a:lnSpc>
              <a:spcBef>
                <a:spcPts val="384"/>
              </a:spcBef>
            </a:pP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PL/SQL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is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block-structured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language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that enables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developers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to </a:t>
            </a:r>
            <a:r>
              <a:rPr sz="24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combine</a:t>
            </a:r>
            <a:r>
              <a:rPr sz="2400" spc="530" dirty="0">
                <a:solidFill>
                  <a:srgbClr val="273139"/>
                </a:solidFill>
                <a:latin typeface="Calibri"/>
                <a:cs typeface="Calibri"/>
              </a:rPr>
              <a:t> 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the    power  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of    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SQL  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with</a:t>
            </a:r>
            <a:r>
              <a:rPr sz="2400" spc="5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3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procedural</a:t>
            </a:r>
            <a:r>
              <a:rPr sz="2400" spc="509" dirty="0">
                <a:solidFill>
                  <a:srgbClr val="273139"/>
                </a:solidFill>
                <a:latin typeface="Calibri"/>
                <a:cs typeface="Calibri"/>
              </a:rPr>
              <a:t> 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statements.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stored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procedure in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PL/SQL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is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nothing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but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 series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of </a:t>
            </a: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declarative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SQL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statements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which can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be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stored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in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database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catalogue.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procedure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can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be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thought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of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as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function or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 method.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They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can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 be </a:t>
            </a: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invoked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through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triggers,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other procedures,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or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applications </a:t>
            </a:r>
            <a:r>
              <a:rPr sz="2400" spc="-70" dirty="0">
                <a:solidFill>
                  <a:srgbClr val="273139"/>
                </a:solidFill>
                <a:latin typeface="Calibri"/>
                <a:cs typeface="Calibri"/>
              </a:rPr>
              <a:t>on </a:t>
            </a:r>
            <a:r>
              <a:rPr sz="2400" spc="-6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273139"/>
                </a:solidFill>
                <a:latin typeface="Calibri"/>
                <a:cs typeface="Calibri"/>
              </a:rPr>
              <a:t>Java,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PHP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etc.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All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statements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of a block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are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passed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Oracle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engine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all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at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once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which increases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processing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speed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decreases </a:t>
            </a:r>
            <a:r>
              <a:rPr sz="2400" spc="-5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traffic.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97075" y="0"/>
            <a:ext cx="10695305" cy="684530"/>
            <a:chOff x="1497075" y="0"/>
            <a:chExt cx="10695305" cy="6845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0250" y="0"/>
              <a:ext cx="10691749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00250" y="0"/>
              <a:ext cx="10692130" cy="681355"/>
            </a:xfrm>
            <a:custGeom>
              <a:avLst/>
              <a:gdLst/>
              <a:ahLst/>
              <a:cxnLst/>
              <a:rect l="l" t="t" r="r" b="b"/>
              <a:pathLst>
                <a:path w="10692130" h="681355">
                  <a:moveTo>
                    <a:pt x="0" y="680974"/>
                  </a:moveTo>
                  <a:lnTo>
                    <a:pt x="10691749" y="680974"/>
                  </a:lnTo>
                </a:path>
                <a:path w="1069213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57115" y="43815"/>
            <a:ext cx="497713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10.</a:t>
            </a:r>
            <a:r>
              <a:rPr spc="-100" dirty="0"/>
              <a:t> </a:t>
            </a:r>
            <a:r>
              <a:rPr dirty="0"/>
              <a:t>Procedures</a:t>
            </a:r>
            <a:r>
              <a:rPr spc="-150" dirty="0"/>
              <a:t> </a:t>
            </a:r>
            <a:r>
              <a:rPr spc="20" dirty="0"/>
              <a:t>in</a:t>
            </a:r>
            <a:r>
              <a:rPr spc="-65" dirty="0"/>
              <a:t> </a:t>
            </a:r>
            <a:r>
              <a:rPr dirty="0"/>
              <a:t>SQL/PL </a:t>
            </a:r>
            <a:r>
              <a:rPr spc="15" dirty="0"/>
              <a:t>SQL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371600" cy="781050"/>
            <a:chOff x="0" y="0"/>
            <a:chExt cx="1371600" cy="781050"/>
          </a:xfrm>
        </p:grpSpPr>
        <p:sp>
          <p:nvSpPr>
            <p:cNvPr id="8" name="object 8"/>
            <p:cNvSpPr/>
            <p:nvPr/>
          </p:nvSpPr>
          <p:spPr>
            <a:xfrm>
              <a:off x="0" y="66675"/>
              <a:ext cx="180975" cy="323850"/>
            </a:xfrm>
            <a:custGeom>
              <a:avLst/>
              <a:gdLst/>
              <a:ahLst/>
              <a:cxnLst/>
              <a:rect l="l" t="t" r="r" b="b"/>
              <a:pathLst>
                <a:path w="180975" h="323850">
                  <a:moveTo>
                    <a:pt x="18097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180975" y="323850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71599" cy="78105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227065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208</a:t>
            </a:fld>
            <a:endParaRPr dirty="0"/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8254" y="703008"/>
            <a:ext cx="8827135" cy="3507104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Advantages:</a:t>
            </a:r>
            <a:endParaRPr sz="240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90000"/>
              </a:lnSpc>
              <a:spcBef>
                <a:spcPts val="101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They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result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performance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improvement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of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 the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application.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If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a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procedure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being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called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frequently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an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application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single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connection,</a:t>
            </a:r>
            <a:r>
              <a:rPr sz="2400" spc="-17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then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7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compiled</a:t>
            </a:r>
            <a:r>
              <a:rPr sz="2400" spc="-6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version</a:t>
            </a:r>
            <a:r>
              <a:rPr sz="2400" spc="8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7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procedure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2400" spc="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delivered.</a:t>
            </a:r>
            <a:endParaRPr sz="2400">
              <a:latin typeface="Calibri"/>
              <a:cs typeface="Calibri"/>
            </a:endParaRPr>
          </a:p>
          <a:p>
            <a:pPr marL="241300" marR="10160" indent="-229235" algn="just">
              <a:lnSpc>
                <a:spcPct val="90000"/>
              </a:lnSpc>
              <a:spcBef>
                <a:spcPts val="101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They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reduce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traffic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between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database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and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application,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since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lengthy statements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are already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fed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into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database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need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not</a:t>
            </a:r>
            <a:r>
              <a:rPr sz="2400" spc="-7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be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sent</a:t>
            </a:r>
            <a:r>
              <a:rPr sz="2400" spc="-7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273139"/>
                </a:solidFill>
                <a:latin typeface="Calibri"/>
                <a:cs typeface="Calibri"/>
              </a:rPr>
              <a:t>again</a:t>
            </a:r>
            <a:r>
              <a:rPr sz="2400" spc="14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and </a:t>
            </a:r>
            <a:r>
              <a:rPr sz="2400" spc="-35" dirty="0">
                <a:solidFill>
                  <a:srgbClr val="273139"/>
                </a:solidFill>
                <a:latin typeface="Calibri"/>
                <a:cs typeface="Calibri"/>
              </a:rPr>
              <a:t>again</a:t>
            </a:r>
            <a:r>
              <a:rPr sz="2400" spc="7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via</a:t>
            </a:r>
            <a:r>
              <a:rPr sz="2400" spc="10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8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application.</a:t>
            </a:r>
            <a:endParaRPr sz="2400">
              <a:latin typeface="Calibri"/>
              <a:cs typeface="Calibri"/>
            </a:endParaRPr>
          </a:p>
          <a:p>
            <a:pPr marL="241300" marR="14604" indent="-229235" algn="just">
              <a:lnSpc>
                <a:spcPts val="2630"/>
              </a:lnSpc>
              <a:spcBef>
                <a:spcPts val="1019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They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add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to code </a:t>
            </a:r>
            <a:r>
              <a:rPr sz="2400" spc="-30" dirty="0">
                <a:solidFill>
                  <a:srgbClr val="273139"/>
                </a:solidFill>
                <a:latin typeface="Calibri"/>
                <a:cs typeface="Calibri"/>
              </a:rPr>
              <a:t>reusability,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similar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to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how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functions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methods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work</a:t>
            </a:r>
            <a:r>
              <a:rPr sz="2400" spc="-6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in</a:t>
            </a:r>
            <a:r>
              <a:rPr sz="2400" spc="7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other</a:t>
            </a:r>
            <a:r>
              <a:rPr sz="2400" spc="-9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languages</a:t>
            </a:r>
            <a:r>
              <a:rPr sz="24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such</a:t>
            </a:r>
            <a:r>
              <a:rPr sz="2400" spc="-7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as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C/C++</a:t>
            </a:r>
            <a:r>
              <a:rPr sz="2400" spc="6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and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273139"/>
                </a:solidFill>
                <a:latin typeface="Calibri"/>
                <a:cs typeface="Calibri"/>
              </a:rPr>
              <a:t>Java.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44700" y="0"/>
            <a:ext cx="10647680" cy="684530"/>
            <a:chOff x="1544700" y="0"/>
            <a:chExt cx="10647680" cy="6845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875" y="0"/>
              <a:ext cx="10644124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47875" y="0"/>
              <a:ext cx="10644505" cy="681355"/>
            </a:xfrm>
            <a:custGeom>
              <a:avLst/>
              <a:gdLst/>
              <a:ahLst/>
              <a:cxnLst/>
              <a:rect l="l" t="t" r="r" b="b"/>
              <a:pathLst>
                <a:path w="10644505" h="681355">
                  <a:moveTo>
                    <a:pt x="0" y="680974"/>
                  </a:moveTo>
                  <a:lnTo>
                    <a:pt x="10644124" y="680974"/>
                  </a:lnTo>
                </a:path>
                <a:path w="10644505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50309" y="43815"/>
            <a:ext cx="52355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10.1</a:t>
            </a:r>
            <a:r>
              <a:rPr spc="-60" dirty="0"/>
              <a:t> </a:t>
            </a:r>
            <a:r>
              <a:rPr spc="-5" dirty="0"/>
              <a:t>Advantages</a:t>
            </a:r>
            <a:r>
              <a:rPr spc="-155" dirty="0"/>
              <a:t> </a:t>
            </a:r>
            <a:r>
              <a:rPr spc="5" dirty="0"/>
              <a:t>of</a:t>
            </a:r>
            <a:r>
              <a:rPr spc="-45" dirty="0"/>
              <a:t> </a:t>
            </a:r>
            <a:r>
              <a:rPr dirty="0"/>
              <a:t>Procedures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371600" cy="781050"/>
            <a:chOff x="0" y="0"/>
            <a:chExt cx="1371600" cy="781050"/>
          </a:xfrm>
        </p:grpSpPr>
        <p:sp>
          <p:nvSpPr>
            <p:cNvPr id="8" name="object 8"/>
            <p:cNvSpPr/>
            <p:nvPr/>
          </p:nvSpPr>
          <p:spPr>
            <a:xfrm>
              <a:off x="0" y="66675"/>
              <a:ext cx="180975" cy="323850"/>
            </a:xfrm>
            <a:custGeom>
              <a:avLst/>
              <a:gdLst/>
              <a:ahLst/>
              <a:cxnLst/>
              <a:rect l="l" t="t" r="r" b="b"/>
              <a:pathLst>
                <a:path w="180975" h="323850">
                  <a:moveTo>
                    <a:pt x="18097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180975" y="323850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71599" cy="78105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227065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209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7251" y="1650"/>
            <a:ext cx="7778750" cy="692150"/>
            <a:chOff x="2897251" y="1650"/>
            <a:chExt cx="7778750" cy="692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4825"/>
              <a:ext cx="7772400" cy="685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00426" y="4825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15665" y="57785"/>
            <a:ext cx="67449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Relational</a:t>
            </a:r>
            <a:r>
              <a:rPr spc="-175" dirty="0"/>
              <a:t> </a:t>
            </a:r>
            <a:r>
              <a:rPr spc="5" dirty="0"/>
              <a:t>Data</a:t>
            </a:r>
            <a:r>
              <a:rPr spc="-65" dirty="0"/>
              <a:t> </a:t>
            </a:r>
            <a:r>
              <a:rPr spc="20" dirty="0"/>
              <a:t>Model</a:t>
            </a:r>
            <a:r>
              <a:rPr spc="-90" dirty="0"/>
              <a:t> </a:t>
            </a:r>
            <a:r>
              <a:rPr spc="25" dirty="0"/>
              <a:t>in</a:t>
            </a:r>
            <a:r>
              <a:rPr spc="-55" dirty="0"/>
              <a:t> </a:t>
            </a:r>
            <a:r>
              <a:rPr spc="15" dirty="0"/>
              <a:t>DBMS</a:t>
            </a:r>
            <a:r>
              <a:rPr spc="-75" dirty="0"/>
              <a:t> </a:t>
            </a:r>
            <a:r>
              <a:rPr spc="-10" dirty="0"/>
              <a:t>(conti..)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514475" y="0"/>
            <a:ext cx="1457325" cy="819150"/>
            <a:chOff x="1514475" y="0"/>
            <a:chExt cx="1457325" cy="819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0" y="0"/>
              <a:ext cx="1447800" cy="8191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4475" y="0"/>
              <a:ext cx="1371600" cy="771525"/>
            </a:xfrm>
            <a:prstGeom prst="rect">
              <a:avLst/>
            </a:prstGeom>
          </p:spPr>
        </p:pic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632204" y="1238011"/>
          <a:ext cx="8653142" cy="2838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5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0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7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4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9233">
                <a:tc>
                  <a:txBody>
                    <a:bodyPr/>
                    <a:lstStyle/>
                    <a:p>
                      <a:pPr marL="127000">
                        <a:lnSpc>
                          <a:spcPts val="2280"/>
                        </a:lnSpc>
                      </a:pPr>
                      <a:r>
                        <a:rPr sz="2400" b="1" spc="10" dirty="0">
                          <a:latin typeface="Calibri"/>
                          <a:cs typeface="Calibri"/>
                        </a:rPr>
                        <a:t>ROLL_NO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ts val="2280"/>
                        </a:lnSpc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NAME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4510">
                        <a:lnSpc>
                          <a:spcPts val="2280"/>
                        </a:lnSpc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ts val="2280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PHONE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ts val="2280"/>
                        </a:lnSpc>
                      </a:pPr>
                      <a:r>
                        <a:rPr sz="2400" b="1" spc="-35" dirty="0">
                          <a:latin typeface="Calibri"/>
                          <a:cs typeface="Calibri"/>
                        </a:rPr>
                        <a:t>AGE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41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John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 marL="52451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DELHI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9999999999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18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16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Elisa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 marL="52451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GURGAON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9898989898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18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44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William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 marL="52451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Noida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9717171798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20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25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spc="-45" dirty="0">
                          <a:latin typeface="Calibri"/>
                          <a:cs typeface="Calibri"/>
                        </a:rPr>
                        <a:t>Ryan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 marL="52451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DELHI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 marL="39116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8512545896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18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71600" cy="781050"/>
            <a:chOff x="0" y="0"/>
            <a:chExt cx="1371600" cy="781050"/>
          </a:xfrm>
        </p:grpSpPr>
        <p:sp>
          <p:nvSpPr>
            <p:cNvPr id="3" name="object 3"/>
            <p:cNvSpPr/>
            <p:nvPr/>
          </p:nvSpPr>
          <p:spPr>
            <a:xfrm>
              <a:off x="0" y="66675"/>
              <a:ext cx="180975" cy="323850"/>
            </a:xfrm>
            <a:custGeom>
              <a:avLst/>
              <a:gdLst/>
              <a:ahLst/>
              <a:cxnLst/>
              <a:rect l="l" t="t" r="r" b="b"/>
              <a:pathLst>
                <a:path w="180975" h="323850">
                  <a:moveTo>
                    <a:pt x="18097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180975" y="323850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71599" cy="781050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361950" y="904875"/>
            <a:ext cx="180975" cy="276225"/>
          </a:xfrm>
          <a:custGeom>
            <a:avLst/>
            <a:gdLst/>
            <a:ahLst/>
            <a:cxnLst/>
            <a:rect l="l" t="t" r="r" b="b"/>
            <a:pathLst>
              <a:path w="180975" h="276225">
                <a:moveTo>
                  <a:pt x="180975" y="0"/>
                </a:moveTo>
                <a:lnTo>
                  <a:pt x="0" y="0"/>
                </a:lnTo>
                <a:lnTo>
                  <a:pt x="0" y="276225"/>
                </a:lnTo>
                <a:lnTo>
                  <a:pt x="180975" y="276225"/>
                </a:lnTo>
                <a:lnTo>
                  <a:pt x="18097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39595" y="1217612"/>
            <a:ext cx="8652510" cy="239141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Disadvantages: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ct val="90000"/>
              </a:lnSpc>
              <a:spcBef>
                <a:spcPts val="101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Stored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procedures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can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cause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lot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of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memory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usage.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database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administrator</a:t>
            </a:r>
            <a:r>
              <a:rPr sz="2400" spc="-1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should</a:t>
            </a:r>
            <a:r>
              <a:rPr sz="2400" spc="-8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decide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an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upper</a:t>
            </a:r>
            <a:r>
              <a:rPr sz="2400" spc="-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bound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as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400" spc="-8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how</a:t>
            </a:r>
            <a:r>
              <a:rPr sz="2400" spc="-8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many</a:t>
            </a:r>
            <a:r>
              <a:rPr sz="24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stored </a:t>
            </a:r>
            <a:r>
              <a:rPr sz="2400" spc="-5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procedures</a:t>
            </a:r>
            <a:r>
              <a:rPr sz="2400" spc="-6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are feasible</a:t>
            </a:r>
            <a:r>
              <a:rPr sz="2400" spc="6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for</a:t>
            </a:r>
            <a:r>
              <a:rPr sz="2400" spc="-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spc="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particular</a:t>
            </a:r>
            <a:r>
              <a:rPr sz="2400" spc="-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application.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ts val="2755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MySQL</a:t>
            </a:r>
            <a:r>
              <a:rPr sz="24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does</a:t>
            </a:r>
            <a:r>
              <a:rPr sz="2400" spc="-5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not</a:t>
            </a:r>
            <a:r>
              <a:rPr sz="2400" spc="-7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provide</a:t>
            </a:r>
            <a:r>
              <a:rPr sz="2400" spc="13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8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functionality</a:t>
            </a:r>
            <a:r>
              <a:rPr sz="2400" spc="-5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of debugging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stored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55"/>
              </a:lnSpc>
            </a:pP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procedures.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78025" y="20700"/>
            <a:ext cx="10717530" cy="692150"/>
            <a:chOff x="1478025" y="20700"/>
            <a:chExt cx="10717530" cy="6921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1200" y="23875"/>
              <a:ext cx="10710799" cy="6858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81200" y="23875"/>
              <a:ext cx="10711180" cy="685800"/>
            </a:xfrm>
            <a:custGeom>
              <a:avLst/>
              <a:gdLst/>
              <a:ahLst/>
              <a:cxnLst/>
              <a:rect l="l" t="t" r="r" b="b"/>
              <a:pathLst>
                <a:path w="10711180" h="685800">
                  <a:moveTo>
                    <a:pt x="0" y="685800"/>
                  </a:moveTo>
                  <a:lnTo>
                    <a:pt x="10710798" y="685800"/>
                  </a:lnTo>
                </a:path>
                <a:path w="10711180" h="685800">
                  <a:moveTo>
                    <a:pt x="10710799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79926" y="72136"/>
            <a:ext cx="57188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10</a:t>
            </a:r>
            <a:r>
              <a:rPr spc="-35" dirty="0"/>
              <a:t>.</a:t>
            </a:r>
            <a:r>
              <a:rPr spc="15" dirty="0"/>
              <a:t>2</a:t>
            </a:r>
            <a:r>
              <a:rPr spc="-35" dirty="0"/>
              <a:t> </a:t>
            </a:r>
            <a:r>
              <a:rPr spc="10" dirty="0"/>
              <a:t>D</a:t>
            </a:r>
            <a:r>
              <a:rPr spc="20" dirty="0"/>
              <a:t>i</a:t>
            </a:r>
            <a:r>
              <a:rPr dirty="0"/>
              <a:t>s</a:t>
            </a:r>
            <a:r>
              <a:rPr spc="-10" dirty="0"/>
              <a:t>a</a:t>
            </a:r>
            <a:r>
              <a:rPr spc="15" dirty="0"/>
              <a:t>d</a:t>
            </a:r>
            <a:r>
              <a:rPr spc="-100" dirty="0"/>
              <a:t>v</a:t>
            </a:r>
            <a:r>
              <a:rPr spc="-10" dirty="0"/>
              <a:t>a</a:t>
            </a:r>
            <a:r>
              <a:rPr spc="10" dirty="0"/>
              <a:t>nt</a:t>
            </a:r>
            <a:r>
              <a:rPr spc="-10" dirty="0"/>
              <a:t>a</a:t>
            </a:r>
            <a:r>
              <a:rPr spc="-20" dirty="0"/>
              <a:t>g</a:t>
            </a:r>
            <a:r>
              <a:rPr spc="35" dirty="0"/>
              <a:t>e</a:t>
            </a:r>
            <a:r>
              <a:rPr spc="10" dirty="0"/>
              <a:t>s</a:t>
            </a:r>
            <a:r>
              <a:rPr spc="-210" dirty="0"/>
              <a:t> </a:t>
            </a:r>
            <a:r>
              <a:rPr spc="5" dirty="0"/>
              <a:t>of</a:t>
            </a:r>
            <a:r>
              <a:rPr spc="45" dirty="0"/>
              <a:t> </a:t>
            </a:r>
            <a:r>
              <a:rPr spc="10" dirty="0"/>
              <a:t>P</a:t>
            </a:r>
            <a:r>
              <a:rPr spc="-80" dirty="0"/>
              <a:t>r</a:t>
            </a:r>
            <a:r>
              <a:rPr spc="5" dirty="0"/>
              <a:t>oc</a:t>
            </a:r>
            <a:r>
              <a:rPr spc="35" dirty="0"/>
              <a:t>e</a:t>
            </a:r>
            <a:r>
              <a:rPr spc="15" dirty="0"/>
              <a:t>d</a:t>
            </a:r>
            <a:r>
              <a:rPr dirty="0"/>
              <a:t>u</a:t>
            </a:r>
            <a:r>
              <a:rPr spc="-15" dirty="0"/>
              <a:t>r</a:t>
            </a:r>
            <a:r>
              <a:rPr spc="35" dirty="0"/>
              <a:t>e</a:t>
            </a:r>
            <a:r>
              <a:rPr spc="10" dirty="0"/>
              <a:t>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227065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210</a:t>
            </a:fld>
            <a:endParaRPr dirty="0"/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25676" y="0"/>
            <a:ext cx="10466705" cy="684530"/>
            <a:chOff x="1725676" y="0"/>
            <a:chExt cx="10466705" cy="6845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8851" y="0"/>
              <a:ext cx="10463149" cy="6809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728851" y="0"/>
              <a:ext cx="10463530" cy="681355"/>
            </a:xfrm>
            <a:custGeom>
              <a:avLst/>
              <a:gdLst/>
              <a:ahLst/>
              <a:cxnLst/>
              <a:rect l="l" t="t" r="r" b="b"/>
              <a:pathLst>
                <a:path w="10463530" h="681355">
                  <a:moveTo>
                    <a:pt x="0" y="680974"/>
                  </a:moveTo>
                  <a:lnTo>
                    <a:pt x="10463149" y="680974"/>
                  </a:lnTo>
                </a:path>
                <a:path w="1046353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71440" y="43815"/>
            <a:ext cx="456692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10.3</a:t>
            </a:r>
            <a:r>
              <a:rPr spc="-45" dirty="0"/>
              <a:t> </a:t>
            </a:r>
            <a:r>
              <a:rPr spc="-25" dirty="0"/>
              <a:t>Syantax</a:t>
            </a:r>
            <a:r>
              <a:rPr spc="-50" dirty="0"/>
              <a:t> </a:t>
            </a:r>
            <a:r>
              <a:rPr spc="-10" dirty="0"/>
              <a:t>for</a:t>
            </a:r>
            <a:r>
              <a:rPr spc="-15" dirty="0"/>
              <a:t> </a:t>
            </a:r>
            <a:r>
              <a:rPr spc="-5" dirty="0"/>
              <a:t>Procedure</a:t>
            </a:r>
          </a:p>
        </p:txBody>
      </p:sp>
      <p:sp>
        <p:nvSpPr>
          <p:cNvPr id="6" name="object 6"/>
          <p:cNvSpPr/>
          <p:nvPr/>
        </p:nvSpPr>
        <p:spPr>
          <a:xfrm>
            <a:off x="361950" y="904875"/>
            <a:ext cx="180975" cy="276225"/>
          </a:xfrm>
          <a:custGeom>
            <a:avLst/>
            <a:gdLst/>
            <a:ahLst/>
            <a:cxnLst/>
            <a:rect l="l" t="t" r="r" b="b"/>
            <a:pathLst>
              <a:path w="180975" h="276225">
                <a:moveTo>
                  <a:pt x="180975" y="0"/>
                </a:moveTo>
                <a:lnTo>
                  <a:pt x="0" y="0"/>
                </a:lnTo>
                <a:lnTo>
                  <a:pt x="0" y="276225"/>
                </a:lnTo>
                <a:lnTo>
                  <a:pt x="180975" y="276225"/>
                </a:lnTo>
                <a:lnTo>
                  <a:pt x="18097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371600" cy="781050"/>
            <a:chOff x="0" y="0"/>
            <a:chExt cx="1371600" cy="781050"/>
          </a:xfrm>
        </p:grpSpPr>
        <p:sp>
          <p:nvSpPr>
            <p:cNvPr id="8" name="object 8"/>
            <p:cNvSpPr/>
            <p:nvPr/>
          </p:nvSpPr>
          <p:spPr>
            <a:xfrm>
              <a:off x="0" y="47625"/>
              <a:ext cx="180975" cy="361950"/>
            </a:xfrm>
            <a:custGeom>
              <a:avLst/>
              <a:gdLst/>
              <a:ahLst/>
              <a:cxnLst/>
              <a:rect l="l" t="t" r="r" b="b"/>
              <a:pathLst>
                <a:path w="180975" h="361950">
                  <a:moveTo>
                    <a:pt x="180975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180975" y="361950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71599" cy="7810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557145" y="931862"/>
            <a:ext cx="4688205" cy="283908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Syntax</a:t>
            </a:r>
            <a:r>
              <a:rPr sz="2400" b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create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procedure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  <a:spcBef>
                <a:spcPts val="725"/>
              </a:spcBef>
            </a:pPr>
            <a:r>
              <a:rPr sz="2400" spc="-5" dirty="0">
                <a:solidFill>
                  <a:srgbClr val="0000CD"/>
                </a:solidFill>
                <a:latin typeface="Calibri"/>
                <a:cs typeface="Calibri"/>
              </a:rPr>
              <a:t>C</a:t>
            </a:r>
            <a:r>
              <a:rPr sz="2400" spc="-35" dirty="0">
                <a:solidFill>
                  <a:srgbClr val="0000CD"/>
                </a:solidFill>
                <a:latin typeface="Calibri"/>
                <a:cs typeface="Calibri"/>
              </a:rPr>
              <a:t>R</a:t>
            </a:r>
            <a:r>
              <a:rPr sz="2400" spc="25" dirty="0">
                <a:solidFill>
                  <a:srgbClr val="0000CD"/>
                </a:solidFill>
                <a:latin typeface="Calibri"/>
                <a:cs typeface="Calibri"/>
              </a:rPr>
              <a:t>E</a:t>
            </a:r>
            <a:r>
              <a:rPr sz="2400" spc="-114" dirty="0">
                <a:solidFill>
                  <a:srgbClr val="0000CD"/>
                </a:solidFill>
                <a:latin typeface="Calibri"/>
                <a:cs typeface="Calibri"/>
              </a:rPr>
              <a:t>A</a:t>
            </a:r>
            <a:r>
              <a:rPr sz="2400" spc="30" dirty="0">
                <a:solidFill>
                  <a:srgbClr val="0000CD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000CD"/>
                </a:solidFill>
                <a:latin typeface="Calibri"/>
                <a:cs typeface="Calibri"/>
              </a:rPr>
              <a:t>E</a:t>
            </a:r>
            <a:r>
              <a:rPr sz="2400" spc="-145" dirty="0">
                <a:solidFill>
                  <a:srgbClr val="0000CD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0000CD"/>
                </a:solidFill>
                <a:latin typeface="Calibri"/>
                <a:cs typeface="Calibri"/>
              </a:rPr>
              <a:t>P</a:t>
            </a:r>
            <a:r>
              <a:rPr sz="2400" spc="-30" dirty="0">
                <a:solidFill>
                  <a:srgbClr val="0000CD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0000CD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0000CD"/>
                </a:solidFill>
                <a:latin typeface="Calibri"/>
                <a:cs typeface="Calibri"/>
              </a:rPr>
              <a:t>C</a:t>
            </a:r>
            <a:r>
              <a:rPr sz="2400" spc="15" dirty="0">
                <a:solidFill>
                  <a:srgbClr val="0000CD"/>
                </a:solidFill>
                <a:latin typeface="Calibri"/>
                <a:cs typeface="Calibri"/>
              </a:rPr>
              <a:t>ED</a:t>
            </a:r>
            <a:r>
              <a:rPr sz="2400" spc="30" dirty="0">
                <a:solidFill>
                  <a:srgbClr val="0000CD"/>
                </a:solidFill>
                <a:latin typeface="Calibri"/>
                <a:cs typeface="Calibri"/>
              </a:rPr>
              <a:t>U</a:t>
            </a:r>
            <a:r>
              <a:rPr sz="2400" spc="-30" dirty="0">
                <a:solidFill>
                  <a:srgbClr val="0000CD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00CD"/>
                </a:solidFill>
                <a:latin typeface="Calibri"/>
                <a:cs typeface="Calibri"/>
              </a:rPr>
              <a:t>E</a:t>
            </a:r>
            <a:r>
              <a:rPr sz="2400" spc="-50" dirty="0">
                <a:solidFill>
                  <a:srgbClr val="0000CD"/>
                </a:solidFill>
                <a:latin typeface="Calibri"/>
                <a:cs typeface="Calibri"/>
              </a:rPr>
              <a:t> </a:t>
            </a:r>
            <a:r>
              <a:rPr sz="2400" i="1" spc="-40" dirty="0">
                <a:latin typeface="Calibri"/>
                <a:cs typeface="Calibri"/>
              </a:rPr>
              <a:t>p</a:t>
            </a:r>
            <a:r>
              <a:rPr sz="2400" i="1" dirty="0">
                <a:latin typeface="Calibri"/>
                <a:cs typeface="Calibri"/>
              </a:rPr>
              <a:t>r</a:t>
            </a:r>
            <a:r>
              <a:rPr sz="2400" i="1" spc="-35" dirty="0">
                <a:latin typeface="Calibri"/>
                <a:cs typeface="Calibri"/>
              </a:rPr>
              <a:t>o</a:t>
            </a:r>
            <a:r>
              <a:rPr sz="2400" i="1" spc="-25" dirty="0">
                <a:latin typeface="Calibri"/>
                <a:cs typeface="Calibri"/>
              </a:rPr>
              <a:t>ce</a:t>
            </a:r>
            <a:r>
              <a:rPr sz="2400" i="1" spc="-40" dirty="0">
                <a:latin typeface="Calibri"/>
                <a:cs typeface="Calibri"/>
              </a:rPr>
              <a:t>du</a:t>
            </a:r>
            <a:r>
              <a:rPr sz="2400" i="1" dirty="0">
                <a:latin typeface="Calibri"/>
                <a:cs typeface="Calibri"/>
              </a:rPr>
              <a:t>r</a:t>
            </a:r>
            <a:r>
              <a:rPr sz="2400" i="1" spc="-25" dirty="0">
                <a:latin typeface="Calibri"/>
                <a:cs typeface="Calibri"/>
              </a:rPr>
              <a:t>e</a:t>
            </a:r>
            <a:r>
              <a:rPr sz="2400" i="1" spc="-5" dirty="0">
                <a:latin typeface="Calibri"/>
                <a:cs typeface="Calibri"/>
              </a:rPr>
              <a:t>_</a:t>
            </a:r>
            <a:r>
              <a:rPr sz="2400" i="1" spc="-35" dirty="0">
                <a:latin typeface="Calibri"/>
                <a:cs typeface="Calibri"/>
              </a:rPr>
              <a:t>n</a:t>
            </a:r>
            <a:r>
              <a:rPr sz="2400" i="1" spc="-40" dirty="0">
                <a:latin typeface="Calibri"/>
                <a:cs typeface="Calibri"/>
              </a:rPr>
              <a:t>a</a:t>
            </a:r>
            <a:r>
              <a:rPr sz="2400" i="1" spc="-30" dirty="0">
                <a:latin typeface="Calibri"/>
                <a:cs typeface="Calibri"/>
              </a:rPr>
              <a:t>m</a:t>
            </a:r>
            <a:r>
              <a:rPr sz="2400" i="1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90"/>
              </a:lnSpc>
            </a:pPr>
            <a:r>
              <a:rPr sz="2400" spc="35" dirty="0">
                <a:solidFill>
                  <a:srgbClr val="0000CD"/>
                </a:solidFill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90"/>
              </a:lnSpc>
            </a:pPr>
            <a:r>
              <a:rPr sz="2400" i="1" spc="-20" dirty="0">
                <a:latin typeface="Calibri"/>
                <a:cs typeface="Calibri"/>
              </a:rPr>
              <a:t>sql_statement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spc="-15" dirty="0">
                <a:latin typeface="Calibri"/>
                <a:cs typeface="Calibri"/>
              </a:rPr>
              <a:t>GO;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Execute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Stored</a:t>
            </a:r>
            <a:r>
              <a:rPr sz="2400" b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Procedure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400" spc="20" dirty="0">
                <a:solidFill>
                  <a:srgbClr val="0000CD"/>
                </a:solidFill>
                <a:latin typeface="Calibri"/>
                <a:cs typeface="Calibri"/>
              </a:rPr>
              <a:t>EXEC</a:t>
            </a:r>
            <a:r>
              <a:rPr sz="2400" spc="-130" dirty="0">
                <a:solidFill>
                  <a:srgbClr val="0000CD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procedure_name</a:t>
            </a:r>
            <a:r>
              <a:rPr sz="2400" spc="-25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227065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211</a:t>
            </a:fld>
            <a:endParaRPr dirty="0"/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1376" rIns="0" bIns="0" rtlCol="0">
            <a:spAutoFit/>
          </a:bodyPr>
          <a:lstStyle/>
          <a:p>
            <a:pPr marL="397510" indent="-229235">
              <a:lnSpc>
                <a:spcPts val="2755"/>
              </a:lnSpc>
              <a:spcBef>
                <a:spcPts val="105"/>
              </a:spcBef>
              <a:buFont typeface="Arial MT"/>
              <a:buChar char="•"/>
              <a:tabLst>
                <a:tab pos="398145" algn="l"/>
              </a:tabLst>
            </a:pPr>
            <a:r>
              <a:rPr sz="2400" dirty="0"/>
              <a:t>Define</a:t>
            </a:r>
            <a:r>
              <a:rPr sz="2400" spc="145" dirty="0"/>
              <a:t> </a:t>
            </a:r>
            <a:r>
              <a:rPr sz="2400" spc="-15" dirty="0"/>
              <a:t>Attributes,</a:t>
            </a:r>
            <a:r>
              <a:rPr sz="2400" spc="155" dirty="0"/>
              <a:t> </a:t>
            </a:r>
            <a:r>
              <a:rPr sz="2400" spc="-20" dirty="0"/>
              <a:t>Relational</a:t>
            </a:r>
            <a:r>
              <a:rPr sz="2400" spc="105" dirty="0"/>
              <a:t> </a:t>
            </a:r>
            <a:r>
              <a:rPr sz="2400" dirty="0"/>
              <a:t>Instance</a:t>
            </a:r>
            <a:r>
              <a:rPr sz="2400" spc="150" dirty="0"/>
              <a:t> </a:t>
            </a:r>
            <a:r>
              <a:rPr sz="2400" spc="-5" dirty="0"/>
              <a:t>and</a:t>
            </a:r>
            <a:r>
              <a:rPr sz="2400" spc="145" dirty="0"/>
              <a:t> </a:t>
            </a:r>
            <a:r>
              <a:rPr sz="2400" dirty="0"/>
              <a:t>Degree</a:t>
            </a:r>
            <a:r>
              <a:rPr sz="2400" spc="145" dirty="0"/>
              <a:t> </a:t>
            </a:r>
            <a:r>
              <a:rPr sz="2400" spc="-15" dirty="0"/>
              <a:t>in</a:t>
            </a:r>
            <a:r>
              <a:rPr sz="2400" spc="150" dirty="0"/>
              <a:t> </a:t>
            </a:r>
            <a:r>
              <a:rPr sz="2400" spc="-20" dirty="0"/>
              <a:t>Relational</a:t>
            </a:r>
            <a:endParaRPr sz="2400"/>
          </a:p>
          <a:p>
            <a:pPr marL="397510">
              <a:lnSpc>
                <a:spcPts val="2755"/>
              </a:lnSpc>
            </a:pPr>
            <a:r>
              <a:rPr sz="2400" spc="-5" dirty="0"/>
              <a:t>Model.</a:t>
            </a:r>
            <a:endParaRPr sz="2400"/>
          </a:p>
          <a:p>
            <a:pPr marL="397510" indent="-2292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98145" algn="l"/>
              </a:tabLst>
            </a:pPr>
            <a:r>
              <a:rPr sz="2400" dirty="0"/>
              <a:t>Define</a:t>
            </a:r>
            <a:r>
              <a:rPr sz="2400" spc="-15" dirty="0"/>
              <a:t> </a:t>
            </a:r>
            <a:r>
              <a:rPr sz="2400" spc="-20" dirty="0"/>
              <a:t>Referential</a:t>
            </a:r>
            <a:r>
              <a:rPr sz="2400" spc="-45" dirty="0"/>
              <a:t> </a:t>
            </a:r>
            <a:r>
              <a:rPr sz="2400" spc="-20" dirty="0"/>
              <a:t>Integrity.</a:t>
            </a:r>
            <a:endParaRPr sz="2400"/>
          </a:p>
          <a:p>
            <a:pPr marL="397510" marR="5080" indent="-229235">
              <a:lnSpc>
                <a:spcPts val="2630"/>
              </a:lnSpc>
              <a:spcBef>
                <a:spcPts val="944"/>
              </a:spcBef>
              <a:buFont typeface="Arial MT"/>
              <a:buChar char="•"/>
              <a:tabLst>
                <a:tab pos="398145" algn="l"/>
                <a:tab pos="2227580" algn="l"/>
                <a:tab pos="3580765" algn="l"/>
                <a:tab pos="5058410" algn="l"/>
                <a:tab pos="6259830" algn="l"/>
                <a:tab pos="6984365" algn="l"/>
              </a:tabLst>
            </a:pPr>
            <a:r>
              <a:rPr sz="2400" spc="15" dirty="0"/>
              <a:t>D</a:t>
            </a:r>
            <a:r>
              <a:rPr sz="2400" spc="-30" dirty="0"/>
              <a:t>i</a:t>
            </a:r>
            <a:r>
              <a:rPr sz="2400" spc="10" dirty="0"/>
              <a:t>f</a:t>
            </a:r>
            <a:r>
              <a:rPr sz="2400" spc="-60" dirty="0"/>
              <a:t>f</a:t>
            </a:r>
            <a:r>
              <a:rPr sz="2400" dirty="0"/>
              <a:t>e</a:t>
            </a:r>
            <a:r>
              <a:rPr sz="2400" spc="-10" dirty="0"/>
              <a:t>r</a:t>
            </a:r>
            <a:r>
              <a:rPr sz="2400" dirty="0"/>
              <a:t>e</a:t>
            </a:r>
            <a:r>
              <a:rPr sz="2400" spc="-60" dirty="0"/>
              <a:t>n</a:t>
            </a:r>
            <a:r>
              <a:rPr sz="2400" spc="15" dirty="0"/>
              <a:t>t</a:t>
            </a:r>
            <a:r>
              <a:rPr sz="2400" spc="-30" dirty="0"/>
              <a:t>ia</a:t>
            </a:r>
            <a:r>
              <a:rPr sz="2400" spc="15" dirty="0"/>
              <a:t>t</a:t>
            </a:r>
            <a:r>
              <a:rPr sz="2400" dirty="0"/>
              <a:t>e	</a:t>
            </a:r>
            <a:r>
              <a:rPr sz="2400" spc="10" dirty="0"/>
              <a:t>b</a:t>
            </a:r>
            <a:r>
              <a:rPr sz="2400" spc="-70" dirty="0"/>
              <a:t>e</a:t>
            </a:r>
            <a:r>
              <a:rPr sz="2400" spc="15" dirty="0"/>
              <a:t>t</a:t>
            </a:r>
            <a:r>
              <a:rPr sz="2400" spc="5" dirty="0"/>
              <a:t>w</a:t>
            </a:r>
            <a:r>
              <a:rPr sz="2400" dirty="0"/>
              <a:t>e</a:t>
            </a:r>
            <a:r>
              <a:rPr sz="2400" spc="10" dirty="0"/>
              <a:t>e</a:t>
            </a:r>
            <a:r>
              <a:rPr sz="2400" dirty="0"/>
              <a:t>n	</a:t>
            </a:r>
            <a:r>
              <a:rPr sz="2400" spc="-105" dirty="0"/>
              <a:t>R</a:t>
            </a:r>
            <a:r>
              <a:rPr sz="2400" dirty="0"/>
              <a:t>e</a:t>
            </a:r>
            <a:r>
              <a:rPr sz="2400" spc="-20" dirty="0"/>
              <a:t>l</a:t>
            </a:r>
            <a:r>
              <a:rPr sz="2400" spc="-25" dirty="0"/>
              <a:t>a</a:t>
            </a:r>
            <a:r>
              <a:rPr sz="2400" spc="15" dirty="0"/>
              <a:t>t</a:t>
            </a:r>
            <a:r>
              <a:rPr sz="2400" spc="-25" dirty="0"/>
              <a:t>i</a:t>
            </a:r>
            <a:r>
              <a:rPr sz="2400" spc="5" dirty="0"/>
              <a:t>o</a:t>
            </a:r>
            <a:r>
              <a:rPr sz="2400" spc="10" dirty="0"/>
              <a:t>n</a:t>
            </a:r>
            <a:r>
              <a:rPr sz="2400" spc="-25" dirty="0"/>
              <a:t>a</a:t>
            </a:r>
            <a:r>
              <a:rPr sz="2400" dirty="0"/>
              <a:t>l	</a:t>
            </a:r>
            <a:r>
              <a:rPr sz="2400" spc="30" dirty="0"/>
              <a:t>A</a:t>
            </a:r>
            <a:r>
              <a:rPr sz="2400" spc="-30" dirty="0"/>
              <a:t>l</a:t>
            </a:r>
            <a:r>
              <a:rPr sz="2400" dirty="0"/>
              <a:t>ge</a:t>
            </a:r>
            <a:r>
              <a:rPr sz="2400" spc="5" dirty="0"/>
              <a:t>b</a:t>
            </a:r>
            <a:r>
              <a:rPr sz="2400" spc="-90" dirty="0"/>
              <a:t>r</a:t>
            </a:r>
            <a:r>
              <a:rPr sz="2400" dirty="0"/>
              <a:t>a	</a:t>
            </a:r>
            <a:r>
              <a:rPr sz="2400" spc="-30" dirty="0"/>
              <a:t>a</a:t>
            </a:r>
            <a:r>
              <a:rPr sz="2400" spc="10" dirty="0"/>
              <a:t>n</a:t>
            </a:r>
            <a:r>
              <a:rPr sz="2400" dirty="0"/>
              <a:t>d	</a:t>
            </a:r>
            <a:r>
              <a:rPr sz="2400" spc="-110" dirty="0"/>
              <a:t>R</a:t>
            </a:r>
            <a:r>
              <a:rPr sz="2400" dirty="0"/>
              <a:t>e</a:t>
            </a:r>
            <a:r>
              <a:rPr sz="2400" spc="-25" dirty="0"/>
              <a:t>l</a:t>
            </a:r>
            <a:r>
              <a:rPr sz="2400" spc="-30" dirty="0"/>
              <a:t>a</a:t>
            </a:r>
            <a:r>
              <a:rPr sz="2400" spc="15" dirty="0"/>
              <a:t>t</a:t>
            </a:r>
            <a:r>
              <a:rPr sz="2400" spc="-30" dirty="0"/>
              <a:t>i</a:t>
            </a:r>
            <a:r>
              <a:rPr sz="2400" spc="5" dirty="0"/>
              <a:t>o</a:t>
            </a:r>
            <a:r>
              <a:rPr sz="2400" spc="10" dirty="0"/>
              <a:t>n</a:t>
            </a:r>
            <a:r>
              <a:rPr sz="2400" spc="45" dirty="0"/>
              <a:t>a</a:t>
            </a:r>
            <a:r>
              <a:rPr sz="2400" dirty="0"/>
              <a:t>l  calculus.</a:t>
            </a:r>
            <a:endParaRPr sz="2400"/>
          </a:p>
          <a:p>
            <a:pPr marL="397510" indent="-2292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98145" algn="l"/>
              </a:tabLst>
            </a:pPr>
            <a:r>
              <a:rPr sz="2400" spc="-40" dirty="0"/>
              <a:t>W</a:t>
            </a:r>
            <a:r>
              <a:rPr sz="2400" spc="-65" dirty="0"/>
              <a:t>h</a:t>
            </a:r>
            <a:r>
              <a:rPr sz="2400" dirty="0"/>
              <a:t>y</a:t>
            </a:r>
            <a:r>
              <a:rPr sz="2400" spc="20" dirty="0"/>
              <a:t> </a:t>
            </a:r>
            <a:r>
              <a:rPr sz="2400" spc="-25" dirty="0"/>
              <a:t>a</a:t>
            </a:r>
            <a:r>
              <a:rPr sz="2400" spc="-15" dirty="0"/>
              <a:t>r</a:t>
            </a:r>
            <a:r>
              <a:rPr sz="2400" dirty="0"/>
              <a:t>e</a:t>
            </a:r>
            <a:r>
              <a:rPr sz="2400" spc="60" dirty="0"/>
              <a:t> </a:t>
            </a:r>
            <a:r>
              <a:rPr sz="2400" spc="-25" dirty="0"/>
              <a:t>i</a:t>
            </a:r>
            <a:r>
              <a:rPr sz="2400" spc="10" dirty="0"/>
              <a:t>n</a:t>
            </a:r>
            <a:r>
              <a:rPr sz="2400" spc="15" dirty="0"/>
              <a:t>t</a:t>
            </a:r>
            <a:r>
              <a:rPr sz="2400" dirty="0"/>
              <a:t>eg</a:t>
            </a:r>
            <a:r>
              <a:rPr sz="2400" spc="-10" dirty="0"/>
              <a:t>r</a:t>
            </a:r>
            <a:r>
              <a:rPr sz="2400" spc="-25" dirty="0"/>
              <a:t>i</a:t>
            </a:r>
            <a:r>
              <a:rPr sz="2400" spc="15" dirty="0"/>
              <a:t>t</a:t>
            </a:r>
            <a:r>
              <a:rPr sz="2400" dirty="0"/>
              <a:t>y</a:t>
            </a:r>
            <a:r>
              <a:rPr sz="2400" spc="-65" dirty="0"/>
              <a:t> </a:t>
            </a:r>
            <a:r>
              <a:rPr sz="2400" spc="30" dirty="0"/>
              <a:t>c</a:t>
            </a:r>
            <a:r>
              <a:rPr sz="2400" spc="5" dirty="0"/>
              <a:t>o</a:t>
            </a:r>
            <a:r>
              <a:rPr sz="2400" spc="10" dirty="0"/>
              <a:t>n</a:t>
            </a:r>
            <a:r>
              <a:rPr sz="2400" spc="30" dirty="0"/>
              <a:t>s</a:t>
            </a:r>
            <a:r>
              <a:rPr sz="2400" spc="15" dirty="0"/>
              <a:t>t</a:t>
            </a:r>
            <a:r>
              <a:rPr sz="2400" spc="-90" dirty="0"/>
              <a:t>r</a:t>
            </a:r>
            <a:r>
              <a:rPr sz="2400" spc="-25" dirty="0"/>
              <a:t>a</a:t>
            </a:r>
            <a:r>
              <a:rPr sz="2400" spc="-30" dirty="0"/>
              <a:t>i</a:t>
            </a:r>
            <a:r>
              <a:rPr sz="2400" spc="10" dirty="0"/>
              <a:t>n</a:t>
            </a:r>
            <a:r>
              <a:rPr sz="2400" spc="15" dirty="0"/>
              <a:t>t</a:t>
            </a:r>
            <a:r>
              <a:rPr sz="2400" dirty="0"/>
              <a:t>s</a:t>
            </a:r>
            <a:r>
              <a:rPr sz="2400" spc="-190" dirty="0"/>
              <a:t> </a:t>
            </a:r>
            <a:r>
              <a:rPr sz="2400" spc="-30" dirty="0"/>
              <a:t>i</a:t>
            </a:r>
            <a:r>
              <a:rPr sz="2400" spc="25" dirty="0"/>
              <a:t>m</a:t>
            </a:r>
            <a:r>
              <a:rPr sz="2400" spc="10" dirty="0"/>
              <a:t>p</a:t>
            </a:r>
            <a:r>
              <a:rPr sz="2400" spc="5" dirty="0"/>
              <a:t>o</a:t>
            </a:r>
            <a:r>
              <a:rPr sz="2400" spc="-15" dirty="0"/>
              <a:t>r</a:t>
            </a:r>
            <a:r>
              <a:rPr sz="2400" spc="15" dirty="0"/>
              <a:t>t</a:t>
            </a:r>
            <a:r>
              <a:rPr sz="2400" spc="-30" dirty="0"/>
              <a:t>a</a:t>
            </a:r>
            <a:r>
              <a:rPr sz="2400" spc="10" dirty="0"/>
              <a:t>n</a:t>
            </a:r>
            <a:r>
              <a:rPr sz="2400" dirty="0"/>
              <a:t>t</a:t>
            </a:r>
            <a:r>
              <a:rPr sz="2400" spc="-55" dirty="0"/>
              <a:t> </a:t>
            </a:r>
            <a:r>
              <a:rPr sz="2400" spc="-30" dirty="0"/>
              <a:t>i</a:t>
            </a:r>
            <a:r>
              <a:rPr sz="2400" dirty="0"/>
              <a:t>n</a:t>
            </a:r>
            <a:r>
              <a:rPr sz="2400" spc="-5" dirty="0"/>
              <a:t> </a:t>
            </a:r>
            <a:r>
              <a:rPr sz="2400" spc="10" dirty="0"/>
              <a:t>d</a:t>
            </a:r>
            <a:r>
              <a:rPr sz="2400" spc="-25" dirty="0"/>
              <a:t>a</a:t>
            </a:r>
            <a:r>
              <a:rPr sz="2400" spc="15" dirty="0"/>
              <a:t>t</a:t>
            </a:r>
            <a:r>
              <a:rPr sz="2400" spc="-25" dirty="0"/>
              <a:t>a</a:t>
            </a:r>
            <a:r>
              <a:rPr sz="2400" spc="10" dirty="0"/>
              <a:t>b</a:t>
            </a:r>
            <a:r>
              <a:rPr sz="2400" spc="-25" dirty="0"/>
              <a:t>a</a:t>
            </a:r>
            <a:r>
              <a:rPr sz="2400" spc="35" dirty="0"/>
              <a:t>s</a:t>
            </a:r>
            <a:r>
              <a:rPr sz="2400" dirty="0"/>
              <a:t>e?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1659001" y="0"/>
            <a:ext cx="10536555" cy="890905"/>
            <a:chOff x="1659001" y="0"/>
            <a:chExt cx="10536555" cy="890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176" y="4825"/>
              <a:ext cx="10529824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62176" y="4825"/>
              <a:ext cx="10530205" cy="685800"/>
            </a:xfrm>
            <a:custGeom>
              <a:avLst/>
              <a:gdLst/>
              <a:ahLst/>
              <a:cxnLst/>
              <a:rect l="l" t="t" r="r" b="b"/>
              <a:pathLst>
                <a:path w="10530205" h="685800">
                  <a:moveTo>
                    <a:pt x="0" y="685800"/>
                  </a:moveTo>
                  <a:lnTo>
                    <a:pt x="10529824" y="685800"/>
                  </a:lnTo>
                </a:path>
                <a:path w="10530205" h="685800">
                  <a:moveTo>
                    <a:pt x="10529824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0725" y="0"/>
              <a:ext cx="2281301" cy="8905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59804" y="57785"/>
            <a:ext cx="1739264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>
                <a:solidFill>
                  <a:srgbClr val="000000"/>
                </a:solidFill>
              </a:rPr>
              <a:t>Daily</a:t>
            </a:r>
            <a:r>
              <a:rPr spc="-165" dirty="0">
                <a:solidFill>
                  <a:srgbClr val="000000"/>
                </a:solidFill>
              </a:rPr>
              <a:t> </a:t>
            </a:r>
            <a:r>
              <a:rPr spc="25" dirty="0">
                <a:solidFill>
                  <a:srgbClr val="000000"/>
                </a:solidFill>
              </a:rPr>
              <a:t>Quiz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227065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212</a:t>
            </a:fld>
            <a:endParaRPr dirty="0"/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97510" indent="-229235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397510" algn="l"/>
                <a:tab pos="398145" algn="l"/>
              </a:tabLst>
            </a:pPr>
            <a:r>
              <a:rPr spc="10" dirty="0"/>
              <a:t>What</a:t>
            </a:r>
            <a:r>
              <a:rPr spc="50" dirty="0"/>
              <a:t> </a:t>
            </a:r>
            <a:r>
              <a:rPr spc="-10" dirty="0"/>
              <a:t>does</a:t>
            </a:r>
            <a:r>
              <a:rPr spc="65" dirty="0"/>
              <a:t> </a:t>
            </a:r>
            <a:r>
              <a:rPr spc="15" dirty="0"/>
              <a:t>SQL</a:t>
            </a:r>
            <a:r>
              <a:rPr spc="85" dirty="0"/>
              <a:t> </a:t>
            </a:r>
            <a:r>
              <a:rPr spc="5" dirty="0"/>
              <a:t>stand</a:t>
            </a:r>
            <a:r>
              <a:rPr spc="15" dirty="0"/>
              <a:t> </a:t>
            </a:r>
            <a:r>
              <a:rPr spc="-15" dirty="0"/>
              <a:t>for?</a:t>
            </a:r>
          </a:p>
          <a:p>
            <a:pPr marL="397510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397510" algn="l"/>
                <a:tab pos="398145" algn="l"/>
              </a:tabLst>
            </a:pPr>
            <a:r>
              <a:rPr spc="10" dirty="0"/>
              <a:t>What</a:t>
            </a:r>
            <a:r>
              <a:rPr spc="60" dirty="0"/>
              <a:t> </a:t>
            </a:r>
            <a:r>
              <a:rPr dirty="0"/>
              <a:t>do</a:t>
            </a:r>
            <a:r>
              <a:rPr spc="10" dirty="0"/>
              <a:t> </a:t>
            </a:r>
            <a:r>
              <a:rPr dirty="0"/>
              <a:t>you</a:t>
            </a:r>
            <a:r>
              <a:rPr spc="85" dirty="0"/>
              <a:t> </a:t>
            </a:r>
            <a:r>
              <a:rPr dirty="0"/>
              <a:t>mean</a:t>
            </a:r>
            <a:r>
              <a:rPr spc="90" dirty="0"/>
              <a:t> </a:t>
            </a:r>
            <a:r>
              <a:rPr dirty="0"/>
              <a:t>by</a:t>
            </a:r>
            <a:r>
              <a:rPr spc="25" dirty="0"/>
              <a:t> </a:t>
            </a:r>
            <a:r>
              <a:rPr spc="-10" dirty="0"/>
              <a:t>Cursors</a:t>
            </a:r>
            <a:r>
              <a:rPr spc="160" dirty="0"/>
              <a:t> </a:t>
            </a:r>
            <a:r>
              <a:rPr spc="20" dirty="0"/>
              <a:t>in</a:t>
            </a:r>
            <a:r>
              <a:rPr spc="-60" dirty="0"/>
              <a:t> </a:t>
            </a:r>
            <a:r>
              <a:rPr spc="10" dirty="0"/>
              <a:t>SQL?</a:t>
            </a:r>
          </a:p>
          <a:p>
            <a:pPr marL="397510" indent="-22923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397510" algn="l"/>
                <a:tab pos="398145" algn="l"/>
              </a:tabLst>
            </a:pPr>
            <a:r>
              <a:rPr spc="5" dirty="0"/>
              <a:t>Define</a:t>
            </a:r>
            <a:r>
              <a:rPr spc="85" dirty="0"/>
              <a:t> </a:t>
            </a:r>
            <a:r>
              <a:rPr spc="10" dirty="0"/>
              <a:t>Union</a:t>
            </a:r>
            <a:r>
              <a:rPr spc="25" dirty="0"/>
              <a:t> </a:t>
            </a:r>
            <a:r>
              <a:rPr spc="5" dirty="0"/>
              <a:t>and</a:t>
            </a:r>
            <a:r>
              <a:rPr spc="15" dirty="0"/>
              <a:t> </a:t>
            </a:r>
            <a:r>
              <a:rPr spc="-5" dirty="0"/>
              <a:t>Intersection</a:t>
            </a:r>
            <a:r>
              <a:rPr spc="180" dirty="0"/>
              <a:t> </a:t>
            </a:r>
            <a:r>
              <a:rPr dirty="0"/>
              <a:t>using</a:t>
            </a:r>
            <a:r>
              <a:rPr spc="65" dirty="0"/>
              <a:t> </a:t>
            </a:r>
            <a:r>
              <a:rPr spc="15" dirty="0"/>
              <a:t>SQL</a:t>
            </a:r>
          </a:p>
          <a:p>
            <a:pPr marL="397510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397510" algn="l"/>
                <a:tab pos="398145" algn="l"/>
              </a:tabLst>
            </a:pPr>
            <a:r>
              <a:rPr spc="10" dirty="0"/>
              <a:t>Which</a:t>
            </a:r>
            <a:r>
              <a:rPr spc="25" dirty="0"/>
              <a:t> </a:t>
            </a:r>
            <a:r>
              <a:rPr spc="15" dirty="0"/>
              <a:t>SQL</a:t>
            </a:r>
            <a:r>
              <a:rPr spc="100" dirty="0"/>
              <a:t> </a:t>
            </a:r>
            <a:r>
              <a:rPr dirty="0"/>
              <a:t>statement</a:t>
            </a:r>
            <a:r>
              <a:rPr spc="75" dirty="0"/>
              <a:t> </a:t>
            </a:r>
            <a:r>
              <a:rPr spc="20" dirty="0"/>
              <a:t>is</a:t>
            </a:r>
            <a:r>
              <a:rPr spc="10" dirty="0"/>
              <a:t> </a:t>
            </a:r>
            <a:r>
              <a:rPr spc="-10" dirty="0"/>
              <a:t>used</a:t>
            </a:r>
            <a:r>
              <a:rPr spc="90" dirty="0"/>
              <a:t> </a:t>
            </a:r>
            <a:r>
              <a:rPr spc="20" dirty="0"/>
              <a:t>to</a:t>
            </a:r>
            <a:r>
              <a:rPr spc="15" dirty="0"/>
              <a:t> </a:t>
            </a:r>
            <a:r>
              <a:rPr spc="-5" dirty="0"/>
              <a:t>extract</a:t>
            </a:r>
            <a:r>
              <a:rPr spc="70" dirty="0"/>
              <a:t> </a:t>
            </a:r>
            <a:r>
              <a:rPr spc="10" dirty="0"/>
              <a:t>data</a:t>
            </a:r>
            <a:r>
              <a:rPr spc="-25" dirty="0"/>
              <a:t> </a:t>
            </a:r>
            <a:r>
              <a:rPr dirty="0"/>
              <a:t>from</a:t>
            </a:r>
            <a:r>
              <a:rPr spc="105" dirty="0"/>
              <a:t> </a:t>
            </a:r>
            <a:r>
              <a:rPr spc="10" dirty="0"/>
              <a:t>a</a:t>
            </a:r>
            <a:r>
              <a:rPr spc="-30" dirty="0"/>
              <a:t> </a:t>
            </a:r>
            <a:r>
              <a:rPr dirty="0"/>
              <a:t>database?</a:t>
            </a:r>
          </a:p>
          <a:p>
            <a:pPr marL="397510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397510" algn="l"/>
                <a:tab pos="398145" algn="l"/>
              </a:tabLst>
            </a:pPr>
            <a:r>
              <a:rPr spc="10" dirty="0"/>
              <a:t>Which</a:t>
            </a:r>
            <a:r>
              <a:rPr spc="20" dirty="0"/>
              <a:t> </a:t>
            </a:r>
            <a:r>
              <a:rPr spc="15" dirty="0"/>
              <a:t>SQL</a:t>
            </a:r>
            <a:r>
              <a:rPr spc="100" dirty="0"/>
              <a:t> </a:t>
            </a:r>
            <a:r>
              <a:rPr dirty="0"/>
              <a:t>statement</a:t>
            </a:r>
            <a:r>
              <a:rPr spc="75" dirty="0"/>
              <a:t> </a:t>
            </a:r>
            <a:r>
              <a:rPr spc="20" dirty="0"/>
              <a:t>is</a:t>
            </a:r>
            <a:r>
              <a:rPr spc="10" dirty="0"/>
              <a:t> </a:t>
            </a:r>
            <a:r>
              <a:rPr spc="-10" dirty="0"/>
              <a:t>used</a:t>
            </a:r>
            <a:r>
              <a:rPr spc="90" dirty="0"/>
              <a:t> </a:t>
            </a:r>
            <a:r>
              <a:rPr spc="20" dirty="0"/>
              <a:t>to</a:t>
            </a:r>
            <a:r>
              <a:rPr spc="15" dirty="0"/>
              <a:t> </a:t>
            </a:r>
            <a:r>
              <a:rPr spc="5" dirty="0"/>
              <a:t>update</a:t>
            </a:r>
            <a:r>
              <a:rPr spc="85" dirty="0"/>
              <a:t> </a:t>
            </a:r>
            <a:r>
              <a:rPr spc="10" dirty="0"/>
              <a:t>data</a:t>
            </a:r>
            <a:r>
              <a:rPr spc="-25" dirty="0"/>
              <a:t> </a:t>
            </a:r>
            <a:r>
              <a:rPr spc="20" dirty="0"/>
              <a:t>in</a:t>
            </a:r>
            <a:r>
              <a:rPr spc="-55" dirty="0"/>
              <a:t> </a:t>
            </a:r>
            <a:r>
              <a:rPr spc="10" dirty="0"/>
              <a:t>a</a:t>
            </a:r>
            <a:r>
              <a:rPr spc="45" dirty="0"/>
              <a:t> </a:t>
            </a:r>
            <a:r>
              <a:rPr dirty="0"/>
              <a:t>database?</a:t>
            </a:r>
          </a:p>
          <a:p>
            <a:pPr marL="397510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397510" algn="l"/>
                <a:tab pos="398145" algn="l"/>
              </a:tabLst>
            </a:pPr>
            <a:r>
              <a:rPr spc="10" dirty="0"/>
              <a:t>Which</a:t>
            </a:r>
            <a:r>
              <a:rPr spc="25" dirty="0"/>
              <a:t> </a:t>
            </a:r>
            <a:r>
              <a:rPr spc="15" dirty="0"/>
              <a:t>SQL</a:t>
            </a:r>
            <a:r>
              <a:rPr spc="100" dirty="0"/>
              <a:t> </a:t>
            </a:r>
            <a:r>
              <a:rPr dirty="0"/>
              <a:t>statement</a:t>
            </a:r>
            <a:r>
              <a:rPr spc="75" dirty="0"/>
              <a:t> </a:t>
            </a:r>
            <a:r>
              <a:rPr spc="20" dirty="0"/>
              <a:t>is</a:t>
            </a:r>
            <a:r>
              <a:rPr spc="15" dirty="0"/>
              <a:t> </a:t>
            </a:r>
            <a:r>
              <a:rPr spc="-10" dirty="0"/>
              <a:t>used</a:t>
            </a:r>
            <a:r>
              <a:rPr spc="90" dirty="0"/>
              <a:t> </a:t>
            </a:r>
            <a:r>
              <a:rPr spc="20" dirty="0"/>
              <a:t>to</a:t>
            </a:r>
            <a:r>
              <a:rPr spc="15" dirty="0"/>
              <a:t> </a:t>
            </a:r>
            <a:r>
              <a:rPr dirty="0"/>
              <a:t>delete</a:t>
            </a:r>
            <a:r>
              <a:rPr spc="90" dirty="0"/>
              <a:t> </a:t>
            </a:r>
            <a:r>
              <a:rPr spc="10" dirty="0"/>
              <a:t>data</a:t>
            </a:r>
            <a:r>
              <a:rPr spc="-30" dirty="0"/>
              <a:t> </a:t>
            </a:r>
            <a:r>
              <a:rPr dirty="0"/>
              <a:t>from</a:t>
            </a:r>
            <a:r>
              <a:rPr spc="100" dirty="0"/>
              <a:t> </a:t>
            </a:r>
            <a:r>
              <a:rPr spc="10" dirty="0"/>
              <a:t>a</a:t>
            </a:r>
            <a:r>
              <a:rPr spc="-30" dirty="0"/>
              <a:t> </a:t>
            </a:r>
            <a:r>
              <a:rPr dirty="0"/>
              <a:t>database?</a:t>
            </a:r>
          </a:p>
          <a:p>
            <a:pPr marL="397510" indent="-22923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397510" algn="l"/>
                <a:tab pos="398145" algn="l"/>
              </a:tabLst>
            </a:pPr>
            <a:r>
              <a:rPr spc="10" dirty="0"/>
              <a:t>Which</a:t>
            </a:r>
            <a:r>
              <a:rPr spc="20" dirty="0"/>
              <a:t> </a:t>
            </a:r>
            <a:r>
              <a:rPr spc="15" dirty="0"/>
              <a:t>SQL</a:t>
            </a:r>
            <a:r>
              <a:rPr spc="100" dirty="0"/>
              <a:t> </a:t>
            </a:r>
            <a:r>
              <a:rPr dirty="0"/>
              <a:t>statement</a:t>
            </a:r>
            <a:r>
              <a:rPr spc="65" dirty="0"/>
              <a:t> </a:t>
            </a:r>
            <a:r>
              <a:rPr spc="15" dirty="0"/>
              <a:t>is</a:t>
            </a:r>
            <a:r>
              <a:rPr spc="10" dirty="0"/>
              <a:t> </a:t>
            </a:r>
            <a:r>
              <a:rPr spc="-10" dirty="0"/>
              <a:t>used</a:t>
            </a:r>
            <a:r>
              <a:rPr spc="90" dirty="0"/>
              <a:t> </a:t>
            </a:r>
            <a:r>
              <a:rPr spc="20" dirty="0"/>
              <a:t>to</a:t>
            </a:r>
            <a:r>
              <a:rPr spc="15" dirty="0"/>
              <a:t> </a:t>
            </a:r>
            <a:r>
              <a:rPr spc="-5" dirty="0"/>
              <a:t>insert</a:t>
            </a:r>
            <a:r>
              <a:rPr spc="135" dirty="0"/>
              <a:t> </a:t>
            </a:r>
            <a:r>
              <a:rPr spc="-5" dirty="0"/>
              <a:t>new</a:t>
            </a:r>
            <a:r>
              <a:rPr spc="55" dirty="0"/>
              <a:t> </a:t>
            </a:r>
            <a:r>
              <a:rPr spc="10" dirty="0"/>
              <a:t>data</a:t>
            </a:r>
            <a:r>
              <a:rPr spc="45" dirty="0"/>
              <a:t> </a:t>
            </a:r>
            <a:r>
              <a:rPr spc="20" dirty="0"/>
              <a:t>in</a:t>
            </a:r>
            <a:r>
              <a:rPr spc="-55" dirty="0"/>
              <a:t> </a:t>
            </a:r>
            <a:r>
              <a:rPr spc="10" dirty="0"/>
              <a:t>a</a:t>
            </a:r>
            <a:r>
              <a:rPr spc="40" dirty="0"/>
              <a:t> </a:t>
            </a:r>
            <a:r>
              <a:rPr spc="5" dirty="0"/>
              <a:t>database?</a:t>
            </a:r>
          </a:p>
          <a:p>
            <a:pPr marL="397510" marR="7620" indent="-229235">
              <a:lnSpc>
                <a:spcPct val="72800"/>
              </a:lnSpc>
              <a:spcBef>
                <a:spcPts val="975"/>
              </a:spcBef>
              <a:buFont typeface="Arial MT"/>
              <a:buChar char="•"/>
              <a:tabLst>
                <a:tab pos="397510" algn="l"/>
                <a:tab pos="398145" algn="l"/>
              </a:tabLst>
            </a:pPr>
            <a:r>
              <a:rPr spc="20" dirty="0"/>
              <a:t>With</a:t>
            </a:r>
            <a:r>
              <a:rPr spc="250" dirty="0"/>
              <a:t> </a:t>
            </a:r>
            <a:r>
              <a:rPr spc="10" dirty="0"/>
              <a:t>SQL,</a:t>
            </a:r>
            <a:r>
              <a:rPr spc="315" dirty="0"/>
              <a:t> </a:t>
            </a:r>
            <a:r>
              <a:rPr dirty="0"/>
              <a:t>how</a:t>
            </a:r>
            <a:r>
              <a:rPr spc="285" dirty="0"/>
              <a:t> </a:t>
            </a:r>
            <a:r>
              <a:rPr spc="40" dirty="0"/>
              <a:t>do</a:t>
            </a:r>
            <a:r>
              <a:rPr spc="240" dirty="0"/>
              <a:t> </a:t>
            </a:r>
            <a:r>
              <a:rPr spc="25" dirty="0"/>
              <a:t>you</a:t>
            </a:r>
            <a:r>
              <a:rPr spc="245" dirty="0"/>
              <a:t> </a:t>
            </a:r>
            <a:r>
              <a:rPr spc="20" dirty="0"/>
              <a:t>select</a:t>
            </a:r>
            <a:r>
              <a:rPr spc="290" dirty="0"/>
              <a:t> </a:t>
            </a:r>
            <a:r>
              <a:rPr spc="10" dirty="0"/>
              <a:t>a</a:t>
            </a:r>
            <a:r>
              <a:rPr spc="270" dirty="0"/>
              <a:t> </a:t>
            </a:r>
            <a:r>
              <a:rPr spc="10" dirty="0"/>
              <a:t>column</a:t>
            </a:r>
            <a:r>
              <a:rPr spc="335" dirty="0"/>
              <a:t> </a:t>
            </a:r>
            <a:r>
              <a:rPr spc="15" dirty="0"/>
              <a:t>named</a:t>
            </a:r>
            <a:r>
              <a:rPr spc="245" dirty="0"/>
              <a:t> </a:t>
            </a:r>
            <a:r>
              <a:rPr spc="15" dirty="0"/>
              <a:t>"FirstName"</a:t>
            </a:r>
            <a:r>
              <a:rPr spc="295" dirty="0"/>
              <a:t> </a:t>
            </a:r>
            <a:r>
              <a:rPr spc="20" dirty="0"/>
              <a:t>from</a:t>
            </a:r>
            <a:r>
              <a:rPr spc="254" dirty="0"/>
              <a:t> </a:t>
            </a:r>
            <a:r>
              <a:rPr spc="10" dirty="0"/>
              <a:t>a </a:t>
            </a:r>
            <a:r>
              <a:rPr spc="-470" dirty="0"/>
              <a:t> </a:t>
            </a:r>
            <a:r>
              <a:rPr spc="10" dirty="0"/>
              <a:t>table </a:t>
            </a:r>
            <a:r>
              <a:rPr dirty="0"/>
              <a:t>named</a:t>
            </a:r>
            <a:r>
              <a:rPr spc="90" dirty="0"/>
              <a:t> </a:t>
            </a:r>
            <a:r>
              <a:rPr spc="-5" dirty="0"/>
              <a:t>"Persons"?</a:t>
            </a:r>
          </a:p>
          <a:p>
            <a:pPr marL="397510" marR="5080" indent="-229235">
              <a:lnSpc>
                <a:spcPct val="72800"/>
              </a:lnSpc>
              <a:spcBef>
                <a:spcPts val="980"/>
              </a:spcBef>
              <a:buFont typeface="Arial MT"/>
              <a:buChar char="•"/>
              <a:tabLst>
                <a:tab pos="397510" algn="l"/>
                <a:tab pos="398145" algn="l"/>
              </a:tabLst>
            </a:pPr>
            <a:r>
              <a:rPr spc="20" dirty="0"/>
              <a:t>With</a:t>
            </a:r>
            <a:r>
              <a:rPr spc="325" dirty="0"/>
              <a:t> </a:t>
            </a:r>
            <a:r>
              <a:rPr spc="10" dirty="0"/>
              <a:t>SQL,</a:t>
            </a:r>
            <a:r>
              <a:rPr spc="325" dirty="0"/>
              <a:t> </a:t>
            </a:r>
            <a:r>
              <a:rPr spc="20" dirty="0"/>
              <a:t>how</a:t>
            </a:r>
            <a:r>
              <a:rPr spc="360" dirty="0"/>
              <a:t> </a:t>
            </a:r>
            <a:r>
              <a:rPr spc="40" dirty="0"/>
              <a:t>do</a:t>
            </a:r>
            <a:r>
              <a:rPr spc="320" dirty="0"/>
              <a:t> </a:t>
            </a:r>
            <a:r>
              <a:rPr dirty="0"/>
              <a:t>you</a:t>
            </a:r>
            <a:r>
              <a:rPr spc="395" dirty="0"/>
              <a:t> </a:t>
            </a:r>
            <a:r>
              <a:rPr spc="5" dirty="0"/>
              <a:t>select</a:t>
            </a:r>
            <a:r>
              <a:rPr spc="370" dirty="0"/>
              <a:t> </a:t>
            </a:r>
            <a:r>
              <a:rPr spc="15" dirty="0"/>
              <a:t>all</a:t>
            </a:r>
            <a:r>
              <a:rPr spc="370" dirty="0"/>
              <a:t> </a:t>
            </a:r>
            <a:r>
              <a:rPr spc="10" dirty="0"/>
              <a:t>the</a:t>
            </a:r>
            <a:r>
              <a:rPr spc="305" dirty="0"/>
              <a:t> </a:t>
            </a:r>
            <a:r>
              <a:rPr spc="20" dirty="0"/>
              <a:t>columns</a:t>
            </a:r>
            <a:r>
              <a:rPr spc="310" dirty="0"/>
              <a:t> </a:t>
            </a:r>
            <a:r>
              <a:rPr spc="20" dirty="0"/>
              <a:t>from</a:t>
            </a:r>
            <a:r>
              <a:rPr spc="335" dirty="0"/>
              <a:t> </a:t>
            </a:r>
            <a:r>
              <a:rPr spc="10" dirty="0"/>
              <a:t>a</a:t>
            </a:r>
            <a:r>
              <a:rPr spc="345" dirty="0"/>
              <a:t> </a:t>
            </a:r>
            <a:r>
              <a:rPr spc="10" dirty="0"/>
              <a:t>table</a:t>
            </a:r>
            <a:r>
              <a:rPr spc="315" dirty="0"/>
              <a:t> </a:t>
            </a:r>
            <a:r>
              <a:rPr spc="30" dirty="0"/>
              <a:t>named </a:t>
            </a:r>
            <a:r>
              <a:rPr spc="-470" dirty="0"/>
              <a:t> </a:t>
            </a:r>
            <a:r>
              <a:rPr spc="-10" dirty="0"/>
              <a:t>"Persons"?</a:t>
            </a:r>
          </a:p>
          <a:p>
            <a:pPr marL="397510" marR="5080" indent="-229235">
              <a:lnSpc>
                <a:spcPct val="69800"/>
              </a:lnSpc>
              <a:spcBef>
                <a:spcPts val="1050"/>
              </a:spcBef>
              <a:buFont typeface="Arial MT"/>
              <a:buChar char="•"/>
              <a:tabLst>
                <a:tab pos="397510" algn="l"/>
                <a:tab pos="398145" algn="l"/>
              </a:tabLst>
            </a:pPr>
            <a:r>
              <a:rPr spc="20" dirty="0"/>
              <a:t>With</a:t>
            </a:r>
            <a:r>
              <a:rPr spc="400" dirty="0"/>
              <a:t> </a:t>
            </a:r>
            <a:r>
              <a:rPr spc="10" dirty="0"/>
              <a:t>SQL,</a:t>
            </a:r>
            <a:r>
              <a:rPr spc="395" dirty="0"/>
              <a:t> </a:t>
            </a:r>
            <a:r>
              <a:rPr spc="20" dirty="0"/>
              <a:t>how</a:t>
            </a:r>
            <a:r>
              <a:rPr spc="440" dirty="0"/>
              <a:t> </a:t>
            </a:r>
            <a:r>
              <a:rPr dirty="0"/>
              <a:t>do</a:t>
            </a:r>
            <a:r>
              <a:rPr spc="395" dirty="0"/>
              <a:t> </a:t>
            </a:r>
            <a:r>
              <a:rPr spc="25" dirty="0"/>
              <a:t>you</a:t>
            </a:r>
            <a:r>
              <a:rPr spc="475" dirty="0"/>
              <a:t> </a:t>
            </a:r>
            <a:r>
              <a:rPr spc="5" dirty="0"/>
              <a:t>select</a:t>
            </a:r>
            <a:r>
              <a:rPr spc="440" dirty="0"/>
              <a:t> </a:t>
            </a:r>
            <a:r>
              <a:rPr spc="15" dirty="0"/>
              <a:t>all</a:t>
            </a:r>
            <a:r>
              <a:rPr spc="445" dirty="0"/>
              <a:t> </a:t>
            </a:r>
            <a:r>
              <a:rPr spc="10" dirty="0"/>
              <a:t>the</a:t>
            </a:r>
            <a:r>
              <a:rPr spc="385" dirty="0"/>
              <a:t> </a:t>
            </a:r>
            <a:r>
              <a:rPr dirty="0"/>
              <a:t>records</a:t>
            </a:r>
            <a:r>
              <a:rPr spc="395" dirty="0"/>
              <a:t> </a:t>
            </a:r>
            <a:r>
              <a:rPr spc="20" dirty="0"/>
              <a:t>from</a:t>
            </a:r>
            <a:r>
              <a:rPr spc="409" dirty="0"/>
              <a:t> </a:t>
            </a:r>
            <a:r>
              <a:rPr spc="10" dirty="0"/>
              <a:t>a</a:t>
            </a:r>
            <a:r>
              <a:rPr spc="425" dirty="0"/>
              <a:t> </a:t>
            </a:r>
            <a:r>
              <a:rPr spc="10" dirty="0"/>
              <a:t>table</a:t>
            </a:r>
            <a:r>
              <a:rPr spc="390" dirty="0"/>
              <a:t> </a:t>
            </a:r>
            <a:r>
              <a:rPr spc="30" dirty="0"/>
              <a:t>named </a:t>
            </a:r>
            <a:r>
              <a:rPr spc="-470" dirty="0"/>
              <a:t> </a:t>
            </a:r>
            <a:r>
              <a:rPr spc="-15" dirty="0"/>
              <a:t>"Persons"</a:t>
            </a:r>
            <a:r>
              <a:rPr spc="220" dirty="0"/>
              <a:t> </a:t>
            </a:r>
            <a:r>
              <a:rPr dirty="0"/>
              <a:t>where</a:t>
            </a:r>
            <a:r>
              <a:rPr spc="85" dirty="0"/>
              <a:t> </a:t>
            </a:r>
            <a:r>
              <a:rPr spc="10" dirty="0"/>
              <a:t>the</a:t>
            </a:r>
            <a:r>
              <a:rPr spc="85" dirty="0"/>
              <a:t> </a:t>
            </a:r>
            <a:r>
              <a:rPr spc="10" dirty="0"/>
              <a:t>value </a:t>
            </a:r>
            <a:r>
              <a:rPr spc="-5" dirty="0"/>
              <a:t>of</a:t>
            </a:r>
            <a:r>
              <a:rPr spc="45" dirty="0"/>
              <a:t> </a:t>
            </a:r>
            <a:r>
              <a:rPr spc="10" dirty="0"/>
              <a:t>the </a:t>
            </a:r>
            <a:r>
              <a:rPr dirty="0"/>
              <a:t>column</a:t>
            </a:r>
            <a:r>
              <a:rPr spc="175" dirty="0"/>
              <a:t> </a:t>
            </a:r>
            <a:r>
              <a:rPr spc="10" dirty="0"/>
              <a:t>"FirstName"</a:t>
            </a:r>
            <a:r>
              <a:rPr spc="65" dirty="0"/>
              <a:t> </a:t>
            </a:r>
            <a:r>
              <a:rPr spc="20" dirty="0"/>
              <a:t>is</a:t>
            </a:r>
            <a:r>
              <a:rPr spc="10" dirty="0"/>
              <a:t> </a:t>
            </a:r>
            <a:r>
              <a:rPr dirty="0"/>
              <a:t>"Peter"?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01850" y="0"/>
            <a:ext cx="10593705" cy="890905"/>
            <a:chOff x="1601850" y="0"/>
            <a:chExt cx="10593705" cy="890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5025" y="4825"/>
              <a:ext cx="10586974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05025" y="4825"/>
              <a:ext cx="10587355" cy="685800"/>
            </a:xfrm>
            <a:custGeom>
              <a:avLst/>
              <a:gdLst/>
              <a:ahLst/>
              <a:cxnLst/>
              <a:rect l="l" t="t" r="r" b="b"/>
              <a:pathLst>
                <a:path w="10587355" h="685800">
                  <a:moveTo>
                    <a:pt x="0" y="685800"/>
                  </a:moveTo>
                  <a:lnTo>
                    <a:pt x="10586974" y="685800"/>
                  </a:lnTo>
                </a:path>
                <a:path w="10587355" h="685800">
                  <a:moveTo>
                    <a:pt x="10586974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2624" y="0"/>
              <a:ext cx="2281301" cy="8905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27801" y="57785"/>
            <a:ext cx="1739264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>
                <a:solidFill>
                  <a:srgbClr val="000000"/>
                </a:solidFill>
              </a:rPr>
              <a:t>Daily</a:t>
            </a:r>
            <a:r>
              <a:rPr spc="-165" dirty="0">
                <a:solidFill>
                  <a:srgbClr val="000000"/>
                </a:solidFill>
              </a:rPr>
              <a:t> </a:t>
            </a:r>
            <a:r>
              <a:rPr spc="25" dirty="0">
                <a:solidFill>
                  <a:srgbClr val="000000"/>
                </a:solidFill>
              </a:rPr>
              <a:t>Quiz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227065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213</a:t>
            </a:fld>
            <a:endParaRPr dirty="0"/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32573"/>
            <a:ext cx="8072120" cy="118935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5" dirty="0">
                <a:latin typeface="Calibri"/>
                <a:cs typeface="Calibri"/>
              </a:rPr>
              <a:t>Explain</a:t>
            </a:r>
            <a:r>
              <a:rPr sz="2150" spc="3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Entity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integrity</a:t>
            </a:r>
            <a:r>
              <a:rPr sz="2150" spc="5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and</a:t>
            </a:r>
            <a:r>
              <a:rPr sz="2150" spc="2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Referential</a:t>
            </a:r>
            <a:r>
              <a:rPr sz="2150" spc="130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integrity</a:t>
            </a:r>
            <a:r>
              <a:rPr sz="2150" spc="30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in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detail.</a:t>
            </a:r>
            <a:r>
              <a:rPr sz="2150" spc="15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CO2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ts val="2490"/>
              </a:lnSpc>
              <a:spcBef>
                <a:spcPts val="800"/>
              </a:spcBef>
              <a:buFont typeface="Arial MT"/>
              <a:buChar char="•"/>
              <a:tabLst>
                <a:tab pos="241300" algn="l"/>
                <a:tab pos="241935" algn="l"/>
                <a:tab pos="1108710" algn="l"/>
                <a:tab pos="1527810" algn="l"/>
                <a:tab pos="2853055" algn="l"/>
                <a:tab pos="4063365" algn="l"/>
                <a:tab pos="5140960" algn="l"/>
                <a:tab pos="5769610" algn="l"/>
                <a:tab pos="6847205" algn="l"/>
              </a:tabLst>
            </a:pPr>
            <a:r>
              <a:rPr sz="2150" spc="10" dirty="0">
                <a:latin typeface="Calibri"/>
                <a:cs typeface="Calibri"/>
              </a:rPr>
              <a:t>What	</a:t>
            </a:r>
            <a:r>
              <a:rPr sz="2150" spc="20" dirty="0">
                <a:latin typeface="Calibri"/>
                <a:cs typeface="Calibri"/>
              </a:rPr>
              <a:t>is	</a:t>
            </a:r>
            <a:r>
              <a:rPr sz="2150" spc="5" dirty="0">
                <a:latin typeface="Calibri"/>
                <a:cs typeface="Calibri"/>
              </a:rPr>
              <a:t>relational	algebra?	</a:t>
            </a:r>
            <a:r>
              <a:rPr sz="2150" spc="20" dirty="0">
                <a:latin typeface="Calibri"/>
                <a:cs typeface="Calibri"/>
              </a:rPr>
              <a:t>Discuss	</a:t>
            </a:r>
            <a:r>
              <a:rPr sz="2150" spc="30" dirty="0">
                <a:latin typeface="Calibri"/>
                <a:cs typeface="Calibri"/>
              </a:rPr>
              <a:t>the	</a:t>
            </a:r>
            <a:r>
              <a:rPr sz="2150" spc="15" dirty="0">
                <a:latin typeface="Calibri"/>
                <a:cs typeface="Calibri"/>
              </a:rPr>
              <a:t>various	</a:t>
            </a:r>
            <a:r>
              <a:rPr sz="2150" spc="5" dirty="0">
                <a:latin typeface="Calibri"/>
                <a:cs typeface="Calibri"/>
              </a:rPr>
              <a:t>operations</a:t>
            </a:r>
            <a:endParaRPr sz="2150">
              <a:latin typeface="Calibri"/>
              <a:cs typeface="Calibri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Calibri"/>
                <a:cs typeface="Calibri"/>
              </a:rPr>
              <a:t>of</a:t>
            </a:r>
            <a:r>
              <a:rPr sz="2150" spc="4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relational</a:t>
            </a:r>
            <a:r>
              <a:rPr sz="2150" spc="50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algebra</a:t>
            </a:r>
            <a:r>
              <a:rPr sz="2150" spc="40" dirty="0">
                <a:latin typeface="Calibri"/>
                <a:cs typeface="Calibri"/>
              </a:rPr>
              <a:t> </a:t>
            </a:r>
            <a:r>
              <a:rPr sz="2150" spc="25" dirty="0">
                <a:latin typeface="Calibri"/>
                <a:cs typeface="Calibri"/>
              </a:rPr>
              <a:t>with</a:t>
            </a:r>
            <a:r>
              <a:rPr sz="2150" spc="1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suitable</a:t>
            </a:r>
            <a:r>
              <a:rPr sz="2150" spc="15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example.</a:t>
            </a:r>
            <a:r>
              <a:rPr sz="2150" spc="85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CO2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7791" y="2293556"/>
            <a:ext cx="807275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  <a:tab pos="1032510" algn="l"/>
                <a:tab pos="1375410" algn="l"/>
                <a:tab pos="2614930" algn="l"/>
                <a:tab pos="3796665" algn="l"/>
                <a:tab pos="5398135" algn="l"/>
                <a:tab pos="6646545" algn="l"/>
                <a:tab pos="7638415" algn="l"/>
              </a:tabLst>
            </a:pPr>
            <a:r>
              <a:rPr sz="2150" spc="30" dirty="0">
                <a:latin typeface="Calibri"/>
                <a:cs typeface="Calibri"/>
              </a:rPr>
              <a:t>W</a:t>
            </a:r>
            <a:r>
              <a:rPr sz="2150" spc="-10" dirty="0">
                <a:latin typeface="Calibri"/>
                <a:cs typeface="Calibri"/>
              </a:rPr>
              <a:t>h</a:t>
            </a:r>
            <a:r>
              <a:rPr sz="2150" spc="10" dirty="0">
                <a:latin typeface="Calibri"/>
                <a:cs typeface="Calibri"/>
              </a:rPr>
              <a:t>at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30" dirty="0">
                <a:latin typeface="Calibri"/>
                <a:cs typeface="Calibri"/>
              </a:rPr>
              <a:t>i</a:t>
            </a:r>
            <a:r>
              <a:rPr sz="2150" spc="10" dirty="0">
                <a:latin typeface="Calibri"/>
                <a:cs typeface="Calibri"/>
              </a:rPr>
              <a:t>s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-10" dirty="0">
                <a:latin typeface="Calibri"/>
                <a:cs typeface="Calibri"/>
              </a:rPr>
              <a:t>r</a:t>
            </a:r>
            <a:r>
              <a:rPr sz="2150" spc="-25" dirty="0">
                <a:latin typeface="Calibri"/>
                <a:cs typeface="Calibri"/>
              </a:rPr>
              <a:t>e</a:t>
            </a:r>
            <a:r>
              <a:rPr sz="2150" spc="25" dirty="0">
                <a:latin typeface="Calibri"/>
                <a:cs typeface="Calibri"/>
              </a:rPr>
              <a:t>l</a:t>
            </a:r>
            <a:r>
              <a:rPr sz="2150" spc="10" dirty="0">
                <a:latin typeface="Calibri"/>
                <a:cs typeface="Calibri"/>
              </a:rPr>
              <a:t>a</a:t>
            </a:r>
            <a:r>
              <a:rPr sz="2150" spc="-50" dirty="0">
                <a:latin typeface="Calibri"/>
                <a:cs typeface="Calibri"/>
              </a:rPr>
              <a:t>t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-15" dirty="0">
                <a:latin typeface="Calibri"/>
                <a:cs typeface="Calibri"/>
              </a:rPr>
              <a:t>o</a:t>
            </a:r>
            <a:r>
              <a:rPr sz="2150" spc="-10" dirty="0">
                <a:latin typeface="Calibri"/>
                <a:cs typeface="Calibri"/>
              </a:rPr>
              <a:t>n</a:t>
            </a:r>
            <a:r>
              <a:rPr sz="2150" spc="5" dirty="0">
                <a:latin typeface="Calibri"/>
                <a:cs typeface="Calibri"/>
              </a:rPr>
              <a:t>al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-15" dirty="0">
                <a:latin typeface="Calibri"/>
                <a:cs typeface="Calibri"/>
              </a:rPr>
              <a:t>c</a:t>
            </a:r>
            <a:r>
              <a:rPr sz="2150" spc="10" dirty="0">
                <a:latin typeface="Calibri"/>
                <a:cs typeface="Calibri"/>
              </a:rPr>
              <a:t>a</a:t>
            </a:r>
            <a:r>
              <a:rPr sz="2150" spc="25" dirty="0">
                <a:latin typeface="Calibri"/>
                <a:cs typeface="Calibri"/>
              </a:rPr>
              <a:t>l</a:t>
            </a:r>
            <a:r>
              <a:rPr sz="2150" spc="-15" dirty="0">
                <a:latin typeface="Calibri"/>
                <a:cs typeface="Calibri"/>
              </a:rPr>
              <a:t>c</a:t>
            </a:r>
            <a:r>
              <a:rPr sz="2150" spc="-10" dirty="0">
                <a:latin typeface="Calibri"/>
                <a:cs typeface="Calibri"/>
              </a:rPr>
              <a:t>u</a:t>
            </a:r>
            <a:r>
              <a:rPr sz="2150" spc="25" dirty="0">
                <a:latin typeface="Calibri"/>
                <a:cs typeface="Calibri"/>
              </a:rPr>
              <a:t>l</a:t>
            </a:r>
            <a:r>
              <a:rPr sz="2150" spc="-10" dirty="0">
                <a:latin typeface="Calibri"/>
                <a:cs typeface="Calibri"/>
              </a:rPr>
              <a:t>u</a:t>
            </a:r>
            <a:r>
              <a:rPr sz="2150" spc="-20" dirty="0">
                <a:latin typeface="Calibri"/>
                <a:cs typeface="Calibri"/>
              </a:rPr>
              <a:t>s</a:t>
            </a:r>
            <a:r>
              <a:rPr sz="2150" spc="10" dirty="0">
                <a:latin typeface="Calibri"/>
                <a:cs typeface="Calibri"/>
              </a:rPr>
              <a:t>?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25" dirty="0">
                <a:latin typeface="Calibri"/>
                <a:cs typeface="Calibri"/>
              </a:rPr>
              <a:t>D</a:t>
            </a:r>
            <a:r>
              <a:rPr sz="2150" spc="30" dirty="0">
                <a:latin typeface="Calibri"/>
                <a:cs typeface="Calibri"/>
              </a:rPr>
              <a:t>i</a:t>
            </a:r>
            <a:r>
              <a:rPr sz="2150" spc="15" dirty="0">
                <a:latin typeface="Calibri"/>
                <a:cs typeface="Calibri"/>
              </a:rPr>
              <a:t>f</a:t>
            </a:r>
            <a:r>
              <a:rPr sz="2150" spc="-60" dirty="0">
                <a:latin typeface="Calibri"/>
                <a:cs typeface="Calibri"/>
              </a:rPr>
              <a:t>f</a:t>
            </a:r>
            <a:r>
              <a:rPr sz="2150" spc="-25" dirty="0">
                <a:latin typeface="Calibri"/>
                <a:cs typeface="Calibri"/>
              </a:rPr>
              <a:t>e</a:t>
            </a:r>
            <a:r>
              <a:rPr sz="2150" spc="-5" dirty="0">
                <a:latin typeface="Calibri"/>
                <a:cs typeface="Calibri"/>
              </a:rPr>
              <a:t>r</a:t>
            </a:r>
            <a:r>
              <a:rPr sz="2150" spc="-25" dirty="0">
                <a:latin typeface="Calibri"/>
                <a:cs typeface="Calibri"/>
              </a:rPr>
              <a:t>e</a:t>
            </a:r>
            <a:r>
              <a:rPr sz="2150" spc="-10" dirty="0">
                <a:latin typeface="Calibri"/>
                <a:cs typeface="Calibri"/>
              </a:rPr>
              <a:t>n</a:t>
            </a:r>
            <a:r>
              <a:rPr sz="2150" spc="25" dirty="0">
                <a:latin typeface="Calibri"/>
                <a:cs typeface="Calibri"/>
              </a:rPr>
              <a:t>t</a:t>
            </a:r>
            <a:r>
              <a:rPr sz="2150" spc="30" dirty="0">
                <a:latin typeface="Calibri"/>
                <a:cs typeface="Calibri"/>
              </a:rPr>
              <a:t>i</a:t>
            </a:r>
            <a:r>
              <a:rPr sz="2150" spc="15" dirty="0">
                <a:latin typeface="Calibri"/>
                <a:cs typeface="Calibri"/>
              </a:rPr>
              <a:t>a</a:t>
            </a:r>
            <a:r>
              <a:rPr sz="2150" spc="25" dirty="0">
                <a:latin typeface="Calibri"/>
                <a:cs typeface="Calibri"/>
              </a:rPr>
              <a:t>t</a:t>
            </a:r>
            <a:r>
              <a:rPr sz="2150" spc="10" dirty="0">
                <a:latin typeface="Calibri"/>
                <a:cs typeface="Calibri"/>
              </a:rPr>
              <a:t>e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-5" dirty="0">
                <a:latin typeface="Calibri"/>
                <a:cs typeface="Calibri"/>
              </a:rPr>
              <a:t>r</a:t>
            </a:r>
            <a:r>
              <a:rPr sz="2150" spc="-25" dirty="0">
                <a:latin typeface="Calibri"/>
                <a:cs typeface="Calibri"/>
              </a:rPr>
              <a:t>e</a:t>
            </a:r>
            <a:r>
              <a:rPr sz="2150" spc="25" dirty="0">
                <a:latin typeface="Calibri"/>
                <a:cs typeface="Calibri"/>
              </a:rPr>
              <a:t>l</a:t>
            </a:r>
            <a:r>
              <a:rPr sz="2150" spc="15" dirty="0">
                <a:latin typeface="Calibri"/>
                <a:cs typeface="Calibri"/>
              </a:rPr>
              <a:t>a</a:t>
            </a:r>
            <a:r>
              <a:rPr sz="2150" spc="25" dirty="0">
                <a:latin typeface="Calibri"/>
                <a:cs typeface="Calibri"/>
              </a:rPr>
              <a:t>ti</a:t>
            </a:r>
            <a:r>
              <a:rPr sz="2150" spc="-15" dirty="0">
                <a:latin typeface="Calibri"/>
                <a:cs typeface="Calibri"/>
              </a:rPr>
              <a:t>o</a:t>
            </a:r>
            <a:r>
              <a:rPr sz="2150" spc="-10" dirty="0">
                <a:latin typeface="Calibri"/>
                <a:cs typeface="Calibri"/>
              </a:rPr>
              <a:t>n</a:t>
            </a:r>
            <a:r>
              <a:rPr sz="2150" spc="15" dirty="0">
                <a:latin typeface="Calibri"/>
                <a:cs typeface="Calibri"/>
              </a:rPr>
              <a:t>a</a:t>
            </a:r>
            <a:r>
              <a:rPr sz="2150" spc="5" dirty="0">
                <a:latin typeface="Calibri"/>
                <a:cs typeface="Calibri"/>
              </a:rPr>
              <a:t>l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-60" dirty="0">
                <a:latin typeface="Calibri"/>
                <a:cs typeface="Calibri"/>
              </a:rPr>
              <a:t>a</a:t>
            </a:r>
            <a:r>
              <a:rPr sz="2150" spc="25" dirty="0">
                <a:latin typeface="Calibri"/>
                <a:cs typeface="Calibri"/>
              </a:rPr>
              <a:t>lg</a:t>
            </a:r>
            <a:r>
              <a:rPr sz="2150" spc="-25" dirty="0">
                <a:latin typeface="Calibri"/>
                <a:cs typeface="Calibri"/>
              </a:rPr>
              <a:t>e</a:t>
            </a:r>
            <a:r>
              <a:rPr sz="2150" spc="-10" dirty="0">
                <a:latin typeface="Calibri"/>
                <a:cs typeface="Calibri"/>
              </a:rPr>
              <a:t>b</a:t>
            </a:r>
            <a:r>
              <a:rPr sz="2150" spc="-80" dirty="0">
                <a:latin typeface="Calibri"/>
                <a:cs typeface="Calibri"/>
              </a:rPr>
              <a:t>r</a:t>
            </a:r>
            <a:r>
              <a:rPr sz="2150" spc="10" dirty="0">
                <a:latin typeface="Calibri"/>
                <a:cs typeface="Calibri"/>
              </a:rPr>
              <a:t>a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10" dirty="0">
                <a:latin typeface="Calibri"/>
                <a:cs typeface="Calibri"/>
              </a:rPr>
              <a:t>a</a:t>
            </a:r>
            <a:r>
              <a:rPr sz="2150" spc="-10" dirty="0">
                <a:latin typeface="Calibri"/>
                <a:cs typeface="Calibri"/>
              </a:rPr>
              <a:t>n</a:t>
            </a:r>
            <a:r>
              <a:rPr sz="2150" spc="10" dirty="0">
                <a:latin typeface="Calibri"/>
                <a:cs typeface="Calibri"/>
              </a:rPr>
              <a:t>d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63671" rIns="0" bIns="0" rtlCol="0">
            <a:spAutoFit/>
          </a:bodyPr>
          <a:lstStyle/>
          <a:p>
            <a:pPr marL="397510">
              <a:lnSpc>
                <a:spcPct val="100000"/>
              </a:lnSpc>
              <a:spcBef>
                <a:spcPts val="890"/>
              </a:spcBef>
            </a:pPr>
            <a:r>
              <a:rPr spc="5" dirty="0"/>
              <a:t>relational</a:t>
            </a:r>
            <a:r>
              <a:rPr spc="70" dirty="0"/>
              <a:t> </a:t>
            </a:r>
            <a:r>
              <a:rPr dirty="0"/>
              <a:t>calculus.</a:t>
            </a:r>
            <a:r>
              <a:rPr spc="-5" dirty="0"/>
              <a:t> CO2</a:t>
            </a:r>
          </a:p>
          <a:p>
            <a:pPr marL="397510" indent="-229235">
              <a:lnSpc>
                <a:spcPts val="2490"/>
              </a:lnSpc>
              <a:spcBef>
                <a:spcPts val="795"/>
              </a:spcBef>
              <a:buFont typeface="Arial MT"/>
              <a:buChar char="•"/>
              <a:tabLst>
                <a:tab pos="397510" algn="l"/>
                <a:tab pos="398145" algn="l"/>
              </a:tabLst>
            </a:pPr>
            <a:r>
              <a:rPr spc="10" dirty="0"/>
              <a:t>What</a:t>
            </a:r>
            <a:r>
              <a:rPr spc="220" dirty="0"/>
              <a:t> </a:t>
            </a:r>
            <a:r>
              <a:rPr spc="20" dirty="0"/>
              <a:t>is</a:t>
            </a:r>
            <a:r>
              <a:rPr spc="160" dirty="0"/>
              <a:t> </a:t>
            </a:r>
            <a:r>
              <a:rPr spc="10" dirty="0"/>
              <a:t>the</a:t>
            </a:r>
            <a:r>
              <a:rPr spc="155" dirty="0"/>
              <a:t> </a:t>
            </a:r>
            <a:r>
              <a:rPr spc="5" dirty="0"/>
              <a:t>difference</a:t>
            </a:r>
            <a:r>
              <a:rPr spc="160" dirty="0"/>
              <a:t> </a:t>
            </a:r>
            <a:r>
              <a:rPr spc="20" dirty="0"/>
              <a:t>between</a:t>
            </a:r>
            <a:r>
              <a:rPr spc="170" dirty="0"/>
              <a:t> </a:t>
            </a:r>
            <a:r>
              <a:rPr spc="40" dirty="0"/>
              <a:t>DBMS</a:t>
            </a:r>
            <a:r>
              <a:rPr spc="175" dirty="0"/>
              <a:t> </a:t>
            </a:r>
            <a:r>
              <a:rPr spc="10" dirty="0"/>
              <a:t>and</a:t>
            </a:r>
            <a:r>
              <a:rPr spc="170" dirty="0"/>
              <a:t> </a:t>
            </a:r>
            <a:r>
              <a:rPr spc="30" dirty="0"/>
              <a:t>RDBMS?</a:t>
            </a:r>
            <a:r>
              <a:rPr spc="165" dirty="0"/>
              <a:t> </a:t>
            </a:r>
            <a:r>
              <a:rPr spc="25" dirty="0"/>
              <a:t>Which</a:t>
            </a:r>
            <a:r>
              <a:rPr spc="165" dirty="0"/>
              <a:t> </a:t>
            </a:r>
            <a:r>
              <a:rPr dirty="0"/>
              <a:t>of</a:t>
            </a:r>
            <a:r>
              <a:rPr spc="200" dirty="0"/>
              <a:t> </a:t>
            </a:r>
            <a:r>
              <a:rPr spc="40" dirty="0"/>
              <a:t>them</a:t>
            </a:r>
          </a:p>
          <a:p>
            <a:pPr marL="397510">
              <a:lnSpc>
                <a:spcPts val="2490"/>
              </a:lnSpc>
            </a:pPr>
            <a:r>
              <a:rPr spc="20" dirty="0"/>
              <a:t>is</a:t>
            </a:r>
            <a:r>
              <a:rPr spc="-10" dirty="0"/>
              <a:t> </a:t>
            </a:r>
            <a:r>
              <a:rPr dirty="0"/>
              <a:t>more</a:t>
            </a:r>
            <a:r>
              <a:rPr spc="55" dirty="0"/>
              <a:t> </a:t>
            </a:r>
            <a:r>
              <a:rPr spc="5" dirty="0"/>
              <a:t>suitable?</a:t>
            </a:r>
            <a:r>
              <a:rPr spc="75" dirty="0"/>
              <a:t> </a:t>
            </a:r>
            <a:r>
              <a:rPr spc="-5" dirty="0"/>
              <a:t>CO2</a:t>
            </a:r>
          </a:p>
          <a:p>
            <a:pPr marL="397510" indent="-22923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97510" algn="l"/>
                <a:tab pos="398145" algn="l"/>
              </a:tabLst>
            </a:pPr>
            <a:r>
              <a:rPr spc="-15" dirty="0"/>
              <a:t>Why</a:t>
            </a:r>
            <a:r>
              <a:rPr spc="100" dirty="0"/>
              <a:t> </a:t>
            </a:r>
            <a:r>
              <a:rPr spc="5" dirty="0"/>
              <a:t>are </a:t>
            </a:r>
            <a:r>
              <a:rPr spc="10" dirty="0"/>
              <a:t>integrity</a:t>
            </a:r>
            <a:r>
              <a:rPr spc="-35" dirty="0"/>
              <a:t> </a:t>
            </a:r>
            <a:r>
              <a:rPr spc="-5" dirty="0"/>
              <a:t>constraints</a:t>
            </a:r>
            <a:r>
              <a:rPr spc="175" dirty="0"/>
              <a:t> </a:t>
            </a:r>
            <a:r>
              <a:rPr spc="5" dirty="0"/>
              <a:t>important</a:t>
            </a:r>
            <a:r>
              <a:rPr spc="70" dirty="0"/>
              <a:t> </a:t>
            </a:r>
            <a:r>
              <a:rPr spc="20" dirty="0"/>
              <a:t>in</a:t>
            </a:r>
            <a:r>
              <a:rPr spc="15" dirty="0"/>
              <a:t> </a:t>
            </a:r>
            <a:r>
              <a:rPr spc="5" dirty="0"/>
              <a:t>database?</a:t>
            </a:r>
            <a:r>
              <a:rPr spc="75" dirty="0"/>
              <a:t> </a:t>
            </a:r>
            <a:r>
              <a:rPr spc="-5" dirty="0"/>
              <a:t>CO2</a:t>
            </a:r>
          </a:p>
          <a:p>
            <a:pPr marL="397510" indent="-22923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97510" algn="l"/>
                <a:tab pos="398145" algn="l"/>
              </a:tabLst>
            </a:pPr>
            <a:r>
              <a:rPr dirty="0"/>
              <a:t>Discuss</a:t>
            </a:r>
            <a:r>
              <a:rPr spc="90" dirty="0"/>
              <a:t> </a:t>
            </a:r>
            <a:r>
              <a:rPr dirty="0"/>
              <a:t>about</a:t>
            </a:r>
            <a:r>
              <a:rPr spc="130" dirty="0"/>
              <a:t> </a:t>
            </a:r>
            <a:r>
              <a:rPr spc="15" dirty="0"/>
              <a:t>SQL</a:t>
            </a:r>
            <a:r>
              <a:rPr spc="20" dirty="0"/>
              <a:t> </a:t>
            </a:r>
            <a:r>
              <a:rPr spc="10" dirty="0"/>
              <a:t>and</a:t>
            </a:r>
            <a:r>
              <a:rPr spc="85" dirty="0"/>
              <a:t> </a:t>
            </a:r>
            <a:r>
              <a:rPr spc="-10" dirty="0"/>
              <a:t>it’s</a:t>
            </a:r>
            <a:r>
              <a:rPr spc="15" dirty="0"/>
              <a:t> </a:t>
            </a:r>
            <a:r>
              <a:rPr spc="5" dirty="0"/>
              <a:t>advantages. </a:t>
            </a:r>
            <a:r>
              <a:rPr spc="-5" dirty="0"/>
              <a:t>CO2</a:t>
            </a:r>
          </a:p>
          <a:p>
            <a:pPr marL="397510" indent="-22923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97510" algn="l"/>
                <a:tab pos="398145" algn="l"/>
              </a:tabLst>
            </a:pPr>
            <a:r>
              <a:rPr spc="15" dirty="0"/>
              <a:t>Explain</a:t>
            </a:r>
            <a:r>
              <a:rPr spc="30" dirty="0"/>
              <a:t> </a:t>
            </a:r>
            <a:r>
              <a:rPr spc="-5" dirty="0"/>
              <a:t>stored</a:t>
            </a:r>
            <a:r>
              <a:rPr spc="25" dirty="0"/>
              <a:t> </a:t>
            </a:r>
            <a:r>
              <a:rPr spc="-10" dirty="0"/>
              <a:t>procedure</a:t>
            </a:r>
            <a:r>
              <a:rPr spc="240" dirty="0"/>
              <a:t> </a:t>
            </a:r>
            <a:r>
              <a:rPr spc="10" dirty="0"/>
              <a:t>and</a:t>
            </a:r>
            <a:r>
              <a:rPr spc="20" dirty="0"/>
              <a:t> </a:t>
            </a:r>
            <a:r>
              <a:rPr spc="-5" dirty="0"/>
              <a:t>stored</a:t>
            </a:r>
            <a:r>
              <a:rPr spc="105" dirty="0"/>
              <a:t> </a:t>
            </a:r>
            <a:r>
              <a:rPr spc="5" dirty="0"/>
              <a:t>function</a:t>
            </a:r>
            <a:r>
              <a:rPr spc="100" dirty="0"/>
              <a:t> </a:t>
            </a:r>
            <a:r>
              <a:rPr spc="25" dirty="0"/>
              <a:t>with</a:t>
            </a:r>
            <a:r>
              <a:rPr spc="-50" dirty="0"/>
              <a:t> </a:t>
            </a:r>
            <a:r>
              <a:rPr spc="-5" dirty="0"/>
              <a:t>example.</a:t>
            </a:r>
            <a:r>
              <a:rPr spc="160" dirty="0"/>
              <a:t> </a:t>
            </a:r>
            <a:r>
              <a:rPr spc="-5" dirty="0"/>
              <a:t>CO2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478025" y="1650"/>
            <a:ext cx="10717530" cy="692150"/>
            <a:chOff x="1478025" y="1650"/>
            <a:chExt cx="10717530" cy="6921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1200" y="4825"/>
              <a:ext cx="10710799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1200" y="4825"/>
              <a:ext cx="10711180" cy="685800"/>
            </a:xfrm>
            <a:custGeom>
              <a:avLst/>
              <a:gdLst/>
              <a:ahLst/>
              <a:cxnLst/>
              <a:rect l="l" t="t" r="r" b="b"/>
              <a:pathLst>
                <a:path w="10711180" h="685800">
                  <a:moveTo>
                    <a:pt x="0" y="685800"/>
                  </a:moveTo>
                  <a:lnTo>
                    <a:pt x="10710798" y="685800"/>
                  </a:lnTo>
                </a:path>
                <a:path w="10711180" h="685800">
                  <a:moveTo>
                    <a:pt x="10710799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161915" y="57785"/>
            <a:ext cx="336042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25" dirty="0">
                <a:solidFill>
                  <a:srgbClr val="000000"/>
                </a:solidFill>
              </a:rPr>
              <a:t>W</a:t>
            </a:r>
            <a:r>
              <a:rPr spc="30" dirty="0">
                <a:solidFill>
                  <a:srgbClr val="000000"/>
                </a:solidFill>
              </a:rPr>
              <a:t>eekl</a:t>
            </a:r>
            <a:r>
              <a:rPr spc="10" dirty="0">
                <a:solidFill>
                  <a:srgbClr val="000000"/>
                </a:solidFill>
              </a:rPr>
              <a:t>y</a:t>
            </a:r>
            <a:r>
              <a:rPr spc="-155" dirty="0">
                <a:solidFill>
                  <a:srgbClr val="000000"/>
                </a:solidFill>
              </a:rPr>
              <a:t> </a:t>
            </a:r>
            <a:r>
              <a:rPr spc="15" dirty="0">
                <a:solidFill>
                  <a:srgbClr val="000000"/>
                </a:solidFill>
              </a:rPr>
              <a:t>A</a:t>
            </a:r>
            <a:r>
              <a:rPr spc="-10" dirty="0">
                <a:solidFill>
                  <a:srgbClr val="000000"/>
                </a:solidFill>
              </a:rPr>
              <a:t>s</a:t>
            </a:r>
            <a:r>
              <a:rPr spc="-5" dirty="0">
                <a:solidFill>
                  <a:srgbClr val="000000"/>
                </a:solidFill>
              </a:rPr>
              <a:t>s</a:t>
            </a:r>
            <a:r>
              <a:rPr spc="30" dirty="0">
                <a:solidFill>
                  <a:srgbClr val="000000"/>
                </a:solidFill>
              </a:rPr>
              <a:t>i</a:t>
            </a:r>
            <a:r>
              <a:rPr spc="-25" dirty="0">
                <a:solidFill>
                  <a:srgbClr val="000000"/>
                </a:solidFill>
              </a:rPr>
              <a:t>g</a:t>
            </a:r>
            <a:r>
              <a:rPr spc="20" dirty="0">
                <a:solidFill>
                  <a:srgbClr val="000000"/>
                </a:solidFill>
              </a:rPr>
              <a:t>nm</a:t>
            </a:r>
            <a:r>
              <a:rPr spc="35" dirty="0">
                <a:solidFill>
                  <a:srgbClr val="000000"/>
                </a:solidFill>
              </a:rPr>
              <a:t>e</a:t>
            </a:r>
            <a:r>
              <a:rPr spc="10" dirty="0">
                <a:solidFill>
                  <a:srgbClr val="000000"/>
                </a:solidFill>
              </a:rPr>
              <a:t>nt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227065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214</a:t>
            </a:fld>
            <a:endParaRPr dirty="0"/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60639"/>
            <a:ext cx="8073390" cy="300799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000" spc="-10" dirty="0">
                <a:latin typeface="Calibri"/>
                <a:cs typeface="Calibri"/>
              </a:rPr>
              <a:t>Video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Links: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ts val="2755"/>
              </a:lnSpc>
              <a:spcBef>
                <a:spcPts val="655"/>
              </a:spcBef>
              <a:buClr>
                <a:srgbClr val="000000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https://www.youtube.com/watch?v=kBdlM6hNDAE&amp;list=PLxCz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55"/>
              </a:lnSpc>
            </a:pPr>
            <a:r>
              <a:rPr sz="24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COWd7aiFAN6I8CuViBuCdJgiOkT2Y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5"/>
              </a:spcBef>
              <a:buClr>
                <a:srgbClr val="000000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https://www.youtube.com/watch?v=AepLj_C4ywM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5"/>
              </a:spcBef>
              <a:buClr>
                <a:srgbClr val="000000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https://www.youtube.com/watch?v=zYH-e6tUYbw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50"/>
              </a:spcBef>
              <a:buClr>
                <a:srgbClr val="000000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https://www.youtube.com/watch?v=hIh5-Y1QwFw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5"/>
              </a:spcBef>
              <a:buClr>
                <a:srgbClr val="000000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https://www.youtube.com/watch?v=OuFJzs1hGxM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sz="2400" spc="-10" dirty="0">
                <a:latin typeface="Calibri"/>
                <a:cs typeface="Calibri"/>
              </a:rPr>
              <a:t>Faculty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Video</a:t>
            </a:r>
            <a:r>
              <a:rPr sz="2400" dirty="0">
                <a:latin typeface="Calibri"/>
                <a:cs typeface="Calibri"/>
              </a:rPr>
              <a:t> Links,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Youtube</a:t>
            </a:r>
            <a:r>
              <a:rPr sz="2400" spc="-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 </a:t>
            </a:r>
            <a:r>
              <a:rPr sz="2400" spc="20" dirty="0">
                <a:latin typeface="Calibri"/>
                <a:cs typeface="Calibri"/>
              </a:rPr>
              <a:t>NPTEL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Video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Links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Online</a:t>
            </a:r>
            <a:endParaRPr sz="2400">
              <a:latin typeface="Calibri"/>
              <a:cs typeface="Calibri"/>
            </a:endParaRPr>
          </a:p>
          <a:p>
            <a:pPr marR="1905" algn="ctr">
              <a:lnSpc>
                <a:spcPts val="2870"/>
              </a:lnSpc>
            </a:pPr>
            <a:r>
              <a:rPr sz="2400" spc="-10" dirty="0">
                <a:latin typeface="Calibri"/>
                <a:cs typeface="Calibri"/>
              </a:rPr>
              <a:t>Courses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Details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71451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27065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215</a:t>
            </a:fld>
            <a:endParaRPr dirty="0"/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0125" y="776033"/>
            <a:ext cx="8086725" cy="53479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308610" algn="l"/>
              </a:tabLst>
            </a:pPr>
            <a:r>
              <a:rPr sz="2400" spc="-5" dirty="0">
                <a:latin typeface="Calibri"/>
                <a:cs typeface="Calibri"/>
              </a:rPr>
              <a:t>Which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following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true </a:t>
            </a:r>
            <a:r>
              <a:rPr sz="2400" spc="-20" dirty="0">
                <a:latin typeface="Calibri"/>
                <a:cs typeface="Calibri"/>
              </a:rPr>
              <a:t>regarding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Referential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Integrity?</a:t>
            </a:r>
            <a:endParaRPr sz="2400">
              <a:latin typeface="Calibri"/>
              <a:cs typeface="Calibri"/>
            </a:endParaRPr>
          </a:p>
          <a:p>
            <a:pPr marL="927735" marR="22225" lvl="1" indent="-457834">
              <a:lnSpc>
                <a:spcPts val="2630"/>
              </a:lnSpc>
              <a:spcBef>
                <a:spcPts val="495"/>
              </a:spcBef>
              <a:buAutoNum type="alphaLcParenR"/>
              <a:tabLst>
                <a:tab pos="927100" algn="l"/>
                <a:tab pos="927735" algn="l"/>
              </a:tabLst>
            </a:pPr>
            <a:r>
              <a:rPr sz="2400" spc="-20" dirty="0">
                <a:latin typeface="Calibri"/>
                <a:cs typeface="Calibri"/>
              </a:rPr>
              <a:t>Every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primary-key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must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match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primary-key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ss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-30" dirty="0">
                <a:latin typeface="Calibri"/>
                <a:cs typeface="Calibri"/>
              </a:rPr>
              <a:t>ia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ed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927735" lvl="1" indent="-457834">
              <a:lnSpc>
                <a:spcPts val="2755"/>
              </a:lnSpc>
              <a:spcBef>
                <a:spcPts val="150"/>
              </a:spcBef>
              <a:buAutoNum type="alphaLcParenR"/>
              <a:tabLst>
                <a:tab pos="927100" algn="l"/>
                <a:tab pos="927735" algn="l"/>
              </a:tabLst>
            </a:pPr>
            <a:r>
              <a:rPr sz="2400" spc="-20" dirty="0">
                <a:latin typeface="Calibri"/>
                <a:cs typeface="Calibri"/>
              </a:rPr>
              <a:t>Every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primary-key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value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must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match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foreign-key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  <a:p>
            <a:pPr marL="927735">
              <a:lnSpc>
                <a:spcPts val="2755"/>
              </a:lnSpc>
            </a:pP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ss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-30" dirty="0">
                <a:latin typeface="Calibri"/>
                <a:cs typeface="Calibri"/>
              </a:rPr>
              <a:t>ia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ed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927735" lvl="1" indent="-457834">
              <a:lnSpc>
                <a:spcPts val="2715"/>
              </a:lnSpc>
              <a:spcBef>
                <a:spcPts val="200"/>
              </a:spcBef>
              <a:buAutoNum type="alphaLcParenR" startAt="3"/>
              <a:tabLst>
                <a:tab pos="927100" algn="l"/>
                <a:tab pos="927735" algn="l"/>
              </a:tabLst>
            </a:pPr>
            <a:r>
              <a:rPr sz="2400" b="1" spc="-20" dirty="0">
                <a:latin typeface="Calibri"/>
                <a:cs typeface="Calibri"/>
              </a:rPr>
              <a:t>Every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foreign-key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value</a:t>
            </a:r>
            <a:r>
              <a:rPr sz="2400" b="1" spc="55" dirty="0">
                <a:latin typeface="Calibri"/>
                <a:cs typeface="Calibri"/>
              </a:rPr>
              <a:t> </a:t>
            </a:r>
            <a:r>
              <a:rPr sz="2400" b="1" spc="15" dirty="0">
                <a:latin typeface="Calibri"/>
                <a:cs typeface="Calibri"/>
              </a:rPr>
              <a:t>must</a:t>
            </a:r>
            <a:r>
              <a:rPr sz="2400" b="1" spc="5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match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7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primary-key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  <a:p>
            <a:pPr marL="927735">
              <a:lnSpc>
                <a:spcPts val="2715"/>
              </a:lnSpc>
            </a:pPr>
            <a:r>
              <a:rPr sz="2400" b="1" spc="5" dirty="0">
                <a:latin typeface="Calibri"/>
                <a:cs typeface="Calibri"/>
              </a:rPr>
              <a:t>in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an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associated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  <a:p>
            <a:pPr marL="927735" lvl="1" indent="-457834">
              <a:lnSpc>
                <a:spcPts val="2715"/>
              </a:lnSpc>
              <a:spcBef>
                <a:spcPts val="275"/>
              </a:spcBef>
              <a:buAutoNum type="alphaLcParenR" startAt="4"/>
              <a:tabLst>
                <a:tab pos="927100" algn="l"/>
                <a:tab pos="927735" algn="l"/>
              </a:tabLst>
            </a:pPr>
            <a:r>
              <a:rPr sz="2400" spc="-20" dirty="0">
                <a:latin typeface="Calibri"/>
                <a:cs typeface="Calibri"/>
              </a:rPr>
              <a:t>Every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foreign-key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value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match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foreign-key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value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927735">
              <a:lnSpc>
                <a:spcPts val="2715"/>
              </a:lnSpc>
            </a:pPr>
            <a:r>
              <a:rPr sz="2400" spc="-10" dirty="0">
                <a:latin typeface="Calibri"/>
                <a:cs typeface="Calibri"/>
              </a:rPr>
              <a:t>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associated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630"/>
              </a:lnSpc>
              <a:spcBef>
                <a:spcPts val="495"/>
              </a:spcBef>
              <a:buAutoNum type="arabicPeriod" startAt="2"/>
              <a:tabLst>
                <a:tab pos="412750" algn="l"/>
                <a:tab pos="413384" algn="l"/>
                <a:tab pos="1375410" algn="l"/>
                <a:tab pos="1804035" algn="l"/>
                <a:tab pos="2404745" algn="l"/>
                <a:tab pos="3720465" algn="l"/>
                <a:tab pos="4082415" algn="l"/>
                <a:tab pos="4854575" algn="l"/>
                <a:tab pos="5293360" algn="l"/>
                <a:tab pos="6360795" algn="l"/>
                <a:tab pos="6951980" algn="l"/>
              </a:tabLst>
            </a:pPr>
            <a:r>
              <a:rPr sz="2400" spc="-40" dirty="0">
                <a:solidFill>
                  <a:srgbClr val="212121"/>
                </a:solidFill>
                <a:latin typeface="Calibri"/>
                <a:cs typeface="Calibri"/>
              </a:rPr>
              <a:t>W</a:t>
            </a:r>
            <a:r>
              <a:rPr sz="2400" spc="10" dirty="0">
                <a:solidFill>
                  <a:srgbClr val="212121"/>
                </a:solidFill>
                <a:latin typeface="Calibri"/>
                <a:cs typeface="Calibri"/>
              </a:rPr>
              <a:t>h</a:t>
            </a:r>
            <a:r>
              <a:rPr sz="2400" spc="-30" dirty="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2400" spc="30" dirty="0">
                <a:solidFill>
                  <a:srgbClr val="212121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h	</a:t>
            </a:r>
            <a:r>
              <a:rPr sz="2400" spc="10" dirty="0">
                <a:solidFill>
                  <a:srgbClr val="21212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f	</a:t>
            </a:r>
            <a:r>
              <a:rPr sz="2400" spc="15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2400" spc="10" dirty="0">
                <a:solidFill>
                  <a:srgbClr val="212121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e	</a:t>
            </a:r>
            <a:r>
              <a:rPr sz="2400" spc="-60" dirty="0">
                <a:solidFill>
                  <a:srgbClr val="212121"/>
                </a:solidFill>
                <a:latin typeface="Calibri"/>
                <a:cs typeface="Calibri"/>
              </a:rPr>
              <a:t>f</a:t>
            </a:r>
            <a:r>
              <a:rPr sz="2400" spc="5" dirty="0">
                <a:solidFill>
                  <a:srgbClr val="212121"/>
                </a:solidFill>
                <a:latin typeface="Calibri"/>
                <a:cs typeface="Calibri"/>
              </a:rPr>
              <a:t>o</a:t>
            </a:r>
            <a:r>
              <a:rPr sz="2400" spc="-30" dirty="0">
                <a:solidFill>
                  <a:srgbClr val="212121"/>
                </a:solidFill>
                <a:latin typeface="Calibri"/>
                <a:cs typeface="Calibri"/>
              </a:rPr>
              <a:t>ll</a:t>
            </a:r>
            <a:r>
              <a:rPr sz="2400" spc="5" dirty="0">
                <a:solidFill>
                  <a:srgbClr val="212121"/>
                </a:solidFill>
                <a:latin typeface="Calibri"/>
                <a:cs typeface="Calibri"/>
              </a:rPr>
              <a:t>ow</a:t>
            </a:r>
            <a:r>
              <a:rPr sz="2400" spc="-30" dirty="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2400" spc="10" dirty="0">
                <a:solidFill>
                  <a:srgbClr val="21212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g	</a:t>
            </a:r>
            <a:r>
              <a:rPr sz="2400" spc="-30" dirty="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s	</a:t>
            </a:r>
            <a:r>
              <a:rPr sz="2400" spc="10" dirty="0">
                <a:solidFill>
                  <a:srgbClr val="212121"/>
                </a:solidFill>
                <a:latin typeface="Calibri"/>
                <a:cs typeface="Calibri"/>
              </a:rPr>
              <a:t>u</a:t>
            </a:r>
            <a:r>
              <a:rPr sz="2400" spc="30" dirty="0">
                <a:solidFill>
                  <a:srgbClr val="212121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ed	</a:t>
            </a:r>
            <a:r>
              <a:rPr sz="2400" spc="20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o	</a:t>
            </a:r>
            <a:r>
              <a:rPr sz="2400" spc="10" dirty="0">
                <a:solidFill>
                  <a:srgbClr val="212121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2400" spc="15" dirty="0">
                <a:solidFill>
                  <a:srgbClr val="212121"/>
                </a:solidFill>
                <a:latin typeface="Calibri"/>
                <a:cs typeface="Calibri"/>
              </a:rPr>
              <a:t>n</a:t>
            </a:r>
            <a:r>
              <a:rPr sz="2400" spc="5" dirty="0">
                <a:solidFill>
                  <a:srgbClr val="212121"/>
                </a:solidFill>
                <a:latin typeface="Calibri"/>
                <a:cs typeface="Calibri"/>
              </a:rPr>
              <a:t>o</a:t>
            </a:r>
            <a:r>
              <a:rPr sz="2400" spc="15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e	</a:t>
            </a:r>
            <a:r>
              <a:rPr sz="2400" spc="15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2400" spc="10" dirty="0">
                <a:solidFill>
                  <a:srgbClr val="212121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e	</a:t>
            </a:r>
            <a:r>
              <a:rPr sz="2400" spc="30" dirty="0">
                <a:solidFill>
                  <a:srgbClr val="212121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212121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2400" spc="35" dirty="0">
                <a:solidFill>
                  <a:srgbClr val="212121"/>
                </a:solidFill>
                <a:latin typeface="Calibri"/>
                <a:cs typeface="Calibri"/>
              </a:rPr>
              <a:t>c</a:t>
            </a:r>
            <a:r>
              <a:rPr sz="2400" spc="15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2400" spc="-30" dirty="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2400" spc="5" dirty="0">
                <a:solidFill>
                  <a:srgbClr val="21212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n  </a:t>
            </a:r>
            <a:r>
              <a:rPr sz="2400" spc="-15" dirty="0">
                <a:solidFill>
                  <a:srgbClr val="212121"/>
                </a:solidFill>
                <a:latin typeface="Calibri"/>
                <a:cs typeface="Calibri"/>
              </a:rPr>
              <a:t>operation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relational</a:t>
            </a:r>
            <a:r>
              <a:rPr sz="2400" spc="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12121"/>
                </a:solidFill>
                <a:latin typeface="Calibri"/>
                <a:cs typeface="Calibri"/>
              </a:rPr>
              <a:t>algebra</a:t>
            </a:r>
            <a:r>
              <a:rPr sz="2400" spc="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  <a:p>
            <a:pPr marL="927735" lvl="1" indent="-457834">
              <a:lnSpc>
                <a:spcPts val="2420"/>
              </a:lnSpc>
              <a:buAutoNum type="alphaLcParenR"/>
              <a:tabLst>
                <a:tab pos="927100" algn="l"/>
                <a:tab pos="927735" algn="l"/>
              </a:tabLst>
            </a:pPr>
            <a:r>
              <a:rPr sz="2400" spc="15" dirty="0">
                <a:solidFill>
                  <a:srgbClr val="212121"/>
                </a:solidFill>
                <a:latin typeface="Calibri"/>
                <a:cs typeface="Calibri"/>
              </a:rPr>
              <a:t>Pi</a:t>
            </a:r>
            <a:r>
              <a:rPr sz="2400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12121"/>
                </a:solidFill>
                <a:latin typeface="Calibri"/>
                <a:cs typeface="Calibri"/>
              </a:rPr>
              <a:t>(Greek)</a:t>
            </a:r>
            <a:endParaRPr sz="2400">
              <a:latin typeface="Calibri"/>
              <a:cs typeface="Calibri"/>
            </a:endParaRPr>
          </a:p>
          <a:p>
            <a:pPr marL="927735" lvl="1" indent="-457834">
              <a:lnSpc>
                <a:spcPts val="2590"/>
              </a:lnSpc>
              <a:buAutoNum type="alphaLcParenR"/>
              <a:tabLst>
                <a:tab pos="927100" algn="l"/>
                <a:tab pos="927735" algn="l"/>
              </a:tabLst>
            </a:pPr>
            <a:r>
              <a:rPr sz="2400" b="1" spc="-5" dirty="0">
                <a:solidFill>
                  <a:srgbClr val="212121"/>
                </a:solidFill>
                <a:latin typeface="Calibri"/>
                <a:cs typeface="Calibri"/>
              </a:rPr>
              <a:t>Sigma</a:t>
            </a:r>
            <a:r>
              <a:rPr sz="2400" b="1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212121"/>
                </a:solidFill>
                <a:latin typeface="Calibri"/>
                <a:cs typeface="Calibri"/>
              </a:rPr>
              <a:t>(Greek)</a:t>
            </a:r>
            <a:endParaRPr sz="2400">
              <a:latin typeface="Calibri"/>
              <a:cs typeface="Calibri"/>
            </a:endParaRPr>
          </a:p>
          <a:p>
            <a:pPr marL="927735" lvl="1" indent="-457834">
              <a:lnSpc>
                <a:spcPts val="2590"/>
              </a:lnSpc>
              <a:buAutoNum type="alphaLcParenR"/>
              <a:tabLst>
                <a:tab pos="927100" algn="l"/>
                <a:tab pos="927735" algn="l"/>
              </a:tabLst>
            </a:pP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Lambda</a:t>
            </a:r>
            <a:r>
              <a:rPr sz="240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12121"/>
                </a:solidFill>
                <a:latin typeface="Calibri"/>
                <a:cs typeface="Calibri"/>
              </a:rPr>
              <a:t>(Greek)</a:t>
            </a:r>
            <a:endParaRPr sz="2400">
              <a:latin typeface="Calibri"/>
              <a:cs typeface="Calibri"/>
            </a:endParaRPr>
          </a:p>
          <a:p>
            <a:pPr marL="927735" lvl="1" indent="-457834">
              <a:lnSpc>
                <a:spcPts val="2715"/>
              </a:lnSpc>
              <a:buAutoNum type="alphaLcParenR"/>
              <a:tabLst>
                <a:tab pos="927100" algn="l"/>
                <a:tab pos="927735" algn="l"/>
              </a:tabLst>
            </a:pPr>
            <a:r>
              <a:rPr sz="2400" spc="-15" dirty="0">
                <a:solidFill>
                  <a:srgbClr val="212121"/>
                </a:solidFill>
                <a:latin typeface="Calibri"/>
                <a:cs typeface="Calibri"/>
              </a:rPr>
              <a:t>Omega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12121"/>
                </a:solidFill>
                <a:latin typeface="Calibri"/>
                <a:cs typeface="Calibri"/>
              </a:rPr>
              <a:t>(Greek)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pc="30" dirty="0">
                <a:solidFill>
                  <a:srgbClr val="000000"/>
                </a:solidFill>
              </a:rPr>
              <a:t>MCQ</a:t>
            </a:r>
            <a:r>
              <a:rPr spc="-130" dirty="0">
                <a:solidFill>
                  <a:srgbClr val="000000"/>
                </a:solidFill>
              </a:rPr>
              <a:t> </a:t>
            </a:r>
            <a:r>
              <a:rPr spc="10" dirty="0">
                <a:solidFill>
                  <a:srgbClr val="000000"/>
                </a:solidFill>
              </a:rPr>
              <a:t>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451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27065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216</a:t>
            </a:fld>
            <a:endParaRPr dirty="0"/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0125" y="801052"/>
            <a:ext cx="8077200" cy="452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55"/>
              </a:lnSpc>
              <a:spcBef>
                <a:spcPts val="100"/>
              </a:spcBef>
              <a:tabLst>
                <a:tab pos="3205480" algn="l"/>
                <a:tab pos="4530725" algn="l"/>
                <a:tab pos="6847205" algn="l"/>
              </a:tabLst>
            </a:pPr>
            <a:r>
              <a:rPr sz="2400" spc="-20" dirty="0">
                <a:solidFill>
                  <a:srgbClr val="212121"/>
                </a:solidFill>
                <a:latin typeface="Calibri"/>
                <a:cs typeface="Calibri"/>
              </a:rPr>
              <a:t>3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. </a:t>
            </a:r>
            <a:r>
              <a:rPr sz="2400" spc="-1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n </a:t>
            </a:r>
            <a:r>
              <a:rPr sz="2400" spc="-9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12121"/>
                </a:solidFill>
                <a:latin typeface="Calibri"/>
                <a:cs typeface="Calibri"/>
              </a:rPr>
              <a:t>p</a:t>
            </a:r>
            <a:r>
              <a:rPr sz="2400" spc="-15" dirty="0">
                <a:solidFill>
                  <a:srgbClr val="21212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2400" spc="35" dirty="0">
                <a:solidFill>
                  <a:srgbClr val="212121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2400" spc="15" dirty="0">
                <a:solidFill>
                  <a:srgbClr val="212121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2400" spc="15" dirty="0">
                <a:solidFill>
                  <a:srgbClr val="212121"/>
                </a:solidFill>
                <a:latin typeface="Calibri"/>
                <a:cs typeface="Calibri"/>
              </a:rPr>
              <a:t>n</a:t>
            </a:r>
            <a:r>
              <a:rPr sz="2400" spc="30" dirty="0">
                <a:solidFill>
                  <a:srgbClr val="212121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e </a:t>
            </a:r>
            <a:r>
              <a:rPr sz="2400" spc="-9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1212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f </a:t>
            </a:r>
            <a:r>
              <a:rPr sz="2400" spc="-9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212121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et	</a:t>
            </a:r>
            <a:r>
              <a:rPr sz="2400" spc="5" dirty="0">
                <a:solidFill>
                  <a:srgbClr val="212121"/>
                </a:solidFill>
                <a:latin typeface="Calibri"/>
                <a:cs typeface="Calibri"/>
              </a:rPr>
              <a:t>o</a:t>
            </a:r>
            <a:r>
              <a:rPr sz="2400" spc="10" dirty="0">
                <a:solidFill>
                  <a:srgbClr val="212121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2400" spc="-85" dirty="0">
                <a:solidFill>
                  <a:srgbClr val="212121"/>
                </a:solidFill>
                <a:latin typeface="Calibri"/>
                <a:cs typeface="Calibri"/>
              </a:rPr>
              <a:t>r</a:t>
            </a:r>
            <a:r>
              <a:rPr sz="2400" spc="-3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2400" spc="5" dirty="0">
                <a:solidFill>
                  <a:srgbClr val="212121"/>
                </a:solidFill>
                <a:latin typeface="Calibri"/>
                <a:cs typeface="Calibri"/>
              </a:rPr>
              <a:t>o</a:t>
            </a:r>
            <a:r>
              <a:rPr sz="2400" spc="-90" dirty="0">
                <a:solidFill>
                  <a:srgbClr val="21212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s	</a:t>
            </a:r>
            <a:r>
              <a:rPr sz="2400" spc="15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2400" spc="10" dirty="0">
                <a:solidFill>
                  <a:srgbClr val="212121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e </a:t>
            </a:r>
            <a:r>
              <a:rPr sz="2400" spc="-1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2400" spc="15" dirty="0">
                <a:solidFill>
                  <a:srgbClr val="212121"/>
                </a:solidFill>
                <a:latin typeface="Calibri"/>
                <a:cs typeface="Calibri"/>
              </a:rPr>
              <a:t>x</a:t>
            </a:r>
            <a:r>
              <a:rPr sz="2400" spc="10" dirty="0">
                <a:solidFill>
                  <a:srgbClr val="212121"/>
                </a:solidFill>
                <a:latin typeface="Calibri"/>
                <a:cs typeface="Calibri"/>
              </a:rPr>
              <a:t>p</a:t>
            </a:r>
            <a:r>
              <a:rPr sz="2400" spc="-15" dirty="0">
                <a:solidFill>
                  <a:srgbClr val="21212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2400" spc="-35" dirty="0">
                <a:solidFill>
                  <a:srgbClr val="212121"/>
                </a:solidFill>
                <a:latin typeface="Calibri"/>
                <a:cs typeface="Calibri"/>
              </a:rPr>
              <a:t>s</a:t>
            </a:r>
            <a:r>
              <a:rPr sz="2400" spc="35" dirty="0">
                <a:solidFill>
                  <a:srgbClr val="212121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2400" spc="5" dirty="0">
                <a:solidFill>
                  <a:srgbClr val="21212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n </a:t>
            </a:r>
            <a:r>
              <a:rPr sz="2400" spc="-1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s	e</a:t>
            </a:r>
            <a:r>
              <a:rPr sz="2400" spc="-35" dirty="0">
                <a:solidFill>
                  <a:srgbClr val="212121"/>
                </a:solidFill>
                <a:latin typeface="Calibri"/>
                <a:cs typeface="Calibri"/>
              </a:rPr>
              <a:t>v</a:t>
            </a:r>
            <a:r>
              <a:rPr sz="2400" spc="-30" dirty="0">
                <a:solidFill>
                  <a:srgbClr val="212121"/>
                </a:solidFill>
                <a:latin typeface="Calibri"/>
                <a:cs typeface="Calibri"/>
              </a:rPr>
              <a:t>al</a:t>
            </a:r>
            <a:r>
              <a:rPr sz="2400" spc="10" dirty="0">
                <a:solidFill>
                  <a:srgbClr val="212121"/>
                </a:solidFill>
                <a:latin typeface="Calibri"/>
                <a:cs typeface="Calibri"/>
              </a:rPr>
              <a:t>u</a:t>
            </a:r>
            <a:r>
              <a:rPr sz="2400" spc="-3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ed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65"/>
              </a:lnSpc>
            </a:pPr>
            <a:r>
              <a:rPr sz="2400" spc="-20" dirty="0">
                <a:solidFill>
                  <a:srgbClr val="212121"/>
                </a:solidFill>
                <a:latin typeface="Calibri"/>
                <a:cs typeface="Calibri"/>
              </a:rPr>
              <a:t>from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ts val="3025"/>
              </a:lnSpc>
              <a:buAutoNum type="alphaLcParenR"/>
              <a:tabLst>
                <a:tab pos="469900" algn="l"/>
                <a:tab pos="470534" algn="l"/>
              </a:tabLst>
            </a:pPr>
            <a:r>
              <a:rPr sz="2750" spc="5" dirty="0">
                <a:solidFill>
                  <a:srgbClr val="212121"/>
                </a:solidFill>
                <a:latin typeface="Calibri"/>
                <a:cs typeface="Calibri"/>
              </a:rPr>
              <a:t>Left</a:t>
            </a:r>
            <a:r>
              <a:rPr sz="275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212121"/>
                </a:solidFill>
                <a:latin typeface="Calibri"/>
                <a:cs typeface="Calibri"/>
              </a:rPr>
              <a:t>to</a:t>
            </a:r>
            <a:r>
              <a:rPr sz="2750" spc="-10" dirty="0">
                <a:solidFill>
                  <a:srgbClr val="212121"/>
                </a:solidFill>
                <a:latin typeface="Calibri"/>
                <a:cs typeface="Calibri"/>
              </a:rPr>
              <a:t> right</a:t>
            </a:r>
            <a:endParaRPr sz="2750">
              <a:latin typeface="Calibri"/>
              <a:cs typeface="Calibri"/>
            </a:endParaRPr>
          </a:p>
          <a:p>
            <a:pPr marL="469900" indent="-457834">
              <a:lnSpc>
                <a:spcPts val="2630"/>
              </a:lnSpc>
              <a:buAutoNum type="alphaLcParenR"/>
              <a:tabLst>
                <a:tab pos="469900" algn="l"/>
                <a:tab pos="470534" algn="l"/>
              </a:tabLst>
            </a:pPr>
            <a:r>
              <a:rPr sz="2400" b="1" spc="-5" dirty="0">
                <a:solidFill>
                  <a:srgbClr val="212121"/>
                </a:solidFill>
                <a:latin typeface="Calibri"/>
                <a:cs typeface="Calibri"/>
              </a:rPr>
              <a:t>Right</a:t>
            </a:r>
            <a:r>
              <a:rPr sz="2400" b="1" spc="-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12121"/>
                </a:solidFill>
                <a:latin typeface="Calibri"/>
                <a:cs typeface="Calibri"/>
              </a:rPr>
              <a:t>to</a:t>
            </a:r>
            <a:r>
              <a:rPr sz="2400" b="1" spc="-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12121"/>
                </a:solidFill>
                <a:latin typeface="Calibri"/>
                <a:cs typeface="Calibri"/>
              </a:rPr>
              <a:t>left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ts val="2590"/>
              </a:lnSpc>
              <a:buAutoNum type="alphaLcParenR"/>
              <a:tabLst>
                <a:tab pos="469900" algn="l"/>
                <a:tab pos="470534" algn="l"/>
              </a:tabLst>
            </a:pPr>
            <a:r>
              <a:rPr sz="2400" spc="-15" dirty="0">
                <a:solidFill>
                  <a:srgbClr val="212121"/>
                </a:solidFill>
                <a:latin typeface="Calibri"/>
                <a:cs typeface="Calibri"/>
              </a:rPr>
              <a:t>From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12121"/>
                </a:solidFill>
                <a:latin typeface="Calibri"/>
                <a:cs typeface="Calibri"/>
              </a:rPr>
              <a:t>user</a:t>
            </a:r>
            <a:r>
              <a:rPr sz="2400" spc="-1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specification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ts val="2755"/>
              </a:lnSpc>
              <a:buAutoNum type="alphaLcParenR"/>
              <a:tabLst>
                <a:tab pos="469900" algn="l"/>
                <a:tab pos="470534" algn="l"/>
              </a:tabLst>
            </a:pPr>
            <a:r>
              <a:rPr sz="2400" spc="10" dirty="0">
                <a:solidFill>
                  <a:srgbClr val="212121"/>
                </a:solidFill>
                <a:latin typeface="Calibri"/>
                <a:cs typeface="Calibri"/>
              </a:rPr>
              <a:t>None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>
              <a:latin typeface="Calibri"/>
              <a:cs typeface="Calibri"/>
            </a:endParaRPr>
          </a:p>
          <a:p>
            <a:pPr marL="242570" indent="-230504">
              <a:lnSpc>
                <a:spcPct val="100000"/>
              </a:lnSpc>
              <a:buSzPct val="95833"/>
              <a:buAutoNum type="arabicPeriod" startAt="4"/>
              <a:tabLst>
                <a:tab pos="243204" algn="l"/>
              </a:tabLst>
            </a:pPr>
            <a:r>
              <a:rPr sz="2400" dirty="0">
                <a:latin typeface="Calibri"/>
                <a:cs typeface="Calibri"/>
              </a:rPr>
              <a:t>Data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Manipulation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Language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(DML)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927735" lvl="1" indent="-457834">
              <a:lnSpc>
                <a:spcPct val="100000"/>
              </a:lnSpc>
              <a:spcBef>
                <a:spcPts val="200"/>
              </a:spcBef>
              <a:buAutoNum type="alphaLcParenR"/>
              <a:tabLst>
                <a:tab pos="927100" algn="l"/>
                <a:tab pos="927735" algn="l"/>
              </a:tabLst>
            </a:pPr>
            <a:r>
              <a:rPr sz="2400" b="1" spc="-5" dirty="0">
                <a:latin typeface="Calibri"/>
                <a:cs typeface="Calibri"/>
              </a:rPr>
              <a:t>Create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information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table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the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Database</a:t>
            </a:r>
            <a:endParaRPr sz="2400">
              <a:latin typeface="Calibri"/>
              <a:cs typeface="Calibri"/>
            </a:endParaRPr>
          </a:p>
          <a:p>
            <a:pPr marL="927735" lvl="1" indent="-457834">
              <a:lnSpc>
                <a:spcPct val="100000"/>
              </a:lnSpc>
              <a:spcBef>
                <a:spcPts val="200"/>
              </a:spcBef>
              <a:buAutoNum type="alphaLcParenR"/>
              <a:tabLst>
                <a:tab pos="927100" algn="l"/>
                <a:tab pos="927735" algn="l"/>
              </a:tabLst>
            </a:pPr>
            <a:r>
              <a:rPr sz="2400" dirty="0">
                <a:latin typeface="Calibri"/>
                <a:cs typeface="Calibri"/>
              </a:rPr>
              <a:t>Insertion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new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Database</a:t>
            </a:r>
            <a:endParaRPr sz="2400">
              <a:latin typeface="Calibri"/>
              <a:cs typeface="Calibri"/>
            </a:endParaRPr>
          </a:p>
          <a:p>
            <a:pPr marL="927735" lvl="1" indent="-457834">
              <a:lnSpc>
                <a:spcPct val="100000"/>
              </a:lnSpc>
              <a:spcBef>
                <a:spcPts val="200"/>
              </a:spcBef>
              <a:buAutoNum type="alphaLcParenR"/>
              <a:tabLst>
                <a:tab pos="927100" algn="l"/>
                <a:tab pos="927735" algn="l"/>
              </a:tabLst>
            </a:pPr>
            <a:r>
              <a:rPr sz="2400" dirty="0">
                <a:latin typeface="Calibri"/>
                <a:cs typeface="Calibri"/>
              </a:rPr>
              <a:t>Deletion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</a:t>
            </a:r>
            <a:endParaRPr sz="2400">
              <a:latin typeface="Calibri"/>
              <a:cs typeface="Calibri"/>
            </a:endParaRPr>
          </a:p>
          <a:p>
            <a:pPr marL="927735" lvl="1" indent="-457834">
              <a:lnSpc>
                <a:spcPct val="100000"/>
              </a:lnSpc>
              <a:spcBef>
                <a:spcPts val="275"/>
              </a:spcBef>
              <a:buAutoNum type="alphaLcParenR"/>
              <a:tabLst>
                <a:tab pos="927100" algn="l"/>
                <a:tab pos="927735" algn="l"/>
              </a:tabLst>
            </a:pPr>
            <a:r>
              <a:rPr sz="2400" spc="-5" dirty="0">
                <a:latin typeface="Calibri"/>
                <a:cs typeface="Calibri"/>
              </a:rPr>
              <a:t>Modification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Database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pc="30" dirty="0">
                <a:solidFill>
                  <a:srgbClr val="000000"/>
                </a:solidFill>
              </a:rPr>
              <a:t>MCQ</a:t>
            </a:r>
            <a:r>
              <a:rPr spc="-130" dirty="0">
                <a:solidFill>
                  <a:srgbClr val="000000"/>
                </a:solidFill>
              </a:rPr>
              <a:t> </a:t>
            </a:r>
            <a:r>
              <a:rPr spc="10" dirty="0">
                <a:solidFill>
                  <a:srgbClr val="000000"/>
                </a:solidFill>
              </a:rPr>
              <a:t>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451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27065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217</a:t>
            </a:fld>
            <a:endParaRPr dirty="0"/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891286"/>
            <a:ext cx="8083550" cy="4121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755"/>
              </a:lnSpc>
              <a:spcBef>
                <a:spcPts val="105"/>
              </a:spcBef>
            </a:pPr>
            <a:r>
              <a:rPr sz="2400" spc="-10" dirty="0">
                <a:latin typeface="Calibri"/>
                <a:cs typeface="Calibri"/>
              </a:rPr>
              <a:t>5.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function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used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to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count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rows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spc="-5" dirty="0">
                <a:latin typeface="Calibri"/>
                <a:cs typeface="Calibri"/>
              </a:rPr>
              <a:t>SQLquery?</a:t>
            </a:r>
            <a:endParaRPr sz="2400">
              <a:latin typeface="Calibri"/>
              <a:cs typeface="Calibri"/>
            </a:endParaRPr>
          </a:p>
          <a:p>
            <a:pPr marL="12700" marR="6483350">
              <a:lnSpc>
                <a:spcPct val="123900"/>
              </a:lnSpc>
              <a:spcBef>
                <a:spcPts val="35"/>
              </a:spcBef>
            </a:pPr>
            <a:r>
              <a:rPr sz="2400" spc="5" dirty="0">
                <a:latin typeface="Calibri"/>
                <a:cs typeface="Calibri"/>
              </a:rPr>
              <a:t>a)COUNT() </a:t>
            </a:r>
            <a:r>
              <a:rPr sz="2400" spc="10" dirty="0">
                <a:latin typeface="Calibri"/>
                <a:cs typeface="Calibri"/>
              </a:rPr>
              <a:t> b</a:t>
            </a:r>
            <a:r>
              <a:rPr sz="2400" spc="15" dirty="0">
                <a:latin typeface="Calibri"/>
                <a:cs typeface="Calibri"/>
              </a:rPr>
              <a:t>)</a:t>
            </a:r>
            <a:r>
              <a:rPr sz="2400" spc="25" dirty="0">
                <a:latin typeface="Calibri"/>
                <a:cs typeface="Calibri"/>
              </a:rPr>
              <a:t>N</a:t>
            </a:r>
            <a:r>
              <a:rPr sz="2400" spc="30" dirty="0">
                <a:latin typeface="Calibri"/>
                <a:cs typeface="Calibri"/>
              </a:rPr>
              <a:t>U</a:t>
            </a:r>
            <a:r>
              <a:rPr sz="2400" spc="-30" dirty="0">
                <a:latin typeface="Calibri"/>
                <a:cs typeface="Calibri"/>
              </a:rPr>
              <a:t>MB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15" dirty="0">
                <a:latin typeface="Calibri"/>
                <a:cs typeface="Calibri"/>
              </a:rPr>
              <a:t>(</a:t>
            </a:r>
            <a:r>
              <a:rPr sz="2400" dirty="0">
                <a:latin typeface="Calibri"/>
                <a:cs typeface="Calibri"/>
              </a:rPr>
              <a:t>)  </a:t>
            </a:r>
            <a:r>
              <a:rPr sz="2400" spc="10" dirty="0">
                <a:latin typeface="Calibri"/>
                <a:cs typeface="Calibri"/>
              </a:rPr>
              <a:t>c)SUM()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b="1" spc="-10" dirty="0">
                <a:latin typeface="Calibri"/>
                <a:cs typeface="Calibri"/>
              </a:rPr>
              <a:t>d)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COUNT(*)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55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  <a:tabLst>
                <a:tab pos="1289685" algn="l"/>
                <a:tab pos="1871345" algn="l"/>
                <a:tab pos="2681605" algn="l"/>
                <a:tab pos="4101465" algn="l"/>
                <a:tab pos="4749800" algn="l"/>
                <a:tab pos="5560060" algn="l"/>
                <a:tab pos="6427470" algn="l"/>
                <a:tab pos="7142480" algn="l"/>
              </a:tabLst>
            </a:pPr>
            <a:r>
              <a:rPr sz="2400" spc="-40" dirty="0">
                <a:latin typeface="Calibri"/>
                <a:cs typeface="Calibri"/>
              </a:rPr>
              <a:t>6.What	</a:t>
            </a:r>
            <a:r>
              <a:rPr sz="2400" spc="-15" dirty="0">
                <a:latin typeface="Calibri"/>
                <a:cs typeface="Calibri"/>
              </a:rPr>
              <a:t>is	</a:t>
            </a:r>
            <a:r>
              <a:rPr sz="2400" spc="5" dirty="0">
                <a:latin typeface="Calibri"/>
                <a:cs typeface="Calibri"/>
              </a:rPr>
              <a:t>the	purpose	</a:t>
            </a:r>
            <a:r>
              <a:rPr sz="2400" dirty="0">
                <a:latin typeface="Calibri"/>
                <a:cs typeface="Calibri"/>
              </a:rPr>
              <a:t>of	</a:t>
            </a:r>
            <a:r>
              <a:rPr sz="2400" spc="5" dirty="0">
                <a:latin typeface="Calibri"/>
                <a:cs typeface="Calibri"/>
              </a:rPr>
              <a:t>the	</a:t>
            </a:r>
            <a:r>
              <a:rPr sz="2400" spc="15" dirty="0">
                <a:latin typeface="Calibri"/>
                <a:cs typeface="Calibri"/>
              </a:rPr>
              <a:t>SQL	AS	</a:t>
            </a:r>
            <a:r>
              <a:rPr sz="2400" dirty="0">
                <a:latin typeface="Calibri"/>
                <a:cs typeface="Calibri"/>
              </a:rPr>
              <a:t>clause?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90"/>
              </a:lnSpc>
            </a:pPr>
            <a:r>
              <a:rPr sz="2400" b="1" spc="5" dirty="0">
                <a:latin typeface="Calibri"/>
                <a:cs typeface="Calibri"/>
              </a:rPr>
              <a:t>a)</a:t>
            </a:r>
            <a:r>
              <a:rPr sz="2400" b="1" spc="5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5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AS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SQL</a:t>
            </a:r>
            <a:r>
              <a:rPr sz="2400" b="1" spc="9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clause</a:t>
            </a:r>
            <a:r>
              <a:rPr sz="2400" b="1" spc="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used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to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change</a:t>
            </a:r>
            <a:r>
              <a:rPr sz="2400" b="1" spc="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the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name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of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6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column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15"/>
              </a:lnSpc>
              <a:tabLst>
                <a:tab pos="612775" algn="l"/>
                <a:tab pos="1518285" algn="l"/>
                <a:tab pos="2090420" algn="l"/>
                <a:tab pos="2538095" algn="l"/>
                <a:tab pos="2986405" algn="l"/>
                <a:tab pos="3949065" algn="l"/>
                <a:tab pos="4292600" algn="l"/>
                <a:tab pos="5188585" algn="l"/>
                <a:tab pos="5636260" algn="l"/>
                <a:tab pos="5970270" algn="l"/>
                <a:tab pos="7113905" algn="l"/>
              </a:tabLst>
            </a:pPr>
            <a:r>
              <a:rPr sz="2400" b="1" spc="-10" dirty="0">
                <a:latin typeface="Calibri"/>
                <a:cs typeface="Calibri"/>
              </a:rPr>
              <a:t>the	result	</a:t>
            </a:r>
            <a:r>
              <a:rPr sz="2400" b="1" dirty="0">
                <a:latin typeface="Calibri"/>
                <a:cs typeface="Calibri"/>
              </a:rPr>
              <a:t>set	</a:t>
            </a:r>
            <a:r>
              <a:rPr sz="2400" b="1" spc="-10" dirty="0">
                <a:latin typeface="Calibri"/>
                <a:cs typeface="Calibri"/>
              </a:rPr>
              <a:t>or	</a:t>
            </a:r>
            <a:r>
              <a:rPr sz="2400" b="1" spc="-5" dirty="0">
                <a:latin typeface="Calibri"/>
                <a:cs typeface="Calibri"/>
              </a:rPr>
              <a:t>to	</a:t>
            </a:r>
            <a:r>
              <a:rPr sz="2400" b="1" spc="5" dirty="0">
                <a:latin typeface="Calibri"/>
                <a:cs typeface="Calibri"/>
              </a:rPr>
              <a:t>assign	</a:t>
            </a:r>
            <a:r>
              <a:rPr sz="2400" b="1" dirty="0">
                <a:latin typeface="Calibri"/>
                <a:cs typeface="Calibri"/>
              </a:rPr>
              <a:t>a	</a:t>
            </a:r>
            <a:r>
              <a:rPr sz="2400" b="1" spc="-5" dirty="0">
                <a:latin typeface="Calibri"/>
                <a:cs typeface="Calibri"/>
              </a:rPr>
              <a:t>name	to	</a:t>
            </a:r>
            <a:r>
              <a:rPr sz="2400" b="1" dirty="0">
                <a:latin typeface="Calibri"/>
                <a:cs typeface="Calibri"/>
              </a:rPr>
              <a:t>a	derived	column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7791" y="4954841"/>
            <a:ext cx="4742180" cy="71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984">
              <a:lnSpc>
                <a:spcPts val="2715"/>
              </a:lnSpc>
              <a:spcBef>
                <a:spcPts val="100"/>
              </a:spcBef>
              <a:buAutoNum type="alphaLcParenR" startAt="2"/>
              <a:tabLst>
                <a:tab pos="527050" algn="l"/>
                <a:tab pos="527685" algn="l"/>
                <a:tab pos="1251585" algn="l"/>
                <a:tab pos="1833245" algn="l"/>
                <a:tab pos="2872105" algn="l"/>
                <a:tab pos="3319779" algn="l"/>
                <a:tab pos="4177665" algn="l"/>
              </a:tabLst>
            </a:pPr>
            <a:r>
              <a:rPr sz="2400" spc="30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3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-30" dirty="0">
                <a:latin typeface="Calibri"/>
                <a:cs typeface="Calibri"/>
              </a:rPr>
              <a:t>la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ed	</a:t>
            </a:r>
            <a:r>
              <a:rPr sz="2400" spc="5" dirty="0">
                <a:latin typeface="Calibri"/>
                <a:cs typeface="Calibri"/>
              </a:rPr>
              <a:t>w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endParaRPr sz="2400">
              <a:latin typeface="Calibri"/>
              <a:cs typeface="Calibri"/>
            </a:endParaRPr>
          </a:p>
          <a:p>
            <a:pPr marL="699135" indent="-686435">
              <a:lnSpc>
                <a:spcPts val="2715"/>
              </a:lnSpc>
              <a:buAutoNum type="alphaLcParenR" startAt="2"/>
              <a:tabLst>
                <a:tab pos="698500" algn="l"/>
                <a:tab pos="699135" algn="l"/>
                <a:tab pos="1623060" algn="l"/>
                <a:tab pos="2404745" algn="l"/>
                <a:tab pos="3644265" algn="l"/>
              </a:tabLst>
            </a:pPr>
            <a:r>
              <a:rPr sz="2400" spc="10" dirty="0">
                <a:latin typeface="Calibri"/>
                <a:cs typeface="Calibri"/>
              </a:rPr>
              <a:t>The	</a:t>
            </a:r>
            <a:r>
              <a:rPr sz="2400" spc="20" dirty="0">
                <a:latin typeface="Calibri"/>
                <a:cs typeface="Calibri"/>
              </a:rPr>
              <a:t>AS	</a:t>
            </a:r>
            <a:r>
              <a:rPr sz="2400" dirty="0">
                <a:latin typeface="Calibri"/>
                <a:cs typeface="Calibri"/>
              </a:rPr>
              <a:t>clause	defines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13651" y="4954841"/>
            <a:ext cx="3109595" cy="71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15"/>
              </a:lnSpc>
              <a:spcBef>
                <a:spcPts val="100"/>
              </a:spcBef>
              <a:tabLst>
                <a:tab pos="688975" algn="l"/>
                <a:tab pos="1518285" algn="l"/>
                <a:tab pos="2557145" algn="l"/>
              </a:tabLst>
            </a:pPr>
            <a:r>
              <a:rPr sz="2400" spc="5" dirty="0">
                <a:latin typeface="Calibri"/>
                <a:cs typeface="Calibri"/>
              </a:rPr>
              <a:t>the	</a:t>
            </a:r>
            <a:r>
              <a:rPr sz="2400" spc="-10" dirty="0">
                <a:latin typeface="Calibri"/>
                <a:cs typeface="Calibri"/>
              </a:rPr>
              <a:t>JOIN	</a:t>
            </a:r>
            <a:r>
              <a:rPr sz="2400" dirty="0">
                <a:latin typeface="Calibri"/>
                <a:cs typeface="Calibri"/>
              </a:rPr>
              <a:t>clause	</a:t>
            </a:r>
            <a:r>
              <a:rPr sz="2400" spc="-5" dirty="0">
                <a:latin typeface="Calibri"/>
                <a:cs typeface="Calibri"/>
              </a:rPr>
              <a:t>only</a:t>
            </a:r>
            <a:endParaRPr sz="2400">
              <a:latin typeface="Calibri"/>
              <a:cs typeface="Calibri"/>
            </a:endParaRPr>
          </a:p>
          <a:p>
            <a:pPr marL="41275">
              <a:lnSpc>
                <a:spcPts val="2715"/>
              </a:lnSpc>
              <a:tabLst>
                <a:tab pos="641350" algn="l"/>
                <a:tab pos="1918970" algn="l"/>
              </a:tabLst>
            </a:pPr>
            <a:r>
              <a:rPr sz="2400" dirty="0">
                <a:latin typeface="Calibri"/>
                <a:cs typeface="Calibri"/>
              </a:rPr>
              <a:t>a	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	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5" dirty="0">
                <a:latin typeface="Calibri"/>
                <a:cs typeface="Calibri"/>
              </a:rPr>
              <a:t>nd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7791" y="5613082"/>
            <a:ext cx="29006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Calibri"/>
                <a:cs typeface="Calibri"/>
              </a:rPr>
              <a:t>d)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mentioned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pc="30" dirty="0">
                <a:solidFill>
                  <a:srgbClr val="000000"/>
                </a:solidFill>
              </a:rPr>
              <a:t>MCQ</a:t>
            </a:r>
            <a:r>
              <a:rPr spc="-130" dirty="0">
                <a:solidFill>
                  <a:srgbClr val="000000"/>
                </a:solidFill>
              </a:rPr>
              <a:t> </a:t>
            </a:r>
            <a:r>
              <a:rPr spc="10" dirty="0">
                <a:solidFill>
                  <a:srgbClr val="000000"/>
                </a:solidFill>
              </a:rPr>
              <a:t>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451" y="19050"/>
            <a:ext cx="1305098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227065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218</a:t>
            </a:fld>
            <a:endParaRPr dirty="0"/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3624" y="673671"/>
            <a:ext cx="9037955" cy="522351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150" spc="20" dirty="0">
                <a:solidFill>
                  <a:srgbClr val="4471C4"/>
                </a:solidFill>
                <a:latin typeface="Calibri"/>
                <a:cs typeface="Calibri"/>
              </a:rPr>
              <a:t>1.</a:t>
            </a:r>
            <a:r>
              <a:rPr sz="2150" spc="10" dirty="0">
                <a:solidFill>
                  <a:srgbClr val="4471C4"/>
                </a:solidFill>
                <a:latin typeface="Calibri"/>
                <a:cs typeface="Calibri"/>
              </a:rPr>
              <a:t> What</a:t>
            </a:r>
            <a:r>
              <a:rPr sz="2150" spc="6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150" spc="-6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4471C4"/>
                </a:solidFill>
                <a:latin typeface="Calibri"/>
                <a:cs typeface="Calibri"/>
              </a:rPr>
              <a:t>an</a:t>
            </a:r>
            <a:r>
              <a:rPr sz="2150" spc="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4471C4"/>
                </a:solidFill>
                <a:latin typeface="Calibri"/>
                <a:cs typeface="Calibri"/>
              </a:rPr>
              <a:t>Instance</a:t>
            </a:r>
            <a:r>
              <a:rPr sz="2150" spc="16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4471C4"/>
                </a:solidFill>
                <a:latin typeface="Calibri"/>
                <a:cs typeface="Calibri"/>
              </a:rPr>
              <a:t>of</a:t>
            </a:r>
            <a:r>
              <a:rPr sz="2150" spc="4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sz="2150" spc="4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4471C4"/>
                </a:solidFill>
                <a:latin typeface="Calibri"/>
                <a:cs typeface="Calibri"/>
              </a:rPr>
              <a:t>Database?</a:t>
            </a:r>
            <a:endParaRPr sz="2150">
              <a:latin typeface="Calibri"/>
              <a:cs typeface="Calibri"/>
            </a:endParaRPr>
          </a:p>
          <a:p>
            <a:pPr marL="288925" indent="-276860">
              <a:lnSpc>
                <a:spcPct val="100000"/>
              </a:lnSpc>
              <a:spcBef>
                <a:spcPts val="800"/>
              </a:spcBef>
              <a:buAutoNum type="alphaLcParenR"/>
              <a:tabLst>
                <a:tab pos="289560" algn="l"/>
              </a:tabLst>
            </a:pPr>
            <a:r>
              <a:rPr sz="2150" dirty="0">
                <a:latin typeface="Calibri"/>
                <a:cs typeface="Calibri"/>
              </a:rPr>
              <a:t>The</a:t>
            </a:r>
            <a:r>
              <a:rPr sz="2150" spc="7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logical</a:t>
            </a:r>
            <a:r>
              <a:rPr sz="2150" spc="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design</a:t>
            </a:r>
            <a:r>
              <a:rPr sz="2150" spc="100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of</a:t>
            </a:r>
            <a:r>
              <a:rPr sz="2150" spc="4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the</a:t>
            </a:r>
            <a:r>
              <a:rPr sz="2150" spc="5" dirty="0">
                <a:latin typeface="Calibri"/>
                <a:cs typeface="Calibri"/>
              </a:rPr>
              <a:t> database</a:t>
            </a:r>
            <a:r>
              <a:rPr sz="2150" spc="90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system</a:t>
            </a:r>
            <a:endParaRPr sz="2150">
              <a:latin typeface="Calibri"/>
              <a:cs typeface="Calibri"/>
            </a:endParaRPr>
          </a:p>
          <a:p>
            <a:pPr marL="307975" indent="-295910">
              <a:lnSpc>
                <a:spcPct val="100000"/>
              </a:lnSpc>
              <a:spcBef>
                <a:spcPts val="800"/>
              </a:spcBef>
              <a:buAutoNum type="alphaLcParenR"/>
              <a:tabLst>
                <a:tab pos="308610" algn="l"/>
              </a:tabLst>
            </a:pPr>
            <a:r>
              <a:rPr sz="2150" dirty="0">
                <a:latin typeface="Calibri"/>
                <a:cs typeface="Calibri"/>
              </a:rPr>
              <a:t>The</a:t>
            </a:r>
            <a:r>
              <a:rPr sz="2150" spc="8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entire</a:t>
            </a:r>
            <a:r>
              <a:rPr sz="2150" spc="1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set</a:t>
            </a:r>
            <a:r>
              <a:rPr sz="2150" spc="1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of</a:t>
            </a:r>
            <a:r>
              <a:rPr sz="2150" spc="4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attributes</a:t>
            </a:r>
            <a:r>
              <a:rPr sz="2150" spc="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of</a:t>
            </a:r>
            <a:r>
              <a:rPr sz="2150" spc="4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the</a:t>
            </a:r>
            <a:r>
              <a:rPr sz="2150" spc="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Database</a:t>
            </a:r>
            <a:r>
              <a:rPr sz="2150" spc="90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put</a:t>
            </a:r>
            <a:r>
              <a:rPr sz="2150" spc="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together</a:t>
            </a:r>
            <a:r>
              <a:rPr sz="2150" spc="110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in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a</a:t>
            </a:r>
            <a:r>
              <a:rPr sz="2150" spc="4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single relation</a:t>
            </a:r>
            <a:endParaRPr sz="2150">
              <a:latin typeface="Calibri"/>
              <a:cs typeface="Calibri"/>
            </a:endParaRPr>
          </a:p>
          <a:p>
            <a:pPr marL="279400" indent="-267335">
              <a:lnSpc>
                <a:spcPct val="100000"/>
              </a:lnSpc>
              <a:spcBef>
                <a:spcPts val="800"/>
              </a:spcBef>
              <a:buAutoNum type="alphaLcParenR"/>
              <a:tabLst>
                <a:tab pos="280035" algn="l"/>
              </a:tabLst>
            </a:pPr>
            <a:r>
              <a:rPr sz="2150" dirty="0">
                <a:latin typeface="Calibri"/>
                <a:cs typeface="Calibri"/>
              </a:rPr>
              <a:t>The</a:t>
            </a:r>
            <a:r>
              <a:rPr sz="2150" spc="8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state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of</a:t>
            </a:r>
            <a:r>
              <a:rPr sz="2150" spc="4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the</a:t>
            </a:r>
            <a:r>
              <a:rPr sz="2150" spc="8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database</a:t>
            </a:r>
            <a:r>
              <a:rPr sz="2150" spc="20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system</a:t>
            </a:r>
            <a:r>
              <a:rPr sz="2150" spc="18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at</a:t>
            </a:r>
            <a:r>
              <a:rPr sz="2150" spc="-15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any</a:t>
            </a:r>
            <a:r>
              <a:rPr sz="2150" spc="10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given</a:t>
            </a:r>
            <a:r>
              <a:rPr sz="2150" spc="3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point</a:t>
            </a:r>
            <a:r>
              <a:rPr sz="2150" spc="55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of</a:t>
            </a:r>
            <a:r>
              <a:rPr sz="2150" spc="50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time</a:t>
            </a:r>
            <a:endParaRPr sz="2150">
              <a:latin typeface="Calibri"/>
              <a:cs typeface="Calibri"/>
            </a:endParaRPr>
          </a:p>
          <a:p>
            <a:pPr marL="307975" indent="-295910">
              <a:lnSpc>
                <a:spcPct val="100000"/>
              </a:lnSpc>
              <a:spcBef>
                <a:spcPts val="800"/>
              </a:spcBef>
              <a:buAutoNum type="alphaLcParenR"/>
              <a:tabLst>
                <a:tab pos="308610" algn="l"/>
              </a:tabLst>
            </a:pPr>
            <a:r>
              <a:rPr sz="2150" dirty="0">
                <a:latin typeface="Calibri"/>
                <a:cs typeface="Calibri"/>
              </a:rPr>
              <a:t>The</a:t>
            </a:r>
            <a:r>
              <a:rPr sz="2150" spc="85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initial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values</a:t>
            </a:r>
            <a:r>
              <a:rPr sz="2150" spc="105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inserted</a:t>
            </a:r>
            <a:r>
              <a:rPr sz="2150" spc="114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into</a:t>
            </a:r>
            <a:r>
              <a:rPr sz="2150" spc="2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the Database</a:t>
            </a:r>
            <a:r>
              <a:rPr sz="2150" spc="9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immediately</a:t>
            </a:r>
            <a:r>
              <a:rPr sz="2150" spc="13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after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its</a:t>
            </a:r>
            <a:r>
              <a:rPr sz="2150" spc="3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creation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150" spc="20" dirty="0">
                <a:solidFill>
                  <a:srgbClr val="4471C4"/>
                </a:solidFill>
                <a:latin typeface="Calibri"/>
                <a:cs typeface="Calibri"/>
              </a:rPr>
              <a:t>2.</a:t>
            </a:r>
            <a:r>
              <a:rPr sz="2150" spc="10" dirty="0">
                <a:solidFill>
                  <a:srgbClr val="4471C4"/>
                </a:solidFill>
                <a:latin typeface="Calibri"/>
                <a:cs typeface="Calibri"/>
              </a:rPr>
              <a:t> What</a:t>
            </a:r>
            <a:r>
              <a:rPr sz="2150" spc="6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4471C4"/>
                </a:solidFill>
                <a:latin typeface="Calibri"/>
                <a:cs typeface="Calibri"/>
              </a:rPr>
              <a:t>does</a:t>
            </a:r>
            <a:r>
              <a:rPr sz="2150" spc="8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4471C4"/>
                </a:solidFill>
                <a:latin typeface="Calibri"/>
                <a:cs typeface="Calibri"/>
              </a:rPr>
              <a:t>the</a:t>
            </a:r>
            <a:r>
              <a:rPr sz="2150" spc="8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50" spc="40" dirty="0">
                <a:solidFill>
                  <a:srgbClr val="4471C4"/>
                </a:solidFill>
                <a:latin typeface="Calibri"/>
                <a:cs typeface="Calibri"/>
              </a:rPr>
              <a:t>“x”</a:t>
            </a:r>
            <a:r>
              <a:rPr sz="2150" spc="-4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4471C4"/>
                </a:solidFill>
                <a:latin typeface="Calibri"/>
                <a:cs typeface="Calibri"/>
              </a:rPr>
              <a:t>operator</a:t>
            </a:r>
            <a:r>
              <a:rPr sz="2150" spc="19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4471C4"/>
                </a:solidFill>
                <a:latin typeface="Calibri"/>
                <a:cs typeface="Calibri"/>
              </a:rPr>
              <a:t>do</a:t>
            </a:r>
            <a:r>
              <a:rPr sz="2150" spc="9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4471C4"/>
                </a:solidFill>
                <a:latin typeface="Calibri"/>
                <a:cs typeface="Calibri"/>
              </a:rPr>
              <a:t>in</a:t>
            </a:r>
            <a:r>
              <a:rPr sz="2150" spc="-5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4471C4"/>
                </a:solidFill>
                <a:latin typeface="Calibri"/>
                <a:cs typeface="Calibri"/>
              </a:rPr>
              <a:t>relational</a:t>
            </a:r>
            <a:r>
              <a:rPr sz="2150" spc="8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4471C4"/>
                </a:solidFill>
                <a:latin typeface="Calibri"/>
                <a:cs typeface="Calibri"/>
              </a:rPr>
              <a:t>algebra?</a:t>
            </a:r>
            <a:endParaRPr sz="2150">
              <a:latin typeface="Calibri"/>
              <a:cs typeface="Calibri"/>
            </a:endParaRPr>
          </a:p>
          <a:p>
            <a:pPr marL="12700" marR="15875">
              <a:lnSpc>
                <a:spcPts val="2400"/>
              </a:lnSpc>
              <a:spcBef>
                <a:spcPts val="1030"/>
              </a:spcBef>
              <a:buAutoNum type="alphaLcParenR"/>
              <a:tabLst>
                <a:tab pos="365125" algn="l"/>
                <a:tab pos="365760" algn="l"/>
                <a:tab pos="1299210" algn="l"/>
                <a:tab pos="2433320" algn="l"/>
                <a:tab pos="3672840" algn="l"/>
                <a:tab pos="4349750" algn="l"/>
                <a:tab pos="4749800" algn="l"/>
                <a:tab pos="5426710" algn="l"/>
                <a:tab pos="5789295" algn="l"/>
                <a:tab pos="6294120" algn="l"/>
                <a:tab pos="7018655" algn="l"/>
                <a:tab pos="8096250" algn="l"/>
              </a:tabLst>
            </a:pPr>
            <a:r>
              <a:rPr sz="2150" spc="-5" dirty="0">
                <a:latin typeface="Calibri"/>
                <a:cs typeface="Calibri"/>
              </a:rPr>
              <a:t>Ou</a:t>
            </a:r>
            <a:r>
              <a:rPr sz="2150" spc="20" dirty="0">
                <a:latin typeface="Calibri"/>
                <a:cs typeface="Calibri"/>
              </a:rPr>
              <a:t>t</a:t>
            </a:r>
            <a:r>
              <a:rPr sz="2150" spc="-10" dirty="0">
                <a:latin typeface="Calibri"/>
                <a:cs typeface="Calibri"/>
              </a:rPr>
              <a:t>pu</a:t>
            </a:r>
            <a:r>
              <a:rPr sz="2150" spc="5" dirty="0">
                <a:latin typeface="Calibri"/>
                <a:cs typeface="Calibri"/>
              </a:rPr>
              <a:t>t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-20" dirty="0">
                <a:latin typeface="Calibri"/>
                <a:cs typeface="Calibri"/>
              </a:rPr>
              <a:t>s</a:t>
            </a:r>
            <a:r>
              <a:rPr sz="2150" spc="65" dirty="0">
                <a:latin typeface="Calibri"/>
                <a:cs typeface="Calibri"/>
              </a:rPr>
              <a:t>p</a:t>
            </a:r>
            <a:r>
              <a:rPr sz="2150" spc="-25" dirty="0">
                <a:latin typeface="Calibri"/>
                <a:cs typeface="Calibri"/>
              </a:rPr>
              <a:t>e</a:t>
            </a:r>
            <a:r>
              <a:rPr sz="2150" spc="-15" dirty="0">
                <a:latin typeface="Calibri"/>
                <a:cs typeface="Calibri"/>
              </a:rPr>
              <a:t>c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10" dirty="0">
                <a:latin typeface="Calibri"/>
                <a:cs typeface="Calibri"/>
              </a:rPr>
              <a:t>f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-25" dirty="0">
                <a:latin typeface="Calibri"/>
                <a:cs typeface="Calibri"/>
              </a:rPr>
              <a:t>e</a:t>
            </a:r>
            <a:r>
              <a:rPr sz="2150" spc="10" dirty="0">
                <a:latin typeface="Calibri"/>
                <a:cs typeface="Calibri"/>
              </a:rPr>
              <a:t>d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10" dirty="0">
                <a:latin typeface="Calibri"/>
                <a:cs typeface="Calibri"/>
              </a:rPr>
              <a:t>a</a:t>
            </a:r>
            <a:r>
              <a:rPr sz="2150" spc="20" dirty="0">
                <a:latin typeface="Calibri"/>
                <a:cs typeface="Calibri"/>
              </a:rPr>
              <a:t>tt</a:t>
            </a:r>
            <a:r>
              <a:rPr sz="2150" spc="-10" dirty="0">
                <a:latin typeface="Calibri"/>
                <a:cs typeface="Calibri"/>
              </a:rPr>
              <a:t>r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-10" dirty="0">
                <a:latin typeface="Calibri"/>
                <a:cs typeface="Calibri"/>
              </a:rPr>
              <a:t>bu</a:t>
            </a:r>
            <a:r>
              <a:rPr sz="2150" spc="20" dirty="0">
                <a:latin typeface="Calibri"/>
                <a:cs typeface="Calibri"/>
              </a:rPr>
              <a:t>t</a:t>
            </a:r>
            <a:r>
              <a:rPr sz="2150" spc="-25" dirty="0">
                <a:latin typeface="Calibri"/>
                <a:cs typeface="Calibri"/>
              </a:rPr>
              <a:t>e</a:t>
            </a:r>
            <a:r>
              <a:rPr sz="2150" spc="10" dirty="0">
                <a:latin typeface="Calibri"/>
                <a:cs typeface="Calibri"/>
              </a:rPr>
              <a:t>s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10" dirty="0">
                <a:latin typeface="Calibri"/>
                <a:cs typeface="Calibri"/>
              </a:rPr>
              <a:t>f</a:t>
            </a:r>
            <a:r>
              <a:rPr sz="2150" spc="-10" dirty="0">
                <a:latin typeface="Calibri"/>
                <a:cs typeface="Calibri"/>
              </a:rPr>
              <a:t>r</a:t>
            </a:r>
            <a:r>
              <a:rPr sz="2150" spc="-15" dirty="0">
                <a:latin typeface="Calibri"/>
                <a:cs typeface="Calibri"/>
              </a:rPr>
              <a:t>o</a:t>
            </a:r>
            <a:r>
              <a:rPr sz="2150" spc="20" dirty="0">
                <a:latin typeface="Calibri"/>
                <a:cs typeface="Calibri"/>
              </a:rPr>
              <a:t>m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10" dirty="0">
                <a:latin typeface="Calibri"/>
                <a:cs typeface="Calibri"/>
              </a:rPr>
              <a:t>a</a:t>
            </a:r>
            <a:r>
              <a:rPr sz="2150" spc="25" dirty="0">
                <a:latin typeface="Calibri"/>
                <a:cs typeface="Calibri"/>
              </a:rPr>
              <a:t>l</a:t>
            </a:r>
            <a:r>
              <a:rPr sz="2150" spc="5" dirty="0">
                <a:latin typeface="Calibri"/>
                <a:cs typeface="Calibri"/>
              </a:rPr>
              <a:t>l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-10" dirty="0">
                <a:latin typeface="Calibri"/>
                <a:cs typeface="Calibri"/>
              </a:rPr>
              <a:t>r</a:t>
            </a:r>
            <a:r>
              <a:rPr sz="2150" spc="-15" dirty="0">
                <a:latin typeface="Calibri"/>
                <a:cs typeface="Calibri"/>
              </a:rPr>
              <a:t>o</a:t>
            </a:r>
            <a:r>
              <a:rPr sz="2150" spc="30" dirty="0">
                <a:latin typeface="Calibri"/>
                <a:cs typeface="Calibri"/>
              </a:rPr>
              <a:t>w</a:t>
            </a:r>
            <a:r>
              <a:rPr sz="2150" spc="10" dirty="0">
                <a:latin typeface="Calibri"/>
                <a:cs typeface="Calibri"/>
              </a:rPr>
              <a:t>s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-15" dirty="0">
                <a:latin typeface="Calibri"/>
                <a:cs typeface="Calibri"/>
              </a:rPr>
              <a:t>o</a:t>
            </a:r>
            <a:r>
              <a:rPr sz="2150" spc="5" dirty="0">
                <a:latin typeface="Calibri"/>
                <a:cs typeface="Calibri"/>
              </a:rPr>
              <a:t>f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20" dirty="0">
                <a:latin typeface="Calibri"/>
                <a:cs typeface="Calibri"/>
              </a:rPr>
              <a:t>t</a:t>
            </a:r>
            <a:r>
              <a:rPr sz="2150" spc="-10" dirty="0">
                <a:latin typeface="Calibri"/>
                <a:cs typeface="Calibri"/>
              </a:rPr>
              <a:t>h</a:t>
            </a:r>
            <a:r>
              <a:rPr sz="2150" spc="10" dirty="0">
                <a:latin typeface="Calibri"/>
                <a:cs typeface="Calibri"/>
              </a:rPr>
              <a:t>e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-10" dirty="0">
                <a:latin typeface="Calibri"/>
                <a:cs typeface="Calibri"/>
              </a:rPr>
              <a:t>npu</a:t>
            </a:r>
            <a:r>
              <a:rPr sz="2150" spc="5" dirty="0">
                <a:latin typeface="Calibri"/>
                <a:cs typeface="Calibri"/>
              </a:rPr>
              <a:t>t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-10" dirty="0">
                <a:latin typeface="Calibri"/>
                <a:cs typeface="Calibri"/>
              </a:rPr>
              <a:t>r</a:t>
            </a:r>
            <a:r>
              <a:rPr sz="2150" spc="-25" dirty="0">
                <a:latin typeface="Calibri"/>
                <a:cs typeface="Calibri"/>
              </a:rPr>
              <a:t>e</a:t>
            </a:r>
            <a:r>
              <a:rPr sz="2150" spc="25" dirty="0">
                <a:latin typeface="Calibri"/>
                <a:cs typeface="Calibri"/>
              </a:rPr>
              <a:t>l</a:t>
            </a:r>
            <a:r>
              <a:rPr sz="2150" spc="10" dirty="0">
                <a:latin typeface="Calibri"/>
                <a:cs typeface="Calibri"/>
              </a:rPr>
              <a:t>a</a:t>
            </a:r>
            <a:r>
              <a:rPr sz="2150" spc="20" dirty="0">
                <a:latin typeface="Calibri"/>
                <a:cs typeface="Calibri"/>
              </a:rPr>
              <a:t>t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-15" dirty="0">
                <a:latin typeface="Calibri"/>
                <a:cs typeface="Calibri"/>
              </a:rPr>
              <a:t>o</a:t>
            </a:r>
            <a:r>
              <a:rPr sz="2150" spc="5" dirty="0">
                <a:latin typeface="Calibri"/>
                <a:cs typeface="Calibri"/>
              </a:rPr>
              <a:t>n.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25" dirty="0">
                <a:latin typeface="Calibri"/>
                <a:cs typeface="Calibri"/>
              </a:rPr>
              <a:t>R</a:t>
            </a:r>
            <a:r>
              <a:rPr sz="2150" spc="-25" dirty="0">
                <a:latin typeface="Calibri"/>
                <a:cs typeface="Calibri"/>
              </a:rPr>
              <a:t>e</a:t>
            </a:r>
            <a:r>
              <a:rPr sz="2150" spc="5" dirty="0">
                <a:latin typeface="Calibri"/>
                <a:cs typeface="Calibri"/>
              </a:rPr>
              <a:t>m</a:t>
            </a:r>
            <a:r>
              <a:rPr sz="2150" spc="-15" dirty="0">
                <a:latin typeface="Calibri"/>
                <a:cs typeface="Calibri"/>
              </a:rPr>
              <a:t>o</a:t>
            </a:r>
            <a:r>
              <a:rPr sz="2150" spc="70" dirty="0">
                <a:latin typeface="Calibri"/>
                <a:cs typeface="Calibri"/>
              </a:rPr>
              <a:t>v</a:t>
            </a:r>
            <a:r>
              <a:rPr sz="2150" spc="5" dirty="0">
                <a:latin typeface="Calibri"/>
                <a:cs typeface="Calibri"/>
              </a:rPr>
              <a:t>e  duplicate</a:t>
            </a:r>
            <a:r>
              <a:rPr sz="2150" spc="1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tuples</a:t>
            </a:r>
            <a:r>
              <a:rPr sz="2150" spc="9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from</a:t>
            </a:r>
            <a:r>
              <a:rPr sz="2150" spc="2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the</a:t>
            </a:r>
            <a:r>
              <a:rPr sz="2150" spc="8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output</a:t>
            </a:r>
            <a:endParaRPr sz="2150">
              <a:latin typeface="Calibri"/>
              <a:cs typeface="Calibri"/>
            </a:endParaRPr>
          </a:p>
          <a:p>
            <a:pPr marL="12700" marR="5080">
              <a:lnSpc>
                <a:spcPts val="2330"/>
              </a:lnSpc>
              <a:spcBef>
                <a:spcPts val="1040"/>
              </a:spcBef>
              <a:buAutoNum type="alphaLcParenR"/>
              <a:tabLst>
                <a:tab pos="327660" algn="l"/>
              </a:tabLst>
            </a:pPr>
            <a:r>
              <a:rPr sz="2150" dirty="0">
                <a:latin typeface="Calibri"/>
                <a:cs typeface="Calibri"/>
              </a:rPr>
              <a:t>Output</a:t>
            </a:r>
            <a:r>
              <a:rPr sz="2150" spc="21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pairs</a:t>
            </a:r>
            <a:r>
              <a:rPr sz="2150" spc="175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of</a:t>
            </a:r>
            <a:r>
              <a:rPr sz="2150" spc="20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rows</a:t>
            </a:r>
            <a:r>
              <a:rPr sz="2150" spc="9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from</a:t>
            </a:r>
            <a:r>
              <a:rPr sz="2150" spc="18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the</a:t>
            </a:r>
            <a:r>
              <a:rPr sz="2150" spc="155" dirty="0">
                <a:latin typeface="Calibri"/>
                <a:cs typeface="Calibri"/>
              </a:rPr>
              <a:t> </a:t>
            </a:r>
            <a:r>
              <a:rPr sz="2150" spc="25" dirty="0">
                <a:latin typeface="Calibri"/>
                <a:cs typeface="Calibri"/>
              </a:rPr>
              <a:t>two</a:t>
            </a:r>
            <a:r>
              <a:rPr sz="2150" spc="10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input</a:t>
            </a:r>
            <a:r>
              <a:rPr sz="2150" spc="21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relations</a:t>
            </a:r>
            <a:r>
              <a:rPr sz="2150" spc="16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that</a:t>
            </a:r>
            <a:r>
              <a:rPr sz="2150" spc="14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have</a:t>
            </a:r>
            <a:r>
              <a:rPr sz="2150" spc="16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the</a:t>
            </a:r>
            <a:r>
              <a:rPr sz="2150" spc="1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same</a:t>
            </a:r>
            <a:r>
              <a:rPr sz="2150" spc="16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value </a:t>
            </a:r>
            <a:r>
              <a:rPr sz="2150" spc="-4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on</a:t>
            </a:r>
            <a:r>
              <a:rPr sz="2150" spc="15" dirty="0">
                <a:latin typeface="Calibri"/>
                <a:cs typeface="Calibri"/>
              </a:rPr>
              <a:t> all</a:t>
            </a:r>
            <a:r>
              <a:rPr sz="2150" spc="-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attributes</a:t>
            </a:r>
            <a:r>
              <a:rPr sz="2150" spc="3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that</a:t>
            </a:r>
            <a:r>
              <a:rPr sz="2150" spc="6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have </a:t>
            </a:r>
            <a:r>
              <a:rPr sz="2150" spc="10" dirty="0">
                <a:latin typeface="Calibri"/>
                <a:cs typeface="Calibri"/>
              </a:rPr>
              <a:t>the</a:t>
            </a:r>
            <a:r>
              <a:rPr sz="215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same</a:t>
            </a:r>
            <a:r>
              <a:rPr sz="2150" spc="15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name</a:t>
            </a:r>
            <a:endParaRPr sz="2150">
              <a:latin typeface="Calibri"/>
              <a:cs typeface="Calibri"/>
            </a:endParaRPr>
          </a:p>
          <a:p>
            <a:pPr marL="298450" indent="-286385">
              <a:lnSpc>
                <a:spcPts val="2490"/>
              </a:lnSpc>
              <a:spcBef>
                <a:spcPts val="760"/>
              </a:spcBef>
              <a:buAutoNum type="alphaLcParenR"/>
              <a:tabLst>
                <a:tab pos="299085" algn="l"/>
              </a:tabLst>
            </a:pPr>
            <a:r>
              <a:rPr sz="2150" dirty="0">
                <a:latin typeface="Calibri"/>
                <a:cs typeface="Calibri"/>
              </a:rPr>
              <a:t>Output</a:t>
            </a:r>
            <a:r>
              <a:rPr sz="2150" spc="215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all</a:t>
            </a:r>
            <a:r>
              <a:rPr sz="2150" spc="15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pairs</a:t>
            </a:r>
            <a:r>
              <a:rPr sz="2150" spc="170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of</a:t>
            </a:r>
            <a:r>
              <a:rPr sz="2150" spc="12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rows</a:t>
            </a:r>
            <a:r>
              <a:rPr sz="2150" spc="1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from</a:t>
            </a:r>
            <a:r>
              <a:rPr sz="2150" spc="18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the</a:t>
            </a:r>
            <a:r>
              <a:rPr sz="2150" spc="165" dirty="0">
                <a:latin typeface="Calibri"/>
                <a:cs typeface="Calibri"/>
              </a:rPr>
              <a:t> </a:t>
            </a:r>
            <a:r>
              <a:rPr sz="2150" spc="25" dirty="0">
                <a:latin typeface="Calibri"/>
                <a:cs typeface="Calibri"/>
              </a:rPr>
              <a:t>two</a:t>
            </a:r>
            <a:r>
              <a:rPr sz="2150" spc="9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input</a:t>
            </a:r>
            <a:r>
              <a:rPr sz="2150" spc="21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relations</a:t>
            </a:r>
            <a:r>
              <a:rPr sz="2150" spc="185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(regardless</a:t>
            </a:r>
            <a:r>
              <a:rPr sz="2150" spc="175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of</a:t>
            </a:r>
            <a:r>
              <a:rPr sz="2150" spc="204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whether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ts val="2490"/>
              </a:lnSpc>
            </a:pPr>
            <a:r>
              <a:rPr sz="2150" dirty="0">
                <a:latin typeface="Calibri"/>
                <a:cs typeface="Calibri"/>
              </a:rPr>
              <a:t>or</a:t>
            </a:r>
            <a:r>
              <a:rPr sz="2150" spc="25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not</a:t>
            </a:r>
            <a:r>
              <a:rPr sz="2150" spc="13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they</a:t>
            </a:r>
            <a:r>
              <a:rPr sz="2150" spc="3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have</a:t>
            </a:r>
            <a:r>
              <a:rPr sz="2150" spc="-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the</a:t>
            </a:r>
            <a:r>
              <a:rPr sz="2150" spc="7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same</a:t>
            </a:r>
            <a:r>
              <a:rPr sz="2150" spc="8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values</a:t>
            </a:r>
            <a:r>
              <a:rPr sz="2150" spc="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on</a:t>
            </a:r>
            <a:r>
              <a:rPr sz="2150" spc="1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common</a:t>
            </a:r>
            <a:r>
              <a:rPr sz="2150" spc="16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attributes)</a:t>
            </a:r>
            <a:endParaRPr sz="2150">
              <a:latin typeface="Calibri"/>
              <a:cs typeface="Calibri"/>
            </a:endParaRPr>
          </a:p>
          <a:p>
            <a:pPr marL="307975" indent="-295910">
              <a:lnSpc>
                <a:spcPct val="100000"/>
              </a:lnSpc>
              <a:spcBef>
                <a:spcPts val="800"/>
              </a:spcBef>
              <a:buAutoNum type="alphaLcParenR" startAt="4"/>
              <a:tabLst>
                <a:tab pos="308610" algn="l"/>
              </a:tabLst>
            </a:pPr>
            <a:r>
              <a:rPr sz="2150" spc="-10" dirty="0">
                <a:latin typeface="Calibri"/>
                <a:cs typeface="Calibri"/>
              </a:rPr>
              <a:t>Returns</a:t>
            </a:r>
            <a:r>
              <a:rPr sz="2150" spc="16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the</a:t>
            </a:r>
            <a:r>
              <a:rPr sz="2150" spc="5" dirty="0">
                <a:latin typeface="Calibri"/>
                <a:cs typeface="Calibri"/>
              </a:rPr>
              <a:t> rows</a:t>
            </a:r>
            <a:r>
              <a:rPr sz="2150" spc="2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of</a:t>
            </a:r>
            <a:r>
              <a:rPr sz="2150" spc="4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the</a:t>
            </a:r>
            <a:r>
              <a:rPr sz="2150" spc="8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input</a:t>
            </a:r>
            <a:r>
              <a:rPr sz="2150" spc="6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relation</a:t>
            </a:r>
            <a:r>
              <a:rPr sz="2150" spc="2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that</a:t>
            </a:r>
            <a:r>
              <a:rPr sz="2150" spc="-1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satisfy</a:t>
            </a:r>
            <a:r>
              <a:rPr sz="2150" spc="4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the</a:t>
            </a:r>
            <a:r>
              <a:rPr sz="2150" spc="8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predicate</a:t>
            </a:r>
            <a:endParaRPr sz="21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dirty="0">
                <a:solidFill>
                  <a:srgbClr val="000000"/>
                </a:solidFill>
              </a:rPr>
              <a:t>Glossary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spc="15" dirty="0">
                <a:solidFill>
                  <a:srgbClr val="000000"/>
                </a:solidFill>
              </a:rPr>
              <a:t>Questions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451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27065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219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3600" y="3559159"/>
            <a:ext cx="6722109" cy="12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  <a:tabLst>
                <a:tab pos="1646555" algn="l"/>
                <a:tab pos="3293745" algn="l"/>
                <a:tab pos="4940935" algn="l"/>
                <a:tab pos="6588125" algn="l"/>
              </a:tabLst>
            </a:pPr>
            <a:r>
              <a:rPr sz="950" spc="10" dirty="0">
                <a:latin typeface="Calibri"/>
                <a:cs typeface="Calibri"/>
              </a:rPr>
              <a:t>1	</a:t>
            </a:r>
            <a:r>
              <a:rPr sz="950" dirty="0">
                <a:latin typeface="Calibri"/>
                <a:cs typeface="Calibri"/>
              </a:rPr>
              <a:t>R</a:t>
            </a:r>
            <a:r>
              <a:rPr sz="950" spc="-30" dirty="0">
                <a:latin typeface="Calibri"/>
                <a:cs typeface="Calibri"/>
              </a:rPr>
              <a:t>A</a:t>
            </a:r>
            <a:r>
              <a:rPr sz="950" spc="20" dirty="0">
                <a:latin typeface="Calibri"/>
                <a:cs typeface="Calibri"/>
              </a:rPr>
              <a:t>M</a:t>
            </a:r>
            <a:r>
              <a:rPr sz="950" dirty="0">
                <a:latin typeface="Calibri"/>
                <a:cs typeface="Calibri"/>
              </a:rPr>
              <a:t>	</a:t>
            </a:r>
            <a:r>
              <a:rPr sz="950" spc="10" dirty="0">
                <a:latin typeface="Calibri"/>
                <a:cs typeface="Calibri"/>
              </a:rPr>
              <a:t>D</a:t>
            </a:r>
            <a:r>
              <a:rPr sz="950" spc="-20" dirty="0">
                <a:latin typeface="Calibri"/>
                <a:cs typeface="Calibri"/>
              </a:rPr>
              <a:t>E</a:t>
            </a:r>
            <a:r>
              <a:rPr sz="950" spc="-30" dirty="0">
                <a:latin typeface="Calibri"/>
                <a:cs typeface="Calibri"/>
              </a:rPr>
              <a:t>L</a:t>
            </a:r>
            <a:r>
              <a:rPr sz="950" spc="5" dirty="0">
                <a:latin typeface="Calibri"/>
                <a:cs typeface="Calibri"/>
              </a:rPr>
              <a:t>HI</a:t>
            </a:r>
            <a:r>
              <a:rPr sz="950" dirty="0">
                <a:latin typeface="Calibri"/>
                <a:cs typeface="Calibri"/>
              </a:rPr>
              <a:t>	</a:t>
            </a:r>
            <a:r>
              <a:rPr sz="950" spc="35" dirty="0">
                <a:latin typeface="Calibri"/>
                <a:cs typeface="Calibri"/>
              </a:rPr>
              <a:t>945512345</a:t>
            </a:r>
            <a:r>
              <a:rPr sz="950" spc="10" dirty="0">
                <a:latin typeface="Calibri"/>
                <a:cs typeface="Calibri"/>
              </a:rPr>
              <a:t>1</a:t>
            </a:r>
            <a:r>
              <a:rPr sz="950" dirty="0">
                <a:latin typeface="Calibri"/>
                <a:cs typeface="Calibri"/>
              </a:rPr>
              <a:t>	</a:t>
            </a:r>
            <a:r>
              <a:rPr sz="950" spc="35" dirty="0">
                <a:latin typeface="Calibri"/>
                <a:cs typeface="Calibri"/>
              </a:rPr>
              <a:t>18</a:t>
            </a:r>
            <a:endParaRPr sz="9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6075" y="0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pc="25" dirty="0"/>
              <a:t>1</a:t>
            </a:r>
            <a:r>
              <a:rPr spc="-35" dirty="0"/>
              <a:t>.</a:t>
            </a:r>
            <a:r>
              <a:rPr spc="25" dirty="0"/>
              <a:t>1</a:t>
            </a:r>
            <a:r>
              <a:rPr spc="-80" dirty="0"/>
              <a:t>R</a:t>
            </a:r>
            <a:r>
              <a:rPr spc="35" dirty="0"/>
              <a:t>e</a:t>
            </a:r>
            <a:r>
              <a:rPr spc="30" dirty="0"/>
              <a:t>l</a:t>
            </a:r>
            <a:r>
              <a:rPr spc="-10" dirty="0"/>
              <a:t>a</a:t>
            </a:r>
            <a:r>
              <a:rPr spc="10" dirty="0"/>
              <a:t>t</a:t>
            </a:r>
            <a:r>
              <a:rPr spc="35" dirty="0"/>
              <a:t>i</a:t>
            </a:r>
            <a:r>
              <a:rPr spc="5" dirty="0"/>
              <a:t>o</a:t>
            </a:r>
            <a:r>
              <a:rPr spc="15" dirty="0"/>
              <a:t>n</a:t>
            </a:r>
            <a:r>
              <a:rPr spc="-15" dirty="0"/>
              <a:t>a</a:t>
            </a:r>
            <a:r>
              <a:rPr spc="5" dirty="0"/>
              <a:t>l</a:t>
            </a:r>
            <a:r>
              <a:rPr spc="-170" dirty="0"/>
              <a:t> </a:t>
            </a:r>
            <a:r>
              <a:rPr spc="10" dirty="0"/>
              <a:t>D</a:t>
            </a:r>
            <a:r>
              <a:rPr spc="-20" dirty="0"/>
              <a:t>a</a:t>
            </a:r>
            <a:r>
              <a:rPr spc="10" dirty="0"/>
              <a:t>ta</a:t>
            </a:r>
            <a:r>
              <a:rPr spc="-135" dirty="0"/>
              <a:t> </a:t>
            </a:r>
            <a:r>
              <a:rPr spc="50" dirty="0"/>
              <a:t>M</a:t>
            </a:r>
            <a:r>
              <a:rPr spc="5" dirty="0"/>
              <a:t>o</a:t>
            </a:r>
            <a:r>
              <a:rPr spc="15" dirty="0"/>
              <a:t>d</a:t>
            </a:r>
            <a:r>
              <a:rPr spc="30" dirty="0"/>
              <a:t>e</a:t>
            </a:r>
            <a:r>
              <a:rPr spc="5" dirty="0"/>
              <a:t>l</a:t>
            </a:r>
            <a:r>
              <a:rPr spc="-100" dirty="0"/>
              <a:t> </a:t>
            </a:r>
            <a:r>
              <a:rPr spc="30" dirty="0"/>
              <a:t>C</a:t>
            </a:r>
            <a:r>
              <a:rPr spc="5" dirty="0"/>
              <a:t>o</a:t>
            </a:r>
            <a:r>
              <a:rPr spc="10" dirty="0"/>
              <a:t>nc</a:t>
            </a:r>
            <a:r>
              <a:rPr spc="35" dirty="0"/>
              <a:t>e</a:t>
            </a:r>
            <a:r>
              <a:rPr spc="10" dirty="0"/>
              <a:t>pts</a:t>
            </a:r>
          </a:p>
        </p:txBody>
      </p:sp>
      <p:sp>
        <p:nvSpPr>
          <p:cNvPr id="5" name="object 5"/>
          <p:cNvSpPr/>
          <p:nvPr/>
        </p:nvSpPr>
        <p:spPr>
          <a:xfrm>
            <a:off x="1400175" y="771525"/>
            <a:ext cx="9725025" cy="5543550"/>
          </a:xfrm>
          <a:custGeom>
            <a:avLst/>
            <a:gdLst/>
            <a:ahLst/>
            <a:cxnLst/>
            <a:rect l="l" t="t" r="r" b="b"/>
            <a:pathLst>
              <a:path w="9725025" h="5543550">
                <a:moveTo>
                  <a:pt x="9725025" y="0"/>
                </a:moveTo>
                <a:lnTo>
                  <a:pt x="0" y="0"/>
                </a:lnTo>
                <a:lnTo>
                  <a:pt x="0" y="5543550"/>
                </a:lnTo>
                <a:lnTo>
                  <a:pt x="9725025" y="5543550"/>
                </a:lnTo>
                <a:lnTo>
                  <a:pt x="97250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5188" y="1129728"/>
            <a:ext cx="9768840" cy="442658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just">
              <a:lnSpc>
                <a:spcPct val="101699"/>
              </a:lnSpc>
              <a:spcBef>
                <a:spcPts val="50"/>
              </a:spcBef>
              <a:buSzPct val="95833"/>
              <a:buFont typeface="Calibri"/>
              <a:buChar char="•"/>
              <a:tabLst>
                <a:tab pos="165735" algn="l"/>
              </a:tabLst>
            </a:pPr>
            <a:r>
              <a:rPr sz="2400" b="1" spc="-20" dirty="0">
                <a:solidFill>
                  <a:srgbClr val="273139"/>
                </a:solidFill>
                <a:latin typeface="Calibri"/>
                <a:cs typeface="Calibri"/>
              </a:rPr>
              <a:t>Attribute:</a:t>
            </a:r>
            <a:r>
              <a:rPr sz="2400" b="1" spc="10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Attributes</a:t>
            </a:r>
            <a:r>
              <a:rPr sz="2400" spc="106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are</a:t>
            </a:r>
            <a:r>
              <a:rPr sz="2400" spc="509" dirty="0">
                <a:solidFill>
                  <a:srgbClr val="273139"/>
                </a:solidFill>
                <a:latin typeface="Calibri"/>
                <a:cs typeface="Calibri"/>
              </a:rPr>
              <a:t> 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the   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properties</a:t>
            </a:r>
            <a:r>
              <a:rPr sz="2400" spc="5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that</a:t>
            </a:r>
            <a:r>
              <a:rPr sz="2400" spc="530" dirty="0">
                <a:solidFill>
                  <a:srgbClr val="273139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define    a   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relation.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e.g.;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spc="10" dirty="0">
                <a:solidFill>
                  <a:srgbClr val="273139"/>
                </a:solidFill>
                <a:latin typeface="Calibri"/>
                <a:cs typeface="Calibri"/>
              </a:rPr>
              <a:t>ROLL_NO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,</a:t>
            </a:r>
            <a:r>
              <a:rPr sz="2400" spc="-17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73139"/>
                </a:solidFill>
                <a:latin typeface="Calibri"/>
                <a:cs typeface="Calibri"/>
              </a:rPr>
              <a:t>NAME</a:t>
            </a:r>
            <a:endParaRPr sz="2400">
              <a:latin typeface="Calibri"/>
              <a:cs typeface="Calibri"/>
            </a:endParaRPr>
          </a:p>
          <a:p>
            <a:pPr marL="165100" indent="-153035" algn="just">
              <a:lnSpc>
                <a:spcPts val="2855"/>
              </a:lnSpc>
              <a:buSzPct val="95833"/>
              <a:buFont typeface="Calibri"/>
              <a:buChar char="•"/>
              <a:tabLst>
                <a:tab pos="165735" algn="l"/>
              </a:tabLst>
            </a:pPr>
            <a:r>
              <a:rPr sz="2400" b="1" spc="-5" dirty="0">
                <a:solidFill>
                  <a:srgbClr val="273139"/>
                </a:solidFill>
                <a:latin typeface="Calibri"/>
                <a:cs typeface="Calibri"/>
              </a:rPr>
              <a:t>Relation</a:t>
            </a:r>
            <a:r>
              <a:rPr sz="2400" b="1" spc="5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73139"/>
                </a:solidFill>
                <a:latin typeface="Calibri"/>
                <a:cs typeface="Calibri"/>
              </a:rPr>
              <a:t>Schema:</a:t>
            </a:r>
            <a:r>
              <a:rPr sz="2400" b="1" spc="7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spc="9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relation</a:t>
            </a:r>
            <a:r>
              <a:rPr sz="2400" spc="8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schema</a:t>
            </a:r>
            <a:r>
              <a:rPr sz="2400" spc="3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represents</a:t>
            </a:r>
            <a:r>
              <a:rPr sz="2400" spc="10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name</a:t>
            </a:r>
            <a:r>
              <a:rPr sz="2400" spc="6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2400" spc="7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7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relation</a:t>
            </a:r>
            <a:r>
              <a:rPr sz="2400" spc="8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with</a:t>
            </a:r>
            <a:r>
              <a:rPr sz="2400" spc="7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its</a:t>
            </a:r>
            <a:endParaRPr sz="2400">
              <a:latin typeface="Calibri"/>
              <a:cs typeface="Calibri"/>
            </a:endParaRPr>
          </a:p>
          <a:p>
            <a:pPr marL="12700" marR="13335" algn="just">
              <a:lnSpc>
                <a:spcPct val="99100"/>
              </a:lnSpc>
              <a:spcBef>
                <a:spcPts val="80"/>
              </a:spcBef>
            </a:pP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attributes.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e.g.;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STUDENT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(ROLL_NO,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NAME,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ADDRESS,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PHONE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and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AGE) </a:t>
            </a:r>
            <a:r>
              <a:rPr sz="2400" spc="-30" dirty="0">
                <a:solidFill>
                  <a:srgbClr val="273139"/>
                </a:solidFill>
                <a:latin typeface="Calibri"/>
                <a:cs typeface="Calibri"/>
              </a:rPr>
              <a:t>is </a:t>
            </a: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relation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schema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for </a:t>
            </a: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STUDENT. </a:t>
            </a:r>
            <a:r>
              <a:rPr sz="2400" spc="-45" dirty="0">
                <a:solidFill>
                  <a:srgbClr val="273139"/>
                </a:solidFill>
                <a:latin typeface="Calibri"/>
                <a:cs typeface="Calibri"/>
              </a:rPr>
              <a:t>If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schema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has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more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than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1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relation,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it is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called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Relational</a:t>
            </a:r>
            <a:r>
              <a:rPr sz="2400" spc="9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Schema.</a:t>
            </a:r>
            <a:endParaRPr sz="2400">
              <a:latin typeface="Calibri"/>
              <a:cs typeface="Calibri"/>
            </a:endParaRPr>
          </a:p>
          <a:p>
            <a:pPr marL="12700" marR="10160" algn="just">
              <a:lnSpc>
                <a:spcPts val="2850"/>
              </a:lnSpc>
              <a:spcBef>
                <a:spcPts val="170"/>
              </a:spcBef>
              <a:buSzPct val="95833"/>
              <a:buFont typeface="Calibri"/>
              <a:buChar char="•"/>
              <a:tabLst>
                <a:tab pos="165735" algn="l"/>
              </a:tabLst>
            </a:pPr>
            <a:r>
              <a:rPr sz="2400" b="1" spc="-30" dirty="0">
                <a:solidFill>
                  <a:srgbClr val="273139"/>
                </a:solidFill>
                <a:latin typeface="Calibri"/>
                <a:cs typeface="Calibri"/>
              </a:rPr>
              <a:t>Tuple: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Each </a:t>
            </a:r>
            <a:r>
              <a:rPr sz="2400" spc="-30" dirty="0">
                <a:solidFill>
                  <a:srgbClr val="273139"/>
                </a:solidFill>
                <a:latin typeface="Calibri"/>
                <a:cs typeface="Calibri"/>
              </a:rPr>
              <a:t>row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in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relation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is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known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as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tuple.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above relation contains </a:t>
            </a:r>
            <a:r>
              <a:rPr sz="2400" spc="-5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4</a:t>
            </a:r>
            <a:r>
              <a:rPr sz="2400" spc="-4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tuples.</a:t>
            </a:r>
            <a:endParaRPr sz="2400">
              <a:latin typeface="Calibri"/>
              <a:cs typeface="Calibri"/>
            </a:endParaRPr>
          </a:p>
          <a:p>
            <a:pPr marL="165100" indent="-153035" algn="just">
              <a:lnSpc>
                <a:spcPts val="2830"/>
              </a:lnSpc>
              <a:buSzPct val="95833"/>
              <a:buFont typeface="Calibri"/>
              <a:buChar char="•"/>
              <a:tabLst>
                <a:tab pos="165735" algn="l"/>
              </a:tabLst>
            </a:pPr>
            <a:r>
              <a:rPr sz="2400" b="1" spc="-5" dirty="0">
                <a:solidFill>
                  <a:srgbClr val="273139"/>
                </a:solidFill>
                <a:latin typeface="Calibri"/>
                <a:cs typeface="Calibri"/>
              </a:rPr>
              <a:t>Relation</a:t>
            </a:r>
            <a:r>
              <a:rPr sz="2400" b="1" spc="204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73139"/>
                </a:solidFill>
                <a:latin typeface="Calibri"/>
                <a:cs typeface="Calibri"/>
              </a:rPr>
              <a:t>Instance:</a:t>
            </a:r>
            <a:r>
              <a:rPr sz="2400" b="1" spc="2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2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set</a:t>
            </a:r>
            <a:r>
              <a:rPr sz="2400" spc="24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2400" spc="229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tuples</a:t>
            </a:r>
            <a:r>
              <a:rPr sz="2400" spc="25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2400" spc="229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spc="18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relation</a:t>
            </a:r>
            <a:r>
              <a:rPr sz="2400" spc="2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at</a:t>
            </a:r>
            <a:r>
              <a:rPr sz="2400" spc="30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spc="18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particular</a:t>
            </a:r>
            <a:r>
              <a:rPr sz="2400" spc="27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instance</a:t>
            </a:r>
            <a:r>
              <a:rPr sz="2400" spc="229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855"/>
              </a:lnSpc>
            </a:pP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time</a:t>
            </a:r>
            <a:r>
              <a:rPr sz="2400" spc="509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2400" spc="54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called</a:t>
            </a:r>
            <a:r>
              <a:rPr sz="2400" spc="60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as</a:t>
            </a:r>
            <a:r>
              <a:rPr sz="2400" spc="54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relation</a:t>
            </a:r>
            <a:r>
              <a:rPr sz="2400" spc="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instance.</a:t>
            </a:r>
            <a:r>
              <a:rPr sz="2400" spc="4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273139"/>
                </a:solidFill>
                <a:latin typeface="Calibri"/>
                <a:cs typeface="Calibri"/>
              </a:rPr>
              <a:t>Table</a:t>
            </a:r>
            <a:r>
              <a:rPr sz="2400" spc="5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1</a:t>
            </a:r>
            <a:r>
              <a:rPr sz="2400" spc="484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shows</a:t>
            </a:r>
            <a:r>
              <a:rPr sz="2400" spc="55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5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relation</a:t>
            </a:r>
            <a:r>
              <a:rPr sz="2400" spc="5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instance</a:t>
            </a:r>
            <a:r>
              <a:rPr sz="2400" spc="509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12700" marR="6350" algn="just">
              <a:lnSpc>
                <a:spcPts val="2930"/>
              </a:lnSpc>
              <a:spcBef>
                <a:spcPts val="40"/>
              </a:spcBef>
            </a:pP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STUDENT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at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particular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time.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It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can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change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whenever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there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insertion,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deletion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or</a:t>
            </a:r>
            <a:r>
              <a:rPr sz="2400" spc="-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updation</a:t>
            </a:r>
            <a:r>
              <a:rPr sz="2400" spc="-6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in</a:t>
            </a:r>
            <a:r>
              <a:rPr sz="2400" spc="7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8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4475" y="9525"/>
            <a:ext cx="1371600" cy="77152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800100"/>
            <a:ext cx="8065770" cy="492823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spc="-30" dirty="0">
                <a:solidFill>
                  <a:srgbClr val="4471C4"/>
                </a:solidFill>
                <a:latin typeface="Calibri"/>
                <a:cs typeface="Calibri"/>
              </a:rPr>
              <a:t>5.Which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 of </a:t>
            </a:r>
            <a:r>
              <a:rPr sz="2400" spc="5" dirty="0">
                <a:solidFill>
                  <a:srgbClr val="4471C4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471C4"/>
                </a:solidFill>
                <a:latin typeface="Calibri"/>
                <a:cs typeface="Calibri"/>
              </a:rPr>
              <a:t>following</a:t>
            </a:r>
            <a:r>
              <a:rPr sz="2400" spc="-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400" spc="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471C4"/>
                </a:solidFill>
                <a:latin typeface="Calibri"/>
                <a:cs typeface="Calibri"/>
              </a:rPr>
              <a:t>not</a:t>
            </a:r>
            <a:r>
              <a:rPr sz="2400" spc="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471C4"/>
                </a:solidFill>
                <a:latin typeface="Calibri"/>
                <a:cs typeface="Calibri"/>
              </a:rPr>
              <a:t>valid</a:t>
            </a:r>
            <a:r>
              <a:rPr sz="2400" spc="7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471C4"/>
                </a:solidFill>
                <a:latin typeface="Calibri"/>
                <a:cs typeface="Calibri"/>
              </a:rPr>
              <a:t>aggregate</a:t>
            </a:r>
            <a:r>
              <a:rPr sz="2400" spc="-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471C4"/>
                </a:solidFill>
                <a:latin typeface="Calibri"/>
                <a:cs typeface="Calibri"/>
              </a:rPr>
              <a:t>function?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400" spc="5" dirty="0">
                <a:latin typeface="Calibri"/>
                <a:cs typeface="Calibri"/>
              </a:rPr>
              <a:t>COUNT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400" spc="5" dirty="0">
                <a:latin typeface="Calibri"/>
                <a:cs typeface="Calibri"/>
              </a:rPr>
              <a:t>COMPUTE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400" spc="15" dirty="0">
                <a:latin typeface="Calibri"/>
                <a:cs typeface="Calibri"/>
              </a:rPr>
              <a:t>SUM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400" dirty="0">
                <a:latin typeface="Calibri"/>
                <a:cs typeface="Calibri"/>
              </a:rPr>
              <a:t>MAX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15"/>
              </a:lnSpc>
              <a:spcBef>
                <a:spcPts val="725"/>
              </a:spcBef>
            </a:pPr>
            <a:r>
              <a:rPr sz="2400" spc="-30" dirty="0">
                <a:solidFill>
                  <a:srgbClr val="4471C4"/>
                </a:solidFill>
                <a:latin typeface="Calibri"/>
                <a:cs typeface="Calibri"/>
              </a:rPr>
              <a:t>6.Which</a:t>
            </a:r>
            <a:r>
              <a:rPr sz="2400" spc="14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4471C4"/>
                </a:solidFill>
                <a:latin typeface="Calibri"/>
                <a:cs typeface="Calibri"/>
              </a:rPr>
              <a:t>command</a:t>
            </a:r>
            <a:r>
              <a:rPr sz="2400" spc="16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400" spc="16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4471C4"/>
                </a:solidFill>
                <a:latin typeface="Calibri"/>
                <a:cs typeface="Calibri"/>
              </a:rPr>
              <a:t>used</a:t>
            </a:r>
            <a:r>
              <a:rPr sz="2400" spc="15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4471C4"/>
                </a:solidFill>
                <a:latin typeface="Calibri"/>
                <a:cs typeface="Calibri"/>
              </a:rPr>
              <a:t>to</a:t>
            </a:r>
            <a:r>
              <a:rPr sz="2400" spc="13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471C4"/>
                </a:solidFill>
                <a:latin typeface="Calibri"/>
                <a:cs typeface="Calibri"/>
              </a:rPr>
              <a:t>change</a:t>
            </a:r>
            <a:r>
              <a:rPr sz="2400" spc="1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471C4"/>
                </a:solidFill>
                <a:latin typeface="Calibri"/>
                <a:cs typeface="Calibri"/>
              </a:rPr>
              <a:t>the</a:t>
            </a:r>
            <a:r>
              <a:rPr sz="2400" spc="13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471C4"/>
                </a:solidFill>
                <a:latin typeface="Calibri"/>
                <a:cs typeface="Calibri"/>
              </a:rPr>
              <a:t>definition</a:t>
            </a:r>
            <a:r>
              <a:rPr sz="2400" spc="16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of</a:t>
            </a:r>
            <a:r>
              <a:rPr sz="2400" spc="15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sz="2400" spc="10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471C4"/>
                </a:solidFill>
                <a:latin typeface="Calibri"/>
                <a:cs typeface="Calibri"/>
              </a:rPr>
              <a:t>table</a:t>
            </a:r>
            <a:r>
              <a:rPr sz="2400" spc="2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4471C4"/>
                </a:solidFill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15"/>
              </a:lnSpc>
            </a:pPr>
            <a:r>
              <a:rPr sz="2400" spc="5" dirty="0">
                <a:solidFill>
                  <a:srgbClr val="4471C4"/>
                </a:solidFill>
                <a:latin typeface="Calibri"/>
                <a:cs typeface="Calibri"/>
              </a:rPr>
              <a:t>SQL?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400" spc="-20" dirty="0">
                <a:latin typeface="Calibri"/>
                <a:cs typeface="Calibri"/>
              </a:rPr>
              <a:t>CREATE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400" dirty="0">
                <a:latin typeface="Calibri"/>
                <a:cs typeface="Calibri"/>
              </a:rPr>
              <a:t>UPDATE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400" spc="-20" dirty="0">
                <a:latin typeface="Calibri"/>
                <a:cs typeface="Calibri"/>
              </a:rPr>
              <a:t>ALTER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400" spc="5" dirty="0">
                <a:latin typeface="Calibri"/>
                <a:cs typeface="Calibri"/>
              </a:rPr>
              <a:t>SELECT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dirty="0">
                <a:solidFill>
                  <a:srgbClr val="000000"/>
                </a:solidFill>
              </a:rPr>
              <a:t>Glossary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spc="15" dirty="0">
                <a:solidFill>
                  <a:srgbClr val="000000"/>
                </a:solidFill>
              </a:rPr>
              <a:t>Questions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451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27065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220</a:t>
            </a:fld>
            <a:endParaRPr dirty="0"/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800100"/>
            <a:ext cx="8049895" cy="459422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spc="-30" dirty="0">
                <a:solidFill>
                  <a:srgbClr val="4471C4"/>
                </a:solidFill>
                <a:latin typeface="Calibri"/>
                <a:cs typeface="Calibri"/>
              </a:rPr>
              <a:t>7.Which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471C4"/>
                </a:solidFill>
                <a:latin typeface="Calibri"/>
                <a:cs typeface="Calibri"/>
              </a:rPr>
              <a:t>statement</a:t>
            </a:r>
            <a:r>
              <a:rPr sz="2400" spc="-2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400" spc="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true</a:t>
            </a:r>
            <a:r>
              <a:rPr sz="2400" spc="-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471C4"/>
                </a:solidFill>
                <a:latin typeface="Calibri"/>
                <a:cs typeface="Calibri"/>
              </a:rPr>
              <a:t>regarding</a:t>
            </a:r>
            <a:r>
              <a:rPr sz="24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procedures?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400" spc="10" dirty="0">
                <a:latin typeface="Calibri"/>
                <a:cs typeface="Calibri"/>
              </a:rPr>
              <a:t>They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 </a:t>
            </a:r>
            <a:r>
              <a:rPr sz="2400" spc="-15" dirty="0">
                <a:latin typeface="Calibri"/>
                <a:cs typeface="Calibri"/>
              </a:rPr>
              <a:t>procedural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statements.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400" spc="10" dirty="0">
                <a:latin typeface="Calibri"/>
                <a:cs typeface="Calibri"/>
              </a:rPr>
              <a:t>They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work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similarly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functions.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does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unique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names.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cannot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created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statements.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30" dirty="0">
                <a:solidFill>
                  <a:srgbClr val="4471C4"/>
                </a:solidFill>
                <a:latin typeface="Calibri"/>
                <a:cs typeface="Calibri"/>
              </a:rPr>
              <a:t>8.Which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 of</a:t>
            </a:r>
            <a:r>
              <a:rPr sz="2400" spc="5" dirty="0">
                <a:solidFill>
                  <a:srgbClr val="4471C4"/>
                </a:solidFill>
                <a:latin typeface="Calibri"/>
                <a:cs typeface="Calibri"/>
              </a:rPr>
              <a:t> the</a:t>
            </a:r>
            <a:r>
              <a:rPr sz="2400" spc="-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471C4"/>
                </a:solidFill>
                <a:latin typeface="Calibri"/>
                <a:cs typeface="Calibri"/>
              </a:rPr>
              <a:t>following</a:t>
            </a:r>
            <a:r>
              <a:rPr sz="2400" spc="-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400" spc="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4471C4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471C4"/>
                </a:solidFill>
                <a:latin typeface="Calibri"/>
                <a:cs typeface="Calibri"/>
              </a:rPr>
              <a:t>correct</a:t>
            </a:r>
            <a:r>
              <a:rPr sz="2400" spc="-15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order</a:t>
            </a:r>
            <a:r>
              <a:rPr sz="24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of</a:t>
            </a:r>
            <a:r>
              <a:rPr sz="2400" spc="-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4471C4"/>
                </a:solidFill>
                <a:latin typeface="Calibri"/>
                <a:cs typeface="Calibri"/>
              </a:rPr>
              <a:t>SQL</a:t>
            </a:r>
            <a:r>
              <a:rPr sz="2400" spc="-5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statement?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650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400" spc="-25" dirty="0">
                <a:latin typeface="Calibri"/>
                <a:cs typeface="Calibri"/>
              </a:rPr>
              <a:t>SELECT,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GROUP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30" dirty="0">
                <a:latin typeface="Calibri"/>
                <a:cs typeface="Calibri"/>
              </a:rPr>
              <a:t>BY,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WHERE,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HAVING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400" spc="20" dirty="0">
                <a:latin typeface="Calibri"/>
                <a:cs typeface="Calibri"/>
              </a:rPr>
              <a:t>S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L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-20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30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10" dirty="0">
                <a:latin typeface="Calibri"/>
                <a:cs typeface="Calibri"/>
              </a:rPr>
              <a:t>B</a:t>
            </a:r>
            <a:r>
              <a:rPr sz="2400" spc="-27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400" spc="-25" dirty="0">
                <a:latin typeface="Calibri"/>
                <a:cs typeface="Calibri"/>
              </a:rPr>
              <a:t>SELECT,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HAVING,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WHERE,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GROUP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5" dirty="0">
                <a:latin typeface="Calibri"/>
                <a:cs typeface="Calibri"/>
              </a:rPr>
              <a:t>BY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400" spc="-25" dirty="0">
                <a:latin typeface="Calibri"/>
                <a:cs typeface="Calibri"/>
              </a:rPr>
              <a:t>SELECT,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WHERE,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HAVING,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GROUP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5" dirty="0">
                <a:latin typeface="Calibri"/>
                <a:cs typeface="Calibri"/>
              </a:rPr>
              <a:t>BY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dirty="0">
                <a:solidFill>
                  <a:srgbClr val="000000"/>
                </a:solidFill>
              </a:rPr>
              <a:t>Glossary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spc="15" dirty="0">
                <a:solidFill>
                  <a:srgbClr val="000000"/>
                </a:solidFill>
              </a:rPr>
              <a:t>Questions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451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27065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221</a:t>
            </a:fld>
            <a:endParaRPr dirty="0"/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120139"/>
            <a:ext cx="8021320" cy="38478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ts val="2755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241935" algn="l"/>
              </a:tabLst>
            </a:pPr>
            <a:r>
              <a:rPr lang="en-US"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https://www.niet.co.in/pdf/previous-years/2022-23/4th-Semester-2022-2023/ACSAI0402.pdf</a:t>
            </a:r>
          </a:p>
          <a:p>
            <a:pPr marL="241300" indent="-229235">
              <a:lnSpc>
                <a:spcPts val="2755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http://www.aktuonline.com/papers/btech-cs-5-sem-data-</a:t>
            </a:r>
            <a:endParaRPr sz="2400" dirty="0">
              <a:latin typeface="Calibri"/>
              <a:cs typeface="Calibri"/>
            </a:endParaRPr>
          </a:p>
          <a:p>
            <a:pPr marL="241300">
              <a:lnSpc>
                <a:spcPts val="2755"/>
              </a:lnSpc>
            </a:pP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base-management-system-rcs501-2020.pdf</a:t>
            </a:r>
            <a:endParaRPr sz="2400" dirty="0">
              <a:latin typeface="Calibri"/>
              <a:cs typeface="Calibri"/>
            </a:endParaRPr>
          </a:p>
          <a:p>
            <a:pPr marL="241300" marR="5080" indent="-229235">
              <a:lnSpc>
                <a:spcPts val="2550"/>
              </a:lnSpc>
              <a:spcBef>
                <a:spcPts val="1085"/>
              </a:spcBef>
              <a:buClr>
                <a:srgbClr val="000000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http://www.aktuonline.com/papers/btech-cs-5-sem-database- </a:t>
            </a:r>
            <a:r>
              <a:rPr sz="2400" spc="-53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management-system-KCS501-2018-19.pdf</a:t>
            </a:r>
            <a:endParaRPr sz="2400" dirty="0">
              <a:latin typeface="Calibri"/>
              <a:cs typeface="Calibri"/>
            </a:endParaRPr>
          </a:p>
          <a:p>
            <a:pPr marL="241300" marR="5080" indent="-229235">
              <a:lnSpc>
                <a:spcPts val="2630"/>
              </a:lnSpc>
              <a:spcBef>
                <a:spcPts val="990"/>
              </a:spcBef>
              <a:buClr>
                <a:srgbClr val="000000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http://www.aktuonline.com/papers/btech-cs-5-sem-database- </a:t>
            </a:r>
            <a:r>
              <a:rPr sz="2400" spc="-53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management-system-ncs-502-2017-18.pdf</a:t>
            </a:r>
            <a:endParaRPr sz="2400" dirty="0">
              <a:latin typeface="Calibri"/>
              <a:cs typeface="Calibri"/>
            </a:endParaRPr>
          </a:p>
          <a:p>
            <a:pPr marL="241300" marR="5080" indent="-229235">
              <a:lnSpc>
                <a:spcPts val="2630"/>
              </a:lnSpc>
              <a:spcBef>
                <a:spcPts val="905"/>
              </a:spcBef>
              <a:buClr>
                <a:srgbClr val="000000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http://www.aktuonline.com/papers/btech-cs-5-sem-database- </a:t>
            </a:r>
            <a:r>
              <a:rPr sz="2400" spc="-530" dirty="0">
                <a:solidFill>
                  <a:srgbClr val="0462C1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management-system-ncs-502-2016-17.pdf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890905"/>
            <a:chOff x="2897251" y="0"/>
            <a:chExt cx="7778750" cy="890905"/>
          </a:xfrm>
        </p:grpSpPr>
        <p:pic>
          <p:nvPicPr>
            <p:cNvPr id="4" name="object 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00426" y="4825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4825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81550" y="0"/>
              <a:ext cx="4014851" cy="8905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45709" y="57785"/>
            <a:ext cx="347852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>
                <a:solidFill>
                  <a:srgbClr val="000000"/>
                </a:solidFill>
              </a:rPr>
              <a:t>O</a:t>
            </a:r>
            <a:r>
              <a:rPr spc="25" dirty="0">
                <a:solidFill>
                  <a:srgbClr val="000000"/>
                </a:solidFill>
              </a:rPr>
              <a:t>l</a:t>
            </a:r>
            <a:r>
              <a:rPr spc="15" dirty="0">
                <a:solidFill>
                  <a:srgbClr val="000000"/>
                </a:solidFill>
              </a:rPr>
              <a:t>d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50" dirty="0">
                <a:solidFill>
                  <a:srgbClr val="000000"/>
                </a:solidFill>
              </a:rPr>
              <a:t>Q</a:t>
            </a:r>
            <a:r>
              <a:rPr spc="15" dirty="0">
                <a:solidFill>
                  <a:srgbClr val="000000"/>
                </a:solidFill>
              </a:rPr>
              <a:t>u</a:t>
            </a:r>
            <a:r>
              <a:rPr spc="30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s</a:t>
            </a:r>
            <a:r>
              <a:rPr spc="10" dirty="0">
                <a:solidFill>
                  <a:srgbClr val="000000"/>
                </a:solidFill>
              </a:rPr>
              <a:t>t</a:t>
            </a:r>
            <a:r>
              <a:rPr spc="40" dirty="0">
                <a:solidFill>
                  <a:srgbClr val="000000"/>
                </a:solidFill>
              </a:rPr>
              <a:t>i</a:t>
            </a:r>
            <a:r>
              <a:rPr spc="5" dirty="0">
                <a:solidFill>
                  <a:srgbClr val="000000"/>
                </a:solidFill>
              </a:rPr>
              <a:t>o</a:t>
            </a:r>
            <a:r>
              <a:rPr spc="15" dirty="0">
                <a:solidFill>
                  <a:srgbClr val="000000"/>
                </a:solidFill>
              </a:rPr>
              <a:t>n</a:t>
            </a:r>
            <a:r>
              <a:rPr spc="-204" dirty="0">
                <a:solidFill>
                  <a:srgbClr val="000000"/>
                </a:solidFill>
              </a:rPr>
              <a:t> </a:t>
            </a:r>
            <a:r>
              <a:rPr spc="-55" dirty="0">
                <a:solidFill>
                  <a:srgbClr val="000000"/>
                </a:solidFill>
              </a:rPr>
              <a:t>P</a:t>
            </a:r>
            <a:r>
              <a:rPr spc="-10" dirty="0">
                <a:solidFill>
                  <a:srgbClr val="000000"/>
                </a:solidFill>
              </a:rPr>
              <a:t>a</a:t>
            </a:r>
            <a:r>
              <a:rPr spc="15" dirty="0">
                <a:solidFill>
                  <a:srgbClr val="000000"/>
                </a:solidFill>
              </a:rPr>
              <a:t>p</a:t>
            </a:r>
            <a:r>
              <a:rPr spc="30" dirty="0">
                <a:solidFill>
                  <a:srgbClr val="000000"/>
                </a:solidFill>
              </a:rPr>
              <a:t>e</a:t>
            </a:r>
            <a:r>
              <a:rPr spc="-90" dirty="0">
                <a:solidFill>
                  <a:srgbClr val="000000"/>
                </a:solidFill>
              </a:rPr>
              <a:t>r</a:t>
            </a:r>
            <a:r>
              <a:rPr spc="10" dirty="0">
                <a:solidFill>
                  <a:srgbClr val="000000"/>
                </a:solidFill>
              </a:rPr>
              <a:t>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524000" y="0"/>
            <a:ext cx="1447800" cy="819150"/>
            <a:chOff x="1524000" y="0"/>
            <a:chExt cx="1447800" cy="819150"/>
          </a:xfrm>
        </p:grpSpPr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4000" y="0"/>
              <a:ext cx="1447800" cy="8191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4000" y="19050"/>
              <a:ext cx="1371600" cy="78105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227065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222</a:t>
            </a:fld>
            <a:endParaRPr dirty="0"/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3991" y="876363"/>
            <a:ext cx="5669915" cy="941069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5" dirty="0">
                <a:latin typeface="Calibri"/>
                <a:cs typeface="Calibri"/>
              </a:rPr>
              <a:t>What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Relational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Algebra?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5" dirty="0">
                <a:latin typeface="Calibri"/>
                <a:cs typeface="Calibri"/>
              </a:rPr>
              <a:t>Describe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Integrity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constraints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types.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3991" y="1883727"/>
            <a:ext cx="80752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935" algn="l"/>
                <a:tab pos="1365885" algn="l"/>
                <a:tab pos="1995170" algn="l"/>
                <a:tab pos="3338829" algn="l"/>
                <a:tab pos="4283075" algn="l"/>
                <a:tab pos="4749800" algn="l"/>
                <a:tab pos="5455285" algn="l"/>
                <a:tab pos="6951980" algn="l"/>
                <a:tab pos="7485380" algn="l"/>
              </a:tabLst>
            </a:pPr>
            <a:r>
              <a:rPr sz="2400" spc="15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sc</a:t>
            </a:r>
            <a:r>
              <a:rPr sz="2400" spc="-65" dirty="0">
                <a:latin typeface="Calibri"/>
                <a:cs typeface="Calibri"/>
              </a:rPr>
              <a:t>u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60" dirty="0">
                <a:latin typeface="Calibri"/>
                <a:cs typeface="Calibri"/>
              </a:rPr>
              <a:t>f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ll</a:t>
            </a:r>
            <a:r>
              <a:rPr sz="2400" spc="5" dirty="0">
                <a:latin typeface="Calibri"/>
                <a:cs typeface="Calibri"/>
              </a:rPr>
              <a:t>ow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20" dirty="0">
                <a:latin typeface="Calibri"/>
                <a:cs typeface="Calibri"/>
              </a:rPr>
              <a:t>(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)	</a:t>
            </a:r>
            <a:r>
              <a:rPr sz="2400" spc="-55" dirty="0">
                <a:latin typeface="Calibri"/>
                <a:cs typeface="Calibri"/>
              </a:rPr>
              <a:t>D</a:t>
            </a:r>
            <a:r>
              <a:rPr sz="2400" spc="1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L	</a:t>
            </a:r>
            <a:r>
              <a:rPr sz="2400" spc="-5" dirty="0">
                <a:latin typeface="Calibri"/>
                <a:cs typeface="Calibri"/>
              </a:rPr>
              <a:t>Co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	</a:t>
            </a:r>
            <a:r>
              <a:rPr sz="2400" spc="15" dirty="0">
                <a:latin typeface="Calibri"/>
                <a:cs typeface="Calibri"/>
              </a:rPr>
              <a:t>(</a:t>
            </a:r>
            <a:r>
              <a:rPr sz="2400" spc="-30" dirty="0">
                <a:latin typeface="Calibri"/>
                <a:cs typeface="Calibri"/>
              </a:rPr>
              <a:t>ii</a:t>
            </a:r>
            <a:r>
              <a:rPr sz="2400" dirty="0">
                <a:latin typeface="Calibri"/>
                <a:cs typeface="Calibri"/>
              </a:rPr>
              <a:t>)	</a:t>
            </a:r>
            <a:r>
              <a:rPr sz="2400" spc="20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3991" y="2116137"/>
            <a:ext cx="8081645" cy="388874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825"/>
              </a:spcBef>
            </a:pPr>
            <a:r>
              <a:rPr sz="2400" spc="10" dirty="0">
                <a:latin typeface="Calibri"/>
                <a:cs typeface="Calibri"/>
              </a:rPr>
              <a:t>command.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ts val="2755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  <a:tab pos="4445000" algn="l"/>
              </a:tabLst>
            </a:pPr>
            <a:r>
              <a:rPr sz="2400" spc="-30" dirty="0">
                <a:latin typeface="Calibri"/>
                <a:cs typeface="Calibri"/>
              </a:rPr>
              <a:t>Write</a:t>
            </a:r>
            <a:r>
              <a:rPr sz="2400" spc="4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difference</a:t>
            </a:r>
            <a:r>
              <a:rPr sz="2400" spc="4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between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Cross	</a:t>
            </a:r>
            <a:r>
              <a:rPr sz="2400" spc="-10" dirty="0">
                <a:latin typeface="Calibri"/>
                <a:cs typeface="Calibri"/>
              </a:rPr>
              <a:t>Join,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Natural</a:t>
            </a:r>
            <a:r>
              <a:rPr sz="2400" spc="4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Join,</a:t>
            </a:r>
            <a:r>
              <a:rPr sz="2400" spc="4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left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outer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55"/>
              </a:lnSpc>
            </a:pPr>
            <a:r>
              <a:rPr sz="2400" spc="-5" dirty="0">
                <a:latin typeface="Calibri"/>
                <a:cs typeface="Calibri"/>
              </a:rPr>
              <a:t>join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right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outer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join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suitable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1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f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90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ai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 t</a:t>
            </a:r>
            <a:r>
              <a:rPr sz="2400" spc="-40" dirty="0">
                <a:latin typeface="Calibri"/>
                <a:cs typeface="Calibri"/>
              </a:rPr>
              <a:t>y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D</a:t>
            </a:r>
            <a:r>
              <a:rPr sz="2400" spc="-35" dirty="0">
                <a:latin typeface="Calibri"/>
                <a:cs typeface="Calibri"/>
              </a:rPr>
              <a:t>B</a:t>
            </a:r>
            <a:r>
              <a:rPr sz="2400" spc="-30" dirty="0">
                <a:latin typeface="Calibri"/>
                <a:cs typeface="Calibri"/>
              </a:rPr>
              <a:t>M</a:t>
            </a:r>
            <a:r>
              <a:rPr sz="2400" spc="2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ts val="2720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5" dirty="0">
                <a:latin typeface="Calibri"/>
                <a:cs typeface="Calibri"/>
              </a:rPr>
              <a:t>What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relational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calculus?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Differentiate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relational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algebra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20"/>
              </a:lnSpc>
            </a:pPr>
            <a:r>
              <a:rPr sz="2400" spc="-10" dirty="0">
                <a:latin typeface="Calibri"/>
                <a:cs typeface="Calibri"/>
              </a:rPr>
              <a:t>relational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calculus.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List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types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allowed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Attributes.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5" dirty="0">
                <a:latin typeface="Calibri"/>
                <a:cs typeface="Calibri"/>
              </a:rPr>
              <a:t>What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Cursors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SQL?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Define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 Intersection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using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SQL.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527685">
              <a:lnSpc>
                <a:spcPct val="100000"/>
              </a:lnSpc>
              <a:spcBef>
                <a:spcPts val="545"/>
              </a:spcBef>
            </a:pPr>
            <a:r>
              <a:rPr spc="10" dirty="0">
                <a:solidFill>
                  <a:srgbClr val="000000"/>
                </a:solidFill>
              </a:rPr>
              <a:t>E</a:t>
            </a:r>
            <a:r>
              <a:rPr spc="30" dirty="0">
                <a:solidFill>
                  <a:srgbClr val="000000"/>
                </a:solidFill>
              </a:rPr>
              <a:t>x</a:t>
            </a:r>
            <a:r>
              <a:rPr spc="15" dirty="0">
                <a:solidFill>
                  <a:srgbClr val="000000"/>
                </a:solidFill>
              </a:rPr>
              <a:t>p</a:t>
            </a:r>
            <a:r>
              <a:rPr spc="30" dirty="0">
                <a:solidFill>
                  <a:srgbClr val="000000"/>
                </a:solidFill>
              </a:rPr>
              <a:t>e</a:t>
            </a:r>
            <a:r>
              <a:rPr spc="5" dirty="0">
                <a:solidFill>
                  <a:srgbClr val="000000"/>
                </a:solidFill>
              </a:rPr>
              <a:t>c</a:t>
            </a:r>
            <a:r>
              <a:rPr spc="-60" dirty="0">
                <a:solidFill>
                  <a:srgbClr val="000000"/>
                </a:solidFill>
              </a:rPr>
              <a:t>t</a:t>
            </a:r>
            <a:r>
              <a:rPr spc="35" dirty="0">
                <a:solidFill>
                  <a:srgbClr val="000000"/>
                </a:solidFill>
              </a:rPr>
              <a:t>e</a:t>
            </a:r>
            <a:r>
              <a:rPr spc="15" dirty="0">
                <a:solidFill>
                  <a:srgbClr val="000000"/>
                </a:solidFill>
              </a:rPr>
              <a:t>d</a:t>
            </a:r>
            <a:r>
              <a:rPr spc="-130" dirty="0">
                <a:solidFill>
                  <a:srgbClr val="000000"/>
                </a:solidFill>
              </a:rPr>
              <a:t> </a:t>
            </a:r>
            <a:r>
              <a:rPr spc="50" dirty="0">
                <a:solidFill>
                  <a:srgbClr val="000000"/>
                </a:solidFill>
              </a:rPr>
              <a:t>Q</a:t>
            </a:r>
            <a:r>
              <a:rPr spc="15" dirty="0">
                <a:solidFill>
                  <a:srgbClr val="000000"/>
                </a:solidFill>
              </a:rPr>
              <a:t>u</a:t>
            </a:r>
            <a:r>
              <a:rPr spc="30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s</a:t>
            </a:r>
            <a:r>
              <a:rPr spc="10" dirty="0">
                <a:solidFill>
                  <a:srgbClr val="000000"/>
                </a:solidFill>
              </a:rPr>
              <a:t>t</a:t>
            </a:r>
            <a:r>
              <a:rPr spc="40" dirty="0">
                <a:solidFill>
                  <a:srgbClr val="000000"/>
                </a:solidFill>
              </a:rPr>
              <a:t>i</a:t>
            </a:r>
            <a:r>
              <a:rPr spc="5" dirty="0">
                <a:solidFill>
                  <a:srgbClr val="000000"/>
                </a:solidFill>
              </a:rPr>
              <a:t>o</a:t>
            </a:r>
            <a:r>
              <a:rPr spc="10" dirty="0">
                <a:solidFill>
                  <a:srgbClr val="000000"/>
                </a:solidFill>
              </a:rPr>
              <a:t>ns</a:t>
            </a:r>
            <a:r>
              <a:rPr spc="-220" dirty="0">
                <a:solidFill>
                  <a:srgbClr val="000000"/>
                </a:solidFill>
              </a:rPr>
              <a:t> </a:t>
            </a:r>
            <a:r>
              <a:rPr spc="-40" dirty="0">
                <a:solidFill>
                  <a:srgbClr val="000000"/>
                </a:solidFill>
              </a:rPr>
              <a:t>f</a:t>
            </a:r>
            <a:r>
              <a:rPr spc="5" dirty="0">
                <a:solidFill>
                  <a:srgbClr val="000000"/>
                </a:solidFill>
              </a:rPr>
              <a:t>o</a:t>
            </a:r>
            <a:r>
              <a:rPr spc="10" dirty="0">
                <a:solidFill>
                  <a:srgbClr val="000000"/>
                </a:solidFill>
              </a:rPr>
              <a:t>r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15" dirty="0">
                <a:solidFill>
                  <a:srgbClr val="000000"/>
                </a:solidFill>
              </a:rPr>
              <a:t>U</a:t>
            </a:r>
            <a:r>
              <a:rPr dirty="0">
                <a:solidFill>
                  <a:srgbClr val="000000"/>
                </a:solidFill>
              </a:rPr>
              <a:t>n</a:t>
            </a:r>
            <a:r>
              <a:rPr spc="35" dirty="0">
                <a:solidFill>
                  <a:srgbClr val="000000"/>
                </a:solidFill>
              </a:rPr>
              <a:t>i</a:t>
            </a:r>
            <a:r>
              <a:rPr spc="-20" dirty="0">
                <a:solidFill>
                  <a:srgbClr val="000000"/>
                </a:solidFill>
              </a:rPr>
              <a:t>v</a:t>
            </a:r>
            <a:r>
              <a:rPr spc="35" dirty="0">
                <a:solidFill>
                  <a:srgbClr val="000000"/>
                </a:solidFill>
              </a:rPr>
              <a:t>e</a:t>
            </a:r>
            <a:r>
              <a:rPr spc="-90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s</a:t>
            </a:r>
            <a:r>
              <a:rPr spc="35" dirty="0">
                <a:solidFill>
                  <a:srgbClr val="000000"/>
                </a:solidFill>
              </a:rPr>
              <a:t>i</a:t>
            </a:r>
            <a:r>
              <a:rPr spc="10" dirty="0">
                <a:solidFill>
                  <a:srgbClr val="000000"/>
                </a:solidFill>
              </a:rPr>
              <a:t>ty</a:t>
            </a:r>
            <a:r>
              <a:rPr spc="-145" dirty="0">
                <a:solidFill>
                  <a:srgbClr val="000000"/>
                </a:solidFill>
              </a:rPr>
              <a:t> </a:t>
            </a:r>
            <a:r>
              <a:rPr spc="10" dirty="0">
                <a:solidFill>
                  <a:srgbClr val="000000"/>
                </a:solidFill>
              </a:rPr>
              <a:t>E</a:t>
            </a:r>
            <a:r>
              <a:rPr spc="-45" dirty="0">
                <a:solidFill>
                  <a:srgbClr val="000000"/>
                </a:solidFill>
              </a:rPr>
              <a:t>x</a:t>
            </a:r>
            <a:r>
              <a:rPr spc="-10" dirty="0">
                <a:solidFill>
                  <a:srgbClr val="000000"/>
                </a:solidFill>
              </a:rPr>
              <a:t>a</a:t>
            </a:r>
            <a:r>
              <a:rPr spc="20" dirty="0">
                <a:solidFill>
                  <a:srgbClr val="000000"/>
                </a:solidFill>
              </a:rPr>
              <a:t>m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451" y="1905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27065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223</a:t>
            </a:fld>
            <a:endParaRPr dirty="0"/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3991" y="968057"/>
            <a:ext cx="8078470" cy="498919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41300" marR="13335" indent="-229235">
              <a:lnSpc>
                <a:spcPts val="2630"/>
              </a:lnSpc>
              <a:spcBef>
                <a:spcPts val="39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25" dirty="0">
                <a:latin typeface="Calibri"/>
                <a:cs typeface="Calibri"/>
              </a:rPr>
              <a:t>Give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following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queries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relational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algebra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using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relational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schema: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55"/>
              </a:spcBef>
            </a:pP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ud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nt(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e)</a:t>
            </a:r>
          </a:p>
          <a:p>
            <a:pPr marL="469900">
              <a:lnSpc>
                <a:spcPct val="100000"/>
              </a:lnSpc>
              <a:spcBef>
                <a:spcPts val="195"/>
              </a:spcBef>
            </a:pPr>
            <a:r>
              <a:rPr sz="2400" spc="-10" dirty="0">
                <a:latin typeface="Calibri"/>
                <a:cs typeface="Calibri"/>
              </a:rPr>
              <a:t>enrolled(id,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code)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10" dirty="0">
                <a:latin typeface="Calibri"/>
                <a:cs typeface="Calibri"/>
              </a:rPr>
              <a:t>ub</a:t>
            </a:r>
            <a:r>
              <a:rPr sz="2400" spc="20" dirty="0">
                <a:latin typeface="Calibri"/>
                <a:cs typeface="Calibri"/>
              </a:rPr>
              <a:t>j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c</a:t>
            </a:r>
            <a:r>
              <a:rPr sz="2400" spc="15" dirty="0">
                <a:latin typeface="Calibri"/>
                <a:cs typeface="Calibri"/>
              </a:rPr>
              <a:t>t(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e,</a:t>
            </a:r>
            <a:r>
              <a:rPr sz="2400" spc="-2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c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)</a:t>
            </a:r>
          </a:p>
          <a:p>
            <a:pPr marL="765810" lvl="1" indent="-2959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765175" algn="l"/>
                <a:tab pos="765810" algn="l"/>
              </a:tabLst>
            </a:pPr>
            <a:r>
              <a:rPr sz="2400" spc="-5" dirty="0">
                <a:latin typeface="Calibri"/>
                <a:cs typeface="Calibri"/>
              </a:rPr>
              <a:t>i).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What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students</a:t>
            </a:r>
            <a:r>
              <a:rPr sz="2400" spc="-19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enrolled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cs3020?</a:t>
            </a:r>
            <a:endParaRPr sz="2400" dirty="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30" dirty="0">
                <a:latin typeface="Calibri"/>
                <a:cs typeface="Calibri"/>
              </a:rPr>
              <a:t>ii</a:t>
            </a:r>
            <a:r>
              <a:rPr sz="2400" spc="20" dirty="0">
                <a:latin typeface="Calibri"/>
                <a:cs typeface="Calibri"/>
              </a:rPr>
              <a:t>)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10" dirty="0">
                <a:latin typeface="Calibri"/>
                <a:cs typeface="Calibri"/>
              </a:rPr>
              <a:t>ub</a:t>
            </a:r>
            <a:r>
              <a:rPr sz="2400" spc="20" dirty="0">
                <a:latin typeface="Calibri"/>
                <a:cs typeface="Calibri"/>
              </a:rPr>
              <a:t>j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c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9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k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g?</a:t>
            </a:r>
          </a:p>
          <a:p>
            <a:pPr marL="699135" lvl="1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5" dirty="0">
                <a:latin typeface="Calibri"/>
                <a:cs typeface="Calibri"/>
              </a:rPr>
              <a:t>iii).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teaches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cs1500?</a:t>
            </a:r>
          </a:p>
          <a:p>
            <a:pPr marL="699135" lvl="1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5" dirty="0">
                <a:latin typeface="Calibri"/>
                <a:cs typeface="Calibri"/>
              </a:rPr>
              <a:t>iv).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teaches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cs1500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or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cs3020?</a:t>
            </a:r>
            <a:endParaRPr sz="2400" dirty="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v).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Who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teaches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two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different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subjects?</a:t>
            </a:r>
            <a:endParaRPr sz="2400" dirty="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5" dirty="0">
                <a:latin typeface="Calibri"/>
                <a:cs typeface="Calibri"/>
              </a:rPr>
              <a:t>vi).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10" dirty="0">
                <a:latin typeface="Calibri"/>
                <a:cs typeface="Calibri"/>
              </a:rPr>
              <a:t>students</a:t>
            </a:r>
            <a:r>
              <a:rPr sz="2400" spc="-1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cs1500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cs307?</a:t>
            </a:r>
          </a:p>
          <a:p>
            <a:pPr marL="698500" marR="5080" lvl="1" indent="-228600">
              <a:lnSpc>
                <a:spcPts val="2630"/>
              </a:lnSpc>
              <a:spcBef>
                <a:spcPts val="49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20" dirty="0">
                <a:latin typeface="Calibri"/>
                <a:cs typeface="Calibri"/>
              </a:rPr>
              <a:t>vii).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What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names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students</a:t>
            </a:r>
            <a:r>
              <a:rPr sz="2400" spc="4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both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cs1500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cs1200?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527685">
              <a:lnSpc>
                <a:spcPct val="100000"/>
              </a:lnSpc>
              <a:spcBef>
                <a:spcPts val="545"/>
              </a:spcBef>
            </a:pPr>
            <a:r>
              <a:rPr spc="10" dirty="0">
                <a:solidFill>
                  <a:srgbClr val="000000"/>
                </a:solidFill>
              </a:rPr>
              <a:t>E</a:t>
            </a:r>
            <a:r>
              <a:rPr spc="30" dirty="0">
                <a:solidFill>
                  <a:srgbClr val="000000"/>
                </a:solidFill>
              </a:rPr>
              <a:t>x</a:t>
            </a:r>
            <a:r>
              <a:rPr spc="15" dirty="0">
                <a:solidFill>
                  <a:srgbClr val="000000"/>
                </a:solidFill>
              </a:rPr>
              <a:t>p</a:t>
            </a:r>
            <a:r>
              <a:rPr spc="30" dirty="0">
                <a:solidFill>
                  <a:srgbClr val="000000"/>
                </a:solidFill>
              </a:rPr>
              <a:t>e</a:t>
            </a:r>
            <a:r>
              <a:rPr spc="5" dirty="0">
                <a:solidFill>
                  <a:srgbClr val="000000"/>
                </a:solidFill>
              </a:rPr>
              <a:t>c</a:t>
            </a:r>
            <a:r>
              <a:rPr spc="-60" dirty="0">
                <a:solidFill>
                  <a:srgbClr val="000000"/>
                </a:solidFill>
              </a:rPr>
              <a:t>t</a:t>
            </a:r>
            <a:r>
              <a:rPr spc="35" dirty="0">
                <a:solidFill>
                  <a:srgbClr val="000000"/>
                </a:solidFill>
              </a:rPr>
              <a:t>e</a:t>
            </a:r>
            <a:r>
              <a:rPr spc="15" dirty="0">
                <a:solidFill>
                  <a:srgbClr val="000000"/>
                </a:solidFill>
              </a:rPr>
              <a:t>d</a:t>
            </a:r>
            <a:r>
              <a:rPr spc="-130" dirty="0">
                <a:solidFill>
                  <a:srgbClr val="000000"/>
                </a:solidFill>
              </a:rPr>
              <a:t> </a:t>
            </a:r>
            <a:r>
              <a:rPr spc="50" dirty="0">
                <a:solidFill>
                  <a:srgbClr val="000000"/>
                </a:solidFill>
              </a:rPr>
              <a:t>Q</a:t>
            </a:r>
            <a:r>
              <a:rPr spc="15" dirty="0">
                <a:solidFill>
                  <a:srgbClr val="000000"/>
                </a:solidFill>
              </a:rPr>
              <a:t>u</a:t>
            </a:r>
            <a:r>
              <a:rPr spc="30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s</a:t>
            </a:r>
            <a:r>
              <a:rPr spc="10" dirty="0">
                <a:solidFill>
                  <a:srgbClr val="000000"/>
                </a:solidFill>
              </a:rPr>
              <a:t>t</a:t>
            </a:r>
            <a:r>
              <a:rPr spc="40" dirty="0">
                <a:solidFill>
                  <a:srgbClr val="000000"/>
                </a:solidFill>
              </a:rPr>
              <a:t>i</a:t>
            </a:r>
            <a:r>
              <a:rPr spc="5" dirty="0">
                <a:solidFill>
                  <a:srgbClr val="000000"/>
                </a:solidFill>
              </a:rPr>
              <a:t>o</a:t>
            </a:r>
            <a:r>
              <a:rPr spc="10" dirty="0">
                <a:solidFill>
                  <a:srgbClr val="000000"/>
                </a:solidFill>
              </a:rPr>
              <a:t>ns</a:t>
            </a:r>
            <a:r>
              <a:rPr spc="-220" dirty="0">
                <a:solidFill>
                  <a:srgbClr val="000000"/>
                </a:solidFill>
              </a:rPr>
              <a:t> </a:t>
            </a:r>
            <a:r>
              <a:rPr spc="-40" dirty="0">
                <a:solidFill>
                  <a:srgbClr val="000000"/>
                </a:solidFill>
              </a:rPr>
              <a:t>f</a:t>
            </a:r>
            <a:r>
              <a:rPr spc="5" dirty="0">
                <a:solidFill>
                  <a:srgbClr val="000000"/>
                </a:solidFill>
              </a:rPr>
              <a:t>o</a:t>
            </a:r>
            <a:r>
              <a:rPr spc="10" dirty="0">
                <a:solidFill>
                  <a:srgbClr val="000000"/>
                </a:solidFill>
              </a:rPr>
              <a:t>r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15" dirty="0">
                <a:solidFill>
                  <a:srgbClr val="000000"/>
                </a:solidFill>
              </a:rPr>
              <a:t>U</a:t>
            </a:r>
            <a:r>
              <a:rPr dirty="0">
                <a:solidFill>
                  <a:srgbClr val="000000"/>
                </a:solidFill>
              </a:rPr>
              <a:t>n</a:t>
            </a:r>
            <a:r>
              <a:rPr spc="35" dirty="0">
                <a:solidFill>
                  <a:srgbClr val="000000"/>
                </a:solidFill>
              </a:rPr>
              <a:t>i</a:t>
            </a:r>
            <a:r>
              <a:rPr spc="-20" dirty="0">
                <a:solidFill>
                  <a:srgbClr val="000000"/>
                </a:solidFill>
              </a:rPr>
              <a:t>v</a:t>
            </a:r>
            <a:r>
              <a:rPr spc="35" dirty="0">
                <a:solidFill>
                  <a:srgbClr val="000000"/>
                </a:solidFill>
              </a:rPr>
              <a:t>e</a:t>
            </a:r>
            <a:r>
              <a:rPr spc="-90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s</a:t>
            </a:r>
            <a:r>
              <a:rPr spc="35" dirty="0">
                <a:solidFill>
                  <a:srgbClr val="000000"/>
                </a:solidFill>
              </a:rPr>
              <a:t>i</a:t>
            </a:r>
            <a:r>
              <a:rPr spc="10" dirty="0">
                <a:solidFill>
                  <a:srgbClr val="000000"/>
                </a:solidFill>
              </a:rPr>
              <a:t>ty</a:t>
            </a:r>
            <a:r>
              <a:rPr spc="-145" dirty="0">
                <a:solidFill>
                  <a:srgbClr val="000000"/>
                </a:solidFill>
              </a:rPr>
              <a:t> </a:t>
            </a:r>
            <a:r>
              <a:rPr spc="10" dirty="0">
                <a:solidFill>
                  <a:srgbClr val="000000"/>
                </a:solidFill>
              </a:rPr>
              <a:t>E</a:t>
            </a:r>
            <a:r>
              <a:rPr spc="-45" dirty="0">
                <a:solidFill>
                  <a:srgbClr val="000000"/>
                </a:solidFill>
              </a:rPr>
              <a:t>x</a:t>
            </a:r>
            <a:r>
              <a:rPr spc="-10" dirty="0">
                <a:solidFill>
                  <a:srgbClr val="000000"/>
                </a:solidFill>
              </a:rPr>
              <a:t>a</a:t>
            </a:r>
            <a:r>
              <a:rPr spc="20" dirty="0">
                <a:solidFill>
                  <a:srgbClr val="000000"/>
                </a:solidFill>
              </a:rPr>
              <a:t>m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451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27065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224</a:t>
            </a:fld>
            <a:endParaRPr dirty="0"/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6AD4-7BAE-7346-9182-F7CEB61F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23F05-DD08-E333-0D3A-2AE85C3E53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12975-A7CF-50CD-4635-013B456D9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1349"/>
            <a:ext cx="10668000" cy="601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72915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pc="-10" dirty="0">
                <a:solidFill>
                  <a:srgbClr val="000000"/>
                </a:solidFill>
              </a:rPr>
              <a:t>Recap</a:t>
            </a:r>
            <a:r>
              <a:rPr spc="-80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spc="10" dirty="0">
                <a:solidFill>
                  <a:srgbClr val="000000"/>
                </a:solidFill>
              </a:rPr>
              <a:t>Unit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13991" y="1273111"/>
            <a:ext cx="6461125" cy="312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Knowledge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relational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model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language.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 MT"/>
              <a:buChar char="•"/>
            </a:pPr>
            <a:endParaRPr sz="3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Knowledge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 </a:t>
            </a: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Commands.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Knowledge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handling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queries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DBMS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34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Knowledge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Cursors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Procedures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451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27065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226</a:t>
            </a:fld>
            <a:endParaRPr dirty="0"/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545"/>
              </a:spcBef>
            </a:pPr>
            <a:r>
              <a:rPr dirty="0">
                <a:solidFill>
                  <a:srgbClr val="000000"/>
                </a:solidFill>
              </a:rPr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13991" y="1195006"/>
            <a:ext cx="8073390" cy="423164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0" dirty="0">
                <a:latin typeface="Calibri"/>
                <a:cs typeface="Calibri"/>
              </a:rPr>
              <a:t>Korth,</a:t>
            </a:r>
            <a:r>
              <a:rPr sz="2150" spc="10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Silbertz,</a:t>
            </a:r>
            <a:r>
              <a:rPr sz="2150" spc="175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Sudarshan,”</a:t>
            </a:r>
            <a:r>
              <a:rPr sz="2150" spc="18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Database</a:t>
            </a:r>
            <a:r>
              <a:rPr sz="2150" spc="100" dirty="0">
                <a:latin typeface="Calibri"/>
                <a:cs typeface="Calibri"/>
              </a:rPr>
              <a:t> </a:t>
            </a:r>
            <a:r>
              <a:rPr sz="2150" spc="-30" dirty="0">
                <a:latin typeface="Calibri"/>
                <a:cs typeface="Calibri"/>
              </a:rPr>
              <a:t>Concepts”,</a:t>
            </a:r>
            <a:r>
              <a:rPr sz="2150" spc="235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McGraw</a:t>
            </a:r>
            <a:r>
              <a:rPr sz="2150" spc="140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Hill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5" dirty="0">
                <a:latin typeface="Calibri"/>
                <a:cs typeface="Calibri"/>
              </a:rPr>
              <a:t>Date </a:t>
            </a:r>
            <a:r>
              <a:rPr sz="2150" spc="10" dirty="0">
                <a:latin typeface="Calibri"/>
                <a:cs typeface="Calibri"/>
              </a:rPr>
              <a:t>C</a:t>
            </a:r>
            <a:r>
              <a:rPr sz="2150" spc="5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J,</a:t>
            </a:r>
            <a:r>
              <a:rPr sz="2150" spc="25" dirty="0">
                <a:latin typeface="Calibri"/>
                <a:cs typeface="Calibri"/>
              </a:rPr>
              <a:t> </a:t>
            </a:r>
            <a:r>
              <a:rPr sz="2150" spc="-35" dirty="0">
                <a:latin typeface="Calibri"/>
                <a:cs typeface="Calibri"/>
              </a:rPr>
              <a:t>“An</a:t>
            </a:r>
            <a:r>
              <a:rPr sz="2150" spc="2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Introduction</a:t>
            </a:r>
            <a:r>
              <a:rPr sz="2150" spc="110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to </a:t>
            </a:r>
            <a:r>
              <a:rPr sz="2150" spc="5" dirty="0">
                <a:latin typeface="Calibri"/>
                <a:cs typeface="Calibri"/>
              </a:rPr>
              <a:t>Database</a:t>
            </a:r>
            <a:r>
              <a:rPr sz="2150" spc="30" dirty="0">
                <a:latin typeface="Calibri"/>
                <a:cs typeface="Calibri"/>
              </a:rPr>
              <a:t> </a:t>
            </a:r>
            <a:r>
              <a:rPr sz="2150" spc="-30" dirty="0">
                <a:latin typeface="Calibri"/>
                <a:cs typeface="Calibri"/>
              </a:rPr>
              <a:t>Systems”,</a:t>
            </a:r>
            <a:r>
              <a:rPr sz="2150" spc="18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Addision</a:t>
            </a:r>
            <a:r>
              <a:rPr sz="2150" spc="95" dirty="0">
                <a:latin typeface="Calibri"/>
                <a:cs typeface="Calibri"/>
              </a:rPr>
              <a:t> </a:t>
            </a:r>
            <a:r>
              <a:rPr sz="2150" spc="-15" dirty="0">
                <a:latin typeface="Calibri"/>
                <a:cs typeface="Calibri"/>
              </a:rPr>
              <a:t>Wesley</a:t>
            </a:r>
            <a:endParaRPr sz="2150">
              <a:latin typeface="Calibri"/>
              <a:cs typeface="Calibri"/>
            </a:endParaRPr>
          </a:p>
          <a:p>
            <a:pPr marL="241300" marR="5080" indent="-229235">
              <a:lnSpc>
                <a:spcPct val="7280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latin typeface="Calibri"/>
                <a:cs typeface="Calibri"/>
              </a:rPr>
              <a:t>Elmasri,</a:t>
            </a:r>
            <a:r>
              <a:rPr sz="2150" spc="10" dirty="0">
                <a:latin typeface="Calibri"/>
                <a:cs typeface="Calibri"/>
              </a:rPr>
              <a:t> Navathe,</a:t>
            </a:r>
            <a:r>
              <a:rPr sz="2150" spc="1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“</a:t>
            </a:r>
            <a:r>
              <a:rPr sz="2150" spc="1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Fundamentals</a:t>
            </a:r>
            <a:r>
              <a:rPr sz="2150" spc="15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of</a:t>
            </a:r>
            <a:r>
              <a:rPr sz="215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Database</a:t>
            </a:r>
            <a:r>
              <a:rPr sz="2150" spc="10" dirty="0">
                <a:latin typeface="Calibri"/>
                <a:cs typeface="Calibri"/>
              </a:rPr>
              <a:t> </a:t>
            </a:r>
            <a:r>
              <a:rPr sz="2150" spc="-15" dirty="0">
                <a:latin typeface="Calibri"/>
                <a:cs typeface="Calibri"/>
              </a:rPr>
              <a:t>Systems”,</a:t>
            </a:r>
            <a:r>
              <a:rPr sz="2150" spc="-10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Addision </a:t>
            </a:r>
            <a:r>
              <a:rPr sz="2150" spc="-475" dirty="0">
                <a:latin typeface="Calibri"/>
                <a:cs typeface="Calibri"/>
              </a:rPr>
              <a:t> </a:t>
            </a:r>
            <a:r>
              <a:rPr sz="2150" spc="-15" dirty="0">
                <a:latin typeface="Calibri"/>
                <a:cs typeface="Calibri"/>
              </a:rPr>
              <a:t>Wesley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latin typeface="Calibri"/>
                <a:cs typeface="Calibri"/>
              </a:rPr>
              <a:t>O’Neil,</a:t>
            </a:r>
            <a:r>
              <a:rPr sz="2150" spc="8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Databases,</a:t>
            </a:r>
            <a:r>
              <a:rPr sz="2150" spc="9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Elsevier</a:t>
            </a:r>
            <a:r>
              <a:rPr sz="2150" spc="1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Pub.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5" dirty="0">
                <a:latin typeface="Calibri"/>
                <a:cs typeface="Calibri"/>
              </a:rPr>
              <a:t>RAMAKRISHNAN"Database</a:t>
            </a:r>
            <a:r>
              <a:rPr sz="2150" spc="19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Management</a:t>
            </a:r>
            <a:r>
              <a:rPr sz="2150" spc="145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Systems",McGraw</a:t>
            </a:r>
            <a:r>
              <a:rPr sz="2150" spc="195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Hill</a:t>
            </a:r>
            <a:endParaRPr sz="2150">
              <a:latin typeface="Calibri"/>
              <a:cs typeface="Calibri"/>
            </a:endParaRPr>
          </a:p>
          <a:p>
            <a:pPr marL="241300" marR="12065" indent="-229235">
              <a:lnSpc>
                <a:spcPct val="7280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  <a:tab pos="241935" algn="l"/>
                <a:tab pos="975360" algn="l"/>
                <a:tab pos="3129280" algn="l"/>
                <a:tab pos="4845050" algn="l"/>
                <a:tab pos="6122670" algn="l"/>
                <a:tab pos="6894830" algn="l"/>
              </a:tabLst>
            </a:pPr>
            <a:r>
              <a:rPr sz="2150" spc="-10" dirty="0">
                <a:latin typeface="Calibri"/>
                <a:cs typeface="Calibri"/>
              </a:rPr>
              <a:t>L</a:t>
            </a:r>
            <a:r>
              <a:rPr sz="2150" spc="-25" dirty="0">
                <a:latin typeface="Calibri"/>
                <a:cs typeface="Calibri"/>
              </a:rPr>
              <a:t>e</a:t>
            </a:r>
            <a:r>
              <a:rPr sz="2150" spc="55" dirty="0">
                <a:latin typeface="Calibri"/>
                <a:cs typeface="Calibri"/>
              </a:rPr>
              <a:t>o</a:t>
            </a:r>
            <a:r>
              <a:rPr sz="2150" spc="10" dirty="0">
                <a:latin typeface="Calibri"/>
                <a:cs typeface="Calibri"/>
              </a:rPr>
              <a:t>n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25" dirty="0">
                <a:latin typeface="Calibri"/>
                <a:cs typeface="Calibri"/>
              </a:rPr>
              <a:t>&amp;</a:t>
            </a:r>
            <a:r>
              <a:rPr sz="2150" spc="70" dirty="0">
                <a:latin typeface="Calibri"/>
                <a:cs typeface="Calibri"/>
              </a:rPr>
              <a:t>L</a:t>
            </a:r>
            <a:r>
              <a:rPr sz="2150" spc="-25" dirty="0">
                <a:latin typeface="Calibri"/>
                <a:cs typeface="Calibri"/>
              </a:rPr>
              <a:t>e</a:t>
            </a:r>
            <a:r>
              <a:rPr sz="2150" spc="60" dirty="0">
                <a:latin typeface="Calibri"/>
                <a:cs typeface="Calibri"/>
              </a:rPr>
              <a:t>o</a:t>
            </a:r>
            <a:r>
              <a:rPr sz="2150" spc="-10" dirty="0">
                <a:latin typeface="Calibri"/>
                <a:cs typeface="Calibri"/>
              </a:rPr>
              <a:t>n</a:t>
            </a:r>
            <a:r>
              <a:rPr sz="2150" spc="-165" dirty="0">
                <a:latin typeface="Calibri"/>
                <a:cs typeface="Calibri"/>
              </a:rPr>
              <a:t>,</a:t>
            </a:r>
            <a:r>
              <a:rPr sz="2150" spc="-5" dirty="0">
                <a:latin typeface="Calibri"/>
                <a:cs typeface="Calibri"/>
              </a:rPr>
              <a:t>”</a:t>
            </a:r>
            <a:r>
              <a:rPr sz="2150" spc="25" dirty="0">
                <a:latin typeface="Calibri"/>
                <a:cs typeface="Calibri"/>
              </a:rPr>
              <a:t>D</a:t>
            </a:r>
            <a:r>
              <a:rPr sz="2150" spc="15" dirty="0">
                <a:latin typeface="Calibri"/>
                <a:cs typeface="Calibri"/>
              </a:rPr>
              <a:t>a</a:t>
            </a:r>
            <a:r>
              <a:rPr sz="2150" spc="20" dirty="0">
                <a:latin typeface="Calibri"/>
                <a:cs typeface="Calibri"/>
              </a:rPr>
              <a:t>t</a:t>
            </a:r>
            <a:r>
              <a:rPr sz="2150" spc="15" dirty="0">
                <a:latin typeface="Calibri"/>
                <a:cs typeface="Calibri"/>
              </a:rPr>
              <a:t>a</a:t>
            </a:r>
            <a:r>
              <a:rPr sz="2150" spc="-10" dirty="0">
                <a:latin typeface="Calibri"/>
                <a:cs typeface="Calibri"/>
              </a:rPr>
              <a:t>b</a:t>
            </a:r>
            <a:r>
              <a:rPr sz="2150" spc="15" dirty="0">
                <a:latin typeface="Calibri"/>
                <a:cs typeface="Calibri"/>
              </a:rPr>
              <a:t>a</a:t>
            </a:r>
            <a:r>
              <a:rPr sz="2150" spc="55" dirty="0">
                <a:latin typeface="Calibri"/>
                <a:cs typeface="Calibri"/>
              </a:rPr>
              <a:t>s</a:t>
            </a:r>
            <a:r>
              <a:rPr sz="2150" spc="10" dirty="0">
                <a:latin typeface="Calibri"/>
                <a:cs typeface="Calibri"/>
              </a:rPr>
              <a:t>e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30" dirty="0">
                <a:latin typeface="Calibri"/>
                <a:cs typeface="Calibri"/>
              </a:rPr>
              <a:t>M</a:t>
            </a:r>
            <a:r>
              <a:rPr sz="2150" spc="10" dirty="0">
                <a:latin typeface="Calibri"/>
                <a:cs typeface="Calibri"/>
              </a:rPr>
              <a:t>a</a:t>
            </a:r>
            <a:r>
              <a:rPr sz="2150" spc="-10" dirty="0">
                <a:latin typeface="Calibri"/>
                <a:cs typeface="Calibri"/>
              </a:rPr>
              <a:t>n</a:t>
            </a:r>
            <a:r>
              <a:rPr sz="2150" spc="10" dirty="0">
                <a:latin typeface="Calibri"/>
                <a:cs typeface="Calibri"/>
              </a:rPr>
              <a:t>a</a:t>
            </a:r>
            <a:r>
              <a:rPr sz="2150" spc="105" dirty="0">
                <a:latin typeface="Calibri"/>
                <a:cs typeface="Calibri"/>
              </a:rPr>
              <a:t>g</a:t>
            </a:r>
            <a:r>
              <a:rPr sz="2150" spc="-25" dirty="0">
                <a:latin typeface="Calibri"/>
                <a:cs typeface="Calibri"/>
              </a:rPr>
              <a:t>e</a:t>
            </a:r>
            <a:r>
              <a:rPr sz="2150" spc="80" dirty="0">
                <a:latin typeface="Calibri"/>
                <a:cs typeface="Calibri"/>
              </a:rPr>
              <a:t>m</a:t>
            </a:r>
            <a:r>
              <a:rPr sz="2150" spc="-25" dirty="0">
                <a:latin typeface="Calibri"/>
                <a:cs typeface="Calibri"/>
              </a:rPr>
              <a:t>e</a:t>
            </a:r>
            <a:r>
              <a:rPr sz="2150" spc="-10" dirty="0">
                <a:latin typeface="Calibri"/>
                <a:cs typeface="Calibri"/>
              </a:rPr>
              <a:t>n</a:t>
            </a:r>
            <a:r>
              <a:rPr sz="2150" spc="5" dirty="0">
                <a:latin typeface="Calibri"/>
                <a:cs typeface="Calibri"/>
              </a:rPr>
              <a:t>t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-15" dirty="0">
                <a:latin typeface="Calibri"/>
                <a:cs typeface="Calibri"/>
              </a:rPr>
              <a:t>S</a:t>
            </a:r>
            <a:r>
              <a:rPr sz="2150" spc="-5" dirty="0">
                <a:latin typeface="Calibri"/>
                <a:cs typeface="Calibri"/>
              </a:rPr>
              <a:t>y</a:t>
            </a:r>
            <a:r>
              <a:rPr sz="2150" spc="-20" dirty="0">
                <a:latin typeface="Calibri"/>
                <a:cs typeface="Calibri"/>
              </a:rPr>
              <a:t>s</a:t>
            </a:r>
            <a:r>
              <a:rPr sz="2150" spc="20" dirty="0">
                <a:latin typeface="Calibri"/>
                <a:cs typeface="Calibri"/>
              </a:rPr>
              <a:t>t</a:t>
            </a:r>
            <a:r>
              <a:rPr sz="2150" spc="50" dirty="0">
                <a:latin typeface="Calibri"/>
                <a:cs typeface="Calibri"/>
              </a:rPr>
              <a:t>e</a:t>
            </a:r>
            <a:r>
              <a:rPr sz="2150" spc="5" dirty="0">
                <a:latin typeface="Calibri"/>
                <a:cs typeface="Calibri"/>
              </a:rPr>
              <a:t>m</a:t>
            </a:r>
            <a:r>
              <a:rPr sz="2150" spc="55" dirty="0">
                <a:latin typeface="Calibri"/>
                <a:cs typeface="Calibri"/>
              </a:rPr>
              <a:t>s</a:t>
            </a:r>
            <a:r>
              <a:rPr sz="2150" spc="-229" dirty="0">
                <a:latin typeface="Calibri"/>
                <a:cs typeface="Calibri"/>
              </a:rPr>
              <a:t>”</a:t>
            </a:r>
            <a:r>
              <a:rPr sz="2150" spc="5" dirty="0">
                <a:latin typeface="Calibri"/>
                <a:cs typeface="Calibri"/>
              </a:rPr>
              <a:t>,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-20" dirty="0">
                <a:latin typeface="Calibri"/>
                <a:cs typeface="Calibri"/>
              </a:rPr>
              <a:t>V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-5" dirty="0">
                <a:latin typeface="Calibri"/>
                <a:cs typeface="Calibri"/>
              </a:rPr>
              <a:t>k</a:t>
            </a:r>
            <a:r>
              <a:rPr sz="2150" spc="10" dirty="0">
                <a:latin typeface="Calibri"/>
                <a:cs typeface="Calibri"/>
              </a:rPr>
              <a:t>as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10" dirty="0">
                <a:latin typeface="Calibri"/>
                <a:cs typeface="Calibri"/>
              </a:rPr>
              <a:t>P</a:t>
            </a:r>
            <a:r>
              <a:rPr sz="2150" spc="65" dirty="0">
                <a:latin typeface="Calibri"/>
                <a:cs typeface="Calibri"/>
              </a:rPr>
              <a:t>u</a:t>
            </a:r>
            <a:r>
              <a:rPr sz="2150" spc="-10" dirty="0">
                <a:latin typeface="Calibri"/>
                <a:cs typeface="Calibri"/>
              </a:rPr>
              <a:t>b</a:t>
            </a:r>
            <a:r>
              <a:rPr sz="2150" spc="25" dirty="0">
                <a:latin typeface="Calibri"/>
                <a:cs typeface="Calibri"/>
              </a:rPr>
              <a:t>li</a:t>
            </a:r>
            <a:r>
              <a:rPr sz="2150" spc="-20" dirty="0">
                <a:latin typeface="Calibri"/>
                <a:cs typeface="Calibri"/>
              </a:rPr>
              <a:t>s</a:t>
            </a:r>
            <a:r>
              <a:rPr sz="2150" spc="-10" dirty="0">
                <a:latin typeface="Calibri"/>
                <a:cs typeface="Calibri"/>
              </a:rPr>
              <a:t>h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-10" dirty="0">
                <a:latin typeface="Calibri"/>
                <a:cs typeface="Calibri"/>
              </a:rPr>
              <a:t>n</a:t>
            </a:r>
            <a:r>
              <a:rPr sz="2150" spc="5" dirty="0">
                <a:latin typeface="Calibri"/>
                <a:cs typeface="Calibri"/>
              </a:rPr>
              <a:t>g  </a:t>
            </a:r>
            <a:r>
              <a:rPr sz="2150" spc="-5" dirty="0">
                <a:latin typeface="Calibri"/>
                <a:cs typeface="Calibri"/>
              </a:rPr>
              <a:t>House</a:t>
            </a:r>
            <a:endParaRPr sz="2150">
              <a:latin typeface="Calibri"/>
              <a:cs typeface="Calibri"/>
            </a:endParaRPr>
          </a:p>
          <a:p>
            <a:pPr marL="241300" marR="10160" indent="-229235">
              <a:lnSpc>
                <a:spcPct val="6990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  <a:tab pos="241935" algn="l"/>
                <a:tab pos="946785" algn="l"/>
                <a:tab pos="1289685" algn="l"/>
                <a:tab pos="2109470" algn="l"/>
                <a:tab pos="2357120" algn="l"/>
                <a:tab pos="2805430" algn="l"/>
                <a:tab pos="4340225" algn="l"/>
                <a:tab pos="4711700" algn="l"/>
                <a:tab pos="5903595" algn="l"/>
                <a:tab pos="7113905" algn="l"/>
              </a:tabLst>
            </a:pPr>
            <a:r>
              <a:rPr sz="2150" spc="25" dirty="0">
                <a:latin typeface="Calibri"/>
                <a:cs typeface="Calibri"/>
              </a:rPr>
              <a:t>Bi</a:t>
            </a:r>
            <a:r>
              <a:rPr sz="2150" spc="-10" dirty="0">
                <a:latin typeface="Calibri"/>
                <a:cs typeface="Calibri"/>
              </a:rPr>
              <a:t>p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10" dirty="0">
                <a:latin typeface="Calibri"/>
                <a:cs typeface="Calibri"/>
              </a:rPr>
              <a:t>n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-30" dirty="0">
                <a:latin typeface="Calibri"/>
                <a:cs typeface="Calibri"/>
              </a:rPr>
              <a:t>C</a:t>
            </a:r>
            <a:r>
              <a:rPr sz="2150" spc="5" dirty="0">
                <a:latin typeface="Calibri"/>
                <a:cs typeface="Calibri"/>
              </a:rPr>
              <a:t>.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20" dirty="0">
                <a:latin typeface="Calibri"/>
                <a:cs typeface="Calibri"/>
              </a:rPr>
              <a:t>D</a:t>
            </a:r>
            <a:r>
              <a:rPr sz="2150" spc="50" dirty="0">
                <a:latin typeface="Calibri"/>
                <a:cs typeface="Calibri"/>
              </a:rPr>
              <a:t>e</a:t>
            </a:r>
            <a:r>
              <a:rPr sz="2150" spc="-20" dirty="0">
                <a:latin typeface="Calibri"/>
                <a:cs typeface="Calibri"/>
              </a:rPr>
              <a:t>s</a:t>
            </a:r>
            <a:r>
              <a:rPr sz="2150" spc="10" dirty="0">
                <a:latin typeface="Calibri"/>
                <a:cs typeface="Calibri"/>
              </a:rPr>
              <a:t>a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5" dirty="0">
                <a:latin typeface="Calibri"/>
                <a:cs typeface="Calibri"/>
              </a:rPr>
              <a:t>,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10" dirty="0">
                <a:latin typeface="Calibri"/>
                <a:cs typeface="Calibri"/>
              </a:rPr>
              <a:t>“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30" dirty="0">
                <a:latin typeface="Calibri"/>
                <a:cs typeface="Calibri"/>
              </a:rPr>
              <a:t>A</a:t>
            </a:r>
            <a:r>
              <a:rPr sz="2150" spc="10" dirty="0">
                <a:latin typeface="Calibri"/>
                <a:cs typeface="Calibri"/>
              </a:rPr>
              <a:t>n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-20" dirty="0">
                <a:latin typeface="Calibri"/>
                <a:cs typeface="Calibri"/>
              </a:rPr>
              <a:t>I</a:t>
            </a:r>
            <a:r>
              <a:rPr sz="2150" spc="-10" dirty="0">
                <a:latin typeface="Calibri"/>
                <a:cs typeface="Calibri"/>
              </a:rPr>
              <a:t>n</a:t>
            </a:r>
            <a:r>
              <a:rPr sz="2150" spc="20" dirty="0">
                <a:latin typeface="Calibri"/>
                <a:cs typeface="Calibri"/>
              </a:rPr>
              <a:t>t</a:t>
            </a:r>
            <a:r>
              <a:rPr sz="2150" spc="-10" dirty="0">
                <a:latin typeface="Calibri"/>
                <a:cs typeface="Calibri"/>
              </a:rPr>
              <a:t>r</a:t>
            </a:r>
            <a:r>
              <a:rPr sz="2150" spc="-15" dirty="0">
                <a:latin typeface="Calibri"/>
                <a:cs typeface="Calibri"/>
              </a:rPr>
              <a:t>o</a:t>
            </a:r>
            <a:r>
              <a:rPr sz="2150" spc="-10" dirty="0">
                <a:latin typeface="Calibri"/>
                <a:cs typeface="Calibri"/>
              </a:rPr>
              <a:t>d</a:t>
            </a:r>
            <a:r>
              <a:rPr sz="2150" spc="65" dirty="0">
                <a:latin typeface="Calibri"/>
                <a:cs typeface="Calibri"/>
              </a:rPr>
              <a:t>u</a:t>
            </a:r>
            <a:r>
              <a:rPr sz="2150" spc="-15" dirty="0">
                <a:latin typeface="Calibri"/>
                <a:cs typeface="Calibri"/>
              </a:rPr>
              <a:t>c</a:t>
            </a:r>
            <a:r>
              <a:rPr sz="2150" spc="20" dirty="0">
                <a:latin typeface="Calibri"/>
                <a:cs typeface="Calibri"/>
              </a:rPr>
              <a:t>t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-15" dirty="0">
                <a:latin typeface="Calibri"/>
                <a:cs typeface="Calibri"/>
              </a:rPr>
              <a:t>o</a:t>
            </a:r>
            <a:r>
              <a:rPr sz="2150" spc="10" dirty="0">
                <a:latin typeface="Calibri"/>
                <a:cs typeface="Calibri"/>
              </a:rPr>
              <a:t>n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25" dirty="0">
                <a:latin typeface="Calibri"/>
                <a:cs typeface="Calibri"/>
              </a:rPr>
              <a:t>t</a:t>
            </a:r>
            <a:r>
              <a:rPr sz="2150" spc="10" dirty="0">
                <a:latin typeface="Calibri"/>
                <a:cs typeface="Calibri"/>
              </a:rPr>
              <a:t>o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20" dirty="0">
                <a:latin typeface="Calibri"/>
                <a:cs typeface="Calibri"/>
              </a:rPr>
              <a:t>D</a:t>
            </a:r>
            <a:r>
              <a:rPr sz="2150" spc="10" dirty="0">
                <a:latin typeface="Calibri"/>
                <a:cs typeface="Calibri"/>
              </a:rPr>
              <a:t>a</a:t>
            </a:r>
            <a:r>
              <a:rPr sz="2150" spc="20" dirty="0">
                <a:latin typeface="Calibri"/>
                <a:cs typeface="Calibri"/>
              </a:rPr>
              <a:t>t</a:t>
            </a:r>
            <a:r>
              <a:rPr sz="2150" spc="10" dirty="0">
                <a:latin typeface="Calibri"/>
                <a:cs typeface="Calibri"/>
              </a:rPr>
              <a:t>a</a:t>
            </a:r>
            <a:r>
              <a:rPr sz="2150" spc="-10" dirty="0">
                <a:latin typeface="Calibri"/>
                <a:cs typeface="Calibri"/>
              </a:rPr>
              <a:t>b</a:t>
            </a:r>
            <a:r>
              <a:rPr sz="2150" spc="10" dirty="0">
                <a:latin typeface="Calibri"/>
                <a:cs typeface="Calibri"/>
              </a:rPr>
              <a:t>a</a:t>
            </a:r>
            <a:r>
              <a:rPr sz="2150" spc="55" dirty="0">
                <a:latin typeface="Calibri"/>
                <a:cs typeface="Calibri"/>
              </a:rPr>
              <a:t>s</a:t>
            </a:r>
            <a:r>
              <a:rPr sz="2150" spc="10" dirty="0">
                <a:latin typeface="Calibri"/>
                <a:cs typeface="Calibri"/>
              </a:rPr>
              <a:t>e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-15" dirty="0">
                <a:latin typeface="Calibri"/>
                <a:cs typeface="Calibri"/>
              </a:rPr>
              <a:t>S</a:t>
            </a:r>
            <a:r>
              <a:rPr sz="2150" spc="-5" dirty="0">
                <a:latin typeface="Calibri"/>
                <a:cs typeface="Calibri"/>
              </a:rPr>
              <a:t>y</a:t>
            </a:r>
            <a:r>
              <a:rPr sz="2150" spc="-20" dirty="0">
                <a:latin typeface="Calibri"/>
                <a:cs typeface="Calibri"/>
              </a:rPr>
              <a:t>s</a:t>
            </a:r>
            <a:r>
              <a:rPr sz="2150" spc="20" dirty="0">
                <a:latin typeface="Calibri"/>
                <a:cs typeface="Calibri"/>
              </a:rPr>
              <a:t>t</a:t>
            </a:r>
            <a:r>
              <a:rPr sz="2150" spc="50" dirty="0">
                <a:latin typeface="Calibri"/>
                <a:cs typeface="Calibri"/>
              </a:rPr>
              <a:t>e</a:t>
            </a:r>
            <a:r>
              <a:rPr sz="2150" spc="5" dirty="0">
                <a:latin typeface="Calibri"/>
                <a:cs typeface="Calibri"/>
              </a:rPr>
              <a:t>m</a:t>
            </a:r>
            <a:r>
              <a:rPr sz="2150" spc="55" dirty="0">
                <a:latin typeface="Calibri"/>
                <a:cs typeface="Calibri"/>
              </a:rPr>
              <a:t>s</a:t>
            </a:r>
            <a:r>
              <a:rPr sz="2150" spc="-229" dirty="0">
                <a:latin typeface="Calibri"/>
                <a:cs typeface="Calibri"/>
              </a:rPr>
              <a:t>”</a:t>
            </a:r>
            <a:r>
              <a:rPr sz="2150" spc="5" dirty="0">
                <a:latin typeface="Calibri"/>
                <a:cs typeface="Calibri"/>
              </a:rPr>
              <a:t>,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-10" dirty="0">
                <a:latin typeface="Calibri"/>
                <a:cs typeface="Calibri"/>
              </a:rPr>
              <a:t>G</a:t>
            </a:r>
            <a:r>
              <a:rPr sz="2150" spc="10" dirty="0">
                <a:latin typeface="Calibri"/>
                <a:cs typeface="Calibri"/>
              </a:rPr>
              <a:t>a</a:t>
            </a:r>
            <a:r>
              <a:rPr sz="2150" spc="25" dirty="0">
                <a:latin typeface="Calibri"/>
                <a:cs typeface="Calibri"/>
              </a:rPr>
              <a:t>lg</a:t>
            </a:r>
            <a:r>
              <a:rPr sz="2150" spc="-15" dirty="0">
                <a:latin typeface="Calibri"/>
                <a:cs typeface="Calibri"/>
              </a:rPr>
              <a:t>o</a:t>
            </a:r>
            <a:r>
              <a:rPr sz="2150" spc="20" dirty="0">
                <a:latin typeface="Calibri"/>
                <a:cs typeface="Calibri"/>
              </a:rPr>
              <a:t>t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5" dirty="0">
                <a:latin typeface="Calibri"/>
                <a:cs typeface="Calibri"/>
              </a:rPr>
              <a:t>a  Publications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latin typeface="Calibri"/>
                <a:cs typeface="Calibri"/>
              </a:rPr>
              <a:t>Majumdar&amp;</a:t>
            </a:r>
            <a:r>
              <a:rPr sz="2150" spc="12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Bhattacharya,</a:t>
            </a:r>
            <a:r>
              <a:rPr sz="2150" spc="1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“Database</a:t>
            </a:r>
            <a:r>
              <a:rPr sz="2150" spc="8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Management</a:t>
            </a:r>
            <a:r>
              <a:rPr sz="2150" spc="135" dirty="0">
                <a:latin typeface="Calibri"/>
                <a:cs typeface="Calibri"/>
              </a:rPr>
              <a:t> </a:t>
            </a:r>
            <a:r>
              <a:rPr sz="2150" spc="-35" dirty="0">
                <a:latin typeface="Calibri"/>
                <a:cs typeface="Calibri"/>
              </a:rPr>
              <a:t>System”,</a:t>
            </a:r>
            <a:r>
              <a:rPr sz="2150" spc="95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TMH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ts val="2230"/>
              </a:lnSpc>
              <a:spcBef>
                <a:spcPts val="2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70" dirty="0">
                <a:latin typeface="Calibri"/>
                <a:cs typeface="Calibri"/>
              </a:rPr>
              <a:t>R.P.</a:t>
            </a:r>
            <a:r>
              <a:rPr sz="2150" spc="31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Mahapatra,</a:t>
            </a:r>
            <a:r>
              <a:rPr sz="2150" spc="40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Database</a:t>
            </a:r>
            <a:r>
              <a:rPr sz="2150" spc="330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Management</a:t>
            </a:r>
            <a:r>
              <a:rPr sz="2150" spc="36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System,</a:t>
            </a:r>
            <a:r>
              <a:rPr sz="2150" spc="40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Khanna</a:t>
            </a:r>
            <a:r>
              <a:rPr sz="2150" spc="36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Publishing</a:t>
            </a:r>
            <a:endParaRPr sz="2150">
              <a:latin typeface="Calibri"/>
              <a:cs typeface="Calibri"/>
            </a:endParaRPr>
          </a:p>
          <a:p>
            <a:pPr marL="241300">
              <a:lnSpc>
                <a:spcPts val="2230"/>
              </a:lnSpc>
            </a:pPr>
            <a:r>
              <a:rPr sz="2150" spc="-5" dirty="0">
                <a:latin typeface="Calibri"/>
                <a:cs typeface="Calibri"/>
              </a:rPr>
              <a:t>House</a:t>
            </a:r>
            <a:endParaRPr sz="21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451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27065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227</a:t>
            </a:fld>
            <a:endParaRPr dirty="0"/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71451" y="1650"/>
            <a:ext cx="9104630" cy="798830"/>
            <a:chOff x="1571451" y="1650"/>
            <a:chExt cx="9104630" cy="7988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4825"/>
              <a:ext cx="7772400" cy="685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00426" y="4825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1451" y="19050"/>
              <a:ext cx="1305098" cy="78105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304728" y="2671635"/>
            <a:ext cx="3536315" cy="588645"/>
            <a:chOff x="4304728" y="2671635"/>
            <a:chExt cx="3536315" cy="58864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09490" y="2676398"/>
              <a:ext cx="3526536" cy="5791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96344" y="3072320"/>
              <a:ext cx="141223" cy="1151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309490" y="2676398"/>
              <a:ext cx="3526790" cy="579120"/>
            </a:xfrm>
            <a:custGeom>
              <a:avLst/>
              <a:gdLst/>
              <a:ahLst/>
              <a:cxnLst/>
              <a:rect l="l" t="t" r="r" b="b"/>
              <a:pathLst>
                <a:path w="3526790" h="579120">
                  <a:moveTo>
                    <a:pt x="2907030" y="248919"/>
                  </a:moveTo>
                  <a:lnTo>
                    <a:pt x="2866898" y="257301"/>
                  </a:lnTo>
                  <a:lnTo>
                    <a:pt x="2833514" y="290314"/>
                  </a:lnTo>
                  <a:lnTo>
                    <a:pt x="2819659" y="332486"/>
                  </a:lnTo>
                  <a:lnTo>
                    <a:pt x="2816606" y="372490"/>
                  </a:lnTo>
                  <a:lnTo>
                    <a:pt x="2816889" y="385734"/>
                  </a:lnTo>
                  <a:lnTo>
                    <a:pt x="2823672" y="433232"/>
                  </a:lnTo>
                  <a:lnTo>
                    <a:pt x="2841081" y="469677"/>
                  </a:lnTo>
                  <a:lnTo>
                    <a:pt x="2882058" y="494649"/>
                  </a:lnTo>
                  <a:lnTo>
                    <a:pt x="2905379" y="496950"/>
                  </a:lnTo>
                  <a:lnTo>
                    <a:pt x="2916638" y="496427"/>
                  </a:lnTo>
                  <a:lnTo>
                    <a:pt x="2954083" y="483901"/>
                  </a:lnTo>
                  <a:lnTo>
                    <a:pt x="2983706" y="446531"/>
                  </a:lnTo>
                  <a:lnTo>
                    <a:pt x="2994469" y="401177"/>
                  </a:lnTo>
                  <a:lnTo>
                    <a:pt x="2995803" y="373761"/>
                  </a:lnTo>
                  <a:lnTo>
                    <a:pt x="2995539" y="360499"/>
                  </a:lnTo>
                  <a:lnTo>
                    <a:pt x="2989008" y="313001"/>
                  </a:lnTo>
                  <a:lnTo>
                    <a:pt x="2971456" y="276552"/>
                  </a:lnTo>
                  <a:lnTo>
                    <a:pt x="2930620" y="251285"/>
                  </a:lnTo>
                  <a:lnTo>
                    <a:pt x="2907030" y="248919"/>
                  </a:lnTo>
                  <a:close/>
                </a:path>
                <a:path w="3526790" h="579120">
                  <a:moveTo>
                    <a:pt x="3229483" y="174371"/>
                  </a:moveTo>
                  <a:lnTo>
                    <a:pt x="3239516" y="174371"/>
                  </a:lnTo>
                  <a:lnTo>
                    <a:pt x="3247898" y="174751"/>
                  </a:lnTo>
                  <a:lnTo>
                    <a:pt x="3254375" y="175387"/>
                  </a:lnTo>
                  <a:lnTo>
                    <a:pt x="3260979" y="176149"/>
                  </a:lnTo>
                  <a:lnTo>
                    <a:pt x="3266186" y="177164"/>
                  </a:lnTo>
                  <a:lnTo>
                    <a:pt x="3270123" y="178562"/>
                  </a:lnTo>
                  <a:lnTo>
                    <a:pt x="3274187" y="179831"/>
                  </a:lnTo>
                  <a:lnTo>
                    <a:pt x="3276981" y="181610"/>
                  </a:lnTo>
                  <a:lnTo>
                    <a:pt x="3278505" y="183641"/>
                  </a:lnTo>
                  <a:lnTo>
                    <a:pt x="3280156" y="185674"/>
                  </a:lnTo>
                  <a:lnTo>
                    <a:pt x="3281044" y="188087"/>
                  </a:lnTo>
                  <a:lnTo>
                    <a:pt x="3281044" y="190753"/>
                  </a:lnTo>
                  <a:lnTo>
                    <a:pt x="3281044" y="397001"/>
                  </a:lnTo>
                  <a:lnTo>
                    <a:pt x="3284728" y="440816"/>
                  </a:lnTo>
                  <a:lnTo>
                    <a:pt x="3304555" y="476472"/>
                  </a:lnTo>
                  <a:lnTo>
                    <a:pt x="3342386" y="489585"/>
                  </a:lnTo>
                  <a:lnTo>
                    <a:pt x="3352218" y="488682"/>
                  </a:lnTo>
                  <a:lnTo>
                    <a:pt x="3391975" y="467258"/>
                  </a:lnTo>
                  <a:lnTo>
                    <a:pt x="3424301" y="433450"/>
                  </a:lnTo>
                  <a:lnTo>
                    <a:pt x="3424301" y="190753"/>
                  </a:lnTo>
                  <a:lnTo>
                    <a:pt x="3424301" y="188087"/>
                  </a:lnTo>
                  <a:lnTo>
                    <a:pt x="3434715" y="178562"/>
                  </a:lnTo>
                  <a:lnTo>
                    <a:pt x="3438652" y="177164"/>
                  </a:lnTo>
                  <a:lnTo>
                    <a:pt x="3443859" y="176149"/>
                  </a:lnTo>
                  <a:lnTo>
                    <a:pt x="3450463" y="175387"/>
                  </a:lnTo>
                  <a:lnTo>
                    <a:pt x="3457066" y="174751"/>
                  </a:lnTo>
                  <a:lnTo>
                    <a:pt x="3465322" y="174371"/>
                  </a:lnTo>
                  <a:lnTo>
                    <a:pt x="3475482" y="174371"/>
                  </a:lnTo>
                  <a:lnTo>
                    <a:pt x="3485515" y="174371"/>
                  </a:lnTo>
                  <a:lnTo>
                    <a:pt x="3515994" y="178562"/>
                  </a:lnTo>
                  <a:lnTo>
                    <a:pt x="3519805" y="179831"/>
                  </a:lnTo>
                  <a:lnTo>
                    <a:pt x="3522472" y="181610"/>
                  </a:lnTo>
                  <a:lnTo>
                    <a:pt x="3524123" y="183641"/>
                  </a:lnTo>
                  <a:lnTo>
                    <a:pt x="3525774" y="185674"/>
                  </a:lnTo>
                  <a:lnTo>
                    <a:pt x="3526536" y="188087"/>
                  </a:lnTo>
                  <a:lnTo>
                    <a:pt x="3526536" y="190753"/>
                  </a:lnTo>
                  <a:lnTo>
                    <a:pt x="3526536" y="555878"/>
                  </a:lnTo>
                  <a:lnTo>
                    <a:pt x="3526536" y="558546"/>
                  </a:lnTo>
                  <a:lnTo>
                    <a:pt x="3525901" y="560959"/>
                  </a:lnTo>
                  <a:lnTo>
                    <a:pt x="3524504" y="562990"/>
                  </a:lnTo>
                  <a:lnTo>
                    <a:pt x="3523234" y="565023"/>
                  </a:lnTo>
                  <a:lnTo>
                    <a:pt x="3520820" y="566801"/>
                  </a:lnTo>
                  <a:lnTo>
                    <a:pt x="3517391" y="568071"/>
                  </a:lnTo>
                  <a:lnTo>
                    <a:pt x="3513963" y="569467"/>
                  </a:lnTo>
                  <a:lnTo>
                    <a:pt x="3509517" y="570484"/>
                  </a:lnTo>
                  <a:lnTo>
                    <a:pt x="3503930" y="571246"/>
                  </a:lnTo>
                  <a:lnTo>
                    <a:pt x="3498341" y="571880"/>
                  </a:lnTo>
                  <a:lnTo>
                    <a:pt x="3491230" y="572262"/>
                  </a:lnTo>
                  <a:lnTo>
                    <a:pt x="3482848" y="572262"/>
                  </a:lnTo>
                  <a:lnTo>
                    <a:pt x="3473831" y="572262"/>
                  </a:lnTo>
                  <a:lnTo>
                    <a:pt x="3447541" y="568071"/>
                  </a:lnTo>
                  <a:lnTo>
                    <a:pt x="3444366" y="566801"/>
                  </a:lnTo>
                  <a:lnTo>
                    <a:pt x="3441954" y="565023"/>
                  </a:lnTo>
                  <a:lnTo>
                    <a:pt x="3440684" y="562990"/>
                  </a:lnTo>
                  <a:lnTo>
                    <a:pt x="3439287" y="560959"/>
                  </a:lnTo>
                  <a:lnTo>
                    <a:pt x="3438652" y="558546"/>
                  </a:lnTo>
                  <a:lnTo>
                    <a:pt x="3438652" y="555878"/>
                  </a:lnTo>
                  <a:lnTo>
                    <a:pt x="3438652" y="513714"/>
                  </a:lnTo>
                  <a:lnTo>
                    <a:pt x="3408092" y="542385"/>
                  </a:lnTo>
                  <a:lnTo>
                    <a:pt x="3361219" y="570011"/>
                  </a:lnTo>
                  <a:lnTo>
                    <a:pt x="3312160" y="579119"/>
                  </a:lnTo>
                  <a:lnTo>
                    <a:pt x="3294062" y="578357"/>
                  </a:lnTo>
                  <a:lnTo>
                    <a:pt x="3248914" y="566927"/>
                  </a:lnTo>
                  <a:lnTo>
                    <a:pt x="3216034" y="543425"/>
                  </a:lnTo>
                  <a:lnTo>
                    <a:pt x="3194081" y="510365"/>
                  </a:lnTo>
                  <a:lnTo>
                    <a:pt x="3182106" y="469138"/>
                  </a:lnTo>
                  <a:lnTo>
                    <a:pt x="3178302" y="414274"/>
                  </a:lnTo>
                  <a:lnTo>
                    <a:pt x="3178302" y="190753"/>
                  </a:lnTo>
                  <a:lnTo>
                    <a:pt x="3178302" y="188087"/>
                  </a:lnTo>
                  <a:lnTo>
                    <a:pt x="3179064" y="185674"/>
                  </a:lnTo>
                  <a:lnTo>
                    <a:pt x="3180588" y="183641"/>
                  </a:lnTo>
                  <a:lnTo>
                    <a:pt x="3181985" y="181610"/>
                  </a:lnTo>
                  <a:lnTo>
                    <a:pt x="3184779" y="179831"/>
                  </a:lnTo>
                  <a:lnTo>
                    <a:pt x="3188716" y="178562"/>
                  </a:lnTo>
                  <a:lnTo>
                    <a:pt x="3192653" y="177164"/>
                  </a:lnTo>
                  <a:lnTo>
                    <a:pt x="3197987" y="176149"/>
                  </a:lnTo>
                  <a:lnTo>
                    <a:pt x="3204717" y="175387"/>
                  </a:lnTo>
                  <a:lnTo>
                    <a:pt x="3211322" y="174751"/>
                  </a:lnTo>
                  <a:lnTo>
                    <a:pt x="3219577" y="174371"/>
                  </a:lnTo>
                  <a:lnTo>
                    <a:pt x="3229483" y="174371"/>
                  </a:lnTo>
                  <a:close/>
                </a:path>
                <a:path w="3526790" h="579120">
                  <a:moveTo>
                    <a:pt x="2910713" y="167386"/>
                  </a:moveTo>
                  <a:lnTo>
                    <a:pt x="2956544" y="170719"/>
                  </a:lnTo>
                  <a:lnTo>
                    <a:pt x="2995803" y="180721"/>
                  </a:lnTo>
                  <a:lnTo>
                    <a:pt x="3042844" y="207742"/>
                  </a:lnTo>
                  <a:lnTo>
                    <a:pt x="3075892" y="248586"/>
                  </a:lnTo>
                  <a:lnTo>
                    <a:pt x="3095418" y="302811"/>
                  </a:lnTo>
                  <a:lnTo>
                    <a:pt x="3101133" y="345951"/>
                  </a:lnTo>
                  <a:lnTo>
                    <a:pt x="3101848" y="369569"/>
                  </a:lnTo>
                  <a:lnTo>
                    <a:pt x="3101084" y="392404"/>
                  </a:lnTo>
                  <a:lnTo>
                    <a:pt x="3094936" y="435024"/>
                  </a:lnTo>
                  <a:lnTo>
                    <a:pt x="3082625" y="473360"/>
                  </a:lnTo>
                  <a:lnTo>
                    <a:pt x="3052317" y="521080"/>
                  </a:lnTo>
                  <a:lnTo>
                    <a:pt x="3007758" y="555674"/>
                  </a:lnTo>
                  <a:lnTo>
                    <a:pt x="2970061" y="570654"/>
                  </a:lnTo>
                  <a:lnTo>
                    <a:pt x="2926056" y="578187"/>
                  </a:lnTo>
                  <a:lnTo>
                    <a:pt x="2901695" y="579119"/>
                  </a:lnTo>
                  <a:lnTo>
                    <a:pt x="2878119" y="578284"/>
                  </a:lnTo>
                  <a:lnTo>
                    <a:pt x="2835777" y="571565"/>
                  </a:lnTo>
                  <a:lnTo>
                    <a:pt x="2799746" y="558133"/>
                  </a:lnTo>
                  <a:lnTo>
                    <a:pt x="2757169" y="526414"/>
                  </a:lnTo>
                  <a:lnTo>
                    <a:pt x="2728487" y="481016"/>
                  </a:lnTo>
                  <a:lnTo>
                    <a:pt x="2716990" y="443462"/>
                  </a:lnTo>
                  <a:lnTo>
                    <a:pt x="2711275" y="400460"/>
                  </a:lnTo>
                  <a:lnTo>
                    <a:pt x="2710561" y="376936"/>
                  </a:lnTo>
                  <a:lnTo>
                    <a:pt x="2711344" y="354173"/>
                  </a:lnTo>
                  <a:lnTo>
                    <a:pt x="2717579" y="311552"/>
                  </a:lnTo>
                  <a:lnTo>
                    <a:pt x="2730057" y="273071"/>
                  </a:lnTo>
                  <a:lnTo>
                    <a:pt x="2748778" y="239873"/>
                  </a:lnTo>
                  <a:lnTo>
                    <a:pt x="2788570" y="200818"/>
                  </a:lnTo>
                  <a:lnTo>
                    <a:pt x="2822956" y="182625"/>
                  </a:lnTo>
                  <a:lnTo>
                    <a:pt x="2863596" y="171196"/>
                  </a:lnTo>
                  <a:lnTo>
                    <a:pt x="2910713" y="167386"/>
                  </a:lnTo>
                  <a:close/>
                </a:path>
                <a:path w="3526790" h="579120">
                  <a:moveTo>
                    <a:pt x="1537843" y="167386"/>
                  </a:moveTo>
                  <a:lnTo>
                    <a:pt x="1587134" y="174351"/>
                  </a:lnTo>
                  <a:lnTo>
                    <a:pt x="1623774" y="194214"/>
                  </a:lnTo>
                  <a:lnTo>
                    <a:pt x="1649321" y="224055"/>
                  </a:lnTo>
                  <a:lnTo>
                    <a:pt x="1664716" y="262381"/>
                  </a:lnTo>
                  <a:lnTo>
                    <a:pt x="1671252" y="311209"/>
                  </a:lnTo>
                  <a:lnTo>
                    <a:pt x="1671701" y="330326"/>
                  </a:lnTo>
                  <a:lnTo>
                    <a:pt x="1671701" y="555878"/>
                  </a:lnTo>
                  <a:lnTo>
                    <a:pt x="1671701" y="558546"/>
                  </a:lnTo>
                  <a:lnTo>
                    <a:pt x="1670812" y="560959"/>
                  </a:lnTo>
                  <a:lnTo>
                    <a:pt x="1669161" y="562990"/>
                  </a:lnTo>
                  <a:lnTo>
                    <a:pt x="1667637" y="565023"/>
                  </a:lnTo>
                  <a:lnTo>
                    <a:pt x="1664843" y="566801"/>
                  </a:lnTo>
                  <a:lnTo>
                    <a:pt x="1661033" y="568071"/>
                  </a:lnTo>
                  <a:lnTo>
                    <a:pt x="1657223" y="569467"/>
                  </a:lnTo>
                  <a:lnTo>
                    <a:pt x="1652016" y="570484"/>
                  </a:lnTo>
                  <a:lnTo>
                    <a:pt x="1645285" y="571246"/>
                  </a:lnTo>
                  <a:lnTo>
                    <a:pt x="1638554" y="571880"/>
                  </a:lnTo>
                  <a:lnTo>
                    <a:pt x="1630299" y="572262"/>
                  </a:lnTo>
                  <a:lnTo>
                    <a:pt x="1620520" y="572262"/>
                  </a:lnTo>
                  <a:lnTo>
                    <a:pt x="1610360" y="572262"/>
                  </a:lnTo>
                  <a:lnTo>
                    <a:pt x="1579626" y="568071"/>
                  </a:lnTo>
                  <a:lnTo>
                    <a:pt x="1575816" y="566801"/>
                  </a:lnTo>
                  <a:lnTo>
                    <a:pt x="1573022" y="565023"/>
                  </a:lnTo>
                  <a:lnTo>
                    <a:pt x="1571371" y="562990"/>
                  </a:lnTo>
                  <a:lnTo>
                    <a:pt x="1569720" y="560959"/>
                  </a:lnTo>
                  <a:lnTo>
                    <a:pt x="1568958" y="558546"/>
                  </a:lnTo>
                  <a:lnTo>
                    <a:pt x="1568958" y="555878"/>
                  </a:lnTo>
                  <a:lnTo>
                    <a:pt x="1568958" y="347472"/>
                  </a:lnTo>
                  <a:lnTo>
                    <a:pt x="1565021" y="305815"/>
                  </a:lnTo>
                  <a:lnTo>
                    <a:pt x="1542542" y="266953"/>
                  </a:lnTo>
                  <a:lnTo>
                    <a:pt x="1507489" y="257048"/>
                  </a:lnTo>
                  <a:lnTo>
                    <a:pt x="1497655" y="257950"/>
                  </a:lnTo>
                  <a:lnTo>
                    <a:pt x="1457747" y="279374"/>
                  </a:lnTo>
                  <a:lnTo>
                    <a:pt x="1426083" y="313181"/>
                  </a:lnTo>
                  <a:lnTo>
                    <a:pt x="1426083" y="555878"/>
                  </a:lnTo>
                  <a:lnTo>
                    <a:pt x="1426083" y="558546"/>
                  </a:lnTo>
                  <a:lnTo>
                    <a:pt x="1425321" y="560959"/>
                  </a:lnTo>
                  <a:lnTo>
                    <a:pt x="1423670" y="562990"/>
                  </a:lnTo>
                  <a:lnTo>
                    <a:pt x="1422019" y="565023"/>
                  </a:lnTo>
                  <a:lnTo>
                    <a:pt x="1419225" y="566801"/>
                  </a:lnTo>
                  <a:lnTo>
                    <a:pt x="1415288" y="568071"/>
                  </a:lnTo>
                  <a:lnTo>
                    <a:pt x="1411351" y="569467"/>
                  </a:lnTo>
                  <a:lnTo>
                    <a:pt x="1406017" y="570484"/>
                  </a:lnTo>
                  <a:lnTo>
                    <a:pt x="1399539" y="571246"/>
                  </a:lnTo>
                  <a:lnTo>
                    <a:pt x="1392936" y="571880"/>
                  </a:lnTo>
                  <a:lnTo>
                    <a:pt x="1384681" y="572262"/>
                  </a:lnTo>
                  <a:lnTo>
                    <a:pt x="1374521" y="572262"/>
                  </a:lnTo>
                  <a:lnTo>
                    <a:pt x="1364488" y="572262"/>
                  </a:lnTo>
                  <a:lnTo>
                    <a:pt x="1333754" y="568071"/>
                  </a:lnTo>
                  <a:lnTo>
                    <a:pt x="1329817" y="566801"/>
                  </a:lnTo>
                  <a:lnTo>
                    <a:pt x="1327023" y="565023"/>
                  </a:lnTo>
                  <a:lnTo>
                    <a:pt x="1325372" y="562990"/>
                  </a:lnTo>
                  <a:lnTo>
                    <a:pt x="1323721" y="560959"/>
                  </a:lnTo>
                  <a:lnTo>
                    <a:pt x="1322959" y="558546"/>
                  </a:lnTo>
                  <a:lnTo>
                    <a:pt x="1322959" y="555878"/>
                  </a:lnTo>
                  <a:lnTo>
                    <a:pt x="1322959" y="190753"/>
                  </a:lnTo>
                  <a:lnTo>
                    <a:pt x="1322959" y="188087"/>
                  </a:lnTo>
                  <a:lnTo>
                    <a:pt x="1323594" y="185674"/>
                  </a:lnTo>
                  <a:lnTo>
                    <a:pt x="1324991" y="183641"/>
                  </a:lnTo>
                  <a:lnTo>
                    <a:pt x="1326388" y="181610"/>
                  </a:lnTo>
                  <a:lnTo>
                    <a:pt x="1328801" y="179831"/>
                  </a:lnTo>
                  <a:lnTo>
                    <a:pt x="1332357" y="178562"/>
                  </a:lnTo>
                  <a:lnTo>
                    <a:pt x="1335913" y="177164"/>
                  </a:lnTo>
                  <a:lnTo>
                    <a:pt x="1340485" y="176149"/>
                  </a:lnTo>
                  <a:lnTo>
                    <a:pt x="1346073" y="175387"/>
                  </a:lnTo>
                  <a:lnTo>
                    <a:pt x="1351661" y="174751"/>
                  </a:lnTo>
                  <a:lnTo>
                    <a:pt x="1358646" y="174371"/>
                  </a:lnTo>
                  <a:lnTo>
                    <a:pt x="1367155" y="174371"/>
                  </a:lnTo>
                  <a:lnTo>
                    <a:pt x="1375918" y="174371"/>
                  </a:lnTo>
                  <a:lnTo>
                    <a:pt x="1402207" y="178562"/>
                  </a:lnTo>
                  <a:lnTo>
                    <a:pt x="1405255" y="179831"/>
                  </a:lnTo>
                  <a:lnTo>
                    <a:pt x="1407541" y="181610"/>
                  </a:lnTo>
                  <a:lnTo>
                    <a:pt x="1408938" y="183641"/>
                  </a:lnTo>
                  <a:lnTo>
                    <a:pt x="1410335" y="185674"/>
                  </a:lnTo>
                  <a:lnTo>
                    <a:pt x="1410970" y="188087"/>
                  </a:lnTo>
                  <a:lnTo>
                    <a:pt x="1410970" y="190753"/>
                  </a:lnTo>
                  <a:lnTo>
                    <a:pt x="1410970" y="232917"/>
                  </a:lnTo>
                  <a:lnTo>
                    <a:pt x="1441529" y="204247"/>
                  </a:lnTo>
                  <a:lnTo>
                    <a:pt x="1488372" y="176601"/>
                  </a:lnTo>
                  <a:lnTo>
                    <a:pt x="1521035" y="168409"/>
                  </a:lnTo>
                  <a:lnTo>
                    <a:pt x="1537843" y="167386"/>
                  </a:lnTo>
                  <a:close/>
                </a:path>
                <a:path w="3526790" h="579120">
                  <a:moveTo>
                    <a:pt x="1063244" y="167386"/>
                  </a:moveTo>
                  <a:lnTo>
                    <a:pt x="1103042" y="169544"/>
                  </a:lnTo>
                  <a:lnTo>
                    <a:pt x="1151221" y="180637"/>
                  </a:lnTo>
                  <a:lnTo>
                    <a:pt x="1186814" y="201675"/>
                  </a:lnTo>
                  <a:lnTo>
                    <a:pt x="1210246" y="233358"/>
                  </a:lnTo>
                  <a:lnTo>
                    <a:pt x="1222184" y="276383"/>
                  </a:lnTo>
                  <a:lnTo>
                    <a:pt x="1224407" y="311530"/>
                  </a:lnTo>
                  <a:lnTo>
                    <a:pt x="1224407" y="557022"/>
                  </a:lnTo>
                  <a:lnTo>
                    <a:pt x="1224407" y="560959"/>
                  </a:lnTo>
                  <a:lnTo>
                    <a:pt x="1223137" y="563879"/>
                  </a:lnTo>
                  <a:lnTo>
                    <a:pt x="1220343" y="566038"/>
                  </a:lnTo>
                  <a:lnTo>
                    <a:pt x="1217676" y="568325"/>
                  </a:lnTo>
                  <a:lnTo>
                    <a:pt x="1181481" y="572262"/>
                  </a:lnTo>
                  <a:lnTo>
                    <a:pt x="1172882" y="572166"/>
                  </a:lnTo>
                  <a:lnTo>
                    <a:pt x="1142746" y="566038"/>
                  </a:lnTo>
                  <a:lnTo>
                    <a:pt x="1140460" y="563879"/>
                  </a:lnTo>
                  <a:lnTo>
                    <a:pt x="1139317" y="560959"/>
                  </a:lnTo>
                  <a:lnTo>
                    <a:pt x="1139317" y="557022"/>
                  </a:lnTo>
                  <a:lnTo>
                    <a:pt x="1139317" y="528065"/>
                  </a:lnTo>
                  <a:lnTo>
                    <a:pt x="1102008" y="558230"/>
                  </a:lnTo>
                  <a:lnTo>
                    <a:pt x="1057513" y="575770"/>
                  </a:lnTo>
                  <a:lnTo>
                    <a:pt x="1023874" y="579119"/>
                  </a:lnTo>
                  <a:lnTo>
                    <a:pt x="1009663" y="578663"/>
                  </a:lnTo>
                  <a:lnTo>
                    <a:pt x="970534" y="571626"/>
                  </a:lnTo>
                  <a:lnTo>
                    <a:pt x="928370" y="549148"/>
                  </a:lnTo>
                  <a:lnTo>
                    <a:pt x="900684" y="512063"/>
                  </a:lnTo>
                  <a:lnTo>
                    <a:pt x="891522" y="474791"/>
                  </a:lnTo>
                  <a:lnTo>
                    <a:pt x="890905" y="460501"/>
                  </a:lnTo>
                  <a:lnTo>
                    <a:pt x="891688" y="445043"/>
                  </a:lnTo>
                  <a:lnTo>
                    <a:pt x="903351" y="405002"/>
                  </a:lnTo>
                  <a:lnTo>
                    <a:pt x="928961" y="374356"/>
                  </a:lnTo>
                  <a:lnTo>
                    <a:pt x="968359" y="352821"/>
                  </a:lnTo>
                  <a:lnTo>
                    <a:pt x="1021353" y="340221"/>
                  </a:lnTo>
                  <a:lnTo>
                    <a:pt x="1064129" y="336514"/>
                  </a:lnTo>
                  <a:lnTo>
                    <a:pt x="1087755" y="336041"/>
                  </a:lnTo>
                  <a:lnTo>
                    <a:pt x="1123314" y="336041"/>
                  </a:lnTo>
                  <a:lnTo>
                    <a:pt x="1123314" y="313943"/>
                  </a:lnTo>
                  <a:lnTo>
                    <a:pt x="1117600" y="275336"/>
                  </a:lnTo>
                  <a:lnTo>
                    <a:pt x="1087120" y="249681"/>
                  </a:lnTo>
                  <a:lnTo>
                    <a:pt x="1054227" y="245617"/>
                  </a:lnTo>
                  <a:lnTo>
                    <a:pt x="1041630" y="245975"/>
                  </a:lnTo>
                  <a:lnTo>
                    <a:pt x="998315" y="254281"/>
                  </a:lnTo>
                  <a:lnTo>
                    <a:pt x="958008" y="270716"/>
                  </a:lnTo>
                  <a:lnTo>
                    <a:pt x="939419" y="280542"/>
                  </a:lnTo>
                  <a:lnTo>
                    <a:pt x="933704" y="282448"/>
                  </a:lnTo>
                  <a:lnTo>
                    <a:pt x="929386" y="282448"/>
                  </a:lnTo>
                  <a:lnTo>
                    <a:pt x="926338" y="282448"/>
                  </a:lnTo>
                  <a:lnTo>
                    <a:pt x="923671" y="281559"/>
                  </a:lnTo>
                  <a:lnTo>
                    <a:pt x="921385" y="279526"/>
                  </a:lnTo>
                  <a:lnTo>
                    <a:pt x="919099" y="277622"/>
                  </a:lnTo>
                  <a:lnTo>
                    <a:pt x="917194" y="274954"/>
                  </a:lnTo>
                  <a:lnTo>
                    <a:pt x="910971" y="247396"/>
                  </a:lnTo>
                  <a:lnTo>
                    <a:pt x="910971" y="241173"/>
                  </a:lnTo>
                  <a:lnTo>
                    <a:pt x="910971" y="232663"/>
                  </a:lnTo>
                  <a:lnTo>
                    <a:pt x="911606" y="225932"/>
                  </a:lnTo>
                  <a:lnTo>
                    <a:pt x="913003" y="221106"/>
                  </a:lnTo>
                  <a:lnTo>
                    <a:pt x="914400" y="216153"/>
                  </a:lnTo>
                  <a:lnTo>
                    <a:pt x="916939" y="211709"/>
                  </a:lnTo>
                  <a:lnTo>
                    <a:pt x="920750" y="207772"/>
                  </a:lnTo>
                  <a:lnTo>
                    <a:pt x="924560" y="203835"/>
                  </a:lnTo>
                  <a:lnTo>
                    <a:pt x="965033" y="184475"/>
                  </a:lnTo>
                  <a:lnTo>
                    <a:pt x="1005187" y="173444"/>
                  </a:lnTo>
                  <a:lnTo>
                    <a:pt x="1051242" y="167643"/>
                  </a:lnTo>
                  <a:lnTo>
                    <a:pt x="1063244" y="167386"/>
                  </a:lnTo>
                  <a:close/>
                </a:path>
                <a:path w="3526790" h="579120">
                  <a:moveTo>
                    <a:pt x="15875" y="40131"/>
                  </a:moveTo>
                  <a:lnTo>
                    <a:pt x="389128" y="40131"/>
                  </a:lnTo>
                  <a:lnTo>
                    <a:pt x="391668" y="40131"/>
                  </a:lnTo>
                  <a:lnTo>
                    <a:pt x="393826" y="40893"/>
                  </a:lnTo>
                  <a:lnTo>
                    <a:pt x="404113" y="63500"/>
                  </a:lnTo>
                  <a:lnTo>
                    <a:pt x="404749" y="69214"/>
                  </a:lnTo>
                  <a:lnTo>
                    <a:pt x="405130" y="76200"/>
                  </a:lnTo>
                  <a:lnTo>
                    <a:pt x="405130" y="84327"/>
                  </a:lnTo>
                  <a:lnTo>
                    <a:pt x="405130" y="92328"/>
                  </a:lnTo>
                  <a:lnTo>
                    <a:pt x="404749" y="99060"/>
                  </a:lnTo>
                  <a:lnTo>
                    <a:pt x="404113" y="104648"/>
                  </a:lnTo>
                  <a:lnTo>
                    <a:pt x="403479" y="110236"/>
                  </a:lnTo>
                  <a:lnTo>
                    <a:pt x="391668" y="128142"/>
                  </a:lnTo>
                  <a:lnTo>
                    <a:pt x="389128" y="128142"/>
                  </a:lnTo>
                  <a:lnTo>
                    <a:pt x="256539" y="128142"/>
                  </a:lnTo>
                  <a:lnTo>
                    <a:pt x="256539" y="554989"/>
                  </a:lnTo>
                  <a:lnTo>
                    <a:pt x="256539" y="557784"/>
                  </a:lnTo>
                  <a:lnTo>
                    <a:pt x="255650" y="560197"/>
                  </a:lnTo>
                  <a:lnTo>
                    <a:pt x="253873" y="562355"/>
                  </a:lnTo>
                  <a:lnTo>
                    <a:pt x="252095" y="564641"/>
                  </a:lnTo>
                  <a:lnTo>
                    <a:pt x="249174" y="566419"/>
                  </a:lnTo>
                  <a:lnTo>
                    <a:pt x="245110" y="567689"/>
                  </a:lnTo>
                  <a:lnTo>
                    <a:pt x="241046" y="569087"/>
                  </a:lnTo>
                  <a:lnTo>
                    <a:pt x="235458" y="570229"/>
                  </a:lnTo>
                  <a:lnTo>
                    <a:pt x="202564" y="572262"/>
                  </a:lnTo>
                  <a:lnTo>
                    <a:pt x="195085" y="572170"/>
                  </a:lnTo>
                  <a:lnTo>
                    <a:pt x="160020" y="567689"/>
                  </a:lnTo>
                  <a:lnTo>
                    <a:pt x="155829" y="566419"/>
                  </a:lnTo>
                  <a:lnTo>
                    <a:pt x="152908" y="564641"/>
                  </a:lnTo>
                  <a:lnTo>
                    <a:pt x="151130" y="562355"/>
                  </a:lnTo>
                  <a:lnTo>
                    <a:pt x="149351" y="560197"/>
                  </a:lnTo>
                  <a:lnTo>
                    <a:pt x="148462" y="557784"/>
                  </a:lnTo>
                  <a:lnTo>
                    <a:pt x="148462" y="554989"/>
                  </a:lnTo>
                  <a:lnTo>
                    <a:pt x="148462" y="128142"/>
                  </a:lnTo>
                  <a:lnTo>
                    <a:pt x="15875" y="128142"/>
                  </a:lnTo>
                  <a:lnTo>
                    <a:pt x="13208" y="128142"/>
                  </a:lnTo>
                  <a:lnTo>
                    <a:pt x="10922" y="127380"/>
                  </a:lnTo>
                  <a:lnTo>
                    <a:pt x="9017" y="125729"/>
                  </a:lnTo>
                  <a:lnTo>
                    <a:pt x="7112" y="124078"/>
                  </a:lnTo>
                  <a:lnTo>
                    <a:pt x="5461" y="121538"/>
                  </a:lnTo>
                  <a:lnTo>
                    <a:pt x="4063" y="118110"/>
                  </a:lnTo>
                  <a:lnTo>
                    <a:pt x="2667" y="114680"/>
                  </a:lnTo>
                  <a:lnTo>
                    <a:pt x="1650" y="110236"/>
                  </a:lnTo>
                  <a:lnTo>
                    <a:pt x="1016" y="104648"/>
                  </a:lnTo>
                  <a:lnTo>
                    <a:pt x="254" y="99060"/>
                  </a:lnTo>
                  <a:lnTo>
                    <a:pt x="0" y="92328"/>
                  </a:lnTo>
                  <a:lnTo>
                    <a:pt x="0" y="84327"/>
                  </a:lnTo>
                  <a:lnTo>
                    <a:pt x="0" y="76200"/>
                  </a:lnTo>
                  <a:lnTo>
                    <a:pt x="254" y="69214"/>
                  </a:lnTo>
                  <a:lnTo>
                    <a:pt x="1016" y="63500"/>
                  </a:lnTo>
                  <a:lnTo>
                    <a:pt x="1650" y="57785"/>
                  </a:lnTo>
                  <a:lnTo>
                    <a:pt x="9017" y="42417"/>
                  </a:lnTo>
                  <a:lnTo>
                    <a:pt x="10922" y="40893"/>
                  </a:lnTo>
                  <a:lnTo>
                    <a:pt x="13208" y="40131"/>
                  </a:lnTo>
                  <a:lnTo>
                    <a:pt x="15875" y="40131"/>
                  </a:lnTo>
                  <a:close/>
                </a:path>
                <a:path w="3526790" h="579120">
                  <a:moveTo>
                    <a:pt x="2373503" y="37718"/>
                  </a:moveTo>
                  <a:lnTo>
                    <a:pt x="2416937" y="40131"/>
                  </a:lnTo>
                  <a:lnTo>
                    <a:pt x="2421382" y="41655"/>
                  </a:lnTo>
                  <a:lnTo>
                    <a:pt x="2425700" y="43052"/>
                  </a:lnTo>
                  <a:lnTo>
                    <a:pt x="2495804" y="187071"/>
                  </a:lnTo>
                  <a:lnTo>
                    <a:pt x="2512822" y="226822"/>
                  </a:lnTo>
                  <a:lnTo>
                    <a:pt x="2529840" y="270637"/>
                  </a:lnTo>
                  <a:lnTo>
                    <a:pt x="2530602" y="270637"/>
                  </a:lnTo>
                  <a:lnTo>
                    <a:pt x="2546604" y="227584"/>
                  </a:lnTo>
                  <a:lnTo>
                    <a:pt x="2562606" y="187960"/>
                  </a:lnTo>
                  <a:lnTo>
                    <a:pt x="2620644" y="58547"/>
                  </a:lnTo>
                  <a:lnTo>
                    <a:pt x="2622041" y="54228"/>
                  </a:lnTo>
                  <a:lnTo>
                    <a:pt x="2657522" y="38147"/>
                  </a:lnTo>
                  <a:lnTo>
                    <a:pt x="2679954" y="37718"/>
                  </a:lnTo>
                  <a:lnTo>
                    <a:pt x="2691004" y="37788"/>
                  </a:lnTo>
                  <a:lnTo>
                    <a:pt x="2730754" y="41148"/>
                  </a:lnTo>
                  <a:lnTo>
                    <a:pt x="2733802" y="44068"/>
                  </a:lnTo>
                  <a:lnTo>
                    <a:pt x="2736977" y="46862"/>
                  </a:lnTo>
                  <a:lnTo>
                    <a:pt x="2581402" y="368807"/>
                  </a:lnTo>
                  <a:lnTo>
                    <a:pt x="2581402" y="554989"/>
                  </a:lnTo>
                  <a:lnTo>
                    <a:pt x="2581402" y="557784"/>
                  </a:lnTo>
                  <a:lnTo>
                    <a:pt x="2580513" y="560197"/>
                  </a:lnTo>
                  <a:lnTo>
                    <a:pt x="2578735" y="562355"/>
                  </a:lnTo>
                  <a:lnTo>
                    <a:pt x="2576957" y="564641"/>
                  </a:lnTo>
                  <a:lnTo>
                    <a:pt x="2574036" y="566419"/>
                  </a:lnTo>
                  <a:lnTo>
                    <a:pt x="2569972" y="567689"/>
                  </a:lnTo>
                  <a:lnTo>
                    <a:pt x="2565781" y="569087"/>
                  </a:lnTo>
                  <a:lnTo>
                    <a:pt x="2527300" y="572262"/>
                  </a:lnTo>
                  <a:lnTo>
                    <a:pt x="2519729" y="572170"/>
                  </a:lnTo>
                  <a:lnTo>
                    <a:pt x="2484628" y="567689"/>
                  </a:lnTo>
                  <a:lnTo>
                    <a:pt x="2480310" y="566419"/>
                  </a:lnTo>
                  <a:lnTo>
                    <a:pt x="2477389" y="564641"/>
                  </a:lnTo>
                  <a:lnTo>
                    <a:pt x="2475738" y="562355"/>
                  </a:lnTo>
                  <a:lnTo>
                    <a:pt x="2474214" y="560197"/>
                  </a:lnTo>
                  <a:lnTo>
                    <a:pt x="2473325" y="557784"/>
                  </a:lnTo>
                  <a:lnTo>
                    <a:pt x="2473325" y="554989"/>
                  </a:lnTo>
                  <a:lnTo>
                    <a:pt x="2473325" y="368807"/>
                  </a:lnTo>
                  <a:lnTo>
                    <a:pt x="2328417" y="80263"/>
                  </a:lnTo>
                  <a:lnTo>
                    <a:pt x="2316861" y="51180"/>
                  </a:lnTo>
                  <a:lnTo>
                    <a:pt x="2317750" y="46862"/>
                  </a:lnTo>
                  <a:lnTo>
                    <a:pt x="2320925" y="44068"/>
                  </a:lnTo>
                  <a:lnTo>
                    <a:pt x="2323973" y="41148"/>
                  </a:lnTo>
                  <a:lnTo>
                    <a:pt x="2362862" y="37788"/>
                  </a:lnTo>
                  <a:lnTo>
                    <a:pt x="2373503" y="37718"/>
                  </a:lnTo>
                  <a:close/>
                </a:path>
                <a:path w="3526790" h="579120">
                  <a:moveTo>
                    <a:pt x="1822196" y="0"/>
                  </a:moveTo>
                  <a:lnTo>
                    <a:pt x="1832356" y="0"/>
                  </a:lnTo>
                  <a:lnTo>
                    <a:pt x="1840611" y="507"/>
                  </a:lnTo>
                  <a:lnTo>
                    <a:pt x="1871345" y="10287"/>
                  </a:lnTo>
                  <a:lnTo>
                    <a:pt x="1872996" y="12446"/>
                  </a:lnTo>
                  <a:lnTo>
                    <a:pt x="1873758" y="14986"/>
                  </a:lnTo>
                  <a:lnTo>
                    <a:pt x="1873758" y="17652"/>
                  </a:lnTo>
                  <a:lnTo>
                    <a:pt x="1873758" y="338074"/>
                  </a:lnTo>
                  <a:lnTo>
                    <a:pt x="1981835" y="192786"/>
                  </a:lnTo>
                  <a:lnTo>
                    <a:pt x="1983994" y="189611"/>
                  </a:lnTo>
                  <a:lnTo>
                    <a:pt x="1986407" y="186689"/>
                  </a:lnTo>
                  <a:lnTo>
                    <a:pt x="1989201" y="184276"/>
                  </a:lnTo>
                  <a:lnTo>
                    <a:pt x="1991868" y="181737"/>
                  </a:lnTo>
                  <a:lnTo>
                    <a:pt x="1995551" y="179831"/>
                  </a:lnTo>
                  <a:lnTo>
                    <a:pt x="1999996" y="178562"/>
                  </a:lnTo>
                  <a:lnTo>
                    <a:pt x="2004568" y="177164"/>
                  </a:lnTo>
                  <a:lnTo>
                    <a:pt x="2010156" y="176149"/>
                  </a:lnTo>
                  <a:lnTo>
                    <a:pt x="2042414" y="174371"/>
                  </a:lnTo>
                  <a:lnTo>
                    <a:pt x="2049670" y="174440"/>
                  </a:lnTo>
                  <a:lnTo>
                    <a:pt x="2084705" y="178562"/>
                  </a:lnTo>
                  <a:lnTo>
                    <a:pt x="2089023" y="179831"/>
                  </a:lnTo>
                  <a:lnTo>
                    <a:pt x="2091944" y="181610"/>
                  </a:lnTo>
                  <a:lnTo>
                    <a:pt x="2093595" y="183641"/>
                  </a:lnTo>
                  <a:lnTo>
                    <a:pt x="2095246" y="185674"/>
                  </a:lnTo>
                  <a:lnTo>
                    <a:pt x="2096008" y="188213"/>
                  </a:lnTo>
                  <a:lnTo>
                    <a:pt x="2096008" y="191135"/>
                  </a:lnTo>
                  <a:lnTo>
                    <a:pt x="2096008" y="195325"/>
                  </a:lnTo>
                  <a:lnTo>
                    <a:pt x="1976882" y="340105"/>
                  </a:lnTo>
                  <a:lnTo>
                    <a:pt x="2100580" y="531240"/>
                  </a:lnTo>
                  <a:lnTo>
                    <a:pt x="2103755" y="536701"/>
                  </a:lnTo>
                  <a:lnTo>
                    <a:pt x="2106168" y="541401"/>
                  </a:lnTo>
                  <a:lnTo>
                    <a:pt x="2107692" y="545464"/>
                  </a:lnTo>
                  <a:lnTo>
                    <a:pt x="2109216" y="549401"/>
                  </a:lnTo>
                  <a:lnTo>
                    <a:pt x="2109978" y="552957"/>
                  </a:lnTo>
                  <a:lnTo>
                    <a:pt x="2109978" y="556260"/>
                  </a:lnTo>
                  <a:lnTo>
                    <a:pt x="2109978" y="558926"/>
                  </a:lnTo>
                  <a:lnTo>
                    <a:pt x="2109216" y="561339"/>
                  </a:lnTo>
                  <a:lnTo>
                    <a:pt x="2107692" y="563372"/>
                  </a:lnTo>
                  <a:lnTo>
                    <a:pt x="2106168" y="565530"/>
                  </a:lnTo>
                  <a:lnTo>
                    <a:pt x="2103501" y="567054"/>
                  </a:lnTo>
                  <a:lnTo>
                    <a:pt x="2099437" y="568325"/>
                  </a:lnTo>
                  <a:lnTo>
                    <a:pt x="2095500" y="569594"/>
                  </a:lnTo>
                  <a:lnTo>
                    <a:pt x="2056764" y="572262"/>
                  </a:lnTo>
                  <a:lnTo>
                    <a:pt x="2048765" y="572212"/>
                  </a:lnTo>
                  <a:lnTo>
                    <a:pt x="2012314" y="568705"/>
                  </a:lnTo>
                  <a:lnTo>
                    <a:pt x="2007870" y="567563"/>
                  </a:lnTo>
                  <a:lnTo>
                    <a:pt x="2004314" y="565785"/>
                  </a:lnTo>
                  <a:lnTo>
                    <a:pt x="2001901" y="563626"/>
                  </a:lnTo>
                  <a:lnTo>
                    <a:pt x="1999488" y="561466"/>
                  </a:lnTo>
                  <a:lnTo>
                    <a:pt x="1997202" y="558546"/>
                  </a:lnTo>
                  <a:lnTo>
                    <a:pt x="1995297" y="554989"/>
                  </a:lnTo>
                  <a:lnTo>
                    <a:pt x="1873758" y="362712"/>
                  </a:lnTo>
                  <a:lnTo>
                    <a:pt x="1873758" y="555878"/>
                  </a:lnTo>
                  <a:lnTo>
                    <a:pt x="1873758" y="558546"/>
                  </a:lnTo>
                  <a:lnTo>
                    <a:pt x="1872996" y="560959"/>
                  </a:lnTo>
                  <a:lnTo>
                    <a:pt x="1871345" y="562990"/>
                  </a:lnTo>
                  <a:lnTo>
                    <a:pt x="1869694" y="565023"/>
                  </a:lnTo>
                  <a:lnTo>
                    <a:pt x="1866900" y="566801"/>
                  </a:lnTo>
                  <a:lnTo>
                    <a:pt x="1862963" y="568071"/>
                  </a:lnTo>
                  <a:lnTo>
                    <a:pt x="1859026" y="569467"/>
                  </a:lnTo>
                  <a:lnTo>
                    <a:pt x="1853692" y="570484"/>
                  </a:lnTo>
                  <a:lnTo>
                    <a:pt x="1847214" y="571246"/>
                  </a:lnTo>
                  <a:lnTo>
                    <a:pt x="1840611" y="571880"/>
                  </a:lnTo>
                  <a:lnTo>
                    <a:pt x="1832356" y="572262"/>
                  </a:lnTo>
                  <a:lnTo>
                    <a:pt x="1822196" y="572262"/>
                  </a:lnTo>
                  <a:lnTo>
                    <a:pt x="1812163" y="572262"/>
                  </a:lnTo>
                  <a:lnTo>
                    <a:pt x="1781429" y="568071"/>
                  </a:lnTo>
                  <a:lnTo>
                    <a:pt x="1777492" y="566801"/>
                  </a:lnTo>
                  <a:lnTo>
                    <a:pt x="1774698" y="565023"/>
                  </a:lnTo>
                  <a:lnTo>
                    <a:pt x="1773047" y="562990"/>
                  </a:lnTo>
                  <a:lnTo>
                    <a:pt x="1771396" y="560959"/>
                  </a:lnTo>
                  <a:lnTo>
                    <a:pt x="1770634" y="558546"/>
                  </a:lnTo>
                  <a:lnTo>
                    <a:pt x="1770634" y="555878"/>
                  </a:lnTo>
                  <a:lnTo>
                    <a:pt x="1770634" y="17652"/>
                  </a:lnTo>
                  <a:lnTo>
                    <a:pt x="1770634" y="14986"/>
                  </a:lnTo>
                  <a:lnTo>
                    <a:pt x="1771396" y="12446"/>
                  </a:lnTo>
                  <a:lnTo>
                    <a:pt x="1773047" y="10287"/>
                  </a:lnTo>
                  <a:lnTo>
                    <a:pt x="1774698" y="8127"/>
                  </a:lnTo>
                  <a:lnTo>
                    <a:pt x="1812163" y="0"/>
                  </a:lnTo>
                  <a:lnTo>
                    <a:pt x="1822196" y="0"/>
                  </a:lnTo>
                  <a:close/>
                </a:path>
                <a:path w="3526790" h="579120">
                  <a:moveTo>
                    <a:pt x="517271" y="0"/>
                  </a:moveTo>
                  <a:lnTo>
                    <a:pt x="527431" y="0"/>
                  </a:lnTo>
                  <a:lnTo>
                    <a:pt x="535686" y="507"/>
                  </a:lnTo>
                  <a:lnTo>
                    <a:pt x="566420" y="10287"/>
                  </a:lnTo>
                  <a:lnTo>
                    <a:pt x="568071" y="12446"/>
                  </a:lnTo>
                  <a:lnTo>
                    <a:pt x="568833" y="14986"/>
                  </a:lnTo>
                  <a:lnTo>
                    <a:pt x="568833" y="17652"/>
                  </a:lnTo>
                  <a:lnTo>
                    <a:pt x="568833" y="219455"/>
                  </a:lnTo>
                  <a:lnTo>
                    <a:pt x="609320" y="187630"/>
                  </a:lnTo>
                  <a:lnTo>
                    <a:pt x="651256" y="170624"/>
                  </a:lnTo>
                  <a:lnTo>
                    <a:pt x="680593" y="167386"/>
                  </a:lnTo>
                  <a:lnTo>
                    <a:pt x="698452" y="168167"/>
                  </a:lnTo>
                  <a:lnTo>
                    <a:pt x="743458" y="179704"/>
                  </a:lnTo>
                  <a:lnTo>
                    <a:pt x="776229" y="203207"/>
                  </a:lnTo>
                  <a:lnTo>
                    <a:pt x="798290" y="236362"/>
                  </a:lnTo>
                  <a:lnTo>
                    <a:pt x="810486" y="277971"/>
                  </a:lnTo>
                  <a:lnTo>
                    <a:pt x="814451" y="331977"/>
                  </a:lnTo>
                  <a:lnTo>
                    <a:pt x="814451" y="555878"/>
                  </a:lnTo>
                  <a:lnTo>
                    <a:pt x="814451" y="558546"/>
                  </a:lnTo>
                  <a:lnTo>
                    <a:pt x="813562" y="560959"/>
                  </a:lnTo>
                  <a:lnTo>
                    <a:pt x="811911" y="562990"/>
                  </a:lnTo>
                  <a:lnTo>
                    <a:pt x="810387" y="565023"/>
                  </a:lnTo>
                  <a:lnTo>
                    <a:pt x="807593" y="566801"/>
                  </a:lnTo>
                  <a:lnTo>
                    <a:pt x="803783" y="568071"/>
                  </a:lnTo>
                  <a:lnTo>
                    <a:pt x="799973" y="569467"/>
                  </a:lnTo>
                  <a:lnTo>
                    <a:pt x="794766" y="570484"/>
                  </a:lnTo>
                  <a:lnTo>
                    <a:pt x="788035" y="571246"/>
                  </a:lnTo>
                  <a:lnTo>
                    <a:pt x="781304" y="571880"/>
                  </a:lnTo>
                  <a:lnTo>
                    <a:pt x="773049" y="572262"/>
                  </a:lnTo>
                  <a:lnTo>
                    <a:pt x="763270" y="572262"/>
                  </a:lnTo>
                  <a:lnTo>
                    <a:pt x="753110" y="572262"/>
                  </a:lnTo>
                  <a:lnTo>
                    <a:pt x="722376" y="568071"/>
                  </a:lnTo>
                  <a:lnTo>
                    <a:pt x="718566" y="566801"/>
                  </a:lnTo>
                  <a:lnTo>
                    <a:pt x="715772" y="565023"/>
                  </a:lnTo>
                  <a:lnTo>
                    <a:pt x="714121" y="562990"/>
                  </a:lnTo>
                  <a:lnTo>
                    <a:pt x="712470" y="560959"/>
                  </a:lnTo>
                  <a:lnTo>
                    <a:pt x="711708" y="558546"/>
                  </a:lnTo>
                  <a:lnTo>
                    <a:pt x="711708" y="555878"/>
                  </a:lnTo>
                  <a:lnTo>
                    <a:pt x="711708" y="347472"/>
                  </a:lnTo>
                  <a:lnTo>
                    <a:pt x="707771" y="305815"/>
                  </a:lnTo>
                  <a:lnTo>
                    <a:pt x="685292" y="266953"/>
                  </a:lnTo>
                  <a:lnTo>
                    <a:pt x="650239" y="257048"/>
                  </a:lnTo>
                  <a:lnTo>
                    <a:pt x="640405" y="257950"/>
                  </a:lnTo>
                  <a:lnTo>
                    <a:pt x="600497" y="279374"/>
                  </a:lnTo>
                  <a:lnTo>
                    <a:pt x="568833" y="313181"/>
                  </a:lnTo>
                  <a:lnTo>
                    <a:pt x="568833" y="555878"/>
                  </a:lnTo>
                  <a:lnTo>
                    <a:pt x="568833" y="558546"/>
                  </a:lnTo>
                  <a:lnTo>
                    <a:pt x="568071" y="560959"/>
                  </a:lnTo>
                  <a:lnTo>
                    <a:pt x="566420" y="562990"/>
                  </a:lnTo>
                  <a:lnTo>
                    <a:pt x="564769" y="565023"/>
                  </a:lnTo>
                  <a:lnTo>
                    <a:pt x="561975" y="566801"/>
                  </a:lnTo>
                  <a:lnTo>
                    <a:pt x="558038" y="568071"/>
                  </a:lnTo>
                  <a:lnTo>
                    <a:pt x="554101" y="569467"/>
                  </a:lnTo>
                  <a:lnTo>
                    <a:pt x="548767" y="570484"/>
                  </a:lnTo>
                  <a:lnTo>
                    <a:pt x="542289" y="571246"/>
                  </a:lnTo>
                  <a:lnTo>
                    <a:pt x="535686" y="571880"/>
                  </a:lnTo>
                  <a:lnTo>
                    <a:pt x="527431" y="572262"/>
                  </a:lnTo>
                  <a:lnTo>
                    <a:pt x="517271" y="572262"/>
                  </a:lnTo>
                  <a:lnTo>
                    <a:pt x="507238" y="572262"/>
                  </a:lnTo>
                  <a:lnTo>
                    <a:pt x="476504" y="568071"/>
                  </a:lnTo>
                  <a:lnTo>
                    <a:pt x="472567" y="566801"/>
                  </a:lnTo>
                  <a:lnTo>
                    <a:pt x="469773" y="565023"/>
                  </a:lnTo>
                  <a:lnTo>
                    <a:pt x="468122" y="562990"/>
                  </a:lnTo>
                  <a:lnTo>
                    <a:pt x="466471" y="560959"/>
                  </a:lnTo>
                  <a:lnTo>
                    <a:pt x="465709" y="558546"/>
                  </a:lnTo>
                  <a:lnTo>
                    <a:pt x="465709" y="555878"/>
                  </a:lnTo>
                  <a:lnTo>
                    <a:pt x="465709" y="17652"/>
                  </a:lnTo>
                  <a:lnTo>
                    <a:pt x="465709" y="14986"/>
                  </a:lnTo>
                  <a:lnTo>
                    <a:pt x="466471" y="12446"/>
                  </a:lnTo>
                  <a:lnTo>
                    <a:pt x="468122" y="10287"/>
                  </a:lnTo>
                  <a:lnTo>
                    <a:pt x="469773" y="8127"/>
                  </a:lnTo>
                  <a:lnTo>
                    <a:pt x="507238" y="0"/>
                  </a:lnTo>
                  <a:lnTo>
                    <a:pt x="517271" y="0"/>
                  </a:lnTo>
                  <a:close/>
                </a:path>
              </a:pathLst>
            </a:custGeom>
            <a:ln w="9525">
              <a:solidFill>
                <a:srgbClr val="396A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227065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228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7251" y="11175"/>
            <a:ext cx="7778750" cy="692150"/>
            <a:chOff x="2897251" y="11175"/>
            <a:chExt cx="7778750" cy="692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14350"/>
              <a:ext cx="7772400" cy="685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00426" y="14350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58515" y="71755"/>
            <a:ext cx="684974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80" dirty="0"/>
              <a:t>R</a:t>
            </a:r>
            <a:r>
              <a:rPr spc="35" dirty="0"/>
              <a:t>e</a:t>
            </a:r>
            <a:r>
              <a:rPr spc="30" dirty="0"/>
              <a:t>l</a:t>
            </a:r>
            <a:r>
              <a:rPr spc="-10" dirty="0"/>
              <a:t>a</a:t>
            </a:r>
            <a:r>
              <a:rPr spc="10" dirty="0"/>
              <a:t>t</a:t>
            </a:r>
            <a:r>
              <a:rPr spc="35" dirty="0"/>
              <a:t>i</a:t>
            </a:r>
            <a:r>
              <a:rPr spc="5" dirty="0"/>
              <a:t>o</a:t>
            </a:r>
            <a:r>
              <a:rPr spc="15" dirty="0"/>
              <a:t>n</a:t>
            </a:r>
            <a:r>
              <a:rPr spc="-15" dirty="0"/>
              <a:t>a</a:t>
            </a:r>
            <a:r>
              <a:rPr spc="5" dirty="0"/>
              <a:t>l</a:t>
            </a:r>
            <a:r>
              <a:rPr spc="-170" dirty="0"/>
              <a:t> </a:t>
            </a:r>
            <a:r>
              <a:rPr spc="10" dirty="0"/>
              <a:t>D</a:t>
            </a:r>
            <a:r>
              <a:rPr spc="-20" dirty="0"/>
              <a:t>a</a:t>
            </a:r>
            <a:r>
              <a:rPr spc="10" dirty="0"/>
              <a:t>ta</a:t>
            </a:r>
            <a:r>
              <a:rPr spc="-65" dirty="0"/>
              <a:t> </a:t>
            </a:r>
            <a:r>
              <a:rPr spc="50" dirty="0"/>
              <a:t>M</a:t>
            </a:r>
            <a:r>
              <a:rPr spc="5" dirty="0"/>
              <a:t>o</a:t>
            </a:r>
            <a:r>
              <a:rPr spc="15" dirty="0"/>
              <a:t>d</a:t>
            </a:r>
            <a:r>
              <a:rPr spc="30" dirty="0"/>
              <a:t>e</a:t>
            </a:r>
            <a:r>
              <a:rPr spc="5" dirty="0"/>
              <a:t>l</a:t>
            </a:r>
            <a:r>
              <a:rPr spc="-100" dirty="0"/>
              <a:t> </a:t>
            </a:r>
            <a:r>
              <a:rPr spc="30" dirty="0"/>
              <a:t>C</a:t>
            </a:r>
            <a:r>
              <a:rPr spc="5" dirty="0"/>
              <a:t>o</a:t>
            </a:r>
            <a:r>
              <a:rPr spc="10" dirty="0"/>
              <a:t>nc</a:t>
            </a:r>
            <a:r>
              <a:rPr spc="35" dirty="0"/>
              <a:t>e</a:t>
            </a:r>
            <a:r>
              <a:rPr spc="10" dirty="0"/>
              <a:t>pts</a:t>
            </a:r>
            <a:r>
              <a:rPr spc="-135" dirty="0"/>
              <a:t> </a:t>
            </a:r>
            <a:r>
              <a:rPr spc="-25" dirty="0"/>
              <a:t>(</a:t>
            </a:r>
            <a:r>
              <a:rPr spc="5" dirty="0"/>
              <a:t>c</a:t>
            </a:r>
            <a:r>
              <a:rPr dirty="0"/>
              <a:t>o</a:t>
            </a:r>
            <a:r>
              <a:rPr spc="10" dirty="0"/>
              <a:t>nt</a:t>
            </a:r>
            <a:r>
              <a:rPr spc="35" dirty="0"/>
              <a:t>i</a:t>
            </a:r>
            <a:r>
              <a:rPr spc="-35" dirty="0"/>
              <a:t>..)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7575" y="1024255"/>
            <a:ext cx="10365740" cy="4321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ts val="2755"/>
              </a:lnSpc>
              <a:spcBef>
                <a:spcPts val="10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-15" dirty="0">
                <a:solidFill>
                  <a:srgbClr val="273139"/>
                </a:solidFill>
                <a:latin typeface="Calibri"/>
                <a:cs typeface="Calibri"/>
              </a:rPr>
              <a:t>Degree:</a:t>
            </a:r>
            <a:r>
              <a:rPr sz="2400" b="1" spc="7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8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number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of attributes</a:t>
            </a:r>
            <a:r>
              <a:rPr sz="2400" spc="-1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relation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known</a:t>
            </a:r>
            <a:r>
              <a:rPr sz="2400" spc="-7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as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degree</a:t>
            </a:r>
            <a:r>
              <a:rPr sz="2400" spc="-8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of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55"/>
              </a:lnSpc>
            </a:pP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relation.</a:t>
            </a:r>
            <a:r>
              <a:rPr sz="2400" spc="-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b="1" dirty="0">
                <a:solidFill>
                  <a:srgbClr val="273139"/>
                </a:solidFill>
                <a:latin typeface="Calibri"/>
                <a:cs typeface="Calibri"/>
              </a:rPr>
              <a:t>STUDENT</a:t>
            </a:r>
            <a:r>
              <a:rPr sz="2400" b="1" spc="-7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relation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defined</a:t>
            </a:r>
            <a:r>
              <a:rPr sz="2400" spc="-8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above</a:t>
            </a:r>
            <a:r>
              <a:rPr sz="2400" spc="6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has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degree</a:t>
            </a:r>
            <a:r>
              <a:rPr sz="2400" spc="-8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5.</a:t>
            </a:r>
            <a:endParaRPr sz="2400">
              <a:latin typeface="Calibri"/>
              <a:cs typeface="Calibri"/>
            </a:endParaRPr>
          </a:p>
          <a:p>
            <a:pPr marL="241300" marR="1480820" indent="-229235">
              <a:lnSpc>
                <a:spcPts val="2550"/>
              </a:lnSpc>
              <a:spcBef>
                <a:spcPts val="108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-5" dirty="0">
                <a:solidFill>
                  <a:srgbClr val="273139"/>
                </a:solidFill>
                <a:latin typeface="Calibri"/>
                <a:cs typeface="Calibri"/>
              </a:rPr>
              <a:t>Cardinality:</a:t>
            </a:r>
            <a:r>
              <a:rPr sz="24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9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number</a:t>
            </a: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tuples</a:t>
            </a:r>
            <a:r>
              <a:rPr sz="2400" spc="-6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spc="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relation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 is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known</a:t>
            </a:r>
            <a:r>
              <a:rPr sz="2400" spc="-8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as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cardinality. </a:t>
            </a:r>
            <a:r>
              <a:rPr sz="2400" spc="-5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73139"/>
                </a:solidFill>
                <a:latin typeface="Calibri"/>
                <a:cs typeface="Calibri"/>
              </a:rPr>
              <a:t>STUDENT</a:t>
            </a:r>
            <a:r>
              <a:rPr sz="2400" b="1" spc="-8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relation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defined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above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has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cardinality</a:t>
            </a:r>
            <a:r>
              <a:rPr sz="2400" spc="-5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4.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-10" dirty="0">
                <a:solidFill>
                  <a:srgbClr val="273139"/>
                </a:solidFill>
                <a:latin typeface="Calibri"/>
                <a:cs typeface="Calibri"/>
              </a:rPr>
              <a:t>Column:</a:t>
            </a:r>
            <a:r>
              <a:rPr sz="24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Column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represents</a:t>
            </a:r>
            <a:r>
              <a:rPr sz="2400" spc="-13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9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set</a:t>
            </a:r>
            <a:r>
              <a:rPr sz="2400" spc="-7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of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values</a:t>
            </a:r>
            <a:r>
              <a:rPr sz="24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for</a:t>
            </a:r>
            <a:r>
              <a:rPr sz="2400" spc="4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particular</a:t>
            </a:r>
            <a:r>
              <a:rPr sz="2400" spc="4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attribute.</a:t>
            </a:r>
            <a:endParaRPr sz="2400">
              <a:latin typeface="Calibri"/>
              <a:cs typeface="Calibri"/>
            </a:endParaRPr>
          </a:p>
          <a:p>
            <a:pPr marL="241300" marR="13970" indent="-229235">
              <a:lnSpc>
                <a:spcPts val="2560"/>
              </a:lnSpc>
              <a:spcBef>
                <a:spcPts val="1080"/>
              </a:spcBef>
              <a:buFont typeface="Arial MT"/>
              <a:buChar char="•"/>
              <a:tabLst>
                <a:tab pos="241935" algn="l"/>
                <a:tab pos="2204720" algn="l"/>
                <a:tab pos="3014980" algn="l"/>
                <a:tab pos="4168140" algn="l"/>
                <a:tab pos="4854575" algn="l"/>
                <a:tab pos="7018655" algn="l"/>
                <a:tab pos="9620885" algn="l"/>
              </a:tabLst>
            </a:pPr>
            <a:r>
              <a:rPr sz="2400" b="1" dirty="0">
                <a:latin typeface="Calibri"/>
                <a:cs typeface="Calibri"/>
              </a:rPr>
              <a:t>R</a:t>
            </a:r>
            <a:r>
              <a:rPr sz="2400" b="1" spc="-15" dirty="0">
                <a:latin typeface="Calibri"/>
                <a:cs typeface="Calibri"/>
              </a:rPr>
              <a:t>e</a:t>
            </a:r>
            <a:r>
              <a:rPr sz="2400" b="1" spc="5" dirty="0">
                <a:latin typeface="Calibri"/>
                <a:cs typeface="Calibri"/>
              </a:rPr>
              <a:t>l</a:t>
            </a:r>
            <a:r>
              <a:rPr sz="2400" b="1" spc="10" dirty="0">
                <a:latin typeface="Calibri"/>
                <a:cs typeface="Calibri"/>
              </a:rPr>
              <a:t>a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5" dirty="0">
                <a:latin typeface="Calibri"/>
                <a:cs typeface="Calibri"/>
              </a:rPr>
              <a:t>i</a:t>
            </a:r>
            <a:r>
              <a:rPr sz="2400" b="1" spc="-20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n </a:t>
            </a:r>
            <a:r>
              <a:rPr sz="2400" b="1" spc="-110" dirty="0">
                <a:latin typeface="Calibri"/>
                <a:cs typeface="Calibri"/>
              </a:rPr>
              <a:t> </a:t>
            </a:r>
            <a:r>
              <a:rPr sz="2400" b="1" spc="-105" dirty="0">
                <a:latin typeface="Calibri"/>
                <a:cs typeface="Calibri"/>
              </a:rPr>
              <a:t>k</a:t>
            </a:r>
            <a:r>
              <a:rPr sz="2400" b="1" spc="-1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y </a:t>
            </a:r>
            <a:r>
              <a:rPr sz="2400" b="1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	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6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y	</a:t>
            </a:r>
            <a:r>
              <a:rPr sz="2400" spc="-90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 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e,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 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-25" dirty="0">
                <a:latin typeface="Calibri"/>
                <a:cs typeface="Calibri"/>
              </a:rPr>
              <a:t>l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tt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bu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7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 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-30" dirty="0">
                <a:latin typeface="Calibri"/>
                <a:cs typeface="Calibri"/>
              </a:rPr>
              <a:t>all</a:t>
            </a:r>
            <a:r>
              <a:rPr sz="2400" dirty="0">
                <a:latin typeface="Calibri"/>
                <a:cs typeface="Calibri"/>
              </a:rPr>
              <a:t>ed  </a:t>
            </a:r>
            <a:r>
              <a:rPr sz="2400" spc="-10" dirty="0">
                <a:latin typeface="Calibri"/>
                <a:cs typeface="Calibri"/>
              </a:rPr>
              <a:t>relation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key.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630"/>
              </a:lnSpc>
              <a:spcBef>
                <a:spcPts val="98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-25" dirty="0">
                <a:latin typeface="Calibri"/>
                <a:cs typeface="Calibri"/>
              </a:rPr>
              <a:t>Attribute</a:t>
            </a:r>
            <a:r>
              <a:rPr sz="2400" b="1" spc="1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domain</a:t>
            </a:r>
            <a:r>
              <a:rPr sz="2400" b="1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Every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attribute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has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pre-defined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value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scope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which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10" dirty="0">
                <a:latin typeface="Calibri"/>
                <a:cs typeface="Calibri"/>
              </a:rPr>
              <a:t> known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attribute</a:t>
            </a:r>
            <a:r>
              <a:rPr sz="2400" spc="-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domain.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ts val="2715"/>
              </a:lnSpc>
              <a:spcBef>
                <a:spcPts val="68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5" dirty="0">
                <a:latin typeface="Calibri"/>
                <a:cs typeface="Calibri"/>
              </a:rPr>
              <a:t>NULL</a:t>
            </a:r>
            <a:r>
              <a:rPr sz="2400" b="1" spc="9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Values: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value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not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known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or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unavailable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called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NULL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value.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15"/>
              </a:lnSpc>
            </a:pP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nt</a:t>
            </a:r>
            <a:r>
              <a:rPr sz="2400" dirty="0">
                <a:latin typeface="Calibri"/>
                <a:cs typeface="Calibri"/>
              </a:rPr>
              <a:t>ed</a:t>
            </a:r>
            <a:r>
              <a:rPr sz="2400" spc="-16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p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00" y="9525"/>
            <a:ext cx="1371600" cy="77152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45"/>
              </a:spcBef>
            </a:pPr>
            <a:r>
              <a:rPr spc="-80" dirty="0"/>
              <a:t>R</a:t>
            </a:r>
            <a:r>
              <a:rPr spc="35" dirty="0"/>
              <a:t>e</a:t>
            </a:r>
            <a:r>
              <a:rPr spc="30" dirty="0"/>
              <a:t>l</a:t>
            </a:r>
            <a:r>
              <a:rPr spc="-10" dirty="0"/>
              <a:t>a</a:t>
            </a:r>
            <a:r>
              <a:rPr spc="10" dirty="0"/>
              <a:t>t</a:t>
            </a:r>
            <a:r>
              <a:rPr spc="35" dirty="0"/>
              <a:t>i</a:t>
            </a:r>
            <a:r>
              <a:rPr spc="5" dirty="0"/>
              <a:t>o</a:t>
            </a:r>
            <a:r>
              <a:rPr spc="15" dirty="0"/>
              <a:t>n</a:t>
            </a:r>
            <a:r>
              <a:rPr spc="-15" dirty="0"/>
              <a:t>a</a:t>
            </a:r>
            <a:r>
              <a:rPr spc="5" dirty="0"/>
              <a:t>l</a:t>
            </a:r>
            <a:r>
              <a:rPr spc="-170" dirty="0"/>
              <a:t> </a:t>
            </a:r>
            <a:r>
              <a:rPr spc="50" dirty="0"/>
              <a:t>M</a:t>
            </a:r>
            <a:r>
              <a:rPr spc="5" dirty="0"/>
              <a:t>o</a:t>
            </a:r>
            <a:r>
              <a:rPr spc="15" dirty="0"/>
              <a:t>d</a:t>
            </a:r>
            <a:r>
              <a:rPr spc="30" dirty="0"/>
              <a:t>e</a:t>
            </a:r>
            <a:r>
              <a:rPr spc="5" dirty="0"/>
              <a:t>l</a:t>
            </a:r>
            <a:r>
              <a:rPr spc="-100" dirty="0"/>
              <a:t> </a:t>
            </a:r>
            <a:r>
              <a:rPr spc="30" dirty="0"/>
              <a:t>C</a:t>
            </a:r>
            <a:r>
              <a:rPr spc="5" dirty="0"/>
              <a:t>o</a:t>
            </a:r>
            <a:r>
              <a:rPr spc="10" dirty="0"/>
              <a:t>nc</a:t>
            </a:r>
            <a:r>
              <a:rPr spc="35" dirty="0"/>
              <a:t>e</a:t>
            </a:r>
            <a:r>
              <a:rPr spc="10" dirty="0"/>
              <a:t>pt</a:t>
            </a:r>
            <a:r>
              <a:rPr spc="-5" dirty="0"/>
              <a:t>s</a:t>
            </a:r>
            <a:r>
              <a:rPr spc="-20" dirty="0"/>
              <a:t>(</a:t>
            </a:r>
            <a:r>
              <a:rPr spc="5" dirty="0"/>
              <a:t>c</a:t>
            </a:r>
            <a:r>
              <a:rPr dirty="0"/>
              <a:t>o</a:t>
            </a:r>
            <a:r>
              <a:rPr spc="10" dirty="0"/>
              <a:t>nt</a:t>
            </a:r>
            <a:r>
              <a:rPr spc="35" dirty="0"/>
              <a:t>i</a:t>
            </a:r>
            <a:r>
              <a:rPr spc="40" dirty="0"/>
              <a:t>…)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383081" y="1371600"/>
            <a:ext cx="7957820" cy="3838575"/>
            <a:chOff x="2383081" y="1371600"/>
            <a:chExt cx="7957820" cy="38385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3081" y="1371600"/>
              <a:ext cx="7957697" cy="38385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34100" y="2186050"/>
              <a:ext cx="1181100" cy="209550"/>
            </a:xfrm>
            <a:custGeom>
              <a:avLst/>
              <a:gdLst/>
              <a:ahLst/>
              <a:cxnLst/>
              <a:rect l="l" t="t" r="r" b="b"/>
              <a:pathLst>
                <a:path w="1181100" h="209550">
                  <a:moveTo>
                    <a:pt x="1181100" y="0"/>
                  </a:moveTo>
                  <a:lnTo>
                    <a:pt x="0" y="0"/>
                  </a:lnTo>
                  <a:lnTo>
                    <a:pt x="0" y="209550"/>
                  </a:lnTo>
                  <a:lnTo>
                    <a:pt x="1181100" y="209550"/>
                  </a:lnTo>
                  <a:lnTo>
                    <a:pt x="1181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34100" y="2186050"/>
              <a:ext cx="1181100" cy="209550"/>
            </a:xfrm>
            <a:custGeom>
              <a:avLst/>
              <a:gdLst/>
              <a:ahLst/>
              <a:cxnLst/>
              <a:rect l="l" t="t" r="r" b="b"/>
              <a:pathLst>
                <a:path w="1181100" h="209550">
                  <a:moveTo>
                    <a:pt x="0" y="209550"/>
                  </a:moveTo>
                  <a:lnTo>
                    <a:pt x="1181100" y="209550"/>
                  </a:lnTo>
                  <a:lnTo>
                    <a:pt x="1181100" y="0"/>
                  </a:lnTo>
                  <a:lnTo>
                    <a:pt x="0" y="0"/>
                  </a:lnTo>
                  <a:lnTo>
                    <a:pt x="0" y="20955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80976" y="9525"/>
            <a:ext cx="1305098" cy="7715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527803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74283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06057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2560" y="1022159"/>
            <a:ext cx="8793480" cy="486156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5" dirty="0">
                <a:latin typeface="Calibri"/>
                <a:cs typeface="Calibri"/>
              </a:rPr>
              <a:t>Name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relation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distinct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all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other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relations.</a:t>
            </a:r>
            <a:endParaRPr sz="24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800"/>
              </a:lnSpc>
              <a:spcBef>
                <a:spcPts val="85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Each </a:t>
            </a:r>
            <a:r>
              <a:rPr sz="2400" spc="-20" dirty="0">
                <a:latin typeface="Calibri"/>
                <a:cs typeface="Calibri"/>
              </a:rPr>
              <a:t>value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a tuple </a:t>
            </a:r>
            <a:r>
              <a:rPr sz="2400" spc="-15" dirty="0">
                <a:latin typeface="Calibri"/>
                <a:cs typeface="Calibri"/>
              </a:rPr>
              <a:t>is an atomic value; </a:t>
            </a:r>
            <a:r>
              <a:rPr sz="2400" spc="-2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is, </a:t>
            </a:r>
            <a:r>
              <a:rPr sz="2400" spc="-15" dirty="0">
                <a:latin typeface="Calibri"/>
                <a:cs typeface="Calibri"/>
              </a:rPr>
              <a:t>it is </a:t>
            </a:r>
            <a:r>
              <a:rPr sz="2400" spc="5" dirty="0">
                <a:latin typeface="Calibri"/>
                <a:cs typeface="Calibri"/>
              </a:rPr>
              <a:t>not </a:t>
            </a:r>
            <a:r>
              <a:rPr sz="2400" spc="-15" dirty="0">
                <a:latin typeface="Calibri"/>
                <a:cs typeface="Calibri"/>
              </a:rPr>
              <a:t>divisible </a:t>
            </a:r>
            <a:r>
              <a:rPr sz="2400" spc="-5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components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framework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basic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relational </a:t>
            </a:r>
            <a:r>
              <a:rPr sz="2400" spc="5" dirty="0">
                <a:latin typeface="Calibri"/>
                <a:cs typeface="Calibri"/>
              </a:rPr>
              <a:t>model.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Hence,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composite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 multivalued attributes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are 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allowed.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model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sometimes</a:t>
            </a:r>
            <a:r>
              <a:rPr sz="2400" spc="-1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called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flat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relational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model.</a:t>
            </a:r>
            <a:endParaRPr sz="2400">
              <a:latin typeface="Calibri"/>
              <a:cs typeface="Calibri"/>
            </a:endParaRPr>
          </a:p>
          <a:p>
            <a:pPr marL="241300" marR="15240" algn="just">
              <a:lnSpc>
                <a:spcPct val="100400"/>
              </a:lnSpc>
              <a:spcBef>
                <a:spcPts val="940"/>
              </a:spcBef>
            </a:pPr>
            <a:r>
              <a:rPr sz="2400" spc="5" dirty="0">
                <a:latin typeface="Calibri"/>
                <a:cs typeface="Calibri"/>
              </a:rPr>
              <a:t>Hence,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multivalued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5" dirty="0">
                <a:latin typeface="Calibri"/>
                <a:cs typeface="Calibri"/>
              </a:rPr>
              <a:t> be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represented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separate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relations,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composite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attributes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represented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only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their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component</a:t>
            </a:r>
            <a:r>
              <a:rPr sz="2400" spc="-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attributes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basic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model.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 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tt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bu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spc="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tt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bu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spc="-30" dirty="0">
                <a:latin typeface="Calibri"/>
                <a:cs typeface="Calibri"/>
              </a:rPr>
              <a:t>ai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gn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f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2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up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dup</a:t>
            </a:r>
            <a:r>
              <a:rPr sz="2400" spc="-30" dirty="0">
                <a:latin typeface="Calibri"/>
                <a:cs typeface="Calibri"/>
              </a:rPr>
              <a:t>li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spc="-30" dirty="0">
                <a:latin typeface="Calibri"/>
                <a:cs typeface="Calibri"/>
              </a:rPr>
              <a:t>al</a:t>
            </a:r>
            <a:r>
              <a:rPr sz="2400" spc="5" dirty="0">
                <a:latin typeface="Calibri"/>
                <a:cs typeface="Calibri"/>
              </a:rPr>
              <a:t>u</a:t>
            </a:r>
            <a:r>
              <a:rPr sz="2400" spc="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Order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tuple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have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different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sequence.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30978" y="43815"/>
            <a:ext cx="4506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1.2</a:t>
            </a:r>
            <a:r>
              <a:rPr spc="-55" dirty="0"/>
              <a:t> </a:t>
            </a:r>
            <a:r>
              <a:rPr spc="5" dirty="0"/>
              <a:t>Properties</a:t>
            </a:r>
            <a:r>
              <a:rPr spc="-80" dirty="0"/>
              <a:t> </a:t>
            </a:r>
            <a:r>
              <a:rPr spc="5" dirty="0"/>
              <a:t>of</a:t>
            </a:r>
            <a:r>
              <a:rPr spc="-40" dirty="0"/>
              <a:t> </a:t>
            </a:r>
            <a:r>
              <a:rPr spc="5" dirty="0"/>
              <a:t>Relations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7575" y="6434454"/>
            <a:ext cx="6743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5/01/2024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07801" y="6434454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9984" y="6453504"/>
            <a:ext cx="8794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06464" y="6453504"/>
            <a:ext cx="4000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38237" y="6453504"/>
            <a:ext cx="4127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0976" y="9525"/>
            <a:ext cx="1305098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91882"/>
            <a:ext cx="8091170" cy="42259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1300" marR="5080" indent="-229235" algn="just">
              <a:lnSpc>
                <a:spcPct val="80000"/>
              </a:lnSpc>
              <a:spcBef>
                <a:spcPts val="67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15" dirty="0">
                <a:latin typeface="Calibri"/>
                <a:cs typeface="Calibri"/>
              </a:rPr>
              <a:t>An </a:t>
            </a:r>
            <a:r>
              <a:rPr sz="2400" spc="-20" dirty="0">
                <a:latin typeface="Calibri"/>
                <a:cs typeface="Calibri"/>
              </a:rPr>
              <a:t>important </a:t>
            </a:r>
            <a:r>
              <a:rPr sz="2400" dirty="0">
                <a:latin typeface="Calibri"/>
                <a:cs typeface="Calibri"/>
              </a:rPr>
              <a:t>concept </a:t>
            </a:r>
            <a:r>
              <a:rPr sz="2400" spc="-55" dirty="0">
                <a:latin typeface="Calibri"/>
                <a:cs typeface="Calibri"/>
              </a:rPr>
              <a:t>is </a:t>
            </a:r>
            <a:r>
              <a:rPr sz="2400" spc="-2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NULL </a:t>
            </a:r>
            <a:r>
              <a:rPr sz="2400" spc="-10" dirty="0">
                <a:latin typeface="Calibri"/>
                <a:cs typeface="Calibri"/>
              </a:rPr>
              <a:t>values, </a:t>
            </a:r>
            <a:r>
              <a:rPr sz="2400" spc="5" dirty="0">
                <a:latin typeface="Calibri"/>
                <a:cs typeface="Calibri"/>
              </a:rPr>
              <a:t>which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10" dirty="0">
                <a:latin typeface="Calibri"/>
                <a:cs typeface="Calibri"/>
              </a:rPr>
              <a:t>used </a:t>
            </a:r>
            <a:r>
              <a:rPr sz="2400" spc="20" dirty="0">
                <a:latin typeface="Calibri"/>
                <a:cs typeface="Calibri"/>
              </a:rPr>
              <a:t>to 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represent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values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attributes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 </a:t>
            </a:r>
            <a:r>
              <a:rPr sz="2400" spc="-25" dirty="0">
                <a:latin typeface="Calibri"/>
                <a:cs typeface="Calibri"/>
              </a:rPr>
              <a:t>may</a:t>
            </a:r>
            <a:r>
              <a:rPr sz="2400" spc="49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be unknown or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may </a:t>
            </a:r>
            <a:r>
              <a:rPr sz="2400" spc="5" dirty="0">
                <a:latin typeface="Calibri"/>
                <a:cs typeface="Calibri"/>
              </a:rPr>
              <a:t>not apply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tuple. A </a:t>
            </a:r>
            <a:r>
              <a:rPr sz="2400" spc="5" dirty="0">
                <a:latin typeface="Calibri"/>
                <a:cs typeface="Calibri"/>
              </a:rPr>
              <a:t>special </a:t>
            </a:r>
            <a:r>
              <a:rPr sz="2400" spc="-5" dirty="0">
                <a:latin typeface="Calibri"/>
                <a:cs typeface="Calibri"/>
              </a:rPr>
              <a:t>value, </a:t>
            </a:r>
            <a:r>
              <a:rPr sz="2400" spc="-10" dirty="0">
                <a:latin typeface="Calibri"/>
                <a:cs typeface="Calibri"/>
              </a:rPr>
              <a:t>called </a:t>
            </a:r>
            <a:r>
              <a:rPr sz="2400" spc="10" dirty="0">
                <a:latin typeface="Calibri"/>
                <a:cs typeface="Calibri"/>
              </a:rPr>
              <a:t>NULL,  </a:t>
            </a:r>
            <a:r>
              <a:rPr sz="2400" spc="-15" dirty="0">
                <a:latin typeface="Calibri"/>
                <a:cs typeface="Calibri"/>
              </a:rPr>
              <a:t>is </a:t>
            </a:r>
            <a:r>
              <a:rPr sz="2400" spc="10" dirty="0">
                <a:latin typeface="Calibri"/>
                <a:cs typeface="Calibri"/>
              </a:rPr>
              <a:t>used 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these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cases.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9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Constraints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1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Relational</a:t>
            </a:r>
            <a:r>
              <a:rPr sz="24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Model:</a:t>
            </a:r>
            <a:endParaRPr sz="2400">
              <a:latin typeface="Calibri"/>
              <a:cs typeface="Calibri"/>
            </a:endParaRPr>
          </a:p>
          <a:p>
            <a:pPr marL="241300" marR="13970" indent="-229235" algn="just">
              <a:lnSpc>
                <a:spcPct val="79500"/>
              </a:lnSpc>
              <a:spcBef>
                <a:spcPts val="101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While </a:t>
            </a:r>
            <a:r>
              <a:rPr sz="2400" spc="-5" dirty="0">
                <a:latin typeface="Calibri"/>
                <a:cs typeface="Calibri"/>
              </a:rPr>
              <a:t>designing </a:t>
            </a:r>
            <a:r>
              <a:rPr sz="2400" spc="-15" dirty="0">
                <a:latin typeface="Calibri"/>
                <a:cs typeface="Calibri"/>
              </a:rPr>
              <a:t>Relational </a:t>
            </a:r>
            <a:r>
              <a:rPr sz="2400" spc="-10" dirty="0">
                <a:latin typeface="Calibri"/>
                <a:cs typeface="Calibri"/>
              </a:rPr>
              <a:t>Model, </a:t>
            </a:r>
            <a:r>
              <a:rPr sz="2400" spc="5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define </a:t>
            </a:r>
            <a:r>
              <a:rPr sz="2400" spc="15" dirty="0">
                <a:latin typeface="Calibri"/>
                <a:cs typeface="Calibri"/>
              </a:rPr>
              <a:t>some </a:t>
            </a:r>
            <a:r>
              <a:rPr sz="2400" spc="-10" dirty="0">
                <a:latin typeface="Calibri"/>
                <a:cs typeface="Calibri"/>
              </a:rPr>
              <a:t>conditions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hold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present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called </a:t>
            </a:r>
            <a:r>
              <a:rPr sz="2400" spc="-5" dirty="0">
                <a:latin typeface="Calibri"/>
                <a:cs typeface="Calibri"/>
              </a:rPr>
              <a:t> Constraints.</a:t>
            </a:r>
            <a:endParaRPr sz="2400">
              <a:latin typeface="Calibri"/>
              <a:cs typeface="Calibri"/>
            </a:endParaRPr>
          </a:p>
          <a:p>
            <a:pPr marL="241300" marR="20955" indent="-229235" algn="just">
              <a:lnSpc>
                <a:spcPts val="2330"/>
              </a:lnSpc>
              <a:spcBef>
                <a:spcPts val="96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15" dirty="0">
                <a:latin typeface="Calibri"/>
                <a:cs typeface="Calibri"/>
              </a:rPr>
              <a:t>These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constraints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checked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before</a:t>
            </a:r>
            <a:r>
              <a:rPr sz="2400" spc="4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performing</a:t>
            </a:r>
            <a:r>
              <a:rPr sz="2400" spc="52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any 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(insertion,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deletion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updation)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  <a:p>
            <a:pPr marL="241300" indent="-229235" algn="just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spc="5" dirty="0">
                <a:latin typeface="Calibri"/>
                <a:cs typeface="Calibri"/>
              </a:rPr>
              <a:t>there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violation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any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constrains,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will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fail.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918210">
              <a:lnSpc>
                <a:spcPct val="100000"/>
              </a:lnSpc>
              <a:spcBef>
                <a:spcPts val="545"/>
              </a:spcBef>
            </a:pPr>
            <a:r>
              <a:rPr dirty="0"/>
              <a:t>1.3</a:t>
            </a:r>
            <a:r>
              <a:rPr spc="-40" dirty="0"/>
              <a:t> </a:t>
            </a:r>
            <a:r>
              <a:rPr dirty="0"/>
              <a:t>Constraints</a:t>
            </a:r>
            <a:r>
              <a:rPr spc="-150" dirty="0"/>
              <a:t> </a:t>
            </a:r>
            <a:r>
              <a:rPr spc="20" dirty="0"/>
              <a:t>in</a:t>
            </a:r>
            <a:r>
              <a:rPr spc="-65" dirty="0"/>
              <a:t> </a:t>
            </a:r>
            <a:r>
              <a:rPr dirty="0"/>
              <a:t>Relational</a:t>
            </a:r>
            <a:r>
              <a:rPr spc="-170" dirty="0"/>
              <a:t> </a:t>
            </a:r>
            <a:r>
              <a:rPr spc="20" dirty="0"/>
              <a:t>Model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0976" y="9525"/>
            <a:ext cx="1305098" cy="7715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78578" y="43815"/>
            <a:ext cx="480568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Types</a:t>
            </a:r>
            <a:r>
              <a:rPr spc="-85" dirty="0"/>
              <a:t> </a:t>
            </a:r>
            <a:r>
              <a:rPr spc="5" dirty="0"/>
              <a:t>of</a:t>
            </a:r>
            <a:r>
              <a:rPr spc="-40" dirty="0"/>
              <a:t> </a:t>
            </a:r>
            <a:r>
              <a:rPr spc="-5" dirty="0"/>
              <a:t>Integrity</a:t>
            </a:r>
            <a:r>
              <a:rPr spc="-95" dirty="0"/>
              <a:t> </a:t>
            </a:r>
            <a:r>
              <a:rPr dirty="0"/>
              <a:t>Constraint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4796" y="1626510"/>
            <a:ext cx="7075194" cy="355806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80976" y="9525"/>
            <a:ext cx="1305098" cy="77152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545"/>
              </a:spcBef>
            </a:pPr>
            <a:r>
              <a:rPr spc="10" dirty="0"/>
              <a:t>Domain</a:t>
            </a:r>
            <a:r>
              <a:rPr spc="-165" dirty="0"/>
              <a:t> </a:t>
            </a:r>
            <a:r>
              <a:rPr dirty="0"/>
              <a:t>constraints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61591" y="1408112"/>
            <a:ext cx="8086090" cy="1769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4604" indent="-343535" algn="just">
              <a:lnSpc>
                <a:spcPct val="104800"/>
              </a:lnSpc>
              <a:buFont typeface="Arial MT"/>
              <a:buChar char="•"/>
              <a:tabLst>
                <a:tab pos="356235" algn="l"/>
              </a:tabLst>
            </a:pPr>
            <a:r>
              <a:rPr sz="2150" spc="10" dirty="0">
                <a:latin typeface="Calibri"/>
                <a:cs typeface="Calibri"/>
              </a:rPr>
              <a:t>Domain </a:t>
            </a:r>
            <a:r>
              <a:rPr sz="2150" dirty="0">
                <a:latin typeface="Calibri"/>
                <a:cs typeface="Calibri"/>
              </a:rPr>
              <a:t>constraints </a:t>
            </a:r>
            <a:r>
              <a:rPr sz="2150" spc="5" dirty="0">
                <a:latin typeface="Calibri"/>
                <a:cs typeface="Calibri"/>
              </a:rPr>
              <a:t>can </a:t>
            </a:r>
            <a:r>
              <a:rPr sz="2150" dirty="0">
                <a:latin typeface="Calibri"/>
                <a:cs typeface="Calibri"/>
              </a:rPr>
              <a:t>be </a:t>
            </a:r>
            <a:r>
              <a:rPr sz="2150" spc="10" dirty="0">
                <a:latin typeface="Calibri"/>
                <a:cs typeface="Calibri"/>
              </a:rPr>
              <a:t>defined as the definition </a:t>
            </a:r>
            <a:r>
              <a:rPr sz="2150" spc="-5" dirty="0">
                <a:latin typeface="Calibri"/>
                <a:cs typeface="Calibri"/>
              </a:rPr>
              <a:t>of </a:t>
            </a:r>
            <a:r>
              <a:rPr sz="2150" spc="10" dirty="0">
                <a:latin typeface="Calibri"/>
                <a:cs typeface="Calibri"/>
              </a:rPr>
              <a:t>a </a:t>
            </a:r>
            <a:r>
              <a:rPr sz="2150" spc="15" dirty="0">
                <a:latin typeface="Calibri"/>
                <a:cs typeface="Calibri"/>
              </a:rPr>
              <a:t>valid </a:t>
            </a:r>
            <a:r>
              <a:rPr sz="2150" spc="-15" dirty="0">
                <a:latin typeface="Calibri"/>
                <a:cs typeface="Calibri"/>
              </a:rPr>
              <a:t>set of </a:t>
            </a:r>
            <a:r>
              <a:rPr sz="2150" spc="-1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values</a:t>
            </a:r>
            <a:r>
              <a:rPr sz="2150" spc="90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for</a:t>
            </a:r>
            <a:r>
              <a:rPr sz="2150" spc="30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an</a:t>
            </a:r>
            <a:r>
              <a:rPr sz="2150" spc="2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attribute.</a:t>
            </a:r>
            <a:endParaRPr sz="215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1899"/>
              </a:lnSpc>
              <a:spcBef>
                <a:spcPts val="525"/>
              </a:spcBef>
              <a:buFont typeface="Arial MT"/>
              <a:buChar char="•"/>
              <a:tabLst>
                <a:tab pos="356235" algn="l"/>
              </a:tabLst>
            </a:pPr>
            <a:r>
              <a:rPr sz="2150" dirty="0">
                <a:latin typeface="Calibri"/>
                <a:cs typeface="Calibri"/>
              </a:rPr>
              <a:t>The </a:t>
            </a:r>
            <a:r>
              <a:rPr sz="2150" spc="10" dirty="0">
                <a:latin typeface="Calibri"/>
                <a:cs typeface="Calibri"/>
              </a:rPr>
              <a:t>data </a:t>
            </a:r>
            <a:r>
              <a:rPr sz="2150" spc="5" dirty="0">
                <a:latin typeface="Calibri"/>
                <a:cs typeface="Calibri"/>
              </a:rPr>
              <a:t>type </a:t>
            </a:r>
            <a:r>
              <a:rPr sz="2150" spc="-5" dirty="0">
                <a:latin typeface="Calibri"/>
                <a:cs typeface="Calibri"/>
              </a:rPr>
              <a:t>of </a:t>
            </a:r>
            <a:r>
              <a:rPr sz="2150" spc="15" dirty="0">
                <a:latin typeface="Calibri"/>
                <a:cs typeface="Calibri"/>
              </a:rPr>
              <a:t>domain </a:t>
            </a:r>
            <a:r>
              <a:rPr sz="2150" spc="10" dirty="0">
                <a:latin typeface="Calibri"/>
                <a:cs typeface="Calibri"/>
              </a:rPr>
              <a:t>includes </a:t>
            </a:r>
            <a:r>
              <a:rPr sz="2150" spc="5" dirty="0">
                <a:latin typeface="Calibri"/>
                <a:cs typeface="Calibri"/>
              </a:rPr>
              <a:t>string, </a:t>
            </a:r>
            <a:r>
              <a:rPr sz="2150" spc="-10" dirty="0">
                <a:latin typeface="Calibri"/>
                <a:cs typeface="Calibri"/>
              </a:rPr>
              <a:t>character, </a:t>
            </a:r>
            <a:r>
              <a:rPr sz="2150" spc="-25" dirty="0">
                <a:latin typeface="Calibri"/>
                <a:cs typeface="Calibri"/>
              </a:rPr>
              <a:t>integer,</a:t>
            </a:r>
            <a:r>
              <a:rPr sz="2150" spc="-20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time, </a:t>
            </a:r>
            <a:r>
              <a:rPr sz="2150" spc="2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date, </a:t>
            </a:r>
            <a:r>
              <a:rPr sz="2150" spc="-15" dirty="0">
                <a:latin typeface="Calibri"/>
                <a:cs typeface="Calibri"/>
              </a:rPr>
              <a:t>currency, </a:t>
            </a:r>
            <a:r>
              <a:rPr sz="2150" dirty="0">
                <a:latin typeface="Calibri"/>
                <a:cs typeface="Calibri"/>
              </a:rPr>
              <a:t>etc. </a:t>
            </a:r>
            <a:r>
              <a:rPr sz="2150" spc="25" dirty="0">
                <a:latin typeface="Calibri"/>
                <a:cs typeface="Calibri"/>
              </a:rPr>
              <a:t>The </a:t>
            </a:r>
            <a:r>
              <a:rPr sz="2150" spc="10" dirty="0">
                <a:latin typeface="Calibri"/>
                <a:cs typeface="Calibri"/>
              </a:rPr>
              <a:t>value </a:t>
            </a:r>
            <a:r>
              <a:rPr sz="2150" spc="-5" dirty="0">
                <a:latin typeface="Calibri"/>
                <a:cs typeface="Calibri"/>
              </a:rPr>
              <a:t>of </a:t>
            </a:r>
            <a:r>
              <a:rPr sz="2150" spc="10" dirty="0">
                <a:latin typeface="Calibri"/>
                <a:cs typeface="Calibri"/>
              </a:rPr>
              <a:t>the attribute </a:t>
            </a:r>
            <a:r>
              <a:rPr sz="2150" spc="-5" dirty="0">
                <a:latin typeface="Calibri"/>
                <a:cs typeface="Calibri"/>
              </a:rPr>
              <a:t>must </a:t>
            </a:r>
            <a:r>
              <a:rPr sz="2150" dirty="0">
                <a:latin typeface="Calibri"/>
                <a:cs typeface="Calibri"/>
              </a:rPr>
              <a:t>be </a:t>
            </a:r>
            <a:r>
              <a:rPr sz="2150" spc="15" dirty="0">
                <a:latin typeface="Calibri"/>
                <a:cs typeface="Calibri"/>
              </a:rPr>
              <a:t>available </a:t>
            </a:r>
            <a:r>
              <a:rPr sz="2150" spc="35" dirty="0">
                <a:latin typeface="Calibri"/>
                <a:cs typeface="Calibri"/>
              </a:rPr>
              <a:t>in </a:t>
            </a:r>
            <a:r>
              <a:rPr sz="2150" spc="4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the</a:t>
            </a:r>
            <a:r>
              <a:rPr sz="2150" spc="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corresponding</a:t>
            </a:r>
            <a:r>
              <a:rPr sz="2150" spc="29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domain.</a:t>
            </a:r>
            <a:endParaRPr sz="21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38600" y="3793228"/>
            <a:ext cx="4933950" cy="20005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80976" y="19050"/>
            <a:ext cx="1305098" cy="7810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87751" y="0"/>
            <a:ext cx="7778750" cy="687705"/>
            <a:chOff x="3087751" y="0"/>
            <a:chExt cx="7778750" cy="6877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0926" y="0"/>
              <a:ext cx="7772400" cy="6809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909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8303" y="52324"/>
            <a:ext cx="45027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Entity</a:t>
            </a:r>
            <a:r>
              <a:rPr spc="-175" dirty="0"/>
              <a:t> </a:t>
            </a:r>
            <a:r>
              <a:rPr dirty="0"/>
              <a:t>integrity</a:t>
            </a:r>
            <a:r>
              <a:rPr spc="-105" dirty="0"/>
              <a:t> </a:t>
            </a:r>
            <a:r>
              <a:rPr dirty="0"/>
              <a:t>constraints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7791" y="1616392"/>
            <a:ext cx="8002905" cy="217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3535">
              <a:lnSpc>
                <a:spcPct val="1048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150" dirty="0">
                <a:latin typeface="Calibri"/>
                <a:cs typeface="Calibri"/>
              </a:rPr>
              <a:t>The</a:t>
            </a:r>
            <a:r>
              <a:rPr sz="2150" spc="7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entity</a:t>
            </a:r>
            <a:r>
              <a:rPr sz="2150" spc="2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integrity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constraint</a:t>
            </a:r>
            <a:r>
              <a:rPr sz="2150" spc="13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states</a:t>
            </a:r>
            <a:r>
              <a:rPr sz="2150" spc="1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that</a:t>
            </a:r>
            <a:r>
              <a:rPr sz="2150" spc="-2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primary</a:t>
            </a:r>
            <a:r>
              <a:rPr sz="2150" spc="100" dirty="0">
                <a:latin typeface="Calibri"/>
                <a:cs typeface="Calibri"/>
              </a:rPr>
              <a:t> </a:t>
            </a:r>
            <a:r>
              <a:rPr sz="2150" spc="-35" dirty="0">
                <a:latin typeface="Calibri"/>
                <a:cs typeface="Calibri"/>
              </a:rPr>
              <a:t>key</a:t>
            </a:r>
            <a:r>
              <a:rPr sz="2150" spc="10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value</a:t>
            </a:r>
            <a:r>
              <a:rPr sz="2150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can't</a:t>
            </a:r>
            <a:r>
              <a:rPr sz="2150" spc="1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be </a:t>
            </a:r>
            <a:r>
              <a:rPr sz="2150" spc="-47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null.</a:t>
            </a:r>
            <a:endParaRPr sz="2150">
              <a:latin typeface="Calibri"/>
              <a:cs typeface="Calibri"/>
            </a:endParaRPr>
          </a:p>
          <a:p>
            <a:pPr marL="355600" marR="229870" indent="-343535">
              <a:lnSpc>
                <a:spcPct val="1018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150" spc="5" dirty="0">
                <a:latin typeface="Calibri"/>
                <a:cs typeface="Calibri"/>
              </a:rPr>
              <a:t>This</a:t>
            </a:r>
            <a:r>
              <a:rPr sz="2150" spc="10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is </a:t>
            </a:r>
            <a:r>
              <a:rPr sz="2150" spc="-10" dirty="0">
                <a:latin typeface="Calibri"/>
                <a:cs typeface="Calibri"/>
              </a:rPr>
              <a:t>because</a:t>
            </a:r>
            <a:r>
              <a:rPr sz="2150" spc="23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the</a:t>
            </a:r>
            <a:r>
              <a:rPr sz="215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primary</a:t>
            </a:r>
            <a:r>
              <a:rPr sz="2150" spc="110" dirty="0">
                <a:latin typeface="Calibri"/>
                <a:cs typeface="Calibri"/>
              </a:rPr>
              <a:t> </a:t>
            </a:r>
            <a:r>
              <a:rPr sz="2150" spc="-35" dirty="0">
                <a:latin typeface="Calibri"/>
                <a:cs typeface="Calibri"/>
              </a:rPr>
              <a:t>key</a:t>
            </a:r>
            <a:r>
              <a:rPr sz="2150" spc="10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value</a:t>
            </a:r>
            <a:r>
              <a:rPr sz="2150" spc="5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is</a:t>
            </a:r>
            <a:r>
              <a:rPr sz="2150" spc="1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used</a:t>
            </a:r>
            <a:r>
              <a:rPr sz="2150" spc="95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to </a:t>
            </a:r>
            <a:r>
              <a:rPr sz="2150" spc="5" dirty="0">
                <a:latin typeface="Calibri"/>
                <a:cs typeface="Calibri"/>
              </a:rPr>
              <a:t>identify</a:t>
            </a:r>
            <a:r>
              <a:rPr sz="2150" spc="3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individual </a:t>
            </a:r>
            <a:r>
              <a:rPr sz="2150" spc="-47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rows</a:t>
            </a:r>
            <a:r>
              <a:rPr sz="2150" spc="10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in</a:t>
            </a:r>
            <a:r>
              <a:rPr sz="2150" spc="1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relation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and</a:t>
            </a:r>
            <a:r>
              <a:rPr sz="2150" spc="95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if</a:t>
            </a:r>
            <a:r>
              <a:rPr sz="2150" spc="-3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the</a:t>
            </a:r>
            <a:r>
              <a:rPr sz="2150" spc="7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primary</a:t>
            </a:r>
            <a:r>
              <a:rPr sz="2150" spc="100" dirty="0">
                <a:latin typeface="Calibri"/>
                <a:cs typeface="Calibri"/>
              </a:rPr>
              <a:t> </a:t>
            </a:r>
            <a:r>
              <a:rPr sz="2150" spc="-35" dirty="0">
                <a:latin typeface="Calibri"/>
                <a:cs typeface="Calibri"/>
              </a:rPr>
              <a:t>key</a:t>
            </a:r>
            <a:r>
              <a:rPr sz="2150" spc="3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has</a:t>
            </a:r>
            <a:r>
              <a:rPr sz="2150" spc="8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a</a:t>
            </a:r>
            <a:r>
              <a:rPr sz="2150" spc="4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null</a:t>
            </a:r>
            <a:r>
              <a:rPr sz="2150" spc="-1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value,</a:t>
            </a:r>
            <a:r>
              <a:rPr sz="2150" spc="9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then</a:t>
            </a:r>
            <a:r>
              <a:rPr sz="2150" spc="90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we </a:t>
            </a:r>
            <a:r>
              <a:rPr sz="2150" spc="25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can't</a:t>
            </a:r>
            <a:r>
              <a:rPr sz="2150" spc="4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identify</a:t>
            </a:r>
            <a:r>
              <a:rPr sz="2150" spc="9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those</a:t>
            </a:r>
            <a:r>
              <a:rPr sz="2150" spc="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rows.</a:t>
            </a:r>
            <a:endParaRPr sz="21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150" spc="15" dirty="0">
                <a:latin typeface="Calibri"/>
                <a:cs typeface="Calibri"/>
              </a:rPr>
              <a:t>A</a:t>
            </a:r>
            <a:r>
              <a:rPr sz="2150" spc="5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table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can</a:t>
            </a:r>
            <a:r>
              <a:rPr sz="2150" spc="9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contain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a</a:t>
            </a:r>
            <a:r>
              <a:rPr sz="2150" spc="4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null</a:t>
            </a:r>
            <a:r>
              <a:rPr sz="2150" spc="5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value</a:t>
            </a:r>
            <a:r>
              <a:rPr sz="2150" spc="5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other</a:t>
            </a:r>
            <a:r>
              <a:rPr sz="2150" spc="10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than</a:t>
            </a:r>
            <a:r>
              <a:rPr sz="2150" spc="2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the</a:t>
            </a:r>
            <a:r>
              <a:rPr sz="2150" spc="7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primary</a:t>
            </a:r>
            <a:r>
              <a:rPr sz="2150" spc="100" dirty="0">
                <a:latin typeface="Calibri"/>
                <a:cs typeface="Calibri"/>
              </a:rPr>
              <a:t> </a:t>
            </a:r>
            <a:r>
              <a:rPr sz="2150" spc="-35" dirty="0">
                <a:latin typeface="Calibri"/>
                <a:cs typeface="Calibri"/>
              </a:rPr>
              <a:t>key</a:t>
            </a:r>
            <a:r>
              <a:rPr sz="2150" spc="3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field.</a:t>
            </a:r>
            <a:endParaRPr sz="215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14725" y="4419600"/>
            <a:ext cx="4476750" cy="17907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1951" y="9525"/>
            <a:ext cx="1305098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7050" y="0"/>
            <a:ext cx="10895330" cy="522605"/>
            <a:chOff x="1297050" y="0"/>
            <a:chExt cx="10895330" cy="522605"/>
          </a:xfrm>
        </p:grpSpPr>
        <p:sp>
          <p:nvSpPr>
            <p:cNvPr id="3" name="object 3"/>
            <p:cNvSpPr/>
            <p:nvPr/>
          </p:nvSpPr>
          <p:spPr>
            <a:xfrm>
              <a:off x="1300225" y="0"/>
              <a:ext cx="10892155" cy="519430"/>
            </a:xfrm>
            <a:custGeom>
              <a:avLst/>
              <a:gdLst/>
              <a:ahLst/>
              <a:cxnLst/>
              <a:rect l="l" t="t" r="r" b="b"/>
              <a:pathLst>
                <a:path w="10892155" h="519430">
                  <a:moveTo>
                    <a:pt x="0" y="519049"/>
                  </a:moveTo>
                  <a:lnTo>
                    <a:pt x="10891774" y="519049"/>
                  </a:lnTo>
                  <a:lnTo>
                    <a:pt x="10891774" y="0"/>
                  </a:lnTo>
                  <a:lnTo>
                    <a:pt x="0" y="0"/>
                  </a:lnTo>
                  <a:lnTo>
                    <a:pt x="0" y="519049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00225" y="0"/>
              <a:ext cx="10892155" cy="519430"/>
            </a:xfrm>
            <a:custGeom>
              <a:avLst/>
              <a:gdLst/>
              <a:ahLst/>
              <a:cxnLst/>
              <a:rect l="l" t="t" r="r" b="b"/>
              <a:pathLst>
                <a:path w="10892155" h="519430">
                  <a:moveTo>
                    <a:pt x="0" y="519049"/>
                  </a:moveTo>
                  <a:lnTo>
                    <a:pt x="10891774" y="519049"/>
                  </a:lnTo>
                </a:path>
                <a:path w="10892155" h="519430">
                  <a:moveTo>
                    <a:pt x="0" y="0"/>
                  </a:moveTo>
                  <a:lnTo>
                    <a:pt x="0" y="519049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03400" y="0"/>
            <a:ext cx="1088898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30"/>
              </a:spcBef>
            </a:pPr>
            <a:r>
              <a:rPr spc="5" dirty="0">
                <a:solidFill>
                  <a:srgbClr val="000000"/>
                </a:solidFill>
              </a:rPr>
              <a:t>Content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75028" y="797242"/>
            <a:ext cx="3578225" cy="5681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9135" indent="-229870">
              <a:lnSpc>
                <a:spcPts val="1764"/>
              </a:lnSpc>
              <a:spcBef>
                <a:spcPts val="10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500" spc="20" dirty="0">
                <a:latin typeface="Calibri"/>
                <a:cs typeface="Calibri"/>
              </a:rPr>
              <a:t>C</a:t>
            </a:r>
            <a:r>
              <a:rPr sz="1500" spc="30" dirty="0">
                <a:latin typeface="Calibri"/>
                <a:cs typeface="Calibri"/>
              </a:rPr>
              <a:t>h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-40" dirty="0">
                <a:latin typeface="Calibri"/>
                <a:cs typeface="Calibri"/>
              </a:rPr>
              <a:t>c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er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-45" dirty="0">
                <a:latin typeface="Calibri"/>
                <a:cs typeface="Calibri"/>
              </a:rPr>
              <a:t>i</a:t>
            </a:r>
            <a:r>
              <a:rPr sz="1500" spc="-40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s 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spc="-12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S</a:t>
            </a:r>
            <a:r>
              <a:rPr sz="1500" spc="-40" dirty="0">
                <a:latin typeface="Calibri"/>
                <a:cs typeface="Calibri"/>
              </a:rPr>
              <a:t>Q</a:t>
            </a:r>
            <a:r>
              <a:rPr sz="1500" dirty="0">
                <a:latin typeface="Calibri"/>
                <a:cs typeface="Calibri"/>
              </a:rPr>
              <a:t>L</a:t>
            </a:r>
            <a:endParaRPr sz="1500">
              <a:latin typeface="Calibri"/>
              <a:cs typeface="Calibri"/>
            </a:endParaRPr>
          </a:p>
          <a:p>
            <a:pPr marL="699135" indent="-229870">
              <a:lnSpc>
                <a:spcPts val="1764"/>
              </a:lnSpc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500" spc="25" dirty="0">
                <a:latin typeface="Calibri"/>
                <a:cs typeface="Calibri"/>
              </a:rPr>
              <a:t>A</a:t>
            </a:r>
            <a:r>
              <a:rPr sz="1500" spc="30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v</a:t>
            </a:r>
            <a:r>
              <a:rPr sz="1500" spc="20" dirty="0">
                <a:latin typeface="Calibri"/>
                <a:cs typeface="Calibri"/>
              </a:rPr>
              <a:t>a</a:t>
            </a:r>
            <a:r>
              <a:rPr sz="1500" spc="30" dirty="0">
                <a:latin typeface="Calibri"/>
                <a:cs typeface="Calibri"/>
              </a:rPr>
              <a:t>n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-50" dirty="0">
                <a:latin typeface="Calibri"/>
                <a:cs typeface="Calibri"/>
              </a:rPr>
              <a:t>a</a:t>
            </a:r>
            <a:r>
              <a:rPr sz="1500" spc="-35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es</a:t>
            </a:r>
            <a:r>
              <a:rPr sz="1500" spc="-100" dirty="0">
                <a:latin typeface="Calibri"/>
                <a:cs typeface="Calibri"/>
              </a:rPr>
              <a:t> 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spc="-12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S</a:t>
            </a:r>
            <a:r>
              <a:rPr sz="1500" spc="-40" dirty="0">
                <a:latin typeface="Calibri"/>
                <a:cs typeface="Calibri"/>
              </a:rPr>
              <a:t>Q</a:t>
            </a:r>
            <a:r>
              <a:rPr sz="1500" dirty="0">
                <a:latin typeface="Calibri"/>
                <a:cs typeface="Calibri"/>
              </a:rPr>
              <a:t>L</a:t>
            </a:r>
            <a:endParaRPr sz="1500">
              <a:latin typeface="Calibri"/>
              <a:cs typeface="Calibri"/>
            </a:endParaRPr>
          </a:p>
          <a:p>
            <a:pPr marL="699135" indent="-229870">
              <a:lnSpc>
                <a:spcPts val="1764"/>
              </a:lnSpc>
              <a:spcBef>
                <a:spcPts val="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500" spc="-20" dirty="0">
                <a:latin typeface="Calibri"/>
                <a:cs typeface="Calibri"/>
              </a:rPr>
              <a:t>S</a:t>
            </a:r>
            <a:r>
              <a:rPr sz="1500" spc="-40" dirty="0">
                <a:latin typeface="Calibri"/>
                <a:cs typeface="Calibri"/>
              </a:rPr>
              <a:t>Q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30" dirty="0">
                <a:latin typeface="Calibri"/>
                <a:cs typeface="Calibri"/>
              </a:rPr>
              <a:t>d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-10" dirty="0">
                <a:latin typeface="Calibri"/>
                <a:cs typeface="Calibri"/>
              </a:rPr>
              <a:t>y</a:t>
            </a:r>
            <a:r>
              <a:rPr sz="1500" spc="30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110" dirty="0">
                <a:latin typeface="Calibri"/>
                <a:cs typeface="Calibri"/>
              </a:rPr>
              <a:t> 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spc="30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d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25" dirty="0">
                <a:latin typeface="Calibri"/>
                <a:cs typeface="Calibri"/>
              </a:rPr>
              <a:t>li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er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25" dirty="0">
                <a:latin typeface="Calibri"/>
                <a:cs typeface="Calibri"/>
              </a:rPr>
              <a:t>l</a:t>
            </a:r>
            <a:r>
              <a:rPr sz="1500" dirty="0">
                <a:latin typeface="Calibri"/>
                <a:cs typeface="Calibri"/>
              </a:rPr>
              <a:t>s</a:t>
            </a:r>
            <a:endParaRPr sz="1500">
              <a:latin typeface="Calibri"/>
              <a:cs typeface="Calibri"/>
            </a:endParaRPr>
          </a:p>
          <a:p>
            <a:pPr marL="699135" indent="-229870">
              <a:lnSpc>
                <a:spcPts val="1725"/>
              </a:lnSpc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500" spc="-10" dirty="0">
                <a:latin typeface="Calibri"/>
                <a:cs typeface="Calibri"/>
              </a:rPr>
              <a:t>Types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of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SQL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Commands</a:t>
            </a:r>
            <a:endParaRPr sz="1500">
              <a:latin typeface="Calibri"/>
              <a:cs typeface="Calibri"/>
            </a:endParaRPr>
          </a:p>
          <a:p>
            <a:pPr marL="699135" indent="-229870">
              <a:lnSpc>
                <a:spcPts val="1764"/>
              </a:lnSpc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500" spc="-20" dirty="0">
                <a:latin typeface="Calibri"/>
                <a:cs typeface="Calibri"/>
              </a:rPr>
              <a:t>S</a:t>
            </a:r>
            <a:r>
              <a:rPr sz="1500" spc="-40" dirty="0">
                <a:latin typeface="Calibri"/>
                <a:cs typeface="Calibri"/>
              </a:rPr>
              <a:t>Q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30" dirty="0">
                <a:latin typeface="Calibri"/>
                <a:cs typeface="Calibri"/>
              </a:rPr>
              <a:t>op</a:t>
            </a:r>
            <a:r>
              <a:rPr sz="1500" dirty="0">
                <a:latin typeface="Calibri"/>
                <a:cs typeface="Calibri"/>
              </a:rPr>
              <a:t>er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rs</a:t>
            </a:r>
            <a:r>
              <a:rPr sz="1500" spc="-90" dirty="0">
                <a:latin typeface="Calibri"/>
                <a:cs typeface="Calibri"/>
              </a:rPr>
              <a:t> 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spc="30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d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h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-110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spc="-40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35" dirty="0">
                <a:latin typeface="Calibri"/>
                <a:cs typeface="Calibri"/>
              </a:rPr>
              <a:t>d</a:t>
            </a:r>
            <a:r>
              <a:rPr sz="1500" spc="30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res</a:t>
            </a:r>
            <a:endParaRPr sz="1500">
              <a:latin typeface="Calibri"/>
              <a:cs typeface="Calibri"/>
            </a:endParaRPr>
          </a:p>
          <a:p>
            <a:pPr marL="699135" indent="-229870">
              <a:lnSpc>
                <a:spcPts val="1764"/>
              </a:lnSpc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500" spc="-135" dirty="0">
                <a:latin typeface="Calibri"/>
                <a:cs typeface="Calibri"/>
              </a:rPr>
              <a:t>T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spc="30" dirty="0">
                <a:latin typeface="Calibri"/>
                <a:cs typeface="Calibri"/>
              </a:rPr>
              <a:t>b</a:t>
            </a:r>
            <a:r>
              <a:rPr sz="1500" spc="25" dirty="0">
                <a:latin typeface="Calibri"/>
                <a:cs typeface="Calibri"/>
              </a:rPr>
              <a:t>l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,</a:t>
            </a:r>
            <a:r>
              <a:rPr sz="1500" spc="-11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V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20" dirty="0">
                <a:latin typeface="Calibri"/>
                <a:cs typeface="Calibri"/>
              </a:rPr>
              <a:t>w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spc="30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d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35" dirty="0">
                <a:latin typeface="Calibri"/>
                <a:cs typeface="Calibri"/>
              </a:rPr>
              <a:t>nd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45" dirty="0">
                <a:latin typeface="Calibri"/>
                <a:cs typeface="Calibri"/>
              </a:rPr>
              <a:t>x</a:t>
            </a:r>
            <a:r>
              <a:rPr sz="1500" dirty="0">
                <a:latin typeface="Calibri"/>
                <a:cs typeface="Calibri"/>
              </a:rPr>
              <a:t>es</a:t>
            </a:r>
            <a:endParaRPr sz="1500">
              <a:latin typeface="Calibri"/>
              <a:cs typeface="Calibri"/>
            </a:endParaRPr>
          </a:p>
          <a:p>
            <a:pPr marL="699135" indent="-229870">
              <a:lnSpc>
                <a:spcPts val="1764"/>
              </a:lnSpc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500" dirty="0">
                <a:latin typeface="Calibri"/>
                <a:cs typeface="Calibri"/>
              </a:rPr>
              <a:t>Queries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and</a:t>
            </a:r>
            <a:r>
              <a:rPr sz="1500" spc="-85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subqueries</a:t>
            </a:r>
            <a:endParaRPr sz="1500">
              <a:latin typeface="Calibri"/>
              <a:cs typeface="Calibri"/>
            </a:endParaRPr>
          </a:p>
          <a:p>
            <a:pPr marL="699135" indent="-229870">
              <a:lnSpc>
                <a:spcPts val="1764"/>
              </a:lnSpc>
              <a:spcBef>
                <a:spcPts val="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500" spc="25" dirty="0">
                <a:latin typeface="Calibri"/>
                <a:cs typeface="Calibri"/>
              </a:rPr>
              <a:t>A</a:t>
            </a:r>
            <a:r>
              <a:rPr sz="1500" spc="-35" dirty="0">
                <a:latin typeface="Calibri"/>
                <a:cs typeface="Calibri"/>
              </a:rPr>
              <a:t>gg</a:t>
            </a:r>
            <a:r>
              <a:rPr sz="1500" dirty="0">
                <a:latin typeface="Calibri"/>
                <a:cs typeface="Calibri"/>
              </a:rPr>
              <a:t>re</a:t>
            </a:r>
            <a:r>
              <a:rPr sz="1500" spc="-30" dirty="0">
                <a:latin typeface="Calibri"/>
                <a:cs typeface="Calibri"/>
              </a:rPr>
              <a:t>g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10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F</a:t>
            </a:r>
            <a:r>
              <a:rPr sz="1500" spc="30" dirty="0">
                <a:latin typeface="Calibri"/>
                <a:cs typeface="Calibri"/>
              </a:rPr>
              <a:t>un</a:t>
            </a:r>
            <a:r>
              <a:rPr sz="1500" spc="-40" dirty="0">
                <a:latin typeface="Calibri"/>
                <a:cs typeface="Calibri"/>
              </a:rPr>
              <a:t>c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30" dirty="0">
                <a:latin typeface="Calibri"/>
                <a:cs typeface="Calibri"/>
              </a:rPr>
              <a:t>on</a:t>
            </a:r>
            <a:r>
              <a:rPr sz="1500" dirty="0">
                <a:latin typeface="Calibri"/>
                <a:cs typeface="Calibri"/>
              </a:rPr>
              <a:t>s</a:t>
            </a:r>
            <a:endParaRPr sz="1500">
              <a:latin typeface="Calibri"/>
              <a:cs typeface="Calibri"/>
            </a:endParaRPr>
          </a:p>
          <a:p>
            <a:pPr marL="699135" indent="-229870">
              <a:lnSpc>
                <a:spcPts val="1764"/>
              </a:lnSpc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500" dirty="0">
                <a:latin typeface="Calibri"/>
                <a:cs typeface="Calibri"/>
              </a:rPr>
              <a:t>I</a:t>
            </a:r>
            <a:r>
              <a:rPr sz="1500" spc="30" dirty="0">
                <a:latin typeface="Calibri"/>
                <a:cs typeface="Calibri"/>
              </a:rPr>
              <a:t>n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ert</a:t>
            </a:r>
            <a:r>
              <a:rPr sz="1500" spc="-90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U</a:t>
            </a:r>
            <a:r>
              <a:rPr sz="1500" spc="30" dirty="0">
                <a:latin typeface="Calibri"/>
                <a:cs typeface="Calibri"/>
              </a:rPr>
              <a:t>pd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105" dirty="0">
                <a:latin typeface="Calibri"/>
                <a:cs typeface="Calibri"/>
              </a:rPr>
              <a:t> 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spc="30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d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30" dirty="0">
                <a:latin typeface="Calibri"/>
                <a:cs typeface="Calibri"/>
              </a:rPr>
              <a:t>l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11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O</a:t>
            </a:r>
            <a:r>
              <a:rPr sz="1500" spc="30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er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30" dirty="0">
                <a:latin typeface="Calibri"/>
                <a:cs typeface="Calibri"/>
              </a:rPr>
              <a:t>on</a:t>
            </a:r>
            <a:r>
              <a:rPr sz="1500" dirty="0">
                <a:latin typeface="Calibri"/>
                <a:cs typeface="Calibri"/>
              </a:rPr>
              <a:t>s</a:t>
            </a:r>
            <a:endParaRPr sz="1500">
              <a:latin typeface="Calibri"/>
              <a:cs typeface="Calibri"/>
            </a:endParaRPr>
          </a:p>
          <a:p>
            <a:pPr marL="699135" indent="-229870">
              <a:lnSpc>
                <a:spcPts val="1764"/>
              </a:lnSpc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500" spc="10" dirty="0">
                <a:latin typeface="Calibri"/>
                <a:cs typeface="Calibri"/>
              </a:rPr>
              <a:t>Joins</a:t>
            </a:r>
            <a:endParaRPr sz="1500">
              <a:latin typeface="Calibri"/>
              <a:cs typeface="Calibri"/>
            </a:endParaRPr>
          </a:p>
          <a:p>
            <a:pPr marL="699135" indent="-229870">
              <a:lnSpc>
                <a:spcPts val="1764"/>
              </a:lnSpc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500" spc="20" dirty="0">
                <a:latin typeface="Calibri"/>
                <a:cs typeface="Calibri"/>
              </a:rPr>
              <a:t>Unions</a:t>
            </a:r>
            <a:endParaRPr sz="1500">
              <a:latin typeface="Calibri"/>
              <a:cs typeface="Calibri"/>
            </a:endParaRPr>
          </a:p>
          <a:p>
            <a:pPr marL="699135" indent="-229870">
              <a:lnSpc>
                <a:spcPts val="1764"/>
              </a:lnSpc>
              <a:spcBef>
                <a:spcPts val="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500" spc="15" dirty="0">
                <a:latin typeface="Calibri"/>
                <a:cs typeface="Calibri"/>
              </a:rPr>
              <a:t>Minus</a:t>
            </a:r>
            <a:endParaRPr sz="1500">
              <a:latin typeface="Calibri"/>
              <a:cs typeface="Calibri"/>
            </a:endParaRPr>
          </a:p>
          <a:p>
            <a:pPr marL="699135" indent="-229870">
              <a:lnSpc>
                <a:spcPts val="1764"/>
              </a:lnSpc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500" spc="10" dirty="0">
                <a:latin typeface="Calibri"/>
                <a:cs typeface="Calibri"/>
              </a:rPr>
              <a:t>Cursors</a:t>
            </a:r>
            <a:endParaRPr sz="1500">
              <a:latin typeface="Calibri"/>
              <a:cs typeface="Calibri"/>
            </a:endParaRPr>
          </a:p>
          <a:p>
            <a:pPr marL="699135" indent="-229870">
              <a:lnSpc>
                <a:spcPts val="1764"/>
              </a:lnSpc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500" spc="-15" dirty="0">
                <a:latin typeface="Calibri"/>
                <a:cs typeface="Calibri"/>
              </a:rPr>
              <a:t>Triggers</a:t>
            </a:r>
            <a:endParaRPr sz="1500">
              <a:latin typeface="Calibri"/>
              <a:cs typeface="Calibri"/>
            </a:endParaRPr>
          </a:p>
          <a:p>
            <a:pPr marL="699135" indent="-229870">
              <a:lnSpc>
                <a:spcPts val="1764"/>
              </a:lnSpc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500" spc="-25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35" dirty="0">
                <a:latin typeface="Calibri"/>
                <a:cs typeface="Calibri"/>
              </a:rPr>
              <a:t>o</a:t>
            </a:r>
            <a:r>
              <a:rPr sz="1500" spc="-35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35" dirty="0">
                <a:latin typeface="Calibri"/>
                <a:cs typeface="Calibri"/>
              </a:rPr>
              <a:t>du</a:t>
            </a:r>
            <a:r>
              <a:rPr sz="1500" dirty="0">
                <a:latin typeface="Calibri"/>
                <a:cs typeface="Calibri"/>
              </a:rPr>
              <a:t>res</a:t>
            </a:r>
            <a:r>
              <a:rPr sz="1500" spc="-95" dirty="0">
                <a:latin typeface="Calibri"/>
                <a:cs typeface="Calibri"/>
              </a:rPr>
              <a:t> 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S</a:t>
            </a:r>
            <a:r>
              <a:rPr sz="1500" spc="-35" dirty="0">
                <a:latin typeface="Calibri"/>
                <a:cs typeface="Calibri"/>
              </a:rPr>
              <a:t>QL</a:t>
            </a:r>
            <a:r>
              <a:rPr sz="1500" spc="15" dirty="0">
                <a:latin typeface="Calibri"/>
                <a:cs typeface="Calibri"/>
              </a:rPr>
              <a:t>/</a:t>
            </a:r>
            <a:r>
              <a:rPr sz="1500" spc="-25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8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S</a:t>
            </a:r>
            <a:r>
              <a:rPr sz="1500" spc="-35" dirty="0">
                <a:latin typeface="Calibri"/>
                <a:cs typeface="Calibri"/>
              </a:rPr>
              <a:t>Q</a:t>
            </a:r>
            <a:r>
              <a:rPr sz="1500" dirty="0">
                <a:latin typeface="Calibri"/>
                <a:cs typeface="Calibri"/>
              </a:rPr>
              <a:t>L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500" spc="10" dirty="0">
                <a:latin typeface="Calibri"/>
                <a:cs typeface="Calibri"/>
              </a:rPr>
              <a:t>Daily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Quiz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500" spc="-10" dirty="0">
                <a:latin typeface="Calibri"/>
                <a:cs typeface="Calibri"/>
              </a:rPr>
              <a:t>Weekly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Assignment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500" spc="-135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op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c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-35" dirty="0">
                <a:latin typeface="Calibri"/>
                <a:cs typeface="Calibri"/>
              </a:rPr>
              <a:t>L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30" dirty="0">
                <a:latin typeface="Calibri"/>
                <a:cs typeface="Calibri"/>
              </a:rPr>
              <a:t>n</a:t>
            </a:r>
            <a:r>
              <a:rPr sz="1500" spc="-10" dirty="0">
                <a:latin typeface="Calibri"/>
                <a:cs typeface="Calibri"/>
              </a:rPr>
              <a:t>k</a:t>
            </a:r>
            <a:r>
              <a:rPr sz="1500" dirty="0">
                <a:latin typeface="Calibri"/>
                <a:cs typeface="Calibri"/>
              </a:rPr>
              <a:t>s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500" dirty="0">
                <a:latin typeface="Calibri"/>
                <a:cs typeface="Calibri"/>
              </a:rPr>
              <a:t>MCQ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500" spc="25" dirty="0">
                <a:latin typeface="Calibri"/>
                <a:cs typeface="Calibri"/>
              </a:rPr>
              <a:t>Gl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spc="10" dirty="0">
                <a:latin typeface="Calibri"/>
                <a:cs typeface="Calibri"/>
              </a:rPr>
              <a:t>ss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ry</a:t>
            </a:r>
            <a:r>
              <a:rPr sz="1500" spc="-105" dirty="0">
                <a:latin typeface="Calibri"/>
                <a:cs typeface="Calibri"/>
              </a:rPr>
              <a:t> </a:t>
            </a:r>
            <a:r>
              <a:rPr sz="1500" spc="-40" dirty="0">
                <a:latin typeface="Calibri"/>
                <a:cs typeface="Calibri"/>
              </a:rPr>
              <a:t>Q</a:t>
            </a:r>
            <a:r>
              <a:rPr sz="1500" spc="30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30" dirty="0">
                <a:latin typeface="Calibri"/>
                <a:cs typeface="Calibri"/>
              </a:rPr>
              <a:t>on</a:t>
            </a:r>
            <a:r>
              <a:rPr sz="1500" dirty="0">
                <a:latin typeface="Calibri"/>
                <a:cs typeface="Calibri"/>
              </a:rPr>
              <a:t>s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500" dirty="0">
                <a:latin typeface="Calibri"/>
                <a:cs typeface="Calibri"/>
              </a:rPr>
              <a:t>Old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Question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Papers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500" spc="10" dirty="0">
                <a:latin typeface="Calibri"/>
                <a:cs typeface="Calibri"/>
              </a:rPr>
              <a:t>E</a:t>
            </a:r>
            <a:r>
              <a:rPr sz="1500" spc="20" dirty="0">
                <a:latin typeface="Calibri"/>
                <a:cs typeface="Calibri"/>
              </a:rPr>
              <a:t>x</a:t>
            </a:r>
            <a:r>
              <a:rPr sz="1500" spc="30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35" dirty="0">
                <a:latin typeface="Calibri"/>
                <a:cs typeface="Calibri"/>
              </a:rPr>
              <a:t>c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ed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-40" dirty="0">
                <a:latin typeface="Calibri"/>
                <a:cs typeface="Calibri"/>
              </a:rPr>
              <a:t>Q</a:t>
            </a:r>
            <a:r>
              <a:rPr sz="1500" spc="30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30" dirty="0">
                <a:latin typeface="Calibri"/>
                <a:cs typeface="Calibri"/>
              </a:rPr>
              <a:t>on</a:t>
            </a:r>
            <a:r>
              <a:rPr sz="1500" dirty="0">
                <a:latin typeface="Calibri"/>
                <a:cs typeface="Calibri"/>
              </a:rPr>
              <a:t>s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500" spc="5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35" dirty="0">
                <a:latin typeface="Calibri"/>
                <a:cs typeface="Calibri"/>
              </a:rPr>
              <a:t>c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p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U</a:t>
            </a:r>
            <a:r>
              <a:rPr sz="1500" spc="35" dirty="0">
                <a:latin typeface="Calibri"/>
                <a:cs typeface="Calibri"/>
              </a:rPr>
              <a:t>n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t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12" y="0"/>
            <a:ext cx="1160087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58601" y="647255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pc="-80" dirty="0"/>
              <a:t>R</a:t>
            </a:r>
            <a:r>
              <a:rPr spc="35" dirty="0"/>
              <a:t>e</a:t>
            </a:r>
            <a:r>
              <a:rPr spc="-45" dirty="0"/>
              <a:t>f</a:t>
            </a:r>
            <a:r>
              <a:rPr spc="35" dirty="0"/>
              <a:t>e</a:t>
            </a:r>
            <a:r>
              <a:rPr spc="-15" dirty="0"/>
              <a:t>r</a:t>
            </a:r>
            <a:r>
              <a:rPr spc="35" dirty="0"/>
              <a:t>e</a:t>
            </a:r>
            <a:r>
              <a:rPr spc="10" dirty="0"/>
              <a:t>nt</a:t>
            </a:r>
            <a:r>
              <a:rPr spc="30" dirty="0"/>
              <a:t>i</a:t>
            </a:r>
            <a:r>
              <a:rPr spc="-10" dirty="0"/>
              <a:t>a</a:t>
            </a:r>
            <a:r>
              <a:rPr spc="5" dirty="0"/>
              <a:t>l</a:t>
            </a:r>
            <a:r>
              <a:rPr spc="-245" dirty="0"/>
              <a:t> </a:t>
            </a:r>
            <a:r>
              <a:rPr spc="-35" dirty="0"/>
              <a:t>I</a:t>
            </a:r>
            <a:r>
              <a:rPr spc="15" dirty="0"/>
              <a:t>n</a:t>
            </a:r>
            <a:r>
              <a:rPr spc="-70" dirty="0"/>
              <a:t>t</a:t>
            </a:r>
            <a:r>
              <a:rPr spc="35" dirty="0"/>
              <a:t>e</a:t>
            </a:r>
            <a:r>
              <a:rPr spc="-25" dirty="0"/>
              <a:t>g</a:t>
            </a:r>
            <a:r>
              <a:rPr spc="-15" dirty="0"/>
              <a:t>r</a:t>
            </a:r>
            <a:r>
              <a:rPr spc="30" dirty="0"/>
              <a:t>i</a:t>
            </a:r>
            <a:r>
              <a:rPr spc="10" dirty="0"/>
              <a:t>ty</a:t>
            </a:r>
            <a:r>
              <a:rPr spc="-75" dirty="0"/>
              <a:t> </a:t>
            </a:r>
            <a:r>
              <a:rPr spc="30" dirty="0"/>
              <a:t>C</a:t>
            </a:r>
            <a:r>
              <a:rPr spc="5" dirty="0"/>
              <a:t>o</a:t>
            </a:r>
            <a:r>
              <a:rPr spc="15" dirty="0"/>
              <a:t>n</a:t>
            </a:r>
            <a:r>
              <a:rPr spc="-10" dirty="0"/>
              <a:t>s</a:t>
            </a:r>
            <a:r>
              <a:rPr spc="10" dirty="0"/>
              <a:t>t</a:t>
            </a:r>
            <a:r>
              <a:rPr spc="-85" dirty="0"/>
              <a:t>r</a:t>
            </a:r>
            <a:r>
              <a:rPr spc="-10" dirty="0"/>
              <a:t>a</a:t>
            </a:r>
            <a:r>
              <a:rPr spc="30" dirty="0"/>
              <a:t>i</a:t>
            </a:r>
            <a:r>
              <a:rPr spc="10" dirty="0"/>
              <a:t>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37791" y="1015682"/>
            <a:ext cx="8087995" cy="168910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41300" marR="5080" indent="-229235" algn="just">
              <a:lnSpc>
                <a:spcPts val="233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referential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integrity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constraint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between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two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tables.</a:t>
            </a:r>
            <a:endParaRPr sz="2400">
              <a:latin typeface="Calibri"/>
              <a:cs typeface="Calibri"/>
            </a:endParaRPr>
          </a:p>
          <a:p>
            <a:pPr marL="241300" marR="13335" indent="-229235" algn="just">
              <a:lnSpc>
                <a:spcPct val="79500"/>
              </a:lnSpc>
              <a:spcBef>
                <a:spcPts val="103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Referential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integrity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constraints,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if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foreign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key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Table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 </a:t>
            </a:r>
            <a:r>
              <a:rPr sz="2400" spc="-25" dirty="0">
                <a:latin typeface="Calibri"/>
                <a:cs typeface="Calibri"/>
              </a:rPr>
              <a:t>refers </a:t>
            </a:r>
            <a:r>
              <a:rPr sz="2400" spc="10" dirty="0">
                <a:latin typeface="Calibri"/>
                <a:cs typeface="Calibri"/>
              </a:rPr>
              <a:t>to the </a:t>
            </a:r>
            <a:r>
              <a:rPr sz="2400" spc="-5" dirty="0">
                <a:latin typeface="Calibri"/>
                <a:cs typeface="Calibri"/>
              </a:rPr>
              <a:t>Primary </a:t>
            </a:r>
            <a:r>
              <a:rPr sz="2400" spc="-15" dirty="0">
                <a:latin typeface="Calibri"/>
                <a:cs typeface="Calibri"/>
              </a:rPr>
              <a:t>Key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35" dirty="0">
                <a:latin typeface="Calibri"/>
                <a:cs typeface="Calibri"/>
              </a:rPr>
              <a:t>Table </a:t>
            </a:r>
            <a:r>
              <a:rPr sz="2400" spc="-10" dirty="0">
                <a:latin typeface="Calibri"/>
                <a:cs typeface="Calibri"/>
              </a:rPr>
              <a:t>2, </a:t>
            </a:r>
            <a:r>
              <a:rPr sz="2400" spc="5" dirty="0">
                <a:latin typeface="Calibri"/>
                <a:cs typeface="Calibri"/>
              </a:rPr>
              <a:t>then </a:t>
            </a:r>
            <a:r>
              <a:rPr sz="2400" spc="-10" dirty="0">
                <a:latin typeface="Calibri"/>
                <a:cs typeface="Calibri"/>
              </a:rPr>
              <a:t>every </a:t>
            </a:r>
            <a:r>
              <a:rPr sz="2400" spc="-20" dirty="0">
                <a:latin typeface="Calibri"/>
                <a:cs typeface="Calibri"/>
              </a:rPr>
              <a:t>value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Foreign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Key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Table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must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null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available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Table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2.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1400" y="2705100"/>
            <a:ext cx="5334000" cy="38290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1451" y="19050"/>
            <a:ext cx="1305098" cy="7810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pc="5" dirty="0"/>
              <a:t>Key</a:t>
            </a:r>
            <a:r>
              <a:rPr spc="-175" dirty="0"/>
              <a:t> </a:t>
            </a:r>
            <a:r>
              <a:rPr dirty="0"/>
              <a:t>constraints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61591" y="1273111"/>
            <a:ext cx="8085455" cy="184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 algn="just">
              <a:lnSpc>
                <a:spcPts val="2755"/>
              </a:lnSpc>
              <a:spcBef>
                <a:spcPts val="10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25" dirty="0">
                <a:latin typeface="Calibri"/>
                <a:cs typeface="Calibri"/>
              </a:rPr>
              <a:t>Keys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entity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set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that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used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identify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entity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within</a:t>
            </a:r>
            <a:endParaRPr sz="2400">
              <a:latin typeface="Calibri"/>
              <a:cs typeface="Calibri"/>
            </a:endParaRPr>
          </a:p>
          <a:p>
            <a:pPr marL="241300" algn="just">
              <a:lnSpc>
                <a:spcPts val="2755"/>
              </a:lnSpc>
            </a:pPr>
            <a:r>
              <a:rPr sz="2400" spc="-5" dirty="0">
                <a:latin typeface="Calibri"/>
                <a:cs typeface="Calibri"/>
              </a:rPr>
              <a:t>its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entity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set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uniquely.</a:t>
            </a:r>
            <a:endParaRPr sz="240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90000"/>
              </a:lnSpc>
              <a:spcBef>
                <a:spcPts val="101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15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entity </a:t>
            </a:r>
            <a:r>
              <a:rPr sz="2400" spc="10" dirty="0">
                <a:latin typeface="Calibri"/>
                <a:cs typeface="Calibri"/>
              </a:rPr>
              <a:t>set </a:t>
            </a:r>
            <a:r>
              <a:rPr sz="2400" dirty="0">
                <a:latin typeface="Calibri"/>
                <a:cs typeface="Calibri"/>
              </a:rPr>
              <a:t>can </a:t>
            </a:r>
            <a:r>
              <a:rPr sz="2400" spc="-35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multiple </a:t>
            </a:r>
            <a:r>
              <a:rPr sz="2400" spc="-10" dirty="0">
                <a:latin typeface="Calibri"/>
                <a:cs typeface="Calibri"/>
              </a:rPr>
              <a:t>keys, </a:t>
            </a:r>
            <a:r>
              <a:rPr sz="2400" spc="5" dirty="0">
                <a:latin typeface="Calibri"/>
                <a:cs typeface="Calibri"/>
              </a:rPr>
              <a:t>but </a:t>
            </a:r>
            <a:r>
              <a:rPr sz="2400" spc="-20" dirty="0">
                <a:latin typeface="Calibri"/>
                <a:cs typeface="Calibri"/>
              </a:rPr>
              <a:t>out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5" dirty="0">
                <a:latin typeface="Calibri"/>
                <a:cs typeface="Calibri"/>
              </a:rPr>
              <a:t>which one </a:t>
            </a:r>
            <a:r>
              <a:rPr sz="2400" spc="-15" dirty="0">
                <a:latin typeface="Calibri"/>
                <a:cs typeface="Calibri"/>
              </a:rPr>
              <a:t>key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will </a:t>
            </a:r>
            <a:r>
              <a:rPr sz="2400" spc="5" dirty="0">
                <a:latin typeface="Calibri"/>
                <a:cs typeface="Calibri"/>
              </a:rPr>
              <a:t>be the </a:t>
            </a:r>
            <a:r>
              <a:rPr sz="2400" dirty="0">
                <a:latin typeface="Calibri"/>
                <a:cs typeface="Calibri"/>
              </a:rPr>
              <a:t>primary </a:t>
            </a:r>
            <a:r>
              <a:rPr sz="2400" spc="-60" dirty="0">
                <a:latin typeface="Calibri"/>
                <a:cs typeface="Calibri"/>
              </a:rPr>
              <a:t>key.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primary </a:t>
            </a:r>
            <a:r>
              <a:rPr sz="2400" spc="-15" dirty="0">
                <a:latin typeface="Calibri"/>
                <a:cs typeface="Calibri"/>
              </a:rPr>
              <a:t>key </a:t>
            </a:r>
            <a:r>
              <a:rPr sz="2400" dirty="0">
                <a:latin typeface="Calibri"/>
                <a:cs typeface="Calibri"/>
              </a:rPr>
              <a:t>can </a:t>
            </a:r>
            <a:r>
              <a:rPr sz="2400" spc="-10" dirty="0">
                <a:latin typeface="Calibri"/>
                <a:cs typeface="Calibri"/>
              </a:rPr>
              <a:t>contain </a:t>
            </a:r>
            <a:r>
              <a:rPr sz="2400" dirty="0">
                <a:latin typeface="Calibri"/>
                <a:cs typeface="Calibri"/>
              </a:rPr>
              <a:t>a unique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null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value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relational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75439" y="3562447"/>
            <a:ext cx="5396137" cy="217008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1451" y="19050"/>
            <a:ext cx="1305098" cy="7810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0445" y="703982"/>
            <a:ext cx="8089900" cy="475742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dirty="0">
                <a:latin typeface="Calibri"/>
                <a:cs typeface="Calibri"/>
              </a:rPr>
              <a:t>Define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Relational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Algebra.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30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10" dirty="0">
                <a:latin typeface="Calibri"/>
                <a:cs typeface="Calibri"/>
              </a:rPr>
              <a:t>Differentiate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between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Relational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Algebra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Relational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Calculus.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10" dirty="0">
                <a:latin typeface="Calibri"/>
                <a:cs typeface="Calibri"/>
              </a:rPr>
              <a:t>How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study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Relational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Algebra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related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DBMS?</a:t>
            </a:r>
            <a:endParaRPr sz="2000">
              <a:latin typeface="Calibri"/>
              <a:cs typeface="Calibri"/>
            </a:endParaRPr>
          </a:p>
          <a:p>
            <a:pPr marL="469900" marR="10795" indent="-457834">
              <a:lnSpc>
                <a:spcPct val="68800"/>
              </a:lnSpc>
              <a:spcBef>
                <a:spcPts val="105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5" dirty="0">
                <a:latin typeface="Calibri"/>
                <a:cs typeface="Calibri"/>
              </a:rPr>
              <a:t>Consider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the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following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relational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database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schema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consisting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the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four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relation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schemas:</a:t>
            </a:r>
            <a:endParaRPr sz="2000">
              <a:latin typeface="Calibri"/>
              <a:cs typeface="Calibri"/>
            </a:endParaRPr>
          </a:p>
          <a:p>
            <a:pPr marL="927735" marR="3091815">
              <a:lnSpc>
                <a:spcPts val="2710"/>
              </a:lnSpc>
              <a:spcBef>
                <a:spcPts val="135"/>
              </a:spcBef>
            </a:pPr>
            <a:r>
              <a:rPr sz="2000" spc="5" dirty="0">
                <a:latin typeface="Calibri"/>
                <a:cs typeface="Calibri"/>
              </a:rPr>
              <a:t>passenger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(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pid,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pname,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pgender,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pcity)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agency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(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aid,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aname,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acity)</a:t>
            </a:r>
            <a:endParaRPr sz="2000">
              <a:latin typeface="Calibri"/>
              <a:cs typeface="Calibri"/>
            </a:endParaRPr>
          </a:p>
          <a:p>
            <a:pPr marL="927735" marR="3902075">
              <a:lnSpc>
                <a:spcPts val="2630"/>
              </a:lnSpc>
              <a:spcBef>
                <a:spcPts val="55"/>
              </a:spcBef>
            </a:pPr>
            <a:r>
              <a:rPr sz="2000" spc="-5" dirty="0">
                <a:latin typeface="Calibri"/>
                <a:cs typeface="Calibri"/>
              </a:rPr>
              <a:t>flight</a:t>
            </a:r>
            <a:r>
              <a:rPr sz="2000" spc="-10" dirty="0">
                <a:latin typeface="Calibri"/>
                <a:cs typeface="Calibri"/>
              </a:rPr>
              <a:t> (fid,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fdate,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src,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dest)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booking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(pid,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aid,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fid,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fdate)</a:t>
            </a:r>
            <a:endParaRPr sz="2000">
              <a:latin typeface="Calibri"/>
              <a:cs typeface="Calibri"/>
            </a:endParaRPr>
          </a:p>
          <a:p>
            <a:pPr marL="927735">
              <a:lnSpc>
                <a:spcPct val="100000"/>
              </a:lnSpc>
              <a:spcBef>
                <a:spcPts val="175"/>
              </a:spcBef>
            </a:pPr>
            <a:r>
              <a:rPr sz="2000" spc="10" dirty="0">
                <a:latin typeface="Calibri"/>
                <a:cs typeface="Calibri"/>
              </a:rPr>
              <a:t>Answer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the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following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questions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using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relational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algebra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queries;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30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000" dirty="0">
                <a:latin typeface="Calibri"/>
                <a:cs typeface="Calibri"/>
              </a:rPr>
              <a:t>Get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details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flights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Chennai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New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Delhi.</a:t>
            </a:r>
            <a:endParaRPr sz="2000">
              <a:latin typeface="Calibri"/>
              <a:cs typeface="Calibri"/>
            </a:endParaRPr>
          </a:p>
          <a:p>
            <a:pPr marL="469900" marR="8255" indent="-457834">
              <a:lnSpc>
                <a:spcPct val="68800"/>
              </a:lnSpc>
              <a:spcBef>
                <a:spcPts val="1050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000" dirty="0">
                <a:latin typeface="Calibri"/>
                <a:cs typeface="Calibri"/>
              </a:rPr>
              <a:t>Get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the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details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2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flights</a:t>
            </a:r>
            <a:r>
              <a:rPr sz="2000" spc="24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that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scheduled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2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both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dates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01/12/2020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02/12/2020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at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16:00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hours.</a:t>
            </a:r>
            <a:endParaRPr sz="2000">
              <a:latin typeface="Calibri"/>
              <a:cs typeface="Calibri"/>
            </a:endParaRPr>
          </a:p>
          <a:p>
            <a:pPr marL="527050" indent="-514984">
              <a:lnSpc>
                <a:spcPts val="2025"/>
              </a:lnSpc>
              <a:spcBef>
                <a:spcPts val="305"/>
              </a:spcBef>
              <a:buAutoNum type="alphaLcParenR"/>
              <a:tabLst>
                <a:tab pos="527050" algn="l"/>
                <a:tab pos="527685" algn="l"/>
              </a:tabLst>
            </a:pPr>
            <a:r>
              <a:rPr sz="2000" spc="-10" dirty="0">
                <a:latin typeface="Calibri"/>
                <a:cs typeface="Calibri"/>
              </a:rPr>
              <a:t>Find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the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passenger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names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for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passengers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who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have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bookings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at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least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025"/>
              </a:lnSpc>
            </a:pPr>
            <a:r>
              <a:rPr sz="2000" dirty="0">
                <a:latin typeface="Calibri"/>
                <a:cs typeface="Calibri"/>
              </a:rPr>
              <a:t>one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flight.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2826" y="4825"/>
            <a:ext cx="76200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52826" y="4825"/>
            <a:ext cx="76200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545"/>
              </a:spcBef>
            </a:pPr>
            <a:r>
              <a:rPr spc="-125" dirty="0">
                <a:solidFill>
                  <a:srgbClr val="000000"/>
                </a:solidFill>
              </a:rPr>
              <a:t>W</a:t>
            </a:r>
            <a:r>
              <a:rPr spc="30" dirty="0">
                <a:solidFill>
                  <a:srgbClr val="000000"/>
                </a:solidFill>
              </a:rPr>
              <a:t>eekl</a:t>
            </a:r>
            <a:r>
              <a:rPr spc="10" dirty="0">
                <a:solidFill>
                  <a:srgbClr val="000000"/>
                </a:solidFill>
              </a:rPr>
              <a:t>y</a:t>
            </a:r>
            <a:r>
              <a:rPr spc="-155" dirty="0">
                <a:solidFill>
                  <a:srgbClr val="000000"/>
                </a:solidFill>
              </a:rPr>
              <a:t> </a:t>
            </a:r>
            <a:r>
              <a:rPr spc="15" dirty="0">
                <a:solidFill>
                  <a:srgbClr val="000000"/>
                </a:solidFill>
              </a:rPr>
              <a:t>A</a:t>
            </a:r>
            <a:r>
              <a:rPr spc="-10" dirty="0">
                <a:solidFill>
                  <a:srgbClr val="000000"/>
                </a:solidFill>
              </a:rPr>
              <a:t>s</a:t>
            </a:r>
            <a:r>
              <a:rPr spc="-5" dirty="0">
                <a:solidFill>
                  <a:srgbClr val="000000"/>
                </a:solidFill>
              </a:rPr>
              <a:t>s</a:t>
            </a:r>
            <a:r>
              <a:rPr spc="30" dirty="0">
                <a:solidFill>
                  <a:srgbClr val="000000"/>
                </a:solidFill>
              </a:rPr>
              <a:t>i</a:t>
            </a:r>
            <a:r>
              <a:rPr spc="-25" dirty="0">
                <a:solidFill>
                  <a:srgbClr val="000000"/>
                </a:solidFill>
              </a:rPr>
              <a:t>g</a:t>
            </a:r>
            <a:r>
              <a:rPr spc="20" dirty="0">
                <a:solidFill>
                  <a:srgbClr val="000000"/>
                </a:solidFill>
              </a:rPr>
              <a:t>nm</a:t>
            </a:r>
            <a:r>
              <a:rPr spc="25" dirty="0">
                <a:solidFill>
                  <a:srgbClr val="000000"/>
                </a:solidFill>
              </a:rPr>
              <a:t>e</a:t>
            </a:r>
            <a:r>
              <a:rPr spc="10" dirty="0">
                <a:solidFill>
                  <a:srgbClr val="000000"/>
                </a:solidFill>
              </a:rPr>
              <a:t>nt</a:t>
            </a:r>
            <a:r>
              <a:rPr spc="-204" dirty="0">
                <a:solidFill>
                  <a:srgbClr val="000000"/>
                </a:solidFill>
              </a:rPr>
              <a:t> </a:t>
            </a:r>
            <a:r>
              <a:rPr spc="25" dirty="0">
                <a:solidFill>
                  <a:srgbClr val="000000"/>
                </a:solidFill>
              </a:rPr>
              <a:t>1</a:t>
            </a:r>
            <a:r>
              <a:rPr spc="-35" dirty="0">
                <a:solidFill>
                  <a:srgbClr val="000000"/>
                </a:solidFill>
              </a:rPr>
              <a:t>.</a:t>
            </a:r>
            <a:r>
              <a:rPr spc="15" dirty="0">
                <a:solidFill>
                  <a:srgbClr val="000000"/>
                </a:solidFill>
              </a:rPr>
              <a:t>1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2901" y="9525"/>
            <a:ext cx="1305098" cy="7715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4418" y="2865665"/>
            <a:ext cx="5606208" cy="43658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2654" y="2636837"/>
            <a:ext cx="564896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40" dirty="0">
                <a:solidFill>
                  <a:srgbClr val="6FAC46"/>
                </a:solidFill>
              </a:rPr>
              <a:t>RELATIONAL</a:t>
            </a:r>
            <a:r>
              <a:rPr sz="4800" spc="-85" dirty="0">
                <a:solidFill>
                  <a:srgbClr val="6FAC46"/>
                </a:solidFill>
              </a:rPr>
              <a:t> </a:t>
            </a:r>
            <a:r>
              <a:rPr sz="4800" spc="-10" dirty="0">
                <a:solidFill>
                  <a:srgbClr val="6FAC46"/>
                </a:solidFill>
              </a:rPr>
              <a:t>ALGEBRA</a:t>
            </a:r>
            <a:endParaRPr sz="4800"/>
          </a:p>
        </p:txBody>
      </p:sp>
      <p:grpSp>
        <p:nvGrpSpPr>
          <p:cNvPr id="4" name="object 4"/>
          <p:cNvGrpSpPr/>
          <p:nvPr/>
        </p:nvGrpSpPr>
        <p:grpSpPr>
          <a:xfrm>
            <a:off x="1571451" y="1650"/>
            <a:ext cx="9104630" cy="798830"/>
            <a:chOff x="1571451" y="1650"/>
            <a:chExt cx="9104630" cy="7988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00426" y="4825"/>
              <a:ext cx="7772400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00426" y="4825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1451" y="19050"/>
              <a:ext cx="1305098" cy="78105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120139"/>
            <a:ext cx="5520690" cy="3129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5" dirty="0">
                <a:latin typeface="Calibri"/>
                <a:cs typeface="Calibri"/>
              </a:rPr>
              <a:t>Relational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Algebra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Calibri"/>
              <a:cs typeface="Calibri"/>
            </a:endParaRPr>
          </a:p>
          <a:p>
            <a:pPr marL="260350" indent="-248285">
              <a:lnSpc>
                <a:spcPct val="100000"/>
              </a:lnSpc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15" dirty="0">
                <a:latin typeface="Calibri"/>
                <a:cs typeface="Calibri"/>
              </a:rPr>
              <a:t>Basic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Relational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</a:t>
            </a:r>
            <a:endParaRPr sz="2400">
              <a:latin typeface="Calibri"/>
              <a:cs typeface="Calibri"/>
            </a:endParaRPr>
          </a:p>
          <a:p>
            <a:pPr marL="260350" indent="-248285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20" dirty="0">
                <a:latin typeface="Calibri"/>
                <a:cs typeface="Calibri"/>
              </a:rPr>
              <a:t>Relational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Algebra</a:t>
            </a:r>
            <a:endParaRPr sz="2400">
              <a:latin typeface="Calibri"/>
              <a:cs typeface="Calibri"/>
            </a:endParaRPr>
          </a:p>
          <a:p>
            <a:pPr marL="260350" indent="-248285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dirty="0">
                <a:latin typeface="Calibri"/>
                <a:cs typeface="Calibri"/>
              </a:rPr>
              <a:t>Importance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Relational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Algebra</a:t>
            </a:r>
            <a:endParaRPr sz="2400">
              <a:latin typeface="Calibri"/>
              <a:cs typeface="Calibri"/>
            </a:endParaRPr>
          </a:p>
          <a:p>
            <a:pPr marL="260350" indent="-248285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20" dirty="0">
                <a:latin typeface="Calibri"/>
                <a:cs typeface="Calibri"/>
              </a:rPr>
              <a:t>Relational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Query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Language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types</a:t>
            </a:r>
            <a:endParaRPr sz="2400">
              <a:latin typeface="Calibri"/>
              <a:cs typeface="Calibri"/>
            </a:endParaRPr>
          </a:p>
          <a:p>
            <a:pPr marL="260350" indent="-248285">
              <a:lnSpc>
                <a:spcPct val="100000"/>
              </a:lnSpc>
              <a:spcBef>
                <a:spcPts val="650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20" dirty="0">
                <a:latin typeface="Calibri"/>
                <a:cs typeface="Calibri"/>
              </a:rPr>
              <a:t>Relational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Algebra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545"/>
              </a:spcBef>
            </a:pPr>
            <a:r>
              <a:rPr spc="5" dirty="0"/>
              <a:t>Content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2401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1760" y="1413573"/>
            <a:ext cx="8090534" cy="308737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100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learn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basic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Relational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Database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425"/>
              </a:spcBef>
              <a:buAutoNum type="arabicPeriod"/>
              <a:tabLst>
                <a:tab pos="469900" algn="l"/>
                <a:tab pos="470534" algn="l"/>
                <a:tab pos="3729990" algn="l"/>
              </a:tabLst>
            </a:pPr>
            <a:r>
              <a:rPr sz="2400" spc="-100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know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Relational	</a:t>
            </a:r>
            <a:r>
              <a:rPr sz="2400" spc="-15" dirty="0">
                <a:latin typeface="Calibri"/>
                <a:cs typeface="Calibri"/>
              </a:rPr>
              <a:t>Algebra</a:t>
            </a:r>
            <a:endParaRPr sz="2400">
              <a:latin typeface="Calibri"/>
              <a:cs typeface="Calibri"/>
            </a:endParaRPr>
          </a:p>
          <a:p>
            <a:pPr marL="699135" lvl="1" indent="-457834">
              <a:lnSpc>
                <a:spcPct val="100000"/>
              </a:lnSpc>
              <a:spcBef>
                <a:spcPts val="70"/>
              </a:spcBef>
              <a:buAutoNum type="arabicPeriod"/>
              <a:tabLst>
                <a:tab pos="698500" algn="l"/>
                <a:tab pos="699135" algn="l"/>
              </a:tabLst>
            </a:pPr>
            <a:r>
              <a:rPr sz="2000" dirty="0">
                <a:latin typeface="Calibri"/>
                <a:cs typeface="Calibri"/>
              </a:rPr>
              <a:t>Importance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Relational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Algebra</a:t>
            </a:r>
            <a:endParaRPr sz="2000">
              <a:latin typeface="Calibri"/>
              <a:cs typeface="Calibri"/>
            </a:endParaRPr>
          </a:p>
          <a:p>
            <a:pPr marL="699135" lvl="1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98500" algn="l"/>
                <a:tab pos="699135" algn="l"/>
              </a:tabLst>
            </a:pPr>
            <a:r>
              <a:rPr sz="2000" spc="-7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learn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Relational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Query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Languages</a:t>
            </a:r>
            <a:endParaRPr sz="2000">
              <a:latin typeface="Calibri"/>
              <a:cs typeface="Calibri"/>
            </a:endParaRPr>
          </a:p>
          <a:p>
            <a:pPr marL="699135" lvl="1" indent="-457834">
              <a:lnSpc>
                <a:spcPts val="2350"/>
              </a:lnSpc>
              <a:spcBef>
                <a:spcPts val="5"/>
              </a:spcBef>
              <a:buAutoNum type="arabicPeriod"/>
              <a:tabLst>
                <a:tab pos="698500" algn="l"/>
                <a:tab pos="699135" algn="l"/>
              </a:tabLst>
            </a:pPr>
            <a:r>
              <a:rPr sz="2000" dirty="0">
                <a:latin typeface="Calibri"/>
                <a:cs typeface="Calibri"/>
              </a:rPr>
              <a:t>Relational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Algebra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operations</a:t>
            </a:r>
            <a:endParaRPr sz="2000">
              <a:latin typeface="Calibri"/>
              <a:cs typeface="Calibri"/>
            </a:endParaRPr>
          </a:p>
          <a:p>
            <a:pPr marL="241300" marR="5080" algn="just">
              <a:lnSpc>
                <a:spcPct val="80900"/>
              </a:lnSpc>
              <a:spcBef>
                <a:spcPts val="500"/>
              </a:spcBef>
            </a:pPr>
            <a:r>
              <a:rPr sz="2400" spc="-15" dirty="0">
                <a:latin typeface="Calibri"/>
                <a:cs typeface="Calibri"/>
              </a:rPr>
              <a:t>as it </a:t>
            </a:r>
            <a:r>
              <a:rPr sz="2400" spc="-20" dirty="0">
                <a:latin typeface="Calibri"/>
                <a:cs typeface="Calibri"/>
              </a:rPr>
              <a:t>provides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theoretical foundation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relational </a:t>
            </a:r>
            <a:r>
              <a:rPr sz="2400" dirty="0">
                <a:latin typeface="Calibri"/>
                <a:cs typeface="Calibri"/>
              </a:rPr>
              <a:t>databases,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particularly </a:t>
            </a:r>
            <a:r>
              <a:rPr sz="2400" dirty="0">
                <a:latin typeface="Calibri"/>
                <a:cs typeface="Calibri"/>
              </a:rPr>
              <a:t>query </a:t>
            </a:r>
            <a:r>
              <a:rPr sz="2400" spc="-10" dirty="0">
                <a:latin typeface="Calibri"/>
                <a:cs typeface="Calibri"/>
              </a:rPr>
              <a:t>languages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15" dirty="0">
                <a:latin typeface="Calibri"/>
                <a:cs typeface="Calibri"/>
              </a:rPr>
              <a:t>such </a:t>
            </a:r>
            <a:r>
              <a:rPr sz="2400" dirty="0">
                <a:latin typeface="Calibri"/>
                <a:cs typeface="Calibri"/>
              </a:rPr>
              <a:t>databases, chief </a:t>
            </a:r>
            <a:r>
              <a:rPr sz="2400" spc="5" dirty="0">
                <a:latin typeface="Calibri"/>
                <a:cs typeface="Calibri"/>
              </a:rPr>
              <a:t>among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which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SQL.</a:t>
            </a:r>
            <a:endParaRPr sz="2400">
              <a:latin typeface="Calibri"/>
              <a:cs typeface="Calibri"/>
            </a:endParaRPr>
          </a:p>
          <a:p>
            <a:pPr marL="517525" indent="-505459" algn="just">
              <a:lnSpc>
                <a:spcPts val="2780"/>
              </a:lnSpc>
              <a:buAutoNum type="arabicPeriod" startAt="3"/>
              <a:tabLst>
                <a:tab pos="518159" algn="l"/>
              </a:tabLst>
            </a:pPr>
            <a:r>
              <a:rPr sz="2400" spc="-100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learn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about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Relational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Calculus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pc="-55" dirty="0"/>
              <a:t>Topic</a:t>
            </a:r>
            <a:r>
              <a:rPr spc="-70" dirty="0"/>
              <a:t> </a:t>
            </a:r>
            <a:r>
              <a:rPr spc="15" dirty="0"/>
              <a:t>2 </a:t>
            </a:r>
            <a:r>
              <a:rPr spc="10" dirty="0"/>
              <a:t>Objectives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451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28827"/>
            <a:ext cx="9156065" cy="48710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60350" indent="-248285">
              <a:lnSpc>
                <a:spcPct val="100000"/>
              </a:lnSpc>
              <a:spcBef>
                <a:spcPts val="819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5" dirty="0">
                <a:latin typeface="Calibri"/>
                <a:cs typeface="Calibri"/>
              </a:rPr>
              <a:t>Once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have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ready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users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will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start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using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them.</a:t>
            </a:r>
            <a:endParaRPr sz="2400">
              <a:latin typeface="Calibri"/>
              <a:cs typeface="Calibri"/>
            </a:endParaRPr>
          </a:p>
          <a:p>
            <a:pPr marL="260350" indent="-248285">
              <a:lnSpc>
                <a:spcPts val="2755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10" dirty="0">
                <a:latin typeface="Calibri"/>
                <a:cs typeface="Calibri"/>
              </a:rPr>
              <a:t>But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will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they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access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database?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Most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time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they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access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55"/>
              </a:lnSpc>
            </a:pP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data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using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some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applications.</a:t>
            </a:r>
            <a:endParaRPr sz="2400">
              <a:latin typeface="Calibri"/>
              <a:cs typeface="Calibri"/>
            </a:endParaRPr>
          </a:p>
          <a:p>
            <a:pPr marL="241300" marR="20320" indent="-229235">
              <a:lnSpc>
                <a:spcPts val="2630"/>
              </a:lnSpc>
              <a:spcBef>
                <a:spcPts val="950"/>
              </a:spcBef>
              <a:buSzPct val="95833"/>
              <a:buFont typeface="Wingdings"/>
              <a:buChar char=""/>
              <a:tabLst>
                <a:tab pos="327660" algn="l"/>
              </a:tabLst>
            </a:pPr>
            <a:r>
              <a:rPr sz="2400" spc="15" dirty="0">
                <a:latin typeface="Calibri"/>
                <a:cs typeface="Calibri"/>
              </a:rPr>
              <a:t>These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applications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will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communicate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by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DBMS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responsible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managing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application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intact.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50"/>
              </a:lnSpc>
              <a:spcBef>
                <a:spcPts val="103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its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own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querying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methods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interact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with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database.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But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how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these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queries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work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database?</a:t>
            </a:r>
            <a:endParaRPr sz="2400">
              <a:latin typeface="Calibri"/>
              <a:cs typeface="Calibri"/>
            </a:endParaRPr>
          </a:p>
          <a:p>
            <a:pPr marL="241300" marR="27305" indent="-229235">
              <a:lnSpc>
                <a:spcPts val="2630"/>
              </a:lnSpc>
              <a:spcBef>
                <a:spcPts val="994"/>
              </a:spcBef>
              <a:buSzPct val="95833"/>
              <a:buFont typeface="Wingdings"/>
              <a:buChar char=""/>
              <a:tabLst>
                <a:tab pos="260985" algn="l"/>
                <a:tab pos="1175385" algn="l"/>
                <a:tab pos="2271395" algn="l"/>
                <a:tab pos="3062605" algn="l"/>
                <a:tab pos="4044315" algn="l"/>
                <a:tab pos="4483100" algn="l"/>
                <a:tab pos="5826760" algn="l"/>
                <a:tab pos="6913880" algn="l"/>
                <a:tab pos="7600315" algn="l"/>
                <a:tab pos="8143240" algn="l"/>
                <a:tab pos="8896350" algn="l"/>
              </a:tabLst>
            </a:pPr>
            <a:r>
              <a:rPr sz="2400" spc="2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10" dirty="0">
                <a:latin typeface="Calibri"/>
                <a:cs typeface="Calibri"/>
              </a:rPr>
              <a:t>qu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es	</a:t>
            </a:r>
            <a:r>
              <a:rPr sz="2400" spc="-70" dirty="0">
                <a:latin typeface="Calibri"/>
                <a:cs typeface="Calibri"/>
              </a:rPr>
              <a:t>w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k	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-105" dirty="0">
                <a:latin typeface="Calibri"/>
                <a:cs typeface="Calibri"/>
              </a:rPr>
              <a:t>i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spc="-30" dirty="0">
                <a:latin typeface="Calibri"/>
                <a:cs typeface="Calibri"/>
              </a:rPr>
              <a:t>ila</a:t>
            </a:r>
            <a:r>
              <a:rPr sz="2400" dirty="0">
                <a:latin typeface="Calibri"/>
                <a:cs typeface="Calibri"/>
              </a:rPr>
              <a:t>r	</a:t>
            </a:r>
            <a:r>
              <a:rPr sz="2400" spc="2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	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l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	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ge</a:t>
            </a:r>
            <a:r>
              <a:rPr sz="2400" spc="15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spc="-10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30" dirty="0">
                <a:latin typeface="Calibri"/>
                <a:cs typeface="Calibri"/>
              </a:rPr>
              <a:t>in  </a:t>
            </a:r>
            <a:r>
              <a:rPr sz="2400" spc="5" dirty="0">
                <a:latin typeface="Calibri"/>
                <a:cs typeface="Calibri"/>
              </a:rPr>
              <a:t>mathematics.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Calibri"/>
              <a:cs typeface="Calibri"/>
            </a:endParaRPr>
          </a:p>
          <a:p>
            <a:pPr marL="12700">
              <a:lnSpc>
                <a:spcPts val="2715"/>
              </a:lnSpc>
              <a:tabLst>
                <a:tab pos="784225" algn="l"/>
                <a:tab pos="1108710" algn="l"/>
                <a:tab pos="2490470" algn="l"/>
                <a:tab pos="3558540" algn="l"/>
                <a:tab pos="4540250" algn="l"/>
                <a:tab pos="5760085" algn="l"/>
                <a:tab pos="7256780" algn="l"/>
                <a:tab pos="8782050" algn="l"/>
              </a:tabLst>
            </a:pPr>
            <a:r>
              <a:rPr sz="2400" spc="10" dirty="0">
                <a:latin typeface="Calibri"/>
                <a:cs typeface="Calibri"/>
              </a:rPr>
              <a:t>Note	</a:t>
            </a:r>
            <a:r>
              <a:rPr sz="2400" spc="-25" dirty="0">
                <a:latin typeface="Calibri"/>
                <a:cs typeface="Calibri"/>
              </a:rPr>
              <a:t>:-	</a:t>
            </a:r>
            <a:r>
              <a:rPr sz="2400" spc="-20" dirty="0">
                <a:latin typeface="Calibri"/>
                <a:cs typeface="Calibri"/>
              </a:rPr>
              <a:t>Relational	algebra	</a:t>
            </a:r>
            <a:r>
              <a:rPr sz="2400" spc="-10" dirty="0">
                <a:latin typeface="Calibri"/>
                <a:cs typeface="Calibri"/>
              </a:rPr>
              <a:t>mainly	provides	</a:t>
            </a:r>
            <a:r>
              <a:rPr sz="2400" spc="-5" dirty="0">
                <a:latin typeface="Calibri"/>
                <a:cs typeface="Calibri"/>
              </a:rPr>
              <a:t>theoretical	</a:t>
            </a:r>
            <a:r>
              <a:rPr sz="2400" spc="-10" dirty="0">
                <a:latin typeface="Calibri"/>
                <a:cs typeface="Calibri"/>
              </a:rPr>
              <a:t>foundation	</a:t>
            </a:r>
            <a:r>
              <a:rPr sz="2400" spc="-20" dirty="0">
                <a:latin typeface="Calibri"/>
                <a:cs typeface="Calibri"/>
              </a:rPr>
              <a:t>for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15"/>
              </a:lnSpc>
            </a:pP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la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</a:t>
            </a:r>
            <a:r>
              <a:rPr sz="2400" spc="25" dirty="0">
                <a:latin typeface="Calibri"/>
                <a:cs typeface="Calibri"/>
              </a:rPr>
              <a:t>Q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5226" y="4825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052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dirty="0"/>
              <a:t>2.1.Basic</a:t>
            </a:r>
            <a:r>
              <a:rPr spc="-70" dirty="0"/>
              <a:t> </a:t>
            </a:r>
            <a:r>
              <a:rPr spc="5" dirty="0"/>
              <a:t>of</a:t>
            </a:r>
            <a:r>
              <a:rPr spc="-35" dirty="0"/>
              <a:t> </a:t>
            </a:r>
            <a:r>
              <a:rPr spc="10" dirty="0"/>
              <a:t>relational</a:t>
            </a:r>
            <a:r>
              <a:rPr spc="-175" dirty="0"/>
              <a:t> </a:t>
            </a:r>
            <a:r>
              <a:rPr dirty="0"/>
              <a:t>database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5301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2610" y="830008"/>
            <a:ext cx="9461500" cy="4956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590">
              <a:lnSpc>
                <a:spcPct val="109500"/>
              </a:lnSpc>
              <a:spcBef>
                <a:spcPts val="100"/>
              </a:spcBef>
              <a:tabLst>
                <a:tab pos="622300" algn="l"/>
                <a:tab pos="1403985" algn="l"/>
                <a:tab pos="1928495" algn="l"/>
                <a:tab pos="2338070" algn="l"/>
                <a:tab pos="3844290" algn="l"/>
                <a:tab pos="4349750" algn="l"/>
                <a:tab pos="4921250" algn="l"/>
                <a:tab pos="6284595" algn="l"/>
                <a:tab pos="7228205" algn="l"/>
                <a:tab pos="7581265" algn="l"/>
                <a:tab pos="8582025" algn="l"/>
                <a:tab pos="9001125" algn="l"/>
              </a:tabLst>
            </a:pPr>
            <a:r>
              <a:rPr sz="240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	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</a:t>
            </a:r>
            <a:r>
              <a:rPr sz="240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as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	</a:t>
            </a:r>
            <a:r>
              <a:rPr sz="240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	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	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sz="2400" b="1" u="heavy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2400" b="1" u="heavy" spc="-10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sz="240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	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	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2400" b="1" u="heavy" spc="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	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el</a:t>
            </a:r>
            <a:r>
              <a:rPr sz="2400" b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ti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2400" b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	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	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	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	</a:t>
            </a:r>
            <a:r>
              <a:rPr sz="2400" b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	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2400" b="1" u="heavy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relational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algebra.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These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enable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specify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400" dirty="0">
                <a:latin typeface="Calibri"/>
                <a:cs typeface="Calibri"/>
              </a:rPr>
              <a:t>basic</a:t>
            </a:r>
            <a:r>
              <a:rPr sz="2400" spc="-10" dirty="0">
                <a:latin typeface="Calibri"/>
                <a:cs typeface="Calibri"/>
              </a:rPr>
              <a:t> retrieval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requests.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Working</a:t>
            </a:r>
            <a:r>
              <a:rPr sz="24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relational 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Algebra</a:t>
            </a:r>
            <a:endParaRPr sz="240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109500"/>
              </a:lnSpc>
              <a:spcBef>
                <a:spcPts val="105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10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result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retrieval is </a:t>
            </a:r>
            <a:r>
              <a:rPr sz="2400" dirty="0">
                <a:latin typeface="Calibri"/>
                <a:cs typeface="Calibri"/>
              </a:rPr>
              <a:t>a new </a:t>
            </a:r>
            <a:r>
              <a:rPr sz="2400" spc="-10" dirty="0">
                <a:latin typeface="Calibri"/>
                <a:cs typeface="Calibri"/>
              </a:rPr>
              <a:t>relation, </a:t>
            </a:r>
            <a:r>
              <a:rPr sz="2400" dirty="0">
                <a:latin typeface="Calibri"/>
                <a:cs typeface="Calibri"/>
              </a:rPr>
              <a:t>which may </a:t>
            </a:r>
            <a:r>
              <a:rPr sz="2400" spc="-15" dirty="0">
                <a:latin typeface="Calibri"/>
                <a:cs typeface="Calibri"/>
              </a:rPr>
              <a:t>have </a:t>
            </a:r>
            <a:r>
              <a:rPr sz="2400" spc="5" dirty="0">
                <a:latin typeface="Calibri"/>
                <a:cs typeface="Calibri"/>
              </a:rPr>
              <a:t>been </a:t>
            </a:r>
            <a:r>
              <a:rPr sz="2400" spc="-10" dirty="0">
                <a:latin typeface="Calibri"/>
                <a:cs typeface="Calibri"/>
              </a:rPr>
              <a:t>formed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one or more </a:t>
            </a:r>
            <a:r>
              <a:rPr sz="2400" spc="-5" dirty="0">
                <a:latin typeface="Calibri"/>
                <a:cs typeface="Calibri"/>
              </a:rPr>
              <a:t>relations. </a:t>
            </a:r>
            <a:r>
              <a:rPr sz="2400" spc="-1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algebra </a:t>
            </a:r>
            <a:r>
              <a:rPr sz="2400" spc="-10" dirty="0">
                <a:latin typeface="Calibri"/>
                <a:cs typeface="Calibri"/>
              </a:rPr>
              <a:t>operations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thus </a:t>
            </a:r>
            <a:r>
              <a:rPr sz="2400" spc="-5" dirty="0">
                <a:latin typeface="Calibri"/>
                <a:cs typeface="Calibri"/>
              </a:rPr>
              <a:t>produce </a:t>
            </a:r>
            <a:r>
              <a:rPr sz="2400" dirty="0">
                <a:latin typeface="Calibri"/>
                <a:cs typeface="Calibri"/>
              </a:rPr>
              <a:t>new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relations, </a:t>
            </a:r>
            <a:r>
              <a:rPr sz="2400" dirty="0">
                <a:latin typeface="Calibri"/>
                <a:cs typeface="Calibri"/>
              </a:rPr>
              <a:t>which can </a:t>
            </a:r>
            <a:r>
              <a:rPr sz="2400" spc="5" dirty="0">
                <a:latin typeface="Calibri"/>
                <a:cs typeface="Calibri"/>
              </a:rPr>
              <a:t>be further </a:t>
            </a:r>
            <a:r>
              <a:rPr sz="2400" spc="-15" dirty="0">
                <a:latin typeface="Calibri"/>
                <a:cs typeface="Calibri"/>
              </a:rPr>
              <a:t>manipulated </a:t>
            </a:r>
            <a:r>
              <a:rPr sz="2400" dirty="0">
                <a:latin typeface="Calibri"/>
                <a:cs typeface="Calibri"/>
              </a:rPr>
              <a:t>using </a:t>
            </a:r>
            <a:r>
              <a:rPr sz="2400" spc="-10" dirty="0">
                <a:latin typeface="Calibri"/>
                <a:cs typeface="Calibri"/>
              </a:rPr>
              <a:t>operations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1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same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algebra.</a:t>
            </a:r>
            <a:endParaRPr sz="2400">
              <a:latin typeface="Calibri"/>
              <a:cs typeface="Calibri"/>
            </a:endParaRPr>
          </a:p>
          <a:p>
            <a:pPr marL="241300" marR="6985" indent="-229235" algn="just">
              <a:lnSpc>
                <a:spcPct val="109500"/>
              </a:lnSpc>
              <a:spcBef>
                <a:spcPts val="1050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algebra</a:t>
            </a:r>
            <a:r>
              <a:rPr sz="2400" spc="-15" dirty="0">
                <a:latin typeface="Calibri"/>
                <a:cs typeface="Calibri"/>
              </a:rPr>
              <a:t> operations</a:t>
            </a:r>
            <a:r>
              <a:rPr sz="2400" spc="-10" dirty="0">
                <a:latin typeface="Calibri"/>
                <a:cs typeface="Calibri"/>
              </a:rPr>
              <a:t> forms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relational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algebra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expression,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whose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will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also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be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represents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(or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retrieval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request).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12359" y="43815"/>
            <a:ext cx="384810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2.2.</a:t>
            </a:r>
            <a:r>
              <a:rPr spc="-120" dirty="0"/>
              <a:t> </a:t>
            </a:r>
            <a:r>
              <a:rPr spc="5" dirty="0"/>
              <a:t>Relational</a:t>
            </a:r>
            <a:r>
              <a:rPr spc="-125" dirty="0"/>
              <a:t> </a:t>
            </a:r>
            <a:r>
              <a:rPr spc="-5" dirty="0"/>
              <a:t>Algebra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45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1985" y="780196"/>
            <a:ext cx="9015730" cy="4814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80"/>
              </a:spcBef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Importance</a:t>
            </a:r>
            <a:r>
              <a:rPr sz="2400" b="1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relational 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Algebra</a:t>
            </a:r>
            <a:endParaRPr sz="2400">
              <a:latin typeface="Calibri"/>
              <a:cs typeface="Calibri"/>
            </a:endParaRPr>
          </a:p>
          <a:p>
            <a:pPr marL="469900" indent="-457834" algn="just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provides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foundation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relational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model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operations.</a:t>
            </a:r>
            <a:endParaRPr sz="2400">
              <a:latin typeface="Calibri"/>
              <a:cs typeface="Calibri"/>
            </a:endParaRPr>
          </a:p>
          <a:p>
            <a:pPr marL="469900" marR="6985" indent="-457834" algn="just">
              <a:lnSpc>
                <a:spcPct val="100400"/>
              </a:lnSpc>
              <a:spcBef>
                <a:spcPts val="1240"/>
              </a:spcBef>
              <a:buAutoNum type="arabicPeriod"/>
              <a:tabLst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It </a:t>
            </a:r>
            <a:r>
              <a:rPr sz="2400" spc="-15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as </a:t>
            </a:r>
            <a:r>
              <a:rPr sz="2400" dirty="0">
                <a:latin typeface="Calibri"/>
                <a:cs typeface="Calibri"/>
              </a:rPr>
              <a:t>a basis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implementing </a:t>
            </a:r>
            <a:r>
              <a:rPr sz="2400" spc="-10" dirty="0">
                <a:latin typeface="Calibri"/>
                <a:cs typeface="Calibri"/>
              </a:rPr>
              <a:t>and optimizing </a:t>
            </a:r>
            <a:r>
              <a:rPr sz="2400" spc="-5" dirty="0">
                <a:latin typeface="Calibri"/>
                <a:cs typeface="Calibri"/>
              </a:rPr>
              <a:t>queries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 processing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optimization </a:t>
            </a:r>
            <a:r>
              <a:rPr sz="2400" spc="5" dirty="0">
                <a:latin typeface="Calibri"/>
                <a:cs typeface="Calibri"/>
              </a:rPr>
              <a:t>modules </a:t>
            </a:r>
            <a:r>
              <a:rPr sz="2400" spc="-20" dirty="0">
                <a:latin typeface="Calibri"/>
                <a:cs typeface="Calibri"/>
              </a:rPr>
              <a:t>that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25" dirty="0">
                <a:latin typeface="Calibri"/>
                <a:cs typeface="Calibri"/>
              </a:rPr>
              <a:t>integral </a:t>
            </a:r>
            <a:r>
              <a:rPr sz="2400" spc="-5" dirty="0">
                <a:latin typeface="Calibri"/>
                <a:cs typeface="Calibri"/>
              </a:rPr>
              <a:t>parts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l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ge</a:t>
            </a:r>
            <a:r>
              <a:rPr sz="2400" spc="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sy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00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(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20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BM</a:t>
            </a:r>
            <a:r>
              <a:rPr sz="2400" spc="20" dirty="0">
                <a:latin typeface="Calibri"/>
                <a:cs typeface="Calibri"/>
              </a:rPr>
              <a:t>S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469900" indent="-457834" algn="just">
              <a:lnSpc>
                <a:spcPts val="2865"/>
              </a:lnSpc>
              <a:spcBef>
                <a:spcPts val="1175"/>
              </a:spcBef>
              <a:buAutoNum type="arabicPeriod"/>
              <a:tabLst>
                <a:tab pos="470534" algn="l"/>
              </a:tabLst>
            </a:pPr>
            <a:r>
              <a:rPr sz="2400" spc="10" dirty="0">
                <a:latin typeface="Calibri"/>
                <a:cs typeface="Calibri"/>
              </a:rPr>
              <a:t>Some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of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its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concepts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incorporated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into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SQL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Relational</a:t>
            </a:r>
            <a:endParaRPr sz="2400">
              <a:latin typeface="Calibri"/>
              <a:cs typeface="Calibri"/>
            </a:endParaRPr>
          </a:p>
          <a:p>
            <a:pPr marL="469900" algn="just">
              <a:lnSpc>
                <a:spcPts val="2865"/>
              </a:lnSpc>
            </a:pPr>
            <a:r>
              <a:rPr sz="2400" spc="-15" dirty="0">
                <a:latin typeface="Calibri"/>
                <a:cs typeface="Calibri"/>
              </a:rPr>
              <a:t>Algebra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Relational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Calculus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query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language</a:t>
            </a:r>
            <a:r>
              <a:rPr sz="2400" spc="-20" dirty="0">
                <a:latin typeface="Calibri"/>
                <a:cs typeface="Calibri"/>
              </a:rPr>
              <a:t> for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RDBMSs.</a:t>
            </a:r>
            <a:endParaRPr sz="2400">
              <a:latin typeface="Calibri"/>
              <a:cs typeface="Calibri"/>
            </a:endParaRPr>
          </a:p>
          <a:p>
            <a:pPr marL="241300" marR="5080" indent="-161925" algn="just">
              <a:lnSpc>
                <a:spcPct val="100000"/>
              </a:lnSpc>
              <a:spcBef>
                <a:spcPts val="1250"/>
              </a:spcBef>
            </a:pPr>
            <a:r>
              <a:rPr sz="2400" dirty="0">
                <a:latin typeface="Calibri"/>
                <a:cs typeface="Calibri"/>
              </a:rPr>
              <a:t>Although </a:t>
            </a:r>
            <a:r>
              <a:rPr sz="2400" spc="-5" dirty="0">
                <a:latin typeface="Calibri"/>
                <a:cs typeface="Calibri"/>
              </a:rPr>
              <a:t>most </a:t>
            </a:r>
            <a:r>
              <a:rPr sz="2400" spc="-10" dirty="0">
                <a:latin typeface="Calibri"/>
                <a:cs typeface="Calibri"/>
              </a:rPr>
              <a:t>commercial </a:t>
            </a:r>
            <a:r>
              <a:rPr sz="2400" spc="5" dirty="0">
                <a:latin typeface="Calibri"/>
                <a:cs typeface="Calibri"/>
              </a:rPr>
              <a:t>RDBMSs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spc="10" dirty="0">
                <a:latin typeface="Calibri"/>
                <a:cs typeface="Calibri"/>
              </a:rPr>
              <a:t>use </a:t>
            </a:r>
            <a:r>
              <a:rPr sz="2400" spc="-15" dirty="0">
                <a:latin typeface="Calibri"/>
                <a:cs typeface="Calibri"/>
              </a:rPr>
              <a:t>today </a:t>
            </a:r>
            <a:r>
              <a:rPr sz="2400" spc="5" dirty="0">
                <a:latin typeface="Calibri"/>
                <a:cs typeface="Calibri"/>
              </a:rPr>
              <a:t>do not </a:t>
            </a:r>
            <a:r>
              <a:rPr sz="2400" spc="-20" dirty="0">
                <a:latin typeface="Calibri"/>
                <a:cs typeface="Calibri"/>
              </a:rPr>
              <a:t>provide </a:t>
            </a:r>
            <a:r>
              <a:rPr sz="2400" spc="10" dirty="0">
                <a:latin typeface="Calibri"/>
                <a:cs typeface="Calibri"/>
              </a:rPr>
              <a:t>user 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interfaces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algebra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queries,</a:t>
            </a:r>
            <a:r>
              <a:rPr sz="2400" spc="5" dirty="0">
                <a:latin typeface="Calibri"/>
                <a:cs typeface="Calibri"/>
              </a:rPr>
              <a:t> 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operations</a:t>
            </a:r>
            <a:r>
              <a:rPr sz="2400" spc="-5" dirty="0">
                <a:latin typeface="Calibri"/>
                <a:cs typeface="Calibri"/>
              </a:rPr>
              <a:t> and </a:t>
            </a:r>
            <a:r>
              <a:rPr sz="2400" dirty="0">
                <a:latin typeface="Calibri"/>
                <a:cs typeface="Calibri"/>
              </a:rPr>
              <a:t> functions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internal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modules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most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relational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systems</a:t>
            </a:r>
            <a:r>
              <a:rPr sz="2400" b="1" u="heavy" spc="5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are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based</a:t>
            </a:r>
            <a:r>
              <a:rPr sz="24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on</a:t>
            </a:r>
            <a:r>
              <a:rPr sz="2400" b="1" u="heavy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relational 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algebra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operations.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4276" y="4825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2427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631190">
              <a:lnSpc>
                <a:spcPct val="100000"/>
              </a:lnSpc>
              <a:spcBef>
                <a:spcPts val="535"/>
              </a:spcBef>
            </a:pPr>
            <a:r>
              <a:rPr dirty="0"/>
              <a:t>2.2.1</a:t>
            </a:r>
            <a:r>
              <a:rPr spc="-45" dirty="0"/>
              <a:t> </a:t>
            </a:r>
            <a:r>
              <a:rPr dirty="0"/>
              <a:t>Importance</a:t>
            </a:r>
            <a:r>
              <a:rPr spc="-35" dirty="0"/>
              <a:t> </a:t>
            </a:r>
            <a:r>
              <a:rPr spc="5" dirty="0"/>
              <a:t>of</a:t>
            </a:r>
            <a:r>
              <a:rPr spc="-25" dirty="0"/>
              <a:t> </a:t>
            </a:r>
            <a:r>
              <a:rPr dirty="0"/>
              <a:t>Relational</a:t>
            </a:r>
            <a:r>
              <a:rPr spc="-170" dirty="0"/>
              <a:t> </a:t>
            </a:r>
            <a:r>
              <a:rPr spc="-5" dirty="0"/>
              <a:t>Algebra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5301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1957705">
              <a:lnSpc>
                <a:spcPct val="100000"/>
              </a:lnSpc>
              <a:spcBef>
                <a:spcPts val="545"/>
              </a:spcBef>
            </a:pPr>
            <a:r>
              <a:rPr dirty="0"/>
              <a:t>2.2.2</a:t>
            </a:r>
            <a:r>
              <a:rPr spc="-60" dirty="0"/>
              <a:t> </a:t>
            </a:r>
            <a:r>
              <a:rPr spc="15" dirty="0"/>
              <a:t>Query</a:t>
            </a:r>
            <a:r>
              <a:rPr spc="-100" dirty="0"/>
              <a:t> </a:t>
            </a:r>
            <a:r>
              <a:rPr dirty="0"/>
              <a:t>processing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2233" y="2330781"/>
            <a:ext cx="7908982" cy="386157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1451" y="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139507"/>
            <a:ext cx="8087995" cy="25323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5080" indent="-229235" algn="just">
              <a:lnSpc>
                <a:spcPct val="88700"/>
              </a:lnSpc>
              <a:spcBef>
                <a:spcPts val="345"/>
              </a:spcBef>
              <a:buFont typeface="Arial MT"/>
              <a:buChar char="•"/>
              <a:tabLst>
                <a:tab pos="241935" algn="l"/>
              </a:tabLst>
            </a:pPr>
            <a:r>
              <a:rPr sz="1800" spc="-5" dirty="0">
                <a:latin typeface="Calibri"/>
                <a:cs typeface="Calibri"/>
              </a:rPr>
              <a:t>Relational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Model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Language:</a:t>
            </a:r>
            <a:r>
              <a:rPr sz="1800" dirty="0">
                <a:latin typeface="Calibri"/>
                <a:cs typeface="Calibri"/>
              </a:rPr>
              <a:t> Relational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model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concepts,</a:t>
            </a:r>
            <a:r>
              <a:rPr sz="1800" dirty="0">
                <a:latin typeface="Calibri"/>
                <a:cs typeface="Calibri"/>
              </a:rPr>
              <a:t> integrity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constraints,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integrity,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referential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integrity,</a:t>
            </a:r>
            <a:r>
              <a:rPr sz="1800" spc="3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Keys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constraints,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Domain 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constraints,</a:t>
            </a:r>
            <a:r>
              <a:rPr sz="1800" spc="-16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relational</a:t>
            </a:r>
            <a:r>
              <a:rPr sz="1800" spc="-1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algebra,</a:t>
            </a:r>
            <a:r>
              <a:rPr sz="1800" spc="-17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relational</a:t>
            </a:r>
            <a:r>
              <a:rPr sz="1800" spc="-13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calculus,</a:t>
            </a:r>
            <a:r>
              <a:rPr sz="1800" spc="-17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tuple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and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domain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calculus.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>
              <a:latin typeface="Calibri"/>
              <a:cs typeface="Calibri"/>
            </a:endParaRPr>
          </a:p>
          <a:p>
            <a:pPr marL="241300" marR="6985" indent="-229235" algn="just">
              <a:lnSpc>
                <a:spcPct val="90400"/>
              </a:lnSpc>
              <a:buFont typeface="Arial MT"/>
              <a:buChar char="•"/>
              <a:tabLst>
                <a:tab pos="241935" algn="l"/>
              </a:tabLst>
            </a:pPr>
            <a:r>
              <a:rPr sz="1800" spc="-5" dirty="0">
                <a:latin typeface="Calibri"/>
                <a:cs typeface="Calibri"/>
              </a:rPr>
              <a:t>Introduction </a:t>
            </a:r>
            <a:r>
              <a:rPr sz="1800" spc="10" dirty="0">
                <a:latin typeface="Calibri"/>
                <a:cs typeface="Calibri"/>
              </a:rPr>
              <a:t>on </a:t>
            </a:r>
            <a:r>
              <a:rPr sz="1800" spc="-10" dirty="0">
                <a:latin typeface="Calibri"/>
                <a:cs typeface="Calibri"/>
              </a:rPr>
              <a:t>SQL: </a:t>
            </a:r>
            <a:r>
              <a:rPr sz="1800" spc="-5" dirty="0">
                <a:latin typeface="Calibri"/>
                <a:cs typeface="Calibri"/>
              </a:rPr>
              <a:t>Characteristics </a:t>
            </a:r>
            <a:r>
              <a:rPr sz="1800" spc="10" dirty="0">
                <a:latin typeface="Calibri"/>
                <a:cs typeface="Calibri"/>
              </a:rPr>
              <a:t>of SQL, </a:t>
            </a:r>
            <a:r>
              <a:rPr sz="1800" spc="5" dirty="0">
                <a:latin typeface="Calibri"/>
                <a:cs typeface="Calibri"/>
              </a:rPr>
              <a:t>advantage </a:t>
            </a:r>
            <a:r>
              <a:rPr sz="1800" spc="10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SQL. SQl </a:t>
            </a:r>
            <a:r>
              <a:rPr sz="1800" spc="15" dirty="0">
                <a:latin typeface="Calibri"/>
                <a:cs typeface="Calibri"/>
              </a:rPr>
              <a:t>data </a:t>
            </a:r>
            <a:r>
              <a:rPr sz="1800" spc="5" dirty="0">
                <a:latin typeface="Calibri"/>
                <a:cs typeface="Calibri"/>
              </a:rPr>
              <a:t>type </a:t>
            </a:r>
            <a:r>
              <a:rPr sz="1800" spc="15" dirty="0">
                <a:latin typeface="Calibri"/>
                <a:cs typeface="Calibri"/>
              </a:rPr>
              <a:t>and 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literals. </a:t>
            </a:r>
            <a:r>
              <a:rPr sz="1800" spc="-20" dirty="0">
                <a:latin typeface="Calibri"/>
                <a:cs typeface="Calibri"/>
              </a:rPr>
              <a:t>Types </a:t>
            </a:r>
            <a:r>
              <a:rPr sz="1800" spc="10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SQL </a:t>
            </a:r>
            <a:r>
              <a:rPr sz="1800" dirty="0">
                <a:latin typeface="Calibri"/>
                <a:cs typeface="Calibri"/>
              </a:rPr>
              <a:t>commands. </a:t>
            </a:r>
            <a:r>
              <a:rPr sz="1800" spc="-10" dirty="0">
                <a:latin typeface="Calibri"/>
                <a:cs typeface="Calibri"/>
              </a:rPr>
              <a:t>SQL </a:t>
            </a:r>
            <a:r>
              <a:rPr sz="1800" spc="5" dirty="0">
                <a:latin typeface="Calibri"/>
                <a:cs typeface="Calibri"/>
              </a:rPr>
              <a:t>operators </a:t>
            </a:r>
            <a:r>
              <a:rPr sz="1800" spc="15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their </a:t>
            </a:r>
            <a:r>
              <a:rPr sz="1800" dirty="0">
                <a:latin typeface="Calibri"/>
                <a:cs typeface="Calibri"/>
              </a:rPr>
              <a:t>procedure. </a:t>
            </a:r>
            <a:r>
              <a:rPr sz="1800" spc="-35" dirty="0">
                <a:latin typeface="Calibri"/>
                <a:cs typeface="Calibri"/>
              </a:rPr>
              <a:t>Tables, </a:t>
            </a:r>
            <a:r>
              <a:rPr sz="1800" spc="5" dirty="0">
                <a:latin typeface="Calibri"/>
                <a:cs typeface="Calibri"/>
              </a:rPr>
              <a:t>views 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indexes.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Queries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sub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queries.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Aggregate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functions.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Insert,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update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delete </a:t>
            </a:r>
            <a:r>
              <a:rPr sz="1800" spc="-5" dirty="0">
                <a:latin typeface="Calibri"/>
                <a:cs typeface="Calibri"/>
              </a:rPr>
              <a:t>operations, Joins, </a:t>
            </a:r>
            <a:r>
              <a:rPr sz="1800" spc="5" dirty="0">
                <a:latin typeface="Calibri"/>
                <a:cs typeface="Calibri"/>
              </a:rPr>
              <a:t>Unions, </a:t>
            </a:r>
            <a:r>
              <a:rPr sz="1800" spc="-5" dirty="0">
                <a:latin typeface="Calibri"/>
                <a:cs typeface="Calibri"/>
              </a:rPr>
              <a:t>Intersection, </a:t>
            </a:r>
            <a:r>
              <a:rPr sz="1800" dirty="0">
                <a:latin typeface="Calibri"/>
                <a:cs typeface="Calibri"/>
              </a:rPr>
              <a:t>Minus, </a:t>
            </a:r>
            <a:r>
              <a:rPr sz="1800" spc="-10" dirty="0">
                <a:latin typeface="Calibri"/>
                <a:cs typeface="Calibri"/>
              </a:rPr>
              <a:t>Cursors, </a:t>
            </a:r>
            <a:r>
              <a:rPr sz="1800" spc="-20" dirty="0">
                <a:latin typeface="Calibri"/>
                <a:cs typeface="Calibri"/>
              </a:rPr>
              <a:t>Triggers,</a:t>
            </a:r>
            <a:r>
              <a:rPr sz="1800" spc="3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Procedures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SQL/PL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SQL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44675" y="1650"/>
            <a:ext cx="10850880" cy="568325"/>
            <a:chOff x="1344675" y="1650"/>
            <a:chExt cx="10850880" cy="5683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7850" y="4825"/>
              <a:ext cx="10844149" cy="5619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47850" y="4825"/>
              <a:ext cx="10844530" cy="561975"/>
            </a:xfrm>
            <a:custGeom>
              <a:avLst/>
              <a:gdLst/>
              <a:ahLst/>
              <a:cxnLst/>
              <a:rect l="l" t="t" r="r" b="b"/>
              <a:pathLst>
                <a:path w="10844530" h="561975">
                  <a:moveTo>
                    <a:pt x="0" y="561975"/>
                  </a:moveTo>
                  <a:lnTo>
                    <a:pt x="10844149" y="561975"/>
                  </a:lnTo>
                </a:path>
                <a:path w="10844530" h="561975">
                  <a:moveTo>
                    <a:pt x="10844149" y="0"/>
                  </a:moveTo>
                  <a:lnTo>
                    <a:pt x="0" y="0"/>
                  </a:lnTo>
                  <a:lnTo>
                    <a:pt x="0" y="561975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91201" y="0"/>
            <a:ext cx="29552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>
                <a:solidFill>
                  <a:srgbClr val="000000"/>
                </a:solidFill>
              </a:rPr>
              <a:t>Syllabus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</a:rPr>
              <a:t>of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10" dirty="0">
                <a:solidFill>
                  <a:srgbClr val="000000"/>
                </a:solidFill>
              </a:rPr>
              <a:t>Unit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15" dirty="0">
                <a:solidFill>
                  <a:srgbClr val="000000"/>
                </a:solidFill>
              </a:rPr>
              <a:t>2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12" y="0"/>
            <a:ext cx="1160087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58601" y="647255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2904" y="1120139"/>
            <a:ext cx="9025255" cy="3463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755"/>
              </a:lnSpc>
              <a:spcBef>
                <a:spcPts val="105"/>
              </a:spcBef>
              <a:tabLst>
                <a:tab pos="1384935" algn="l"/>
                <a:tab pos="2261870" algn="l"/>
                <a:tab pos="3653790" algn="l"/>
                <a:tab pos="4244340" algn="l"/>
                <a:tab pos="5569585" algn="l"/>
                <a:tab pos="6627495" algn="l"/>
                <a:tab pos="7047230" algn="l"/>
                <a:tab pos="7905115" algn="l"/>
                <a:tab pos="8476615" algn="l"/>
              </a:tabLst>
            </a:pPr>
            <a:r>
              <a:rPr sz="2400" spc="-1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la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	</a:t>
            </a:r>
            <a:r>
              <a:rPr sz="2400" spc="10" dirty="0">
                <a:latin typeface="Calibri"/>
                <a:cs typeface="Calibri"/>
              </a:rPr>
              <a:t>qu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6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y	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5" dirty="0">
                <a:latin typeface="Calibri"/>
                <a:cs typeface="Calibri"/>
              </a:rPr>
              <a:t>u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ges	</a:t>
            </a:r>
            <a:r>
              <a:rPr sz="2400" spc="5" dirty="0">
                <a:latin typeface="Calibri"/>
                <a:cs typeface="Calibri"/>
              </a:rPr>
              <a:t>u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la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	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ge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spc="-9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	</a:t>
            </a:r>
            <a:r>
              <a:rPr sz="2400" spc="5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k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65" dirty="0">
                <a:latin typeface="Calibri"/>
                <a:cs typeface="Calibri"/>
              </a:rPr>
              <a:t>u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55"/>
              </a:lnSpc>
            </a:pPr>
            <a:r>
              <a:rPr sz="2400" spc="5" dirty="0">
                <a:latin typeface="Calibri"/>
                <a:cs typeface="Calibri"/>
              </a:rPr>
              <a:t>requests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5" dirty="0">
                <a:latin typeface="Calibri"/>
                <a:cs typeface="Calibri"/>
              </a:rPr>
              <a:t>instruct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DBMS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execute</a:t>
            </a:r>
            <a:r>
              <a:rPr sz="2400" spc="-15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requests.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language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communicates</a:t>
            </a:r>
            <a:r>
              <a:rPr sz="2400" spc="-1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5" dirty="0">
                <a:latin typeface="Calibri"/>
                <a:cs typeface="Calibri"/>
              </a:rPr>
              <a:t> 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15" dirty="0">
                <a:latin typeface="Calibri"/>
                <a:cs typeface="Calibri"/>
              </a:rPr>
              <a:t>These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relational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languages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be: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55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b="1" spc="-25" dirty="0">
                <a:latin typeface="Calibri"/>
                <a:cs typeface="Calibri"/>
              </a:rPr>
              <a:t>Procedural</a:t>
            </a:r>
            <a:r>
              <a:rPr sz="2400" b="1" spc="5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Query</a:t>
            </a:r>
            <a:r>
              <a:rPr sz="2400" b="1" spc="1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b="1" spc="-10" dirty="0">
                <a:latin typeface="Calibri"/>
                <a:cs typeface="Calibri"/>
              </a:rPr>
              <a:t>Non-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Procedural</a:t>
            </a:r>
            <a:r>
              <a:rPr sz="2400" b="1" spc="1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Query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73451" y="0"/>
            <a:ext cx="7778750" cy="678180"/>
            <a:chOff x="2973451" y="0"/>
            <a:chExt cx="7778750" cy="6781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6626" y="0"/>
              <a:ext cx="7772400" cy="6714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76626" y="0"/>
              <a:ext cx="7772400" cy="671830"/>
            </a:xfrm>
            <a:custGeom>
              <a:avLst/>
              <a:gdLst/>
              <a:ahLst/>
              <a:cxnLst/>
              <a:rect l="l" t="t" r="r" b="b"/>
              <a:pathLst>
                <a:path w="7772400" h="671830">
                  <a:moveTo>
                    <a:pt x="0" y="671449"/>
                  </a:moveTo>
                  <a:lnTo>
                    <a:pt x="7772400" y="671449"/>
                  </a:lnTo>
                  <a:lnTo>
                    <a:pt x="7772400" y="0"/>
                  </a:lnTo>
                </a:path>
                <a:path w="7772400" h="671830">
                  <a:moveTo>
                    <a:pt x="0" y="0"/>
                  </a:moveTo>
                  <a:lnTo>
                    <a:pt x="0" y="671449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02403" y="38735"/>
            <a:ext cx="47148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80" dirty="0"/>
              <a:t>R</a:t>
            </a:r>
            <a:r>
              <a:rPr spc="35" dirty="0"/>
              <a:t>e</a:t>
            </a:r>
            <a:r>
              <a:rPr spc="30" dirty="0"/>
              <a:t>l</a:t>
            </a:r>
            <a:r>
              <a:rPr spc="-10" dirty="0"/>
              <a:t>a</a:t>
            </a:r>
            <a:r>
              <a:rPr spc="10" dirty="0"/>
              <a:t>t</a:t>
            </a:r>
            <a:r>
              <a:rPr spc="35" dirty="0"/>
              <a:t>i</a:t>
            </a:r>
            <a:r>
              <a:rPr spc="5" dirty="0"/>
              <a:t>o</a:t>
            </a:r>
            <a:r>
              <a:rPr spc="15" dirty="0"/>
              <a:t>n</a:t>
            </a:r>
            <a:r>
              <a:rPr spc="-15" dirty="0"/>
              <a:t>a</a:t>
            </a:r>
            <a:r>
              <a:rPr spc="5" dirty="0"/>
              <a:t>l</a:t>
            </a:r>
            <a:r>
              <a:rPr spc="-170" dirty="0"/>
              <a:t> </a:t>
            </a:r>
            <a:r>
              <a:rPr spc="50" dirty="0"/>
              <a:t>Q</a:t>
            </a:r>
            <a:r>
              <a:rPr spc="15" dirty="0"/>
              <a:t>u</a:t>
            </a:r>
            <a:r>
              <a:rPr spc="30" dirty="0"/>
              <a:t>e</a:t>
            </a:r>
            <a:r>
              <a:rPr spc="-15" dirty="0"/>
              <a:t>r</a:t>
            </a:r>
            <a:r>
              <a:rPr spc="10" dirty="0"/>
              <a:t>y</a:t>
            </a:r>
            <a:r>
              <a:rPr spc="-80" dirty="0"/>
              <a:t> </a:t>
            </a:r>
            <a:r>
              <a:rPr spc="-10" dirty="0"/>
              <a:t>La</a:t>
            </a:r>
            <a:r>
              <a:rPr spc="15" dirty="0"/>
              <a:t>n</a:t>
            </a:r>
            <a:r>
              <a:rPr spc="-30" dirty="0"/>
              <a:t>g</a:t>
            </a:r>
            <a:r>
              <a:rPr spc="15" dirty="0"/>
              <a:t>u</a:t>
            </a:r>
            <a:r>
              <a:rPr spc="-15" dirty="0"/>
              <a:t>a</a:t>
            </a:r>
            <a:r>
              <a:rPr spc="-25" dirty="0"/>
              <a:t>g</a:t>
            </a:r>
            <a:r>
              <a:rPr spc="35" dirty="0"/>
              <a:t>e</a:t>
            </a:r>
            <a:r>
              <a:rPr spc="10" dirty="0"/>
              <a:t>s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8126" y="1905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28827"/>
            <a:ext cx="8574405" cy="251523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469900" algn="l"/>
              </a:tabLst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1.	</a:t>
            </a:r>
            <a:r>
              <a:rPr sz="2400" b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Procedural</a:t>
            </a:r>
            <a:r>
              <a:rPr sz="2400" b="1" u="heavy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Query</a:t>
            </a:r>
            <a:r>
              <a:rPr sz="2400" b="1" u="heavy" spc="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  <a:p>
            <a:pPr marL="260350" indent="-248285">
              <a:lnSpc>
                <a:spcPts val="2755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procedural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instructs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perform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55"/>
              </a:lnSpc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series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operations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produce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desired</a:t>
            </a:r>
            <a:r>
              <a:rPr sz="2400" spc="5" dirty="0">
                <a:latin typeface="Calibri"/>
                <a:cs typeface="Calibri"/>
              </a:rPr>
              <a:t> results.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630"/>
              </a:lnSpc>
              <a:spcBef>
                <a:spcPts val="16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5" dirty="0">
                <a:latin typeface="Calibri"/>
                <a:cs typeface="Calibri"/>
              </a:rPr>
              <a:t>Here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users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tells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what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data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to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be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retrieved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how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retrieve </a:t>
            </a:r>
            <a:r>
              <a:rPr sz="2400" spc="-5" dirty="0">
                <a:latin typeface="Calibri"/>
                <a:cs typeface="Calibri"/>
              </a:rPr>
              <a:t>it.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Relational</a:t>
            </a:r>
            <a:r>
              <a:rPr sz="240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algebra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procedural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language.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78180"/>
            <a:chOff x="2897251" y="0"/>
            <a:chExt cx="7778750" cy="6781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714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71830"/>
            </a:xfrm>
            <a:custGeom>
              <a:avLst/>
              <a:gdLst/>
              <a:ahLst/>
              <a:cxnLst/>
              <a:rect l="l" t="t" r="r" b="b"/>
              <a:pathLst>
                <a:path w="7772400" h="671830">
                  <a:moveTo>
                    <a:pt x="0" y="671449"/>
                  </a:moveTo>
                  <a:lnTo>
                    <a:pt x="7772400" y="671449"/>
                  </a:lnTo>
                  <a:lnTo>
                    <a:pt x="7772400" y="0"/>
                  </a:lnTo>
                </a:path>
                <a:path w="7772400" h="671830">
                  <a:moveTo>
                    <a:pt x="0" y="0"/>
                  </a:moveTo>
                  <a:lnTo>
                    <a:pt x="0" y="671449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01796" y="38480"/>
            <a:ext cx="616712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Relational</a:t>
            </a:r>
            <a:r>
              <a:rPr spc="-185" dirty="0"/>
              <a:t> </a:t>
            </a:r>
            <a:r>
              <a:rPr spc="15" dirty="0"/>
              <a:t>Query</a:t>
            </a:r>
            <a:r>
              <a:rPr spc="-90" dirty="0"/>
              <a:t> </a:t>
            </a:r>
            <a:r>
              <a:rPr spc="5" dirty="0"/>
              <a:t>Languages(Conti…)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45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2910" y="1027993"/>
            <a:ext cx="8815705" cy="469074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30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400" b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Non-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Procedural</a:t>
            </a:r>
            <a:r>
              <a:rPr sz="2400" b="1" spc="1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Query</a:t>
            </a:r>
            <a:r>
              <a:rPr sz="2400" b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99900"/>
              </a:lnSpc>
              <a:spcBef>
                <a:spcPts val="1030"/>
              </a:spcBef>
            </a:pP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Non-procedural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query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language,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instructs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system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to 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produce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desired result </a:t>
            </a:r>
            <a:r>
              <a:rPr sz="2400" spc="-10" dirty="0">
                <a:latin typeface="Calibri"/>
                <a:cs typeface="Calibri"/>
              </a:rPr>
              <a:t>without telling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10" dirty="0">
                <a:latin typeface="Calibri"/>
                <a:cs typeface="Calibri"/>
              </a:rPr>
              <a:t>step </a:t>
            </a:r>
            <a:r>
              <a:rPr sz="2400" spc="5" dirty="0">
                <a:latin typeface="Calibri"/>
                <a:cs typeface="Calibri"/>
              </a:rPr>
              <a:t>by </a:t>
            </a:r>
            <a:r>
              <a:rPr sz="2400" spc="-10" dirty="0">
                <a:latin typeface="Calibri"/>
                <a:cs typeface="Calibri"/>
              </a:rPr>
              <a:t>step </a:t>
            </a:r>
            <a:r>
              <a:rPr sz="2400" spc="5" dirty="0">
                <a:latin typeface="Calibri"/>
                <a:cs typeface="Calibri"/>
              </a:rPr>
              <a:t>process.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Here </a:t>
            </a:r>
            <a:r>
              <a:rPr sz="2400" spc="-10" dirty="0">
                <a:latin typeface="Calibri"/>
                <a:cs typeface="Calibri"/>
              </a:rPr>
              <a:t>users tells </a:t>
            </a:r>
            <a:r>
              <a:rPr sz="2400" spc="-25" dirty="0">
                <a:latin typeface="Calibri"/>
                <a:cs typeface="Calibri"/>
              </a:rPr>
              <a:t>what </a:t>
            </a:r>
            <a:r>
              <a:rPr sz="2400" spc="-5" dirty="0">
                <a:latin typeface="Calibri"/>
                <a:cs typeface="Calibri"/>
              </a:rPr>
              <a:t>data </a:t>
            </a:r>
            <a:r>
              <a:rPr sz="2400" spc="-30" dirty="0">
                <a:latin typeface="Calibri"/>
                <a:cs typeface="Calibri"/>
              </a:rPr>
              <a:t>to </a:t>
            </a:r>
            <a:r>
              <a:rPr sz="2400" spc="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retrieved </a:t>
            </a:r>
            <a:r>
              <a:rPr sz="2400" spc="-20" dirty="0">
                <a:latin typeface="Calibri"/>
                <a:cs typeface="Calibri"/>
              </a:rPr>
              <a:t>from </a:t>
            </a:r>
            <a:r>
              <a:rPr sz="2400" spc="-15" dirty="0">
                <a:latin typeface="Calibri"/>
                <a:cs typeface="Calibri"/>
              </a:rPr>
              <a:t>database </a:t>
            </a:r>
            <a:r>
              <a:rPr sz="2400" spc="5" dirty="0">
                <a:latin typeface="Calibri"/>
                <a:cs typeface="Calibri"/>
              </a:rPr>
              <a:t>but </a:t>
            </a:r>
            <a:r>
              <a:rPr sz="2400" spc="-5" dirty="0">
                <a:latin typeface="Calibri"/>
                <a:cs typeface="Calibri"/>
              </a:rPr>
              <a:t>doesn’t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tell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how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retrieve </a:t>
            </a:r>
            <a:r>
              <a:rPr sz="2400" spc="-5" dirty="0">
                <a:latin typeface="Calibri"/>
                <a:cs typeface="Calibri"/>
              </a:rPr>
              <a:t>it.</a:t>
            </a:r>
            <a:endParaRPr sz="2400">
              <a:latin typeface="Calibri"/>
              <a:cs typeface="Calibri"/>
            </a:endParaRPr>
          </a:p>
          <a:p>
            <a:pPr marL="12700" marR="1821814" algn="just">
              <a:lnSpc>
                <a:spcPct val="133000"/>
              </a:lnSpc>
              <a:spcBef>
                <a:spcPts val="80"/>
              </a:spcBef>
            </a:pPr>
            <a:r>
              <a:rPr sz="2400" spc="-5" dirty="0">
                <a:latin typeface="Calibri"/>
                <a:cs typeface="Calibri"/>
              </a:rPr>
              <a:t>R</a:t>
            </a:r>
            <a:r>
              <a:rPr sz="2400" b="1" spc="-5" dirty="0">
                <a:latin typeface="Calibri"/>
                <a:cs typeface="Calibri"/>
              </a:rPr>
              <a:t>elational Calculus </a:t>
            </a:r>
            <a:r>
              <a:rPr sz="2400" b="1" dirty="0">
                <a:latin typeface="Calibri"/>
                <a:cs typeface="Calibri"/>
              </a:rPr>
              <a:t>is </a:t>
            </a:r>
            <a:r>
              <a:rPr sz="2400" b="1" spc="-10" dirty="0">
                <a:latin typeface="Calibri"/>
                <a:cs typeface="Calibri"/>
              </a:rPr>
              <a:t>Non- </a:t>
            </a:r>
            <a:r>
              <a:rPr sz="2400" b="1" spc="-25" dirty="0">
                <a:latin typeface="Calibri"/>
                <a:cs typeface="Calibri"/>
              </a:rPr>
              <a:t>Procedural </a:t>
            </a:r>
            <a:r>
              <a:rPr sz="2400" b="1" spc="-15" dirty="0">
                <a:latin typeface="Calibri"/>
                <a:cs typeface="Calibri"/>
              </a:rPr>
              <a:t>Query </a:t>
            </a:r>
            <a:r>
              <a:rPr sz="2400" b="1" dirty="0">
                <a:latin typeface="Calibri"/>
                <a:cs typeface="Calibri"/>
              </a:rPr>
              <a:t>Language.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Example</a:t>
            </a:r>
            <a:r>
              <a:rPr sz="2400" b="1" spc="-10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:-</a:t>
            </a:r>
            <a:endParaRPr sz="2400">
              <a:latin typeface="Calibri"/>
              <a:cs typeface="Calibri"/>
            </a:endParaRPr>
          </a:p>
          <a:p>
            <a:pPr marL="12700" marR="12700" algn="just">
              <a:lnSpc>
                <a:spcPct val="100000"/>
              </a:lnSpc>
              <a:spcBef>
                <a:spcPts val="1025"/>
              </a:spcBef>
            </a:pPr>
            <a:r>
              <a:rPr sz="2400" spc="-15" dirty="0">
                <a:latin typeface="Calibri"/>
                <a:cs typeface="Calibri"/>
              </a:rPr>
              <a:t>if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just </a:t>
            </a:r>
            <a:r>
              <a:rPr sz="2400" spc="-10" dirty="0">
                <a:latin typeface="Calibri"/>
                <a:cs typeface="Calibri"/>
              </a:rPr>
              <a:t>telling him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make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tea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5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not </a:t>
            </a:r>
            <a:r>
              <a:rPr sz="2400" spc="-10" dirty="0">
                <a:latin typeface="Calibri"/>
                <a:cs typeface="Calibri"/>
              </a:rPr>
              <a:t>telling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process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then </a:t>
            </a:r>
            <a:r>
              <a:rPr sz="2400" spc="-15" dirty="0">
                <a:latin typeface="Calibri"/>
                <a:cs typeface="Calibri"/>
              </a:rPr>
              <a:t>it is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non-procedural language, </a:t>
            </a:r>
            <a:r>
              <a:rPr sz="2400" spc="-5" dirty="0">
                <a:latin typeface="Calibri"/>
                <a:cs typeface="Calibri"/>
              </a:rPr>
              <a:t>however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if you are</a:t>
            </a:r>
            <a:r>
              <a:rPr sz="2400" spc="5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telling </a:t>
            </a:r>
            <a:r>
              <a:rPr sz="2400" spc="10" dirty="0">
                <a:latin typeface="Calibri"/>
                <a:cs typeface="Calibri"/>
              </a:rPr>
              <a:t>the 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step </a:t>
            </a:r>
            <a:r>
              <a:rPr sz="2400" spc="5" dirty="0">
                <a:latin typeface="Calibri"/>
                <a:cs typeface="Calibri"/>
              </a:rPr>
              <a:t>by </a:t>
            </a:r>
            <a:r>
              <a:rPr sz="2400" spc="10" dirty="0">
                <a:latin typeface="Calibri"/>
                <a:cs typeface="Calibri"/>
              </a:rPr>
              <a:t>step </a:t>
            </a:r>
            <a:r>
              <a:rPr sz="2400" spc="-15" dirty="0">
                <a:latin typeface="Calibri"/>
                <a:cs typeface="Calibri"/>
              </a:rPr>
              <a:t>process </a:t>
            </a:r>
            <a:r>
              <a:rPr sz="2400" spc="-30" dirty="0">
                <a:latin typeface="Calibri"/>
                <a:cs typeface="Calibri"/>
              </a:rPr>
              <a:t>like </a:t>
            </a:r>
            <a:r>
              <a:rPr sz="2400" spc="-5" dirty="0">
                <a:latin typeface="Calibri"/>
                <a:cs typeface="Calibri"/>
              </a:rPr>
              <a:t>switch </a:t>
            </a:r>
            <a:r>
              <a:rPr sz="2400" dirty="0">
                <a:latin typeface="Calibri"/>
                <a:cs typeface="Calibri"/>
              </a:rPr>
              <a:t>on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stove, </a:t>
            </a:r>
            <a:r>
              <a:rPr sz="2400" spc="-5" dirty="0">
                <a:latin typeface="Calibri"/>
                <a:cs typeface="Calibri"/>
              </a:rPr>
              <a:t>boil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40" dirty="0">
                <a:latin typeface="Calibri"/>
                <a:cs typeface="Calibri"/>
              </a:rPr>
              <a:t>water, </a:t>
            </a:r>
            <a:r>
              <a:rPr sz="2400" spc="-10" dirty="0">
                <a:latin typeface="Calibri"/>
                <a:cs typeface="Calibri"/>
              </a:rPr>
              <a:t>add milk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etc.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procedural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language.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30371" y="43815"/>
            <a:ext cx="61245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Relational</a:t>
            </a:r>
            <a:r>
              <a:rPr spc="-180" dirty="0"/>
              <a:t> </a:t>
            </a:r>
            <a:r>
              <a:rPr spc="15" dirty="0"/>
              <a:t>Query</a:t>
            </a:r>
            <a:r>
              <a:rPr spc="-90" dirty="0"/>
              <a:t> </a:t>
            </a:r>
            <a:r>
              <a:rPr spc="5" dirty="0"/>
              <a:t>Languages(conti…)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45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1810" y="1616074"/>
            <a:ext cx="8820785" cy="1851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1300" marR="5080" indent="-229235" algn="just">
              <a:lnSpc>
                <a:spcPct val="99800"/>
              </a:lnSpc>
              <a:spcBef>
                <a:spcPts val="110"/>
              </a:spcBef>
            </a:pPr>
            <a:r>
              <a:rPr sz="2400" b="1" spc="-5" dirty="0">
                <a:latin typeface="Calibri"/>
                <a:cs typeface="Calibri"/>
              </a:rPr>
              <a:t>Note </a:t>
            </a:r>
            <a:r>
              <a:rPr sz="2400" b="1" spc="5" dirty="0">
                <a:latin typeface="Calibri"/>
                <a:cs typeface="Calibri"/>
              </a:rPr>
              <a:t>:- </a:t>
            </a:r>
            <a:r>
              <a:rPr sz="2400" dirty="0">
                <a:latin typeface="Calibri"/>
                <a:cs typeface="Calibri"/>
              </a:rPr>
              <a:t>I </a:t>
            </a:r>
            <a:r>
              <a:rPr sz="2400" spc="-35" dirty="0">
                <a:latin typeface="Calibri"/>
                <a:cs typeface="Calibri"/>
              </a:rPr>
              <a:t>have </a:t>
            </a:r>
            <a:r>
              <a:rPr sz="2400" spc="10" dirty="0">
                <a:latin typeface="Calibri"/>
                <a:cs typeface="Calibri"/>
              </a:rPr>
              <a:t>used </a:t>
            </a:r>
            <a:r>
              <a:rPr sz="2400" dirty="0">
                <a:latin typeface="Calibri"/>
                <a:cs typeface="Calibri"/>
              </a:rPr>
              <a:t>word </a:t>
            </a:r>
            <a:r>
              <a:rPr sz="2400" spc="-10" dirty="0">
                <a:latin typeface="Calibri"/>
                <a:cs typeface="Calibri"/>
              </a:rPr>
              <a:t>conceptual while </a:t>
            </a:r>
            <a:r>
              <a:rPr sz="2400" dirty="0">
                <a:latin typeface="Calibri"/>
                <a:cs typeface="Calibri"/>
              </a:rPr>
              <a:t>describing </a:t>
            </a:r>
            <a:r>
              <a:rPr sz="2400" spc="-10" dirty="0">
                <a:latin typeface="Calibri"/>
                <a:cs typeface="Calibri"/>
              </a:rPr>
              <a:t>relational algebra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 relational </a:t>
            </a:r>
            <a:r>
              <a:rPr sz="2400" spc="5" dirty="0">
                <a:latin typeface="Calibri"/>
                <a:cs typeface="Calibri"/>
              </a:rPr>
              <a:t>calculus, </a:t>
            </a:r>
            <a:r>
              <a:rPr sz="2400" spc="-5" dirty="0">
                <a:latin typeface="Calibri"/>
                <a:cs typeface="Calibri"/>
              </a:rPr>
              <a:t>because </a:t>
            </a:r>
            <a:r>
              <a:rPr sz="2400" spc="5" dirty="0">
                <a:latin typeface="Calibri"/>
                <a:cs typeface="Calibri"/>
              </a:rPr>
              <a:t>they </a:t>
            </a:r>
            <a:r>
              <a:rPr sz="2400" spc="-15" dirty="0">
                <a:latin typeface="Calibri"/>
                <a:cs typeface="Calibri"/>
              </a:rPr>
              <a:t>are theoretical mathematical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 </a:t>
            </a:r>
            <a:r>
              <a:rPr sz="2400" spc="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query </a:t>
            </a:r>
            <a:r>
              <a:rPr sz="2400" spc="-10" dirty="0">
                <a:latin typeface="Calibri"/>
                <a:cs typeface="Calibri"/>
              </a:rPr>
              <a:t>language, </a:t>
            </a:r>
            <a:r>
              <a:rPr sz="2400" spc="5" dirty="0">
                <a:latin typeface="Calibri"/>
                <a:cs typeface="Calibri"/>
              </a:rPr>
              <a:t>they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5" dirty="0">
                <a:latin typeface="Calibri"/>
                <a:cs typeface="Calibri"/>
              </a:rPr>
              <a:t>not the </a:t>
            </a:r>
            <a:r>
              <a:rPr sz="2400" spc="-10" dirty="0">
                <a:latin typeface="Calibri"/>
                <a:cs typeface="Calibri"/>
              </a:rPr>
              <a:t>practical </a:t>
            </a:r>
            <a:r>
              <a:rPr sz="2400" dirty="0">
                <a:latin typeface="Calibri"/>
                <a:cs typeface="Calibri"/>
              </a:rPr>
              <a:t>implementation,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SQL </a:t>
            </a:r>
            <a:r>
              <a:rPr sz="2400" spc="-15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a practical implementation of </a:t>
            </a:r>
            <a:r>
              <a:rPr sz="2400" spc="-10" dirty="0">
                <a:latin typeface="Calibri"/>
                <a:cs typeface="Calibri"/>
              </a:rPr>
              <a:t>relational algebra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relational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calculus.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97230"/>
            <a:chOff x="2897251" y="0"/>
            <a:chExt cx="7778750" cy="6972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4825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4825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903601" y="43815"/>
            <a:ext cx="77660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839469">
              <a:lnSpc>
                <a:spcPct val="100000"/>
              </a:lnSpc>
              <a:spcBef>
                <a:spcPts val="130"/>
              </a:spcBef>
            </a:pPr>
            <a:r>
              <a:rPr spc="-80" dirty="0"/>
              <a:t>R</a:t>
            </a:r>
            <a:r>
              <a:rPr spc="35" dirty="0"/>
              <a:t>e</a:t>
            </a:r>
            <a:r>
              <a:rPr spc="30" dirty="0"/>
              <a:t>l</a:t>
            </a:r>
            <a:r>
              <a:rPr spc="-10" dirty="0"/>
              <a:t>a</a:t>
            </a:r>
            <a:r>
              <a:rPr spc="10" dirty="0"/>
              <a:t>t</a:t>
            </a:r>
            <a:r>
              <a:rPr spc="35" dirty="0"/>
              <a:t>i</a:t>
            </a:r>
            <a:r>
              <a:rPr spc="5" dirty="0"/>
              <a:t>o</a:t>
            </a:r>
            <a:r>
              <a:rPr spc="15" dirty="0"/>
              <a:t>n</a:t>
            </a:r>
            <a:r>
              <a:rPr spc="-15" dirty="0"/>
              <a:t>a</a:t>
            </a:r>
            <a:r>
              <a:rPr spc="5" dirty="0"/>
              <a:t>l</a:t>
            </a:r>
            <a:r>
              <a:rPr spc="-170" dirty="0"/>
              <a:t> </a:t>
            </a:r>
            <a:r>
              <a:rPr spc="-915" dirty="0"/>
              <a:t>Q</a:t>
            </a:r>
            <a:r>
              <a:rPr sz="4800" spc="-1102" baseline="-1736" dirty="0">
                <a:solidFill>
                  <a:srgbClr val="000000"/>
                </a:solidFill>
              </a:rPr>
              <a:t>C</a:t>
            </a:r>
            <a:r>
              <a:rPr sz="3200" spc="-960" dirty="0"/>
              <a:t>u</a:t>
            </a:r>
            <a:r>
              <a:rPr sz="4800" spc="-1125" baseline="-1736" dirty="0">
                <a:solidFill>
                  <a:srgbClr val="000000"/>
                </a:solidFill>
              </a:rPr>
              <a:t>o</a:t>
            </a:r>
            <a:r>
              <a:rPr sz="3200" spc="-865" dirty="0"/>
              <a:t>e</a:t>
            </a:r>
            <a:r>
              <a:rPr sz="4800" spc="-1237" baseline="-1736" dirty="0">
                <a:solidFill>
                  <a:srgbClr val="000000"/>
                </a:solidFill>
              </a:rPr>
              <a:t>n</a:t>
            </a:r>
            <a:r>
              <a:rPr sz="3200" spc="-300" dirty="0"/>
              <a:t>r</a:t>
            </a:r>
            <a:r>
              <a:rPr sz="4800" spc="-1237" baseline="-1736" dirty="0">
                <a:solidFill>
                  <a:srgbClr val="000000"/>
                </a:solidFill>
              </a:rPr>
              <a:t>t</a:t>
            </a:r>
            <a:r>
              <a:rPr sz="3200" spc="-690" dirty="0"/>
              <a:t>y</a:t>
            </a:r>
            <a:r>
              <a:rPr sz="4800" spc="37" baseline="-1736" dirty="0">
                <a:solidFill>
                  <a:srgbClr val="000000"/>
                </a:solidFill>
              </a:rPr>
              <a:t>i</a:t>
            </a:r>
            <a:r>
              <a:rPr sz="4800" spc="-2632" baseline="-1736" dirty="0">
                <a:solidFill>
                  <a:srgbClr val="000000"/>
                </a:solidFill>
              </a:rPr>
              <a:t>…</a:t>
            </a:r>
            <a:r>
              <a:rPr sz="3200" spc="-5" dirty="0"/>
              <a:t>L</a:t>
            </a:r>
            <a:r>
              <a:rPr sz="3200" spc="-1145" dirty="0"/>
              <a:t>a</a:t>
            </a:r>
            <a:r>
              <a:rPr sz="4800" spc="-1717" baseline="-1736" dirty="0">
                <a:solidFill>
                  <a:srgbClr val="000000"/>
                </a:solidFill>
              </a:rPr>
              <a:t>…</a:t>
            </a:r>
            <a:r>
              <a:rPr sz="3200" spc="-530" dirty="0"/>
              <a:t>n</a:t>
            </a:r>
            <a:r>
              <a:rPr sz="4800" spc="-2602" baseline="-1736" dirty="0">
                <a:solidFill>
                  <a:srgbClr val="000000"/>
                </a:solidFill>
              </a:rPr>
              <a:t>…</a:t>
            </a:r>
            <a:r>
              <a:rPr sz="3200" spc="-25" dirty="0"/>
              <a:t>g</a:t>
            </a:r>
            <a:r>
              <a:rPr sz="3200" spc="-1510" dirty="0"/>
              <a:t>u</a:t>
            </a:r>
            <a:r>
              <a:rPr sz="4800" spc="-1132" baseline="-1736" dirty="0">
                <a:solidFill>
                  <a:srgbClr val="000000"/>
                </a:solidFill>
              </a:rPr>
              <a:t>…</a:t>
            </a:r>
            <a:r>
              <a:rPr sz="3200" spc="-790" dirty="0"/>
              <a:t>a</a:t>
            </a:r>
            <a:r>
              <a:rPr sz="4800" spc="-127" baseline="-1736" dirty="0">
                <a:solidFill>
                  <a:srgbClr val="000000"/>
                </a:solidFill>
              </a:rPr>
              <a:t>.</a:t>
            </a:r>
            <a:r>
              <a:rPr sz="3200" spc="-20" dirty="0"/>
              <a:t>g</a:t>
            </a:r>
            <a:r>
              <a:rPr sz="3200" spc="35" dirty="0"/>
              <a:t>e</a:t>
            </a:r>
            <a:r>
              <a:rPr sz="3200" dirty="0"/>
              <a:t>s</a:t>
            </a:r>
            <a:r>
              <a:rPr sz="3200" spc="-30" dirty="0"/>
              <a:t>(</a:t>
            </a:r>
            <a:r>
              <a:rPr sz="3200" spc="5" dirty="0"/>
              <a:t>c</a:t>
            </a:r>
            <a:r>
              <a:rPr sz="3200" dirty="0"/>
              <a:t>o</a:t>
            </a:r>
            <a:r>
              <a:rPr sz="3200" spc="10" dirty="0"/>
              <a:t>nt</a:t>
            </a:r>
            <a:r>
              <a:rPr sz="3200" spc="35" dirty="0"/>
              <a:t>i</a:t>
            </a:r>
            <a:r>
              <a:rPr sz="3200" spc="40" dirty="0"/>
              <a:t>…)</a:t>
            </a:r>
            <a:endParaRPr sz="3200"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1451" y="0"/>
            <a:ext cx="1305098" cy="78105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74690" y="43815"/>
            <a:ext cx="31222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80" dirty="0"/>
              <a:t>R</a:t>
            </a:r>
            <a:r>
              <a:rPr spc="35" dirty="0"/>
              <a:t>e</a:t>
            </a:r>
            <a:r>
              <a:rPr spc="30" dirty="0"/>
              <a:t>l</a:t>
            </a:r>
            <a:r>
              <a:rPr spc="-10" dirty="0"/>
              <a:t>a</a:t>
            </a:r>
            <a:r>
              <a:rPr spc="10" dirty="0"/>
              <a:t>t</a:t>
            </a:r>
            <a:r>
              <a:rPr spc="35" dirty="0"/>
              <a:t>i</a:t>
            </a:r>
            <a:r>
              <a:rPr dirty="0"/>
              <a:t>o</a:t>
            </a:r>
            <a:r>
              <a:rPr spc="15" dirty="0"/>
              <a:t>n</a:t>
            </a:r>
            <a:r>
              <a:rPr spc="-20" dirty="0"/>
              <a:t>a</a:t>
            </a:r>
            <a:r>
              <a:rPr spc="5" dirty="0"/>
              <a:t>l</a:t>
            </a:r>
            <a:r>
              <a:rPr spc="-170" dirty="0"/>
              <a:t> </a:t>
            </a:r>
            <a:r>
              <a:rPr spc="15" dirty="0"/>
              <a:t>A</a:t>
            </a:r>
            <a:r>
              <a:rPr spc="25" dirty="0"/>
              <a:t>l</a:t>
            </a:r>
            <a:r>
              <a:rPr spc="-25" dirty="0"/>
              <a:t>g</a:t>
            </a:r>
            <a:r>
              <a:rPr spc="35" dirty="0"/>
              <a:t>e</a:t>
            </a:r>
            <a:r>
              <a:rPr spc="15" dirty="0"/>
              <a:t>b</a:t>
            </a:r>
            <a:r>
              <a:rPr spc="-100" dirty="0"/>
              <a:t>r</a:t>
            </a:r>
            <a:r>
              <a:rPr spc="10" dirty="0"/>
              <a:t>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96491" y="1138483"/>
            <a:ext cx="8709660" cy="309816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20" dirty="0">
                <a:latin typeface="Calibri"/>
                <a:cs typeface="Calibri"/>
              </a:rPr>
              <a:t>Relational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algebra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procedural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query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language.</a:t>
            </a:r>
            <a:endParaRPr sz="24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gives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step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step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process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obtain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query.</a:t>
            </a:r>
            <a:endParaRPr sz="2400">
              <a:latin typeface="Calibri"/>
              <a:cs typeface="Calibri"/>
            </a:endParaRPr>
          </a:p>
          <a:p>
            <a:pPr marL="241300" marR="12700" indent="-228600" algn="just">
              <a:lnSpc>
                <a:spcPct val="100400"/>
              </a:lnSpc>
              <a:spcBef>
                <a:spcPts val="94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It </a:t>
            </a:r>
            <a:r>
              <a:rPr sz="2400" spc="-30" dirty="0">
                <a:latin typeface="Calibri"/>
                <a:cs typeface="Calibri"/>
              </a:rPr>
              <a:t>takes </a:t>
            </a:r>
            <a:r>
              <a:rPr sz="2400" spc="-25" dirty="0">
                <a:latin typeface="Calibri"/>
                <a:cs typeface="Calibri"/>
              </a:rPr>
              <a:t>Relation </a:t>
            </a:r>
            <a:r>
              <a:rPr sz="2400" spc="-15" dirty="0">
                <a:latin typeface="Calibri"/>
                <a:cs typeface="Calibri"/>
              </a:rPr>
              <a:t>as input </a:t>
            </a:r>
            <a:r>
              <a:rPr sz="2400" spc="-10" dirty="0">
                <a:latin typeface="Calibri"/>
                <a:cs typeface="Calibri"/>
              </a:rPr>
              <a:t>and </a:t>
            </a:r>
            <a:r>
              <a:rPr sz="2400" spc="-25" dirty="0">
                <a:latin typeface="Calibri"/>
                <a:cs typeface="Calibri"/>
              </a:rPr>
              <a:t>generate </a:t>
            </a:r>
            <a:r>
              <a:rPr sz="2400" spc="-10" dirty="0">
                <a:latin typeface="Calibri"/>
                <a:cs typeface="Calibri"/>
              </a:rPr>
              <a:t>relation </a:t>
            </a:r>
            <a:r>
              <a:rPr sz="2400" spc="-50" dirty="0">
                <a:latin typeface="Calibri"/>
                <a:cs typeface="Calibri"/>
              </a:rPr>
              <a:t>as </a:t>
            </a:r>
            <a:r>
              <a:rPr sz="2400" dirty="0">
                <a:latin typeface="Calibri"/>
                <a:cs typeface="Calibri"/>
              </a:rPr>
              <a:t>output. </a:t>
            </a:r>
            <a:r>
              <a:rPr sz="2400" spc="-20" dirty="0">
                <a:latin typeface="Calibri"/>
                <a:cs typeface="Calibri"/>
              </a:rPr>
              <a:t>Relational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algebra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mainly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theoretical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foundation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relational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SQL.</a:t>
            </a:r>
            <a:endParaRPr sz="240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2860"/>
              </a:lnSpc>
              <a:spcBef>
                <a:spcPts val="114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uses </a:t>
            </a:r>
            <a:r>
              <a:rPr sz="2400" spc="-20" dirty="0">
                <a:latin typeface="Calibri"/>
                <a:cs typeface="Calibri"/>
              </a:rPr>
              <a:t>operators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perform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queries. </a:t>
            </a:r>
            <a:r>
              <a:rPr sz="2400" spc="15" dirty="0">
                <a:latin typeface="Calibri"/>
                <a:cs typeface="Calibri"/>
              </a:rPr>
              <a:t>An </a:t>
            </a:r>
            <a:r>
              <a:rPr sz="2400" spc="-20" dirty="0">
                <a:latin typeface="Calibri"/>
                <a:cs typeface="Calibri"/>
              </a:rPr>
              <a:t>operator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5" dirty="0">
                <a:latin typeface="Calibri"/>
                <a:cs typeface="Calibri"/>
              </a:rPr>
              <a:t> be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either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unary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binary.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5512" y="9525"/>
            <a:ext cx="1160087" cy="77152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889635">
              <a:lnSpc>
                <a:spcPct val="100000"/>
              </a:lnSpc>
              <a:spcBef>
                <a:spcPts val="545"/>
              </a:spcBef>
            </a:pPr>
            <a:r>
              <a:rPr dirty="0"/>
              <a:t>2.2.3</a:t>
            </a:r>
            <a:r>
              <a:rPr spc="-50" dirty="0"/>
              <a:t> </a:t>
            </a:r>
            <a:r>
              <a:rPr spc="5" dirty="0"/>
              <a:t>Relational</a:t>
            </a:r>
            <a:r>
              <a:rPr spc="-110" dirty="0"/>
              <a:t> </a:t>
            </a:r>
            <a:r>
              <a:rPr dirty="0"/>
              <a:t>Algebra</a:t>
            </a:r>
            <a:r>
              <a:rPr spc="-155" dirty="0"/>
              <a:t> </a:t>
            </a:r>
            <a:r>
              <a:rPr dirty="0"/>
              <a:t>Operations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61591" y="807275"/>
            <a:ext cx="2566670" cy="525462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0" dirty="0">
                <a:latin typeface="Calibri"/>
                <a:cs typeface="Calibri"/>
              </a:rPr>
              <a:t>SELECT(σ)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latin typeface="Calibri"/>
                <a:cs typeface="Calibri"/>
              </a:rPr>
              <a:t>Projection(π)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0" dirty="0">
                <a:latin typeface="Calibri"/>
                <a:cs typeface="Calibri"/>
              </a:rPr>
              <a:t>Rename</a:t>
            </a:r>
            <a:r>
              <a:rPr sz="2150" spc="114" dirty="0">
                <a:latin typeface="Calibri"/>
                <a:cs typeface="Calibri"/>
              </a:rPr>
              <a:t> </a:t>
            </a:r>
            <a:r>
              <a:rPr sz="2150" spc="25" dirty="0">
                <a:latin typeface="Calibri"/>
                <a:cs typeface="Calibri"/>
              </a:rPr>
              <a:t>(ρ)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latin typeface="Calibri"/>
                <a:cs typeface="Calibri"/>
              </a:rPr>
              <a:t>Union</a:t>
            </a:r>
            <a:r>
              <a:rPr sz="2150" spc="-10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operation</a:t>
            </a:r>
            <a:r>
              <a:rPr sz="2150" spc="135" dirty="0">
                <a:latin typeface="Calibri"/>
                <a:cs typeface="Calibri"/>
              </a:rPr>
              <a:t> </a:t>
            </a:r>
            <a:r>
              <a:rPr sz="2150" spc="35" dirty="0">
                <a:latin typeface="Calibri"/>
                <a:cs typeface="Calibri"/>
              </a:rPr>
              <a:t>(υ)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0" dirty="0">
                <a:latin typeface="Calibri"/>
                <a:cs typeface="Calibri"/>
              </a:rPr>
              <a:t>Set</a:t>
            </a:r>
            <a:r>
              <a:rPr sz="2150" spc="95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Difference</a:t>
            </a:r>
            <a:r>
              <a:rPr sz="2150" spc="50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(-)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" dirty="0">
                <a:latin typeface="Calibri"/>
                <a:cs typeface="Calibri"/>
              </a:rPr>
              <a:t>Intersection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latin typeface="Calibri"/>
                <a:cs typeface="Calibri"/>
              </a:rPr>
              <a:t>Cartesian</a:t>
            </a:r>
            <a:r>
              <a:rPr sz="2150" spc="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product(X)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latin typeface="Calibri"/>
                <a:cs typeface="Calibri"/>
              </a:rPr>
              <a:t>Join</a:t>
            </a:r>
            <a:r>
              <a:rPr sz="2150" spc="-20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Operations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ts val="2530"/>
              </a:lnSpc>
              <a:spcBef>
                <a:spcPts val="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0" dirty="0">
                <a:latin typeface="Calibri"/>
                <a:cs typeface="Calibri"/>
              </a:rPr>
              <a:t>Inner</a:t>
            </a:r>
            <a:r>
              <a:rPr sz="2150" spc="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Join:</a:t>
            </a:r>
            <a:endParaRPr sz="2150">
              <a:latin typeface="Calibri"/>
              <a:cs typeface="Calibri"/>
            </a:endParaRPr>
          </a:p>
          <a:p>
            <a:pPr marL="699135" lvl="1" indent="-229235">
              <a:lnSpc>
                <a:spcPts val="211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10" dirty="0">
                <a:latin typeface="Calibri"/>
                <a:cs typeface="Calibri"/>
              </a:rPr>
              <a:t>Theta</a:t>
            </a:r>
            <a:r>
              <a:rPr sz="1850" spc="70" dirty="0">
                <a:latin typeface="Calibri"/>
                <a:cs typeface="Calibri"/>
              </a:rPr>
              <a:t> </a:t>
            </a:r>
            <a:r>
              <a:rPr sz="1850" spc="5" dirty="0">
                <a:latin typeface="Calibri"/>
                <a:cs typeface="Calibri"/>
              </a:rPr>
              <a:t>Join:</a:t>
            </a:r>
            <a:endParaRPr sz="1850">
              <a:latin typeface="Calibri"/>
              <a:cs typeface="Calibri"/>
            </a:endParaRPr>
          </a:p>
          <a:p>
            <a:pPr marL="699135" lvl="1" indent="-229235">
              <a:lnSpc>
                <a:spcPts val="210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latin typeface="Calibri"/>
                <a:cs typeface="Calibri"/>
              </a:rPr>
              <a:t>EQUI</a:t>
            </a:r>
            <a:r>
              <a:rPr sz="1850" spc="-40" dirty="0">
                <a:latin typeface="Calibri"/>
                <a:cs typeface="Calibri"/>
              </a:rPr>
              <a:t> </a:t>
            </a:r>
            <a:r>
              <a:rPr sz="1850" spc="5" dirty="0">
                <a:latin typeface="Calibri"/>
                <a:cs typeface="Calibri"/>
              </a:rPr>
              <a:t>join:</a:t>
            </a:r>
            <a:endParaRPr sz="1850">
              <a:latin typeface="Calibri"/>
              <a:cs typeface="Calibri"/>
            </a:endParaRPr>
          </a:p>
          <a:p>
            <a:pPr marL="699135" lvl="1" indent="-229235">
              <a:lnSpc>
                <a:spcPts val="216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20" dirty="0">
                <a:latin typeface="Calibri"/>
                <a:cs typeface="Calibri"/>
              </a:rPr>
              <a:t>NATURAL</a:t>
            </a:r>
            <a:r>
              <a:rPr sz="1850" spc="180" dirty="0">
                <a:latin typeface="Calibri"/>
                <a:cs typeface="Calibri"/>
              </a:rPr>
              <a:t> </a:t>
            </a:r>
            <a:r>
              <a:rPr sz="1850" spc="10" dirty="0">
                <a:latin typeface="Calibri"/>
                <a:cs typeface="Calibri"/>
              </a:rPr>
              <a:t>JOIN</a:t>
            </a:r>
            <a:r>
              <a:rPr sz="1850" spc="-5" dirty="0">
                <a:latin typeface="Calibri"/>
                <a:cs typeface="Calibri"/>
              </a:rPr>
              <a:t> </a:t>
            </a:r>
            <a:r>
              <a:rPr sz="1850" spc="30" dirty="0">
                <a:latin typeface="Calibri"/>
                <a:cs typeface="Calibri"/>
              </a:rPr>
              <a:t>(</a:t>
            </a:r>
            <a:r>
              <a:rPr sz="1850" spc="30" dirty="0">
                <a:latin typeface="Cambria Math"/>
                <a:cs typeface="Cambria Math"/>
              </a:rPr>
              <a:t>⋈</a:t>
            </a:r>
            <a:r>
              <a:rPr sz="1850" spc="30" dirty="0">
                <a:latin typeface="Calibri"/>
                <a:cs typeface="Calibri"/>
              </a:rPr>
              <a:t>)</a:t>
            </a:r>
            <a:endParaRPr sz="1850">
              <a:latin typeface="Calibri"/>
              <a:cs typeface="Calibri"/>
            </a:endParaRPr>
          </a:p>
          <a:p>
            <a:pPr marL="241300" indent="-229235">
              <a:lnSpc>
                <a:spcPts val="2530"/>
              </a:lnSpc>
              <a:spcBef>
                <a:spcPts val="2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latin typeface="Calibri"/>
                <a:cs typeface="Calibri"/>
              </a:rPr>
              <a:t>OUTER</a:t>
            </a:r>
            <a:r>
              <a:rPr sz="2150" spc="90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JOIN</a:t>
            </a:r>
            <a:endParaRPr sz="2150">
              <a:latin typeface="Calibri"/>
              <a:cs typeface="Calibri"/>
            </a:endParaRPr>
          </a:p>
          <a:p>
            <a:pPr marL="699135" lvl="1" indent="-229235">
              <a:lnSpc>
                <a:spcPts val="211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5" dirty="0">
                <a:latin typeface="Calibri"/>
                <a:cs typeface="Calibri"/>
              </a:rPr>
              <a:t>Left</a:t>
            </a:r>
            <a:r>
              <a:rPr sz="1850" spc="-40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Outer</a:t>
            </a:r>
            <a:r>
              <a:rPr sz="1850" spc="80" dirty="0">
                <a:latin typeface="Calibri"/>
                <a:cs typeface="Calibri"/>
              </a:rPr>
              <a:t> </a:t>
            </a:r>
            <a:r>
              <a:rPr sz="1850" spc="10" dirty="0">
                <a:latin typeface="Calibri"/>
                <a:cs typeface="Calibri"/>
              </a:rPr>
              <a:t>Join</a:t>
            </a:r>
            <a:endParaRPr sz="1850">
              <a:latin typeface="Calibri"/>
              <a:cs typeface="Calibri"/>
            </a:endParaRPr>
          </a:p>
          <a:p>
            <a:pPr marL="699135" lvl="1" indent="-229235">
              <a:lnSpc>
                <a:spcPts val="210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5" dirty="0">
                <a:latin typeface="Calibri"/>
                <a:cs typeface="Calibri"/>
              </a:rPr>
              <a:t>Right</a:t>
            </a:r>
            <a:r>
              <a:rPr sz="1850" spc="-35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Outer</a:t>
            </a:r>
            <a:r>
              <a:rPr sz="1850" spc="10" dirty="0">
                <a:latin typeface="Calibri"/>
                <a:cs typeface="Calibri"/>
              </a:rPr>
              <a:t> Join</a:t>
            </a:r>
            <a:endParaRPr sz="1850">
              <a:latin typeface="Calibri"/>
              <a:cs typeface="Calibri"/>
            </a:endParaRPr>
          </a:p>
          <a:p>
            <a:pPr marL="699135" lvl="1" indent="-229235">
              <a:lnSpc>
                <a:spcPts val="216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5" dirty="0">
                <a:latin typeface="Calibri"/>
                <a:cs typeface="Calibri"/>
              </a:rPr>
              <a:t>Full</a:t>
            </a:r>
            <a:r>
              <a:rPr sz="1850" spc="10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Outer</a:t>
            </a:r>
            <a:r>
              <a:rPr sz="1850" spc="90" dirty="0">
                <a:latin typeface="Calibri"/>
                <a:cs typeface="Calibri"/>
              </a:rPr>
              <a:t> </a:t>
            </a:r>
            <a:r>
              <a:rPr sz="1850" spc="10" dirty="0">
                <a:latin typeface="Calibri"/>
                <a:cs typeface="Calibri"/>
              </a:rPr>
              <a:t>Join</a:t>
            </a:r>
            <a:endParaRPr sz="18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5512" y="9525"/>
            <a:ext cx="1160087" cy="7715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508634">
              <a:lnSpc>
                <a:spcPct val="100000"/>
              </a:lnSpc>
              <a:spcBef>
                <a:spcPts val="545"/>
              </a:spcBef>
            </a:pPr>
            <a:r>
              <a:rPr spc="10" dirty="0"/>
              <a:t>Basic</a:t>
            </a:r>
            <a:r>
              <a:rPr spc="-55" dirty="0"/>
              <a:t> </a:t>
            </a:r>
            <a:r>
              <a:rPr spc="15" dirty="0"/>
              <a:t>SQL</a:t>
            </a:r>
            <a:r>
              <a:rPr spc="-65" dirty="0"/>
              <a:t> </a:t>
            </a:r>
            <a:r>
              <a:rPr spc="5" dirty="0"/>
              <a:t>Relational</a:t>
            </a:r>
            <a:r>
              <a:rPr spc="-175" dirty="0"/>
              <a:t> </a:t>
            </a:r>
            <a:r>
              <a:rPr dirty="0"/>
              <a:t>Algebra</a:t>
            </a:r>
            <a:r>
              <a:rPr spc="-70" dirty="0"/>
              <a:t> </a:t>
            </a:r>
            <a:r>
              <a:rPr dirty="0"/>
              <a:t>Operations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75433" y="805534"/>
            <a:ext cx="5969635" cy="520573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3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Relational</a:t>
            </a:r>
            <a:r>
              <a:rPr sz="23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3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Algebra</a:t>
            </a:r>
            <a:r>
              <a:rPr sz="2300" u="heavy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3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divided</a:t>
            </a:r>
            <a:r>
              <a:rPr sz="2300" u="heavy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3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</a:t>
            </a:r>
            <a:r>
              <a:rPr sz="23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3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various</a:t>
            </a:r>
            <a:r>
              <a:rPr sz="2300" u="heavy" spc="-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3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groups</a:t>
            </a:r>
            <a:endParaRPr sz="23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1300" algn="l"/>
              </a:tabLst>
            </a:pPr>
            <a:r>
              <a:rPr sz="2300" b="1" spc="-5" dirty="0">
                <a:latin typeface="Calibri"/>
                <a:cs typeface="Calibri"/>
              </a:rPr>
              <a:t>U</a:t>
            </a:r>
            <a:r>
              <a:rPr sz="2300" b="1" spc="35" dirty="0">
                <a:latin typeface="Calibri"/>
                <a:cs typeface="Calibri"/>
              </a:rPr>
              <a:t>n</a:t>
            </a:r>
            <a:r>
              <a:rPr sz="2300" b="1" spc="-15" dirty="0">
                <a:latin typeface="Calibri"/>
                <a:cs typeface="Calibri"/>
              </a:rPr>
              <a:t>a</a:t>
            </a:r>
            <a:r>
              <a:rPr sz="2300" b="1" dirty="0">
                <a:latin typeface="Calibri"/>
                <a:cs typeface="Calibri"/>
              </a:rPr>
              <a:t>r</a:t>
            </a:r>
            <a:r>
              <a:rPr sz="2300" b="1" spc="10" dirty="0">
                <a:latin typeface="Calibri"/>
                <a:cs typeface="Calibri"/>
              </a:rPr>
              <a:t>y</a:t>
            </a:r>
            <a:r>
              <a:rPr sz="2300" b="1" spc="-50" dirty="0">
                <a:latin typeface="Calibri"/>
                <a:cs typeface="Calibri"/>
              </a:rPr>
              <a:t> </a:t>
            </a:r>
            <a:r>
              <a:rPr sz="2300" b="1" spc="-20" dirty="0">
                <a:latin typeface="Calibri"/>
                <a:cs typeface="Calibri"/>
              </a:rPr>
              <a:t>R</a:t>
            </a:r>
            <a:r>
              <a:rPr sz="2300" b="1" spc="35" dirty="0">
                <a:latin typeface="Calibri"/>
                <a:cs typeface="Calibri"/>
              </a:rPr>
              <a:t>el</a:t>
            </a:r>
            <a:r>
              <a:rPr sz="2300" b="1" spc="-15" dirty="0">
                <a:latin typeface="Calibri"/>
                <a:cs typeface="Calibri"/>
              </a:rPr>
              <a:t>a</a:t>
            </a:r>
            <a:r>
              <a:rPr sz="2300" b="1" spc="15" dirty="0">
                <a:latin typeface="Calibri"/>
                <a:cs typeface="Calibri"/>
              </a:rPr>
              <a:t>t</a:t>
            </a:r>
            <a:r>
              <a:rPr sz="2300" b="1" spc="30" dirty="0">
                <a:latin typeface="Calibri"/>
                <a:cs typeface="Calibri"/>
              </a:rPr>
              <a:t>io</a:t>
            </a:r>
            <a:r>
              <a:rPr sz="2300" b="1" spc="35" dirty="0">
                <a:latin typeface="Calibri"/>
                <a:cs typeface="Calibri"/>
              </a:rPr>
              <a:t>n</a:t>
            </a:r>
            <a:r>
              <a:rPr sz="2300" b="1" spc="-15" dirty="0">
                <a:latin typeface="Calibri"/>
                <a:cs typeface="Calibri"/>
              </a:rPr>
              <a:t>a</a:t>
            </a:r>
            <a:r>
              <a:rPr sz="2300" b="1" spc="5" dirty="0">
                <a:latin typeface="Calibri"/>
                <a:cs typeface="Calibri"/>
              </a:rPr>
              <a:t>l</a:t>
            </a:r>
            <a:r>
              <a:rPr sz="2300" b="1" spc="-185" dirty="0">
                <a:latin typeface="Calibri"/>
                <a:cs typeface="Calibri"/>
              </a:rPr>
              <a:t> </a:t>
            </a:r>
            <a:r>
              <a:rPr sz="2300" b="1" spc="10" dirty="0">
                <a:latin typeface="Calibri"/>
                <a:cs typeface="Calibri"/>
              </a:rPr>
              <a:t>O</a:t>
            </a:r>
            <a:r>
              <a:rPr sz="2300" b="1" spc="35" dirty="0">
                <a:latin typeface="Calibri"/>
                <a:cs typeface="Calibri"/>
              </a:rPr>
              <a:t>pe</a:t>
            </a:r>
            <a:r>
              <a:rPr sz="2300" b="1" spc="-75" dirty="0">
                <a:latin typeface="Calibri"/>
                <a:cs typeface="Calibri"/>
              </a:rPr>
              <a:t>r</a:t>
            </a:r>
            <a:r>
              <a:rPr sz="2300" b="1" spc="-15" dirty="0">
                <a:latin typeface="Calibri"/>
                <a:cs typeface="Calibri"/>
              </a:rPr>
              <a:t>a</a:t>
            </a:r>
            <a:r>
              <a:rPr sz="2300" b="1" spc="20" dirty="0">
                <a:latin typeface="Calibri"/>
                <a:cs typeface="Calibri"/>
              </a:rPr>
              <a:t>t</a:t>
            </a:r>
            <a:r>
              <a:rPr sz="2300" b="1" spc="30" dirty="0">
                <a:latin typeface="Calibri"/>
                <a:cs typeface="Calibri"/>
              </a:rPr>
              <a:t>io</a:t>
            </a:r>
            <a:r>
              <a:rPr sz="2300" b="1" spc="35" dirty="0">
                <a:latin typeface="Calibri"/>
                <a:cs typeface="Calibri"/>
              </a:rPr>
              <a:t>n</a:t>
            </a:r>
            <a:r>
              <a:rPr sz="2300" b="1" spc="10" dirty="0">
                <a:latin typeface="Calibri"/>
                <a:cs typeface="Calibri"/>
              </a:rPr>
              <a:t>s</a:t>
            </a:r>
            <a:endParaRPr sz="23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300" spc="5" dirty="0">
                <a:latin typeface="Calibri"/>
                <a:cs typeface="Calibri"/>
              </a:rPr>
              <a:t>SELECT</a:t>
            </a:r>
            <a:r>
              <a:rPr sz="2300" spc="-10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(symbol:</a:t>
            </a:r>
            <a:r>
              <a:rPr sz="2300" spc="35" dirty="0">
                <a:latin typeface="Calibri"/>
                <a:cs typeface="Calibri"/>
              </a:rPr>
              <a:t> </a:t>
            </a:r>
            <a:r>
              <a:rPr sz="2300" spc="-30" dirty="0">
                <a:latin typeface="Calibri"/>
                <a:cs typeface="Calibri"/>
              </a:rPr>
              <a:t>σ)</a:t>
            </a:r>
            <a:endParaRPr sz="23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300" spc="15" dirty="0">
                <a:latin typeface="Calibri"/>
                <a:cs typeface="Calibri"/>
              </a:rPr>
              <a:t>P</a:t>
            </a:r>
            <a:r>
              <a:rPr sz="2300" spc="20" dirty="0">
                <a:latin typeface="Calibri"/>
                <a:cs typeface="Calibri"/>
              </a:rPr>
              <a:t>R</a:t>
            </a:r>
            <a:r>
              <a:rPr sz="2300" spc="45" dirty="0">
                <a:latin typeface="Calibri"/>
                <a:cs typeface="Calibri"/>
              </a:rPr>
              <a:t>O</a:t>
            </a:r>
            <a:r>
              <a:rPr sz="2300" spc="10" dirty="0">
                <a:latin typeface="Calibri"/>
                <a:cs typeface="Calibri"/>
              </a:rPr>
              <a:t>J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45" dirty="0">
                <a:latin typeface="Calibri"/>
                <a:cs typeface="Calibri"/>
              </a:rPr>
              <a:t>C</a:t>
            </a:r>
            <a:r>
              <a:rPr sz="2300" spc="10" dirty="0">
                <a:latin typeface="Calibri"/>
                <a:cs typeface="Calibri"/>
              </a:rPr>
              <a:t>T</a:t>
            </a:r>
            <a:r>
              <a:rPr sz="2300" spc="-229" dirty="0">
                <a:latin typeface="Calibri"/>
                <a:cs typeface="Calibri"/>
              </a:rPr>
              <a:t> </a:t>
            </a:r>
            <a:r>
              <a:rPr sz="2300" spc="-30" dirty="0">
                <a:latin typeface="Calibri"/>
                <a:cs typeface="Calibri"/>
              </a:rPr>
              <a:t>(</a:t>
            </a:r>
            <a:r>
              <a:rPr sz="2300" spc="-80" dirty="0">
                <a:latin typeface="Calibri"/>
                <a:cs typeface="Calibri"/>
              </a:rPr>
              <a:t>s</a:t>
            </a:r>
            <a:r>
              <a:rPr sz="2300" spc="10" dirty="0">
                <a:latin typeface="Calibri"/>
                <a:cs typeface="Calibri"/>
              </a:rPr>
              <a:t>y</a:t>
            </a:r>
            <a:r>
              <a:rPr sz="2300" spc="25" dirty="0">
                <a:latin typeface="Calibri"/>
                <a:cs typeface="Calibri"/>
              </a:rPr>
              <a:t>m</a:t>
            </a:r>
            <a:r>
              <a:rPr sz="2300" spc="-10" dirty="0">
                <a:latin typeface="Calibri"/>
                <a:cs typeface="Calibri"/>
              </a:rPr>
              <a:t>b</a:t>
            </a:r>
            <a:r>
              <a:rPr sz="2300" spc="-15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l</a:t>
            </a:r>
            <a:r>
              <a:rPr sz="2300" spc="5" dirty="0">
                <a:latin typeface="Calibri"/>
                <a:cs typeface="Calibri"/>
              </a:rPr>
              <a:t>:</a:t>
            </a:r>
            <a:r>
              <a:rPr sz="2300" spc="5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π)</a:t>
            </a:r>
            <a:endParaRPr sz="23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4"/>
              </a:spcBef>
              <a:buFont typeface="Arial MT"/>
              <a:buChar char="•"/>
              <a:tabLst>
                <a:tab pos="699135" algn="l"/>
              </a:tabLst>
            </a:pPr>
            <a:r>
              <a:rPr sz="2300" spc="20" dirty="0">
                <a:latin typeface="Calibri"/>
                <a:cs typeface="Calibri"/>
              </a:rPr>
              <a:t>R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15" dirty="0">
                <a:latin typeface="Calibri"/>
                <a:cs typeface="Calibri"/>
              </a:rPr>
              <a:t>NA</a:t>
            </a:r>
            <a:r>
              <a:rPr sz="2300" spc="60" dirty="0">
                <a:latin typeface="Calibri"/>
                <a:cs typeface="Calibri"/>
              </a:rPr>
              <a:t>M</a:t>
            </a:r>
            <a:r>
              <a:rPr sz="2300" spc="10" dirty="0">
                <a:latin typeface="Calibri"/>
                <a:cs typeface="Calibri"/>
              </a:rPr>
              <a:t>E</a:t>
            </a:r>
            <a:r>
              <a:rPr sz="2300" spc="-160" dirty="0">
                <a:latin typeface="Calibri"/>
                <a:cs typeface="Calibri"/>
              </a:rPr>
              <a:t> </a:t>
            </a:r>
            <a:r>
              <a:rPr sz="2300" spc="-30" dirty="0">
                <a:latin typeface="Calibri"/>
                <a:cs typeface="Calibri"/>
              </a:rPr>
              <a:t>(</a:t>
            </a:r>
            <a:r>
              <a:rPr sz="2300" spc="-80" dirty="0">
                <a:latin typeface="Calibri"/>
                <a:cs typeface="Calibri"/>
              </a:rPr>
              <a:t>s</a:t>
            </a:r>
            <a:r>
              <a:rPr sz="2300" spc="10" dirty="0">
                <a:latin typeface="Calibri"/>
                <a:cs typeface="Calibri"/>
              </a:rPr>
              <a:t>y</a:t>
            </a:r>
            <a:r>
              <a:rPr sz="2300" spc="30" dirty="0">
                <a:latin typeface="Calibri"/>
                <a:cs typeface="Calibri"/>
              </a:rPr>
              <a:t>m</a:t>
            </a:r>
            <a:r>
              <a:rPr sz="2300" spc="-15" dirty="0">
                <a:latin typeface="Calibri"/>
                <a:cs typeface="Calibri"/>
              </a:rPr>
              <a:t>b</a:t>
            </a:r>
            <a:r>
              <a:rPr sz="2300" spc="-20" dirty="0">
                <a:latin typeface="Calibri"/>
                <a:cs typeface="Calibri"/>
              </a:rPr>
              <a:t>o</a:t>
            </a:r>
            <a:r>
              <a:rPr sz="2300" spc="-5" dirty="0">
                <a:latin typeface="Calibri"/>
                <a:cs typeface="Calibri"/>
              </a:rPr>
              <a:t>l</a:t>
            </a:r>
            <a:r>
              <a:rPr sz="2300" spc="5" dirty="0">
                <a:latin typeface="Calibri"/>
                <a:cs typeface="Calibri"/>
              </a:rPr>
              <a:t>:</a:t>
            </a:r>
            <a:r>
              <a:rPr sz="2300" spc="55" dirty="0">
                <a:latin typeface="Calibri"/>
                <a:cs typeface="Calibri"/>
              </a:rPr>
              <a:t> </a:t>
            </a:r>
            <a:r>
              <a:rPr sz="2300" spc="25" dirty="0">
                <a:latin typeface="Calibri"/>
                <a:cs typeface="Calibri"/>
              </a:rPr>
              <a:t>ρ)</a:t>
            </a:r>
            <a:endParaRPr sz="23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1300" algn="l"/>
              </a:tabLst>
            </a:pPr>
            <a:r>
              <a:rPr sz="2300" b="1" spc="-20" dirty="0">
                <a:latin typeface="Calibri"/>
                <a:cs typeface="Calibri"/>
              </a:rPr>
              <a:t>R</a:t>
            </a:r>
            <a:r>
              <a:rPr sz="2300" b="1" spc="35" dirty="0">
                <a:latin typeface="Calibri"/>
                <a:cs typeface="Calibri"/>
              </a:rPr>
              <a:t>el</a:t>
            </a:r>
            <a:r>
              <a:rPr sz="2300" b="1" spc="-15" dirty="0">
                <a:latin typeface="Calibri"/>
                <a:cs typeface="Calibri"/>
              </a:rPr>
              <a:t>a</a:t>
            </a:r>
            <a:r>
              <a:rPr sz="2300" b="1" spc="20" dirty="0">
                <a:latin typeface="Calibri"/>
                <a:cs typeface="Calibri"/>
              </a:rPr>
              <a:t>t</a:t>
            </a:r>
            <a:r>
              <a:rPr sz="2300" b="1" spc="30" dirty="0">
                <a:latin typeface="Calibri"/>
                <a:cs typeface="Calibri"/>
              </a:rPr>
              <a:t>io</a:t>
            </a:r>
            <a:r>
              <a:rPr sz="2300" b="1" spc="35" dirty="0">
                <a:latin typeface="Calibri"/>
                <a:cs typeface="Calibri"/>
              </a:rPr>
              <a:t>n</a:t>
            </a:r>
            <a:r>
              <a:rPr sz="2300" b="1" spc="-15" dirty="0">
                <a:latin typeface="Calibri"/>
                <a:cs typeface="Calibri"/>
              </a:rPr>
              <a:t>a</a:t>
            </a:r>
            <a:r>
              <a:rPr sz="2300" b="1" spc="5" dirty="0">
                <a:latin typeface="Calibri"/>
                <a:cs typeface="Calibri"/>
              </a:rPr>
              <a:t>l</a:t>
            </a:r>
            <a:r>
              <a:rPr sz="2300" b="1" spc="-190" dirty="0">
                <a:latin typeface="Calibri"/>
                <a:cs typeface="Calibri"/>
              </a:rPr>
              <a:t> </a:t>
            </a:r>
            <a:r>
              <a:rPr sz="2300" b="1" spc="25" dirty="0">
                <a:latin typeface="Calibri"/>
                <a:cs typeface="Calibri"/>
              </a:rPr>
              <a:t>A</a:t>
            </a:r>
            <a:r>
              <a:rPr sz="2300" b="1" spc="30" dirty="0">
                <a:latin typeface="Calibri"/>
                <a:cs typeface="Calibri"/>
              </a:rPr>
              <a:t>lg</a:t>
            </a:r>
            <a:r>
              <a:rPr sz="2300" b="1" spc="35" dirty="0">
                <a:latin typeface="Calibri"/>
                <a:cs typeface="Calibri"/>
              </a:rPr>
              <a:t>eb</a:t>
            </a:r>
            <a:r>
              <a:rPr sz="2300" b="1" spc="-75" dirty="0">
                <a:latin typeface="Calibri"/>
                <a:cs typeface="Calibri"/>
              </a:rPr>
              <a:t>r</a:t>
            </a:r>
            <a:r>
              <a:rPr sz="2300" b="1" spc="10" dirty="0">
                <a:latin typeface="Calibri"/>
                <a:cs typeface="Calibri"/>
              </a:rPr>
              <a:t>a</a:t>
            </a:r>
            <a:r>
              <a:rPr sz="2300" b="1" spc="-240" dirty="0">
                <a:latin typeface="Calibri"/>
                <a:cs typeface="Calibri"/>
              </a:rPr>
              <a:t> </a:t>
            </a:r>
            <a:r>
              <a:rPr sz="2300" b="1" spc="10" dirty="0">
                <a:latin typeface="Calibri"/>
                <a:cs typeface="Calibri"/>
              </a:rPr>
              <a:t>O</a:t>
            </a:r>
            <a:r>
              <a:rPr sz="2300" b="1" spc="30" dirty="0">
                <a:latin typeface="Calibri"/>
                <a:cs typeface="Calibri"/>
              </a:rPr>
              <a:t>p</a:t>
            </a:r>
            <a:r>
              <a:rPr sz="2300" b="1" spc="35" dirty="0">
                <a:latin typeface="Calibri"/>
                <a:cs typeface="Calibri"/>
              </a:rPr>
              <a:t>e</a:t>
            </a:r>
            <a:r>
              <a:rPr sz="2300" b="1" spc="-75" dirty="0">
                <a:latin typeface="Calibri"/>
                <a:cs typeface="Calibri"/>
              </a:rPr>
              <a:t>r</a:t>
            </a:r>
            <a:r>
              <a:rPr sz="2300" b="1" spc="-15" dirty="0">
                <a:latin typeface="Calibri"/>
                <a:cs typeface="Calibri"/>
              </a:rPr>
              <a:t>a</a:t>
            </a:r>
            <a:r>
              <a:rPr sz="2300" b="1" spc="15" dirty="0">
                <a:latin typeface="Calibri"/>
                <a:cs typeface="Calibri"/>
              </a:rPr>
              <a:t>t</a:t>
            </a:r>
            <a:r>
              <a:rPr sz="2300" b="1" spc="30" dirty="0">
                <a:latin typeface="Calibri"/>
                <a:cs typeface="Calibri"/>
              </a:rPr>
              <a:t>ion</a:t>
            </a:r>
            <a:r>
              <a:rPr sz="2300" b="1" spc="10" dirty="0">
                <a:latin typeface="Calibri"/>
                <a:cs typeface="Calibri"/>
              </a:rPr>
              <a:t>s</a:t>
            </a:r>
            <a:r>
              <a:rPr sz="2300" b="1" spc="-225" dirty="0">
                <a:latin typeface="Calibri"/>
                <a:cs typeface="Calibri"/>
              </a:rPr>
              <a:t> </a:t>
            </a:r>
            <a:r>
              <a:rPr sz="2300" b="1" spc="-10" dirty="0">
                <a:latin typeface="Calibri"/>
                <a:cs typeface="Calibri"/>
              </a:rPr>
              <a:t>F</a:t>
            </a:r>
            <a:r>
              <a:rPr sz="2300" b="1" dirty="0">
                <a:latin typeface="Calibri"/>
                <a:cs typeface="Calibri"/>
              </a:rPr>
              <a:t>r</a:t>
            </a:r>
            <a:r>
              <a:rPr sz="2300" b="1" spc="25" dirty="0">
                <a:latin typeface="Calibri"/>
                <a:cs typeface="Calibri"/>
              </a:rPr>
              <a:t>o</a:t>
            </a:r>
            <a:r>
              <a:rPr sz="2300" b="1" spc="20" dirty="0">
                <a:latin typeface="Calibri"/>
                <a:cs typeface="Calibri"/>
              </a:rPr>
              <a:t>m</a:t>
            </a:r>
            <a:r>
              <a:rPr sz="2300" b="1" spc="-85" dirty="0">
                <a:latin typeface="Calibri"/>
                <a:cs typeface="Calibri"/>
              </a:rPr>
              <a:t> </a:t>
            </a:r>
            <a:r>
              <a:rPr sz="2300" b="1" spc="30" dirty="0">
                <a:latin typeface="Calibri"/>
                <a:cs typeface="Calibri"/>
              </a:rPr>
              <a:t>S</a:t>
            </a:r>
            <a:r>
              <a:rPr sz="2300" b="1" spc="35" dirty="0">
                <a:latin typeface="Calibri"/>
                <a:cs typeface="Calibri"/>
              </a:rPr>
              <a:t>e</a:t>
            </a:r>
            <a:r>
              <a:rPr sz="2300" b="1" spc="5" dirty="0">
                <a:latin typeface="Calibri"/>
                <a:cs typeface="Calibri"/>
              </a:rPr>
              <a:t>t</a:t>
            </a:r>
            <a:r>
              <a:rPr sz="2300" b="1" spc="-50" dirty="0">
                <a:latin typeface="Calibri"/>
                <a:cs typeface="Calibri"/>
              </a:rPr>
              <a:t> </a:t>
            </a:r>
            <a:r>
              <a:rPr sz="2300" b="1" spc="-20" dirty="0">
                <a:latin typeface="Calibri"/>
                <a:cs typeface="Calibri"/>
              </a:rPr>
              <a:t>T</a:t>
            </a:r>
            <a:r>
              <a:rPr sz="2300" b="1" spc="30" dirty="0">
                <a:latin typeface="Calibri"/>
                <a:cs typeface="Calibri"/>
              </a:rPr>
              <a:t>h</a:t>
            </a:r>
            <a:r>
              <a:rPr sz="2300" b="1" spc="35" dirty="0">
                <a:latin typeface="Calibri"/>
                <a:cs typeface="Calibri"/>
              </a:rPr>
              <a:t>e</a:t>
            </a:r>
            <a:r>
              <a:rPr sz="2300" b="1" spc="30" dirty="0">
                <a:latin typeface="Calibri"/>
                <a:cs typeface="Calibri"/>
              </a:rPr>
              <a:t>o</a:t>
            </a:r>
            <a:r>
              <a:rPr sz="2300" b="1" spc="5" dirty="0">
                <a:latin typeface="Calibri"/>
                <a:cs typeface="Calibri"/>
              </a:rPr>
              <a:t>ry</a:t>
            </a:r>
            <a:endParaRPr sz="23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4"/>
              </a:spcBef>
              <a:buFont typeface="Arial MT"/>
              <a:buChar char="•"/>
              <a:tabLst>
                <a:tab pos="699135" algn="l"/>
              </a:tabLst>
            </a:pPr>
            <a:r>
              <a:rPr sz="2300" spc="20" dirty="0">
                <a:latin typeface="Calibri"/>
                <a:cs typeface="Calibri"/>
              </a:rPr>
              <a:t>U</a:t>
            </a:r>
            <a:r>
              <a:rPr sz="2300" spc="15" dirty="0">
                <a:latin typeface="Calibri"/>
                <a:cs typeface="Calibri"/>
              </a:rPr>
              <a:t>NI</a:t>
            </a:r>
            <a:r>
              <a:rPr sz="2300" spc="45" dirty="0">
                <a:latin typeface="Calibri"/>
                <a:cs typeface="Calibri"/>
              </a:rPr>
              <a:t>O</a:t>
            </a:r>
            <a:r>
              <a:rPr sz="2300" spc="15" dirty="0">
                <a:latin typeface="Calibri"/>
                <a:cs typeface="Calibri"/>
              </a:rPr>
              <a:t>N</a:t>
            </a:r>
            <a:r>
              <a:rPr sz="2300" spc="-150" dirty="0">
                <a:latin typeface="Calibri"/>
                <a:cs typeface="Calibri"/>
              </a:rPr>
              <a:t> </a:t>
            </a:r>
            <a:r>
              <a:rPr sz="2300" spc="-30" dirty="0">
                <a:latin typeface="Calibri"/>
                <a:cs typeface="Calibri"/>
              </a:rPr>
              <a:t>(</a:t>
            </a:r>
            <a:r>
              <a:rPr sz="2300" spc="20" dirty="0">
                <a:latin typeface="Calibri"/>
                <a:cs typeface="Calibri"/>
              </a:rPr>
              <a:t>υ)</a:t>
            </a:r>
            <a:endParaRPr sz="23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9135" algn="l"/>
              </a:tabLst>
            </a:pPr>
            <a:r>
              <a:rPr sz="2300" spc="35" dirty="0">
                <a:latin typeface="Calibri"/>
                <a:cs typeface="Calibri"/>
              </a:rPr>
              <a:t>INTERSECTION(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30" dirty="0">
                <a:latin typeface="Calibri"/>
                <a:cs typeface="Calibri"/>
              </a:rPr>
              <a:t>),</a:t>
            </a:r>
            <a:endParaRPr sz="23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300" spc="10" dirty="0">
                <a:latin typeface="Calibri"/>
                <a:cs typeface="Calibri"/>
              </a:rPr>
              <a:t>DIFFERENCE</a:t>
            </a:r>
            <a:r>
              <a:rPr sz="2300" spc="-114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(-)</a:t>
            </a:r>
            <a:endParaRPr sz="23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699135" algn="l"/>
              </a:tabLst>
            </a:pPr>
            <a:r>
              <a:rPr sz="2300" spc="40" dirty="0">
                <a:latin typeface="Calibri"/>
                <a:cs typeface="Calibri"/>
              </a:rPr>
              <a:t>C</a:t>
            </a:r>
            <a:r>
              <a:rPr sz="2300" spc="15" dirty="0">
                <a:latin typeface="Calibri"/>
                <a:cs typeface="Calibri"/>
              </a:rPr>
              <a:t>A</a:t>
            </a:r>
            <a:r>
              <a:rPr sz="2300" spc="25" dirty="0">
                <a:latin typeface="Calibri"/>
                <a:cs typeface="Calibri"/>
              </a:rPr>
              <a:t>R</a:t>
            </a:r>
            <a:r>
              <a:rPr sz="2300" spc="5" dirty="0">
                <a:latin typeface="Calibri"/>
                <a:cs typeface="Calibri"/>
              </a:rPr>
              <a:t>T</a:t>
            </a:r>
            <a:r>
              <a:rPr sz="2300" spc="-5" dirty="0">
                <a:latin typeface="Calibri"/>
                <a:cs typeface="Calibri"/>
              </a:rPr>
              <a:t>E</a:t>
            </a:r>
            <a:r>
              <a:rPr sz="2300" spc="-10" dirty="0">
                <a:latin typeface="Calibri"/>
                <a:cs typeface="Calibri"/>
              </a:rPr>
              <a:t>S</a:t>
            </a:r>
            <a:r>
              <a:rPr sz="2300" spc="15" dirty="0">
                <a:latin typeface="Calibri"/>
                <a:cs typeface="Calibri"/>
              </a:rPr>
              <a:t>IAN</a:t>
            </a:r>
            <a:r>
              <a:rPr sz="2300" spc="-225" dirty="0">
                <a:latin typeface="Calibri"/>
                <a:cs typeface="Calibri"/>
              </a:rPr>
              <a:t> </a:t>
            </a:r>
            <a:r>
              <a:rPr sz="2300" spc="10" dirty="0">
                <a:latin typeface="Calibri"/>
                <a:cs typeface="Calibri"/>
              </a:rPr>
              <a:t>P</a:t>
            </a:r>
            <a:r>
              <a:rPr sz="2300" spc="15" dirty="0">
                <a:latin typeface="Calibri"/>
                <a:cs typeface="Calibri"/>
              </a:rPr>
              <a:t>R</a:t>
            </a:r>
            <a:r>
              <a:rPr sz="2300" spc="45" dirty="0">
                <a:latin typeface="Calibri"/>
                <a:cs typeface="Calibri"/>
              </a:rPr>
              <a:t>O</a:t>
            </a:r>
            <a:r>
              <a:rPr sz="2300" spc="10" dirty="0">
                <a:latin typeface="Calibri"/>
                <a:cs typeface="Calibri"/>
              </a:rPr>
              <a:t>DU</a:t>
            </a:r>
            <a:r>
              <a:rPr sz="2300" spc="40" dirty="0">
                <a:latin typeface="Calibri"/>
                <a:cs typeface="Calibri"/>
              </a:rPr>
              <a:t>C</a:t>
            </a:r>
            <a:r>
              <a:rPr sz="2300" spc="10" dirty="0">
                <a:latin typeface="Calibri"/>
                <a:cs typeface="Calibri"/>
              </a:rPr>
              <a:t>T</a:t>
            </a:r>
            <a:r>
              <a:rPr sz="2300" spc="-140" dirty="0">
                <a:latin typeface="Calibri"/>
                <a:cs typeface="Calibri"/>
              </a:rPr>
              <a:t> </a:t>
            </a:r>
            <a:r>
              <a:rPr sz="2300" spc="5" dirty="0">
                <a:latin typeface="Calibri"/>
                <a:cs typeface="Calibri"/>
              </a:rPr>
              <a:t>(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10" dirty="0">
                <a:latin typeface="Calibri"/>
                <a:cs typeface="Calibri"/>
              </a:rPr>
              <a:t>x</a:t>
            </a:r>
            <a:r>
              <a:rPr sz="2300" spc="45" dirty="0">
                <a:latin typeface="Calibri"/>
                <a:cs typeface="Calibri"/>
              </a:rPr>
              <a:t> </a:t>
            </a:r>
            <a:r>
              <a:rPr sz="2300" spc="5" dirty="0">
                <a:latin typeface="Calibri"/>
                <a:cs typeface="Calibri"/>
              </a:rPr>
              <a:t>)</a:t>
            </a:r>
            <a:endParaRPr sz="23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300" b="1" spc="-15" dirty="0">
                <a:latin typeface="Calibri"/>
                <a:cs typeface="Calibri"/>
              </a:rPr>
              <a:t>B</a:t>
            </a:r>
            <a:r>
              <a:rPr sz="2300" b="1" spc="35" dirty="0">
                <a:latin typeface="Calibri"/>
                <a:cs typeface="Calibri"/>
              </a:rPr>
              <a:t>in</a:t>
            </a:r>
            <a:r>
              <a:rPr sz="2300" b="1" spc="-15" dirty="0">
                <a:latin typeface="Calibri"/>
                <a:cs typeface="Calibri"/>
              </a:rPr>
              <a:t>a</a:t>
            </a:r>
            <a:r>
              <a:rPr sz="2300" b="1" dirty="0">
                <a:latin typeface="Calibri"/>
                <a:cs typeface="Calibri"/>
              </a:rPr>
              <a:t>r</a:t>
            </a:r>
            <a:r>
              <a:rPr sz="2300" b="1" spc="10" dirty="0">
                <a:latin typeface="Calibri"/>
                <a:cs typeface="Calibri"/>
              </a:rPr>
              <a:t>y</a:t>
            </a:r>
            <a:r>
              <a:rPr sz="2300" b="1" spc="-50" dirty="0">
                <a:latin typeface="Calibri"/>
                <a:cs typeface="Calibri"/>
              </a:rPr>
              <a:t> </a:t>
            </a:r>
            <a:r>
              <a:rPr sz="2300" b="1" spc="-20" dirty="0">
                <a:latin typeface="Calibri"/>
                <a:cs typeface="Calibri"/>
              </a:rPr>
              <a:t>R</a:t>
            </a:r>
            <a:r>
              <a:rPr sz="2300" b="1" spc="35" dirty="0">
                <a:latin typeface="Calibri"/>
                <a:cs typeface="Calibri"/>
              </a:rPr>
              <a:t>el</a:t>
            </a:r>
            <a:r>
              <a:rPr sz="2300" b="1" spc="-15" dirty="0">
                <a:latin typeface="Calibri"/>
                <a:cs typeface="Calibri"/>
              </a:rPr>
              <a:t>a</a:t>
            </a:r>
            <a:r>
              <a:rPr sz="2300" b="1" spc="20" dirty="0">
                <a:latin typeface="Calibri"/>
                <a:cs typeface="Calibri"/>
              </a:rPr>
              <a:t>t</a:t>
            </a:r>
            <a:r>
              <a:rPr sz="2300" b="1" spc="30" dirty="0">
                <a:latin typeface="Calibri"/>
                <a:cs typeface="Calibri"/>
              </a:rPr>
              <a:t>io</a:t>
            </a:r>
            <a:r>
              <a:rPr sz="2300" b="1" spc="35" dirty="0">
                <a:latin typeface="Calibri"/>
                <a:cs typeface="Calibri"/>
              </a:rPr>
              <a:t>n</a:t>
            </a:r>
            <a:r>
              <a:rPr sz="2300" b="1" spc="-15" dirty="0">
                <a:latin typeface="Calibri"/>
                <a:cs typeface="Calibri"/>
              </a:rPr>
              <a:t>a</a:t>
            </a:r>
            <a:r>
              <a:rPr sz="2300" b="1" spc="5" dirty="0">
                <a:latin typeface="Calibri"/>
                <a:cs typeface="Calibri"/>
              </a:rPr>
              <a:t>l</a:t>
            </a:r>
            <a:r>
              <a:rPr sz="2300" b="1" spc="-270" dirty="0">
                <a:latin typeface="Calibri"/>
                <a:cs typeface="Calibri"/>
              </a:rPr>
              <a:t> </a:t>
            </a:r>
            <a:r>
              <a:rPr sz="2300" b="1" spc="10" dirty="0">
                <a:latin typeface="Calibri"/>
                <a:cs typeface="Calibri"/>
              </a:rPr>
              <a:t>O</a:t>
            </a:r>
            <a:r>
              <a:rPr sz="2300" b="1" spc="35" dirty="0">
                <a:latin typeface="Calibri"/>
                <a:cs typeface="Calibri"/>
              </a:rPr>
              <a:t>pe</a:t>
            </a:r>
            <a:r>
              <a:rPr sz="2300" b="1" spc="-75" dirty="0">
                <a:latin typeface="Calibri"/>
                <a:cs typeface="Calibri"/>
              </a:rPr>
              <a:t>r</a:t>
            </a:r>
            <a:r>
              <a:rPr sz="2300" b="1" spc="-15" dirty="0">
                <a:latin typeface="Calibri"/>
                <a:cs typeface="Calibri"/>
              </a:rPr>
              <a:t>a</a:t>
            </a:r>
            <a:r>
              <a:rPr sz="2300" b="1" spc="20" dirty="0">
                <a:latin typeface="Calibri"/>
                <a:cs typeface="Calibri"/>
              </a:rPr>
              <a:t>t</a:t>
            </a:r>
            <a:r>
              <a:rPr sz="2300" b="1" spc="30" dirty="0">
                <a:latin typeface="Calibri"/>
                <a:cs typeface="Calibri"/>
              </a:rPr>
              <a:t>io</a:t>
            </a:r>
            <a:r>
              <a:rPr sz="2300" b="1" spc="35" dirty="0">
                <a:latin typeface="Calibri"/>
                <a:cs typeface="Calibri"/>
              </a:rPr>
              <a:t>n</a:t>
            </a:r>
            <a:r>
              <a:rPr sz="2300" b="1" spc="10" dirty="0">
                <a:latin typeface="Calibri"/>
                <a:cs typeface="Calibri"/>
              </a:rPr>
              <a:t>s</a:t>
            </a:r>
            <a:endParaRPr sz="23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300" spc="20" dirty="0">
                <a:latin typeface="Calibri"/>
                <a:cs typeface="Calibri"/>
              </a:rPr>
              <a:t>JOIN</a:t>
            </a:r>
            <a:endParaRPr sz="23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699135" algn="l"/>
              </a:tabLst>
            </a:pPr>
            <a:r>
              <a:rPr sz="2300" spc="15" dirty="0">
                <a:latin typeface="Calibri"/>
                <a:cs typeface="Calibri"/>
              </a:rPr>
              <a:t>DIVISION</a:t>
            </a:r>
            <a:endParaRPr sz="23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5512" y="9525"/>
            <a:ext cx="1160087" cy="7715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pc="-5" dirty="0"/>
              <a:t>SELECT</a:t>
            </a:r>
            <a:r>
              <a:rPr spc="-35" dirty="0"/>
              <a:t> </a:t>
            </a:r>
            <a:r>
              <a:rPr spc="-25" dirty="0"/>
              <a:t>(σ)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53210" y="1230630"/>
            <a:ext cx="9065260" cy="412178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92100" marR="17780" indent="-228600" algn="just">
              <a:lnSpc>
                <a:spcPct val="90400"/>
              </a:lnSpc>
              <a:spcBef>
                <a:spcPts val="380"/>
              </a:spcBef>
              <a:buFont typeface="Arial MT"/>
              <a:buChar char="•"/>
              <a:tabLst>
                <a:tab pos="292100" algn="l"/>
              </a:tabLst>
            </a:pPr>
            <a:r>
              <a:rPr sz="2400" spc="1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SELECT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operation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used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selecting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subset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tuples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according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given </a:t>
            </a:r>
            <a:r>
              <a:rPr sz="2400" spc="-5" dirty="0">
                <a:latin typeface="Calibri"/>
                <a:cs typeface="Calibri"/>
              </a:rPr>
              <a:t>selection condition. </a:t>
            </a:r>
            <a:r>
              <a:rPr sz="2400" spc="-10" dirty="0">
                <a:latin typeface="Calibri"/>
                <a:cs typeface="Calibri"/>
              </a:rPr>
              <a:t>Sigma(σ)Symbol </a:t>
            </a:r>
            <a:r>
              <a:rPr sz="2400" spc="-5" dirty="0">
                <a:latin typeface="Calibri"/>
                <a:cs typeface="Calibri"/>
              </a:rPr>
              <a:t>denotes it. </a:t>
            </a:r>
            <a:r>
              <a:rPr sz="2400" spc="-1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 </a:t>
            </a:r>
            <a:r>
              <a:rPr sz="2400" spc="10" dirty="0">
                <a:latin typeface="Calibri"/>
                <a:cs typeface="Calibri"/>
              </a:rPr>
              <a:t>used </a:t>
            </a:r>
            <a:r>
              <a:rPr sz="2400" spc="-55" dirty="0">
                <a:latin typeface="Calibri"/>
                <a:cs typeface="Calibri"/>
              </a:rPr>
              <a:t>as </a:t>
            </a:r>
            <a:r>
              <a:rPr sz="2400" spc="-15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expression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choose tuples which </a:t>
            </a:r>
            <a:r>
              <a:rPr sz="2400" spc="5" dirty="0">
                <a:latin typeface="Calibri"/>
                <a:cs typeface="Calibri"/>
              </a:rPr>
              <a:t>meet the </a:t>
            </a:r>
            <a:r>
              <a:rPr sz="2400" dirty="0">
                <a:latin typeface="Calibri"/>
                <a:cs typeface="Calibri"/>
              </a:rPr>
              <a:t>selection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condition.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Select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selects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tuples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satisfy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given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predicate.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•"/>
            </a:pPr>
            <a:endParaRPr sz="35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tabLst>
                <a:tab pos="1750060" algn="l"/>
              </a:tabLst>
            </a:pPr>
            <a:r>
              <a:rPr sz="2400" b="1" spc="-10" dirty="0">
                <a:latin typeface="Calibri"/>
                <a:cs typeface="Calibri"/>
              </a:rPr>
              <a:t>Notation:	</a:t>
            </a:r>
            <a:r>
              <a:rPr sz="2400" b="1" spc="-15" dirty="0">
                <a:latin typeface="Calibri"/>
                <a:cs typeface="Calibri"/>
              </a:rPr>
              <a:t>σ</a:t>
            </a:r>
            <a:r>
              <a:rPr sz="2325" b="1" spc="-22" baseline="-19713" dirty="0">
                <a:latin typeface="Calibri"/>
                <a:cs typeface="Calibri"/>
              </a:rPr>
              <a:t>p</a:t>
            </a:r>
            <a:r>
              <a:rPr sz="2400" b="1" spc="-15" dirty="0">
                <a:latin typeface="Calibri"/>
                <a:cs typeface="Calibri"/>
              </a:rPr>
              <a:t>(r)</a:t>
            </a:r>
            <a:endParaRPr sz="24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650"/>
              </a:spcBef>
            </a:pPr>
            <a:r>
              <a:rPr sz="2400" dirty="0">
                <a:latin typeface="Calibri"/>
                <a:cs typeface="Calibri"/>
              </a:rPr>
              <a:t>where:</a:t>
            </a:r>
            <a:endParaRPr sz="2400">
              <a:latin typeface="Calibri"/>
              <a:cs typeface="Calibri"/>
            </a:endParaRPr>
          </a:p>
          <a:p>
            <a:pPr marL="292100" indent="-2286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92100" algn="l"/>
              </a:tabLst>
            </a:pPr>
            <a:r>
              <a:rPr sz="2400" dirty="0">
                <a:latin typeface="Calibri"/>
                <a:cs typeface="Calibri"/>
              </a:rPr>
              <a:t>σ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predicate</a:t>
            </a:r>
            <a:endParaRPr sz="2400">
              <a:latin typeface="Calibri"/>
              <a:cs typeface="Calibri"/>
            </a:endParaRPr>
          </a:p>
          <a:p>
            <a:pPr marL="292100" indent="-2286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92100" algn="l"/>
              </a:tabLst>
            </a:pPr>
            <a:r>
              <a:rPr sz="2400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stands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name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  <a:p>
            <a:pPr marL="292100" indent="-2286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92100" algn="l"/>
              </a:tabLst>
            </a:pPr>
            <a:r>
              <a:rPr sz="240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 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prepositional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logic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501" y="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545"/>
              </a:spcBef>
            </a:pPr>
            <a:r>
              <a:rPr spc="-5" dirty="0"/>
              <a:t>SELECT</a:t>
            </a:r>
            <a:r>
              <a:rPr spc="-15" dirty="0"/>
              <a:t> (σ)</a:t>
            </a:r>
            <a:r>
              <a:rPr spc="-20" dirty="0"/>
              <a:t> </a:t>
            </a:r>
            <a:r>
              <a:rPr spc="5" dirty="0"/>
              <a:t>Examples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30451" y="676020"/>
            <a:ext cx="8408035" cy="288734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090"/>
              </a:spcBef>
              <a:buFont typeface="Arial MT"/>
              <a:buChar char="•"/>
              <a:tabLst>
                <a:tab pos="266700" algn="l"/>
              </a:tabLst>
            </a:pPr>
            <a:r>
              <a:rPr sz="2300" spc="-10" dirty="0">
                <a:latin typeface="Calibri"/>
                <a:cs typeface="Calibri"/>
              </a:rPr>
              <a:t>Example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15" dirty="0">
                <a:latin typeface="Calibri"/>
                <a:cs typeface="Calibri"/>
              </a:rPr>
              <a:t>1:</a:t>
            </a:r>
            <a:endParaRPr sz="2300">
              <a:latin typeface="Calibri"/>
              <a:cs typeface="Calibri"/>
            </a:endParaRPr>
          </a:p>
          <a:p>
            <a:pPr marL="953135">
              <a:lnSpc>
                <a:spcPct val="100000"/>
              </a:lnSpc>
              <a:spcBef>
                <a:spcPts val="995"/>
              </a:spcBef>
            </a:pPr>
            <a:r>
              <a:rPr sz="2300" b="1" spc="15" dirty="0">
                <a:latin typeface="Calibri"/>
                <a:cs typeface="Calibri"/>
              </a:rPr>
              <a:t>σ</a:t>
            </a:r>
            <a:r>
              <a:rPr sz="2300" b="1" dirty="0">
                <a:latin typeface="Calibri"/>
                <a:cs typeface="Calibri"/>
              </a:rPr>
              <a:t> </a:t>
            </a:r>
            <a:r>
              <a:rPr sz="2250" b="1" spc="7" baseline="-20370" dirty="0">
                <a:latin typeface="Calibri"/>
                <a:cs typeface="Calibri"/>
              </a:rPr>
              <a:t>topic</a:t>
            </a:r>
            <a:r>
              <a:rPr sz="2250" b="1" spc="240" baseline="-20370" dirty="0">
                <a:latin typeface="Calibri"/>
                <a:cs typeface="Calibri"/>
              </a:rPr>
              <a:t> </a:t>
            </a:r>
            <a:r>
              <a:rPr sz="2300" b="1" spc="10" dirty="0">
                <a:latin typeface="Calibri"/>
                <a:cs typeface="Calibri"/>
              </a:rPr>
              <a:t>=</a:t>
            </a:r>
            <a:r>
              <a:rPr sz="2300" b="1" spc="-35" dirty="0">
                <a:latin typeface="Calibri"/>
                <a:cs typeface="Calibri"/>
              </a:rPr>
              <a:t> </a:t>
            </a:r>
            <a:r>
              <a:rPr sz="2300" b="1" spc="10" dirty="0">
                <a:latin typeface="Calibri"/>
                <a:cs typeface="Calibri"/>
              </a:rPr>
              <a:t>"Database"</a:t>
            </a:r>
            <a:r>
              <a:rPr sz="2300" b="1" spc="-125" dirty="0">
                <a:latin typeface="Calibri"/>
                <a:cs typeface="Calibri"/>
              </a:rPr>
              <a:t> </a:t>
            </a:r>
            <a:r>
              <a:rPr sz="2300" b="1" spc="15" dirty="0">
                <a:latin typeface="Calibri"/>
                <a:cs typeface="Calibri"/>
              </a:rPr>
              <a:t>(Subject)</a:t>
            </a:r>
            <a:endParaRPr sz="2300">
              <a:latin typeface="Calibri"/>
              <a:cs typeface="Calibri"/>
            </a:endParaRPr>
          </a:p>
          <a:p>
            <a:pPr marL="953135">
              <a:lnSpc>
                <a:spcPct val="100000"/>
              </a:lnSpc>
              <a:spcBef>
                <a:spcPts val="995"/>
              </a:spcBef>
            </a:pPr>
            <a:r>
              <a:rPr sz="2300" dirty="0">
                <a:latin typeface="Calibri"/>
                <a:cs typeface="Calibri"/>
              </a:rPr>
              <a:t>Output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10" dirty="0">
                <a:latin typeface="Calibri"/>
                <a:cs typeface="Calibri"/>
              </a:rPr>
              <a:t>–</a:t>
            </a:r>
            <a:r>
              <a:rPr sz="2300" spc="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Selects</a:t>
            </a:r>
            <a:r>
              <a:rPr sz="2300" spc="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tuples</a:t>
            </a:r>
            <a:r>
              <a:rPr sz="2300" spc="6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from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Subject</a:t>
            </a:r>
            <a:r>
              <a:rPr sz="2300" spc="114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where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topic </a:t>
            </a:r>
            <a:r>
              <a:rPr sz="2300" spc="10" dirty="0">
                <a:latin typeface="Calibri"/>
                <a:cs typeface="Calibri"/>
              </a:rPr>
              <a:t>=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‘Database’.</a:t>
            </a:r>
            <a:endParaRPr sz="2300">
              <a:latin typeface="Calibri"/>
              <a:cs typeface="Calibri"/>
            </a:endParaRPr>
          </a:p>
          <a:p>
            <a:pPr marL="266700" indent="-228600">
              <a:lnSpc>
                <a:spcPct val="100000"/>
              </a:lnSpc>
              <a:spcBef>
                <a:spcPts val="995"/>
              </a:spcBef>
              <a:buFont typeface="Arial MT"/>
              <a:buChar char="•"/>
              <a:tabLst>
                <a:tab pos="266700" algn="l"/>
              </a:tabLst>
            </a:pPr>
            <a:r>
              <a:rPr sz="2300" spc="-10" dirty="0">
                <a:latin typeface="Calibri"/>
                <a:cs typeface="Calibri"/>
              </a:rPr>
              <a:t>Example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15" dirty="0">
                <a:latin typeface="Calibri"/>
                <a:cs typeface="Calibri"/>
              </a:rPr>
              <a:t>2</a:t>
            </a:r>
            <a:endParaRPr sz="2300">
              <a:latin typeface="Calibri"/>
              <a:cs typeface="Calibri"/>
            </a:endParaRPr>
          </a:p>
          <a:p>
            <a:pPr marL="953135">
              <a:lnSpc>
                <a:spcPct val="100000"/>
              </a:lnSpc>
              <a:spcBef>
                <a:spcPts val="994"/>
              </a:spcBef>
            </a:pPr>
            <a:r>
              <a:rPr sz="2300" b="1" spc="15" dirty="0">
                <a:latin typeface="Calibri"/>
                <a:cs typeface="Calibri"/>
              </a:rPr>
              <a:t>σ</a:t>
            </a:r>
            <a:r>
              <a:rPr sz="2300" b="1" spc="10" dirty="0">
                <a:latin typeface="Calibri"/>
                <a:cs typeface="Calibri"/>
              </a:rPr>
              <a:t> </a:t>
            </a:r>
            <a:r>
              <a:rPr sz="2250" b="1" spc="7" baseline="-20370" dirty="0">
                <a:latin typeface="Calibri"/>
                <a:cs typeface="Calibri"/>
              </a:rPr>
              <a:t>topic</a:t>
            </a:r>
            <a:r>
              <a:rPr sz="2250" b="1" spc="240" baseline="-20370" dirty="0">
                <a:latin typeface="Calibri"/>
                <a:cs typeface="Calibri"/>
              </a:rPr>
              <a:t> </a:t>
            </a:r>
            <a:r>
              <a:rPr sz="2300" b="1" spc="10" dirty="0">
                <a:latin typeface="Calibri"/>
                <a:cs typeface="Calibri"/>
              </a:rPr>
              <a:t>=</a:t>
            </a:r>
            <a:r>
              <a:rPr sz="2300" b="1" spc="-30" dirty="0">
                <a:latin typeface="Calibri"/>
                <a:cs typeface="Calibri"/>
              </a:rPr>
              <a:t> </a:t>
            </a:r>
            <a:r>
              <a:rPr sz="2300" b="1" spc="10" dirty="0">
                <a:latin typeface="Calibri"/>
                <a:cs typeface="Calibri"/>
              </a:rPr>
              <a:t>"Database"</a:t>
            </a:r>
            <a:r>
              <a:rPr sz="2300" b="1" spc="-114" dirty="0">
                <a:latin typeface="Calibri"/>
                <a:cs typeface="Calibri"/>
              </a:rPr>
              <a:t> </a:t>
            </a:r>
            <a:r>
              <a:rPr sz="2300" b="1" spc="10" dirty="0">
                <a:latin typeface="Calibri"/>
                <a:cs typeface="Calibri"/>
              </a:rPr>
              <a:t>and</a:t>
            </a:r>
            <a:r>
              <a:rPr sz="2300" b="1" spc="-50" dirty="0">
                <a:latin typeface="Calibri"/>
                <a:cs typeface="Calibri"/>
              </a:rPr>
              <a:t> </a:t>
            </a:r>
            <a:r>
              <a:rPr sz="2300" b="1" spc="20" dirty="0">
                <a:latin typeface="Calibri"/>
                <a:cs typeface="Calibri"/>
              </a:rPr>
              <a:t>author</a:t>
            </a:r>
            <a:r>
              <a:rPr sz="2300" b="1" spc="-150" dirty="0">
                <a:latin typeface="Calibri"/>
                <a:cs typeface="Calibri"/>
              </a:rPr>
              <a:t> </a:t>
            </a:r>
            <a:r>
              <a:rPr sz="2300" b="1" spc="10" dirty="0">
                <a:latin typeface="Calibri"/>
                <a:cs typeface="Calibri"/>
              </a:rPr>
              <a:t>=</a:t>
            </a:r>
            <a:r>
              <a:rPr sz="2300" b="1" spc="-30" dirty="0">
                <a:latin typeface="Calibri"/>
                <a:cs typeface="Calibri"/>
              </a:rPr>
              <a:t> </a:t>
            </a:r>
            <a:r>
              <a:rPr sz="2300" b="1" spc="15" dirty="0">
                <a:latin typeface="Calibri"/>
                <a:cs typeface="Calibri"/>
              </a:rPr>
              <a:t>“Codd"(</a:t>
            </a:r>
            <a:r>
              <a:rPr sz="2300" b="1" spc="-125" dirty="0">
                <a:latin typeface="Calibri"/>
                <a:cs typeface="Calibri"/>
              </a:rPr>
              <a:t> </a:t>
            </a:r>
            <a:r>
              <a:rPr sz="2300" b="1" spc="20" dirty="0">
                <a:latin typeface="Calibri"/>
                <a:cs typeface="Calibri"/>
              </a:rPr>
              <a:t>Subject)</a:t>
            </a:r>
            <a:endParaRPr sz="2300">
              <a:latin typeface="Calibri"/>
              <a:cs typeface="Calibri"/>
            </a:endParaRPr>
          </a:p>
          <a:p>
            <a:pPr marL="953135">
              <a:lnSpc>
                <a:spcPct val="100000"/>
              </a:lnSpc>
              <a:spcBef>
                <a:spcPts val="994"/>
              </a:spcBef>
            </a:pPr>
            <a:r>
              <a:rPr sz="2300" dirty="0">
                <a:latin typeface="Calibri"/>
                <a:cs typeface="Calibri"/>
              </a:rPr>
              <a:t>Output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10" dirty="0">
                <a:latin typeface="Calibri"/>
                <a:cs typeface="Calibri"/>
              </a:rPr>
              <a:t>–</a:t>
            </a:r>
            <a:r>
              <a:rPr sz="2300" spc="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Selects</a:t>
            </a:r>
            <a:r>
              <a:rPr sz="2300" spc="60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tuples</a:t>
            </a:r>
            <a:r>
              <a:rPr sz="2300" spc="6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from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Subject</a:t>
            </a:r>
            <a:r>
              <a:rPr sz="2300" spc="114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where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the</a:t>
            </a:r>
            <a:r>
              <a:rPr sz="2300" spc="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topic </a:t>
            </a:r>
            <a:r>
              <a:rPr sz="2300" dirty="0">
                <a:latin typeface="Calibri"/>
                <a:cs typeface="Calibri"/>
              </a:rPr>
              <a:t>is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5851" y="3413442"/>
            <a:ext cx="5646420" cy="979169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672840" algn="l"/>
              </a:tabLst>
            </a:pPr>
            <a:r>
              <a:rPr sz="2300" dirty="0">
                <a:latin typeface="Calibri"/>
                <a:cs typeface="Calibri"/>
              </a:rPr>
              <a:t>‘Database’</a:t>
            </a:r>
            <a:r>
              <a:rPr sz="2300" spc="-125" dirty="0">
                <a:latin typeface="Calibri"/>
                <a:cs typeface="Calibri"/>
              </a:rPr>
              <a:t> </a:t>
            </a:r>
            <a:r>
              <a:rPr sz="2300" spc="5" dirty="0">
                <a:latin typeface="Calibri"/>
                <a:cs typeface="Calibri"/>
              </a:rPr>
              <a:t>and	</a:t>
            </a:r>
            <a:r>
              <a:rPr sz="2300" dirty="0">
                <a:latin typeface="Calibri"/>
                <a:cs typeface="Calibri"/>
              </a:rPr>
              <a:t>‘author’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Codd.</a:t>
            </a:r>
            <a:endParaRPr sz="23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95"/>
              </a:spcBef>
              <a:buFont typeface="Arial MT"/>
              <a:buChar char="•"/>
              <a:tabLst>
                <a:tab pos="241300" algn="l"/>
              </a:tabLst>
            </a:pPr>
            <a:r>
              <a:rPr sz="2300" spc="-5" dirty="0">
                <a:latin typeface="Calibri"/>
                <a:cs typeface="Calibri"/>
              </a:rPr>
              <a:t>Example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spc="10" dirty="0">
                <a:latin typeface="Calibri"/>
                <a:cs typeface="Calibri"/>
              </a:rPr>
              <a:t>3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5485" y="4357623"/>
            <a:ext cx="7463790" cy="134239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65"/>
              </a:spcBef>
            </a:pPr>
            <a:r>
              <a:rPr sz="2300" b="1" spc="15" dirty="0">
                <a:latin typeface="Calibri"/>
                <a:cs typeface="Calibri"/>
              </a:rPr>
              <a:t>σ</a:t>
            </a:r>
            <a:r>
              <a:rPr sz="2300" b="1" spc="-215" dirty="0">
                <a:latin typeface="Calibri"/>
                <a:cs typeface="Calibri"/>
              </a:rPr>
              <a:t> </a:t>
            </a:r>
            <a:r>
              <a:rPr sz="2250" b="1" baseline="-20370" dirty="0">
                <a:latin typeface="Calibri"/>
                <a:cs typeface="Calibri"/>
              </a:rPr>
              <a:t>s</a:t>
            </a:r>
            <a:r>
              <a:rPr sz="2250" b="1" spc="15" baseline="-20370" dirty="0">
                <a:latin typeface="Calibri"/>
                <a:cs typeface="Calibri"/>
              </a:rPr>
              <a:t>a</a:t>
            </a:r>
            <a:r>
              <a:rPr sz="2250" b="1" spc="7" baseline="-20370" dirty="0">
                <a:latin typeface="Calibri"/>
                <a:cs typeface="Calibri"/>
              </a:rPr>
              <a:t>l</a:t>
            </a:r>
            <a:r>
              <a:rPr sz="2250" b="1" spc="-7" baseline="-20370" dirty="0">
                <a:latin typeface="Calibri"/>
                <a:cs typeface="Calibri"/>
              </a:rPr>
              <a:t>e</a:t>
            </a:r>
            <a:r>
              <a:rPr sz="2250" b="1" baseline="-20370" dirty="0">
                <a:latin typeface="Calibri"/>
                <a:cs typeface="Calibri"/>
              </a:rPr>
              <a:t>s</a:t>
            </a:r>
            <a:r>
              <a:rPr sz="2250" b="1" spc="157" baseline="-20370" dirty="0">
                <a:latin typeface="Calibri"/>
                <a:cs typeface="Calibri"/>
              </a:rPr>
              <a:t> </a:t>
            </a:r>
            <a:r>
              <a:rPr sz="2300" b="1" spc="10" dirty="0">
                <a:latin typeface="Calibri"/>
                <a:cs typeface="Calibri"/>
              </a:rPr>
              <a:t>&gt;</a:t>
            </a:r>
            <a:r>
              <a:rPr sz="2300" b="1" spc="-30" dirty="0">
                <a:latin typeface="Calibri"/>
                <a:cs typeface="Calibri"/>
              </a:rPr>
              <a:t> </a:t>
            </a:r>
            <a:r>
              <a:rPr sz="2300" b="1" spc="25" dirty="0">
                <a:latin typeface="Calibri"/>
                <a:cs typeface="Calibri"/>
              </a:rPr>
              <a:t>5</a:t>
            </a:r>
            <a:r>
              <a:rPr sz="2300" b="1" spc="30" dirty="0">
                <a:latin typeface="Calibri"/>
                <a:cs typeface="Calibri"/>
              </a:rPr>
              <a:t>000</a:t>
            </a:r>
            <a:r>
              <a:rPr sz="2300" b="1" spc="15" dirty="0">
                <a:latin typeface="Calibri"/>
                <a:cs typeface="Calibri"/>
              </a:rPr>
              <a:t>0</a:t>
            </a:r>
            <a:r>
              <a:rPr sz="2300" b="1" spc="-130" dirty="0">
                <a:latin typeface="Calibri"/>
                <a:cs typeface="Calibri"/>
              </a:rPr>
              <a:t> </a:t>
            </a:r>
            <a:r>
              <a:rPr sz="2300" b="1" spc="25" dirty="0">
                <a:latin typeface="Calibri"/>
                <a:cs typeface="Calibri"/>
              </a:rPr>
              <a:t>(</a:t>
            </a:r>
            <a:r>
              <a:rPr sz="2300" b="1" spc="-20" dirty="0">
                <a:latin typeface="Calibri"/>
                <a:cs typeface="Calibri"/>
              </a:rPr>
              <a:t>C</a:t>
            </a:r>
            <a:r>
              <a:rPr sz="2300" b="1" spc="35" dirty="0">
                <a:latin typeface="Calibri"/>
                <a:cs typeface="Calibri"/>
              </a:rPr>
              <a:t>u</a:t>
            </a:r>
            <a:r>
              <a:rPr sz="2300" b="1" spc="-25" dirty="0">
                <a:latin typeface="Calibri"/>
                <a:cs typeface="Calibri"/>
              </a:rPr>
              <a:t>s</a:t>
            </a:r>
            <a:r>
              <a:rPr sz="2300" b="1" spc="20" dirty="0">
                <a:latin typeface="Calibri"/>
                <a:cs typeface="Calibri"/>
              </a:rPr>
              <a:t>t</a:t>
            </a:r>
            <a:r>
              <a:rPr sz="2300" b="1" spc="30" dirty="0">
                <a:latin typeface="Calibri"/>
                <a:cs typeface="Calibri"/>
              </a:rPr>
              <a:t>o</a:t>
            </a:r>
            <a:r>
              <a:rPr sz="2300" b="1" dirty="0">
                <a:latin typeface="Calibri"/>
                <a:cs typeface="Calibri"/>
              </a:rPr>
              <a:t>m</a:t>
            </a:r>
            <a:r>
              <a:rPr sz="2300" b="1" spc="35" dirty="0">
                <a:latin typeface="Calibri"/>
                <a:cs typeface="Calibri"/>
              </a:rPr>
              <a:t>e</a:t>
            </a:r>
            <a:r>
              <a:rPr sz="2300" b="1" spc="-70" dirty="0">
                <a:latin typeface="Calibri"/>
                <a:cs typeface="Calibri"/>
              </a:rPr>
              <a:t>r</a:t>
            </a:r>
            <a:r>
              <a:rPr sz="2300" b="1" spc="-25" dirty="0">
                <a:latin typeface="Calibri"/>
                <a:cs typeface="Calibri"/>
              </a:rPr>
              <a:t>s</a:t>
            </a:r>
            <a:r>
              <a:rPr sz="2300" b="1" spc="5" dirty="0">
                <a:latin typeface="Calibri"/>
                <a:cs typeface="Calibri"/>
              </a:rPr>
              <a:t>)</a:t>
            </a:r>
            <a:endParaRPr sz="2300">
              <a:latin typeface="Calibri"/>
              <a:cs typeface="Calibri"/>
            </a:endParaRPr>
          </a:p>
          <a:p>
            <a:pPr marL="38100">
              <a:lnSpc>
                <a:spcPts val="2730"/>
              </a:lnSpc>
              <a:spcBef>
                <a:spcPts val="1070"/>
              </a:spcBef>
            </a:pPr>
            <a:r>
              <a:rPr sz="2300" dirty="0">
                <a:latin typeface="Calibri"/>
                <a:cs typeface="Calibri"/>
              </a:rPr>
              <a:t>Output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10" dirty="0">
                <a:latin typeface="Calibri"/>
                <a:cs typeface="Calibri"/>
              </a:rPr>
              <a:t>–</a:t>
            </a:r>
            <a:r>
              <a:rPr sz="2300" spc="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Selects</a:t>
            </a:r>
            <a:r>
              <a:rPr sz="2300" spc="6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tuples</a:t>
            </a:r>
            <a:r>
              <a:rPr sz="2300" spc="6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from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Customers</a:t>
            </a:r>
            <a:r>
              <a:rPr sz="2300" spc="-8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where</a:t>
            </a:r>
            <a:r>
              <a:rPr sz="2300" spc="3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sales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greater</a:t>
            </a:r>
            <a:endParaRPr sz="2300">
              <a:latin typeface="Calibri"/>
              <a:cs typeface="Calibri"/>
            </a:endParaRPr>
          </a:p>
          <a:p>
            <a:pPr marL="1867535">
              <a:lnSpc>
                <a:spcPts val="2730"/>
              </a:lnSpc>
            </a:pPr>
            <a:r>
              <a:rPr sz="2300" spc="30" dirty="0">
                <a:latin typeface="Calibri"/>
                <a:cs typeface="Calibri"/>
              </a:rPr>
              <a:t>50000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5851" y="5319395"/>
            <a:ext cx="57150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spc="-30" dirty="0">
                <a:latin typeface="Calibri"/>
                <a:cs typeface="Calibri"/>
              </a:rPr>
              <a:t>t</a:t>
            </a:r>
            <a:r>
              <a:rPr sz="2300" spc="-15" dirty="0">
                <a:latin typeface="Calibri"/>
                <a:cs typeface="Calibri"/>
              </a:rPr>
              <a:t>h</a:t>
            </a:r>
            <a:r>
              <a:rPr sz="2300" spc="15" dirty="0">
                <a:latin typeface="Calibri"/>
                <a:cs typeface="Calibri"/>
              </a:rPr>
              <a:t>a</a:t>
            </a:r>
            <a:r>
              <a:rPr sz="2300" spc="10" dirty="0">
                <a:latin typeface="Calibri"/>
                <a:cs typeface="Calibri"/>
              </a:rPr>
              <a:t>n</a:t>
            </a:r>
            <a:endParaRPr sz="23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5512" y="9525"/>
            <a:ext cx="1160087" cy="7715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dirty="0"/>
              <a:t>Projection(π)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58391" y="1180211"/>
            <a:ext cx="8750935" cy="3702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marR="8890" indent="-228600" algn="just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1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projection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eliminates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input</a:t>
            </a:r>
            <a:r>
              <a:rPr sz="2400" spc="-10" dirty="0">
                <a:latin typeface="Calibri"/>
                <a:cs typeface="Calibri"/>
              </a:rPr>
              <a:t> relation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but 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those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mentioned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projection</a:t>
            </a:r>
            <a:r>
              <a:rPr sz="2400" spc="-5" dirty="0">
                <a:latin typeface="Calibri"/>
                <a:cs typeface="Calibri"/>
              </a:rPr>
              <a:t> list.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projection</a:t>
            </a:r>
            <a:r>
              <a:rPr sz="2400" spc="-5" dirty="0">
                <a:latin typeface="Calibri"/>
                <a:cs typeface="Calibri"/>
              </a:rPr>
              <a:t> method </a:t>
            </a:r>
            <a:r>
              <a:rPr sz="2400" dirty="0">
                <a:latin typeface="Calibri"/>
                <a:cs typeface="Calibri"/>
              </a:rPr>
              <a:t> defines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contains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vertical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subset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Relation.</a:t>
            </a:r>
            <a:endParaRPr sz="24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800"/>
              </a:lnSpc>
              <a:spcBef>
                <a:spcPts val="93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This helps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extract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values </a:t>
            </a:r>
            <a:r>
              <a:rPr sz="2400" dirty="0">
                <a:latin typeface="Calibri"/>
                <a:cs typeface="Calibri"/>
              </a:rPr>
              <a:t>of specified </a:t>
            </a:r>
            <a:r>
              <a:rPr sz="2400" spc="-10" dirty="0">
                <a:latin typeface="Calibri"/>
                <a:cs typeface="Calibri"/>
              </a:rPr>
              <a:t>attributes </a:t>
            </a:r>
            <a:r>
              <a:rPr sz="2400" spc="-30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eliminates </a:t>
            </a:r>
            <a:r>
              <a:rPr sz="2400" spc="-5" dirty="0">
                <a:latin typeface="Calibri"/>
                <a:cs typeface="Calibri"/>
              </a:rPr>
              <a:t> duplicate </a:t>
            </a:r>
            <a:r>
              <a:rPr sz="2400" spc="-10" dirty="0">
                <a:latin typeface="Calibri"/>
                <a:cs typeface="Calibri"/>
              </a:rPr>
              <a:t>values. </a:t>
            </a:r>
            <a:r>
              <a:rPr sz="2400" dirty="0">
                <a:latin typeface="Calibri"/>
                <a:cs typeface="Calibri"/>
              </a:rPr>
              <a:t>(pi) ∏ </a:t>
            </a:r>
            <a:r>
              <a:rPr sz="2400" spc="-5" dirty="0">
                <a:latin typeface="Calibri"/>
                <a:cs typeface="Calibri"/>
              </a:rPr>
              <a:t>symbol </a:t>
            </a:r>
            <a:r>
              <a:rPr sz="2400" spc="-15" dirty="0">
                <a:latin typeface="Calibri"/>
                <a:cs typeface="Calibri"/>
              </a:rPr>
              <a:t>is </a:t>
            </a:r>
            <a:r>
              <a:rPr sz="2400" spc="10" dirty="0">
                <a:latin typeface="Calibri"/>
                <a:cs typeface="Calibri"/>
              </a:rPr>
              <a:t>used </a:t>
            </a:r>
            <a:r>
              <a:rPr sz="2400" spc="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choose </a:t>
            </a:r>
            <a:r>
              <a:rPr sz="2400" spc="-15" dirty="0">
                <a:latin typeface="Calibri"/>
                <a:cs typeface="Calibri"/>
              </a:rPr>
              <a:t>attributes </a:t>
            </a:r>
            <a:r>
              <a:rPr sz="2400" spc="-20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relation.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operator </a:t>
            </a:r>
            <a:r>
              <a:rPr sz="2400" dirty="0">
                <a:latin typeface="Calibri"/>
                <a:cs typeface="Calibri"/>
              </a:rPr>
              <a:t>helps </a:t>
            </a:r>
            <a:r>
              <a:rPr sz="2400" spc="-15" dirty="0">
                <a:latin typeface="Calibri"/>
                <a:cs typeface="Calibri"/>
              </a:rPr>
              <a:t>you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keep </a:t>
            </a:r>
            <a:r>
              <a:rPr sz="2400" spc="-5" dirty="0">
                <a:latin typeface="Calibri"/>
                <a:cs typeface="Calibri"/>
              </a:rPr>
              <a:t>specific columns </a:t>
            </a:r>
            <a:r>
              <a:rPr sz="2400" spc="-20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discards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other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columns.</a:t>
            </a:r>
            <a:endParaRPr sz="24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95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25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∏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2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(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5" dirty="0">
                <a:latin typeface="Calibri"/>
                <a:cs typeface="Calibri"/>
              </a:rPr>
              <a:t>A1,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A2,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A3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 </a:t>
            </a:r>
            <a:r>
              <a:rPr sz="2400" dirty="0">
                <a:latin typeface="Calibri"/>
                <a:cs typeface="Calibri"/>
              </a:rPr>
              <a:t>attribute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20" dirty="0">
                <a:latin typeface="Calibri"/>
                <a:cs typeface="Calibri"/>
              </a:rPr>
              <a:t>r.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5512" y="9525"/>
            <a:ext cx="1160087" cy="7715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25676" y="1650"/>
            <a:ext cx="10469880" cy="692150"/>
            <a:chOff x="1725676" y="1650"/>
            <a:chExt cx="10469880" cy="692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8851" y="4825"/>
              <a:ext cx="10463149" cy="685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728851" y="4825"/>
              <a:ext cx="10463530" cy="685800"/>
            </a:xfrm>
            <a:custGeom>
              <a:avLst/>
              <a:gdLst/>
              <a:ahLst/>
              <a:cxnLst/>
              <a:rect l="l" t="t" r="r" b="b"/>
              <a:pathLst>
                <a:path w="10463530" h="685800">
                  <a:moveTo>
                    <a:pt x="0" y="685800"/>
                  </a:moveTo>
                  <a:lnTo>
                    <a:pt x="10463148" y="685800"/>
                  </a:lnTo>
                </a:path>
                <a:path w="10463530" h="685800">
                  <a:moveTo>
                    <a:pt x="10463149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48351" y="61594"/>
            <a:ext cx="3218180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50" spc="5" dirty="0">
                <a:solidFill>
                  <a:srgbClr val="000000"/>
                </a:solidFill>
                <a:latin typeface="Times New Roman"/>
                <a:cs typeface="Times New Roman"/>
              </a:rPr>
              <a:t>Course</a:t>
            </a:r>
            <a:r>
              <a:rPr sz="335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spc="10" dirty="0">
                <a:solidFill>
                  <a:srgbClr val="000000"/>
                </a:solidFill>
                <a:latin typeface="Times New Roman"/>
                <a:cs typeface="Times New Roman"/>
              </a:rPr>
              <a:t>Objective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71826" y="1459166"/>
            <a:ext cx="7625715" cy="30816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25"/>
              </a:spcBef>
              <a:buSzPct val="95000"/>
              <a:buFont typeface="Wingdings"/>
              <a:buChar char=""/>
              <a:tabLst>
                <a:tab pos="218440" algn="l"/>
              </a:tabLst>
            </a:pPr>
            <a:r>
              <a:rPr sz="2000" dirty="0">
                <a:latin typeface="Calibri"/>
                <a:cs typeface="Calibri"/>
              </a:rPr>
              <a:t>Present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an </a:t>
            </a:r>
            <a:r>
              <a:rPr sz="2000" spc="-10" dirty="0">
                <a:latin typeface="Calibri"/>
                <a:cs typeface="Calibri"/>
              </a:rPr>
              <a:t>introduction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database </a:t>
            </a:r>
            <a:r>
              <a:rPr sz="2000" dirty="0">
                <a:latin typeface="Calibri"/>
                <a:cs typeface="Calibri"/>
              </a:rPr>
              <a:t>management systems,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an 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emphasis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how </a:t>
            </a:r>
            <a:r>
              <a:rPr sz="2000" spc="5" dirty="0">
                <a:latin typeface="Calibri"/>
                <a:cs typeface="Calibri"/>
              </a:rPr>
              <a:t>to </a:t>
            </a:r>
            <a:r>
              <a:rPr sz="2000" spc="-15" dirty="0">
                <a:latin typeface="Calibri"/>
                <a:cs typeface="Calibri"/>
              </a:rPr>
              <a:t>organize,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maintain </a:t>
            </a:r>
            <a:r>
              <a:rPr sz="2000" spc="5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retrieve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- </a:t>
            </a:r>
            <a:r>
              <a:rPr sz="2000" spc="-25" dirty="0">
                <a:latin typeface="Calibri"/>
                <a:cs typeface="Calibri"/>
              </a:rPr>
              <a:t>efficiently,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and 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effectively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-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information from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DBMS.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950">
              <a:latin typeface="Calibri"/>
              <a:cs typeface="Calibri"/>
            </a:endParaRPr>
          </a:p>
          <a:p>
            <a:pPr marL="217804" indent="-205740" algn="just">
              <a:lnSpc>
                <a:spcPct val="100000"/>
              </a:lnSpc>
              <a:buSzPct val="95000"/>
              <a:buFont typeface="Wingdings"/>
              <a:buChar char=""/>
              <a:tabLst>
                <a:tab pos="218440" algn="l"/>
              </a:tabLst>
            </a:pPr>
            <a:r>
              <a:rPr sz="2000" spc="-10" dirty="0">
                <a:latin typeface="Calibri"/>
                <a:cs typeface="Calibri"/>
              </a:rPr>
              <a:t>Differentiate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between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database</a:t>
            </a:r>
            <a:r>
              <a:rPr sz="2000" spc="-18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system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file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950">
              <a:latin typeface="Calibri"/>
              <a:cs typeface="Calibri"/>
            </a:endParaRPr>
          </a:p>
          <a:p>
            <a:pPr marL="12700" marR="8890" algn="just">
              <a:lnSpc>
                <a:spcPct val="100000"/>
              </a:lnSpc>
              <a:buSzPct val="95000"/>
              <a:buFont typeface="Wingdings"/>
              <a:buChar char=""/>
              <a:tabLst>
                <a:tab pos="218440" algn="l"/>
              </a:tabLst>
            </a:pPr>
            <a:r>
              <a:rPr sz="2000" dirty="0">
                <a:latin typeface="Calibri"/>
                <a:cs typeface="Calibri"/>
              </a:rPr>
              <a:t>Knowledge of </a:t>
            </a:r>
            <a:r>
              <a:rPr sz="2000" spc="5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different </a:t>
            </a:r>
            <a:r>
              <a:rPr sz="2000" dirty="0">
                <a:latin typeface="Calibri"/>
                <a:cs typeface="Calibri"/>
              </a:rPr>
              <a:t>models </a:t>
            </a:r>
            <a:r>
              <a:rPr sz="2000" spc="-30" dirty="0">
                <a:latin typeface="Calibri"/>
                <a:cs typeface="Calibri"/>
              </a:rPr>
              <a:t>like </a:t>
            </a:r>
            <a:r>
              <a:rPr sz="2000" dirty="0">
                <a:latin typeface="Calibri"/>
                <a:cs typeface="Calibri"/>
              </a:rPr>
              <a:t>database modeling, </a:t>
            </a:r>
            <a:r>
              <a:rPr sz="2000" spc="-15" dirty="0">
                <a:latin typeface="Calibri"/>
                <a:cs typeface="Calibri"/>
              </a:rPr>
              <a:t>relational,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hierarchical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models.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950">
              <a:latin typeface="Calibri"/>
              <a:cs typeface="Calibri"/>
            </a:endParaRPr>
          </a:p>
          <a:p>
            <a:pPr marL="217804" indent="-205740" algn="just">
              <a:lnSpc>
                <a:spcPct val="100000"/>
              </a:lnSpc>
              <a:spcBef>
                <a:spcPts val="5"/>
              </a:spcBef>
              <a:buSzPct val="95000"/>
              <a:buFont typeface="Wingdings"/>
              <a:buChar char=""/>
              <a:tabLst>
                <a:tab pos="218440" algn="l"/>
              </a:tabLst>
            </a:pPr>
            <a:r>
              <a:rPr sz="2000" dirty="0">
                <a:latin typeface="Calibri"/>
                <a:cs typeface="Calibri"/>
              </a:rPr>
              <a:t>Explain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basic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issues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transaction processing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concurrency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control.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807584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54064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5837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58601" y="647255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7251" y="1650"/>
            <a:ext cx="7778750" cy="692150"/>
            <a:chOff x="2897251" y="1650"/>
            <a:chExt cx="7778750" cy="692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4825"/>
              <a:ext cx="7772400" cy="685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00426" y="4825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21884" y="57785"/>
            <a:ext cx="3729354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Example</a:t>
            </a:r>
            <a:r>
              <a:rPr spc="-120" dirty="0"/>
              <a:t> </a:t>
            </a:r>
            <a:r>
              <a:rPr spc="5" dirty="0"/>
              <a:t>of</a:t>
            </a:r>
            <a:r>
              <a:rPr spc="-45" dirty="0"/>
              <a:t> </a:t>
            </a:r>
            <a:r>
              <a:rPr dirty="0"/>
              <a:t>Projection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447800" cy="8191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61591" y="794448"/>
            <a:ext cx="37331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Consider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following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023491" y="3373919"/>
            <a:ext cx="7529830" cy="107442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279400" indent="-229235">
              <a:lnSpc>
                <a:spcPct val="100000"/>
              </a:lnSpc>
              <a:spcBef>
                <a:spcPts val="1345"/>
              </a:spcBef>
              <a:buFont typeface="Arial MT"/>
              <a:buChar char="•"/>
              <a:tabLst>
                <a:tab pos="280035" algn="l"/>
              </a:tabLst>
            </a:pPr>
            <a:r>
              <a:rPr sz="2400" spc="-5" dirty="0">
                <a:latin typeface="Calibri"/>
                <a:cs typeface="Calibri"/>
              </a:rPr>
              <a:t>Here,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projection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5" dirty="0">
                <a:latin typeface="Calibri"/>
                <a:cs typeface="Calibri"/>
              </a:rPr>
              <a:t>CustomerName</a:t>
            </a:r>
            <a:r>
              <a:rPr sz="2400" spc="-2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status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will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give</a:t>
            </a:r>
            <a:endParaRPr sz="2400">
              <a:latin typeface="Calibri"/>
              <a:cs typeface="Calibri"/>
            </a:endParaRPr>
          </a:p>
          <a:p>
            <a:pPr marL="279400" indent="-229235">
              <a:lnSpc>
                <a:spcPct val="100000"/>
              </a:lnSpc>
              <a:spcBef>
                <a:spcPts val="1250"/>
              </a:spcBef>
              <a:buFont typeface="Arial MT"/>
              <a:buChar char="•"/>
              <a:tabLst>
                <a:tab pos="280035" algn="l"/>
              </a:tabLst>
            </a:pPr>
            <a:r>
              <a:rPr sz="3600" b="1" baseline="12731" dirty="0">
                <a:latin typeface="Calibri"/>
                <a:cs typeface="Calibri"/>
              </a:rPr>
              <a:t>Π</a:t>
            </a:r>
            <a:r>
              <a:rPr sz="3600" b="1" spc="-67" baseline="12731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CustomerName,</a:t>
            </a:r>
            <a:r>
              <a:rPr sz="1550" b="1" spc="280" dirty="0">
                <a:latin typeface="Calibri"/>
                <a:cs typeface="Calibri"/>
              </a:rPr>
              <a:t> </a:t>
            </a:r>
            <a:r>
              <a:rPr sz="1550" b="1" spc="-5" dirty="0">
                <a:latin typeface="Calibri"/>
                <a:cs typeface="Calibri"/>
              </a:rPr>
              <a:t>Status</a:t>
            </a:r>
            <a:r>
              <a:rPr sz="1550" b="1" spc="65" dirty="0">
                <a:latin typeface="Calibri"/>
                <a:cs typeface="Calibri"/>
              </a:rPr>
              <a:t> </a:t>
            </a:r>
            <a:r>
              <a:rPr sz="3600" b="1" spc="-7" baseline="12731" dirty="0">
                <a:latin typeface="Calibri"/>
                <a:cs typeface="Calibri"/>
              </a:rPr>
              <a:t>(Customers)</a:t>
            </a:r>
            <a:endParaRPr sz="3600" baseline="12731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071748" y="1334388"/>
          <a:ext cx="6187440" cy="1828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2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CustomerID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CustomerName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Status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Google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Active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Amazon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Active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15" dirty="0">
                          <a:latin typeface="Calibri"/>
                          <a:cs typeface="Calibri"/>
                        </a:rPr>
                        <a:t>Apple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Inactive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20" dirty="0">
                          <a:latin typeface="Calibri"/>
                          <a:cs typeface="Calibri"/>
                        </a:rPr>
                        <a:t>Alibaba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Active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163951" y="4380738"/>
          <a:ext cx="6096000" cy="1854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CustomerName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Status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Google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Active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Amazon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Active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15" dirty="0">
                          <a:latin typeface="Calibri"/>
                          <a:cs typeface="Calibri"/>
                        </a:rPr>
                        <a:t>Apple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Inactive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20" dirty="0">
                          <a:latin typeface="Calibri"/>
                          <a:cs typeface="Calibri"/>
                        </a:rPr>
                        <a:t>Alibaba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Active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pc="-5" dirty="0"/>
              <a:t>Rename</a:t>
            </a:r>
            <a:r>
              <a:rPr spc="-55" dirty="0"/>
              <a:t> </a:t>
            </a:r>
            <a:r>
              <a:rPr spc="5" dirty="0"/>
              <a:t>(ρ)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94585" y="1803780"/>
            <a:ext cx="8712835" cy="2547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755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  <a:tab pos="1394460" algn="l"/>
                <a:tab pos="1727835" algn="l"/>
                <a:tab pos="2014220" algn="l"/>
                <a:tab pos="2872105" algn="l"/>
                <a:tab pos="4225290" algn="l"/>
                <a:tab pos="4968875" algn="l"/>
                <a:tab pos="5464810" algn="l"/>
                <a:tab pos="6789420" algn="l"/>
                <a:tab pos="8152765" algn="l"/>
                <a:tab pos="8553450" algn="l"/>
              </a:tabLst>
            </a:pPr>
            <a:r>
              <a:rPr sz="2400" spc="-10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1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2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	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	a	</a:t>
            </a:r>
            <a:r>
              <a:rPr sz="2400" spc="5" dirty="0">
                <a:latin typeface="Calibri"/>
                <a:cs typeface="Calibri"/>
              </a:rPr>
              <a:t>un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y	o</a:t>
            </a:r>
            <a:r>
              <a:rPr sz="2400" spc="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90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on	</a:t>
            </a:r>
            <a:r>
              <a:rPr sz="2400" spc="5" dirty="0">
                <a:latin typeface="Calibri"/>
                <a:cs typeface="Calibri"/>
              </a:rPr>
              <a:t>u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ed	</a:t>
            </a:r>
            <a:r>
              <a:rPr sz="2400" spc="-6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or	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	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tt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spc="-65" dirty="0">
                <a:latin typeface="Calibri"/>
                <a:cs typeface="Calibri"/>
              </a:rPr>
              <a:t>u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es	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	a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55"/>
              </a:lnSpc>
            </a:pPr>
            <a:r>
              <a:rPr sz="2400" spc="-10" dirty="0">
                <a:latin typeface="Calibri"/>
                <a:cs typeface="Calibri"/>
              </a:rPr>
              <a:t>relation.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‘Rename'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denoted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small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Greek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letter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rho </a:t>
            </a:r>
            <a:r>
              <a:rPr sz="2400" spc="-15" dirty="0">
                <a:latin typeface="Calibri"/>
                <a:cs typeface="Calibri"/>
              </a:rPr>
              <a:t>ρ.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•"/>
            </a:pPr>
            <a:endParaRPr sz="3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ρ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(a/b)R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will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rename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attribute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‘b’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by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85" dirty="0">
                <a:latin typeface="Calibri"/>
                <a:cs typeface="Calibri"/>
              </a:rPr>
              <a:t>‘a’.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5512" y="9525"/>
            <a:ext cx="1160087" cy="7715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45"/>
              </a:spcBef>
            </a:pPr>
            <a:r>
              <a:rPr spc="15" dirty="0"/>
              <a:t>Union</a:t>
            </a:r>
            <a:r>
              <a:rPr spc="-65" dirty="0"/>
              <a:t> </a:t>
            </a:r>
            <a:r>
              <a:rPr dirty="0"/>
              <a:t>operation</a:t>
            </a:r>
            <a:r>
              <a:rPr spc="-145" dirty="0"/>
              <a:t> </a:t>
            </a:r>
            <a:r>
              <a:rPr spc="10" dirty="0"/>
              <a:t>(υ)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56410" y="1293494"/>
            <a:ext cx="8848090" cy="314896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90"/>
              </a:spcBef>
            </a:pP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UNION </a:t>
            </a:r>
            <a:r>
              <a:rPr sz="2400" spc="-15" dirty="0">
                <a:latin typeface="Calibri"/>
                <a:cs typeface="Calibri"/>
              </a:rPr>
              <a:t>is symbolized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by </a:t>
            </a:r>
            <a:r>
              <a:rPr sz="2400" spc="105" dirty="0">
                <a:latin typeface="Cambria Math"/>
                <a:cs typeface="Cambria Math"/>
              </a:rPr>
              <a:t>𝖴 </a:t>
            </a:r>
            <a:r>
              <a:rPr sz="2400" spc="-20" dirty="0">
                <a:latin typeface="Calibri"/>
                <a:cs typeface="Calibri"/>
              </a:rPr>
              <a:t>symbol. </a:t>
            </a:r>
            <a:r>
              <a:rPr sz="2400" spc="-5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includes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all </a:t>
            </a:r>
            <a:r>
              <a:rPr sz="2400" dirty="0">
                <a:latin typeface="Calibri"/>
                <a:cs typeface="Calibri"/>
              </a:rPr>
              <a:t>tuples that </a:t>
            </a:r>
            <a:r>
              <a:rPr sz="2400" spc="-15" dirty="0">
                <a:latin typeface="Calibri"/>
                <a:cs typeface="Calibri"/>
              </a:rPr>
              <a:t>are either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R or S </a:t>
            </a:r>
            <a:r>
              <a:rPr sz="2400" spc="5" dirty="0">
                <a:latin typeface="Calibri"/>
                <a:cs typeface="Calibri"/>
              </a:rPr>
              <a:t>or </a:t>
            </a:r>
            <a:r>
              <a:rPr sz="2400" spc="-15" dirty="0">
                <a:latin typeface="Calibri"/>
                <a:cs typeface="Calibri"/>
              </a:rPr>
              <a:t>both in </a:t>
            </a:r>
            <a:r>
              <a:rPr sz="2400" dirty="0">
                <a:latin typeface="Calibri"/>
                <a:cs typeface="Calibri"/>
              </a:rPr>
              <a:t>R &amp; S.It </a:t>
            </a:r>
            <a:r>
              <a:rPr sz="2400" spc="-10" dirty="0">
                <a:latin typeface="Calibri"/>
                <a:cs typeface="Calibri"/>
              </a:rPr>
              <a:t>also </a:t>
            </a:r>
            <a:r>
              <a:rPr sz="2400" spc="-5" dirty="0">
                <a:latin typeface="Calibri"/>
                <a:cs typeface="Calibri"/>
              </a:rPr>
              <a:t>eliminates </a:t>
            </a:r>
            <a:r>
              <a:rPr sz="2400" spc="-10" dirty="0">
                <a:latin typeface="Calibri"/>
                <a:cs typeface="Calibri"/>
              </a:rPr>
              <a:t>duplicate </a:t>
            </a:r>
            <a:r>
              <a:rPr sz="2400" spc="5" dirty="0">
                <a:latin typeface="Calibri"/>
                <a:cs typeface="Calibri"/>
              </a:rPr>
              <a:t>tuples. </a:t>
            </a:r>
            <a:r>
              <a:rPr sz="2400" spc="-20" dirty="0">
                <a:latin typeface="Calibri"/>
                <a:cs typeface="Calibri"/>
              </a:rPr>
              <a:t>So, </a:t>
            </a:r>
            <a:r>
              <a:rPr sz="2400" spc="-15" dirty="0">
                <a:latin typeface="Calibri"/>
                <a:cs typeface="Calibri"/>
              </a:rPr>
              <a:t>set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UN</a:t>
            </a:r>
            <a:r>
              <a:rPr sz="2400" b="1" spc="30" dirty="0">
                <a:latin typeface="Calibri"/>
                <a:cs typeface="Calibri"/>
              </a:rPr>
              <a:t>I</a:t>
            </a:r>
            <a:r>
              <a:rPr sz="2400" b="1" spc="20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N</a:t>
            </a:r>
            <a:r>
              <a:rPr sz="2400" b="1" spc="-10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wo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xp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ed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212725">
              <a:lnSpc>
                <a:spcPct val="100000"/>
              </a:lnSpc>
              <a:spcBef>
                <a:spcPts val="725"/>
              </a:spcBef>
            </a:pP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spc="105" dirty="0">
                <a:latin typeface="Cambria Math"/>
                <a:cs typeface="Cambria Math"/>
              </a:rPr>
              <a:t>𝖴</a:t>
            </a:r>
            <a:r>
              <a:rPr sz="2400" spc="-90" dirty="0">
                <a:latin typeface="Cambria Math"/>
                <a:cs typeface="Cambria Math"/>
              </a:rPr>
              <a:t> </a:t>
            </a:r>
            <a:r>
              <a:rPr sz="2400" b="1" dirty="0">
                <a:latin typeface="Calibri"/>
                <a:cs typeface="Calibri"/>
              </a:rPr>
              <a:t>B.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10" dirty="0">
                <a:latin typeface="Calibri"/>
                <a:cs typeface="Calibri"/>
              </a:rPr>
              <a:t>For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union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valid,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conditions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must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hold</a:t>
            </a:r>
            <a:r>
              <a:rPr sz="2400" dirty="0">
                <a:latin typeface="Calibri"/>
                <a:cs typeface="Calibri"/>
              </a:rPr>
              <a:t> :</a:t>
            </a:r>
            <a:endParaRPr sz="2400">
              <a:latin typeface="Calibri"/>
              <a:cs typeface="Calibri"/>
            </a:endParaRPr>
          </a:p>
          <a:p>
            <a:pPr marL="699135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must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same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number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attributes.</a:t>
            </a:r>
            <a:endParaRPr sz="2400">
              <a:latin typeface="Calibri"/>
              <a:cs typeface="Calibri"/>
            </a:endParaRPr>
          </a:p>
          <a:p>
            <a:pPr marL="699135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Attribute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domains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compatible.</a:t>
            </a:r>
            <a:endParaRPr sz="2400">
              <a:latin typeface="Calibri"/>
              <a:cs typeface="Calibri"/>
            </a:endParaRPr>
          </a:p>
          <a:p>
            <a:pPr marL="699135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Duplicate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tuples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automatically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removed.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5512" y="9525"/>
            <a:ext cx="1160087" cy="7715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dirty="0"/>
              <a:t>Example</a:t>
            </a:r>
            <a:r>
              <a:rPr spc="-120" dirty="0"/>
              <a:t> </a:t>
            </a:r>
            <a:r>
              <a:rPr spc="5" dirty="0"/>
              <a:t>of</a:t>
            </a:r>
            <a:r>
              <a:rPr spc="-40" dirty="0"/>
              <a:t> </a:t>
            </a:r>
            <a:r>
              <a:rPr spc="10" dirty="0"/>
              <a:t>Union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52625" y="1094422"/>
            <a:ext cx="361569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" dirty="0">
                <a:latin typeface="Calibri"/>
                <a:cs typeface="Calibri"/>
              </a:rPr>
              <a:t>Consider</a:t>
            </a:r>
            <a:r>
              <a:rPr sz="2150" spc="15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the</a:t>
            </a:r>
            <a:r>
              <a:rPr sz="2150" spc="6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following</a:t>
            </a:r>
            <a:r>
              <a:rPr sz="2150" spc="4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tables.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2625" y="3669728"/>
            <a:ext cx="151447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latin typeface="Calibri"/>
                <a:cs typeface="Calibri"/>
              </a:rPr>
              <a:t>A</a:t>
            </a:r>
            <a:r>
              <a:rPr sz="2150" spc="20" dirty="0">
                <a:latin typeface="Calibri"/>
                <a:cs typeface="Calibri"/>
              </a:rPr>
              <a:t> </a:t>
            </a:r>
            <a:r>
              <a:rPr sz="2150" spc="110" dirty="0">
                <a:latin typeface="Cambria Math"/>
                <a:cs typeface="Cambria Math"/>
              </a:rPr>
              <a:t>𝖴</a:t>
            </a:r>
            <a:r>
              <a:rPr sz="2150" spc="-30" dirty="0">
                <a:latin typeface="Cambria Math"/>
                <a:cs typeface="Cambria Math"/>
              </a:rPr>
              <a:t> </a:t>
            </a:r>
            <a:r>
              <a:rPr sz="2150" spc="15" dirty="0">
                <a:latin typeface="Calibri"/>
                <a:cs typeface="Calibri"/>
              </a:rPr>
              <a:t>B </a:t>
            </a:r>
            <a:r>
              <a:rPr sz="2150" spc="10" dirty="0">
                <a:latin typeface="Calibri"/>
                <a:cs typeface="Calibri"/>
              </a:rPr>
              <a:t>gives</a:t>
            </a:r>
            <a:endParaRPr sz="215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440810" y="1669160"/>
          <a:ext cx="6096000" cy="1473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473196" y="4183760"/>
          <a:ext cx="6096000" cy="1483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lu</a:t>
                      </a:r>
                      <a:r>
                        <a:rPr sz="18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lu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4127" y="9525"/>
            <a:ext cx="1132897" cy="7715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pc="-20" dirty="0"/>
              <a:t>S</a:t>
            </a:r>
            <a:r>
              <a:rPr spc="35" dirty="0"/>
              <a:t>e</a:t>
            </a:r>
            <a:r>
              <a:rPr spc="10" dirty="0"/>
              <a:t>t</a:t>
            </a:r>
            <a:r>
              <a:rPr spc="-45" dirty="0"/>
              <a:t> </a:t>
            </a:r>
            <a:r>
              <a:rPr spc="10" dirty="0"/>
              <a:t>D</a:t>
            </a:r>
            <a:r>
              <a:rPr spc="20" dirty="0"/>
              <a:t>i</a:t>
            </a:r>
            <a:r>
              <a:rPr spc="25" dirty="0"/>
              <a:t>f</a:t>
            </a:r>
            <a:r>
              <a:rPr spc="-45" dirty="0"/>
              <a:t>f</a:t>
            </a:r>
            <a:r>
              <a:rPr spc="35" dirty="0"/>
              <a:t>e</a:t>
            </a:r>
            <a:r>
              <a:rPr spc="-15" dirty="0"/>
              <a:t>r</a:t>
            </a:r>
            <a:r>
              <a:rPr spc="35" dirty="0"/>
              <a:t>e</a:t>
            </a:r>
            <a:r>
              <a:rPr spc="10" dirty="0"/>
              <a:t>nce</a:t>
            </a:r>
            <a:r>
              <a:rPr spc="-254" dirty="0"/>
              <a:t> </a:t>
            </a:r>
            <a:r>
              <a:rPr spc="-5" dirty="0"/>
              <a:t>(</a:t>
            </a:r>
            <a:r>
              <a:rPr spc="-10" dirty="0"/>
              <a:t>-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22526" y="1189291"/>
            <a:ext cx="8676005" cy="448373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41300" marR="5080" indent="-229235">
              <a:lnSpc>
                <a:spcPct val="70400"/>
              </a:lnSpc>
              <a:spcBef>
                <a:spcPts val="95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result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FF0000"/>
                </a:solidFill>
                <a:latin typeface="Calibri"/>
                <a:cs typeface="Calibri"/>
              </a:rPr>
              <a:t>set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difference</a:t>
            </a:r>
            <a:r>
              <a:rPr sz="2400" spc="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is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tuples,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which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present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in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one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but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not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second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Symbol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denotes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ts val="2455"/>
              </a:lnSpc>
              <a:spcBef>
                <a:spcPts val="12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B,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includes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all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tuples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455"/>
              </a:lnSpc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but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not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B.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Calibri"/>
              <a:cs typeface="Calibri"/>
            </a:endParaRPr>
          </a:p>
          <a:p>
            <a:pPr marL="288925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Notation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: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−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Finds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all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tuples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5" dirty="0">
                <a:latin typeface="Calibri"/>
                <a:cs typeface="Calibri"/>
              </a:rPr>
              <a:t>present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but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attribute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A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match</a:t>
            </a:r>
            <a:r>
              <a:rPr sz="2400" spc="-1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5" dirty="0">
                <a:latin typeface="Calibri"/>
                <a:cs typeface="Calibri"/>
              </a:rPr>
              <a:t> the</a:t>
            </a:r>
            <a:r>
              <a:rPr sz="2400" spc="-5" dirty="0">
                <a:latin typeface="Calibri"/>
                <a:cs typeface="Calibri"/>
              </a:rPr>
              <a:t> attribute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B.</a:t>
            </a:r>
            <a:endParaRPr sz="2400">
              <a:latin typeface="Calibri"/>
              <a:cs typeface="Calibri"/>
            </a:endParaRPr>
          </a:p>
          <a:p>
            <a:pPr marL="241300" marR="6985" indent="-229235">
              <a:lnSpc>
                <a:spcPct val="70400"/>
              </a:lnSpc>
              <a:spcBef>
                <a:spcPts val="97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1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two-operand </a:t>
            </a:r>
            <a:r>
              <a:rPr sz="2400" spc="-10" dirty="0">
                <a:latin typeface="Calibri"/>
                <a:cs typeface="Calibri"/>
              </a:rPr>
              <a:t>relations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B </a:t>
            </a:r>
            <a:r>
              <a:rPr sz="2400" spc="5" dirty="0">
                <a:latin typeface="Calibri"/>
                <a:cs typeface="Calibri"/>
              </a:rPr>
              <a:t>should be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either compatible </a:t>
            </a:r>
            <a:r>
              <a:rPr sz="2400" spc="5" dirty="0">
                <a:latin typeface="Calibri"/>
                <a:cs typeface="Calibri"/>
              </a:rPr>
              <a:t>or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compatible.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ct val="67800"/>
              </a:lnSpc>
              <a:spcBef>
                <a:spcPts val="1125"/>
              </a:spcBef>
              <a:buFont typeface="Arial MT"/>
              <a:buChar char="•"/>
              <a:tabLst>
                <a:tab pos="241935" algn="l"/>
                <a:tab pos="1508760" algn="l"/>
                <a:tab pos="3024505" algn="l"/>
                <a:tab pos="7275830" algn="l"/>
                <a:tab pos="7914640" algn="l"/>
              </a:tabLst>
            </a:pP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4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should	</a:t>
            </a:r>
            <a:r>
              <a:rPr sz="2400" spc="5" dirty="0">
                <a:latin typeface="Calibri"/>
                <a:cs typeface="Calibri"/>
              </a:rPr>
              <a:t>be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defined	</a:t>
            </a:r>
            <a:r>
              <a:rPr sz="2400" spc="-10" dirty="0">
                <a:latin typeface="Calibri"/>
                <a:cs typeface="Calibri"/>
              </a:rPr>
              <a:t>relation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consisting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4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tuples	</a:t>
            </a:r>
            <a:r>
              <a:rPr sz="2400" spc="-5" dirty="0">
                <a:latin typeface="Calibri"/>
                <a:cs typeface="Calibri"/>
              </a:rPr>
              <a:t>that	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A,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but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not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501" y="0"/>
            <a:ext cx="1305098" cy="7715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545"/>
              </a:spcBef>
            </a:pPr>
            <a:r>
              <a:rPr spc="-15" dirty="0"/>
              <a:t>S</a:t>
            </a:r>
            <a:r>
              <a:rPr spc="35" dirty="0"/>
              <a:t>e</a:t>
            </a:r>
            <a:r>
              <a:rPr spc="10" dirty="0"/>
              <a:t>t</a:t>
            </a:r>
            <a:r>
              <a:rPr spc="-40" dirty="0"/>
              <a:t> </a:t>
            </a:r>
            <a:r>
              <a:rPr spc="10" dirty="0"/>
              <a:t>D</a:t>
            </a:r>
            <a:r>
              <a:rPr spc="20" dirty="0"/>
              <a:t>i</a:t>
            </a:r>
            <a:r>
              <a:rPr spc="25" dirty="0"/>
              <a:t>f</a:t>
            </a:r>
            <a:r>
              <a:rPr spc="-45" dirty="0"/>
              <a:t>f</a:t>
            </a:r>
            <a:r>
              <a:rPr spc="35" dirty="0"/>
              <a:t>e</a:t>
            </a:r>
            <a:r>
              <a:rPr spc="-15" dirty="0"/>
              <a:t>r</a:t>
            </a:r>
            <a:r>
              <a:rPr spc="35" dirty="0"/>
              <a:t>e</a:t>
            </a:r>
            <a:r>
              <a:rPr spc="10" dirty="0"/>
              <a:t>nce</a:t>
            </a:r>
            <a:r>
              <a:rPr spc="-250" dirty="0"/>
              <a:t> </a:t>
            </a:r>
            <a:r>
              <a:rPr spc="-30" dirty="0"/>
              <a:t>(</a:t>
            </a:r>
            <a:r>
              <a:rPr spc="-10" dirty="0"/>
              <a:t>-</a:t>
            </a:r>
            <a:r>
              <a:rPr spc="5" dirty="0"/>
              <a:t>)</a:t>
            </a:r>
            <a:r>
              <a:rPr spc="-10" dirty="0"/>
              <a:t> </a:t>
            </a:r>
            <a:r>
              <a:rPr spc="10" dirty="0"/>
              <a:t>E</a:t>
            </a:r>
            <a:r>
              <a:rPr spc="-50" dirty="0"/>
              <a:t>x</a:t>
            </a:r>
            <a:r>
              <a:rPr spc="-10" dirty="0"/>
              <a:t>a</a:t>
            </a:r>
            <a:r>
              <a:rPr spc="15" dirty="0"/>
              <a:t>mp</a:t>
            </a:r>
            <a:r>
              <a:rPr spc="20" dirty="0"/>
              <a:t>l</a:t>
            </a:r>
            <a:r>
              <a:rPr spc="15"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63420" y="3602926"/>
            <a:ext cx="18980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Example: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A-B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390010" y="4354957"/>
          <a:ext cx="6596380" cy="11074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8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657864"/>
              </p:ext>
            </p:extLst>
          </p:nvPr>
        </p:nvGraphicFramePr>
        <p:xfrm>
          <a:off x="3396360" y="1501584"/>
          <a:ext cx="6515099" cy="1737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solidFill>
                      <a:srgbClr val="2D75B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EDEDED"/>
                      </a:solidFill>
                      <a:prstDash val="solid"/>
                    </a:lnT>
                    <a:solidFill>
                      <a:srgbClr val="2D75B6"/>
                    </a:solidFill>
                  </a:tcPr>
                </a:tc>
                <a:tc>
                  <a:txBody>
                    <a:bodyPr/>
                    <a:lstStyle/>
                    <a:p>
                      <a:pPr marL="9588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14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5" dirty="0">
                          <a:latin typeface="Calibri"/>
                          <a:cs typeface="Calibri"/>
                        </a:rPr>
                        <a:t>abl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T w="9525">
                      <a:solidFill>
                        <a:srgbClr val="EDEDED"/>
                      </a:solidFill>
                      <a:prstDash val="solid"/>
                    </a:lnT>
                    <a:solidFill>
                      <a:srgbClr val="2D75B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D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3980" marR="124460">
                        <a:lnSpc>
                          <a:spcPct val="100800"/>
                        </a:lnSpc>
                        <a:spcBef>
                          <a:spcPts val="21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  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B w="9525">
                      <a:solidFill>
                        <a:srgbClr val="EDEDED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6370" marB="0">
                    <a:lnB w="9525">
                      <a:solidFill>
                        <a:srgbClr val="EDEDED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9588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6370" marB="0">
                    <a:lnB w="9525">
                      <a:solidFill>
                        <a:srgbClr val="EDEDED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6370" marB="0">
                    <a:lnB w="9525">
                      <a:solidFill>
                        <a:srgbClr val="EDEDED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T w="9525">
                      <a:solidFill>
                        <a:srgbClr val="EDEDED"/>
                      </a:solidFill>
                      <a:prstDash val="solid"/>
                    </a:lnT>
                    <a:lnB w="9525">
                      <a:solidFill>
                        <a:srgbClr val="EDEDE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T w="9525">
                      <a:solidFill>
                        <a:srgbClr val="EDEDED"/>
                      </a:solidFill>
                      <a:prstDash val="solid"/>
                    </a:lnT>
                    <a:lnB w="9525">
                      <a:solidFill>
                        <a:srgbClr val="EDEDE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9588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T w="9525">
                      <a:solidFill>
                        <a:srgbClr val="EDEDED"/>
                      </a:solidFill>
                      <a:prstDash val="solid"/>
                    </a:lnT>
                    <a:lnB w="9525">
                      <a:solidFill>
                        <a:srgbClr val="EDEDE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T w="9525">
                      <a:solidFill>
                        <a:srgbClr val="EDEDED"/>
                      </a:solidFill>
                      <a:prstDash val="solid"/>
                    </a:lnT>
                    <a:lnB w="9525">
                      <a:solidFill>
                        <a:srgbClr val="EDEDE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T w="9525">
                      <a:solidFill>
                        <a:srgbClr val="EDEDED"/>
                      </a:solidFill>
                      <a:prstDash val="solid"/>
                    </a:lnT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T w="9525">
                      <a:solidFill>
                        <a:srgbClr val="EDEDED"/>
                      </a:solidFill>
                      <a:prstDash val="solid"/>
                    </a:lnT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9588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T w="9525">
                      <a:solidFill>
                        <a:srgbClr val="EDEDED"/>
                      </a:solidFill>
                      <a:prstDash val="solid"/>
                    </a:lnT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30480" marB="0">
                    <a:lnT w="9525">
                      <a:solidFill>
                        <a:srgbClr val="EDEDED"/>
                      </a:solidFill>
                      <a:prstDash val="solid"/>
                    </a:lnT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5512" y="9525"/>
            <a:ext cx="1160087" cy="77152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60720" y="43815"/>
            <a:ext cx="205358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Intersection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55800" y="1160906"/>
            <a:ext cx="8075295" cy="1723389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20" dirty="0">
                <a:latin typeface="Calibri"/>
                <a:cs typeface="Calibri"/>
              </a:rPr>
              <a:t>An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intersection</a:t>
            </a:r>
            <a:r>
              <a:rPr sz="24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defined </a:t>
            </a:r>
            <a:r>
              <a:rPr sz="2400" spc="5" dirty="0">
                <a:latin typeface="Calibri"/>
                <a:cs typeface="Calibri"/>
              </a:rPr>
              <a:t>by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symbol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∩</a:t>
            </a:r>
            <a:endParaRPr sz="2400">
              <a:latin typeface="Calibri"/>
              <a:cs typeface="Calibri"/>
            </a:endParaRPr>
          </a:p>
          <a:p>
            <a:pPr marL="212725">
              <a:lnSpc>
                <a:spcPct val="100000"/>
              </a:lnSpc>
              <a:spcBef>
                <a:spcPts val="725"/>
              </a:spcBef>
            </a:pPr>
            <a:r>
              <a:rPr sz="2400" b="1" spc="-5" dirty="0">
                <a:latin typeface="Calibri"/>
                <a:cs typeface="Calibri"/>
              </a:rPr>
              <a:t>Notation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: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∩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715"/>
              </a:lnSpc>
              <a:spcBef>
                <a:spcPts val="725"/>
              </a:spcBef>
              <a:buFont typeface="Arial MT"/>
              <a:buChar char="•"/>
              <a:tabLst>
                <a:tab pos="241300" algn="l"/>
                <a:tab pos="1308735" algn="l"/>
                <a:tab pos="7323455" algn="l"/>
              </a:tabLst>
            </a:pPr>
            <a:r>
              <a:rPr sz="2400" spc="5" dirty="0">
                <a:latin typeface="Calibri"/>
                <a:cs typeface="Calibri"/>
              </a:rPr>
              <a:t>Defines	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</a:t>
            </a:r>
            <a:r>
              <a:rPr sz="2400" spc="4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consisting</a:t>
            </a:r>
            <a:r>
              <a:rPr sz="2400" spc="45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of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4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set</a:t>
            </a:r>
            <a:r>
              <a:rPr sz="2400" spc="4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all</a:t>
            </a:r>
            <a:r>
              <a:rPr sz="2400" spc="4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tuple</a:t>
            </a:r>
            <a:r>
              <a:rPr sz="2400" spc="4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	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15"/>
              </a:lnSpc>
            </a:pPr>
            <a:r>
              <a:rPr sz="2400" spc="5" dirty="0">
                <a:latin typeface="Calibri"/>
                <a:cs typeface="Calibri"/>
              </a:rPr>
              <a:t>both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B.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However,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 B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must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union-compatible.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95700" y="3467100"/>
            <a:ext cx="4819650" cy="12573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5512" y="19050"/>
            <a:ext cx="1160087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pc="-5" dirty="0"/>
              <a:t>Intersection</a:t>
            </a:r>
            <a:r>
              <a:rPr spc="-155" dirty="0"/>
              <a:t> </a:t>
            </a:r>
            <a:r>
              <a:rPr spc="5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575" y="3530536"/>
            <a:ext cx="198437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" dirty="0">
                <a:latin typeface="Calibri"/>
                <a:cs typeface="Calibri"/>
              </a:rPr>
              <a:t>Example:</a:t>
            </a:r>
            <a:r>
              <a:rPr sz="2150" spc="100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A</a:t>
            </a:r>
            <a:r>
              <a:rPr sz="2150" spc="30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∩</a:t>
            </a:r>
            <a:r>
              <a:rPr sz="2150" spc="-10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B</a:t>
            </a:r>
            <a:endParaRPr sz="215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69335" y="4108450"/>
          <a:ext cx="6008370" cy="1134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206">
                <a:tc gridSpan="2"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∩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79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205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9800" y="1370030"/>
            <a:ext cx="7623357" cy="16270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5512" y="9525"/>
            <a:ext cx="1160087" cy="77152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dirty="0"/>
              <a:t>Cartesian</a:t>
            </a:r>
            <a:r>
              <a:rPr spc="-60" dirty="0"/>
              <a:t> </a:t>
            </a:r>
            <a:r>
              <a:rPr dirty="0"/>
              <a:t>Product(X)</a:t>
            </a:r>
            <a:r>
              <a:rPr spc="-85" dirty="0"/>
              <a:t> </a:t>
            </a:r>
            <a:r>
              <a:rPr spc="25" dirty="0"/>
              <a:t>in</a:t>
            </a:r>
            <a:r>
              <a:rPr spc="-60" dirty="0"/>
              <a:t> </a:t>
            </a:r>
            <a:r>
              <a:rPr spc="15" dirty="0"/>
              <a:t>DBMS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23491" y="885443"/>
            <a:ext cx="8608695" cy="34163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50800" marR="33655" algn="just">
              <a:lnSpc>
                <a:spcPct val="90000"/>
              </a:lnSpc>
              <a:spcBef>
                <a:spcPts val="390"/>
              </a:spcBef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Cartesian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Product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DBMS </a:t>
            </a:r>
            <a:r>
              <a:rPr sz="2400" spc="-15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an operation </a:t>
            </a:r>
            <a:r>
              <a:rPr sz="2400" spc="10" dirty="0">
                <a:latin typeface="Calibri"/>
                <a:cs typeface="Calibri"/>
              </a:rPr>
              <a:t>used </a:t>
            </a:r>
            <a:r>
              <a:rPr sz="2400" spc="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merge </a:t>
            </a:r>
            <a:r>
              <a:rPr sz="2400" spc="-5" dirty="0">
                <a:latin typeface="Calibri"/>
                <a:cs typeface="Calibri"/>
              </a:rPr>
              <a:t>columns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two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relations.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Generally,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cartesian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product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never</a:t>
            </a:r>
            <a:r>
              <a:rPr sz="2400" dirty="0">
                <a:latin typeface="Calibri"/>
                <a:cs typeface="Calibri"/>
              </a:rPr>
              <a:t> 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meaningful </a:t>
            </a:r>
            <a:r>
              <a:rPr sz="2400" spc="-15" dirty="0">
                <a:latin typeface="Calibri"/>
                <a:cs typeface="Calibri"/>
              </a:rPr>
              <a:t>operation </a:t>
            </a:r>
            <a:r>
              <a:rPr sz="2400" spc="5" dirty="0">
                <a:latin typeface="Calibri"/>
                <a:cs typeface="Calibri"/>
              </a:rPr>
              <a:t>when </a:t>
            </a:r>
            <a:r>
              <a:rPr sz="2400" spc="-15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performs alone. </a:t>
            </a:r>
            <a:r>
              <a:rPr sz="2400" spc="-40" dirty="0">
                <a:latin typeface="Calibri"/>
                <a:cs typeface="Calibri"/>
              </a:rPr>
              <a:t>However, </a:t>
            </a:r>
            <a:r>
              <a:rPr sz="2400" spc="-15" dirty="0">
                <a:latin typeface="Calibri"/>
                <a:cs typeface="Calibri"/>
              </a:rPr>
              <a:t>it </a:t>
            </a:r>
            <a:r>
              <a:rPr sz="2400" dirty="0">
                <a:latin typeface="Calibri"/>
                <a:cs typeface="Calibri"/>
              </a:rPr>
              <a:t>becomes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meaningful </a:t>
            </a:r>
            <a:r>
              <a:rPr sz="2400" spc="5" dirty="0">
                <a:latin typeface="Calibri"/>
                <a:cs typeface="Calibri"/>
              </a:rPr>
              <a:t>when </a:t>
            </a:r>
            <a:r>
              <a:rPr sz="2400" spc="-15" dirty="0">
                <a:latin typeface="Calibri"/>
                <a:cs typeface="Calibri"/>
              </a:rPr>
              <a:t>it is followed </a:t>
            </a:r>
            <a:r>
              <a:rPr sz="2400" spc="5" dirty="0">
                <a:latin typeface="Calibri"/>
                <a:cs typeface="Calibri"/>
              </a:rPr>
              <a:t>by other </a:t>
            </a:r>
            <a:r>
              <a:rPr sz="2400" spc="-5" dirty="0">
                <a:latin typeface="Calibri"/>
                <a:cs typeface="Calibri"/>
              </a:rPr>
              <a:t>operations. It </a:t>
            </a:r>
            <a:r>
              <a:rPr sz="2400" spc="-15" dirty="0">
                <a:latin typeface="Calibri"/>
                <a:cs typeface="Calibri"/>
              </a:rPr>
              <a:t>is </a:t>
            </a:r>
            <a:r>
              <a:rPr sz="2400" spc="15" dirty="0">
                <a:latin typeface="Calibri"/>
                <a:cs typeface="Calibri"/>
              </a:rPr>
              <a:t>also </a:t>
            </a:r>
            <a:r>
              <a:rPr sz="2400" spc="-10" dirty="0">
                <a:latin typeface="Calibri"/>
                <a:cs typeface="Calibri"/>
              </a:rPr>
              <a:t>called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Cross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Cross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Join.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279400" indent="-229235">
              <a:lnSpc>
                <a:spcPct val="100000"/>
              </a:lnSpc>
              <a:spcBef>
                <a:spcPts val="1925"/>
              </a:spcBef>
              <a:buFont typeface="Arial MT"/>
              <a:buChar char="•"/>
              <a:tabLst>
                <a:tab pos="280035" algn="l"/>
              </a:tabLst>
            </a:pPr>
            <a:r>
              <a:rPr sz="3600" b="1" baseline="11574" dirty="0">
                <a:latin typeface="Calibri"/>
                <a:cs typeface="Calibri"/>
              </a:rPr>
              <a:t>σ</a:t>
            </a:r>
            <a:r>
              <a:rPr sz="3600" b="1" spc="30" baseline="11574" dirty="0">
                <a:latin typeface="Calibri"/>
                <a:cs typeface="Calibri"/>
              </a:rPr>
              <a:t> </a:t>
            </a:r>
            <a:r>
              <a:rPr sz="1550" b="1" spc="20" dirty="0">
                <a:latin typeface="Calibri"/>
                <a:cs typeface="Calibri"/>
              </a:rPr>
              <a:t>c</a:t>
            </a:r>
            <a:r>
              <a:rPr sz="1550" b="1" spc="-15" dirty="0">
                <a:latin typeface="Calibri"/>
                <a:cs typeface="Calibri"/>
              </a:rPr>
              <a:t>o</a:t>
            </a:r>
            <a:r>
              <a:rPr sz="1550" b="1" spc="-10" dirty="0">
                <a:latin typeface="Calibri"/>
                <a:cs typeface="Calibri"/>
              </a:rPr>
              <a:t>l</a:t>
            </a:r>
            <a:r>
              <a:rPr sz="1550" b="1" spc="-15" dirty="0">
                <a:latin typeface="Calibri"/>
                <a:cs typeface="Calibri"/>
              </a:rPr>
              <a:t>u</a:t>
            </a:r>
            <a:r>
              <a:rPr sz="1550" b="1" spc="10" dirty="0">
                <a:latin typeface="Calibri"/>
                <a:cs typeface="Calibri"/>
              </a:rPr>
              <a:t>mn</a:t>
            </a:r>
            <a:r>
              <a:rPr sz="1550" b="1" spc="80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2</a:t>
            </a:r>
            <a:r>
              <a:rPr sz="1550" b="1" spc="50" dirty="0">
                <a:latin typeface="Calibri"/>
                <a:cs typeface="Calibri"/>
              </a:rPr>
              <a:t> </a:t>
            </a:r>
            <a:r>
              <a:rPr sz="3600" b="1" baseline="11574" dirty="0">
                <a:latin typeface="Calibri"/>
                <a:cs typeface="Calibri"/>
              </a:rPr>
              <a:t>=</a:t>
            </a:r>
            <a:r>
              <a:rPr sz="3600" b="1" spc="-247" baseline="11574" dirty="0">
                <a:latin typeface="Calibri"/>
                <a:cs typeface="Calibri"/>
              </a:rPr>
              <a:t> </a:t>
            </a:r>
            <a:r>
              <a:rPr sz="1550" b="1" spc="-30" dirty="0">
                <a:latin typeface="Calibri"/>
                <a:cs typeface="Calibri"/>
              </a:rPr>
              <a:t>‘</a:t>
            </a:r>
            <a:r>
              <a:rPr sz="1550" b="1" spc="30" dirty="0">
                <a:latin typeface="Calibri"/>
                <a:cs typeface="Calibri"/>
              </a:rPr>
              <a:t>1</a:t>
            </a:r>
            <a:r>
              <a:rPr sz="1550" b="1" spc="5" dirty="0">
                <a:latin typeface="Calibri"/>
                <a:cs typeface="Calibri"/>
              </a:rPr>
              <a:t>’</a:t>
            </a:r>
            <a:r>
              <a:rPr sz="1550" b="1" spc="65" dirty="0">
                <a:latin typeface="Calibri"/>
                <a:cs typeface="Calibri"/>
              </a:rPr>
              <a:t> </a:t>
            </a:r>
            <a:r>
              <a:rPr sz="3600" b="1" baseline="11574" dirty="0">
                <a:latin typeface="Calibri"/>
                <a:cs typeface="Calibri"/>
              </a:rPr>
              <a:t>(A</a:t>
            </a:r>
            <a:r>
              <a:rPr sz="3600" b="1" spc="-75" baseline="11574" dirty="0">
                <a:latin typeface="Calibri"/>
                <a:cs typeface="Calibri"/>
              </a:rPr>
              <a:t> </a:t>
            </a:r>
            <a:r>
              <a:rPr sz="3600" b="1" baseline="11574" dirty="0">
                <a:latin typeface="Calibri"/>
                <a:cs typeface="Calibri"/>
              </a:rPr>
              <a:t>X</a:t>
            </a:r>
            <a:r>
              <a:rPr sz="3600" b="1" spc="15" baseline="11574" dirty="0">
                <a:latin typeface="Calibri"/>
                <a:cs typeface="Calibri"/>
              </a:rPr>
              <a:t> </a:t>
            </a:r>
            <a:r>
              <a:rPr sz="3600" b="1" baseline="11574" dirty="0">
                <a:latin typeface="Calibri"/>
                <a:cs typeface="Calibri"/>
              </a:rPr>
              <a:t>B)</a:t>
            </a:r>
            <a:endParaRPr sz="3600" baseline="11574">
              <a:latin typeface="Calibri"/>
              <a:cs typeface="Calibri"/>
            </a:endParaRPr>
          </a:p>
          <a:p>
            <a:pPr marL="279400" marR="43180" indent="-229235">
              <a:lnSpc>
                <a:spcPts val="2630"/>
              </a:lnSpc>
              <a:spcBef>
                <a:spcPts val="500"/>
              </a:spcBef>
              <a:buFont typeface="Arial MT"/>
              <a:buChar char="•"/>
              <a:tabLst>
                <a:tab pos="280035" algn="l"/>
              </a:tabLst>
            </a:pPr>
            <a:r>
              <a:rPr sz="2400" spc="5" dirty="0">
                <a:latin typeface="Calibri"/>
                <a:cs typeface="Calibri"/>
              </a:rPr>
              <a:t>Output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above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shows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all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rows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whose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column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has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value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375533" y="4379086"/>
          <a:ext cx="5929630" cy="1463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4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4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σ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column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‘1’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(A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47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5512" y="9525"/>
            <a:ext cx="1160087" cy="7715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dirty="0"/>
              <a:t>Cartesian</a:t>
            </a:r>
            <a:r>
              <a:rPr spc="-70" dirty="0"/>
              <a:t> </a:t>
            </a:r>
            <a:r>
              <a:rPr dirty="0"/>
              <a:t>Product(X)</a:t>
            </a:r>
            <a:r>
              <a:rPr spc="-85" dirty="0"/>
              <a:t> </a:t>
            </a:r>
            <a:r>
              <a:rPr spc="5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78354" y="1183957"/>
            <a:ext cx="245237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" dirty="0">
                <a:latin typeface="Calibri"/>
                <a:cs typeface="Calibri"/>
              </a:rPr>
              <a:t>Consider</a:t>
            </a:r>
            <a:r>
              <a:rPr sz="2150" spc="150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R1</a:t>
            </a:r>
            <a:r>
              <a:rPr sz="2150" spc="35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table</a:t>
            </a:r>
            <a:r>
              <a:rPr sz="2150" spc="-1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−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8354" y="4188396"/>
            <a:ext cx="120459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0" dirty="0">
                <a:latin typeface="Calibri"/>
                <a:cs typeface="Calibri"/>
              </a:rPr>
              <a:t>Table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R2</a:t>
            </a:r>
            <a:endParaRPr sz="215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003550" y="1700783"/>
          <a:ext cx="6019800" cy="1879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1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Branch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10" dirty="0">
                          <a:latin typeface="Calibri"/>
                          <a:cs typeface="Calibri"/>
                        </a:rPr>
                        <a:t>ECE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1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CIVIL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003550" y="4580635"/>
          <a:ext cx="6096000" cy="1127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1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15" dirty="0">
                          <a:latin typeface="Calibri"/>
                          <a:cs typeface="Calibri"/>
                        </a:rPr>
                        <a:t>Bhanu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8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Priya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5512" y="9525"/>
            <a:ext cx="1160087" cy="7715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0284" y="6485254"/>
            <a:ext cx="2565400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  <a:tabLst>
                <a:tab pos="1245870" algn="l"/>
                <a:tab pos="2178050" algn="l"/>
              </a:tabLst>
            </a:pPr>
            <a:r>
              <a:rPr lang="en-IN" sz="1200" spc="-55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	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	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5975" y="4825"/>
            <a:ext cx="1038225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85975" y="4825"/>
            <a:ext cx="1038225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575"/>
              </a:spcBef>
            </a:pPr>
            <a:r>
              <a:rPr sz="3350" spc="5" dirty="0">
                <a:solidFill>
                  <a:srgbClr val="000000"/>
                </a:solidFill>
                <a:latin typeface="Times New Roman"/>
                <a:cs typeface="Times New Roman"/>
              </a:rPr>
              <a:t>Course</a:t>
            </a:r>
            <a:r>
              <a:rPr sz="3350"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spc="-5" dirty="0">
                <a:solidFill>
                  <a:srgbClr val="000000"/>
                </a:solidFill>
                <a:latin typeface="Times New Roman"/>
                <a:cs typeface="Times New Roman"/>
              </a:rPr>
              <a:t>Outcomes</a:t>
            </a:r>
            <a:endParaRPr sz="335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591435" y="841375"/>
          <a:ext cx="8153400" cy="5734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8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446">
                <a:tc gridSpan="2"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2400" b="1" spc="10" dirty="0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sz="2400" b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end</a:t>
                      </a:r>
                      <a:r>
                        <a:rPr sz="24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4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semester</a:t>
                      </a:r>
                      <a:r>
                        <a:rPr sz="2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students</a:t>
                      </a:r>
                      <a:r>
                        <a:rPr sz="24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sz="2400" b="1" spc="5" dirty="0">
                          <a:latin typeface="Times New Roman"/>
                          <a:cs typeface="Times New Roman"/>
                        </a:rPr>
                        <a:t> be</a:t>
                      </a:r>
                      <a:r>
                        <a:rPr sz="2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5" dirty="0">
                          <a:latin typeface="Times New Roman"/>
                          <a:cs typeface="Times New Roman"/>
                        </a:rPr>
                        <a:t>able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3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150" b="1" spc="25" dirty="0">
                          <a:latin typeface="Times New Roman"/>
                          <a:cs typeface="Times New Roman"/>
                        </a:rPr>
                        <a:t>CO1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150" spc="-35" dirty="0">
                          <a:latin typeface="Times New Roman"/>
                          <a:cs typeface="Times New Roman"/>
                        </a:rPr>
                        <a:t>Analyse</a:t>
                      </a:r>
                      <a:r>
                        <a:rPr sz="2150" spc="3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30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2150" spc="3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5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215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1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15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10" dirty="0">
                          <a:latin typeface="Times New Roman"/>
                          <a:cs typeface="Times New Roman"/>
                        </a:rPr>
                        <a:t>solve</a:t>
                      </a:r>
                      <a:r>
                        <a:rPr sz="2150" spc="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20" dirty="0">
                          <a:latin typeface="Times New Roman"/>
                          <a:cs typeface="Times New Roman"/>
                        </a:rPr>
                        <a:t>real</a:t>
                      </a:r>
                      <a:r>
                        <a:rPr sz="215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25" dirty="0">
                          <a:latin typeface="Times New Roman"/>
                          <a:cs typeface="Times New Roman"/>
                        </a:rPr>
                        <a:t>world</a:t>
                      </a:r>
                      <a:r>
                        <a:rPr sz="2150" spc="2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2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150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15" dirty="0">
                          <a:latin typeface="Times New Roman"/>
                          <a:cs typeface="Times New Roman"/>
                        </a:rPr>
                        <a:t>complex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150" spc="-15" dirty="0">
                          <a:latin typeface="Times New Roman"/>
                          <a:cs typeface="Times New Roman"/>
                        </a:rPr>
                        <a:t>problem</a:t>
                      </a:r>
                      <a:r>
                        <a:rPr sz="2150" spc="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2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15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20" dirty="0">
                          <a:latin typeface="Times New Roman"/>
                          <a:cs typeface="Times New Roman"/>
                        </a:rPr>
                        <a:t>design</a:t>
                      </a:r>
                      <a:r>
                        <a:rPr sz="2150" spc="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15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5" dirty="0">
                          <a:latin typeface="Times New Roman"/>
                          <a:cs typeface="Times New Roman"/>
                        </a:rPr>
                        <a:t>ER,</a:t>
                      </a:r>
                      <a:r>
                        <a:rPr sz="215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25" dirty="0">
                          <a:latin typeface="Times New Roman"/>
                          <a:cs typeface="Times New Roman"/>
                        </a:rPr>
                        <a:t>EER</a:t>
                      </a:r>
                      <a:r>
                        <a:rPr sz="215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15" dirty="0">
                          <a:latin typeface="Times New Roman"/>
                          <a:cs typeface="Times New Roman"/>
                        </a:rPr>
                        <a:t>model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7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150" b="1" spc="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CO2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150" spc="-3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Analyse</a:t>
                      </a:r>
                      <a:r>
                        <a:rPr sz="2150" spc="35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150" spc="16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apply</a:t>
                      </a:r>
                      <a:r>
                        <a:rPr sz="2150" spc="16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structured</a:t>
                      </a:r>
                      <a:r>
                        <a:rPr sz="2150" spc="3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Query</a:t>
                      </a:r>
                      <a:r>
                        <a:rPr sz="2150" spc="2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3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Language</a:t>
                      </a:r>
                      <a:r>
                        <a:rPr sz="2150" spc="4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(SQL)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71755" marR="114300">
                        <a:lnSpc>
                          <a:spcPct val="117900"/>
                        </a:lnSpc>
                        <a:spcBef>
                          <a:spcPts val="35"/>
                        </a:spcBef>
                        <a:tabLst>
                          <a:tab pos="5366385" algn="l"/>
                        </a:tabLst>
                      </a:pPr>
                      <a:r>
                        <a:rPr sz="215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2150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procedural</a:t>
                      </a:r>
                      <a:r>
                        <a:rPr sz="215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Query </a:t>
                      </a:r>
                      <a:r>
                        <a:rPr sz="2150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Language</a:t>
                      </a:r>
                      <a:r>
                        <a:rPr sz="215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(PL/SQL)</a:t>
                      </a:r>
                      <a:r>
                        <a:rPr sz="215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150" spc="-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solve</a:t>
                      </a:r>
                      <a:r>
                        <a:rPr sz="215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1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7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150" spc="-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15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150" spc="-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1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lex</a:t>
                      </a:r>
                      <a:r>
                        <a:rPr sz="2150" spc="2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2150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150" spc="-5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1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ie</a:t>
                      </a:r>
                      <a:r>
                        <a:rPr sz="215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1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2150" spc="-254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15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150" spc="-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1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le</a:t>
                      </a:r>
                      <a:r>
                        <a:rPr sz="215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150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150" spc="-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1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150" spc="204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5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150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1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150" spc="-7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1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150" spc="-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150" spc="-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2150" spc="-7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1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 </a:t>
                      </a:r>
                      <a:r>
                        <a:rPr sz="2150" spc="-18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150" spc="-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od</a:t>
                      </a:r>
                      <a:r>
                        <a:rPr sz="2150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1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l,	i</a:t>
                      </a:r>
                      <a:r>
                        <a:rPr sz="215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1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te</a:t>
                      </a:r>
                      <a:r>
                        <a:rPr sz="2150" spc="-114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150" spc="-5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1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150" spc="-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1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y  </a:t>
                      </a:r>
                      <a:r>
                        <a:rPr sz="2150" spc="-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constraints.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80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50" b="1" spc="25" dirty="0">
                          <a:latin typeface="Times New Roman"/>
                          <a:cs typeface="Times New Roman"/>
                        </a:rPr>
                        <a:t>CO3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50" spc="-15" dirty="0">
                          <a:latin typeface="Times New Roman"/>
                          <a:cs typeface="Times New Roman"/>
                        </a:rPr>
                        <a:t>Design</a:t>
                      </a:r>
                      <a:r>
                        <a:rPr sz="215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2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150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10" dirty="0">
                          <a:latin typeface="Times New Roman"/>
                          <a:cs typeface="Times New Roman"/>
                        </a:rPr>
                        <a:t>implement</a:t>
                      </a:r>
                      <a:r>
                        <a:rPr sz="2150" spc="2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30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2150" spc="3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2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150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15" dirty="0">
                          <a:latin typeface="Times New Roman"/>
                          <a:cs typeface="Times New Roman"/>
                        </a:rPr>
                        <a:t>storing</a:t>
                      </a:r>
                      <a:r>
                        <a:rPr sz="2150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15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20" dirty="0">
                          <a:latin typeface="Times New Roman"/>
                          <a:cs typeface="Times New Roman"/>
                        </a:rPr>
                        <a:t>managing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150" spc="-2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2150" spc="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15" dirty="0">
                          <a:latin typeface="Times New Roman"/>
                          <a:cs typeface="Times New Roman"/>
                        </a:rPr>
                        <a:t>efficiently</a:t>
                      </a:r>
                      <a:r>
                        <a:rPr sz="2150" spc="3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1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215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20" dirty="0">
                          <a:latin typeface="Times New Roman"/>
                          <a:cs typeface="Times New Roman"/>
                        </a:rPr>
                        <a:t>applying</a:t>
                      </a:r>
                      <a:r>
                        <a:rPr sz="2150" spc="3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15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5" dirty="0">
                          <a:latin typeface="Times New Roman"/>
                          <a:cs typeface="Times New Roman"/>
                        </a:rPr>
                        <a:t>Normalization</a:t>
                      </a:r>
                      <a:r>
                        <a:rPr sz="2150" spc="3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25" dirty="0">
                          <a:latin typeface="Times New Roman"/>
                          <a:cs typeface="Times New Roman"/>
                        </a:rPr>
                        <a:t>process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150" spc="-5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215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15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25" dirty="0">
                          <a:latin typeface="Times New Roman"/>
                          <a:cs typeface="Times New Roman"/>
                        </a:rPr>
                        <a:t>database.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69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150" b="1" spc="25" dirty="0">
                          <a:latin typeface="Times New Roman"/>
                          <a:cs typeface="Times New Roman"/>
                        </a:rPr>
                        <a:t>CO4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150" spc="-15" dirty="0">
                          <a:latin typeface="Times New Roman"/>
                          <a:cs typeface="Times New Roman"/>
                        </a:rPr>
                        <a:t>Synthesize</a:t>
                      </a:r>
                      <a:r>
                        <a:rPr sz="2150" spc="2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15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20" dirty="0">
                          <a:latin typeface="Times New Roman"/>
                          <a:cs typeface="Times New Roman"/>
                        </a:rPr>
                        <a:t>concepts</a:t>
                      </a:r>
                      <a:r>
                        <a:rPr sz="2150" spc="3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1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15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15" dirty="0">
                          <a:latin typeface="Times New Roman"/>
                          <a:cs typeface="Times New Roman"/>
                        </a:rPr>
                        <a:t>transaction</a:t>
                      </a:r>
                      <a:r>
                        <a:rPr sz="2150" spc="3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15" dirty="0">
                          <a:latin typeface="Times New Roman"/>
                          <a:cs typeface="Times New Roman"/>
                        </a:rPr>
                        <a:t>management,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150" spc="-15" dirty="0">
                          <a:latin typeface="Times New Roman"/>
                          <a:cs typeface="Times New Roman"/>
                        </a:rPr>
                        <a:t>concurrency</a:t>
                      </a:r>
                      <a:r>
                        <a:rPr sz="2150" spc="3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25" dirty="0">
                          <a:latin typeface="Times New Roman"/>
                          <a:cs typeface="Times New Roman"/>
                        </a:rPr>
                        <a:t>control</a:t>
                      </a:r>
                      <a:r>
                        <a:rPr sz="2150" spc="3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2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15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10" dirty="0">
                          <a:latin typeface="Times New Roman"/>
                          <a:cs typeface="Times New Roman"/>
                        </a:rPr>
                        <a:t>recovery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03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150" b="1" spc="25" dirty="0">
                          <a:latin typeface="Times New Roman"/>
                          <a:cs typeface="Times New Roman"/>
                        </a:rPr>
                        <a:t>CO5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150" spc="-15" dirty="0">
                          <a:latin typeface="Times New Roman"/>
                          <a:cs typeface="Times New Roman"/>
                        </a:rPr>
                        <a:t>Understand</a:t>
                      </a:r>
                      <a:r>
                        <a:rPr sz="2150" spc="3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2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15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10" dirty="0">
                          <a:latin typeface="Times New Roman"/>
                          <a:cs typeface="Times New Roman"/>
                        </a:rPr>
                        <a:t>implement</a:t>
                      </a:r>
                      <a:r>
                        <a:rPr sz="2150" spc="2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15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20" dirty="0">
                          <a:latin typeface="Times New Roman"/>
                          <a:cs typeface="Times New Roman"/>
                        </a:rPr>
                        <a:t>concepts</a:t>
                      </a:r>
                      <a:r>
                        <a:rPr sz="2150" spc="3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15" dirty="0">
                          <a:latin typeface="Times New Roman"/>
                          <a:cs typeface="Times New Roman"/>
                        </a:rPr>
                        <a:t>NOSQL</a:t>
                      </a:r>
                      <a:r>
                        <a:rPr sz="215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15" dirty="0">
                          <a:latin typeface="Times New Roman"/>
                          <a:cs typeface="Times New Roman"/>
                        </a:rPr>
                        <a:t>with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150" spc="-20" dirty="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sz="2150" spc="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30" dirty="0">
                          <a:latin typeface="Times New Roman"/>
                          <a:cs typeface="Times New Roman"/>
                        </a:rPr>
                        <a:t>database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1158601" y="647255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dirty="0"/>
              <a:t>Cartesian</a:t>
            </a:r>
            <a:r>
              <a:rPr spc="-70" dirty="0"/>
              <a:t> </a:t>
            </a:r>
            <a:r>
              <a:rPr dirty="0"/>
              <a:t>Product(X)</a:t>
            </a:r>
            <a:r>
              <a:rPr spc="-85" dirty="0"/>
              <a:t> </a:t>
            </a:r>
            <a:r>
              <a:rPr spc="5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56410" y="897953"/>
            <a:ext cx="110807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0" dirty="0">
                <a:latin typeface="Calibri"/>
                <a:cs typeface="Calibri"/>
              </a:rPr>
              <a:t>R1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X</a:t>
            </a:r>
            <a:r>
              <a:rPr sz="2150" spc="-10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R2</a:t>
            </a:r>
            <a:endParaRPr sz="215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575050" y="1589024"/>
          <a:ext cx="6096000" cy="3383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Branch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15" dirty="0">
                          <a:latin typeface="Calibri"/>
                          <a:cs typeface="Calibri"/>
                        </a:rPr>
                        <a:t>Bhanu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Priya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ECE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15" dirty="0">
                          <a:latin typeface="Calibri"/>
                          <a:cs typeface="Calibri"/>
                        </a:rPr>
                        <a:t>Bhanu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ECE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Priya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CIVIL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15" dirty="0">
                          <a:latin typeface="Calibri"/>
                          <a:cs typeface="Calibri"/>
                        </a:rPr>
                        <a:t>Bhanu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CIVIL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Priya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15" dirty="0">
                          <a:latin typeface="Calibri"/>
                          <a:cs typeface="Calibri"/>
                        </a:rPr>
                        <a:t>Bhanu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Priya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5512" y="9525"/>
            <a:ext cx="1160087" cy="7715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pc="10" dirty="0"/>
              <a:t>Join</a:t>
            </a:r>
            <a:r>
              <a:rPr spc="-80" dirty="0"/>
              <a:t> </a:t>
            </a:r>
            <a:r>
              <a:rPr dirty="0"/>
              <a:t>Operations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61591" y="794448"/>
            <a:ext cx="8301990" cy="569468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41300" marR="229870" indent="-229235">
              <a:lnSpc>
                <a:spcPts val="2630"/>
              </a:lnSpc>
              <a:spcBef>
                <a:spcPts val="39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25" dirty="0">
                <a:solidFill>
                  <a:srgbClr val="212121"/>
                </a:solidFill>
                <a:latin typeface="Tahoma"/>
                <a:cs typeface="Tahoma"/>
              </a:rPr>
              <a:t>Join</a:t>
            </a:r>
            <a:r>
              <a:rPr sz="2400" spc="-26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212121"/>
                </a:solidFill>
                <a:latin typeface="Tahoma"/>
                <a:cs typeface="Tahoma"/>
              </a:rPr>
              <a:t>operation</a:t>
            </a:r>
            <a:r>
              <a:rPr sz="2400" spc="-26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sz="2400" spc="-254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212121"/>
                </a:solidFill>
                <a:latin typeface="Tahoma"/>
                <a:cs typeface="Tahoma"/>
              </a:rPr>
              <a:t>essentially</a:t>
            </a:r>
            <a:r>
              <a:rPr sz="2400" spc="-29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2400" spc="-23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212121"/>
                </a:solidFill>
                <a:latin typeface="Tahoma"/>
                <a:cs typeface="Tahoma"/>
              </a:rPr>
              <a:t>cartesian</a:t>
            </a:r>
            <a:r>
              <a:rPr sz="2400" spc="-26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Tahoma"/>
                <a:cs typeface="Tahoma"/>
              </a:rPr>
              <a:t>product</a:t>
            </a:r>
            <a:r>
              <a:rPr sz="2400" spc="-28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212121"/>
                </a:solidFill>
                <a:latin typeface="Tahoma"/>
                <a:cs typeface="Tahoma"/>
              </a:rPr>
              <a:t>followed</a:t>
            </a:r>
            <a:r>
              <a:rPr sz="2400" spc="-21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212121"/>
                </a:solidFill>
                <a:latin typeface="Tahoma"/>
                <a:cs typeface="Tahoma"/>
              </a:rPr>
              <a:t>by</a:t>
            </a:r>
            <a:r>
              <a:rPr sz="2400" spc="-29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212121"/>
                </a:solidFill>
                <a:latin typeface="Tahoma"/>
                <a:cs typeface="Tahoma"/>
              </a:rPr>
              <a:t>a </a:t>
            </a:r>
            <a:r>
              <a:rPr sz="2400" spc="-73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100" dirty="0">
                <a:solidFill>
                  <a:srgbClr val="212121"/>
                </a:solidFill>
                <a:latin typeface="Tahoma"/>
                <a:cs typeface="Tahoma"/>
              </a:rPr>
              <a:t>s</a:t>
            </a:r>
            <a:r>
              <a:rPr sz="2400" spc="-75" dirty="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400" spc="45" dirty="0">
                <a:solidFill>
                  <a:srgbClr val="212121"/>
                </a:solidFill>
                <a:latin typeface="Tahoma"/>
                <a:cs typeface="Tahoma"/>
              </a:rPr>
              <a:t>l</a:t>
            </a:r>
            <a:r>
              <a:rPr sz="2400" spc="-75" dirty="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400" spc="10" dirty="0">
                <a:solidFill>
                  <a:srgbClr val="212121"/>
                </a:solidFill>
                <a:latin typeface="Tahoma"/>
                <a:cs typeface="Tahoma"/>
              </a:rPr>
              <a:t>ct</a:t>
            </a:r>
            <a:r>
              <a:rPr sz="2400" spc="45" dirty="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400" spc="-35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-25" dirty="0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sz="2400" spc="-27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212121"/>
                </a:solidFill>
                <a:latin typeface="Tahoma"/>
                <a:cs typeface="Tahoma"/>
              </a:rPr>
              <a:t>c</a:t>
            </a:r>
            <a:r>
              <a:rPr sz="2400" spc="-45" dirty="0">
                <a:solidFill>
                  <a:srgbClr val="212121"/>
                </a:solidFill>
                <a:latin typeface="Tahoma"/>
                <a:cs typeface="Tahoma"/>
              </a:rPr>
              <a:t>r</a:t>
            </a:r>
            <a:r>
              <a:rPr sz="2400" spc="45" dirty="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400" spc="10" dirty="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400" spc="-75" dirty="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400" spc="-45" dirty="0">
                <a:solidFill>
                  <a:srgbClr val="212121"/>
                </a:solidFill>
                <a:latin typeface="Tahoma"/>
                <a:cs typeface="Tahoma"/>
              </a:rPr>
              <a:t>r</a:t>
            </a:r>
            <a:r>
              <a:rPr sz="2400" spc="45" dirty="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400" spc="-35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5" dirty="0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sz="2400" spc="-130" dirty="0">
                <a:solidFill>
                  <a:srgbClr val="212121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120" dirty="0">
                <a:solidFill>
                  <a:srgbClr val="212121"/>
                </a:solidFill>
                <a:latin typeface="Tahoma"/>
                <a:cs typeface="Tahoma"/>
              </a:rPr>
              <a:t>J</a:t>
            </a:r>
            <a:r>
              <a:rPr sz="2400" spc="-35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45" dirty="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400" spc="-25" dirty="0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sz="2400" spc="-27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15" dirty="0">
                <a:solidFill>
                  <a:srgbClr val="212121"/>
                </a:solidFill>
                <a:latin typeface="Tahoma"/>
                <a:cs typeface="Tahoma"/>
              </a:rPr>
              <a:t>p</a:t>
            </a:r>
            <a:r>
              <a:rPr sz="2400" spc="-75" dirty="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400" spc="-45" dirty="0">
                <a:solidFill>
                  <a:srgbClr val="212121"/>
                </a:solidFill>
                <a:latin typeface="Tahoma"/>
                <a:cs typeface="Tahoma"/>
              </a:rPr>
              <a:t>r</a:t>
            </a:r>
            <a:r>
              <a:rPr sz="2400" spc="-65" dirty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2400" spc="10" dirty="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400" spc="45" dirty="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400" spc="-35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-25" dirty="0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sz="2400" spc="-27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212121"/>
                </a:solidFill>
                <a:latin typeface="Tahoma"/>
                <a:cs typeface="Tahoma"/>
              </a:rPr>
              <a:t>d</a:t>
            </a:r>
            <a:r>
              <a:rPr sz="2400" spc="-75" dirty="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400" spc="5" dirty="0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sz="2400" spc="-35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10" dirty="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400" spc="-75" dirty="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400" spc="5" dirty="0">
                <a:solidFill>
                  <a:srgbClr val="212121"/>
                </a:solidFill>
                <a:latin typeface="Tahoma"/>
                <a:cs typeface="Tahoma"/>
              </a:rPr>
              <a:t>d</a:t>
            </a:r>
            <a:r>
              <a:rPr sz="2400" spc="-29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212121"/>
                </a:solidFill>
                <a:latin typeface="Tahoma"/>
                <a:cs typeface="Tahoma"/>
              </a:rPr>
              <a:t>b</a:t>
            </a:r>
            <a:r>
              <a:rPr sz="2400" spc="-75" dirty="0">
                <a:solidFill>
                  <a:srgbClr val="212121"/>
                </a:solidFill>
                <a:latin typeface="Tahoma"/>
                <a:cs typeface="Tahoma"/>
              </a:rPr>
              <a:t>y</a:t>
            </a:r>
            <a:r>
              <a:rPr sz="2400" spc="-24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212121"/>
                </a:solidFill>
                <a:latin typeface="Cambria Math"/>
                <a:cs typeface="Cambria Math"/>
              </a:rPr>
              <a:t>⋈</a:t>
            </a:r>
            <a:r>
              <a:rPr sz="2400" spc="-130" dirty="0">
                <a:solidFill>
                  <a:srgbClr val="212121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241300" indent="-229235">
              <a:lnSpc>
                <a:spcPts val="2715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90" dirty="0">
                <a:solidFill>
                  <a:srgbClr val="212121"/>
                </a:solidFill>
                <a:latin typeface="Tahoma"/>
                <a:cs typeface="Tahoma"/>
              </a:rPr>
              <a:t>JOIN</a:t>
            </a:r>
            <a:r>
              <a:rPr sz="2400" spc="-204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212121"/>
                </a:solidFill>
                <a:latin typeface="Tahoma"/>
                <a:cs typeface="Tahoma"/>
              </a:rPr>
              <a:t>operation</a:t>
            </a:r>
            <a:r>
              <a:rPr sz="2400" spc="-2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212121"/>
                </a:solidFill>
                <a:latin typeface="Tahoma"/>
                <a:cs typeface="Tahoma"/>
              </a:rPr>
              <a:t>also</a:t>
            </a:r>
            <a:r>
              <a:rPr sz="2400" spc="-24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212121"/>
                </a:solidFill>
                <a:latin typeface="Tahoma"/>
                <a:cs typeface="Tahoma"/>
              </a:rPr>
              <a:t>allows</a:t>
            </a:r>
            <a:r>
              <a:rPr sz="2400" spc="-18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212121"/>
                </a:solidFill>
                <a:latin typeface="Tahoma"/>
                <a:cs typeface="Tahoma"/>
              </a:rPr>
              <a:t>joining</a:t>
            </a:r>
            <a:r>
              <a:rPr sz="2400" spc="-38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40" dirty="0">
                <a:solidFill>
                  <a:srgbClr val="212121"/>
                </a:solidFill>
                <a:latin typeface="Tahoma"/>
                <a:cs typeface="Tahoma"/>
              </a:rPr>
              <a:t>variously</a:t>
            </a:r>
            <a:r>
              <a:rPr sz="2400" spc="-14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212121"/>
                </a:solidFill>
                <a:latin typeface="Tahoma"/>
                <a:cs typeface="Tahoma"/>
              </a:rPr>
              <a:t>related</a:t>
            </a:r>
            <a:r>
              <a:rPr sz="2400" spc="-28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212121"/>
                </a:solidFill>
                <a:latin typeface="Tahoma"/>
                <a:cs typeface="Tahoma"/>
              </a:rPr>
              <a:t>tuples</a:t>
            </a:r>
            <a:r>
              <a:rPr sz="2400" spc="-25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212121"/>
                </a:solidFill>
                <a:latin typeface="Tahoma"/>
                <a:cs typeface="Tahoma"/>
              </a:rPr>
              <a:t>from</a:t>
            </a:r>
            <a:endParaRPr sz="2400">
              <a:latin typeface="Tahoma"/>
              <a:cs typeface="Tahoma"/>
            </a:endParaRPr>
          </a:p>
          <a:p>
            <a:pPr marL="241300">
              <a:lnSpc>
                <a:spcPts val="2715"/>
              </a:lnSpc>
            </a:pPr>
            <a:r>
              <a:rPr sz="2400" spc="15" dirty="0">
                <a:solidFill>
                  <a:srgbClr val="212121"/>
                </a:solidFill>
                <a:latin typeface="Tahoma"/>
                <a:cs typeface="Tahoma"/>
              </a:rPr>
              <a:t>d</a:t>
            </a:r>
            <a:r>
              <a:rPr sz="2400" spc="40" dirty="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400" spc="-95" dirty="0">
                <a:solidFill>
                  <a:srgbClr val="212121"/>
                </a:solidFill>
                <a:latin typeface="Tahoma"/>
                <a:cs typeface="Tahoma"/>
              </a:rPr>
              <a:t>ff</a:t>
            </a:r>
            <a:r>
              <a:rPr sz="2400" spc="-50" dirty="0">
                <a:solidFill>
                  <a:srgbClr val="212121"/>
                </a:solidFill>
                <a:latin typeface="Tahoma"/>
                <a:cs typeface="Tahoma"/>
              </a:rPr>
              <a:t>ere</a:t>
            </a:r>
            <a:r>
              <a:rPr sz="2400" spc="-20" dirty="0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sz="2400" spc="10" dirty="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400" spc="-29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45" dirty="0">
                <a:solidFill>
                  <a:srgbClr val="212121"/>
                </a:solidFill>
                <a:latin typeface="Tahoma"/>
                <a:cs typeface="Tahoma"/>
              </a:rPr>
              <a:t>r</a:t>
            </a:r>
            <a:r>
              <a:rPr sz="2400" spc="-20" dirty="0">
                <a:solidFill>
                  <a:srgbClr val="212121"/>
                </a:solidFill>
                <a:latin typeface="Tahoma"/>
                <a:cs typeface="Tahoma"/>
              </a:rPr>
              <a:t>el</a:t>
            </a:r>
            <a:r>
              <a:rPr sz="2400" spc="-45" dirty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2400" spc="15" dirty="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400" spc="40" dirty="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400" spc="-30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5" dirty="0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sz="2400" spc="-100" dirty="0">
                <a:solidFill>
                  <a:srgbClr val="212121"/>
                </a:solidFill>
                <a:latin typeface="Tahoma"/>
                <a:cs typeface="Tahoma"/>
              </a:rPr>
              <a:t>s</a:t>
            </a:r>
            <a:r>
              <a:rPr sz="2400" spc="-130" dirty="0">
                <a:solidFill>
                  <a:srgbClr val="212121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spc="-13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400" b="1" spc="-114" dirty="0">
                <a:solidFill>
                  <a:srgbClr val="FF0000"/>
                </a:solidFill>
                <a:latin typeface="Tahoma"/>
                <a:cs typeface="Tahoma"/>
              </a:rPr>
              <a:t>y</a:t>
            </a:r>
            <a:r>
              <a:rPr sz="2400" b="1" spc="-165" dirty="0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sz="2400" b="1" spc="-15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400" b="1" spc="-170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2400" b="1" spc="-2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40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400" b="1" spc="-100" dirty="0">
                <a:solidFill>
                  <a:srgbClr val="FF0000"/>
                </a:solidFill>
                <a:latin typeface="Tahoma"/>
                <a:cs typeface="Tahoma"/>
              </a:rPr>
              <a:t>f</a:t>
            </a:r>
            <a:r>
              <a:rPr sz="2400" b="1" spc="-2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J</a:t>
            </a:r>
            <a:r>
              <a:rPr sz="2400" b="1" spc="-204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400" b="1" spc="-420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2400" b="1" spc="-275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2400" b="1" spc="-155" dirty="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r>
              <a:rPr sz="2400" b="1" spc="-20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235" dirty="0">
                <a:solidFill>
                  <a:srgbClr val="212121"/>
                </a:solidFill>
                <a:latin typeface="Tahoma"/>
                <a:cs typeface="Tahoma"/>
              </a:rPr>
              <a:t>V</a:t>
            </a:r>
            <a:r>
              <a:rPr sz="2400" spc="-65" dirty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2400" spc="-45" dirty="0">
                <a:solidFill>
                  <a:srgbClr val="212121"/>
                </a:solidFill>
                <a:latin typeface="Tahoma"/>
                <a:cs typeface="Tahoma"/>
              </a:rPr>
              <a:t>r</a:t>
            </a:r>
            <a:r>
              <a:rPr sz="2400" spc="40" dirty="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400" spc="-30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-65" dirty="0">
                <a:solidFill>
                  <a:srgbClr val="212121"/>
                </a:solidFill>
                <a:latin typeface="Tahoma"/>
                <a:cs typeface="Tahoma"/>
              </a:rPr>
              <a:t>us</a:t>
            </a:r>
            <a:r>
              <a:rPr sz="2400" spc="-19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95" dirty="0">
                <a:solidFill>
                  <a:srgbClr val="212121"/>
                </a:solidFill>
                <a:latin typeface="Tahoma"/>
                <a:cs typeface="Tahoma"/>
              </a:rPr>
              <a:t>f</a:t>
            </a:r>
            <a:r>
              <a:rPr sz="2400" spc="-30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-45" dirty="0">
                <a:solidFill>
                  <a:srgbClr val="212121"/>
                </a:solidFill>
                <a:latin typeface="Tahoma"/>
                <a:cs typeface="Tahoma"/>
              </a:rPr>
              <a:t>r</a:t>
            </a:r>
            <a:r>
              <a:rPr sz="2400" spc="5" dirty="0">
                <a:solidFill>
                  <a:srgbClr val="212121"/>
                </a:solidFill>
                <a:latin typeface="Tahoma"/>
                <a:cs typeface="Tahoma"/>
              </a:rPr>
              <a:t>m</a:t>
            </a:r>
            <a:r>
              <a:rPr sz="2400" spc="-65" dirty="0">
                <a:solidFill>
                  <a:srgbClr val="212121"/>
                </a:solidFill>
                <a:latin typeface="Tahoma"/>
                <a:cs typeface="Tahoma"/>
              </a:rPr>
              <a:t>s</a:t>
            </a:r>
            <a:r>
              <a:rPr sz="2400" spc="-26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-65" dirty="0">
                <a:solidFill>
                  <a:srgbClr val="212121"/>
                </a:solidFill>
                <a:latin typeface="Tahoma"/>
                <a:cs typeface="Tahoma"/>
              </a:rPr>
              <a:t>f</a:t>
            </a:r>
            <a:r>
              <a:rPr sz="2400" spc="-254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212121"/>
                </a:solidFill>
                <a:latin typeface="Tahoma"/>
                <a:cs typeface="Tahoma"/>
              </a:rPr>
              <a:t>j</a:t>
            </a:r>
            <a:r>
              <a:rPr sz="2400" spc="-80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40" dirty="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400" spc="-25" dirty="0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sz="2400" spc="-27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15" dirty="0">
                <a:solidFill>
                  <a:srgbClr val="212121"/>
                </a:solidFill>
                <a:latin typeface="Tahoma"/>
                <a:cs typeface="Tahoma"/>
              </a:rPr>
              <a:t>p</a:t>
            </a:r>
            <a:r>
              <a:rPr sz="2400" spc="-50" dirty="0">
                <a:solidFill>
                  <a:srgbClr val="212121"/>
                </a:solidFill>
                <a:latin typeface="Tahoma"/>
                <a:cs typeface="Tahoma"/>
              </a:rPr>
              <a:t>er</a:t>
            </a:r>
            <a:r>
              <a:rPr sz="2400" spc="-75" dirty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2400" spc="15" dirty="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400" spc="40" dirty="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400" spc="-30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-25" dirty="0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sz="2400" spc="-27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65" dirty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2400" spc="-45" dirty="0">
                <a:solidFill>
                  <a:srgbClr val="212121"/>
                </a:solidFill>
                <a:latin typeface="Tahoma"/>
                <a:cs typeface="Tahoma"/>
              </a:rPr>
              <a:t>r</a:t>
            </a:r>
            <a:r>
              <a:rPr sz="2400" spc="-160" dirty="0">
                <a:solidFill>
                  <a:srgbClr val="212121"/>
                </a:solidFill>
                <a:latin typeface="Tahoma"/>
                <a:cs typeface="Tahoma"/>
              </a:rPr>
              <a:t>e:</a:t>
            </a:r>
            <a:endParaRPr sz="2400">
              <a:latin typeface="Tahoma"/>
              <a:cs typeface="Tahoma"/>
            </a:endParaRPr>
          </a:p>
          <a:p>
            <a:pPr marL="241300" indent="-229235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300" dirty="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400" spc="5" dirty="0">
                <a:solidFill>
                  <a:srgbClr val="212121"/>
                </a:solidFill>
                <a:latin typeface="Tahoma"/>
                <a:cs typeface="Tahoma"/>
              </a:rPr>
              <a:t>nn</a:t>
            </a:r>
            <a:r>
              <a:rPr sz="2400" spc="-55" dirty="0">
                <a:solidFill>
                  <a:srgbClr val="212121"/>
                </a:solidFill>
                <a:latin typeface="Tahoma"/>
                <a:cs typeface="Tahoma"/>
              </a:rPr>
              <a:t>er</a:t>
            </a:r>
            <a:r>
              <a:rPr sz="2400" spc="-30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120" dirty="0">
                <a:solidFill>
                  <a:srgbClr val="212121"/>
                </a:solidFill>
                <a:latin typeface="Tahoma"/>
                <a:cs typeface="Tahoma"/>
              </a:rPr>
              <a:t>J</a:t>
            </a:r>
            <a:r>
              <a:rPr sz="2400" spc="-30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40" dirty="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400" spc="5" dirty="0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sz="2400" spc="-100" dirty="0">
                <a:solidFill>
                  <a:srgbClr val="212121"/>
                </a:solidFill>
                <a:latin typeface="Tahoma"/>
                <a:cs typeface="Tahoma"/>
              </a:rPr>
              <a:t>s</a:t>
            </a:r>
            <a:r>
              <a:rPr sz="2400" spc="-250" dirty="0">
                <a:solidFill>
                  <a:srgbClr val="212121"/>
                </a:solidFill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 marL="699135" lvl="1" indent="-229235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30" dirty="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400" spc="-70" dirty="0">
                <a:solidFill>
                  <a:srgbClr val="212121"/>
                </a:solidFill>
                <a:latin typeface="Tahoma"/>
                <a:cs typeface="Tahoma"/>
              </a:rPr>
              <a:t>h</a:t>
            </a:r>
            <a:r>
              <a:rPr sz="2400" spc="-75" dirty="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400" spc="10" dirty="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400" spc="-50" dirty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2400" spc="-24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212121"/>
                </a:solidFill>
                <a:latin typeface="Tahoma"/>
                <a:cs typeface="Tahoma"/>
              </a:rPr>
              <a:t>j</a:t>
            </a:r>
            <a:r>
              <a:rPr sz="2400" spc="-85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45" dirty="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400" spc="-25" dirty="0">
                <a:solidFill>
                  <a:srgbClr val="212121"/>
                </a:solidFill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  <a:p>
            <a:pPr marL="699135" lvl="1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80" dirty="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400" spc="-125" dirty="0">
                <a:solidFill>
                  <a:srgbClr val="212121"/>
                </a:solidFill>
                <a:latin typeface="Tahoma"/>
                <a:cs typeface="Tahoma"/>
              </a:rPr>
              <a:t>Q</a:t>
            </a:r>
            <a:r>
              <a:rPr sz="2400" spc="-5" dirty="0">
                <a:solidFill>
                  <a:srgbClr val="212121"/>
                </a:solidFill>
                <a:latin typeface="Tahoma"/>
                <a:cs typeface="Tahoma"/>
              </a:rPr>
              <a:t>U</a:t>
            </a:r>
            <a:r>
              <a:rPr sz="2400" spc="-265" dirty="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400" spc="-33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212121"/>
                </a:solidFill>
                <a:latin typeface="Tahoma"/>
                <a:cs typeface="Tahoma"/>
              </a:rPr>
              <a:t>j</a:t>
            </a:r>
            <a:r>
              <a:rPr sz="2400" spc="-85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45" dirty="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400" spc="-25" dirty="0">
                <a:solidFill>
                  <a:srgbClr val="212121"/>
                </a:solidFill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  <a:p>
            <a:pPr marL="699135" lvl="1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35" dirty="0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sz="2400" spc="-65" dirty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2400" spc="10" dirty="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400" spc="-70" dirty="0">
                <a:solidFill>
                  <a:srgbClr val="212121"/>
                </a:solidFill>
                <a:latin typeface="Tahoma"/>
                <a:cs typeface="Tahoma"/>
              </a:rPr>
              <a:t>u</a:t>
            </a:r>
            <a:r>
              <a:rPr sz="2400" spc="-45" dirty="0">
                <a:solidFill>
                  <a:srgbClr val="212121"/>
                </a:solidFill>
                <a:latin typeface="Tahoma"/>
                <a:cs typeface="Tahoma"/>
              </a:rPr>
              <a:t>r</a:t>
            </a:r>
            <a:r>
              <a:rPr sz="2400" spc="-65" dirty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2400" spc="60" dirty="0">
                <a:solidFill>
                  <a:srgbClr val="212121"/>
                </a:solidFill>
                <a:latin typeface="Tahoma"/>
                <a:cs typeface="Tahoma"/>
              </a:rPr>
              <a:t>l</a:t>
            </a:r>
            <a:r>
              <a:rPr sz="2400" spc="-24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212121"/>
                </a:solidFill>
                <a:latin typeface="Tahoma"/>
                <a:cs typeface="Tahoma"/>
              </a:rPr>
              <a:t>j</a:t>
            </a:r>
            <a:r>
              <a:rPr sz="2400" spc="-85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45" dirty="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400" spc="-25" dirty="0">
                <a:solidFill>
                  <a:srgbClr val="212121"/>
                </a:solidFill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  <a:p>
            <a:pPr marL="241300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25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-70" dirty="0">
                <a:solidFill>
                  <a:srgbClr val="212121"/>
                </a:solidFill>
                <a:latin typeface="Tahoma"/>
                <a:cs typeface="Tahoma"/>
              </a:rPr>
              <a:t>u</a:t>
            </a:r>
            <a:r>
              <a:rPr sz="2400" spc="10" dirty="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400" spc="-75" dirty="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400" spc="-35" dirty="0">
                <a:solidFill>
                  <a:srgbClr val="212121"/>
                </a:solidFill>
                <a:latin typeface="Tahoma"/>
                <a:cs typeface="Tahoma"/>
              </a:rPr>
              <a:t>r</a:t>
            </a:r>
            <a:r>
              <a:rPr sz="2400" spc="-24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212121"/>
                </a:solidFill>
                <a:latin typeface="Tahoma"/>
                <a:cs typeface="Tahoma"/>
              </a:rPr>
              <a:t>j</a:t>
            </a:r>
            <a:r>
              <a:rPr sz="2400" spc="-85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45" dirty="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400" spc="5" dirty="0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sz="2400" spc="-254" dirty="0">
                <a:solidFill>
                  <a:srgbClr val="212121"/>
                </a:solidFill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 marL="699135" lvl="1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solidFill>
                  <a:srgbClr val="212121"/>
                </a:solidFill>
                <a:latin typeface="Tahoma"/>
                <a:cs typeface="Tahoma"/>
              </a:rPr>
              <a:t>L</a:t>
            </a:r>
            <a:r>
              <a:rPr sz="2400" spc="-85" dirty="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400" spc="-70" dirty="0">
                <a:solidFill>
                  <a:srgbClr val="212121"/>
                </a:solidFill>
                <a:latin typeface="Tahoma"/>
                <a:cs typeface="Tahoma"/>
              </a:rPr>
              <a:t>f</a:t>
            </a:r>
            <a:r>
              <a:rPr sz="2400" spc="10" dirty="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400" spc="-29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130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-65" dirty="0">
                <a:solidFill>
                  <a:srgbClr val="212121"/>
                </a:solidFill>
                <a:latin typeface="Tahoma"/>
                <a:cs typeface="Tahoma"/>
              </a:rPr>
              <a:t>u</a:t>
            </a:r>
            <a:r>
              <a:rPr sz="2400" spc="15" dirty="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400" spc="-55" dirty="0">
                <a:solidFill>
                  <a:srgbClr val="212121"/>
                </a:solidFill>
                <a:latin typeface="Tahoma"/>
                <a:cs typeface="Tahoma"/>
              </a:rPr>
              <a:t>er</a:t>
            </a:r>
            <a:r>
              <a:rPr sz="2400" spc="-30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120" dirty="0">
                <a:solidFill>
                  <a:srgbClr val="212121"/>
                </a:solidFill>
                <a:latin typeface="Tahoma"/>
                <a:cs typeface="Tahoma"/>
              </a:rPr>
              <a:t>J</a:t>
            </a:r>
            <a:r>
              <a:rPr sz="2400" spc="-30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40" dirty="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400" spc="-25" dirty="0">
                <a:solidFill>
                  <a:srgbClr val="212121"/>
                </a:solidFill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  <a:p>
            <a:pPr marL="699135" lvl="1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45" dirty="0">
                <a:solidFill>
                  <a:srgbClr val="212121"/>
                </a:solidFill>
                <a:latin typeface="Tahoma"/>
                <a:cs typeface="Tahoma"/>
              </a:rPr>
              <a:t>R</a:t>
            </a:r>
            <a:r>
              <a:rPr sz="2400" spc="45" dirty="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400" spc="-135" dirty="0">
                <a:solidFill>
                  <a:srgbClr val="212121"/>
                </a:solidFill>
                <a:latin typeface="Tahoma"/>
                <a:cs typeface="Tahoma"/>
              </a:rPr>
              <a:t>g</a:t>
            </a:r>
            <a:r>
              <a:rPr sz="2400" spc="-70" dirty="0">
                <a:solidFill>
                  <a:srgbClr val="212121"/>
                </a:solidFill>
                <a:latin typeface="Tahoma"/>
                <a:cs typeface="Tahoma"/>
              </a:rPr>
              <a:t>h</a:t>
            </a:r>
            <a:r>
              <a:rPr sz="2400" spc="5" dirty="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400" spc="-22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125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-70" dirty="0">
                <a:solidFill>
                  <a:srgbClr val="212121"/>
                </a:solidFill>
                <a:latin typeface="Tahoma"/>
                <a:cs typeface="Tahoma"/>
              </a:rPr>
              <a:t>u</a:t>
            </a:r>
            <a:r>
              <a:rPr sz="2400" spc="10" dirty="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400" spc="-75" dirty="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400" spc="-35" dirty="0">
                <a:solidFill>
                  <a:srgbClr val="212121"/>
                </a:solidFill>
                <a:latin typeface="Tahoma"/>
                <a:cs typeface="Tahoma"/>
              </a:rPr>
              <a:t>r</a:t>
            </a:r>
            <a:r>
              <a:rPr sz="2400" spc="-31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120" dirty="0">
                <a:solidFill>
                  <a:srgbClr val="212121"/>
                </a:solidFill>
                <a:latin typeface="Tahoma"/>
                <a:cs typeface="Tahoma"/>
              </a:rPr>
              <a:t>J</a:t>
            </a:r>
            <a:r>
              <a:rPr sz="2400" spc="-35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45" dirty="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400" spc="-25" dirty="0">
                <a:solidFill>
                  <a:srgbClr val="212121"/>
                </a:solidFill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  <a:p>
            <a:pPr marL="699135" lvl="1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60" dirty="0">
                <a:solidFill>
                  <a:srgbClr val="212121"/>
                </a:solidFill>
                <a:latin typeface="Tahoma"/>
                <a:cs typeface="Tahoma"/>
              </a:rPr>
              <a:t>F</a:t>
            </a:r>
            <a:r>
              <a:rPr sz="2400" spc="-70" dirty="0">
                <a:solidFill>
                  <a:srgbClr val="212121"/>
                </a:solidFill>
                <a:latin typeface="Tahoma"/>
                <a:cs typeface="Tahoma"/>
              </a:rPr>
              <a:t>u</a:t>
            </a:r>
            <a:r>
              <a:rPr sz="2400" spc="45" dirty="0">
                <a:solidFill>
                  <a:srgbClr val="212121"/>
                </a:solidFill>
                <a:latin typeface="Tahoma"/>
                <a:cs typeface="Tahoma"/>
              </a:rPr>
              <a:t>l</a:t>
            </a:r>
            <a:r>
              <a:rPr sz="2400" spc="60" dirty="0">
                <a:solidFill>
                  <a:srgbClr val="212121"/>
                </a:solidFill>
                <a:latin typeface="Tahoma"/>
                <a:cs typeface="Tahoma"/>
              </a:rPr>
              <a:t>l</a:t>
            </a:r>
            <a:r>
              <a:rPr sz="2400" spc="-24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125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-70" dirty="0">
                <a:solidFill>
                  <a:srgbClr val="212121"/>
                </a:solidFill>
                <a:latin typeface="Tahoma"/>
                <a:cs typeface="Tahoma"/>
              </a:rPr>
              <a:t>u</a:t>
            </a:r>
            <a:r>
              <a:rPr sz="2400" spc="10" dirty="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400" spc="-75" dirty="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400" spc="-35" dirty="0">
                <a:solidFill>
                  <a:srgbClr val="212121"/>
                </a:solidFill>
                <a:latin typeface="Tahoma"/>
                <a:cs typeface="Tahoma"/>
              </a:rPr>
              <a:t>r</a:t>
            </a:r>
            <a:r>
              <a:rPr sz="2400" spc="-31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120" dirty="0">
                <a:solidFill>
                  <a:srgbClr val="212121"/>
                </a:solidFill>
                <a:latin typeface="Tahoma"/>
                <a:cs typeface="Tahoma"/>
              </a:rPr>
              <a:t>J</a:t>
            </a:r>
            <a:r>
              <a:rPr sz="2400" spc="-35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45" dirty="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400" spc="-25" dirty="0">
                <a:solidFill>
                  <a:srgbClr val="212121"/>
                </a:solidFill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501" y="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545"/>
              </a:spcBef>
            </a:pPr>
            <a:r>
              <a:rPr spc="5" dirty="0"/>
              <a:t>Inner</a:t>
            </a:r>
            <a:r>
              <a:rPr spc="-95" dirty="0"/>
              <a:t> </a:t>
            </a:r>
            <a:r>
              <a:rPr spc="10" dirty="0"/>
              <a:t>Join</a:t>
            </a:r>
            <a:r>
              <a:rPr spc="-70" dirty="0"/>
              <a:t> </a:t>
            </a:r>
            <a:r>
              <a:rPr spc="5" dirty="0"/>
              <a:t>(Theta</a:t>
            </a:r>
            <a:r>
              <a:rPr spc="-85" dirty="0"/>
              <a:t> </a:t>
            </a:r>
            <a:r>
              <a:rPr spc="10" dirty="0"/>
              <a:t>Join)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36191" y="1030287"/>
            <a:ext cx="8134984" cy="367284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66700" marR="30480" indent="-229235" algn="just">
              <a:lnSpc>
                <a:spcPct val="89900"/>
              </a:lnSpc>
              <a:spcBef>
                <a:spcPts val="390"/>
              </a:spcBef>
              <a:buFont typeface="Arial MT"/>
              <a:buChar char="•"/>
              <a:tabLst>
                <a:tab pos="267335" algn="l"/>
              </a:tabLst>
            </a:pP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inner </a:t>
            </a:r>
            <a:r>
              <a:rPr sz="2400" dirty="0">
                <a:latin typeface="Calibri"/>
                <a:cs typeface="Calibri"/>
              </a:rPr>
              <a:t>join, </a:t>
            </a:r>
            <a:r>
              <a:rPr sz="2400" spc="-5" dirty="0">
                <a:latin typeface="Calibri"/>
                <a:cs typeface="Calibri"/>
              </a:rPr>
              <a:t>only </a:t>
            </a:r>
            <a:r>
              <a:rPr sz="2400" spc="10" dirty="0">
                <a:latin typeface="Calibri"/>
                <a:cs typeface="Calibri"/>
              </a:rPr>
              <a:t>those </a:t>
            </a:r>
            <a:r>
              <a:rPr sz="2400" dirty="0">
                <a:latin typeface="Calibri"/>
                <a:cs typeface="Calibri"/>
              </a:rPr>
              <a:t>tuples </a:t>
            </a:r>
            <a:r>
              <a:rPr sz="2400" spc="-2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satisfy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matching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criteria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included, </a:t>
            </a:r>
            <a:r>
              <a:rPr sz="2400" spc="-10" dirty="0">
                <a:latin typeface="Calibri"/>
                <a:cs typeface="Calibri"/>
              </a:rPr>
              <a:t>while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35" dirty="0">
                <a:latin typeface="Calibri"/>
                <a:cs typeface="Calibri"/>
              </a:rPr>
              <a:t>rest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excluded. </a:t>
            </a:r>
            <a:r>
              <a:rPr sz="2400" spc="-20" dirty="0">
                <a:latin typeface="Calibri"/>
                <a:cs typeface="Calibri"/>
              </a:rPr>
              <a:t>Let’s </a:t>
            </a:r>
            <a:r>
              <a:rPr sz="2400" dirty="0">
                <a:latin typeface="Calibri"/>
                <a:cs typeface="Calibri"/>
              </a:rPr>
              <a:t>study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various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types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5" dirty="0">
                <a:latin typeface="Calibri"/>
                <a:cs typeface="Calibri"/>
              </a:rPr>
              <a:t>Inner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Joins:</a:t>
            </a:r>
            <a:endParaRPr sz="2400">
              <a:latin typeface="Calibri"/>
              <a:cs typeface="Calibri"/>
            </a:endParaRPr>
          </a:p>
          <a:p>
            <a:pPr marL="38100" algn="just">
              <a:lnSpc>
                <a:spcPct val="100000"/>
              </a:lnSpc>
              <a:spcBef>
                <a:spcPts val="725"/>
              </a:spcBef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Theta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Join:</a:t>
            </a:r>
            <a:endParaRPr sz="2400">
              <a:latin typeface="Calibri"/>
              <a:cs typeface="Calibri"/>
            </a:endParaRPr>
          </a:p>
          <a:p>
            <a:pPr marL="266700" indent="-229235" algn="just">
              <a:lnSpc>
                <a:spcPts val="2755"/>
              </a:lnSpc>
              <a:spcBef>
                <a:spcPts val="725"/>
              </a:spcBef>
              <a:buFont typeface="Arial MT"/>
              <a:buChar char="•"/>
              <a:tabLst>
                <a:tab pos="267335" algn="l"/>
              </a:tabLst>
            </a:pP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general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case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JOIN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Theta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join.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 marR="4999990" algn="ctr">
              <a:lnSpc>
                <a:spcPts val="2755"/>
              </a:lnSpc>
            </a:pPr>
            <a:r>
              <a:rPr sz="2400" spc="5" dirty="0">
                <a:latin typeface="Calibri"/>
                <a:cs typeface="Calibri"/>
              </a:rPr>
              <a:t>denoted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symbol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θ</a:t>
            </a:r>
            <a:endParaRPr sz="2400">
              <a:latin typeface="Calibri"/>
              <a:cs typeface="Calibri"/>
            </a:endParaRPr>
          </a:p>
          <a:p>
            <a:pPr marR="4991100" algn="ctr">
              <a:lnSpc>
                <a:spcPct val="100000"/>
              </a:lnSpc>
              <a:spcBef>
                <a:spcPts val="200"/>
              </a:spcBef>
            </a:pPr>
            <a:r>
              <a:rPr sz="2400" spc="-5" dirty="0">
                <a:latin typeface="Calibri"/>
                <a:cs typeface="Calibri"/>
              </a:rPr>
              <a:t>Example:-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spc="60" dirty="0">
                <a:latin typeface="Cambria Math"/>
                <a:cs typeface="Cambria Math"/>
              </a:rPr>
              <a:t>⋈</a:t>
            </a:r>
            <a:r>
              <a:rPr sz="2325" b="1" spc="89" baseline="-19713" dirty="0">
                <a:latin typeface="Calibri"/>
                <a:cs typeface="Calibri"/>
              </a:rPr>
              <a:t>θ</a:t>
            </a:r>
            <a:r>
              <a:rPr sz="2325" b="1" spc="67" baseline="-19713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  <a:p>
            <a:pPr marL="266700" indent="-229235" algn="just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67335" algn="l"/>
              </a:tabLst>
            </a:pPr>
            <a:r>
              <a:rPr sz="2400" spc="10" dirty="0">
                <a:latin typeface="Calibri"/>
                <a:cs typeface="Calibri"/>
              </a:rPr>
              <a:t>Theta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join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any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conditions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criteria.</a:t>
            </a:r>
            <a:endParaRPr sz="2400">
              <a:latin typeface="Calibri"/>
              <a:cs typeface="Calibri"/>
            </a:endParaRPr>
          </a:p>
          <a:p>
            <a:pPr marL="266700" indent="-229235" algn="just">
              <a:lnSpc>
                <a:spcPct val="100000"/>
              </a:lnSpc>
              <a:spcBef>
                <a:spcPts val="1250"/>
              </a:spcBef>
              <a:buFont typeface="Arial MT"/>
              <a:buChar char="•"/>
              <a:tabLst>
                <a:tab pos="267335" algn="l"/>
              </a:tabLst>
            </a:pPr>
            <a:r>
              <a:rPr sz="3600" spc="7" baseline="11574" dirty="0">
                <a:latin typeface="Calibri"/>
                <a:cs typeface="Calibri"/>
              </a:rPr>
              <a:t>For</a:t>
            </a:r>
            <a:r>
              <a:rPr sz="3600" spc="-157" baseline="11574" dirty="0">
                <a:latin typeface="Calibri"/>
                <a:cs typeface="Calibri"/>
              </a:rPr>
              <a:t> </a:t>
            </a:r>
            <a:r>
              <a:rPr sz="3600" spc="-7" baseline="11574" dirty="0">
                <a:latin typeface="Calibri"/>
                <a:cs typeface="Calibri"/>
              </a:rPr>
              <a:t>example:-</a:t>
            </a:r>
            <a:r>
              <a:rPr sz="3600" spc="-15" baseline="11574" dirty="0">
                <a:latin typeface="Calibri"/>
                <a:cs typeface="Calibri"/>
              </a:rPr>
              <a:t> </a:t>
            </a:r>
            <a:r>
              <a:rPr sz="3600" b="1" baseline="11574" dirty="0">
                <a:latin typeface="Calibri"/>
                <a:cs typeface="Calibri"/>
              </a:rPr>
              <a:t>A</a:t>
            </a:r>
            <a:r>
              <a:rPr sz="3600" b="1" spc="-82" baseline="11574" dirty="0">
                <a:latin typeface="Calibri"/>
                <a:cs typeface="Calibri"/>
              </a:rPr>
              <a:t> </a:t>
            </a:r>
            <a:r>
              <a:rPr sz="3600" baseline="11574" dirty="0">
                <a:latin typeface="Cambria Math"/>
                <a:cs typeface="Cambria Math"/>
              </a:rPr>
              <a:t>⋈</a:t>
            </a:r>
            <a:r>
              <a:rPr sz="3600" spc="-75" baseline="11574" dirty="0">
                <a:latin typeface="Cambria Math"/>
                <a:cs typeface="Cambria Math"/>
              </a:rPr>
              <a:t> </a:t>
            </a:r>
            <a:r>
              <a:rPr sz="1550" b="1" spc="10" dirty="0">
                <a:latin typeface="Calibri"/>
                <a:cs typeface="Calibri"/>
              </a:rPr>
              <a:t>A.column</a:t>
            </a:r>
            <a:r>
              <a:rPr sz="1550" b="1" spc="150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2</a:t>
            </a:r>
            <a:r>
              <a:rPr sz="1550" b="1" spc="45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&gt;</a:t>
            </a:r>
            <a:r>
              <a:rPr sz="1550" b="1" spc="350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B.column</a:t>
            </a:r>
            <a:r>
              <a:rPr sz="1550" b="1" spc="80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2</a:t>
            </a:r>
            <a:r>
              <a:rPr sz="1550" b="1" spc="45" dirty="0">
                <a:latin typeface="Calibri"/>
                <a:cs typeface="Calibri"/>
              </a:rPr>
              <a:t> </a:t>
            </a:r>
            <a:r>
              <a:rPr sz="3600" b="1" baseline="11574" dirty="0">
                <a:latin typeface="Calibri"/>
                <a:cs typeface="Calibri"/>
              </a:rPr>
              <a:t>(B)</a:t>
            </a:r>
            <a:endParaRPr sz="3600" baseline="11574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37280" y="5104257"/>
          <a:ext cx="6096000" cy="1112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⋈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A.column</a:t>
                      </a:r>
                      <a:r>
                        <a:rPr sz="1800" b="1" spc="-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B.column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5512" y="0"/>
            <a:ext cx="1160087" cy="7715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545"/>
              </a:spcBef>
            </a:pPr>
            <a:r>
              <a:rPr spc="5" dirty="0"/>
              <a:t>Inner</a:t>
            </a:r>
            <a:r>
              <a:rPr spc="-85" dirty="0"/>
              <a:t> </a:t>
            </a:r>
            <a:r>
              <a:rPr spc="10" dirty="0"/>
              <a:t>Join</a:t>
            </a:r>
            <a:r>
              <a:rPr spc="-70" dirty="0"/>
              <a:t> </a:t>
            </a:r>
            <a:r>
              <a:rPr spc="-15" dirty="0"/>
              <a:t>(Equi</a:t>
            </a:r>
            <a:r>
              <a:rPr spc="45" dirty="0"/>
              <a:t> </a:t>
            </a:r>
            <a:r>
              <a:rPr spc="5" dirty="0"/>
              <a:t>Join)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56485" y="1187577"/>
            <a:ext cx="8754110" cy="225742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19"/>
              </a:spcBef>
            </a:pP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EQUI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join:</a:t>
            </a:r>
            <a:endParaRPr sz="2400">
              <a:latin typeface="Calibri"/>
              <a:cs typeface="Calibri"/>
            </a:endParaRPr>
          </a:p>
          <a:p>
            <a:pPr marL="279400" indent="-228600">
              <a:lnSpc>
                <a:spcPts val="2755"/>
              </a:lnSpc>
              <a:spcBef>
                <a:spcPts val="725"/>
              </a:spcBef>
              <a:buFont typeface="Arial MT"/>
              <a:buChar char="•"/>
              <a:tabLst>
                <a:tab pos="279400" algn="l"/>
              </a:tabLst>
            </a:pPr>
            <a:r>
              <a:rPr sz="2400" spc="-5" dirty="0">
                <a:latin typeface="Calibri"/>
                <a:cs typeface="Calibri"/>
              </a:rPr>
              <a:t>When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theta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join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uses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equivalence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condition,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it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becomes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279400">
              <a:lnSpc>
                <a:spcPts val="2755"/>
              </a:lnSpc>
            </a:pPr>
            <a:r>
              <a:rPr sz="2400" spc="5" dirty="0">
                <a:latin typeface="Calibri"/>
                <a:cs typeface="Calibri"/>
              </a:rPr>
              <a:t>equi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join.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279400" indent="-228600">
              <a:lnSpc>
                <a:spcPct val="100000"/>
              </a:lnSpc>
              <a:spcBef>
                <a:spcPts val="1930"/>
              </a:spcBef>
              <a:buFont typeface="Arial MT"/>
              <a:buChar char="•"/>
              <a:tabLst>
                <a:tab pos="279400" algn="l"/>
              </a:tabLst>
            </a:pPr>
            <a:r>
              <a:rPr sz="3600" spc="7" baseline="11574" dirty="0">
                <a:latin typeface="Calibri"/>
                <a:cs typeface="Calibri"/>
              </a:rPr>
              <a:t>For</a:t>
            </a:r>
            <a:r>
              <a:rPr sz="3600" spc="-165" baseline="11574" dirty="0">
                <a:latin typeface="Calibri"/>
                <a:cs typeface="Calibri"/>
              </a:rPr>
              <a:t> </a:t>
            </a:r>
            <a:r>
              <a:rPr sz="3600" spc="-7" baseline="11574" dirty="0">
                <a:latin typeface="Calibri"/>
                <a:cs typeface="Calibri"/>
              </a:rPr>
              <a:t>example:- </a:t>
            </a:r>
            <a:r>
              <a:rPr sz="3600" baseline="11574" dirty="0">
                <a:latin typeface="Calibri"/>
                <a:cs typeface="Calibri"/>
              </a:rPr>
              <a:t>A</a:t>
            </a:r>
            <a:r>
              <a:rPr sz="3600" spc="-89" baseline="11574" dirty="0">
                <a:latin typeface="Calibri"/>
                <a:cs typeface="Calibri"/>
              </a:rPr>
              <a:t> </a:t>
            </a:r>
            <a:r>
              <a:rPr sz="3600" baseline="11574" dirty="0">
                <a:latin typeface="Cambria Math"/>
                <a:cs typeface="Cambria Math"/>
              </a:rPr>
              <a:t>⋈</a:t>
            </a:r>
            <a:r>
              <a:rPr sz="3600" spc="44" baseline="11574" dirty="0">
                <a:latin typeface="Cambria Math"/>
                <a:cs typeface="Cambria Math"/>
              </a:rPr>
              <a:t> </a:t>
            </a:r>
            <a:r>
              <a:rPr sz="1550" spc="5" dirty="0">
                <a:latin typeface="Calibri"/>
                <a:cs typeface="Calibri"/>
              </a:rPr>
              <a:t>A.column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2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=</a:t>
            </a:r>
            <a:r>
              <a:rPr sz="1550" spc="36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B.column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2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3600" spc="-7" baseline="11574" dirty="0">
                <a:latin typeface="Calibri"/>
                <a:cs typeface="Calibri"/>
              </a:rPr>
              <a:t>(B)</a:t>
            </a:r>
            <a:endParaRPr sz="3600" baseline="11574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37280" y="3830701"/>
          <a:ext cx="6096000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⋈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A.column</a:t>
                      </a:r>
                      <a:r>
                        <a:rPr sz="1800" b="1" spc="-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B.column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501" y="0"/>
            <a:ext cx="1305098" cy="7810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545"/>
              </a:spcBef>
            </a:pPr>
            <a:r>
              <a:rPr spc="5" dirty="0"/>
              <a:t>Inner</a:t>
            </a:r>
            <a:r>
              <a:rPr spc="-80" dirty="0"/>
              <a:t> </a:t>
            </a:r>
            <a:r>
              <a:rPr spc="5" dirty="0"/>
              <a:t>Join-</a:t>
            </a:r>
            <a:r>
              <a:rPr spc="-70" dirty="0"/>
              <a:t> </a:t>
            </a:r>
            <a:r>
              <a:rPr spc="-15" dirty="0"/>
              <a:t>Natural</a:t>
            </a:r>
            <a:r>
              <a:rPr spc="-30" dirty="0"/>
              <a:t> </a:t>
            </a:r>
            <a:r>
              <a:rPr spc="5" dirty="0"/>
              <a:t>Join</a:t>
            </a:r>
            <a:r>
              <a:rPr spc="-65" dirty="0"/>
              <a:t> </a:t>
            </a:r>
            <a:r>
              <a:rPr spc="40" dirty="0"/>
              <a:t>(</a:t>
            </a:r>
            <a:r>
              <a:rPr b="0" spc="40" dirty="0">
                <a:latin typeface="Cambria Math"/>
                <a:cs typeface="Cambria Math"/>
              </a:rPr>
              <a:t>⋈</a:t>
            </a:r>
            <a:r>
              <a:rPr spc="40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20214" y="1014793"/>
            <a:ext cx="8878570" cy="3754754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NATURAL</a:t>
            </a:r>
            <a:r>
              <a:rPr sz="2400" b="1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15" dirty="0">
                <a:solidFill>
                  <a:srgbClr val="FF0000"/>
                </a:solidFill>
                <a:latin typeface="Calibri"/>
                <a:cs typeface="Calibri"/>
              </a:rPr>
              <a:t>JOIN: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  <a:spcBef>
                <a:spcPts val="725"/>
              </a:spcBef>
            </a:pPr>
            <a:r>
              <a:rPr sz="2400" spc="-15" dirty="0">
                <a:latin typeface="Calibri"/>
                <a:cs typeface="Calibri"/>
              </a:rPr>
              <a:t>Natural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Join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does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not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utilize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any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comparison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operators.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this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spc="-5" dirty="0">
                <a:latin typeface="Calibri"/>
                <a:cs typeface="Calibri"/>
              </a:rPr>
              <a:t>type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join,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attributes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have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same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 domain.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50">
              <a:latin typeface="Calibri"/>
              <a:cs typeface="Calibri"/>
            </a:endParaRPr>
          </a:p>
          <a:p>
            <a:pPr marL="241300" indent="-228600">
              <a:lnSpc>
                <a:spcPts val="2755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  <a:tab pos="641350" algn="l"/>
                <a:tab pos="1718310" algn="l"/>
                <a:tab pos="2442845" algn="l"/>
                <a:tab pos="3272154" algn="l"/>
                <a:tab pos="4272915" algn="l"/>
                <a:tab pos="4740275" algn="l"/>
                <a:tab pos="5149850" algn="l"/>
                <a:tab pos="5893435" algn="l"/>
                <a:tab pos="6522720" algn="l"/>
                <a:tab pos="7781290" algn="l"/>
              </a:tabLst>
            </a:pPr>
            <a:r>
              <a:rPr sz="2400" spc="-5" dirty="0">
                <a:latin typeface="Calibri"/>
                <a:cs typeface="Calibri"/>
              </a:rPr>
              <a:t>In	</a:t>
            </a:r>
            <a:r>
              <a:rPr sz="2400" spc="-15" dirty="0">
                <a:latin typeface="Calibri"/>
                <a:cs typeface="Calibri"/>
              </a:rPr>
              <a:t>Natural	</a:t>
            </a:r>
            <a:r>
              <a:rPr sz="2400" spc="-10" dirty="0">
                <a:latin typeface="Calibri"/>
                <a:cs typeface="Calibri"/>
              </a:rPr>
              <a:t>Join,	</a:t>
            </a:r>
            <a:r>
              <a:rPr sz="2400" dirty="0">
                <a:latin typeface="Calibri"/>
                <a:cs typeface="Calibri"/>
              </a:rPr>
              <a:t>there	should	</a:t>
            </a:r>
            <a:r>
              <a:rPr sz="2400" spc="5" dirty="0">
                <a:latin typeface="Calibri"/>
                <a:cs typeface="Calibri"/>
              </a:rPr>
              <a:t>be	</a:t>
            </a:r>
            <a:r>
              <a:rPr sz="2400" spc="-15" dirty="0">
                <a:latin typeface="Calibri"/>
                <a:cs typeface="Calibri"/>
              </a:rPr>
              <a:t>at	</a:t>
            </a:r>
            <a:r>
              <a:rPr sz="2400" spc="-20" dirty="0">
                <a:latin typeface="Calibri"/>
                <a:cs typeface="Calibri"/>
              </a:rPr>
              <a:t>least	</a:t>
            </a:r>
            <a:r>
              <a:rPr sz="2400" spc="5" dirty="0">
                <a:latin typeface="Calibri"/>
                <a:cs typeface="Calibri"/>
              </a:rPr>
              <a:t>one	</a:t>
            </a:r>
            <a:r>
              <a:rPr sz="2400" spc="-10" dirty="0">
                <a:latin typeface="Calibri"/>
                <a:cs typeface="Calibri"/>
              </a:rPr>
              <a:t>common	</a:t>
            </a:r>
            <a:r>
              <a:rPr sz="2400" spc="-20" dirty="0">
                <a:latin typeface="Calibri"/>
                <a:cs typeface="Calibri"/>
              </a:rPr>
              <a:t>attribute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55"/>
              </a:lnSpc>
            </a:pPr>
            <a:r>
              <a:rPr sz="2400" spc="5" dirty="0">
                <a:latin typeface="Calibri"/>
                <a:cs typeface="Calibri"/>
              </a:rPr>
              <a:t>between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two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relations.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ts val="2550"/>
              </a:lnSpc>
              <a:spcBef>
                <a:spcPts val="1760"/>
              </a:spcBef>
              <a:buFont typeface="Arial MT"/>
              <a:buChar char="•"/>
              <a:tabLst>
                <a:tab pos="241300" algn="l"/>
                <a:tab pos="574675" algn="l"/>
                <a:tab pos="1870710" algn="l"/>
                <a:tab pos="3148330" algn="l"/>
                <a:tab pos="4272915" algn="l"/>
                <a:tab pos="5417185" algn="l"/>
                <a:tab pos="5893435" algn="l"/>
                <a:tab pos="6751320" algn="l"/>
                <a:tab pos="8133715" algn="l"/>
              </a:tabLst>
            </a:pP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40" dirty="0">
                <a:latin typeface="Calibri"/>
                <a:cs typeface="Calibri"/>
              </a:rPr>
              <a:t>c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-60" dirty="0">
                <a:latin typeface="Calibri"/>
                <a:cs typeface="Calibri"/>
              </a:rPr>
              <a:t>f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	e</a:t>
            </a:r>
            <a:r>
              <a:rPr sz="2400" spc="20" dirty="0">
                <a:latin typeface="Calibri"/>
                <a:cs typeface="Calibri"/>
              </a:rPr>
              <a:t>q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li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y	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tt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bu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es	</a:t>
            </a:r>
            <a:r>
              <a:rPr sz="2400" spc="5" dirty="0">
                <a:latin typeface="Calibri"/>
                <a:cs typeface="Calibri"/>
              </a:rPr>
              <a:t>w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-4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  </a:t>
            </a:r>
            <a:r>
              <a:rPr sz="2400" spc="-5" dirty="0">
                <a:latin typeface="Calibri"/>
                <a:cs typeface="Calibri"/>
              </a:rPr>
              <a:t>appear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both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eliminates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duplicate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attributes.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501" y="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545"/>
              </a:spcBef>
            </a:pPr>
            <a:r>
              <a:rPr spc="-15" dirty="0"/>
              <a:t>Natural</a:t>
            </a:r>
            <a:r>
              <a:rPr spc="-45" dirty="0"/>
              <a:t> </a:t>
            </a:r>
            <a:r>
              <a:rPr spc="10" dirty="0"/>
              <a:t>Join</a:t>
            </a:r>
            <a:r>
              <a:rPr spc="-70" dirty="0"/>
              <a:t> </a:t>
            </a:r>
            <a:r>
              <a:rPr spc="5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41270" y="1544256"/>
            <a:ext cx="413448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0" dirty="0">
                <a:solidFill>
                  <a:srgbClr val="212121"/>
                </a:solidFill>
                <a:latin typeface="Tahoma"/>
                <a:cs typeface="Tahoma"/>
              </a:rPr>
              <a:t>C</a:t>
            </a:r>
            <a:r>
              <a:rPr sz="2150" spc="25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150" spc="-5" dirty="0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sz="2150" spc="-65" dirty="0">
                <a:solidFill>
                  <a:srgbClr val="212121"/>
                </a:solidFill>
                <a:latin typeface="Tahoma"/>
                <a:cs typeface="Tahoma"/>
              </a:rPr>
              <a:t>s</a:t>
            </a:r>
            <a:r>
              <a:rPr sz="2150" spc="25" dirty="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150" spc="10" dirty="0">
                <a:solidFill>
                  <a:srgbClr val="212121"/>
                </a:solidFill>
                <a:latin typeface="Tahoma"/>
                <a:cs typeface="Tahoma"/>
              </a:rPr>
              <a:t>d</a:t>
            </a:r>
            <a:r>
              <a:rPr sz="2150" spc="-90" dirty="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150" spc="-20" dirty="0">
                <a:solidFill>
                  <a:srgbClr val="212121"/>
                </a:solidFill>
                <a:latin typeface="Tahoma"/>
                <a:cs typeface="Tahoma"/>
              </a:rPr>
              <a:t>r</a:t>
            </a:r>
            <a:r>
              <a:rPr sz="2150" spc="-14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Tahoma"/>
                <a:cs typeface="Tahoma"/>
              </a:rPr>
              <a:t>h</a:t>
            </a:r>
            <a:r>
              <a:rPr sz="2150" spc="-55" dirty="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150" spc="-24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150" spc="-85" dirty="0">
                <a:solidFill>
                  <a:srgbClr val="212121"/>
                </a:solidFill>
                <a:latin typeface="Tahoma"/>
                <a:cs typeface="Tahoma"/>
              </a:rPr>
              <a:t>f</a:t>
            </a:r>
            <a:r>
              <a:rPr sz="2150" spc="25" dirty="0">
                <a:solidFill>
                  <a:srgbClr val="212121"/>
                </a:solidFill>
                <a:latin typeface="Tahoma"/>
                <a:cs typeface="Tahoma"/>
              </a:rPr>
              <a:t>ollo</a:t>
            </a:r>
            <a:r>
              <a:rPr sz="2150" spc="-30" dirty="0">
                <a:solidFill>
                  <a:srgbClr val="212121"/>
                </a:solidFill>
                <a:latin typeface="Tahoma"/>
                <a:cs typeface="Tahoma"/>
              </a:rPr>
              <a:t>w</a:t>
            </a:r>
            <a:r>
              <a:rPr sz="2150" spc="25" dirty="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150" spc="-5" dirty="0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sz="2150" spc="-95" dirty="0">
                <a:solidFill>
                  <a:srgbClr val="212121"/>
                </a:solidFill>
                <a:latin typeface="Tahoma"/>
                <a:cs typeface="Tahoma"/>
              </a:rPr>
              <a:t>g</a:t>
            </a:r>
            <a:r>
              <a:rPr sz="2150" spc="-10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150" spc="-25" dirty="0">
                <a:solidFill>
                  <a:srgbClr val="212121"/>
                </a:solidFill>
                <a:latin typeface="Tahoma"/>
                <a:cs typeface="Tahoma"/>
              </a:rPr>
              <a:t>w</a:t>
            </a:r>
            <a:r>
              <a:rPr sz="2150" spc="10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150" spc="-27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150" spc="-10" dirty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2150" spc="55" dirty="0">
                <a:solidFill>
                  <a:srgbClr val="212121"/>
                </a:solidFill>
                <a:latin typeface="Tahoma"/>
                <a:cs typeface="Tahoma"/>
              </a:rPr>
              <a:t>b</a:t>
            </a:r>
            <a:r>
              <a:rPr sz="2150" spc="-15" dirty="0">
                <a:solidFill>
                  <a:srgbClr val="212121"/>
                </a:solidFill>
                <a:latin typeface="Tahoma"/>
                <a:cs typeface="Tahoma"/>
              </a:rPr>
              <a:t>l</a:t>
            </a:r>
            <a:r>
              <a:rPr sz="2150" spc="-90" dirty="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150" spc="-50" dirty="0">
                <a:solidFill>
                  <a:srgbClr val="212121"/>
                </a:solidFill>
                <a:latin typeface="Tahoma"/>
                <a:cs typeface="Tahoma"/>
              </a:rPr>
              <a:t>s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1270" y="4119245"/>
            <a:ext cx="92964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0" dirty="0">
                <a:solidFill>
                  <a:srgbClr val="212121"/>
                </a:solidFill>
                <a:latin typeface="Tahoma"/>
                <a:cs typeface="Tahoma"/>
              </a:rPr>
              <a:t>C</a:t>
            </a:r>
            <a:r>
              <a:rPr sz="2150" spc="-27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Cambria Math"/>
                <a:cs typeface="Cambria Math"/>
              </a:rPr>
              <a:t>⋈</a:t>
            </a:r>
            <a:r>
              <a:rPr sz="2150" spc="45" dirty="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sz="2150" spc="-120" dirty="0">
                <a:solidFill>
                  <a:srgbClr val="212121"/>
                </a:solidFill>
                <a:latin typeface="Tahoma"/>
                <a:cs typeface="Tahoma"/>
              </a:rPr>
              <a:t>D</a:t>
            </a:r>
            <a:endParaRPr sz="215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917951" y="2198497"/>
          <a:ext cx="6096000" cy="1483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 gridSpan="2"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20" dirty="0">
                          <a:latin typeface="Calibri"/>
                          <a:cs typeface="Calibri"/>
                        </a:rPr>
                        <a:t>Num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Square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20" dirty="0">
                          <a:latin typeface="Calibri"/>
                          <a:cs typeface="Calibri"/>
                        </a:rPr>
                        <a:t>Num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5" dirty="0">
                          <a:latin typeface="Calibri"/>
                          <a:cs typeface="Calibri"/>
                        </a:rPr>
                        <a:t>Cube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041650" y="4421504"/>
          <a:ext cx="6096000" cy="1483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 gridSpan="3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⋈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20" dirty="0">
                          <a:latin typeface="Calibri"/>
                          <a:cs typeface="Calibri"/>
                        </a:rPr>
                        <a:t>Num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Square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15" dirty="0">
                          <a:latin typeface="Calibri"/>
                          <a:cs typeface="Calibri"/>
                        </a:rPr>
                        <a:t>Cube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501" y="0"/>
            <a:ext cx="1305098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545"/>
              </a:spcBef>
            </a:pPr>
            <a:r>
              <a:rPr dirty="0"/>
              <a:t>Outer</a:t>
            </a:r>
            <a:r>
              <a:rPr spc="-105" dirty="0"/>
              <a:t> </a:t>
            </a:r>
            <a:r>
              <a:rPr spc="10" dirty="0"/>
              <a:t>Join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63776" y="1192275"/>
            <a:ext cx="8844280" cy="32397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25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Outer</a:t>
            </a:r>
            <a:r>
              <a:rPr sz="2400" b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Join: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1010"/>
              </a:spcBef>
            </a:pPr>
            <a:r>
              <a:rPr sz="2400" spc="20" dirty="0">
                <a:latin typeface="Calibri"/>
                <a:cs typeface="Calibri"/>
              </a:rPr>
              <a:t>An </a:t>
            </a:r>
            <a:r>
              <a:rPr sz="2400" dirty="0">
                <a:latin typeface="Calibri"/>
                <a:cs typeface="Calibri"/>
              </a:rPr>
              <a:t>OUTER </a:t>
            </a:r>
            <a:r>
              <a:rPr sz="2400" spc="-10" dirty="0">
                <a:latin typeface="Calibri"/>
                <a:cs typeface="Calibri"/>
              </a:rPr>
              <a:t>JOIN </a:t>
            </a:r>
            <a:r>
              <a:rPr sz="2400" spc="-15" dirty="0">
                <a:latin typeface="Calibri"/>
                <a:cs typeface="Calibri"/>
              </a:rPr>
              <a:t>doesn’t </a:t>
            </a:r>
            <a:r>
              <a:rPr sz="2400" spc="-5" dirty="0">
                <a:latin typeface="Calibri"/>
                <a:cs typeface="Calibri"/>
              </a:rPr>
              <a:t>require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10" dirty="0">
                <a:latin typeface="Calibri"/>
                <a:cs typeface="Calibri"/>
              </a:rPr>
              <a:t>record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spc="5" dirty="0">
                <a:latin typeface="Calibri"/>
                <a:cs typeface="Calibri"/>
              </a:rPr>
              <a:t>the two </a:t>
            </a:r>
            <a:r>
              <a:rPr sz="2400" dirty="0">
                <a:latin typeface="Calibri"/>
                <a:cs typeface="Calibri"/>
              </a:rPr>
              <a:t>join </a:t>
            </a:r>
            <a:r>
              <a:rPr sz="2400" spc="-5" dirty="0">
                <a:latin typeface="Calibri"/>
                <a:cs typeface="Calibri"/>
              </a:rPr>
              <a:t>tables </a:t>
            </a:r>
            <a:r>
              <a:rPr sz="2400" spc="15" dirty="0">
                <a:latin typeface="Calibri"/>
                <a:cs typeface="Calibri"/>
              </a:rPr>
              <a:t>to 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have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matching </a:t>
            </a:r>
            <a:r>
              <a:rPr sz="2400" spc="-10" dirty="0">
                <a:latin typeface="Calibri"/>
                <a:cs typeface="Calibri"/>
              </a:rPr>
              <a:t>record. </a:t>
            </a:r>
            <a:r>
              <a:rPr sz="2400" spc="-5" dirty="0">
                <a:latin typeface="Calibri"/>
                <a:cs typeface="Calibri"/>
              </a:rPr>
              <a:t>In this type </a:t>
            </a:r>
            <a:r>
              <a:rPr sz="2400" dirty="0">
                <a:latin typeface="Calibri"/>
                <a:cs typeface="Calibri"/>
              </a:rPr>
              <a:t>of join,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table retains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x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sz="2400" spc="5" dirty="0">
                <a:latin typeface="Calibri"/>
                <a:cs typeface="Calibri"/>
              </a:rPr>
              <a:t>Three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types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Joins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are:</a:t>
            </a:r>
            <a:endParaRPr sz="2400">
              <a:latin typeface="Calibri"/>
              <a:cs typeface="Calibri"/>
            </a:endParaRPr>
          </a:p>
          <a:p>
            <a:pPr marL="699135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Left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Join</a:t>
            </a:r>
            <a:endParaRPr sz="2400">
              <a:latin typeface="Calibri"/>
              <a:cs typeface="Calibri"/>
            </a:endParaRPr>
          </a:p>
          <a:p>
            <a:pPr marL="699135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5" dirty="0">
                <a:latin typeface="Calibri"/>
                <a:cs typeface="Calibri"/>
              </a:rPr>
              <a:t>Right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Join</a:t>
            </a:r>
            <a:endParaRPr sz="2400">
              <a:latin typeface="Calibri"/>
              <a:cs typeface="Calibri"/>
            </a:endParaRPr>
          </a:p>
          <a:p>
            <a:pPr marL="699135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Full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Join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501" y="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7726" y="0"/>
            <a:ext cx="7778750" cy="678180"/>
            <a:chOff x="2887726" y="0"/>
            <a:chExt cx="7778750" cy="6781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0901" y="0"/>
              <a:ext cx="7772400" cy="6714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890901" y="0"/>
              <a:ext cx="7772400" cy="671830"/>
            </a:xfrm>
            <a:custGeom>
              <a:avLst/>
              <a:gdLst/>
              <a:ahLst/>
              <a:cxnLst/>
              <a:rect l="l" t="t" r="r" b="b"/>
              <a:pathLst>
                <a:path w="7772400" h="671830">
                  <a:moveTo>
                    <a:pt x="0" y="671449"/>
                  </a:moveTo>
                  <a:lnTo>
                    <a:pt x="7772400" y="671449"/>
                  </a:lnTo>
                  <a:lnTo>
                    <a:pt x="7772400" y="0"/>
                  </a:lnTo>
                </a:path>
                <a:path w="7772400" h="671830">
                  <a:moveTo>
                    <a:pt x="0" y="0"/>
                  </a:moveTo>
                  <a:lnTo>
                    <a:pt x="0" y="671449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99710" y="34924"/>
            <a:ext cx="396494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596640" algn="l"/>
              </a:tabLst>
            </a:pPr>
            <a:r>
              <a:rPr spc="-5" dirty="0"/>
              <a:t>L</a:t>
            </a:r>
            <a:r>
              <a:rPr spc="35" dirty="0"/>
              <a:t>e</a:t>
            </a:r>
            <a:r>
              <a:rPr spc="30" dirty="0"/>
              <a:t>f</a:t>
            </a:r>
            <a:r>
              <a:rPr spc="10" dirty="0"/>
              <a:t>t</a:t>
            </a:r>
            <a:r>
              <a:rPr spc="-114" dirty="0"/>
              <a:t> </a:t>
            </a:r>
            <a:r>
              <a:rPr spc="15" dirty="0"/>
              <a:t>O</a:t>
            </a:r>
            <a:r>
              <a:rPr dirty="0"/>
              <a:t>u</a:t>
            </a:r>
            <a:r>
              <a:rPr spc="-60" dirty="0"/>
              <a:t>t</a:t>
            </a:r>
            <a:r>
              <a:rPr spc="35" dirty="0"/>
              <a:t>e</a:t>
            </a:r>
            <a:r>
              <a:rPr spc="10" dirty="0"/>
              <a:t>r</a:t>
            </a:r>
            <a:r>
              <a:rPr spc="-70" dirty="0"/>
              <a:t> </a:t>
            </a:r>
            <a:r>
              <a:rPr spc="-15" dirty="0"/>
              <a:t>J</a:t>
            </a:r>
            <a:r>
              <a:rPr spc="5" dirty="0"/>
              <a:t>o</a:t>
            </a:r>
            <a:r>
              <a:rPr spc="30" dirty="0"/>
              <a:t>i</a:t>
            </a:r>
            <a:r>
              <a:rPr spc="15" dirty="0"/>
              <a:t>n </a:t>
            </a:r>
            <a:r>
              <a:rPr spc="-25" dirty="0"/>
              <a:t>(</a:t>
            </a:r>
            <a:r>
              <a:rPr spc="15" dirty="0"/>
              <a:t>A</a:t>
            </a:r>
            <a:r>
              <a:rPr dirty="0"/>
              <a:t>	</a:t>
            </a:r>
            <a:r>
              <a:rPr spc="-5" dirty="0"/>
              <a:t>B)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41270" y="1200213"/>
            <a:ext cx="8081009" cy="148526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2150" b="1" spc="-5" dirty="0">
                <a:solidFill>
                  <a:srgbClr val="FF0000"/>
                </a:solidFill>
                <a:latin typeface="Calibri"/>
                <a:cs typeface="Calibri"/>
              </a:rPr>
              <a:t>LEFT</a:t>
            </a:r>
            <a:r>
              <a:rPr sz="2150" b="1" spc="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b="1" spc="25" dirty="0">
                <a:solidFill>
                  <a:srgbClr val="FF0000"/>
                </a:solidFill>
                <a:latin typeface="Calibri"/>
                <a:cs typeface="Calibri"/>
              </a:rPr>
              <a:t>outer</a:t>
            </a:r>
            <a:r>
              <a:rPr sz="215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b="1" spc="25" dirty="0">
                <a:solidFill>
                  <a:srgbClr val="FF0000"/>
                </a:solidFill>
                <a:latin typeface="Calibri"/>
                <a:cs typeface="Calibri"/>
              </a:rPr>
              <a:t>Join:</a:t>
            </a:r>
            <a:endParaRPr sz="215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91700"/>
              </a:lnSpc>
              <a:spcBef>
                <a:spcPts val="1010"/>
              </a:spcBef>
              <a:buFont typeface="Arial MT"/>
              <a:buChar char="•"/>
              <a:tabLst>
                <a:tab pos="241935" algn="l"/>
              </a:tabLst>
            </a:pPr>
            <a:r>
              <a:rPr sz="2150" spc="-5" dirty="0">
                <a:latin typeface="Calibri"/>
                <a:cs typeface="Calibri"/>
              </a:rPr>
              <a:t>LEFT </a:t>
            </a:r>
            <a:r>
              <a:rPr sz="2150" spc="15" dirty="0">
                <a:latin typeface="Calibri"/>
                <a:cs typeface="Calibri"/>
              </a:rPr>
              <a:t>JOIN </a:t>
            </a:r>
            <a:r>
              <a:rPr sz="2150" spc="10" dirty="0">
                <a:latin typeface="Calibri"/>
                <a:cs typeface="Calibri"/>
              </a:rPr>
              <a:t>returns </a:t>
            </a:r>
            <a:r>
              <a:rPr sz="2150" spc="15" dirty="0">
                <a:latin typeface="Calibri"/>
                <a:cs typeface="Calibri"/>
              </a:rPr>
              <a:t>all </a:t>
            </a:r>
            <a:r>
              <a:rPr sz="2150" spc="10" dirty="0">
                <a:latin typeface="Calibri"/>
                <a:cs typeface="Calibri"/>
              </a:rPr>
              <a:t>the </a:t>
            </a:r>
            <a:r>
              <a:rPr sz="2150" spc="5" dirty="0">
                <a:latin typeface="Calibri"/>
                <a:cs typeface="Calibri"/>
              </a:rPr>
              <a:t>rows </a:t>
            </a:r>
            <a:r>
              <a:rPr sz="2150" spc="20" dirty="0">
                <a:latin typeface="Calibri"/>
                <a:cs typeface="Calibri"/>
              </a:rPr>
              <a:t>from </a:t>
            </a:r>
            <a:r>
              <a:rPr sz="2150" spc="30" dirty="0">
                <a:latin typeface="Calibri"/>
                <a:cs typeface="Calibri"/>
              </a:rPr>
              <a:t>the </a:t>
            </a:r>
            <a:r>
              <a:rPr sz="2150" spc="10" dirty="0">
                <a:latin typeface="Calibri"/>
                <a:cs typeface="Calibri"/>
              </a:rPr>
              <a:t>table </a:t>
            </a:r>
            <a:r>
              <a:rPr sz="2150" dirty="0">
                <a:latin typeface="Calibri"/>
                <a:cs typeface="Calibri"/>
              </a:rPr>
              <a:t>on </a:t>
            </a:r>
            <a:r>
              <a:rPr sz="2150" spc="35" dirty="0">
                <a:latin typeface="Calibri"/>
                <a:cs typeface="Calibri"/>
              </a:rPr>
              <a:t>the </a:t>
            </a:r>
            <a:r>
              <a:rPr sz="2150" spc="25" dirty="0">
                <a:latin typeface="Calibri"/>
                <a:cs typeface="Calibri"/>
              </a:rPr>
              <a:t>left </a:t>
            </a:r>
            <a:r>
              <a:rPr sz="2150" spc="10" dirty="0">
                <a:latin typeface="Calibri"/>
                <a:cs typeface="Calibri"/>
              </a:rPr>
              <a:t>even </a:t>
            </a:r>
            <a:r>
              <a:rPr sz="2150" spc="15" dirty="0">
                <a:latin typeface="Calibri"/>
                <a:cs typeface="Calibri"/>
              </a:rPr>
              <a:t>if </a:t>
            </a:r>
            <a:r>
              <a:rPr sz="2150" spc="65" dirty="0">
                <a:latin typeface="Calibri"/>
                <a:cs typeface="Calibri"/>
              </a:rPr>
              <a:t>no </a:t>
            </a:r>
            <a:r>
              <a:rPr sz="2150" spc="7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matching rows have </a:t>
            </a:r>
            <a:r>
              <a:rPr sz="2150" spc="25" dirty="0">
                <a:latin typeface="Calibri"/>
                <a:cs typeface="Calibri"/>
              </a:rPr>
              <a:t>been </a:t>
            </a:r>
            <a:r>
              <a:rPr sz="2150" dirty="0">
                <a:latin typeface="Calibri"/>
                <a:cs typeface="Calibri"/>
              </a:rPr>
              <a:t>found </a:t>
            </a:r>
            <a:r>
              <a:rPr sz="2150" spc="20" dirty="0">
                <a:latin typeface="Calibri"/>
                <a:cs typeface="Calibri"/>
              </a:rPr>
              <a:t>in </a:t>
            </a:r>
            <a:r>
              <a:rPr sz="2150" spc="35" dirty="0">
                <a:latin typeface="Calibri"/>
                <a:cs typeface="Calibri"/>
              </a:rPr>
              <a:t>the </a:t>
            </a:r>
            <a:r>
              <a:rPr sz="2150" spc="10" dirty="0">
                <a:latin typeface="Calibri"/>
                <a:cs typeface="Calibri"/>
              </a:rPr>
              <a:t>table </a:t>
            </a:r>
            <a:r>
              <a:rPr sz="2150" dirty="0">
                <a:latin typeface="Calibri"/>
                <a:cs typeface="Calibri"/>
              </a:rPr>
              <a:t>on </a:t>
            </a:r>
            <a:r>
              <a:rPr sz="2150" spc="35" dirty="0">
                <a:latin typeface="Calibri"/>
                <a:cs typeface="Calibri"/>
              </a:rPr>
              <a:t>the </a:t>
            </a:r>
            <a:r>
              <a:rPr sz="2150" spc="10" dirty="0">
                <a:latin typeface="Calibri"/>
                <a:cs typeface="Calibri"/>
              </a:rPr>
              <a:t>right. </a:t>
            </a:r>
            <a:r>
              <a:rPr sz="2150" spc="40" dirty="0">
                <a:latin typeface="Calibri"/>
                <a:cs typeface="Calibri"/>
              </a:rPr>
              <a:t>When </a:t>
            </a:r>
            <a:r>
              <a:rPr sz="2150" spc="65" dirty="0">
                <a:latin typeface="Calibri"/>
                <a:cs typeface="Calibri"/>
              </a:rPr>
              <a:t>no </a:t>
            </a:r>
            <a:r>
              <a:rPr sz="2150" spc="7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matching</a:t>
            </a:r>
            <a:r>
              <a:rPr sz="2150" spc="7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record</a:t>
            </a:r>
            <a:r>
              <a:rPr sz="2150" spc="90" dirty="0">
                <a:latin typeface="Calibri"/>
                <a:cs typeface="Calibri"/>
              </a:rPr>
              <a:t> </a:t>
            </a:r>
            <a:r>
              <a:rPr sz="2150" spc="-15" dirty="0">
                <a:latin typeface="Calibri"/>
                <a:cs typeface="Calibri"/>
              </a:rPr>
              <a:t>found</a:t>
            </a:r>
            <a:r>
              <a:rPr sz="2150" spc="90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in</a:t>
            </a:r>
            <a:r>
              <a:rPr sz="2150" spc="2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the</a:t>
            </a:r>
            <a:r>
              <a:rPr sz="2150" spc="5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table</a:t>
            </a:r>
            <a:r>
              <a:rPr sz="2150" spc="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on</a:t>
            </a:r>
            <a:r>
              <a:rPr sz="2150" spc="9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the</a:t>
            </a:r>
            <a:r>
              <a:rPr sz="2150" spc="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right,</a:t>
            </a:r>
            <a:r>
              <a:rPr sz="2150" spc="25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NULL</a:t>
            </a:r>
            <a:r>
              <a:rPr sz="2150" spc="30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is</a:t>
            </a:r>
            <a:r>
              <a:rPr sz="2150" spc="10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returned.</a:t>
            </a:r>
            <a:endParaRPr sz="215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80976" y="0"/>
            <a:ext cx="6639559" cy="781050"/>
            <a:chOff x="1580976" y="0"/>
            <a:chExt cx="6639559" cy="7810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58125" y="190500"/>
              <a:ext cx="361950" cy="2571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0976" y="0"/>
              <a:ext cx="1305098" cy="78105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65777" y="2935365"/>
            <a:ext cx="6803319" cy="215691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R="6350" algn="ctr">
              <a:lnSpc>
                <a:spcPct val="100000"/>
              </a:lnSpc>
              <a:spcBef>
                <a:spcPts val="545"/>
              </a:spcBef>
            </a:pPr>
            <a:r>
              <a:rPr spc="15" dirty="0"/>
              <a:t>Left</a:t>
            </a:r>
            <a:r>
              <a:rPr spc="-125" dirty="0"/>
              <a:t> </a:t>
            </a:r>
            <a:r>
              <a:rPr spc="-5" dirty="0"/>
              <a:t>Outer</a:t>
            </a:r>
            <a:r>
              <a:rPr spc="-80" dirty="0"/>
              <a:t> </a:t>
            </a:r>
            <a:r>
              <a:rPr spc="5" dirty="0"/>
              <a:t>Join </a:t>
            </a:r>
            <a:r>
              <a:rPr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61591" y="1039812"/>
            <a:ext cx="376936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0" dirty="0">
                <a:latin typeface="Calibri"/>
                <a:cs typeface="Calibri"/>
              </a:rPr>
              <a:t>Consider</a:t>
            </a:r>
            <a:r>
              <a:rPr sz="2150" spc="17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the</a:t>
            </a:r>
            <a:r>
              <a:rPr sz="2150" spc="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following</a:t>
            </a:r>
            <a:r>
              <a:rPr sz="2150" spc="5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2</a:t>
            </a:r>
            <a:r>
              <a:rPr sz="2150" spc="55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Tables</a:t>
            </a:r>
            <a:endParaRPr sz="215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777235" y="1665604"/>
          <a:ext cx="6096000" cy="1849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20" dirty="0">
                          <a:latin typeface="Calibri"/>
                          <a:cs typeface="Calibri"/>
                        </a:rPr>
                        <a:t>Num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Square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802382" y="4139819"/>
          <a:ext cx="6096000" cy="1849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20" dirty="0">
                          <a:latin typeface="Calibri"/>
                          <a:cs typeface="Calibri"/>
                        </a:rPr>
                        <a:t>Num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25" dirty="0">
                          <a:latin typeface="Calibri"/>
                          <a:cs typeface="Calibri"/>
                        </a:rPr>
                        <a:t>Cube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2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125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501" y="9525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59959" y="43815"/>
            <a:ext cx="403923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Left</a:t>
            </a:r>
            <a:r>
              <a:rPr spc="-130" dirty="0"/>
              <a:t> </a:t>
            </a:r>
            <a:r>
              <a:rPr spc="-5" dirty="0"/>
              <a:t>Outer</a:t>
            </a:r>
            <a:r>
              <a:rPr spc="-80" dirty="0"/>
              <a:t> </a:t>
            </a:r>
            <a:r>
              <a:rPr spc="5" dirty="0"/>
              <a:t>Join </a:t>
            </a:r>
            <a:r>
              <a:rPr dirty="0"/>
              <a:t>Example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7575" y="1813623"/>
            <a:ext cx="119634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  <a:tab pos="946785" algn="l"/>
              </a:tabLst>
            </a:pPr>
            <a:r>
              <a:rPr sz="2150" b="1" dirty="0">
                <a:latin typeface="Calibri"/>
                <a:cs typeface="Calibri"/>
              </a:rPr>
              <a:t>(</a:t>
            </a:r>
            <a:r>
              <a:rPr sz="2150" b="1" spc="15" dirty="0">
                <a:latin typeface="Calibri"/>
                <a:cs typeface="Calibri"/>
              </a:rPr>
              <a:t>A</a:t>
            </a:r>
            <a:r>
              <a:rPr sz="2150" b="1" dirty="0">
                <a:latin typeface="Calibri"/>
                <a:cs typeface="Calibri"/>
              </a:rPr>
              <a:t>	</a:t>
            </a:r>
            <a:r>
              <a:rPr sz="2150" b="1" spc="-15" dirty="0">
                <a:latin typeface="Calibri"/>
                <a:cs typeface="Calibri"/>
              </a:rPr>
              <a:t>B)</a:t>
            </a:r>
            <a:endParaRPr sz="215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4475" y="1924050"/>
            <a:ext cx="228600" cy="171450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889250" y="2342514"/>
          <a:ext cx="6096000" cy="19154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4">
                <a:tc gridSpan="3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  <a:tabLst>
                          <a:tab pos="574675" algn="l"/>
                        </a:tabLst>
                      </a:pPr>
                      <a:r>
                        <a:rPr sz="1800" b="1" spc="-20" dirty="0">
                          <a:latin typeface="Calibri"/>
                          <a:cs typeface="Calibri"/>
                        </a:rPr>
                        <a:t>(A	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20" dirty="0">
                          <a:latin typeface="Calibri"/>
                          <a:cs typeface="Calibri"/>
                        </a:rPr>
                        <a:t>Num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Square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5" dirty="0">
                          <a:latin typeface="Calibri"/>
                          <a:cs typeface="Calibri"/>
                        </a:rPr>
                        <a:t>Cube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9300" y="2466975"/>
            <a:ext cx="228600" cy="1619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90501" y="0"/>
            <a:ext cx="1305098" cy="78105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5391" y="1091882"/>
            <a:ext cx="432689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5" dirty="0">
                <a:latin typeface="Arial MT"/>
                <a:cs typeface="Arial MT"/>
              </a:rPr>
              <a:t>En</a:t>
            </a:r>
            <a:r>
              <a:rPr sz="2000" spc="5" dirty="0">
                <a:latin typeface="Arial MT"/>
                <a:cs typeface="Arial MT"/>
              </a:rPr>
              <a:t>g</a:t>
            </a:r>
            <a:r>
              <a:rPr sz="2000" spc="10" dirty="0">
                <a:latin typeface="Arial MT"/>
                <a:cs typeface="Arial MT"/>
              </a:rPr>
              <a:t>ine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10" dirty="0">
                <a:latin typeface="Arial MT"/>
                <a:cs typeface="Arial MT"/>
              </a:rPr>
              <a:t>ring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Gra</a:t>
            </a:r>
            <a:r>
              <a:rPr sz="2000" spc="5" dirty="0">
                <a:latin typeface="Arial MT"/>
                <a:cs typeface="Arial MT"/>
              </a:rPr>
              <a:t>d</a:t>
            </a:r>
            <a:r>
              <a:rPr sz="2000" spc="15" dirty="0">
                <a:latin typeface="Arial MT"/>
                <a:cs typeface="Arial MT"/>
              </a:rPr>
              <a:t>ua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es</a:t>
            </a:r>
            <a:r>
              <a:rPr sz="2000" spc="-15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w</a:t>
            </a:r>
            <a:r>
              <a:rPr sz="2000" spc="5" dirty="0">
                <a:latin typeface="Arial MT"/>
                <a:cs typeface="Arial MT"/>
              </a:rPr>
              <a:t>ill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be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able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o: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66912" y="1585912"/>
          <a:ext cx="8305800" cy="4237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85392">
                <a:tc>
                  <a:txBody>
                    <a:bodyPr/>
                    <a:lstStyle/>
                    <a:p>
                      <a:pPr marL="92710" marR="518795">
                        <a:lnSpc>
                          <a:spcPct val="103200"/>
                        </a:lnSpc>
                        <a:spcBef>
                          <a:spcPts val="254"/>
                        </a:spcBef>
                      </a:pPr>
                      <a:r>
                        <a:rPr sz="1850" b="1" spc="20" dirty="0">
                          <a:latin typeface="Calibri"/>
                          <a:cs typeface="Calibri"/>
                        </a:rPr>
                        <a:t>1. </a:t>
                      </a:r>
                      <a:r>
                        <a:rPr sz="1850" b="1" dirty="0">
                          <a:latin typeface="Calibri"/>
                          <a:cs typeface="Calibri"/>
                        </a:rPr>
                        <a:t>Engineering</a:t>
                      </a:r>
                      <a:r>
                        <a:rPr sz="1850" b="1" spc="5" dirty="0">
                          <a:latin typeface="Calibri"/>
                          <a:cs typeface="Calibri"/>
                        </a:rPr>
                        <a:t> knowledge:</a:t>
                      </a:r>
                      <a:r>
                        <a:rPr sz="185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Apply </a:t>
                      </a:r>
                      <a:r>
                        <a:rPr sz="185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knowledge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mathematics, science,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engineering</a:t>
                      </a:r>
                      <a:r>
                        <a:rPr sz="185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fundamentals,</a:t>
                      </a:r>
                      <a:r>
                        <a:rPr sz="185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5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5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engineering</a:t>
                      </a:r>
                      <a:r>
                        <a:rPr sz="185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specialization</a:t>
                      </a:r>
                      <a:r>
                        <a:rPr sz="18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5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solution</a:t>
                      </a:r>
                      <a:r>
                        <a:rPr sz="185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50" spc="-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complex</a:t>
                      </a:r>
                      <a:r>
                        <a:rPr sz="18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engineering</a:t>
                      </a:r>
                      <a:r>
                        <a:rPr sz="185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problems.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7AE4E4"/>
                      </a:solidFill>
                      <a:prstDash val="solid"/>
                    </a:lnL>
                    <a:lnR w="28575">
                      <a:solidFill>
                        <a:srgbClr val="7AE4E4"/>
                      </a:solidFill>
                      <a:prstDash val="solid"/>
                    </a:lnR>
                    <a:lnT w="28575">
                      <a:solidFill>
                        <a:srgbClr val="7AE4E4"/>
                      </a:solidFill>
                      <a:prstDash val="solid"/>
                    </a:lnT>
                    <a:lnB w="28575">
                      <a:solidFill>
                        <a:srgbClr val="7AE4E4"/>
                      </a:solidFill>
                      <a:prstDash val="solid"/>
                    </a:lnB>
                    <a:solidFill>
                      <a:srgbClr val="DD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5266">
                <a:tc>
                  <a:txBody>
                    <a:bodyPr/>
                    <a:lstStyle/>
                    <a:p>
                      <a:pPr marL="92710" marR="440055">
                        <a:lnSpc>
                          <a:spcPct val="103200"/>
                        </a:lnSpc>
                        <a:spcBef>
                          <a:spcPts val="270"/>
                        </a:spcBef>
                      </a:pPr>
                      <a:r>
                        <a:rPr sz="1850" b="1" spc="20" dirty="0">
                          <a:latin typeface="Calibri"/>
                          <a:cs typeface="Calibri"/>
                        </a:rPr>
                        <a:t>2.</a:t>
                      </a:r>
                      <a:r>
                        <a:rPr sz="185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dirty="0">
                          <a:latin typeface="Calibri"/>
                          <a:cs typeface="Calibri"/>
                        </a:rPr>
                        <a:t>Problem</a:t>
                      </a:r>
                      <a:r>
                        <a:rPr sz="1850" b="1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spc="-5" dirty="0">
                          <a:latin typeface="Calibri"/>
                          <a:cs typeface="Calibri"/>
                        </a:rPr>
                        <a:t>analysis:</a:t>
                      </a:r>
                      <a:r>
                        <a:rPr sz="1850" b="1" spc="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20" dirty="0">
                          <a:latin typeface="Calibri"/>
                          <a:cs typeface="Calibri"/>
                        </a:rPr>
                        <a:t>Identify,</a:t>
                      </a:r>
                      <a:r>
                        <a:rPr sz="185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 dirty="0">
                          <a:latin typeface="Calibri"/>
                          <a:cs typeface="Calibri"/>
                        </a:rPr>
                        <a:t>formulate,</a:t>
                      </a:r>
                      <a:r>
                        <a:rPr sz="185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review</a:t>
                      </a:r>
                      <a:r>
                        <a:rPr sz="18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research</a:t>
                      </a:r>
                      <a:r>
                        <a:rPr sz="18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 dirty="0">
                          <a:latin typeface="Calibri"/>
                          <a:cs typeface="Calibri"/>
                        </a:rPr>
                        <a:t>literature,</a:t>
                      </a:r>
                      <a:r>
                        <a:rPr sz="185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5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 dirty="0">
                          <a:latin typeface="Calibri"/>
                          <a:cs typeface="Calibri"/>
                        </a:rPr>
                        <a:t>analyze </a:t>
                      </a:r>
                      <a:r>
                        <a:rPr sz="1850" spc="-4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complex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engineering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 problems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reaching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substantiated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conclusions using </a:t>
                      </a:r>
                      <a:r>
                        <a:rPr sz="1850" spc="20" dirty="0">
                          <a:latin typeface="Calibri"/>
                          <a:cs typeface="Calibri"/>
                        </a:rPr>
                        <a:t>first </a:t>
                      </a:r>
                      <a:r>
                        <a:rPr sz="18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principles</a:t>
                      </a:r>
                      <a:r>
                        <a:rPr sz="18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mathematics,</a:t>
                      </a:r>
                      <a:r>
                        <a:rPr sz="185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 dirty="0">
                          <a:latin typeface="Calibri"/>
                          <a:cs typeface="Calibri"/>
                        </a:rPr>
                        <a:t>natural</a:t>
                      </a:r>
                      <a:r>
                        <a:rPr sz="185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sciences,</a:t>
                      </a:r>
                      <a:r>
                        <a:rPr sz="185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engineering</a:t>
                      </a:r>
                      <a:r>
                        <a:rPr sz="1850" spc="2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sciences.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7AE4E4"/>
                      </a:solidFill>
                      <a:prstDash val="solid"/>
                    </a:lnL>
                    <a:lnR w="28575">
                      <a:solidFill>
                        <a:srgbClr val="7AE4E4"/>
                      </a:solidFill>
                      <a:prstDash val="solid"/>
                    </a:lnR>
                    <a:lnT w="28575">
                      <a:solidFill>
                        <a:srgbClr val="7AE4E4"/>
                      </a:solidFill>
                      <a:prstDash val="solid"/>
                    </a:lnT>
                    <a:lnB w="28575">
                      <a:solidFill>
                        <a:srgbClr val="7AE4E4"/>
                      </a:solidFill>
                      <a:prstDash val="solid"/>
                    </a:lnB>
                    <a:solidFill>
                      <a:srgbClr val="DD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1048">
                <a:tc>
                  <a:txBody>
                    <a:bodyPr/>
                    <a:lstStyle/>
                    <a:p>
                      <a:pPr marL="92710" marR="494030">
                        <a:lnSpc>
                          <a:spcPct val="102600"/>
                        </a:lnSpc>
                        <a:spcBef>
                          <a:spcPts val="295"/>
                        </a:spcBef>
                      </a:pPr>
                      <a:r>
                        <a:rPr sz="1850" b="1" spc="20" dirty="0">
                          <a:latin typeface="Calibri"/>
                          <a:cs typeface="Calibri"/>
                        </a:rPr>
                        <a:t>3.</a:t>
                      </a:r>
                      <a:r>
                        <a:rPr sz="185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spc="5" dirty="0">
                          <a:latin typeface="Calibri"/>
                          <a:cs typeface="Calibri"/>
                        </a:rPr>
                        <a:t>Design/development</a:t>
                      </a:r>
                      <a:r>
                        <a:rPr sz="1850" b="1" spc="2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spc="-1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5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spc="-5" dirty="0">
                          <a:latin typeface="Calibri"/>
                          <a:cs typeface="Calibri"/>
                        </a:rPr>
                        <a:t>solutions:</a:t>
                      </a:r>
                      <a:r>
                        <a:rPr sz="1850" b="1" spc="3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Design</a:t>
                      </a:r>
                      <a:r>
                        <a:rPr sz="185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solutions</a:t>
                      </a:r>
                      <a:r>
                        <a:rPr sz="185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complex</a:t>
                      </a:r>
                      <a:r>
                        <a:rPr sz="18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engineering </a:t>
                      </a:r>
                      <a:r>
                        <a:rPr sz="1850" spc="-4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problems</a:t>
                      </a:r>
                      <a:r>
                        <a:rPr sz="185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design</a:t>
                      </a:r>
                      <a:r>
                        <a:rPr sz="185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8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components</a:t>
                      </a:r>
                      <a:r>
                        <a:rPr sz="185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processes</a:t>
                      </a:r>
                      <a:r>
                        <a:rPr sz="18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85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 dirty="0">
                          <a:latin typeface="Calibri"/>
                          <a:cs typeface="Calibri"/>
                        </a:rPr>
                        <a:t>meet</a:t>
                      </a:r>
                      <a:r>
                        <a:rPr sz="185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specified </a:t>
                      </a:r>
                      <a:r>
                        <a:rPr sz="1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10" dirty="0">
                          <a:latin typeface="Calibri"/>
                          <a:cs typeface="Calibri"/>
                        </a:rPr>
                        <a:t>needs</a:t>
                      </a:r>
                      <a:r>
                        <a:rPr sz="1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with appropriate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consideration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85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public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health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50" spc="-30" dirty="0">
                          <a:latin typeface="Calibri"/>
                          <a:cs typeface="Calibri"/>
                        </a:rPr>
                        <a:t>safety,</a:t>
                      </a:r>
                      <a:r>
                        <a:rPr sz="18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5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 cultural,</a:t>
                      </a:r>
                      <a:r>
                        <a:rPr sz="185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societal,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 and</a:t>
                      </a:r>
                      <a:r>
                        <a:rPr sz="185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 dirty="0">
                          <a:latin typeface="Calibri"/>
                          <a:cs typeface="Calibri"/>
                        </a:rPr>
                        <a:t>environmental</a:t>
                      </a:r>
                      <a:r>
                        <a:rPr sz="185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considerations.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7AE4E4"/>
                      </a:solidFill>
                      <a:prstDash val="solid"/>
                    </a:lnL>
                    <a:lnR w="28575">
                      <a:solidFill>
                        <a:srgbClr val="7AE4E4"/>
                      </a:solidFill>
                      <a:prstDash val="solid"/>
                    </a:lnR>
                    <a:lnT w="28575">
                      <a:solidFill>
                        <a:srgbClr val="7AE4E4"/>
                      </a:solidFill>
                      <a:prstDash val="solid"/>
                    </a:lnT>
                    <a:lnB w="28575">
                      <a:solidFill>
                        <a:srgbClr val="7AE4E4"/>
                      </a:solidFill>
                      <a:prstDash val="solid"/>
                    </a:lnB>
                    <a:solidFill>
                      <a:srgbClr val="DD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5329">
                <a:tc>
                  <a:txBody>
                    <a:bodyPr/>
                    <a:lstStyle/>
                    <a:p>
                      <a:pPr marL="92710" marR="154305">
                        <a:lnSpc>
                          <a:spcPct val="103200"/>
                        </a:lnSpc>
                        <a:spcBef>
                          <a:spcPts val="295"/>
                        </a:spcBef>
                      </a:pPr>
                      <a:r>
                        <a:rPr sz="1850" b="1" spc="20" dirty="0">
                          <a:latin typeface="Calibri"/>
                          <a:cs typeface="Calibri"/>
                        </a:rPr>
                        <a:t>4. </a:t>
                      </a:r>
                      <a:r>
                        <a:rPr sz="1850" b="1" spc="-20" dirty="0">
                          <a:latin typeface="Calibri"/>
                          <a:cs typeface="Calibri"/>
                        </a:rPr>
                        <a:t>Conduct</a:t>
                      </a:r>
                      <a:r>
                        <a:rPr sz="185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dirty="0">
                          <a:latin typeface="Calibri"/>
                          <a:cs typeface="Calibri"/>
                        </a:rPr>
                        <a:t>investigations </a:t>
                      </a:r>
                      <a:r>
                        <a:rPr sz="1850" b="1" spc="-10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50" b="1" spc="-5" dirty="0">
                          <a:latin typeface="Calibri"/>
                          <a:cs typeface="Calibri"/>
                        </a:rPr>
                        <a:t>complex</a:t>
                      </a:r>
                      <a:r>
                        <a:rPr sz="185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spc="-5" dirty="0">
                          <a:latin typeface="Calibri"/>
                          <a:cs typeface="Calibri"/>
                        </a:rPr>
                        <a:t>problems:</a:t>
                      </a:r>
                      <a:r>
                        <a:rPr sz="1850" b="1" spc="4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5" dirty="0">
                          <a:latin typeface="Calibri"/>
                          <a:cs typeface="Calibri"/>
                        </a:rPr>
                        <a:t>Use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research-based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knowledge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research</a:t>
                      </a:r>
                      <a:r>
                        <a:rPr sz="1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 dirty="0">
                          <a:latin typeface="Calibri"/>
                          <a:cs typeface="Calibri"/>
                        </a:rPr>
                        <a:t>methods</a:t>
                      </a:r>
                      <a:r>
                        <a:rPr sz="1850" spc="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including</a:t>
                      </a:r>
                      <a:r>
                        <a:rPr sz="18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design</a:t>
                      </a:r>
                      <a:r>
                        <a:rPr sz="185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experiments,</a:t>
                      </a:r>
                      <a:r>
                        <a:rPr sz="185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analysis</a:t>
                      </a:r>
                      <a:r>
                        <a:rPr sz="18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interpretation </a:t>
                      </a:r>
                      <a:r>
                        <a:rPr sz="1850" spc="-4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data,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 and</a:t>
                      </a:r>
                      <a:r>
                        <a:rPr sz="185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synthesis</a:t>
                      </a:r>
                      <a:r>
                        <a:rPr sz="18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5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85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5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provide</a:t>
                      </a:r>
                      <a:r>
                        <a:rPr sz="18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valid</a:t>
                      </a:r>
                      <a:r>
                        <a:rPr sz="1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conclusions.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7AE4E4"/>
                      </a:solidFill>
                      <a:prstDash val="solid"/>
                    </a:lnL>
                    <a:lnR w="28575">
                      <a:solidFill>
                        <a:srgbClr val="7AE4E4"/>
                      </a:solidFill>
                      <a:prstDash val="solid"/>
                    </a:lnR>
                    <a:lnT w="28575">
                      <a:solidFill>
                        <a:srgbClr val="7AE4E4"/>
                      </a:solidFill>
                      <a:prstDash val="solid"/>
                    </a:lnT>
                    <a:lnB w="28575">
                      <a:solidFill>
                        <a:srgbClr val="7AE4E4"/>
                      </a:solidFill>
                      <a:prstDash val="solid"/>
                    </a:lnB>
                    <a:solidFill>
                      <a:srgbClr val="DD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420875" y="1650"/>
            <a:ext cx="10774680" cy="711200"/>
            <a:chOff x="1420875" y="1650"/>
            <a:chExt cx="10774680" cy="7112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4050" y="4825"/>
              <a:ext cx="10767949" cy="7048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24050" y="4825"/>
              <a:ext cx="10768330" cy="704850"/>
            </a:xfrm>
            <a:custGeom>
              <a:avLst/>
              <a:gdLst/>
              <a:ahLst/>
              <a:cxnLst/>
              <a:rect l="l" t="t" r="r" b="b"/>
              <a:pathLst>
                <a:path w="10768330" h="704850">
                  <a:moveTo>
                    <a:pt x="0" y="704850"/>
                  </a:moveTo>
                  <a:lnTo>
                    <a:pt x="10767949" y="704850"/>
                  </a:lnTo>
                </a:path>
                <a:path w="10768330" h="704850">
                  <a:moveTo>
                    <a:pt x="10767949" y="0"/>
                  </a:moveTo>
                  <a:lnTo>
                    <a:pt x="0" y="0"/>
                  </a:lnTo>
                  <a:lnTo>
                    <a:pt x="0" y="70485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14265" y="69214"/>
            <a:ext cx="4785995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50" spc="10" dirty="0">
                <a:solidFill>
                  <a:srgbClr val="000000"/>
                </a:solidFill>
                <a:latin typeface="Times New Roman"/>
                <a:cs typeface="Times New Roman"/>
              </a:rPr>
              <a:t>Program</a:t>
            </a:r>
            <a:r>
              <a:rPr sz="33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spc="-10" dirty="0">
                <a:solidFill>
                  <a:srgbClr val="000000"/>
                </a:solidFill>
                <a:latin typeface="Times New Roman"/>
                <a:cs typeface="Times New Roman"/>
              </a:rPr>
              <a:t>Outcomes</a:t>
            </a:r>
            <a:r>
              <a:rPr sz="3350" spc="2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spc="10" dirty="0">
                <a:solidFill>
                  <a:srgbClr val="000000"/>
                </a:solidFill>
                <a:latin typeface="Times New Roman"/>
                <a:cs typeface="Times New Roman"/>
              </a:rPr>
              <a:t>(POs)</a:t>
            </a:r>
            <a:endParaRPr sz="335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807584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54064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85837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82401" y="6472554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545"/>
              </a:spcBef>
              <a:tabLst>
                <a:tab pos="3552190" algn="l"/>
              </a:tabLst>
            </a:pPr>
            <a:r>
              <a:rPr spc="5" dirty="0"/>
              <a:t>Right</a:t>
            </a:r>
            <a:r>
              <a:rPr spc="-50" dirty="0"/>
              <a:t> </a:t>
            </a:r>
            <a:r>
              <a:rPr spc="-5" dirty="0"/>
              <a:t>Outer</a:t>
            </a:r>
            <a:r>
              <a:rPr spc="-65" dirty="0"/>
              <a:t> </a:t>
            </a:r>
            <a:r>
              <a:rPr spc="5" dirty="0"/>
              <a:t>Join</a:t>
            </a:r>
            <a:r>
              <a:rPr spc="-50" dirty="0"/>
              <a:t> </a:t>
            </a:r>
            <a:r>
              <a:rPr spc="-5" dirty="0"/>
              <a:t>(A	</a:t>
            </a:r>
            <a:r>
              <a:rPr dirty="0"/>
              <a:t>B)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92985" y="1372933"/>
            <a:ext cx="8805545" cy="1790064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95"/>
              </a:spcBef>
            </a:pPr>
            <a:r>
              <a:rPr sz="2150" b="1" spc="10" dirty="0">
                <a:solidFill>
                  <a:srgbClr val="FF0000"/>
                </a:solidFill>
                <a:latin typeface="Calibri"/>
                <a:cs typeface="Calibri"/>
              </a:rPr>
              <a:t>Right</a:t>
            </a:r>
            <a:r>
              <a:rPr sz="215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b="1" spc="25" dirty="0">
                <a:solidFill>
                  <a:srgbClr val="FF0000"/>
                </a:solidFill>
                <a:latin typeface="Calibri"/>
                <a:cs typeface="Calibri"/>
              </a:rPr>
              <a:t>outer</a:t>
            </a:r>
            <a:r>
              <a:rPr sz="215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b="1" spc="10" dirty="0">
                <a:solidFill>
                  <a:srgbClr val="FF0000"/>
                </a:solidFill>
                <a:latin typeface="Calibri"/>
                <a:cs typeface="Calibri"/>
              </a:rPr>
              <a:t>join:</a:t>
            </a:r>
            <a:endParaRPr sz="215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922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spc="5" dirty="0">
                <a:latin typeface="Calibri"/>
                <a:cs typeface="Calibri"/>
              </a:rPr>
              <a:t>RIGHT </a:t>
            </a:r>
            <a:r>
              <a:rPr sz="2150" spc="15" dirty="0">
                <a:latin typeface="Calibri"/>
                <a:cs typeface="Calibri"/>
              </a:rPr>
              <a:t>JOIN </a:t>
            </a:r>
            <a:r>
              <a:rPr sz="2150" spc="5" dirty="0">
                <a:latin typeface="Calibri"/>
                <a:cs typeface="Calibri"/>
              </a:rPr>
              <a:t>returns </a:t>
            </a:r>
            <a:r>
              <a:rPr sz="2150" spc="15" dirty="0">
                <a:latin typeface="Calibri"/>
                <a:cs typeface="Calibri"/>
              </a:rPr>
              <a:t>all </a:t>
            </a:r>
            <a:r>
              <a:rPr sz="2150" spc="10" dirty="0">
                <a:latin typeface="Calibri"/>
                <a:cs typeface="Calibri"/>
              </a:rPr>
              <a:t>the </a:t>
            </a:r>
            <a:r>
              <a:rPr sz="2150" spc="20" dirty="0">
                <a:latin typeface="Calibri"/>
                <a:cs typeface="Calibri"/>
              </a:rPr>
              <a:t>columns from </a:t>
            </a:r>
            <a:r>
              <a:rPr sz="2150" spc="30" dirty="0">
                <a:latin typeface="Calibri"/>
                <a:cs typeface="Calibri"/>
              </a:rPr>
              <a:t>the </a:t>
            </a:r>
            <a:r>
              <a:rPr sz="2150" spc="10" dirty="0">
                <a:latin typeface="Calibri"/>
                <a:cs typeface="Calibri"/>
              </a:rPr>
              <a:t>table </a:t>
            </a:r>
            <a:r>
              <a:rPr sz="2150" spc="35" dirty="0">
                <a:latin typeface="Calibri"/>
                <a:cs typeface="Calibri"/>
              </a:rPr>
              <a:t>on </a:t>
            </a:r>
            <a:r>
              <a:rPr sz="2150" spc="10" dirty="0">
                <a:latin typeface="Calibri"/>
                <a:cs typeface="Calibri"/>
              </a:rPr>
              <a:t>the right </a:t>
            </a:r>
            <a:r>
              <a:rPr sz="2150" spc="-10" dirty="0">
                <a:latin typeface="Calibri"/>
                <a:cs typeface="Calibri"/>
              </a:rPr>
              <a:t>even </a:t>
            </a:r>
            <a:r>
              <a:rPr sz="2150" spc="15" dirty="0">
                <a:latin typeface="Calibri"/>
                <a:cs typeface="Calibri"/>
              </a:rPr>
              <a:t>if </a:t>
            </a:r>
            <a:r>
              <a:rPr sz="2150" spc="65" dirty="0">
                <a:latin typeface="Calibri"/>
                <a:cs typeface="Calibri"/>
              </a:rPr>
              <a:t>no </a:t>
            </a:r>
            <a:r>
              <a:rPr sz="2150" spc="7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matching rows have </a:t>
            </a:r>
            <a:r>
              <a:rPr sz="2150" spc="25" dirty="0">
                <a:latin typeface="Calibri"/>
                <a:cs typeface="Calibri"/>
              </a:rPr>
              <a:t>been </a:t>
            </a:r>
            <a:r>
              <a:rPr sz="2150" spc="15" dirty="0">
                <a:latin typeface="Calibri"/>
                <a:cs typeface="Calibri"/>
              </a:rPr>
              <a:t>found </a:t>
            </a:r>
            <a:r>
              <a:rPr sz="2150" spc="20" dirty="0">
                <a:latin typeface="Calibri"/>
                <a:cs typeface="Calibri"/>
              </a:rPr>
              <a:t>in </a:t>
            </a:r>
            <a:r>
              <a:rPr sz="2150" spc="35" dirty="0">
                <a:latin typeface="Calibri"/>
                <a:cs typeface="Calibri"/>
              </a:rPr>
              <a:t>the </a:t>
            </a:r>
            <a:r>
              <a:rPr sz="2150" spc="15" dirty="0">
                <a:latin typeface="Calibri"/>
                <a:cs typeface="Calibri"/>
              </a:rPr>
              <a:t>table </a:t>
            </a:r>
            <a:r>
              <a:rPr sz="2150" spc="40" dirty="0">
                <a:latin typeface="Calibri"/>
                <a:cs typeface="Calibri"/>
              </a:rPr>
              <a:t>on </a:t>
            </a:r>
            <a:r>
              <a:rPr sz="2150" spc="35" dirty="0">
                <a:latin typeface="Calibri"/>
                <a:cs typeface="Calibri"/>
              </a:rPr>
              <a:t>the </a:t>
            </a:r>
            <a:r>
              <a:rPr sz="2150" spc="10" dirty="0">
                <a:latin typeface="Calibri"/>
                <a:cs typeface="Calibri"/>
              </a:rPr>
              <a:t>left. </a:t>
            </a:r>
            <a:r>
              <a:rPr sz="2150" spc="15" dirty="0">
                <a:latin typeface="Calibri"/>
                <a:cs typeface="Calibri"/>
              </a:rPr>
              <a:t>Where </a:t>
            </a:r>
            <a:r>
              <a:rPr sz="2150" dirty="0">
                <a:latin typeface="Calibri"/>
                <a:cs typeface="Calibri"/>
              </a:rPr>
              <a:t>no </a:t>
            </a:r>
            <a:r>
              <a:rPr sz="2150" spc="10" dirty="0">
                <a:latin typeface="Calibri"/>
                <a:cs typeface="Calibri"/>
              </a:rPr>
              <a:t>matches </a:t>
            </a:r>
            <a:r>
              <a:rPr sz="2150" spc="-47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have </a:t>
            </a:r>
            <a:r>
              <a:rPr sz="2150" spc="10" dirty="0">
                <a:latin typeface="Calibri"/>
                <a:cs typeface="Calibri"/>
              </a:rPr>
              <a:t>been </a:t>
            </a:r>
            <a:r>
              <a:rPr sz="2150" spc="15" dirty="0">
                <a:latin typeface="Calibri"/>
                <a:cs typeface="Calibri"/>
              </a:rPr>
              <a:t>found </a:t>
            </a:r>
            <a:r>
              <a:rPr sz="2150" spc="20" dirty="0">
                <a:latin typeface="Calibri"/>
                <a:cs typeface="Calibri"/>
              </a:rPr>
              <a:t>in </a:t>
            </a:r>
            <a:r>
              <a:rPr sz="2150" spc="10" dirty="0">
                <a:latin typeface="Calibri"/>
                <a:cs typeface="Calibri"/>
              </a:rPr>
              <a:t>the table </a:t>
            </a:r>
            <a:r>
              <a:rPr sz="2150" dirty="0">
                <a:latin typeface="Calibri"/>
                <a:cs typeface="Calibri"/>
              </a:rPr>
              <a:t>on</a:t>
            </a:r>
            <a:r>
              <a:rPr sz="2150" spc="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the </a:t>
            </a:r>
            <a:r>
              <a:rPr sz="2150" spc="5" dirty="0">
                <a:latin typeface="Calibri"/>
                <a:cs typeface="Calibri"/>
              </a:rPr>
              <a:t>left,  </a:t>
            </a:r>
            <a:r>
              <a:rPr sz="2150" spc="20" dirty="0">
                <a:latin typeface="Calibri"/>
                <a:cs typeface="Calibri"/>
              </a:rPr>
              <a:t>NULL is </a:t>
            </a:r>
            <a:r>
              <a:rPr sz="2150" spc="10" dirty="0">
                <a:latin typeface="Calibri"/>
                <a:cs typeface="Calibri"/>
              </a:rPr>
              <a:t>returned. </a:t>
            </a:r>
            <a:r>
              <a:rPr sz="2150" spc="20" dirty="0">
                <a:latin typeface="Calibri"/>
                <a:cs typeface="Calibri"/>
              </a:rPr>
              <a:t>RIGHT </a:t>
            </a:r>
            <a:r>
              <a:rPr sz="2150" spc="15" dirty="0">
                <a:latin typeface="Calibri"/>
                <a:cs typeface="Calibri"/>
              </a:rPr>
              <a:t>outer </a:t>
            </a:r>
            <a:r>
              <a:rPr sz="2150" spc="20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JOIN</a:t>
            </a:r>
            <a:r>
              <a:rPr sz="2150" spc="130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is</a:t>
            </a:r>
            <a:r>
              <a:rPr sz="2150" spc="10" dirty="0">
                <a:latin typeface="Calibri"/>
                <a:cs typeface="Calibri"/>
              </a:rPr>
              <a:t> the</a:t>
            </a:r>
            <a:r>
              <a:rPr sz="2150" spc="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opposite</a:t>
            </a:r>
            <a:r>
              <a:rPr sz="2150" spc="145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of</a:t>
            </a:r>
            <a:r>
              <a:rPr sz="2150" spc="50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LEFT</a:t>
            </a:r>
            <a:r>
              <a:rPr sz="2150" spc="105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JOIN</a:t>
            </a:r>
            <a:endParaRPr sz="215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90501" y="28575"/>
            <a:ext cx="6763384" cy="771525"/>
            <a:chOff x="1590501" y="28575"/>
            <a:chExt cx="6763384" cy="77152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7675" y="247650"/>
              <a:ext cx="285750" cy="228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0501" y="28575"/>
              <a:ext cx="1305098" cy="771525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64715" y="3391379"/>
            <a:ext cx="7032683" cy="172354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70</a:t>
            </a:fld>
            <a:endParaRPr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pc="5" dirty="0"/>
              <a:t>Right</a:t>
            </a:r>
            <a:r>
              <a:rPr spc="-60" dirty="0"/>
              <a:t> </a:t>
            </a:r>
            <a:r>
              <a:rPr dirty="0"/>
              <a:t>Outer</a:t>
            </a:r>
            <a:r>
              <a:rPr spc="-85" dirty="0"/>
              <a:t> </a:t>
            </a:r>
            <a:r>
              <a:rPr spc="10" dirty="0"/>
              <a:t>Join</a:t>
            </a:r>
            <a:r>
              <a:rPr spc="-65" dirty="0"/>
              <a:t> </a:t>
            </a:r>
            <a:r>
              <a:rPr spc="5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96185" y="1813623"/>
            <a:ext cx="96710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17550" algn="l"/>
              </a:tabLst>
            </a:pPr>
            <a:r>
              <a:rPr sz="2150" b="1" dirty="0">
                <a:latin typeface="Calibri"/>
                <a:cs typeface="Calibri"/>
              </a:rPr>
              <a:t>(</a:t>
            </a:r>
            <a:r>
              <a:rPr sz="2150" b="1" spc="15" dirty="0">
                <a:latin typeface="Calibri"/>
                <a:cs typeface="Calibri"/>
              </a:rPr>
              <a:t>A</a:t>
            </a:r>
            <a:r>
              <a:rPr sz="2150" b="1" dirty="0">
                <a:latin typeface="Calibri"/>
                <a:cs typeface="Calibri"/>
              </a:rPr>
              <a:t>	</a:t>
            </a:r>
            <a:r>
              <a:rPr sz="2150" b="1" spc="-15" dirty="0">
                <a:latin typeface="Calibri"/>
                <a:cs typeface="Calibri"/>
              </a:rPr>
              <a:t>B)</a:t>
            </a:r>
            <a:endParaRPr sz="215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889250" y="2342514"/>
          <a:ext cx="6096000" cy="19154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4">
                <a:tc gridSpan="3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  <a:tabLst>
                          <a:tab pos="574675" algn="l"/>
                        </a:tabLst>
                      </a:pPr>
                      <a:r>
                        <a:rPr sz="1800" b="1" spc="-20" dirty="0">
                          <a:latin typeface="Calibri"/>
                          <a:cs typeface="Calibri"/>
                        </a:rPr>
                        <a:t>(A	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20" dirty="0">
                          <a:latin typeface="Calibri"/>
                          <a:cs typeface="Calibri"/>
                        </a:rPr>
                        <a:t>Num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5" dirty="0">
                          <a:latin typeface="Calibri"/>
                          <a:cs typeface="Calibri"/>
                        </a:rPr>
                        <a:t>Cube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Square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125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0300" y="1943100"/>
            <a:ext cx="180975" cy="1428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9300" y="2447925"/>
            <a:ext cx="228600" cy="1905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3525" y="0"/>
            <a:ext cx="1371600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71</a:t>
            </a:fld>
            <a:endParaRPr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947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1947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R="8890" algn="ctr">
              <a:lnSpc>
                <a:spcPct val="100000"/>
              </a:lnSpc>
              <a:spcBef>
                <a:spcPts val="545"/>
              </a:spcBef>
              <a:tabLst>
                <a:tab pos="3262629" algn="l"/>
              </a:tabLst>
            </a:pPr>
            <a:r>
              <a:rPr spc="15" dirty="0"/>
              <a:t>Full</a:t>
            </a:r>
            <a:r>
              <a:rPr spc="-95" dirty="0"/>
              <a:t> </a:t>
            </a:r>
            <a:r>
              <a:rPr spc="-5" dirty="0"/>
              <a:t>Outer</a:t>
            </a:r>
            <a:r>
              <a:rPr spc="-65" dirty="0"/>
              <a:t> </a:t>
            </a:r>
            <a:r>
              <a:rPr spc="5" dirty="0"/>
              <a:t>Join</a:t>
            </a:r>
            <a:r>
              <a:rPr spc="25" dirty="0"/>
              <a:t> </a:t>
            </a:r>
            <a:r>
              <a:rPr spc="-5" dirty="0"/>
              <a:t>(A	</a:t>
            </a:r>
            <a:r>
              <a:rPr spc="5" dirty="0"/>
              <a:t>B)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44141" y="1213167"/>
            <a:ext cx="8076565" cy="152146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1300" marR="5080" indent="-228600">
              <a:lnSpc>
                <a:spcPts val="2410"/>
              </a:lnSpc>
              <a:spcBef>
                <a:spcPts val="35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" dirty="0">
                <a:latin typeface="Calibri"/>
                <a:cs typeface="Calibri"/>
              </a:rPr>
              <a:t>In</a:t>
            </a:r>
            <a:r>
              <a:rPr sz="2150" spc="10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a</a:t>
            </a:r>
            <a:r>
              <a:rPr sz="2150" spc="12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FULL</a:t>
            </a:r>
            <a:r>
              <a:rPr sz="2150" spc="18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OUTER</a:t>
            </a:r>
            <a:r>
              <a:rPr sz="2150" spc="15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JOIN</a:t>
            </a:r>
            <a:r>
              <a:rPr sz="2150" spc="14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,</a:t>
            </a:r>
            <a:r>
              <a:rPr sz="2150" spc="100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all</a:t>
            </a:r>
            <a:r>
              <a:rPr sz="2150" spc="1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tuples</a:t>
            </a:r>
            <a:r>
              <a:rPr sz="2150" spc="95" dirty="0">
                <a:latin typeface="Calibri"/>
                <a:cs typeface="Calibri"/>
              </a:rPr>
              <a:t> </a:t>
            </a:r>
            <a:r>
              <a:rPr sz="2150" spc="25" dirty="0">
                <a:latin typeface="Calibri"/>
                <a:cs typeface="Calibri"/>
              </a:rPr>
              <a:t>from</a:t>
            </a:r>
            <a:r>
              <a:rPr sz="2150" spc="110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both</a:t>
            </a:r>
            <a:r>
              <a:rPr sz="2150" spc="10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relations</a:t>
            </a:r>
            <a:r>
              <a:rPr sz="2150" spc="9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are</a:t>
            </a:r>
            <a:r>
              <a:rPr sz="2150" spc="90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included</a:t>
            </a:r>
            <a:r>
              <a:rPr sz="2150" spc="114" dirty="0">
                <a:latin typeface="Calibri"/>
                <a:cs typeface="Calibri"/>
              </a:rPr>
              <a:t> </a:t>
            </a:r>
            <a:r>
              <a:rPr sz="2150" spc="35" dirty="0">
                <a:latin typeface="Calibri"/>
                <a:cs typeface="Calibri"/>
              </a:rPr>
              <a:t>in </a:t>
            </a:r>
            <a:r>
              <a:rPr sz="2150" spc="-47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the</a:t>
            </a:r>
            <a:r>
              <a:rPr sz="2150" dirty="0">
                <a:latin typeface="Calibri"/>
                <a:cs typeface="Calibri"/>
              </a:rPr>
              <a:t> result,</a:t>
            </a:r>
            <a:r>
              <a:rPr sz="2150" spc="10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irrespective</a:t>
            </a:r>
            <a:r>
              <a:rPr sz="2150" spc="170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of</a:t>
            </a:r>
            <a:r>
              <a:rPr sz="2150" spc="4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the</a:t>
            </a:r>
            <a:r>
              <a:rPr sz="2150" spc="8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matching</a:t>
            </a:r>
            <a:r>
              <a:rPr sz="2150" spc="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condition.</a:t>
            </a:r>
            <a:endParaRPr sz="21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dirty="0">
                <a:latin typeface="Calibri"/>
                <a:cs typeface="Calibri"/>
              </a:rPr>
              <a:t>Example:</a:t>
            </a:r>
            <a:endParaRPr sz="215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90501" y="0"/>
            <a:ext cx="6658609" cy="781050"/>
            <a:chOff x="1590501" y="0"/>
            <a:chExt cx="6658609" cy="7810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5750" y="257175"/>
              <a:ext cx="342900" cy="2190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0501" y="0"/>
              <a:ext cx="1305098" cy="781050"/>
            </a:xfrm>
            <a:prstGeom prst="rect">
              <a:avLst/>
            </a:prstGeom>
          </p:spPr>
        </p:pic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931922" y="3274186"/>
          <a:ext cx="6096000" cy="22199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 gridSpan="3"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623570" algn="l"/>
                        </a:tabLst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	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20" dirty="0">
                          <a:latin typeface="Calibri"/>
                          <a:cs typeface="Calibri"/>
                        </a:rPr>
                        <a:t>Num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Square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15" dirty="0">
                          <a:latin typeface="Calibri"/>
                          <a:cs typeface="Calibri"/>
                        </a:rPr>
                        <a:t>Cube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125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8350" y="3371850"/>
            <a:ext cx="266700" cy="17145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72</a:t>
            </a:fld>
            <a:endParaRPr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947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1947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1972310">
              <a:lnSpc>
                <a:spcPct val="100000"/>
              </a:lnSpc>
              <a:spcBef>
                <a:spcPts val="545"/>
              </a:spcBef>
            </a:pPr>
            <a:r>
              <a:rPr dirty="0"/>
              <a:t>2.4</a:t>
            </a:r>
            <a:r>
              <a:rPr spc="-55" dirty="0"/>
              <a:t> </a:t>
            </a:r>
            <a:r>
              <a:rPr spc="5" dirty="0"/>
              <a:t>Relational</a:t>
            </a:r>
            <a:r>
              <a:rPr spc="-105" dirty="0"/>
              <a:t> </a:t>
            </a:r>
            <a:r>
              <a:rPr spc="15" dirty="0"/>
              <a:t>Calculus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18869" y="778192"/>
            <a:ext cx="8992235" cy="503682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10160" algn="just">
              <a:lnSpc>
                <a:spcPct val="90000"/>
              </a:lnSpc>
              <a:spcBef>
                <a:spcPts val="390"/>
              </a:spcBef>
            </a:pP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contrast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Relational </a:t>
            </a:r>
            <a:r>
              <a:rPr sz="2400" spc="-15" dirty="0">
                <a:latin typeface="Calibri"/>
                <a:cs typeface="Calibri"/>
              </a:rPr>
              <a:t>Algebra, Relational </a:t>
            </a:r>
            <a:r>
              <a:rPr sz="2400" dirty="0">
                <a:latin typeface="Calibri"/>
                <a:cs typeface="Calibri"/>
              </a:rPr>
              <a:t>Calculus </a:t>
            </a:r>
            <a:r>
              <a:rPr sz="2400" spc="-15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non-procedural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 language, </a:t>
            </a:r>
            <a:r>
              <a:rPr sz="2400" spc="-5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is, </a:t>
            </a:r>
            <a:r>
              <a:rPr sz="2400" spc="-15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tells </a:t>
            </a:r>
            <a:r>
              <a:rPr sz="2400" spc="-5" dirty="0">
                <a:latin typeface="Calibri"/>
                <a:cs typeface="Calibri"/>
              </a:rPr>
              <a:t>what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5" dirty="0">
                <a:latin typeface="Calibri"/>
                <a:cs typeface="Calibri"/>
              </a:rPr>
              <a:t>do </a:t>
            </a:r>
            <a:r>
              <a:rPr sz="2400" spc="10" dirty="0">
                <a:latin typeface="Calibri"/>
                <a:cs typeface="Calibri"/>
              </a:rPr>
              <a:t>but </a:t>
            </a:r>
            <a:r>
              <a:rPr sz="2400" spc="-5" dirty="0">
                <a:latin typeface="Calibri"/>
                <a:cs typeface="Calibri"/>
              </a:rPr>
              <a:t>never </a:t>
            </a:r>
            <a:r>
              <a:rPr sz="2400" spc="-10" dirty="0">
                <a:latin typeface="Calibri"/>
                <a:cs typeface="Calibri"/>
              </a:rPr>
              <a:t>explains </a:t>
            </a:r>
            <a:r>
              <a:rPr sz="2400" spc="5" dirty="0">
                <a:latin typeface="Calibri"/>
                <a:cs typeface="Calibri"/>
              </a:rPr>
              <a:t>how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15" dirty="0">
                <a:latin typeface="Calibri"/>
                <a:cs typeface="Calibri"/>
              </a:rPr>
              <a:t>do 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it.</a:t>
            </a:r>
            <a:endParaRPr sz="2400">
              <a:latin typeface="Calibri"/>
              <a:cs typeface="Calibri"/>
            </a:endParaRPr>
          </a:p>
          <a:p>
            <a:pPr marL="12700" marR="4081779">
              <a:lnSpc>
                <a:spcPct val="125200"/>
              </a:lnSpc>
            </a:pPr>
            <a:r>
              <a:rPr sz="2400" spc="-1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l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-30" dirty="0">
                <a:latin typeface="Calibri"/>
                <a:cs typeface="Calibri"/>
              </a:rPr>
              <a:t>al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x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f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−  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Tuple</a:t>
            </a:r>
            <a:r>
              <a:rPr sz="2400" b="1" spc="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Relational</a:t>
            </a:r>
            <a:r>
              <a:rPr sz="24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Calculus</a:t>
            </a:r>
            <a:r>
              <a:rPr sz="2400" b="1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(TRC) 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Filtering</a:t>
            </a:r>
            <a:r>
              <a:rPr sz="2400" spc="-20" dirty="0">
                <a:latin typeface="Calibri"/>
                <a:cs typeface="Calibri"/>
              </a:rPr>
              <a:t> variable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ranges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over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tuples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Notation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{T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|</a:t>
            </a:r>
            <a:r>
              <a:rPr sz="2400" spc="-5" dirty="0">
                <a:latin typeface="Calibri"/>
                <a:cs typeface="Calibri"/>
              </a:rPr>
              <a:t> Condition}</a:t>
            </a:r>
            <a:endParaRPr sz="2400">
              <a:latin typeface="Calibri"/>
              <a:cs typeface="Calibri"/>
            </a:endParaRPr>
          </a:p>
          <a:p>
            <a:pPr marL="12700" marR="3432175">
              <a:lnSpc>
                <a:spcPct val="125200"/>
              </a:lnSpc>
            </a:pPr>
            <a:r>
              <a:rPr sz="2400" spc="-15" dirty="0">
                <a:latin typeface="Calibri"/>
                <a:cs typeface="Calibri"/>
              </a:rPr>
              <a:t>Returns </a:t>
            </a:r>
            <a:r>
              <a:rPr sz="2400" spc="-20" dirty="0">
                <a:latin typeface="Calibri"/>
                <a:cs typeface="Calibri"/>
              </a:rPr>
              <a:t>all </a:t>
            </a:r>
            <a:r>
              <a:rPr sz="2400" dirty="0">
                <a:latin typeface="Calibri"/>
                <a:cs typeface="Calibri"/>
              </a:rPr>
              <a:t>tuples T that satisfies a </a:t>
            </a:r>
            <a:r>
              <a:rPr sz="2400" spc="5" dirty="0">
                <a:latin typeface="Calibri"/>
                <a:cs typeface="Calibri"/>
              </a:rPr>
              <a:t>condition.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For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−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400" dirty="0">
                <a:latin typeface="Calibri"/>
                <a:cs typeface="Calibri"/>
              </a:rPr>
              <a:t>{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T.name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| </a:t>
            </a:r>
            <a:r>
              <a:rPr sz="2400" spc="10" dirty="0">
                <a:latin typeface="Calibri"/>
                <a:cs typeface="Calibri"/>
              </a:rPr>
              <a:t>Author(T)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AND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T.article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'database'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  <a:spcBef>
                <a:spcPts val="725"/>
              </a:spcBef>
              <a:tabLst>
                <a:tab pos="1051560" algn="l"/>
                <a:tab pos="1346835" algn="l"/>
                <a:tab pos="2453005" algn="l"/>
                <a:tab pos="3367404" algn="l"/>
                <a:tab pos="4063365" algn="l"/>
                <a:tab pos="5045710" algn="l"/>
                <a:tab pos="5789295" algn="l"/>
                <a:tab pos="6809105" algn="l"/>
                <a:tab pos="7495540" algn="l"/>
                <a:tab pos="8067040" algn="l"/>
              </a:tabLst>
            </a:pP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5" dirty="0">
                <a:latin typeface="Calibri"/>
                <a:cs typeface="Calibri"/>
              </a:rPr>
              <a:t>u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pu</a:t>
            </a:r>
            <a:r>
              <a:rPr sz="2400" dirty="0">
                <a:latin typeface="Calibri"/>
                <a:cs typeface="Calibri"/>
              </a:rPr>
              <a:t>t	−	</a:t>
            </a:r>
            <a:r>
              <a:rPr sz="2400" spc="-1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up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es	w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	'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e'	</a:t>
            </a:r>
            <a:r>
              <a:rPr sz="2400" spc="10" dirty="0">
                <a:latin typeface="Calibri"/>
                <a:cs typeface="Calibri"/>
              </a:rPr>
              <a:t>f</a:t>
            </a:r>
            <a:r>
              <a:rPr sz="2400" spc="-9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om	</a:t>
            </a:r>
            <a:r>
              <a:rPr sz="2400" spc="3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u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or	</a:t>
            </a:r>
            <a:r>
              <a:rPr sz="2400" spc="5" dirty="0">
                <a:latin typeface="Calibri"/>
                <a:cs typeface="Calibri"/>
              </a:rPr>
              <a:t>wh</a:t>
            </a:r>
            <a:r>
              <a:rPr sz="2400" dirty="0">
                <a:latin typeface="Calibri"/>
                <a:cs typeface="Calibri"/>
              </a:rPr>
              <a:t>o	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5" dirty="0">
                <a:latin typeface="Calibri"/>
                <a:cs typeface="Calibri"/>
              </a:rPr>
              <a:t>tt</a:t>
            </a:r>
            <a:r>
              <a:rPr sz="2400" dirty="0">
                <a:latin typeface="Calibri"/>
                <a:cs typeface="Calibri"/>
              </a:rPr>
              <a:t>en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spc="-10" dirty="0">
                <a:latin typeface="Calibri"/>
                <a:cs typeface="Calibri"/>
              </a:rPr>
              <a:t>article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'database'.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9551" y="9525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73</a:t>
            </a:fld>
            <a:endParaRPr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7126" y="14350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67126" y="14350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1101725">
              <a:lnSpc>
                <a:spcPct val="100000"/>
              </a:lnSpc>
              <a:spcBef>
                <a:spcPts val="570"/>
              </a:spcBef>
            </a:pPr>
            <a:r>
              <a:rPr dirty="0"/>
              <a:t>2.4.1</a:t>
            </a:r>
            <a:r>
              <a:rPr spc="30" dirty="0"/>
              <a:t> </a:t>
            </a:r>
            <a:r>
              <a:rPr spc="-20" dirty="0"/>
              <a:t>Tuple</a:t>
            </a:r>
            <a:r>
              <a:rPr spc="-105" dirty="0"/>
              <a:t> </a:t>
            </a:r>
            <a:r>
              <a:rPr dirty="0"/>
              <a:t>Relational</a:t>
            </a:r>
            <a:r>
              <a:rPr spc="-155" dirty="0"/>
              <a:t> </a:t>
            </a:r>
            <a:r>
              <a:rPr spc="15" dirty="0"/>
              <a:t>Calculus</a:t>
            </a:r>
            <a:r>
              <a:rPr spc="-130" dirty="0"/>
              <a:t> </a:t>
            </a:r>
            <a:r>
              <a:rPr spc="-5" dirty="0"/>
              <a:t>(TRC)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44141" y="1203324"/>
            <a:ext cx="8078470" cy="288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755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TRC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 </a:t>
            </a:r>
            <a:r>
              <a:rPr sz="2400" spc="5" dirty="0">
                <a:latin typeface="Calibri"/>
                <a:cs typeface="Calibri"/>
              </a:rPr>
              <a:t>be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quantified.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We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Existential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(</a:t>
            </a:r>
            <a:r>
              <a:rPr sz="2400" spc="10" dirty="0">
                <a:latin typeface="Cambria Math"/>
                <a:cs typeface="Cambria Math"/>
              </a:rPr>
              <a:t>∃</a:t>
            </a:r>
            <a:r>
              <a:rPr sz="2400" spc="10" dirty="0">
                <a:latin typeface="Calibri"/>
                <a:cs typeface="Calibri"/>
              </a:rPr>
              <a:t>)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Universal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55"/>
              </a:lnSpc>
            </a:pPr>
            <a:r>
              <a:rPr sz="2400" spc="-10" dirty="0">
                <a:latin typeface="Calibri"/>
                <a:cs typeface="Calibri"/>
              </a:rPr>
              <a:t>Quantifiers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(</a:t>
            </a:r>
            <a:r>
              <a:rPr sz="2400" spc="5" dirty="0">
                <a:latin typeface="Cambria Math"/>
                <a:cs typeface="Cambria Math"/>
              </a:rPr>
              <a:t>∀</a:t>
            </a:r>
            <a:r>
              <a:rPr sz="2400" spc="5" dirty="0">
                <a:latin typeface="Calibri"/>
                <a:cs typeface="Calibri"/>
              </a:rPr>
              <a:t>).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For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example</a:t>
            </a:r>
            <a:r>
              <a:rPr sz="2400" b="1" spc="-10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−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1079500" algn="l"/>
              </a:tabLst>
            </a:pPr>
            <a:r>
              <a:rPr sz="2400" dirty="0">
                <a:latin typeface="Calibri"/>
                <a:cs typeface="Calibri"/>
              </a:rPr>
              <a:t>{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R|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∃</a:t>
            </a:r>
            <a:r>
              <a:rPr sz="2400" spc="5" dirty="0">
                <a:latin typeface="Calibri"/>
                <a:cs typeface="Calibri"/>
              </a:rPr>
              <a:t>T	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libri"/>
                <a:cs typeface="Calibri"/>
              </a:rPr>
              <a:t>Authors(T.article='database'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R.name=T.name)}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630"/>
              </a:lnSpc>
              <a:spcBef>
                <a:spcPts val="950"/>
              </a:spcBef>
              <a:tabLst>
                <a:tab pos="1050925" algn="l"/>
                <a:tab pos="1346835" algn="l"/>
                <a:tab pos="1956435" algn="l"/>
                <a:tab pos="2852420" algn="l"/>
                <a:tab pos="3710940" algn="l"/>
                <a:tab pos="4282440" algn="l"/>
                <a:tab pos="5006975" algn="l"/>
                <a:tab pos="5569585" algn="l"/>
                <a:tab pos="6379845" algn="l"/>
                <a:tab pos="7237730" algn="l"/>
                <a:tab pos="7647305" algn="l"/>
              </a:tabLst>
            </a:pP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pu</a:t>
            </a:r>
            <a:r>
              <a:rPr sz="2400" dirty="0">
                <a:latin typeface="Calibri"/>
                <a:cs typeface="Calibri"/>
              </a:rPr>
              <a:t>t	−	</a:t>
            </a:r>
            <a:r>
              <a:rPr sz="2400" spc="2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10" dirty="0">
                <a:latin typeface="Calibri"/>
                <a:cs typeface="Calibri"/>
              </a:rPr>
              <a:t>qu</a:t>
            </a:r>
            <a:r>
              <a:rPr sz="2400" dirty="0">
                <a:latin typeface="Calibri"/>
                <a:cs typeface="Calibri"/>
              </a:rPr>
              <a:t>ery	</a:t>
            </a:r>
            <a:r>
              <a:rPr sz="2400" spc="5" dirty="0">
                <a:latin typeface="Calibri"/>
                <a:cs typeface="Calibri"/>
              </a:rPr>
              <a:t>w</a:t>
            </a:r>
            <a:r>
              <a:rPr sz="2400" spc="-30" dirty="0">
                <a:latin typeface="Calibri"/>
                <a:cs typeface="Calibri"/>
              </a:rPr>
              <a:t>il</a:t>
            </a:r>
            <a:r>
              <a:rPr sz="2400" dirty="0">
                <a:latin typeface="Calibri"/>
                <a:cs typeface="Calibri"/>
              </a:rPr>
              <a:t>l	</a:t>
            </a:r>
            <a:r>
              <a:rPr sz="2400" spc="-4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d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  </a:t>
            </a:r>
            <a:r>
              <a:rPr sz="2400" spc="-10" dirty="0">
                <a:latin typeface="Calibri"/>
                <a:cs typeface="Calibri"/>
              </a:rPr>
              <a:t>previous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one.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2901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74</a:t>
            </a:fld>
            <a:endParaRPr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947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1947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545"/>
              </a:spcBef>
            </a:pPr>
            <a:r>
              <a:rPr dirty="0"/>
              <a:t>2.4.2</a:t>
            </a:r>
            <a:r>
              <a:rPr spc="-35" dirty="0"/>
              <a:t> </a:t>
            </a:r>
            <a:r>
              <a:rPr spc="10" dirty="0"/>
              <a:t>Domain</a:t>
            </a:r>
            <a:r>
              <a:rPr spc="-50" dirty="0"/>
              <a:t> </a:t>
            </a:r>
            <a:r>
              <a:rPr dirty="0"/>
              <a:t>Relational</a:t>
            </a:r>
            <a:r>
              <a:rPr spc="-150" dirty="0"/>
              <a:t> </a:t>
            </a:r>
            <a:r>
              <a:rPr spc="10" dirty="0"/>
              <a:t>Calculus</a:t>
            </a:r>
            <a:r>
              <a:rPr spc="-114" dirty="0"/>
              <a:t> </a:t>
            </a:r>
            <a:r>
              <a:rPr dirty="0"/>
              <a:t>(DRC)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44141" y="1112011"/>
            <a:ext cx="8087359" cy="375539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79375" algn="just">
              <a:lnSpc>
                <a:spcPct val="100000"/>
              </a:lnSpc>
              <a:spcBef>
                <a:spcPts val="825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Domain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Relational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Calculus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(DRC)</a:t>
            </a:r>
            <a:endParaRPr sz="2400">
              <a:latin typeface="Calibri"/>
              <a:cs typeface="Calibri"/>
            </a:endParaRPr>
          </a:p>
          <a:p>
            <a:pPr marL="241300" marR="6350" indent="-228600" algn="just">
              <a:lnSpc>
                <a:spcPct val="9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DRC,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filtering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variable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domain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attributes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instead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entire</a:t>
            </a:r>
            <a:r>
              <a:rPr sz="2400" dirty="0">
                <a:latin typeface="Calibri"/>
                <a:cs typeface="Calibri"/>
              </a:rPr>
              <a:t> tuple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values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done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TRC,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mentioned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above).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latin typeface="Calibri"/>
                <a:cs typeface="Calibri"/>
              </a:rPr>
              <a:t>Notation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: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{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a1,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a2,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a3,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spc="20" dirty="0">
                <a:latin typeface="Calibri"/>
                <a:cs typeface="Calibri"/>
              </a:rPr>
              <a:t>...,</a:t>
            </a:r>
            <a:r>
              <a:rPr sz="2400" b="1" spc="-110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an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|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(a1,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a2,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a3,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b="1" spc="20" dirty="0">
                <a:latin typeface="Calibri"/>
                <a:cs typeface="Calibri"/>
              </a:rPr>
              <a:t>...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,an)}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560"/>
              </a:lnSpc>
              <a:spcBef>
                <a:spcPts val="1750"/>
              </a:spcBef>
            </a:pP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a1,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a2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attributes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stands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formulae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built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by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inner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attributes.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9551" y="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75</a:t>
            </a:fld>
            <a:endParaRPr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947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1947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545"/>
              </a:spcBef>
            </a:pPr>
            <a:r>
              <a:rPr spc="10" dirty="0"/>
              <a:t>Domain</a:t>
            </a:r>
            <a:r>
              <a:rPr spc="-130" dirty="0"/>
              <a:t> </a:t>
            </a:r>
            <a:r>
              <a:rPr spc="5" dirty="0"/>
              <a:t>Relational</a:t>
            </a:r>
            <a:r>
              <a:rPr spc="-110" dirty="0"/>
              <a:t> </a:t>
            </a:r>
            <a:r>
              <a:rPr spc="10" dirty="0"/>
              <a:t>Calculus</a:t>
            </a:r>
            <a:r>
              <a:rPr spc="-135" dirty="0"/>
              <a:t> </a:t>
            </a:r>
            <a:r>
              <a:rPr spc="5" dirty="0"/>
              <a:t>(DRC)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32610" y="1203324"/>
            <a:ext cx="8785225" cy="3997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2725">
              <a:lnSpc>
                <a:spcPts val="2755"/>
              </a:lnSpc>
              <a:spcBef>
                <a:spcPts val="105"/>
              </a:spcBef>
              <a:tabLst>
                <a:tab pos="5550535" algn="l"/>
              </a:tabLst>
            </a:pPr>
            <a:r>
              <a:rPr sz="2400" spc="5" dirty="0">
                <a:latin typeface="Calibri"/>
                <a:cs typeface="Calibri"/>
              </a:rPr>
              <a:t>For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−{&lt;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article,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page,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subject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&gt;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|	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14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libri"/>
                <a:cs typeface="Calibri"/>
              </a:rPr>
              <a:t>TutorialsPoint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45" dirty="0">
                <a:latin typeface="Cambria Math"/>
                <a:cs typeface="Cambria Math"/>
              </a:rPr>
              <a:t>𝖠</a:t>
            </a:r>
            <a:r>
              <a:rPr sz="2400" spc="14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subject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dirty="0">
                <a:latin typeface="Calibri"/>
                <a:cs typeface="Calibri"/>
              </a:rPr>
              <a:t>=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'database'}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ts val="2715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  <a:tab pos="1346835" algn="l"/>
                <a:tab pos="1699895" algn="l"/>
                <a:tab pos="2624455" algn="l"/>
                <a:tab pos="3710940" algn="l"/>
                <a:tab pos="4587875" algn="l"/>
                <a:tab pos="5264785" algn="l"/>
                <a:tab pos="6389370" algn="l"/>
                <a:tab pos="7190105" algn="l"/>
                <a:tab pos="7809865" algn="l"/>
              </a:tabLst>
            </a:pPr>
            <a:r>
              <a:rPr sz="2400" spc="5" dirty="0">
                <a:latin typeface="Calibri"/>
                <a:cs typeface="Calibri"/>
              </a:rPr>
              <a:t>Output	</a:t>
            </a:r>
            <a:r>
              <a:rPr sz="2400" dirty="0">
                <a:latin typeface="Calibri"/>
                <a:cs typeface="Calibri"/>
              </a:rPr>
              <a:t>−	</a:t>
            </a:r>
            <a:r>
              <a:rPr sz="2400" spc="-5" dirty="0">
                <a:latin typeface="Calibri"/>
                <a:cs typeface="Calibri"/>
              </a:rPr>
              <a:t>Yields	</a:t>
            </a:r>
            <a:r>
              <a:rPr sz="2400" dirty="0">
                <a:latin typeface="Calibri"/>
                <a:cs typeface="Calibri"/>
              </a:rPr>
              <a:t>Article,	</a:t>
            </a:r>
            <a:r>
              <a:rPr sz="2400" spc="-15" dirty="0">
                <a:latin typeface="Calibri"/>
                <a:cs typeface="Calibri"/>
              </a:rPr>
              <a:t>Page,	</a:t>
            </a:r>
            <a:r>
              <a:rPr sz="2400" spc="-10" dirty="0">
                <a:latin typeface="Calibri"/>
                <a:cs typeface="Calibri"/>
              </a:rPr>
              <a:t>and	Subject	</a:t>
            </a:r>
            <a:r>
              <a:rPr sz="2400" spc="-20" dirty="0">
                <a:latin typeface="Calibri"/>
                <a:cs typeface="Calibri"/>
              </a:rPr>
              <a:t>from	</a:t>
            </a:r>
            <a:r>
              <a:rPr sz="2400" spc="5" dirty="0">
                <a:latin typeface="Calibri"/>
                <a:cs typeface="Calibri"/>
              </a:rPr>
              <a:t>the	</a:t>
            </a:r>
            <a:r>
              <a:rPr sz="2400" spc="-10" dirty="0">
                <a:latin typeface="Calibri"/>
                <a:cs typeface="Calibri"/>
              </a:rPr>
              <a:t>relation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15"/>
              </a:lnSpc>
            </a:pPr>
            <a:r>
              <a:rPr sz="2400" spc="-15" dirty="0">
                <a:latin typeface="Calibri"/>
                <a:cs typeface="Calibri"/>
              </a:rPr>
              <a:t>TutorialsPoint,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where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subject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241300" marR="11430" indent="-229235">
              <a:lnSpc>
                <a:spcPts val="2560"/>
              </a:lnSpc>
              <a:spcBef>
                <a:spcPts val="175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5" dirty="0">
                <a:latin typeface="Calibri"/>
                <a:cs typeface="Calibri"/>
              </a:rPr>
              <a:t>Just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like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TRC,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DRC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also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written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using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existential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universal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quantifiers.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DRC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also </a:t>
            </a:r>
            <a:r>
              <a:rPr sz="2400" spc="-25" dirty="0">
                <a:latin typeface="Calibri"/>
                <a:cs typeface="Calibri"/>
              </a:rPr>
              <a:t>involves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relational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operators.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241300" marR="15240" indent="-229235">
              <a:lnSpc>
                <a:spcPts val="2630"/>
              </a:lnSpc>
              <a:spcBef>
                <a:spcPts val="1660"/>
              </a:spcBef>
              <a:buFont typeface="Arial MT"/>
              <a:buChar char="•"/>
              <a:tabLst>
                <a:tab pos="241935" algn="l"/>
                <a:tab pos="899160" algn="l"/>
                <a:tab pos="2423795" algn="l"/>
                <a:tab pos="3406140" algn="l"/>
                <a:tab pos="3853815" algn="l"/>
                <a:tab pos="4721225" algn="l"/>
                <a:tab pos="5922645" algn="l"/>
                <a:tab pos="7132955" algn="l"/>
                <a:tab pos="7790815" algn="l"/>
              </a:tabLst>
            </a:pPr>
            <a:r>
              <a:rPr sz="2400" spc="2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e</a:t>
            </a:r>
            <a:r>
              <a:rPr sz="2400" spc="10" dirty="0">
                <a:latin typeface="Calibri"/>
                <a:cs typeface="Calibri"/>
              </a:rPr>
              <a:t>xp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75" dirty="0">
                <a:latin typeface="Calibri"/>
                <a:cs typeface="Calibri"/>
              </a:rPr>
              <a:t>e</a:t>
            </a:r>
            <a:r>
              <a:rPr sz="2400" spc="30" dirty="0">
                <a:latin typeface="Calibri"/>
                <a:cs typeface="Calibri"/>
              </a:rPr>
              <a:t>ss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spc="-65" dirty="0">
                <a:latin typeface="Calibri"/>
                <a:cs typeface="Calibri"/>
              </a:rPr>
              <a:t>o</a:t>
            </a:r>
            <a:r>
              <a:rPr sz="2400" spc="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er	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	</a:t>
            </a:r>
            <a:r>
              <a:rPr sz="2400" spc="-12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up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1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l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	</a:t>
            </a:r>
            <a:r>
              <a:rPr sz="2400" spc="20" dirty="0">
                <a:latin typeface="Calibri"/>
                <a:cs typeface="Calibri"/>
              </a:rPr>
              <a:t>D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  </a:t>
            </a:r>
            <a:r>
              <a:rPr sz="2400" spc="-25" dirty="0">
                <a:latin typeface="Calibri"/>
                <a:cs typeface="Calibri"/>
              </a:rPr>
              <a:t>Relation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Calculus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equivalent</a:t>
            </a:r>
            <a:r>
              <a:rPr sz="2400" spc="10" dirty="0">
                <a:latin typeface="Calibri"/>
                <a:cs typeface="Calibri"/>
              </a:rPr>
              <a:t> to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Relational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Algebra.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9551" y="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76</a:t>
            </a:fld>
            <a:endParaRPr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2492" y="2837192"/>
            <a:ext cx="4920402" cy="51251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1509" y="2636837"/>
            <a:ext cx="496887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0" spc="-15" dirty="0">
                <a:solidFill>
                  <a:srgbClr val="6FAC46"/>
                </a:solidFill>
                <a:latin typeface="Calibri"/>
                <a:cs typeface="Calibri"/>
              </a:rPr>
              <a:t>Introduction</a:t>
            </a:r>
            <a:r>
              <a:rPr sz="4800" b="0" spc="-3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4800" b="0" spc="5" dirty="0">
                <a:solidFill>
                  <a:srgbClr val="6FAC46"/>
                </a:solidFill>
                <a:latin typeface="Calibri"/>
                <a:cs typeface="Calibri"/>
              </a:rPr>
              <a:t>on</a:t>
            </a:r>
            <a:r>
              <a:rPr sz="4800" b="0" spc="-3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4800" b="0" spc="-10" dirty="0">
                <a:solidFill>
                  <a:srgbClr val="6FAC46"/>
                </a:solidFill>
                <a:latin typeface="Calibri"/>
                <a:cs typeface="Calibri"/>
              </a:rPr>
              <a:t>SQL</a:t>
            </a:r>
            <a:endParaRPr sz="4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71451" y="1650"/>
            <a:ext cx="9104630" cy="798830"/>
            <a:chOff x="1571451" y="1650"/>
            <a:chExt cx="9104630" cy="7988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00426" y="4825"/>
              <a:ext cx="7772400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00426" y="4825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1451" y="19050"/>
              <a:ext cx="1305098" cy="78105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77</a:t>
            </a:fld>
            <a:endParaRPr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1591" y="836612"/>
            <a:ext cx="4598035" cy="413639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b="1" spc="-15" dirty="0">
                <a:latin typeface="Calibri"/>
                <a:cs typeface="Calibri"/>
              </a:rPr>
              <a:t>Content</a:t>
            </a:r>
            <a:endParaRPr sz="2400">
              <a:latin typeface="Calibri"/>
              <a:cs typeface="Calibri"/>
            </a:endParaRPr>
          </a:p>
          <a:p>
            <a:pPr marL="260350" indent="-248285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Introduction</a:t>
            </a:r>
            <a:endParaRPr sz="2400">
              <a:latin typeface="Calibri"/>
              <a:cs typeface="Calibri"/>
            </a:endParaRPr>
          </a:p>
          <a:p>
            <a:pPr marL="260350" indent="-248285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10" dirty="0">
                <a:latin typeface="Calibri"/>
                <a:cs typeface="Calibri"/>
              </a:rPr>
              <a:t>Characteristics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SQL</a:t>
            </a:r>
            <a:endParaRPr sz="2400">
              <a:latin typeface="Calibri"/>
              <a:cs typeface="Calibri"/>
            </a:endParaRPr>
          </a:p>
          <a:p>
            <a:pPr marL="260350" indent="-248285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3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ges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</a:t>
            </a:r>
            <a:r>
              <a:rPr sz="2400" spc="30" dirty="0">
                <a:latin typeface="Calibri"/>
                <a:cs typeface="Calibri"/>
              </a:rPr>
              <a:t>Q</a:t>
            </a:r>
            <a:r>
              <a:rPr sz="2400" dirty="0">
                <a:latin typeface="Calibri"/>
                <a:cs typeface="Calibri"/>
              </a:rPr>
              <a:t>L</a:t>
            </a:r>
            <a:endParaRPr sz="2400">
              <a:latin typeface="Calibri"/>
              <a:cs typeface="Calibri"/>
            </a:endParaRPr>
          </a:p>
          <a:p>
            <a:pPr marL="260350" indent="-248285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Types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Literals</a:t>
            </a:r>
            <a:endParaRPr sz="2400">
              <a:latin typeface="Calibri"/>
              <a:cs typeface="Calibri"/>
            </a:endParaRPr>
          </a:p>
          <a:p>
            <a:pPr marL="260350" indent="-248285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50" dirty="0">
                <a:latin typeface="Calibri"/>
                <a:cs typeface="Calibri"/>
              </a:rPr>
              <a:t>T</a:t>
            </a:r>
            <a:r>
              <a:rPr sz="2400" spc="-40" dirty="0">
                <a:latin typeface="Calibri"/>
                <a:cs typeface="Calibri"/>
              </a:rPr>
              <a:t>y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</a:t>
            </a:r>
            <a:r>
              <a:rPr sz="2400" spc="30" dirty="0">
                <a:latin typeface="Calibri"/>
                <a:cs typeface="Calibri"/>
              </a:rPr>
              <a:t>Q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30" dirty="0">
                <a:latin typeface="Calibri"/>
                <a:cs typeface="Calibri"/>
              </a:rPr>
              <a:t>mm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nd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260350" indent="-248285">
              <a:lnSpc>
                <a:spcPct val="100000"/>
              </a:lnSpc>
              <a:spcBef>
                <a:spcPts val="650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Operators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Procedure</a:t>
            </a:r>
            <a:endParaRPr sz="2400">
              <a:latin typeface="Calibri"/>
              <a:cs typeface="Calibri"/>
            </a:endParaRPr>
          </a:p>
          <a:p>
            <a:pPr marL="260350" indent="-248285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20" dirty="0">
                <a:latin typeface="Calibri"/>
                <a:cs typeface="Calibri"/>
              </a:rPr>
              <a:t>Tables,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VIEWS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Indexes</a:t>
            </a:r>
            <a:endParaRPr sz="2400">
              <a:latin typeface="Calibri"/>
              <a:cs typeface="Calibri"/>
            </a:endParaRPr>
          </a:p>
          <a:p>
            <a:pPr marL="260350" indent="-248285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dirty="0">
                <a:latin typeface="Calibri"/>
                <a:cs typeface="Calibri"/>
              </a:rPr>
              <a:t>Queries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Subqueries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884555"/>
            <a:chOff x="2897251" y="0"/>
            <a:chExt cx="7778750" cy="8845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76850" y="0"/>
              <a:ext cx="4024376" cy="8809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41390" y="43815"/>
            <a:ext cx="34048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Introduction</a:t>
            </a:r>
            <a:r>
              <a:rPr spc="-85" dirty="0"/>
              <a:t> </a:t>
            </a:r>
            <a:r>
              <a:rPr spc="10" dirty="0"/>
              <a:t>on</a:t>
            </a:r>
            <a:r>
              <a:rPr spc="-85" dirty="0"/>
              <a:t> </a:t>
            </a:r>
            <a:r>
              <a:rPr spc="15" dirty="0"/>
              <a:t>SQL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90501" y="0"/>
            <a:ext cx="1305098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78</a:t>
            </a:fld>
            <a:endParaRPr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120139"/>
            <a:ext cx="8093709" cy="105029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9235" algn="just">
              <a:lnSpc>
                <a:spcPct val="90000"/>
              </a:lnSpc>
              <a:spcBef>
                <a:spcPts val="390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5" dirty="0">
                <a:latin typeface="Calibri"/>
                <a:cs typeface="Calibri"/>
              </a:rPr>
              <a:t>Introduction </a:t>
            </a:r>
            <a:r>
              <a:rPr sz="2400" spc="5" dirty="0">
                <a:latin typeface="Calibri"/>
                <a:cs typeface="Calibri"/>
              </a:rPr>
              <a:t>on </a:t>
            </a:r>
            <a:r>
              <a:rPr sz="2400" spc="15" dirty="0">
                <a:latin typeface="Calibri"/>
                <a:cs typeface="Calibri"/>
              </a:rPr>
              <a:t>SQL </a:t>
            </a:r>
            <a:r>
              <a:rPr sz="2400" spc="-10" dirty="0">
                <a:latin typeface="Calibri"/>
                <a:cs typeface="Calibri"/>
              </a:rPr>
              <a:t>and </a:t>
            </a:r>
            <a:r>
              <a:rPr sz="2400" spc="-30" dirty="0">
                <a:latin typeface="Calibri"/>
                <a:cs typeface="Calibri"/>
              </a:rPr>
              <a:t>Various </a:t>
            </a:r>
            <a:r>
              <a:rPr sz="2400" spc="-5" dirty="0">
                <a:latin typeface="Calibri"/>
                <a:cs typeface="Calibri"/>
              </a:rPr>
              <a:t>queries and </a:t>
            </a:r>
            <a:r>
              <a:rPr sz="2400" spc="-10" dirty="0">
                <a:latin typeface="Calibri"/>
                <a:cs typeface="Calibri"/>
              </a:rPr>
              <a:t>operations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spc="15" dirty="0">
                <a:latin typeface="Calibri"/>
                <a:cs typeface="Calibri"/>
              </a:rPr>
              <a:t>SQL 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helps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-15" dirty="0">
                <a:latin typeface="Calibri"/>
                <a:cs typeface="Calibri"/>
              </a:rPr>
              <a:t>communicate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database. </a:t>
            </a:r>
            <a:r>
              <a:rPr sz="2400" spc="5" dirty="0">
                <a:latin typeface="Calibri"/>
                <a:cs typeface="Calibri"/>
              </a:rPr>
              <a:t>Along </a:t>
            </a:r>
            <a:r>
              <a:rPr sz="2400" spc="-5" dirty="0">
                <a:latin typeface="Calibri"/>
                <a:cs typeface="Calibri"/>
              </a:rPr>
              <a:t>with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cursors,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Triggers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Procedures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SQL/PL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SQL.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9476" y="4825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1947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560"/>
              </a:spcBef>
            </a:pPr>
            <a:r>
              <a:rPr spc="-50" dirty="0"/>
              <a:t>Topic</a:t>
            </a:r>
            <a:r>
              <a:rPr spc="-65" dirty="0"/>
              <a:t> </a:t>
            </a:r>
            <a:r>
              <a:rPr spc="15" dirty="0"/>
              <a:t>3</a:t>
            </a:r>
            <a:r>
              <a:rPr spc="20" dirty="0"/>
              <a:t> </a:t>
            </a:r>
            <a:r>
              <a:rPr spc="10" dirty="0"/>
              <a:t>Objectives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451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79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043112" y="1738312"/>
          <a:ext cx="8001000" cy="4327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10639">
                <a:tc>
                  <a:txBody>
                    <a:bodyPr/>
                    <a:lstStyle/>
                    <a:p>
                      <a:pPr marL="92710" marR="412750" algn="just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spc="20" dirty="0">
                          <a:latin typeface="Calibri"/>
                          <a:cs typeface="Calibri"/>
                        </a:rPr>
                        <a:t>5. </a:t>
                      </a:r>
                      <a:r>
                        <a:rPr sz="2000" b="1" spc="25" dirty="0">
                          <a:latin typeface="Calibri"/>
                          <a:cs typeface="Calibri"/>
                        </a:rPr>
                        <a:t>Modern </a:t>
                      </a:r>
                      <a:r>
                        <a:rPr sz="2000" b="1" spc="20" dirty="0">
                          <a:latin typeface="Calibri"/>
                          <a:cs typeface="Calibri"/>
                        </a:rPr>
                        <a:t>tool 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usage: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Create,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select,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apply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appropriate techniques, </a:t>
                      </a:r>
                      <a:r>
                        <a:rPr sz="2000" spc="-4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resources,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modern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engineering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IT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tools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including prediction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modeling 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complex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engineering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activities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with 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an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understanding of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limitations.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7AE4E4"/>
                      </a:solidFill>
                      <a:prstDash val="solid"/>
                    </a:lnL>
                    <a:lnR w="28575">
                      <a:solidFill>
                        <a:srgbClr val="7AE4E4"/>
                      </a:solidFill>
                      <a:prstDash val="solid"/>
                    </a:lnR>
                    <a:lnT w="28575">
                      <a:solidFill>
                        <a:srgbClr val="7AE4E4"/>
                      </a:solidFill>
                      <a:prstDash val="solid"/>
                    </a:lnT>
                    <a:lnB w="28575">
                      <a:solidFill>
                        <a:srgbClr val="7AE4E4"/>
                      </a:solidFill>
                      <a:prstDash val="solid"/>
                    </a:lnB>
                    <a:solidFill>
                      <a:srgbClr val="DD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513">
                <a:tc>
                  <a:txBody>
                    <a:bodyPr/>
                    <a:lstStyle/>
                    <a:p>
                      <a:pPr marL="92710" marR="3619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spc="20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spc="25" dirty="0">
                          <a:latin typeface="Calibri"/>
                          <a:cs typeface="Calibri"/>
                        </a:rPr>
                        <a:t> e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b="1" spc="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000" b="1" spc="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b="1" spc="25" dirty="0">
                          <a:latin typeface="Calibri"/>
                          <a:cs typeface="Calibri"/>
                        </a:rPr>
                        <a:t>ee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b="1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b="1" spc="3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000" b="1" spc="25" dirty="0">
                          <a:latin typeface="Calibri"/>
                          <a:cs typeface="Calibri"/>
                        </a:rPr>
                        <a:t>ie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b="1" spc="1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2000" b="1" spc="-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2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pp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re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spc="-9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spc="2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2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al 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knowledge 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000" spc="20" dirty="0">
                          <a:latin typeface="Calibri"/>
                          <a:cs typeface="Calibri"/>
                        </a:rPr>
                        <a:t>assess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societal, health,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safety,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legal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cultural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issues and 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consequent responsibilities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relevant 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professional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engineering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practice.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7AE4E4"/>
                      </a:solidFill>
                      <a:prstDash val="solid"/>
                    </a:lnL>
                    <a:lnR w="28575">
                      <a:solidFill>
                        <a:srgbClr val="7AE4E4"/>
                      </a:solidFill>
                      <a:prstDash val="solid"/>
                    </a:lnR>
                    <a:lnT w="28575">
                      <a:solidFill>
                        <a:srgbClr val="7AE4E4"/>
                      </a:solidFill>
                      <a:prstDash val="solid"/>
                    </a:lnT>
                    <a:lnB w="28575">
                      <a:solidFill>
                        <a:srgbClr val="7AE4E4"/>
                      </a:solidFill>
                      <a:prstDash val="solid"/>
                    </a:lnB>
                    <a:solidFill>
                      <a:srgbClr val="DD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92710" marR="123189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spc="20" dirty="0">
                          <a:latin typeface="Calibri"/>
                          <a:cs typeface="Calibri"/>
                        </a:rPr>
                        <a:t>7. </a:t>
                      </a:r>
                      <a:r>
                        <a:rPr sz="2000" b="1" spc="10" dirty="0">
                          <a:latin typeface="Calibri"/>
                          <a:cs typeface="Calibri"/>
                        </a:rPr>
                        <a:t>Environment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sustainability: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Understand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the impact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professional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engineering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solutions in societal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environmental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contexts,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and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demonstrate</a:t>
                      </a:r>
                      <a:r>
                        <a:rPr sz="20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knowledge</a:t>
                      </a:r>
                      <a:r>
                        <a:rPr sz="2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of,</a:t>
                      </a:r>
                      <a:r>
                        <a:rPr sz="20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need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20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sustainable</a:t>
                      </a:r>
                      <a:r>
                        <a:rPr sz="20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development.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7AE4E4"/>
                      </a:solidFill>
                      <a:prstDash val="solid"/>
                    </a:lnL>
                    <a:lnR w="28575">
                      <a:solidFill>
                        <a:srgbClr val="7AE4E4"/>
                      </a:solidFill>
                      <a:prstDash val="solid"/>
                    </a:lnR>
                    <a:lnT w="28575">
                      <a:solidFill>
                        <a:srgbClr val="7AE4E4"/>
                      </a:solidFill>
                      <a:prstDash val="solid"/>
                    </a:lnT>
                    <a:lnB w="28575">
                      <a:solidFill>
                        <a:srgbClr val="7AE4E4"/>
                      </a:solidFill>
                      <a:prstDash val="solid"/>
                    </a:lnB>
                    <a:solidFill>
                      <a:srgbClr val="DD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976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20" dirty="0">
                          <a:latin typeface="Calibri"/>
                          <a:cs typeface="Calibri"/>
                        </a:rPr>
                        <a:t>8.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Ethics:</a:t>
                      </a:r>
                      <a:r>
                        <a:rPr sz="2000" b="1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Apply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ethical</a:t>
                      </a:r>
                      <a:r>
                        <a:rPr sz="20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principles</a:t>
                      </a:r>
                      <a:r>
                        <a:rPr sz="20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0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commit</a:t>
                      </a:r>
                      <a:r>
                        <a:rPr sz="20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professional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ethics</a:t>
                      </a:r>
                      <a:r>
                        <a:rPr sz="20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and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responsibilities</a:t>
                      </a:r>
                      <a:r>
                        <a:rPr sz="20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norms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engineering</a:t>
                      </a:r>
                      <a:r>
                        <a:rPr sz="20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practice.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7AE4E4"/>
                      </a:solidFill>
                      <a:prstDash val="solid"/>
                    </a:lnL>
                    <a:lnR w="28575">
                      <a:solidFill>
                        <a:srgbClr val="7AE4E4"/>
                      </a:solidFill>
                      <a:prstDash val="solid"/>
                    </a:lnR>
                    <a:lnT w="28575">
                      <a:solidFill>
                        <a:srgbClr val="7AE4E4"/>
                      </a:solidFill>
                      <a:prstDash val="solid"/>
                    </a:lnT>
                    <a:lnB w="28575">
                      <a:solidFill>
                        <a:srgbClr val="7AE4E4"/>
                      </a:solidFill>
                      <a:prstDash val="solid"/>
                    </a:lnB>
                    <a:solidFill>
                      <a:srgbClr val="DD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985391" y="1168082"/>
            <a:ext cx="868044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45" dirty="0">
                <a:latin typeface="Arial MT"/>
                <a:cs typeface="Arial MT"/>
              </a:rPr>
              <a:t>C</a:t>
            </a:r>
            <a:r>
              <a:rPr sz="2000" spc="15" dirty="0">
                <a:latin typeface="Arial MT"/>
                <a:cs typeface="Arial MT"/>
              </a:rPr>
              <a:t>on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5" dirty="0">
                <a:latin typeface="Arial MT"/>
                <a:cs typeface="Arial MT"/>
              </a:rPr>
              <a:t>d</a:t>
            </a:r>
            <a:r>
              <a:rPr sz="2000" spc="35" dirty="0">
                <a:latin typeface="Arial MT"/>
                <a:cs typeface="Arial MT"/>
              </a:rPr>
              <a:t>.</a:t>
            </a:r>
            <a:r>
              <a:rPr sz="2000" spc="5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6450" y="4825"/>
            <a:ext cx="10439400" cy="7048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76450" y="4825"/>
            <a:ext cx="10439400" cy="70485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680"/>
              </a:spcBef>
            </a:pP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Program</a:t>
            </a:r>
            <a:r>
              <a:rPr spc="-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Outcomes</a:t>
            </a:r>
            <a:r>
              <a:rPr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Times New Roman"/>
                <a:cs typeface="Times New Roman"/>
              </a:rPr>
              <a:t>(POs)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807584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54064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5837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82401" y="6472554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3414" y="712533"/>
            <a:ext cx="8887460" cy="500443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SQL</a:t>
            </a:r>
            <a:endParaRPr sz="2400">
              <a:latin typeface="Times New Roman"/>
              <a:cs typeface="Times New Roman"/>
            </a:endParaRPr>
          </a:p>
          <a:p>
            <a:pPr marL="241300" marR="8255" indent="-241935">
              <a:lnSpc>
                <a:spcPts val="2755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/>
                <a:cs typeface="Times New Roman"/>
              </a:rPr>
              <a:t>SQL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stands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for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Structured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Query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Language.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It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used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for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storing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ts val="2755"/>
              </a:lnSpc>
            </a:pPr>
            <a:r>
              <a:rPr sz="2400" spc="-45" dirty="0">
                <a:latin typeface="Times New Roman"/>
                <a:cs typeface="Times New Roman"/>
              </a:rPr>
              <a:t>managing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relational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database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management</a:t>
            </a:r>
            <a:r>
              <a:rPr sz="2400" spc="4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system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(RDMS).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 marL="241300" marR="5715" indent="-241935">
              <a:lnSpc>
                <a:spcPts val="2755"/>
              </a:lnSpc>
              <a:buFont typeface="Arial MT"/>
              <a:buChar char="•"/>
              <a:tabLst>
                <a:tab pos="241935" algn="l"/>
              </a:tabLst>
            </a:pPr>
            <a:r>
              <a:rPr sz="2400" spc="10" dirty="0">
                <a:latin typeface="Times New Roman"/>
                <a:cs typeface="Times New Roman"/>
              </a:rPr>
              <a:t>It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standard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language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for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Relational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Database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It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enables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12700" algn="ctr">
              <a:lnSpc>
                <a:spcPts val="2755"/>
              </a:lnSpc>
            </a:pPr>
            <a:r>
              <a:rPr sz="2400" spc="-55" dirty="0">
                <a:latin typeface="Times New Roman"/>
                <a:cs typeface="Times New Roman"/>
              </a:rPr>
              <a:t>user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10" dirty="0">
                <a:latin typeface="Times New Roman"/>
                <a:cs typeface="Times New Roman"/>
              </a:rPr>
              <a:t>create,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read,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update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and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delete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relational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databases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and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tables.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241300" marR="5080" indent="-229235">
              <a:lnSpc>
                <a:spcPts val="2550"/>
              </a:lnSpc>
              <a:spcBef>
                <a:spcPts val="170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30" dirty="0">
                <a:latin typeface="Times New Roman"/>
                <a:cs typeface="Times New Roman"/>
              </a:rPr>
              <a:t>All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RDBMS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MySQL,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Informix,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Oracle,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MS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Access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and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SQL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Server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use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SQL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their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standard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database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language.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1300" marR="11430" indent="-229235">
              <a:lnSpc>
                <a:spcPts val="2630"/>
              </a:lnSpc>
              <a:spcBef>
                <a:spcPts val="161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/>
                <a:cs typeface="Times New Roman"/>
              </a:rPr>
              <a:t>SQL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allows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users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query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database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in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number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ways,</a:t>
            </a:r>
            <a:r>
              <a:rPr sz="2400" spc="3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using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English-like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statements.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06801" y="0"/>
            <a:ext cx="7778750" cy="687705"/>
            <a:chOff x="310680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997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10997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73065" y="83819"/>
            <a:ext cx="304165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10" dirty="0"/>
              <a:t>3.1</a:t>
            </a:r>
            <a:r>
              <a:rPr sz="2750" spc="-40" dirty="0"/>
              <a:t> </a:t>
            </a:r>
            <a:r>
              <a:rPr sz="2750" spc="-10" dirty="0"/>
              <a:t>SQL</a:t>
            </a:r>
            <a:r>
              <a:rPr sz="2750" spc="105" dirty="0"/>
              <a:t> </a:t>
            </a:r>
            <a:r>
              <a:rPr sz="2750" spc="10" dirty="0"/>
              <a:t>Introduction</a:t>
            </a:r>
            <a:endParaRPr sz="275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2901" y="1905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80</a:t>
            </a:fld>
            <a:endParaRPr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9170" y="1038288"/>
            <a:ext cx="8855075" cy="469011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Rules: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425"/>
              </a:spcBef>
            </a:pPr>
            <a:r>
              <a:rPr sz="2400" dirty="0">
                <a:latin typeface="Times New Roman"/>
                <a:cs typeface="Times New Roman"/>
              </a:rPr>
              <a:t>SQL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follows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following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rules:</a:t>
            </a:r>
            <a:endParaRPr sz="2400">
              <a:latin typeface="Times New Roman"/>
              <a:cs typeface="Times New Roman"/>
            </a:endParaRPr>
          </a:p>
          <a:p>
            <a:pPr marL="470534" marR="5080" indent="-457834">
              <a:lnSpc>
                <a:spcPts val="2330"/>
              </a:lnSpc>
              <a:spcBef>
                <a:spcPts val="96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15" dirty="0">
                <a:latin typeface="Times New Roman"/>
                <a:cs typeface="Times New Roman"/>
              </a:rPr>
              <a:t>Structure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query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language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is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not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case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sensitive.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Generally,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keywords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SQL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written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25" dirty="0">
                <a:latin typeface="Times New Roman"/>
                <a:cs typeface="Times New Roman"/>
              </a:rPr>
              <a:t>uppercase.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</a:pPr>
            <a:endParaRPr sz="3700">
              <a:latin typeface="Times New Roman"/>
              <a:cs typeface="Times New Roman"/>
            </a:endParaRPr>
          </a:p>
          <a:p>
            <a:pPr marL="470534" marR="16510" indent="-457834">
              <a:lnSpc>
                <a:spcPts val="233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Statements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SQL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dependent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text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lines.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We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can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use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single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SQL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statement</a:t>
            </a:r>
            <a:r>
              <a:rPr sz="2400" spc="3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one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multiple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text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line.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3700">
              <a:latin typeface="Times New Roman"/>
              <a:cs typeface="Times New Roman"/>
            </a:endParaRPr>
          </a:p>
          <a:p>
            <a:pPr marL="470534" marR="15240" indent="-457834">
              <a:lnSpc>
                <a:spcPts val="233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spc="-10" dirty="0">
                <a:latin typeface="Times New Roman"/>
                <a:cs typeface="Times New Roman"/>
              </a:rPr>
              <a:t>Using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20" dirty="0">
                <a:latin typeface="Times New Roman"/>
                <a:cs typeface="Times New Roman"/>
              </a:rPr>
              <a:t>SQL </a:t>
            </a:r>
            <a:r>
              <a:rPr sz="2400" spc="-20" dirty="0">
                <a:latin typeface="Times New Roman"/>
                <a:cs typeface="Times New Roman"/>
              </a:rPr>
              <a:t>statements,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you </a:t>
            </a:r>
            <a:r>
              <a:rPr sz="2400" spc="35" dirty="0">
                <a:latin typeface="Times New Roman"/>
                <a:cs typeface="Times New Roman"/>
              </a:rPr>
              <a:t>can </a:t>
            </a:r>
            <a:r>
              <a:rPr sz="2400" spc="5" dirty="0">
                <a:latin typeface="Times New Roman"/>
                <a:cs typeface="Times New Roman"/>
              </a:rPr>
              <a:t>perform </a:t>
            </a:r>
            <a:r>
              <a:rPr sz="2400" spc="-10" dirty="0">
                <a:latin typeface="Times New Roman"/>
                <a:cs typeface="Times New Roman"/>
              </a:rPr>
              <a:t>most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5" dirty="0">
                <a:latin typeface="Times New Roman"/>
                <a:cs typeface="Times New Roman"/>
              </a:rPr>
              <a:t>actions </a:t>
            </a:r>
            <a:r>
              <a:rPr sz="2400" dirty="0">
                <a:latin typeface="Times New Roman"/>
                <a:cs typeface="Times New Roman"/>
              </a:rPr>
              <a:t>in 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database.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3250">
              <a:latin typeface="Times New Roman"/>
              <a:cs typeface="Times New Roman"/>
            </a:endParaRPr>
          </a:p>
          <a:p>
            <a:pPr marL="470534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SQL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depends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tuple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relational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calculus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and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relational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algebra.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7576" y="14350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57576" y="14350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3216910">
              <a:lnSpc>
                <a:spcPct val="100000"/>
              </a:lnSpc>
              <a:spcBef>
                <a:spcPts val="875"/>
              </a:spcBef>
            </a:pPr>
            <a:r>
              <a:rPr sz="2750" spc="15" dirty="0"/>
              <a:t>3.2</a:t>
            </a:r>
            <a:r>
              <a:rPr sz="2750" spc="-45" dirty="0"/>
              <a:t> </a:t>
            </a:r>
            <a:r>
              <a:rPr sz="2750" spc="15" dirty="0"/>
              <a:t>Rules</a:t>
            </a:r>
            <a:endParaRPr sz="275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501" y="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81</a:t>
            </a:fld>
            <a:endParaRPr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28827"/>
            <a:ext cx="2933700" cy="941069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819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easy</a:t>
            </a:r>
            <a:r>
              <a:rPr sz="2400" spc="5" dirty="0">
                <a:latin typeface="Calibri"/>
                <a:cs typeface="Calibri"/>
              </a:rPr>
              <a:t> to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learn.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469900" algn="l"/>
                <a:tab pos="470534" algn="l"/>
                <a:tab pos="1175385" algn="l"/>
              </a:tabLst>
            </a:pPr>
            <a:r>
              <a:rPr sz="2400" spc="15" dirty="0">
                <a:latin typeface="Calibri"/>
                <a:cs typeface="Calibri"/>
              </a:rPr>
              <a:t>SQL	</a:t>
            </a:r>
            <a:r>
              <a:rPr sz="2400" spc="-30" dirty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20084" y="1577974"/>
            <a:ext cx="650494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32485" algn="l"/>
                <a:tab pos="1327785" algn="l"/>
                <a:tab pos="2348230" algn="l"/>
                <a:tab pos="3129915" algn="l"/>
                <a:tab pos="3958590" algn="l"/>
                <a:tab pos="5360035" algn="l"/>
              </a:tabLst>
            </a:pPr>
            <a:r>
              <a:rPr sz="2400" spc="10" dirty="0">
                <a:latin typeface="Calibri"/>
                <a:cs typeface="Calibri"/>
              </a:rPr>
              <a:t>used	</a:t>
            </a:r>
            <a:r>
              <a:rPr sz="2400" spc="5" dirty="0">
                <a:latin typeface="Calibri"/>
                <a:cs typeface="Calibri"/>
              </a:rPr>
              <a:t>to	</a:t>
            </a:r>
            <a:r>
              <a:rPr sz="2400" spc="-15" dirty="0">
                <a:latin typeface="Calibri"/>
                <a:cs typeface="Calibri"/>
              </a:rPr>
              <a:t>access	</a:t>
            </a:r>
            <a:r>
              <a:rPr sz="2400" spc="-5" dirty="0">
                <a:latin typeface="Calibri"/>
                <a:cs typeface="Calibri"/>
              </a:rPr>
              <a:t>data	</a:t>
            </a:r>
            <a:r>
              <a:rPr sz="2400" spc="-20" dirty="0">
                <a:latin typeface="Calibri"/>
                <a:cs typeface="Calibri"/>
              </a:rPr>
              <a:t>from	</a:t>
            </a:r>
            <a:r>
              <a:rPr sz="2400" spc="-10" dirty="0">
                <a:latin typeface="Calibri"/>
                <a:cs typeface="Calibri"/>
              </a:rPr>
              <a:t>relational	</a:t>
            </a:r>
            <a:r>
              <a:rPr sz="2400" spc="-5" dirty="0">
                <a:latin typeface="Calibri"/>
                <a:cs typeface="Calibri"/>
              </a:rPr>
              <a:t>database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7791" y="1830133"/>
            <a:ext cx="8087995" cy="183768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750"/>
              </a:spcBef>
            </a:pPr>
            <a:r>
              <a:rPr sz="2400" spc="5" dirty="0">
                <a:latin typeface="Calibri"/>
                <a:cs typeface="Calibri"/>
              </a:rPr>
              <a:t>management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systems.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650"/>
              </a:spcBef>
              <a:buAutoNum type="arabicPeriod" startAt="3"/>
              <a:tabLst>
                <a:tab pos="469900" algn="l"/>
                <a:tab pos="470534" algn="l"/>
              </a:tabLst>
            </a:pP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execute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queries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against</a:t>
            </a:r>
            <a:r>
              <a:rPr sz="2400" spc="5" dirty="0">
                <a:latin typeface="Calibri"/>
                <a:cs typeface="Calibri"/>
              </a:rPr>
              <a:t> 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AutoNum type="arabicPeriod" startAt="3"/>
              <a:tabLst>
                <a:tab pos="469900" algn="l"/>
                <a:tab pos="470534" algn="l"/>
              </a:tabLst>
            </a:pP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10" dirty="0">
                <a:latin typeface="Calibri"/>
                <a:cs typeface="Calibri"/>
              </a:rPr>
              <a:t> used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describe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AutoNum type="arabicPeriod" startAt="3"/>
              <a:tabLst>
                <a:tab pos="469900" algn="l"/>
                <a:tab pos="470534" algn="l"/>
                <a:tab pos="1156335" algn="l"/>
                <a:tab pos="1556385" algn="l"/>
                <a:tab pos="2357120" algn="l"/>
                <a:tab pos="2824480" algn="l"/>
                <a:tab pos="3825240" algn="l"/>
                <a:tab pos="4445000" algn="l"/>
                <a:tab pos="5207635" algn="l"/>
                <a:tab pos="5645785" algn="l"/>
                <a:tab pos="6265545" algn="l"/>
                <a:tab pos="7609840" algn="l"/>
              </a:tabLst>
            </a:pPr>
            <a:r>
              <a:rPr sz="2400" spc="20" dirty="0">
                <a:latin typeface="Calibri"/>
                <a:cs typeface="Calibri"/>
              </a:rPr>
              <a:t>S</a:t>
            </a:r>
            <a:r>
              <a:rPr sz="2400" spc="30" dirty="0">
                <a:latin typeface="Calibri"/>
                <a:cs typeface="Calibri"/>
              </a:rPr>
              <a:t>Q</a:t>
            </a:r>
            <a:r>
              <a:rPr sz="2400" dirty="0">
                <a:latin typeface="Calibri"/>
                <a:cs typeface="Calibri"/>
              </a:rPr>
              <a:t>L	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ed	</a:t>
            </a:r>
            <a:r>
              <a:rPr sz="2400" spc="2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	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f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	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7791" y="3518090"/>
            <a:ext cx="8089265" cy="251523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825"/>
              </a:spcBef>
            </a:pPr>
            <a:r>
              <a:rPr sz="2400" spc="-5" dirty="0">
                <a:latin typeface="Calibri"/>
                <a:cs typeface="Calibri"/>
              </a:rPr>
              <a:t>manipulate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when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needed.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AutoNum type="arabicPeriod" startAt="6"/>
              <a:tabLst>
                <a:tab pos="469900" algn="l"/>
                <a:tab pos="470534" algn="l"/>
              </a:tabLst>
            </a:pP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</a:t>
            </a:r>
            <a:r>
              <a:rPr sz="2400" spc="-1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drop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database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table.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ts val="2715"/>
              </a:lnSpc>
              <a:spcBef>
                <a:spcPts val="725"/>
              </a:spcBef>
              <a:buAutoNum type="arabicPeriod" startAt="6"/>
              <a:tabLst>
                <a:tab pos="469900" algn="l"/>
                <a:tab pos="470534" algn="l"/>
              </a:tabLst>
            </a:pP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used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create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view,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stored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procedure,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715"/>
              </a:lnSpc>
            </a:pPr>
            <a:r>
              <a:rPr sz="2400" dirty="0"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ts val="2755"/>
              </a:lnSpc>
              <a:spcBef>
                <a:spcPts val="725"/>
              </a:spcBef>
              <a:buAutoNum type="arabicPeriod" startAt="8"/>
              <a:tabLst>
                <a:tab pos="469900" algn="l"/>
                <a:tab pos="470534" algn="l"/>
              </a:tabLst>
            </a:pPr>
            <a:r>
              <a:rPr sz="2400" spc="15" dirty="0">
                <a:latin typeface="Calibri"/>
                <a:cs typeface="Calibri"/>
              </a:rPr>
              <a:t>SQL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allows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users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to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set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permissions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on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tables,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procedures,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755"/>
              </a:lnSpc>
            </a:pP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views.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1757045">
              <a:lnSpc>
                <a:spcPct val="100000"/>
              </a:lnSpc>
              <a:spcBef>
                <a:spcPts val="545"/>
              </a:spcBef>
            </a:pPr>
            <a:r>
              <a:rPr dirty="0"/>
              <a:t>3.4</a:t>
            </a:r>
            <a:r>
              <a:rPr spc="-50" dirty="0"/>
              <a:t> </a:t>
            </a:r>
            <a:r>
              <a:rPr dirty="0"/>
              <a:t>Characteristics</a:t>
            </a:r>
            <a:r>
              <a:rPr spc="-145" dirty="0"/>
              <a:t> </a:t>
            </a:r>
            <a:r>
              <a:rPr spc="5" dirty="0"/>
              <a:t>of</a:t>
            </a:r>
            <a:r>
              <a:rPr spc="-35" dirty="0"/>
              <a:t> </a:t>
            </a:r>
            <a:r>
              <a:rPr spc="15" dirty="0"/>
              <a:t>SQL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501" y="0"/>
            <a:ext cx="1305098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82</a:t>
            </a:fld>
            <a:endParaRPr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63307"/>
            <a:ext cx="9154795" cy="448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There</a:t>
            </a:r>
            <a:r>
              <a:rPr sz="2400" spc="-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are</a:t>
            </a:r>
            <a:r>
              <a:rPr sz="2400" spc="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following</a:t>
            </a:r>
            <a:r>
              <a:rPr sz="2400" spc="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advantages</a:t>
            </a:r>
            <a:r>
              <a:rPr sz="2400" spc="-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SQL: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-10" dirty="0">
                <a:latin typeface="Calibri"/>
                <a:cs typeface="Calibri"/>
              </a:rPr>
              <a:t>High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speed</a:t>
            </a:r>
            <a:endParaRPr sz="2400">
              <a:latin typeface="Calibri"/>
              <a:cs typeface="Calibri"/>
            </a:endParaRPr>
          </a:p>
          <a:p>
            <a:pPr marL="12700" marR="22225">
              <a:lnSpc>
                <a:spcPct val="67800"/>
              </a:lnSpc>
              <a:spcBef>
                <a:spcPts val="1125"/>
              </a:spcBef>
            </a:pP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Using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SQL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queries,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the user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can quickly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efficiently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retrieve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large </a:t>
            </a:r>
            <a:r>
              <a:rPr sz="2400" spc="-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amount</a:t>
            </a:r>
            <a:r>
              <a:rPr sz="2400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of records</a:t>
            </a:r>
            <a:r>
              <a:rPr sz="2400" spc="-1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240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Calibri"/>
              <a:cs typeface="Calibri"/>
            </a:endParaRPr>
          </a:p>
          <a:p>
            <a:pPr marL="241300" indent="-229235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-5" dirty="0">
                <a:latin typeface="Calibri"/>
                <a:cs typeface="Calibri"/>
              </a:rPr>
              <a:t>No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coding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needed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70400"/>
              </a:lnSpc>
              <a:spcBef>
                <a:spcPts val="975"/>
              </a:spcBef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standard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SQL,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it is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very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easy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manage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database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system.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It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doesn't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require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substantial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amount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code to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manage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database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system.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Calibri"/>
              <a:cs typeface="Calibri"/>
            </a:endParaRPr>
          </a:p>
          <a:p>
            <a:pPr marL="241300" indent="-229235" algn="just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sz="2400" b="1" spc="-25" dirty="0">
                <a:latin typeface="Calibri"/>
                <a:cs typeface="Calibri"/>
              </a:rPr>
              <a:t>Well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defined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standards</a:t>
            </a:r>
            <a:endParaRPr sz="2400">
              <a:latin typeface="Calibri"/>
              <a:cs typeface="Calibri"/>
            </a:endParaRPr>
          </a:p>
          <a:p>
            <a:pPr marL="12700" marR="14604" algn="just">
              <a:lnSpc>
                <a:spcPct val="67800"/>
              </a:lnSpc>
              <a:spcBef>
                <a:spcPts val="1130"/>
              </a:spcBef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Long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established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are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used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by the 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SQL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databases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that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are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being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used by 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ISO</a:t>
            </a:r>
            <a:r>
              <a:rPr sz="24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ANSI.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02834" y="43815"/>
            <a:ext cx="376936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3.5</a:t>
            </a:r>
            <a:r>
              <a:rPr spc="-65" dirty="0"/>
              <a:t> </a:t>
            </a:r>
            <a:r>
              <a:rPr spc="-5" dirty="0"/>
              <a:t>Advantages</a:t>
            </a:r>
            <a:r>
              <a:rPr spc="-160" dirty="0"/>
              <a:t> </a:t>
            </a:r>
            <a:r>
              <a:rPr spc="5" dirty="0"/>
              <a:t>of</a:t>
            </a:r>
            <a:r>
              <a:rPr spc="-50" dirty="0"/>
              <a:t> </a:t>
            </a:r>
            <a:r>
              <a:rPr spc="15" dirty="0"/>
              <a:t>SQL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83</a:t>
            </a:fld>
            <a:endParaRPr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25017"/>
            <a:ext cx="8870315" cy="428371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b="1" spc="5" dirty="0">
                <a:solidFill>
                  <a:srgbClr val="333333"/>
                </a:solidFill>
                <a:latin typeface="Calibri"/>
                <a:cs typeface="Calibri"/>
              </a:rPr>
              <a:t>Portability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990"/>
              </a:lnSpc>
              <a:spcBef>
                <a:spcPts val="710"/>
              </a:spcBef>
              <a:tabLst>
                <a:tab pos="669925" algn="l"/>
                <a:tab pos="1289685" algn="l"/>
                <a:tab pos="1765935" algn="l"/>
                <a:tab pos="2538095" algn="l"/>
                <a:tab pos="2929255" algn="l"/>
                <a:tab pos="4015740" algn="l"/>
                <a:tab pos="4711700" algn="l"/>
                <a:tab pos="5693410" algn="l"/>
                <a:tab pos="6341745" algn="l"/>
                <a:tab pos="7123430" algn="l"/>
                <a:tab pos="7990840" algn="l"/>
              </a:tabLst>
            </a:pPr>
            <a:r>
              <a:rPr sz="2600" spc="20" dirty="0">
                <a:solidFill>
                  <a:srgbClr val="333333"/>
                </a:solidFill>
                <a:latin typeface="Calibri"/>
                <a:cs typeface="Calibri"/>
              </a:rPr>
              <a:t>SQL	can	</a:t>
            </a:r>
            <a:r>
              <a:rPr sz="2600" dirty="0">
                <a:solidFill>
                  <a:srgbClr val="333333"/>
                </a:solidFill>
                <a:latin typeface="Calibri"/>
                <a:cs typeface="Calibri"/>
              </a:rPr>
              <a:t>be	</a:t>
            </a:r>
            <a:r>
              <a:rPr sz="2600" spc="-20" dirty="0">
                <a:solidFill>
                  <a:srgbClr val="333333"/>
                </a:solidFill>
                <a:latin typeface="Calibri"/>
                <a:cs typeface="Calibri"/>
              </a:rPr>
              <a:t>used	</a:t>
            </a:r>
            <a:r>
              <a:rPr sz="2600" spc="5" dirty="0">
                <a:solidFill>
                  <a:srgbClr val="333333"/>
                </a:solidFill>
                <a:latin typeface="Calibri"/>
                <a:cs typeface="Calibri"/>
              </a:rPr>
              <a:t>in	</a:t>
            </a:r>
            <a:r>
              <a:rPr sz="2600" spc="-10" dirty="0">
                <a:solidFill>
                  <a:srgbClr val="333333"/>
                </a:solidFill>
                <a:latin typeface="Calibri"/>
                <a:cs typeface="Calibri"/>
              </a:rPr>
              <a:t>laptop,	</a:t>
            </a:r>
            <a:r>
              <a:rPr sz="2600" dirty="0">
                <a:solidFill>
                  <a:srgbClr val="333333"/>
                </a:solidFill>
                <a:latin typeface="Calibri"/>
                <a:cs typeface="Calibri"/>
              </a:rPr>
              <a:t>PCs,	server	</a:t>
            </a:r>
            <a:r>
              <a:rPr sz="2600" spc="5" dirty="0">
                <a:solidFill>
                  <a:srgbClr val="333333"/>
                </a:solidFill>
                <a:latin typeface="Calibri"/>
                <a:cs typeface="Calibri"/>
              </a:rPr>
              <a:t>and	</a:t>
            </a:r>
            <a:r>
              <a:rPr sz="2600" spc="-25" dirty="0">
                <a:solidFill>
                  <a:srgbClr val="333333"/>
                </a:solidFill>
                <a:latin typeface="Calibri"/>
                <a:cs typeface="Calibri"/>
              </a:rPr>
              <a:t>even	</a:t>
            </a:r>
            <a:r>
              <a:rPr sz="2600" spc="10" dirty="0">
                <a:solidFill>
                  <a:srgbClr val="333333"/>
                </a:solidFill>
                <a:latin typeface="Calibri"/>
                <a:cs typeface="Calibri"/>
              </a:rPr>
              <a:t>some	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mobile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990"/>
              </a:lnSpc>
            </a:pPr>
            <a:r>
              <a:rPr sz="2600" spc="-10" dirty="0">
                <a:solidFill>
                  <a:srgbClr val="333333"/>
                </a:solidFill>
                <a:latin typeface="Calibri"/>
                <a:cs typeface="Calibri"/>
              </a:rPr>
              <a:t>phones.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b="1" spc="-25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600" b="1" spc="25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600" b="1" spc="-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600" b="1" spc="35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600" b="1" spc="-100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600" b="1" spc="-15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600" b="1" spc="30" dirty="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600" b="1" spc="-5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600" b="1" spc="35" dirty="0">
                <a:solidFill>
                  <a:srgbClr val="333333"/>
                </a:solidFill>
                <a:latin typeface="Calibri"/>
                <a:cs typeface="Calibri"/>
              </a:rPr>
              <a:t>iv</a:t>
            </a:r>
            <a:r>
              <a:rPr sz="2600" b="1" spc="15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600" b="1" spc="-1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b="1" spc="30" dirty="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600" b="1" spc="-15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600" b="1" spc="25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600" b="1" spc="35" dirty="0">
                <a:solidFill>
                  <a:srgbClr val="333333"/>
                </a:solidFill>
                <a:latin typeface="Calibri"/>
                <a:cs typeface="Calibri"/>
              </a:rPr>
              <a:t>g</a:t>
            </a:r>
            <a:r>
              <a:rPr sz="2600" b="1" spc="25" dirty="0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600" b="1" spc="-15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600" b="1" spc="35" dirty="0">
                <a:solidFill>
                  <a:srgbClr val="333333"/>
                </a:solidFill>
                <a:latin typeface="Calibri"/>
                <a:cs typeface="Calibri"/>
              </a:rPr>
              <a:t>g</a:t>
            </a:r>
            <a:r>
              <a:rPr sz="2600" b="1" spc="15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endParaRPr sz="2600">
              <a:latin typeface="Calibri"/>
              <a:cs typeface="Calibri"/>
            </a:endParaRPr>
          </a:p>
          <a:p>
            <a:pPr marL="12700" marR="9525" algn="just">
              <a:lnSpc>
                <a:spcPct val="90300"/>
              </a:lnSpc>
              <a:spcBef>
                <a:spcPts val="1015"/>
              </a:spcBef>
            </a:pPr>
            <a:r>
              <a:rPr sz="2600" spc="20" dirty="0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600" spc="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600" spc="10" dirty="0">
                <a:solidFill>
                  <a:srgbClr val="333333"/>
                </a:solidFill>
                <a:latin typeface="Calibri"/>
                <a:cs typeface="Calibri"/>
              </a:rPr>
              <a:t> a</a:t>
            </a:r>
            <a:r>
              <a:rPr sz="26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333333"/>
                </a:solidFill>
                <a:latin typeface="Calibri"/>
                <a:cs typeface="Calibri"/>
              </a:rPr>
              <a:t>domain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 language</a:t>
            </a:r>
            <a:r>
              <a:rPr sz="2600" dirty="0">
                <a:solidFill>
                  <a:srgbClr val="333333"/>
                </a:solidFill>
                <a:latin typeface="Calibri"/>
                <a:cs typeface="Calibri"/>
              </a:rPr>
              <a:t> used</a:t>
            </a:r>
            <a:r>
              <a:rPr sz="26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2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600" spc="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communicate</a:t>
            </a:r>
            <a:r>
              <a:rPr sz="26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10" dirty="0">
                <a:solidFill>
                  <a:srgbClr val="333333"/>
                </a:solidFill>
                <a:latin typeface="Calibri"/>
                <a:cs typeface="Calibri"/>
              </a:rPr>
              <a:t>with</a:t>
            </a:r>
            <a:r>
              <a:rPr sz="26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6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333333"/>
                </a:solidFill>
                <a:latin typeface="Calibri"/>
                <a:cs typeface="Calibri"/>
              </a:rPr>
              <a:t>database.</a:t>
            </a:r>
            <a:r>
              <a:rPr sz="26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10" dirty="0">
                <a:solidFill>
                  <a:srgbClr val="333333"/>
                </a:solidFill>
                <a:latin typeface="Calibri"/>
                <a:cs typeface="Calibri"/>
              </a:rPr>
              <a:t>It</a:t>
            </a:r>
            <a:r>
              <a:rPr sz="26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35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6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15" dirty="0">
                <a:solidFill>
                  <a:srgbClr val="333333"/>
                </a:solidFill>
                <a:latin typeface="Calibri"/>
                <a:cs typeface="Calibri"/>
              </a:rPr>
              <a:t>also</a:t>
            </a:r>
            <a:r>
              <a:rPr sz="260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333333"/>
                </a:solidFill>
                <a:latin typeface="Calibri"/>
                <a:cs typeface="Calibri"/>
              </a:rPr>
              <a:t>used</a:t>
            </a:r>
            <a:r>
              <a:rPr sz="26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2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600" spc="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333333"/>
                </a:solidFill>
                <a:latin typeface="Calibri"/>
                <a:cs typeface="Calibri"/>
              </a:rPr>
              <a:t>receive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 answers</a:t>
            </a:r>
            <a:r>
              <a:rPr sz="26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15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60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6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333333"/>
                </a:solidFill>
                <a:latin typeface="Calibri"/>
                <a:cs typeface="Calibri"/>
              </a:rPr>
              <a:t>complex </a:t>
            </a:r>
            <a:r>
              <a:rPr sz="26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questions</a:t>
            </a:r>
            <a:r>
              <a:rPr sz="26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6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333333"/>
                </a:solidFill>
                <a:latin typeface="Calibri"/>
                <a:cs typeface="Calibri"/>
              </a:rPr>
              <a:t>seconds.</a:t>
            </a:r>
            <a:endParaRPr sz="2600">
              <a:latin typeface="Calibri"/>
              <a:cs typeface="Calibri"/>
            </a:endParaRPr>
          </a:p>
          <a:p>
            <a:pPr marL="241300" indent="-229235" algn="just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Multiple</a:t>
            </a:r>
            <a:r>
              <a:rPr sz="2400" b="1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2400" b="1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view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755"/>
              </a:lnSpc>
              <a:spcBef>
                <a:spcPts val="650"/>
              </a:spcBef>
            </a:pP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Using</a:t>
            </a:r>
            <a:r>
              <a:rPr sz="2400" spc="5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4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400" spc="4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language,</a:t>
            </a:r>
            <a:r>
              <a:rPr sz="2400" spc="5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5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users</a:t>
            </a:r>
            <a:r>
              <a:rPr sz="2400" spc="4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can</a:t>
            </a:r>
            <a:r>
              <a:rPr sz="2400" spc="5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make</a:t>
            </a:r>
            <a:r>
              <a:rPr sz="2400" spc="43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different</a:t>
            </a:r>
            <a:r>
              <a:rPr sz="2400" spc="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views</a:t>
            </a:r>
            <a:r>
              <a:rPr sz="2400" spc="5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5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755"/>
              </a:lnSpc>
            </a:pP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database</a:t>
            </a:r>
            <a:r>
              <a:rPr sz="2400" spc="-11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libri"/>
                <a:cs typeface="Calibri"/>
              </a:rPr>
              <a:t>structure.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2826" y="23875"/>
            <a:ext cx="7905750" cy="800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52826" y="23875"/>
            <a:ext cx="7905750" cy="8001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10"/>
              </a:spcBef>
            </a:pPr>
            <a:r>
              <a:rPr spc="-5" dirty="0"/>
              <a:t>Advantages</a:t>
            </a:r>
            <a:r>
              <a:rPr spc="-140" dirty="0"/>
              <a:t> </a:t>
            </a:r>
            <a:r>
              <a:rPr spc="5" dirty="0"/>
              <a:t>of</a:t>
            </a:r>
            <a:r>
              <a:rPr spc="-25" dirty="0"/>
              <a:t> </a:t>
            </a:r>
            <a:r>
              <a:rPr spc="10" dirty="0"/>
              <a:t>SQL(conti…)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2901" y="19050"/>
            <a:ext cx="1305098" cy="8001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84</a:t>
            </a:fld>
            <a:endParaRPr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4751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4751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2286000">
              <a:lnSpc>
                <a:spcPct val="100000"/>
              </a:lnSpc>
              <a:spcBef>
                <a:spcPts val="550"/>
              </a:spcBef>
            </a:pPr>
            <a:r>
              <a:rPr dirty="0"/>
              <a:t>3.6</a:t>
            </a:r>
            <a:r>
              <a:rPr spc="-55" dirty="0"/>
              <a:t> </a:t>
            </a:r>
            <a:r>
              <a:rPr spc="15" dirty="0"/>
              <a:t>SQL</a:t>
            </a:r>
            <a:r>
              <a:rPr spc="-80" dirty="0"/>
              <a:t> </a:t>
            </a:r>
            <a:r>
              <a:rPr spc="5" dirty="0"/>
              <a:t>Data</a:t>
            </a:r>
            <a:r>
              <a:rPr spc="-80" dirty="0"/>
              <a:t> </a:t>
            </a:r>
            <a:r>
              <a:rPr spc="-10" dirty="0"/>
              <a:t>Types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00237" y="1124330"/>
          <a:ext cx="9552940" cy="52828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7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032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5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char(n)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5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55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is a</a:t>
                      </a:r>
                      <a:r>
                        <a:rPr sz="155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fixed</a:t>
                      </a:r>
                      <a:r>
                        <a:rPr sz="1550" spc="17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width</a:t>
                      </a:r>
                      <a:r>
                        <a:rPr sz="155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character</a:t>
                      </a:r>
                      <a:r>
                        <a:rPr sz="1550" spc="16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550" spc="1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55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type. </a:t>
                      </a: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Its</a:t>
                      </a:r>
                      <a:r>
                        <a:rPr sz="1550" spc="8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r>
                        <a:rPr sz="1550" spc="6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55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55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up</a:t>
                      </a:r>
                      <a:r>
                        <a:rPr sz="1550" spc="9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55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8000</a:t>
                      </a:r>
                      <a:r>
                        <a:rPr sz="155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characters.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751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varchar(n)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marR="19050">
                        <a:lnSpc>
                          <a:spcPct val="104900"/>
                        </a:lnSpc>
                        <a:spcBef>
                          <a:spcPts val="145"/>
                        </a:spcBef>
                      </a:pPr>
                      <a:r>
                        <a:rPr sz="155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550" spc="1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550" spc="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550" spc="114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variable</a:t>
                      </a:r>
                      <a:r>
                        <a:rPr sz="1550" spc="9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width</a:t>
                      </a:r>
                      <a:r>
                        <a:rPr sz="1550" spc="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character</a:t>
                      </a:r>
                      <a:r>
                        <a:rPr sz="1550" spc="1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550" spc="1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550" spc="114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type.</a:t>
                      </a:r>
                      <a:r>
                        <a:rPr sz="1550" spc="8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Its</a:t>
                      </a:r>
                      <a:r>
                        <a:rPr sz="1550" spc="9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r>
                        <a:rPr sz="1550" spc="8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550" spc="114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550" spc="8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4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up</a:t>
                      </a:r>
                      <a:r>
                        <a:rPr sz="1550" spc="7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550" spc="1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8000 </a:t>
                      </a:r>
                      <a:r>
                        <a:rPr sz="1550" spc="-34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characters.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5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varchar(max)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5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55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is a</a:t>
                      </a:r>
                      <a:r>
                        <a:rPr sz="155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variable</a:t>
                      </a:r>
                      <a:r>
                        <a:rPr sz="1550" spc="6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width</a:t>
                      </a:r>
                      <a:r>
                        <a:rPr sz="1550" spc="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character</a:t>
                      </a:r>
                      <a:r>
                        <a:rPr sz="155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550" spc="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550" spc="9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types.</a:t>
                      </a:r>
                      <a:r>
                        <a:rPr sz="155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Its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r>
                        <a:rPr sz="155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550" spc="9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55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up</a:t>
                      </a:r>
                      <a:r>
                        <a:rPr sz="1550" spc="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4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55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1,073,741,824</a:t>
                      </a:r>
                      <a:endParaRPr sz="1550">
                        <a:latin typeface="Calibri"/>
                        <a:cs typeface="Calibri"/>
                      </a:endParaRPr>
                    </a:p>
                    <a:p>
                      <a:pPr marL="3683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characters.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50" b="1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text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marR="27940">
                        <a:lnSpc>
                          <a:spcPct val="105000"/>
                        </a:lnSpc>
                        <a:spcBef>
                          <a:spcPts val="155"/>
                        </a:spcBef>
                      </a:pPr>
                      <a:r>
                        <a:rPr sz="155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550" spc="17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550" spc="16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550" spc="17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variable</a:t>
                      </a:r>
                      <a:r>
                        <a:rPr sz="1550" spc="14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width</a:t>
                      </a:r>
                      <a:r>
                        <a:rPr sz="1550" spc="17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character</a:t>
                      </a:r>
                      <a:r>
                        <a:rPr sz="1550" spc="16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550" spc="19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550" spc="16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type.</a:t>
                      </a:r>
                      <a:r>
                        <a:rPr sz="1550" spc="15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Its</a:t>
                      </a:r>
                      <a:r>
                        <a:rPr sz="1550" spc="16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r>
                        <a:rPr sz="1550" spc="14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550" spc="18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4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550" spc="14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up</a:t>
                      </a:r>
                      <a:r>
                        <a:rPr sz="1550" spc="17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550" spc="16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4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2GB</a:t>
                      </a:r>
                      <a:r>
                        <a:rPr sz="1550" spc="2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550" spc="14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text </a:t>
                      </a:r>
                      <a:r>
                        <a:rPr sz="1550" spc="-3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data.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032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5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nchar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5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550" spc="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is a</a:t>
                      </a:r>
                      <a:r>
                        <a:rPr sz="1550" spc="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fixed</a:t>
                      </a:r>
                      <a:r>
                        <a:rPr sz="1550" spc="17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width</a:t>
                      </a:r>
                      <a:r>
                        <a:rPr sz="155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Unicode</a:t>
                      </a:r>
                      <a:r>
                        <a:rPr sz="1550" spc="1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550" spc="1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550" spc="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type.</a:t>
                      </a: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Its</a:t>
                      </a:r>
                      <a:r>
                        <a:rPr sz="1550" spc="9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r>
                        <a:rPr sz="1550" spc="6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550" spc="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55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up</a:t>
                      </a:r>
                      <a:r>
                        <a:rPr sz="1550" spc="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55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4000</a:t>
                      </a:r>
                      <a:r>
                        <a:rPr sz="155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characters.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031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50" b="1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nvarchar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5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55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is a</a:t>
                      </a:r>
                      <a:r>
                        <a:rPr sz="155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variable</a:t>
                      </a:r>
                      <a:r>
                        <a:rPr sz="1550" spc="14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width</a:t>
                      </a:r>
                      <a:r>
                        <a:rPr sz="1550" spc="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Unicode</a:t>
                      </a:r>
                      <a:r>
                        <a:rPr sz="1550" spc="1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550" spc="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55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type.</a:t>
                      </a:r>
                      <a:r>
                        <a:rPr sz="1550" spc="7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Its</a:t>
                      </a:r>
                      <a:r>
                        <a:rPr sz="1550" spc="8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r>
                        <a:rPr sz="1550" spc="7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550" spc="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55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up</a:t>
                      </a:r>
                      <a:r>
                        <a:rPr sz="155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550" spc="9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4000</a:t>
                      </a:r>
                      <a:r>
                        <a:rPr sz="155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characters.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751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50" b="1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ntext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36830" marR="27940">
                        <a:lnSpc>
                          <a:spcPct val="105000"/>
                        </a:lnSpc>
                        <a:spcBef>
                          <a:spcPts val="175"/>
                        </a:spcBef>
                      </a:pPr>
                      <a:r>
                        <a:rPr sz="155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55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55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variable</a:t>
                      </a:r>
                      <a:r>
                        <a:rPr sz="155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width</a:t>
                      </a:r>
                      <a:r>
                        <a:rPr sz="1550" spc="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Unicode </a:t>
                      </a: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55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data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type. </a:t>
                      </a: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Its</a:t>
                      </a:r>
                      <a:r>
                        <a:rPr sz="155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size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can  be up  </a:t>
                      </a:r>
                      <a:r>
                        <a:rPr sz="155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  </a:t>
                      </a:r>
                      <a:r>
                        <a:rPr sz="155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2GB </a:t>
                      </a:r>
                      <a:r>
                        <a:rPr sz="1550" spc="4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55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text </a:t>
                      </a:r>
                      <a:r>
                        <a:rPr sz="1550" spc="-34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data.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5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binary(n)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5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55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55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55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fixed</a:t>
                      </a:r>
                      <a:r>
                        <a:rPr sz="1550" spc="17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width</a:t>
                      </a:r>
                      <a:r>
                        <a:rPr sz="155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Binary</a:t>
                      </a:r>
                      <a:r>
                        <a:rPr sz="1550" spc="14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550" spc="10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55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type.</a:t>
                      </a:r>
                      <a:r>
                        <a:rPr sz="1550" spc="7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Its</a:t>
                      </a:r>
                      <a:r>
                        <a:rPr sz="1550" spc="7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r>
                        <a:rPr sz="155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550" spc="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550" spc="6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up</a:t>
                      </a:r>
                      <a:r>
                        <a:rPr sz="155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55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8000</a:t>
                      </a:r>
                      <a:r>
                        <a:rPr sz="1550" spc="-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bytes.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0082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550" b="1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varbinary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55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55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is a</a:t>
                      </a:r>
                      <a:r>
                        <a:rPr sz="155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variable</a:t>
                      </a:r>
                      <a:r>
                        <a:rPr sz="1550" spc="1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width</a:t>
                      </a:r>
                      <a:r>
                        <a:rPr sz="1550" spc="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Binary</a:t>
                      </a:r>
                      <a:r>
                        <a:rPr sz="1550" spc="1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550" spc="1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55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type.</a:t>
                      </a:r>
                      <a:r>
                        <a:rPr sz="1550" spc="8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Its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r>
                        <a:rPr sz="1550" spc="7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55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550" spc="6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up</a:t>
                      </a:r>
                      <a:r>
                        <a:rPr sz="1550" spc="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55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8000</a:t>
                      </a:r>
                      <a:r>
                        <a:rPr sz="155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bytes.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001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55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image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55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55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55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also</a:t>
                      </a:r>
                      <a:r>
                        <a:rPr sz="1550" spc="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55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variable</a:t>
                      </a:r>
                      <a:r>
                        <a:rPr sz="1550" spc="6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width</a:t>
                      </a:r>
                      <a:r>
                        <a:rPr sz="1550" spc="10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Binary</a:t>
                      </a:r>
                      <a:r>
                        <a:rPr sz="1550" spc="14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550" spc="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55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type.</a:t>
                      </a:r>
                      <a:r>
                        <a:rPr sz="1550" spc="8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Its</a:t>
                      </a:r>
                      <a:r>
                        <a:rPr sz="1550" spc="8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r>
                        <a:rPr sz="1550" spc="6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55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55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up</a:t>
                      </a:r>
                      <a:r>
                        <a:rPr sz="1550" spc="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550" spc="9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2GB.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809750" y="771525"/>
            <a:ext cx="9248775" cy="400050"/>
          </a:xfrm>
          <a:custGeom>
            <a:avLst/>
            <a:gdLst/>
            <a:ahLst/>
            <a:cxnLst/>
            <a:rect l="l" t="t" r="r" b="b"/>
            <a:pathLst>
              <a:path w="9248775" h="400050">
                <a:moveTo>
                  <a:pt x="9248775" y="0"/>
                </a:moveTo>
                <a:lnTo>
                  <a:pt x="0" y="0"/>
                </a:lnTo>
                <a:lnTo>
                  <a:pt x="0" y="400050"/>
                </a:lnTo>
                <a:lnTo>
                  <a:pt x="9248775" y="400050"/>
                </a:lnTo>
                <a:lnTo>
                  <a:pt x="92487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94585" y="785431"/>
            <a:ext cx="227139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25" dirty="0">
                <a:solidFill>
                  <a:srgbClr val="FF0000"/>
                </a:solidFill>
                <a:latin typeface="Calibri"/>
                <a:cs typeface="Calibri"/>
              </a:rPr>
              <a:t>SQL</a:t>
            </a:r>
            <a:r>
              <a:rPr sz="2000" b="1" spc="3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FF0000"/>
                </a:solidFill>
                <a:latin typeface="Calibri"/>
                <a:cs typeface="Calibri"/>
              </a:rPr>
              <a:t>String</a:t>
            </a:r>
            <a:r>
              <a:rPr sz="20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20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Type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9750" y="19050"/>
            <a:ext cx="1371600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85</a:t>
            </a:fld>
            <a:endParaRPr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1728470">
              <a:lnSpc>
                <a:spcPct val="100000"/>
              </a:lnSpc>
              <a:spcBef>
                <a:spcPts val="550"/>
              </a:spcBef>
            </a:pPr>
            <a:r>
              <a:rPr dirty="0"/>
              <a:t>3.6.1</a:t>
            </a:r>
            <a:r>
              <a:rPr spc="-50" dirty="0"/>
              <a:t> </a:t>
            </a:r>
            <a:r>
              <a:rPr spc="10" dirty="0"/>
              <a:t>Numeric</a:t>
            </a:r>
            <a:r>
              <a:rPr spc="-65" dirty="0"/>
              <a:t> </a:t>
            </a:r>
            <a:r>
              <a:rPr spc="5" dirty="0"/>
              <a:t>Data</a:t>
            </a:r>
            <a:r>
              <a:rPr spc="-145" dirty="0"/>
              <a:t> </a:t>
            </a:r>
            <a:r>
              <a:rPr spc="-10" dirty="0"/>
              <a:t>Types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75104" y="956373"/>
            <a:ext cx="29908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b="1" spc="-40" dirty="0">
                <a:solidFill>
                  <a:srgbClr val="FF0000"/>
                </a:solidFill>
                <a:latin typeface="Calibri"/>
                <a:cs typeface="Calibri"/>
              </a:rPr>
              <a:t>Q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800" b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b="1" spc="-3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b="1" spc="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1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00" b="1" spc="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800" b="1" spc="3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b="1" spc="-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800" b="1" spc="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7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b="1" spc="-3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800" b="1" spc="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96249" y="1387284"/>
          <a:ext cx="8667115" cy="4937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6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b="1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bit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2000" spc="-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200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integer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2000" spc="-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0,</a:t>
                      </a:r>
                      <a:r>
                        <a:rPr sz="2000" spc="-6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00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null.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b="1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tinyint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allows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whole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numbers</a:t>
                      </a:r>
                      <a:r>
                        <a:rPr sz="2000" spc="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2000" spc="-5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spc="-6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255.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b="1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Smallint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allows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whole</a:t>
                      </a:r>
                      <a:r>
                        <a:rPr sz="2000" spc="-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numbers</a:t>
                      </a:r>
                      <a:r>
                        <a:rPr sz="2000" spc="4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-32,768</a:t>
                      </a:r>
                      <a:r>
                        <a:rPr sz="2000" spc="-1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2000" spc="-9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32,767.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marR="17145"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pos="495934" algn="l"/>
                          <a:tab pos="1449070" algn="l"/>
                          <a:tab pos="2374265" algn="l"/>
                          <a:tab pos="3594100" algn="l"/>
                          <a:tab pos="4805045" algn="l"/>
                          <a:tab pos="6673215" algn="l"/>
                        </a:tabLst>
                      </a:pP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	a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lo</a:t>
                      </a:r>
                      <a:r>
                        <a:rPr sz="200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00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	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nu</a:t>
                      </a:r>
                      <a:r>
                        <a:rPr sz="2000" spc="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000" spc="-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er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000" spc="-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2000" spc="-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ee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	</a:t>
                      </a:r>
                      <a:r>
                        <a:rPr sz="200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2,1</a:t>
                      </a:r>
                      <a:r>
                        <a:rPr sz="2000" spc="-5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00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7</a:t>
                      </a:r>
                      <a:r>
                        <a:rPr sz="2000" spc="-6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00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000" spc="-5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00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00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000" spc="-5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6</a:t>
                      </a:r>
                      <a:r>
                        <a:rPr sz="200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	a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  </a:t>
                      </a: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2,147,483,647.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912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bigint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48260" marR="171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2000" spc="1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allows</a:t>
                      </a:r>
                      <a:r>
                        <a:rPr sz="2000" spc="19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whole</a:t>
                      </a:r>
                      <a:r>
                        <a:rPr sz="2000" spc="1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numbers</a:t>
                      </a:r>
                      <a:r>
                        <a:rPr sz="2000" spc="19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2000" spc="14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-9,223,372,036,854,775,808</a:t>
                      </a:r>
                      <a:r>
                        <a:rPr sz="2000" spc="18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2000" spc="-434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9,223,372,036,854,775,807.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b="1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float(n)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marR="22225" algn="just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is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used to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specify floating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precision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number data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from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-1.79E+308 </a:t>
                      </a:r>
                      <a:r>
                        <a:rPr sz="2000" spc="-44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1.79E+308.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parameter indicates whether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field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should </a:t>
                      </a: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hold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00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2000" spc="-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00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bytes.</a:t>
                      </a:r>
                      <a:r>
                        <a:rPr sz="2000" spc="-6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Default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2000" spc="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53.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27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real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floating</a:t>
                      </a:r>
                      <a:r>
                        <a:rPr sz="2000" spc="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precision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2000" spc="-7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2000" spc="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-3.40E+38</a:t>
                      </a:r>
                      <a:r>
                        <a:rPr sz="2000" spc="-1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2000" spc="-9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3.40E+38.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1014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b="1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money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marR="222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is</a:t>
                      </a:r>
                      <a:r>
                        <a:rPr sz="2000" spc="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specify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monetary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data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2000" spc="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-922,337,233,685,477.5808 </a:t>
                      </a:r>
                      <a:r>
                        <a:rPr sz="2000" spc="-434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200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922,337,203,685,477.5807.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501" y="9525"/>
            <a:ext cx="1305098" cy="7810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86</a:t>
            </a:fld>
            <a:endParaRPr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87825" y="43815"/>
            <a:ext cx="51904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3.6.2</a:t>
            </a:r>
            <a:r>
              <a:rPr spc="-50" dirty="0"/>
              <a:t> </a:t>
            </a:r>
            <a:r>
              <a:rPr spc="-15" dirty="0"/>
              <a:t>Date</a:t>
            </a:r>
            <a:r>
              <a:rPr spc="-35" dirty="0"/>
              <a:t> </a:t>
            </a:r>
            <a:r>
              <a:rPr spc="5" dirty="0"/>
              <a:t>and</a:t>
            </a:r>
            <a:r>
              <a:rPr dirty="0"/>
              <a:t> </a:t>
            </a:r>
            <a:r>
              <a:rPr spc="15" dirty="0"/>
              <a:t>Time</a:t>
            </a:r>
            <a:r>
              <a:rPr spc="-110" dirty="0"/>
              <a:t> </a:t>
            </a:r>
            <a:r>
              <a:rPr spc="5" dirty="0"/>
              <a:t>Data</a:t>
            </a:r>
            <a:r>
              <a:rPr spc="-75" dirty="0"/>
              <a:t> </a:t>
            </a:r>
            <a:r>
              <a:rPr spc="-20" dirty="0"/>
              <a:t>Type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85391" y="1000442"/>
            <a:ext cx="2814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b="1" spc="-40" dirty="0">
                <a:solidFill>
                  <a:srgbClr val="FF0000"/>
                </a:solidFill>
                <a:latin typeface="Calibri"/>
                <a:cs typeface="Calibri"/>
              </a:rPr>
              <a:t>Q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800" b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800" b="1" spc="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8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1800" b="1" spc="3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-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800" b="1" spc="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b="1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7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b="1" spc="-3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800" b="1" spc="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52637" y="1521396"/>
          <a:ext cx="8610600" cy="47744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4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5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1936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datetime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2000" spc="14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2000" spc="17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2000" spc="1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2000" spc="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specify</a:t>
                      </a:r>
                      <a:r>
                        <a:rPr sz="2000" spc="1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2000" spc="1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2000" spc="1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2000" spc="1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combination.</a:t>
                      </a:r>
                      <a:r>
                        <a:rPr sz="2000" spc="16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2000" spc="7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supports</a:t>
                      </a:r>
                      <a:r>
                        <a:rPr sz="2000" spc="18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range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2000" spc="18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January</a:t>
                      </a:r>
                      <a:r>
                        <a:rPr sz="2000" spc="204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1,</a:t>
                      </a:r>
                      <a:r>
                        <a:rPr sz="2000" spc="17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1753,</a:t>
                      </a:r>
                      <a:r>
                        <a:rPr sz="2000" spc="24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2000" spc="1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December</a:t>
                      </a:r>
                      <a:r>
                        <a:rPr sz="2000" spc="2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31,</a:t>
                      </a:r>
                      <a:r>
                        <a:rPr sz="2000" spc="17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9999</a:t>
                      </a:r>
                      <a:r>
                        <a:rPr sz="2000" spc="24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2000" spc="1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2000" spc="2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accuracy</a:t>
                      </a:r>
                      <a:r>
                        <a:rPr sz="2000" spc="2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of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00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00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000" spc="-1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illi</a:t>
                      </a:r>
                      <a:r>
                        <a:rPr sz="2000" spc="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000" spc="-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ec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nd</a:t>
                      </a:r>
                      <a:r>
                        <a:rPr sz="2000" spc="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2063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datetime2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 marR="2159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2000" spc="14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2000" spc="19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2000" spc="1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2000" spc="5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specify</a:t>
                      </a:r>
                      <a:r>
                        <a:rPr sz="2000" spc="1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2000" spc="114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2000" spc="1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2000" spc="1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combination.</a:t>
                      </a:r>
                      <a:r>
                        <a:rPr sz="2000" spc="16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2000" spc="7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supports</a:t>
                      </a:r>
                      <a:r>
                        <a:rPr sz="2000" spc="18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range </a:t>
                      </a:r>
                      <a:r>
                        <a:rPr sz="2000" spc="-44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2000" spc="254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January</a:t>
                      </a:r>
                      <a:r>
                        <a:rPr sz="2000" spc="2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1,</a:t>
                      </a:r>
                      <a:r>
                        <a:rPr sz="2000" spc="24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0001</a:t>
                      </a:r>
                      <a:r>
                        <a:rPr sz="2000" spc="2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2000" spc="1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December</a:t>
                      </a:r>
                      <a:r>
                        <a:rPr sz="2000" spc="2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31,</a:t>
                      </a:r>
                      <a:r>
                        <a:rPr sz="2000" spc="16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9999</a:t>
                      </a:r>
                      <a:r>
                        <a:rPr sz="2000" spc="2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2000" spc="2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2000" spc="204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accuracy</a:t>
                      </a:r>
                      <a:r>
                        <a:rPr sz="2000" spc="2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of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spc="-1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000" spc="-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ec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nd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13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1435" marR="29209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is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used to store date </a:t>
                      </a:r>
                      <a:r>
                        <a:rPr sz="2000" spc="-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only. </a:t>
                      </a: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supports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range from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January </a:t>
                      </a:r>
                      <a:r>
                        <a:rPr sz="200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1,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0001 </a:t>
                      </a:r>
                      <a:r>
                        <a:rPr sz="2000" spc="-44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200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December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31,</a:t>
                      </a:r>
                      <a:r>
                        <a:rPr sz="2000" spc="-6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9999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522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stores</a:t>
                      </a:r>
                      <a:r>
                        <a:rPr sz="2000" spc="-1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2000" spc="-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only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200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accuracy</a:t>
                      </a:r>
                      <a:r>
                        <a:rPr sz="2000" spc="5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spc="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100</a:t>
                      </a:r>
                      <a:r>
                        <a:rPr sz="2000" spc="-1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nanoseconds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275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b="1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timestamp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1435" marR="24130" algn="just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200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stores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unique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when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row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gets</a:t>
                      </a: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created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or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modified.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The </a:t>
                      </a: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time </a:t>
                      </a:r>
                      <a:r>
                        <a:rPr sz="2000" spc="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stamp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value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2000" spc="44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based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upon </a:t>
                      </a: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an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internal 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clock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does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not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correspond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real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time.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Each table may 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contain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only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one-time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stamp</a:t>
                      </a:r>
                      <a:r>
                        <a:rPr sz="2000" spc="-16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variable.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501" y="19050"/>
            <a:ext cx="1305098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87</a:t>
            </a:fld>
            <a:endParaRPr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727009" y="1740217"/>
          <a:ext cx="8935719" cy="4080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7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7958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0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Sql_variant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8740" marR="5270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2000" spc="6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2000" spc="1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2000" spc="6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2000" spc="4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various</a:t>
                      </a:r>
                      <a:r>
                        <a:rPr sz="2000" spc="1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2000" spc="8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types</a:t>
                      </a:r>
                      <a:r>
                        <a:rPr sz="2000" spc="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except</a:t>
                      </a:r>
                      <a:r>
                        <a:rPr sz="2000" spc="7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2000" spc="4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text,</a:t>
                      </a:r>
                      <a:r>
                        <a:rPr sz="2000" spc="9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timestamp,</a:t>
                      </a:r>
                      <a:r>
                        <a:rPr sz="2000" spc="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2000" spc="-434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t.</a:t>
                      </a:r>
                      <a:r>
                        <a:rPr sz="2000" spc="-6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8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-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re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800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spc="-1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000" spc="-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000" spc="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ata.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011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b="1" spc="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XML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stores</a:t>
                      </a:r>
                      <a:r>
                        <a:rPr sz="2000" spc="-1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XML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formatted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data.</a:t>
                      </a:r>
                      <a:r>
                        <a:rPr sz="2000" spc="-6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Maximum</a:t>
                      </a:r>
                      <a:r>
                        <a:rPr sz="2000" spc="-1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2GB.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138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b="1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cursor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stores</a:t>
                      </a:r>
                      <a:r>
                        <a:rPr sz="2000" spc="-1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reference</a:t>
                      </a:r>
                      <a:r>
                        <a:rPr sz="2000" spc="10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cursor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2000" spc="4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database</a:t>
                      </a:r>
                      <a:r>
                        <a:rPr sz="2000" spc="-18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operations.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011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stores</a:t>
                      </a:r>
                      <a:r>
                        <a:rPr sz="2000" spc="-1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result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set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2000" spc="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later</a:t>
                      </a:r>
                      <a:r>
                        <a:rPr sz="2000" spc="-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processing.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074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2000" b="1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uniqueidentifier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-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re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000" spc="-1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000" spc="-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2000" spc="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lo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ll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000" spc="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qu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-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000" spc="-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fi</a:t>
                      </a:r>
                      <a:r>
                        <a:rPr sz="2000" spc="-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er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)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14350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00426" y="14350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1957705">
              <a:lnSpc>
                <a:spcPct val="100000"/>
              </a:lnSpc>
              <a:spcBef>
                <a:spcPts val="560"/>
              </a:spcBef>
            </a:pPr>
            <a:r>
              <a:rPr dirty="0"/>
              <a:t>3.6.3</a:t>
            </a:r>
            <a:r>
              <a:rPr spc="-50" dirty="0"/>
              <a:t> </a:t>
            </a:r>
            <a:r>
              <a:rPr spc="10" dirty="0"/>
              <a:t>Other</a:t>
            </a:r>
            <a:r>
              <a:rPr spc="-85" dirty="0"/>
              <a:t> </a:t>
            </a:r>
            <a:r>
              <a:rPr dirty="0"/>
              <a:t>Data</a:t>
            </a:r>
            <a:r>
              <a:rPr spc="-75" dirty="0"/>
              <a:t> </a:t>
            </a:r>
            <a:r>
              <a:rPr spc="-15" dirty="0"/>
              <a:t>Types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12035" y="1229677"/>
            <a:ext cx="237807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25" dirty="0">
                <a:solidFill>
                  <a:srgbClr val="FF0000"/>
                </a:solidFill>
                <a:latin typeface="Calibri"/>
                <a:cs typeface="Calibri"/>
              </a:rPr>
              <a:t>SQL</a:t>
            </a:r>
            <a:r>
              <a:rPr sz="2000" b="1" spc="3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Other</a:t>
            </a:r>
            <a:r>
              <a:rPr sz="20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20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Types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501" y="0"/>
            <a:ext cx="1305098" cy="7715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88</a:t>
            </a:fld>
            <a:endParaRPr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120139"/>
            <a:ext cx="8087995" cy="446532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6350" algn="just">
              <a:lnSpc>
                <a:spcPct val="90000"/>
              </a:lnSpc>
              <a:spcBef>
                <a:spcPts val="390"/>
              </a:spcBef>
            </a:pP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There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are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four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kinds of </a:t>
            </a: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literal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values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supported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in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SQL. They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are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: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Character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string,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Bit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string,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Exact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numeric,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and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Approximate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numeric.</a:t>
            </a:r>
            <a:r>
              <a:rPr sz="2400" spc="-10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These</a:t>
            </a:r>
            <a:r>
              <a:rPr sz="2400" spc="-8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are</a:t>
            </a:r>
            <a:r>
              <a:rPr sz="2400" spc="6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explained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as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following </a:t>
            </a: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below.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247015" indent="-234950" algn="just">
              <a:lnSpc>
                <a:spcPct val="100000"/>
              </a:lnSpc>
              <a:buSzPct val="95833"/>
              <a:buAutoNum type="arabicPeriod"/>
              <a:tabLst>
                <a:tab pos="247650" algn="l"/>
              </a:tabLst>
            </a:pP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Character</a:t>
            </a:r>
            <a:r>
              <a:rPr sz="2400" b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strings:-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89500"/>
              </a:lnSpc>
              <a:spcBef>
                <a:spcPts val="1025"/>
              </a:spcBef>
            </a:pP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Character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strings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are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written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as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 sequence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characters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enveloped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single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quotes.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only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quote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character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delineate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at intervals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personality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string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by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2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single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quotes. 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Some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example </a:t>
            </a:r>
            <a:r>
              <a:rPr sz="2400" spc="-5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character</a:t>
            </a:r>
            <a:r>
              <a:rPr sz="2400" spc="-8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strings</a:t>
            </a:r>
            <a:r>
              <a:rPr sz="2400" spc="-5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are</a:t>
            </a:r>
            <a:r>
              <a:rPr sz="2400" spc="6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00"/>
              </a:spcBef>
              <a:buAutoNum type="arabicPeriod"/>
              <a:tabLst>
                <a:tab pos="756285" algn="l"/>
              </a:tabLst>
            </a:pP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‘My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String’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756285" algn="l"/>
              </a:tabLst>
            </a:pP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‘I</a:t>
            </a:r>
            <a:r>
              <a:rPr sz="2400" spc="-3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love</a:t>
            </a:r>
            <a:r>
              <a:rPr sz="2400" spc="5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Data</a:t>
            </a:r>
            <a:r>
              <a:rPr sz="2400" spc="-114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Science’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3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r>
              <a:rPr sz="2400" spc="-1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‘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1637</a:t>
            </a: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8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’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73451" y="0"/>
            <a:ext cx="7216775" cy="687705"/>
            <a:chOff x="2973451" y="0"/>
            <a:chExt cx="7216775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6626" y="0"/>
              <a:ext cx="7210425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76626" y="0"/>
              <a:ext cx="7210425" cy="681355"/>
            </a:xfrm>
            <a:custGeom>
              <a:avLst/>
              <a:gdLst/>
              <a:ahLst/>
              <a:cxnLst/>
              <a:rect l="l" t="t" r="r" b="b"/>
              <a:pathLst>
                <a:path w="7210425" h="681355">
                  <a:moveTo>
                    <a:pt x="0" y="680974"/>
                  </a:moveTo>
                  <a:lnTo>
                    <a:pt x="7210425" y="680974"/>
                  </a:lnTo>
                  <a:lnTo>
                    <a:pt x="7210425" y="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54980" y="43815"/>
            <a:ext cx="30492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3.7</a:t>
            </a:r>
            <a:r>
              <a:rPr spc="-70" dirty="0"/>
              <a:t> </a:t>
            </a:r>
            <a:r>
              <a:rPr spc="15" dirty="0"/>
              <a:t>SQL</a:t>
            </a:r>
            <a:r>
              <a:rPr spc="-100" dirty="0"/>
              <a:t> </a:t>
            </a:r>
            <a:r>
              <a:rPr spc="-5" dirty="0"/>
              <a:t>Literals(1)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675" y="0"/>
            <a:ext cx="1389126" cy="7048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89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043112" y="1890712"/>
          <a:ext cx="8077200" cy="4130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0687">
                <a:tc>
                  <a:txBody>
                    <a:bodyPr/>
                    <a:lstStyle/>
                    <a:p>
                      <a:pPr marL="92710" marR="633095">
                        <a:lnSpc>
                          <a:spcPct val="101400"/>
                        </a:lnSpc>
                        <a:spcBef>
                          <a:spcPts val="300"/>
                        </a:spcBef>
                      </a:pPr>
                      <a:r>
                        <a:rPr sz="1850" b="1" spc="20" dirty="0">
                          <a:latin typeface="Calibri"/>
                          <a:cs typeface="Calibri"/>
                        </a:rPr>
                        <a:t>9.</a:t>
                      </a:r>
                      <a:r>
                        <a:rPr sz="185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spc="-5" dirty="0">
                          <a:latin typeface="Calibri"/>
                          <a:cs typeface="Calibri"/>
                        </a:rPr>
                        <a:t>Individual</a:t>
                      </a:r>
                      <a:r>
                        <a:rPr sz="1850" b="1" spc="2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spc="-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50" b="1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spc="15" dirty="0">
                          <a:latin typeface="Calibri"/>
                          <a:cs typeface="Calibri"/>
                        </a:rPr>
                        <a:t>team</a:t>
                      </a:r>
                      <a:r>
                        <a:rPr sz="1850" b="1" spc="10" dirty="0">
                          <a:latin typeface="Calibri"/>
                          <a:cs typeface="Calibri"/>
                        </a:rPr>
                        <a:t> work:</a:t>
                      </a:r>
                      <a:r>
                        <a:rPr sz="1850" b="1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85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 dirty="0">
                          <a:latin typeface="Calibri"/>
                          <a:cs typeface="Calibri"/>
                        </a:rPr>
                        <a:t>effectively</a:t>
                      </a:r>
                      <a:r>
                        <a:rPr sz="185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individual,</a:t>
                      </a:r>
                      <a:r>
                        <a:rPr sz="185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50" spc="-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member</a:t>
                      </a:r>
                      <a:r>
                        <a:rPr sz="185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leader</a:t>
                      </a:r>
                      <a:r>
                        <a:rPr sz="185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diverse</a:t>
                      </a:r>
                      <a:r>
                        <a:rPr sz="18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teams,</a:t>
                      </a:r>
                      <a:r>
                        <a:rPr sz="185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5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5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5" dirty="0">
                          <a:latin typeface="Calibri"/>
                          <a:cs typeface="Calibri"/>
                        </a:rPr>
                        <a:t>multidisciplinary</a:t>
                      </a:r>
                      <a:r>
                        <a:rPr sz="185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settings.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7AE4E4"/>
                      </a:solidFill>
                      <a:prstDash val="solid"/>
                    </a:lnL>
                    <a:lnR w="28575">
                      <a:solidFill>
                        <a:srgbClr val="7AE4E4"/>
                      </a:solidFill>
                      <a:prstDash val="solid"/>
                    </a:lnR>
                    <a:lnT w="28575">
                      <a:solidFill>
                        <a:srgbClr val="7AE4E4"/>
                      </a:solidFill>
                      <a:prstDash val="solid"/>
                    </a:lnT>
                    <a:lnB w="28575">
                      <a:solidFill>
                        <a:srgbClr val="7AE4E4"/>
                      </a:solidFill>
                      <a:prstDash val="solid"/>
                    </a:lnB>
                    <a:solidFill>
                      <a:srgbClr val="DD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9807">
                <a:tc>
                  <a:txBody>
                    <a:bodyPr/>
                    <a:lstStyle/>
                    <a:p>
                      <a:pPr marL="92710" marR="115570">
                        <a:lnSpc>
                          <a:spcPct val="102600"/>
                        </a:lnSpc>
                        <a:spcBef>
                          <a:spcPts val="284"/>
                        </a:spcBef>
                      </a:pPr>
                      <a:r>
                        <a:rPr sz="1850" b="1" spc="25" dirty="0">
                          <a:latin typeface="Calibri"/>
                          <a:cs typeface="Calibri"/>
                        </a:rPr>
                        <a:t>10. </a:t>
                      </a:r>
                      <a:r>
                        <a:rPr sz="1850" b="1" spc="-5" dirty="0">
                          <a:latin typeface="Calibri"/>
                          <a:cs typeface="Calibri"/>
                        </a:rPr>
                        <a:t>Communication:</a:t>
                      </a:r>
                      <a:r>
                        <a:rPr sz="185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Communicate </a:t>
                      </a:r>
                      <a:r>
                        <a:rPr sz="1850" spc="-5" dirty="0">
                          <a:latin typeface="Calibri"/>
                          <a:cs typeface="Calibri"/>
                        </a:rPr>
                        <a:t>effectively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on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complex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engineering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activities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with </a:t>
                      </a:r>
                      <a:r>
                        <a:rPr sz="185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 engineering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community and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with society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at large, </a:t>
                      </a:r>
                      <a:r>
                        <a:rPr sz="1850" spc="15" dirty="0">
                          <a:latin typeface="Calibri"/>
                          <a:cs typeface="Calibri"/>
                        </a:rPr>
                        <a:t>such as,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being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able </a:t>
                      </a:r>
                      <a:r>
                        <a:rPr sz="1850" spc="-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850" spc="-4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comprehend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 and write </a:t>
                      </a:r>
                      <a:r>
                        <a:rPr sz="1850" spc="-5" dirty="0">
                          <a:latin typeface="Calibri"/>
                          <a:cs typeface="Calibri"/>
                        </a:rPr>
                        <a:t>effective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reports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and design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documentation,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15" dirty="0">
                          <a:latin typeface="Calibri"/>
                          <a:cs typeface="Calibri"/>
                        </a:rPr>
                        <a:t>make </a:t>
                      </a:r>
                      <a:r>
                        <a:rPr sz="1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 dirty="0">
                          <a:latin typeface="Calibri"/>
                          <a:cs typeface="Calibri"/>
                        </a:rPr>
                        <a:t>effective</a:t>
                      </a:r>
                      <a:r>
                        <a:rPr sz="18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presentations,</a:t>
                      </a:r>
                      <a:r>
                        <a:rPr sz="185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5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give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5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receive</a:t>
                      </a:r>
                      <a:r>
                        <a:rPr sz="18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clear</a:t>
                      </a:r>
                      <a:r>
                        <a:rPr sz="1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instructions.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7AE4E4"/>
                      </a:solidFill>
                      <a:prstDash val="solid"/>
                    </a:lnL>
                    <a:lnR w="28575">
                      <a:solidFill>
                        <a:srgbClr val="7AE4E4"/>
                      </a:solidFill>
                      <a:prstDash val="solid"/>
                    </a:lnR>
                    <a:lnT w="28575">
                      <a:solidFill>
                        <a:srgbClr val="7AE4E4"/>
                      </a:solidFill>
                      <a:prstDash val="solid"/>
                    </a:lnT>
                    <a:lnB w="28575">
                      <a:solidFill>
                        <a:srgbClr val="7AE4E4"/>
                      </a:solidFill>
                      <a:prstDash val="solid"/>
                    </a:lnB>
                    <a:solidFill>
                      <a:srgbClr val="DD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9933">
                <a:tc>
                  <a:txBody>
                    <a:bodyPr/>
                    <a:lstStyle/>
                    <a:p>
                      <a:pPr marL="92710" marR="304165">
                        <a:lnSpc>
                          <a:spcPct val="102600"/>
                        </a:lnSpc>
                        <a:spcBef>
                          <a:spcPts val="295"/>
                        </a:spcBef>
                      </a:pPr>
                      <a:r>
                        <a:rPr sz="1850" b="1" spc="25" dirty="0">
                          <a:latin typeface="Calibri"/>
                          <a:cs typeface="Calibri"/>
                        </a:rPr>
                        <a:t>11. </a:t>
                      </a:r>
                      <a:r>
                        <a:rPr sz="1850" b="1" spc="-5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850" b="1" dirty="0">
                          <a:latin typeface="Calibri"/>
                          <a:cs typeface="Calibri"/>
                        </a:rPr>
                        <a:t> management</a:t>
                      </a:r>
                      <a:r>
                        <a:rPr sz="185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spc="-1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50" b="1" spc="-5" dirty="0">
                          <a:latin typeface="Calibri"/>
                          <a:cs typeface="Calibri"/>
                        </a:rPr>
                        <a:t>finance:</a:t>
                      </a:r>
                      <a:r>
                        <a:rPr sz="185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 dirty="0">
                          <a:latin typeface="Calibri"/>
                          <a:cs typeface="Calibri"/>
                        </a:rPr>
                        <a:t>Demonstrate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knowledge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understanding</a:t>
                      </a:r>
                      <a:r>
                        <a:rPr sz="185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5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engineering</a:t>
                      </a:r>
                      <a:r>
                        <a:rPr sz="1850" spc="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5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management</a:t>
                      </a:r>
                      <a:r>
                        <a:rPr sz="185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principles</a:t>
                      </a:r>
                      <a:r>
                        <a:rPr sz="185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apply</a:t>
                      </a:r>
                      <a:r>
                        <a:rPr sz="185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 dirty="0">
                          <a:latin typeface="Calibri"/>
                          <a:cs typeface="Calibri"/>
                        </a:rPr>
                        <a:t>these </a:t>
                      </a:r>
                      <a:r>
                        <a:rPr sz="1850" spc="-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35" dirty="0">
                          <a:latin typeface="Calibri"/>
                          <a:cs typeface="Calibri"/>
                        </a:rPr>
                        <a:t>one’s</a:t>
                      </a:r>
                      <a:r>
                        <a:rPr sz="185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own</a:t>
                      </a:r>
                      <a:r>
                        <a:rPr sz="18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work,</a:t>
                      </a:r>
                      <a:r>
                        <a:rPr sz="185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5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member</a:t>
                      </a:r>
                      <a:r>
                        <a:rPr sz="185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leader</a:t>
                      </a:r>
                      <a:r>
                        <a:rPr sz="185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5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team,</a:t>
                      </a:r>
                      <a:r>
                        <a:rPr sz="185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5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5" dirty="0">
                          <a:latin typeface="Calibri"/>
                          <a:cs typeface="Calibri"/>
                        </a:rPr>
                        <a:t>manage</a:t>
                      </a:r>
                      <a:r>
                        <a:rPr sz="18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projects</a:t>
                      </a:r>
                      <a:r>
                        <a:rPr sz="18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50" spc="-4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5" dirty="0">
                          <a:latin typeface="Calibri"/>
                          <a:cs typeface="Calibri"/>
                        </a:rPr>
                        <a:t>in multidisciplinary</a:t>
                      </a:r>
                      <a:r>
                        <a:rPr sz="185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environments.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7AE4E4"/>
                      </a:solidFill>
                      <a:prstDash val="solid"/>
                    </a:lnL>
                    <a:lnR w="28575">
                      <a:solidFill>
                        <a:srgbClr val="7AE4E4"/>
                      </a:solidFill>
                      <a:prstDash val="solid"/>
                    </a:lnR>
                    <a:lnT w="28575">
                      <a:solidFill>
                        <a:srgbClr val="7AE4E4"/>
                      </a:solidFill>
                      <a:prstDash val="solid"/>
                    </a:lnT>
                    <a:lnB w="28575">
                      <a:solidFill>
                        <a:srgbClr val="7AE4E4"/>
                      </a:solidFill>
                      <a:prstDash val="solid"/>
                    </a:lnB>
                    <a:solidFill>
                      <a:srgbClr val="DD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0247">
                <a:tc>
                  <a:txBody>
                    <a:bodyPr/>
                    <a:lstStyle/>
                    <a:p>
                      <a:pPr marL="92710" marR="103505">
                        <a:lnSpc>
                          <a:spcPct val="103099"/>
                        </a:lnSpc>
                        <a:spcBef>
                          <a:spcPts val="300"/>
                        </a:spcBef>
                      </a:pPr>
                      <a:r>
                        <a:rPr sz="1850" b="1" spc="25" dirty="0">
                          <a:latin typeface="Calibri"/>
                          <a:cs typeface="Calibri"/>
                        </a:rPr>
                        <a:t>12. </a:t>
                      </a:r>
                      <a:r>
                        <a:rPr sz="1850" b="1" spc="5" dirty="0">
                          <a:latin typeface="Calibri"/>
                          <a:cs typeface="Calibri"/>
                        </a:rPr>
                        <a:t>Life-long </a:t>
                      </a:r>
                      <a:r>
                        <a:rPr sz="1850" b="1" dirty="0">
                          <a:latin typeface="Calibri"/>
                          <a:cs typeface="Calibri"/>
                        </a:rPr>
                        <a:t>learning:</a:t>
                      </a:r>
                      <a:r>
                        <a:rPr sz="185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Recognize </a:t>
                      </a:r>
                      <a:r>
                        <a:rPr sz="185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50" spc="-10" dirty="0">
                          <a:latin typeface="Calibri"/>
                          <a:cs typeface="Calibri"/>
                        </a:rPr>
                        <a:t>need</a:t>
                      </a:r>
                      <a:r>
                        <a:rPr sz="1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45" dirty="0">
                          <a:latin typeface="Calibri"/>
                          <a:cs typeface="Calibri"/>
                        </a:rPr>
                        <a:t>for,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have </a:t>
                      </a:r>
                      <a:r>
                        <a:rPr sz="1850" spc="-5" dirty="0">
                          <a:latin typeface="Calibri"/>
                          <a:cs typeface="Calibri"/>
                        </a:rPr>
                        <a:t>the preparation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ability</a:t>
                      </a:r>
                      <a:r>
                        <a:rPr sz="185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engage</a:t>
                      </a:r>
                      <a:r>
                        <a:rPr sz="185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 dirty="0">
                          <a:latin typeface="Calibri"/>
                          <a:cs typeface="Calibri"/>
                        </a:rPr>
                        <a:t>independent</a:t>
                      </a:r>
                      <a:r>
                        <a:rPr sz="1850" spc="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5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life-long</a:t>
                      </a:r>
                      <a:r>
                        <a:rPr sz="18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learning</a:t>
                      </a:r>
                      <a:r>
                        <a:rPr sz="185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broadest</a:t>
                      </a:r>
                      <a:r>
                        <a:rPr sz="185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context of </a:t>
                      </a:r>
                      <a:r>
                        <a:rPr sz="1850" spc="-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technological</a:t>
                      </a:r>
                      <a:r>
                        <a:rPr sz="185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change.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7AE4E4"/>
                      </a:solidFill>
                      <a:prstDash val="solid"/>
                    </a:lnL>
                    <a:lnR w="28575">
                      <a:solidFill>
                        <a:srgbClr val="7AE4E4"/>
                      </a:solidFill>
                      <a:prstDash val="solid"/>
                    </a:lnR>
                    <a:lnT w="28575">
                      <a:solidFill>
                        <a:srgbClr val="7AE4E4"/>
                      </a:solidFill>
                      <a:prstDash val="solid"/>
                    </a:lnT>
                    <a:lnB w="28575">
                      <a:solidFill>
                        <a:srgbClr val="7AE4E4"/>
                      </a:solidFill>
                      <a:prstDash val="solid"/>
                    </a:lnB>
                    <a:solidFill>
                      <a:srgbClr val="DD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985391" y="1244536"/>
            <a:ext cx="868044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45" dirty="0">
                <a:latin typeface="Arial MT"/>
                <a:cs typeface="Arial MT"/>
              </a:rPr>
              <a:t>C</a:t>
            </a:r>
            <a:r>
              <a:rPr sz="2000" spc="15" dirty="0">
                <a:latin typeface="Arial MT"/>
                <a:cs typeface="Arial MT"/>
              </a:rPr>
              <a:t>on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5" dirty="0">
                <a:latin typeface="Arial MT"/>
                <a:cs typeface="Arial MT"/>
              </a:rPr>
              <a:t>d</a:t>
            </a:r>
            <a:r>
              <a:rPr sz="2000" spc="35" dirty="0">
                <a:latin typeface="Arial MT"/>
                <a:cs typeface="Arial MT"/>
              </a:rPr>
              <a:t>.</a:t>
            </a:r>
            <a:r>
              <a:rPr sz="2000" spc="5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5975" y="4825"/>
            <a:ext cx="10410825" cy="6381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85975" y="4825"/>
            <a:ext cx="10410825" cy="638175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Program</a:t>
            </a:r>
            <a:r>
              <a:rPr spc="-1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Outcomes</a:t>
            </a:r>
            <a:r>
              <a:rPr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Times New Roman"/>
                <a:cs typeface="Times New Roman"/>
              </a:rPr>
              <a:t>(POs)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807584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54064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5837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82401" y="6472554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2376" y="1023048"/>
            <a:ext cx="8231505" cy="388874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25"/>
              </a:spcBef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2.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Bit</a:t>
            </a:r>
            <a:r>
              <a:rPr sz="24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String: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89500"/>
              </a:lnSpc>
              <a:spcBef>
                <a:spcPts val="1025"/>
              </a:spcBef>
            </a:pP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bit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string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is written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either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as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 sequence </a:t>
            </a:r>
            <a:r>
              <a:rPr sz="2400" spc="-35" dirty="0">
                <a:solidFill>
                  <a:srgbClr val="273139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0s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1s enveloped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single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quotes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and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preceded by the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letter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‘B’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or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as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sequence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of </a:t>
            </a:r>
            <a:r>
              <a:rPr sz="2400" spc="-5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positional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representation </a:t>
            </a:r>
            <a:r>
              <a:rPr sz="2400" spc="-30" dirty="0">
                <a:solidFill>
                  <a:srgbClr val="273139"/>
                </a:solidFill>
                <a:latin typeface="Calibri"/>
                <a:cs typeface="Calibri"/>
              </a:rPr>
              <a:t>system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digits enveloped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single quotes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preceded</a:t>
            </a:r>
            <a:r>
              <a:rPr sz="2400" spc="-7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by</a:t>
            </a:r>
            <a:r>
              <a:rPr sz="2400" spc="-5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letter</a:t>
            </a:r>
            <a:r>
              <a:rPr sz="2400" spc="-9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X’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some</a:t>
            </a:r>
            <a:r>
              <a:rPr sz="2400" spc="-8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examples</a:t>
            </a:r>
            <a:r>
              <a:rPr sz="2400" spc="-6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are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given</a:t>
            </a:r>
            <a:r>
              <a:rPr sz="2400" spc="7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below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1.</a:t>
            </a:r>
            <a:r>
              <a:rPr sz="2400" spc="-1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B’10001011′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75"/>
              </a:spcBef>
            </a:pP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2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r>
              <a:rPr sz="2400" spc="-1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273139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’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1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′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3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r>
              <a:rPr sz="2400" spc="-1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273139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’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0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′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95"/>
              </a:spcBef>
            </a:pP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4.</a:t>
            </a:r>
            <a:r>
              <a:rPr sz="2400" spc="-1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X’C</a:t>
            </a:r>
            <a:r>
              <a:rPr sz="2400" spc="-5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5′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5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r>
              <a:rPr sz="2400" spc="-1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25" dirty="0">
                <a:solidFill>
                  <a:srgbClr val="273139"/>
                </a:solidFill>
                <a:latin typeface="Calibri"/>
                <a:cs typeface="Calibri"/>
              </a:rPr>
              <a:t>X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’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0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′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73451" y="0"/>
            <a:ext cx="7216775" cy="687705"/>
            <a:chOff x="2973451" y="0"/>
            <a:chExt cx="7216775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6626" y="0"/>
              <a:ext cx="7210425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76626" y="0"/>
              <a:ext cx="7210425" cy="681355"/>
            </a:xfrm>
            <a:custGeom>
              <a:avLst/>
              <a:gdLst/>
              <a:ahLst/>
              <a:cxnLst/>
              <a:rect l="l" t="t" r="r" b="b"/>
              <a:pathLst>
                <a:path w="7210425" h="681355">
                  <a:moveTo>
                    <a:pt x="0" y="680974"/>
                  </a:moveTo>
                  <a:lnTo>
                    <a:pt x="7210425" y="680974"/>
                  </a:lnTo>
                  <a:lnTo>
                    <a:pt x="7210425" y="0"/>
                  </a:lnTo>
                </a:path>
                <a:path w="7210425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60034" y="43815"/>
            <a:ext cx="243776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SQL</a:t>
            </a:r>
            <a:r>
              <a:rPr spc="-105" dirty="0"/>
              <a:t> </a:t>
            </a:r>
            <a:r>
              <a:rPr spc="-10" dirty="0"/>
              <a:t>Literals(2)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00" y="19050"/>
            <a:ext cx="1371600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90</a:t>
            </a:fld>
            <a:endParaRPr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8820" y="1174813"/>
            <a:ext cx="8228330" cy="395541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25"/>
              </a:spcBef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3.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Exact</a:t>
            </a:r>
            <a:r>
              <a:rPr sz="24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Numeric: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1010"/>
              </a:spcBef>
            </a:pP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These </a:t>
            </a: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literals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are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written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as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 signed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or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unsigned decimal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variety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probably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with mathematical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notation. Samples of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actual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numeric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literals</a:t>
            </a:r>
            <a:r>
              <a:rPr sz="2400" spc="9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are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given</a:t>
            </a:r>
            <a:r>
              <a:rPr sz="2400" spc="7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below</a:t>
            </a:r>
            <a:r>
              <a:rPr sz="2400" spc="-8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1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r>
              <a:rPr sz="2400" spc="-1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75"/>
              </a:spcBef>
            </a:pP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2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r>
              <a:rPr sz="2400" spc="-1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80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3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r>
              <a:rPr sz="2400" spc="-1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80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00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4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r>
              <a:rPr sz="2400" spc="-1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0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95"/>
              </a:spcBef>
            </a:pP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5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r>
              <a:rPr sz="2400" spc="-1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+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88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88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6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r>
              <a:rPr sz="2400" spc="-1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-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88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88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73451" y="0"/>
            <a:ext cx="7216775" cy="687705"/>
            <a:chOff x="2973451" y="0"/>
            <a:chExt cx="7216775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6626" y="0"/>
              <a:ext cx="7210425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76626" y="0"/>
              <a:ext cx="7210425" cy="681355"/>
            </a:xfrm>
            <a:custGeom>
              <a:avLst/>
              <a:gdLst/>
              <a:ahLst/>
              <a:cxnLst/>
              <a:rect l="l" t="t" r="r" b="b"/>
              <a:pathLst>
                <a:path w="7210425" h="681355">
                  <a:moveTo>
                    <a:pt x="0" y="680974"/>
                  </a:moveTo>
                  <a:lnTo>
                    <a:pt x="7210425" y="680974"/>
                  </a:lnTo>
                  <a:lnTo>
                    <a:pt x="7210425" y="0"/>
                  </a:lnTo>
                </a:path>
                <a:path w="7210425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60034" y="43815"/>
            <a:ext cx="243776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SQL</a:t>
            </a:r>
            <a:r>
              <a:rPr spc="-105" dirty="0"/>
              <a:t> </a:t>
            </a:r>
            <a:r>
              <a:rPr spc="-10" dirty="0"/>
              <a:t>Literals(3)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00" y="19050"/>
            <a:ext cx="1371600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91</a:t>
            </a:fld>
            <a:endParaRPr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3904" y="1194117"/>
            <a:ext cx="7281545" cy="3348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55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4.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Approximate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numeric</a:t>
            </a:r>
            <a:r>
              <a:rPr sz="24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90000"/>
              </a:lnSpc>
              <a:spcBef>
                <a:spcPts val="165"/>
              </a:spcBef>
            </a:pPr>
            <a:r>
              <a:rPr sz="2400" spc="30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pp</a:t>
            </a:r>
            <a:r>
              <a:rPr sz="2400" spc="-90" dirty="0">
                <a:solidFill>
                  <a:srgbClr val="273139"/>
                </a:solidFill>
                <a:latin typeface="Calibri"/>
                <a:cs typeface="Calibri"/>
              </a:rPr>
              <a:t>r</a:t>
            </a:r>
            <a:r>
              <a:rPr sz="2400" spc="-70" dirty="0">
                <a:solidFill>
                  <a:srgbClr val="273139"/>
                </a:solidFill>
                <a:latin typeface="Calibri"/>
                <a:cs typeface="Calibri"/>
              </a:rPr>
              <a:t>o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x</a:t>
            </a:r>
            <a:r>
              <a:rPr sz="2400" spc="-30" dirty="0">
                <a:solidFill>
                  <a:srgbClr val="273139"/>
                </a:solidFill>
                <a:latin typeface="Calibri"/>
                <a:cs typeface="Calibri"/>
              </a:rPr>
              <a:t>i</a:t>
            </a:r>
            <a:r>
              <a:rPr sz="2400" spc="25" dirty="0">
                <a:solidFill>
                  <a:srgbClr val="273139"/>
                </a:solidFill>
                <a:latin typeface="Calibri"/>
                <a:cs typeface="Calibri"/>
              </a:rPr>
              <a:t>m</a:t>
            </a:r>
            <a:r>
              <a:rPr sz="2400" spc="-30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sz="2400" spc="-9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nu</a:t>
            </a:r>
            <a:r>
              <a:rPr sz="2400" spc="25" dirty="0">
                <a:solidFill>
                  <a:srgbClr val="273139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r</a:t>
            </a:r>
            <a:r>
              <a:rPr sz="2400" spc="-30" dirty="0">
                <a:solidFill>
                  <a:srgbClr val="273139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c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273139"/>
                </a:solidFill>
                <a:latin typeface="Calibri"/>
                <a:cs typeface="Calibri"/>
              </a:rPr>
              <a:t>li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sz="2400" spc="-90" dirty="0">
                <a:solidFill>
                  <a:srgbClr val="273139"/>
                </a:solidFill>
                <a:latin typeface="Calibri"/>
                <a:cs typeface="Calibri"/>
              </a:rPr>
              <a:t>r</a:t>
            </a:r>
            <a:r>
              <a:rPr sz="2400" spc="-30" dirty="0">
                <a:solidFill>
                  <a:srgbClr val="273139"/>
                </a:solidFill>
                <a:latin typeface="Calibri"/>
                <a:cs typeface="Calibri"/>
              </a:rPr>
              <a:t>al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s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sz="2400" spc="5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w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r</a:t>
            </a:r>
            <a:r>
              <a:rPr sz="2400" spc="-30" dirty="0">
                <a:solidFill>
                  <a:srgbClr val="273139"/>
                </a:solidFill>
                <a:latin typeface="Calibri"/>
                <a:cs typeface="Calibri"/>
              </a:rPr>
              <a:t>i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tt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en</a:t>
            </a:r>
            <a:r>
              <a:rPr sz="2400" spc="-15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s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spc="30" dirty="0">
                <a:solidFill>
                  <a:srgbClr val="273139"/>
                </a:solidFill>
                <a:latin typeface="Calibri"/>
                <a:cs typeface="Calibri"/>
              </a:rPr>
              <a:t>c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t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u</a:t>
            </a:r>
            <a:r>
              <a:rPr sz="2400" spc="-30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l</a:t>
            </a:r>
            <a:r>
              <a:rPr sz="2400" spc="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nu</a:t>
            </a:r>
            <a:r>
              <a:rPr sz="2400" spc="25" dirty="0">
                <a:solidFill>
                  <a:srgbClr val="273139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r</a:t>
            </a:r>
            <a:r>
              <a:rPr sz="2400" spc="-30" dirty="0">
                <a:solidFill>
                  <a:srgbClr val="273139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c  </a:t>
            </a: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literals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followed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by the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letter </a:t>
            </a:r>
            <a:r>
              <a:rPr sz="2400" spc="-50" dirty="0">
                <a:solidFill>
                  <a:srgbClr val="273139"/>
                </a:solidFill>
                <a:latin typeface="Calibri"/>
                <a:cs typeface="Calibri"/>
              </a:rPr>
              <a:t>‘E’,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followed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by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 signed or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unsigned</a:t>
            </a:r>
            <a:r>
              <a:rPr sz="2400" spc="-8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273139"/>
                </a:solidFill>
                <a:latin typeface="Calibri"/>
                <a:cs typeface="Calibri"/>
              </a:rPr>
              <a:t>number.</a:t>
            </a:r>
            <a:r>
              <a:rPr sz="2400" spc="-1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Some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 example are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1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r>
              <a:rPr sz="2400" spc="-1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6</a:t>
            </a:r>
            <a:r>
              <a:rPr sz="2400" spc="20" dirty="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2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r>
              <a:rPr sz="2400" spc="-1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66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r>
              <a:rPr sz="2400" spc="-30" dirty="0">
                <a:solidFill>
                  <a:srgbClr val="273139"/>
                </a:solidFill>
                <a:latin typeface="Calibri"/>
                <a:cs typeface="Calibri"/>
              </a:rPr>
              <a:t>6</a:t>
            </a:r>
            <a:r>
              <a:rPr sz="2400" spc="20" dirty="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95"/>
              </a:spcBef>
            </a:pP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3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r>
              <a:rPr sz="2400" spc="-1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+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66</a:t>
            </a:r>
            <a:r>
              <a:rPr sz="2400" spc="25" dirty="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-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75"/>
              </a:spcBef>
            </a:pP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4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r>
              <a:rPr sz="2400" spc="-1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0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r>
              <a:rPr sz="2400" spc="-30" dirty="0">
                <a:solidFill>
                  <a:srgbClr val="273139"/>
                </a:solidFill>
                <a:latin typeface="Calibri"/>
                <a:cs typeface="Calibri"/>
              </a:rPr>
              <a:t>6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6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5.</a:t>
            </a:r>
            <a:r>
              <a:rPr sz="2400" spc="-1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-6.66E-8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73451" y="0"/>
            <a:ext cx="7216775" cy="687705"/>
            <a:chOff x="2973451" y="0"/>
            <a:chExt cx="7216775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6626" y="0"/>
              <a:ext cx="7210425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76626" y="0"/>
              <a:ext cx="7210425" cy="681355"/>
            </a:xfrm>
            <a:custGeom>
              <a:avLst/>
              <a:gdLst/>
              <a:ahLst/>
              <a:cxnLst/>
              <a:rect l="l" t="t" r="r" b="b"/>
              <a:pathLst>
                <a:path w="7210425" h="681355">
                  <a:moveTo>
                    <a:pt x="0" y="680974"/>
                  </a:moveTo>
                  <a:lnTo>
                    <a:pt x="7210425" y="680974"/>
                  </a:lnTo>
                  <a:lnTo>
                    <a:pt x="7210425" y="0"/>
                  </a:lnTo>
                </a:path>
                <a:path w="7210425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60034" y="43815"/>
            <a:ext cx="243776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SQL</a:t>
            </a:r>
            <a:r>
              <a:rPr spc="-105" dirty="0"/>
              <a:t> </a:t>
            </a:r>
            <a:r>
              <a:rPr spc="-10" dirty="0"/>
              <a:t>Literals(4)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7176" y="1905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92</a:t>
            </a:fld>
            <a:endParaRPr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1025" y="1252537"/>
            <a:ext cx="8758555" cy="445516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90"/>
              </a:spcBef>
            </a:pPr>
            <a:r>
              <a:rPr sz="2400" dirty="0">
                <a:latin typeface="Calibri"/>
                <a:cs typeface="Calibri"/>
              </a:rPr>
              <a:t>Structured</a:t>
            </a:r>
            <a:r>
              <a:rPr sz="2400" spc="5" dirty="0">
                <a:latin typeface="Calibri"/>
                <a:cs typeface="Calibri"/>
              </a:rPr>
              <a:t> Query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Language(SQL)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know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database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language </a:t>
            </a:r>
            <a:r>
              <a:rPr sz="2400" spc="5" dirty="0">
                <a:latin typeface="Calibri"/>
                <a:cs typeface="Calibri"/>
              </a:rPr>
              <a:t>by the </a:t>
            </a:r>
            <a:r>
              <a:rPr sz="2400" spc="10" dirty="0">
                <a:latin typeface="Calibri"/>
                <a:cs typeface="Calibri"/>
              </a:rPr>
              <a:t>use </a:t>
            </a:r>
            <a:r>
              <a:rPr sz="2400" spc="-35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5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can </a:t>
            </a:r>
            <a:r>
              <a:rPr sz="2400" spc="-10" dirty="0">
                <a:latin typeface="Calibri"/>
                <a:cs typeface="Calibri"/>
              </a:rPr>
              <a:t>perform </a:t>
            </a:r>
            <a:r>
              <a:rPr sz="2400" spc="-5" dirty="0">
                <a:latin typeface="Calibri"/>
                <a:cs typeface="Calibri"/>
              </a:rPr>
              <a:t>certain </a:t>
            </a:r>
            <a:r>
              <a:rPr sz="2400" spc="-20" dirty="0">
                <a:latin typeface="Calibri"/>
                <a:cs typeface="Calibri"/>
              </a:rPr>
              <a:t>operations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on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existing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We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also</a:t>
            </a:r>
            <a:r>
              <a:rPr sz="2400" spc="15" dirty="0">
                <a:latin typeface="Calibri"/>
                <a:cs typeface="Calibri"/>
              </a:rPr>
              <a:t> use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language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database. </a:t>
            </a:r>
            <a:r>
              <a:rPr sz="2400" spc="-10" dirty="0">
                <a:latin typeface="Calibri"/>
                <a:cs typeface="Calibri"/>
              </a:rPr>
              <a:t>SQL </a:t>
            </a:r>
            <a:r>
              <a:rPr sz="2400" spc="10" dirty="0">
                <a:latin typeface="Calibri"/>
                <a:cs typeface="Calibri"/>
              </a:rPr>
              <a:t>uses </a:t>
            </a:r>
            <a:r>
              <a:rPr sz="2400" spc="-5" dirty="0">
                <a:latin typeface="Calibri"/>
                <a:cs typeface="Calibri"/>
              </a:rPr>
              <a:t>certain </a:t>
            </a:r>
            <a:r>
              <a:rPr sz="2400" spc="-10" dirty="0">
                <a:latin typeface="Calibri"/>
                <a:cs typeface="Calibri"/>
              </a:rPr>
              <a:t>commands </a:t>
            </a:r>
            <a:r>
              <a:rPr sz="2400" spc="-25" dirty="0">
                <a:latin typeface="Calibri"/>
                <a:cs typeface="Calibri"/>
              </a:rPr>
              <a:t>like </a:t>
            </a:r>
            <a:r>
              <a:rPr sz="2400" spc="-15" dirty="0">
                <a:latin typeface="Calibri"/>
                <a:cs typeface="Calibri"/>
              </a:rPr>
              <a:t>Create, Drop, </a:t>
            </a:r>
            <a:r>
              <a:rPr sz="2400" spc="5" dirty="0">
                <a:latin typeface="Calibri"/>
                <a:cs typeface="Calibri"/>
              </a:rPr>
              <a:t>Insert, </a:t>
            </a:r>
            <a:r>
              <a:rPr sz="2400" spc="-5" dirty="0">
                <a:latin typeface="Calibri"/>
                <a:cs typeface="Calibri"/>
              </a:rPr>
              <a:t>etc. </a:t>
            </a:r>
            <a:r>
              <a:rPr sz="2400" spc="20" dirty="0">
                <a:latin typeface="Calibri"/>
                <a:cs typeface="Calibri"/>
              </a:rPr>
              <a:t>to 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carry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out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required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tasks.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These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SQL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commands</a:t>
            </a:r>
            <a:r>
              <a:rPr sz="2400" b="1" spc="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are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mainly</a:t>
            </a:r>
            <a:r>
              <a:rPr sz="2400" b="1" spc="-15" dirty="0">
                <a:latin typeface="Calibri"/>
                <a:cs typeface="Calibri"/>
              </a:rPr>
              <a:t> categorized </a:t>
            </a:r>
            <a:r>
              <a:rPr sz="2400" b="1" spc="-5" dirty="0">
                <a:latin typeface="Calibri"/>
                <a:cs typeface="Calibri"/>
              </a:rPr>
              <a:t>into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four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categories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as:</a:t>
            </a:r>
            <a:endParaRPr sz="2400">
              <a:latin typeface="Calibri"/>
              <a:cs typeface="Calibri"/>
            </a:endParaRPr>
          </a:p>
          <a:p>
            <a:pPr marL="12700" marR="4838065">
              <a:lnSpc>
                <a:spcPct val="125200"/>
              </a:lnSpc>
            </a:pPr>
            <a:r>
              <a:rPr sz="2400" spc="10" dirty="0">
                <a:latin typeface="Calibri"/>
                <a:cs typeface="Calibri"/>
              </a:rPr>
              <a:t>DDL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Definition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Language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DQL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Query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  <a:p>
            <a:pPr marL="12700" marR="4324350">
              <a:lnSpc>
                <a:spcPct val="125200"/>
              </a:lnSpc>
            </a:pPr>
            <a:r>
              <a:rPr sz="2400" spc="-5" dirty="0">
                <a:latin typeface="Calibri"/>
                <a:cs typeface="Calibri"/>
              </a:rPr>
              <a:t>DML </a:t>
            </a:r>
            <a:r>
              <a:rPr sz="2400" dirty="0">
                <a:latin typeface="Calibri"/>
                <a:cs typeface="Calibri"/>
              </a:rPr>
              <a:t>– Data </a:t>
            </a:r>
            <a:r>
              <a:rPr sz="2400" spc="-10" dirty="0">
                <a:latin typeface="Calibri"/>
                <a:cs typeface="Calibri"/>
              </a:rPr>
              <a:t>Manipulation Language </a:t>
            </a:r>
            <a:r>
              <a:rPr sz="2400" spc="-5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DCL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Control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50739" y="43815"/>
            <a:ext cx="32734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3.8</a:t>
            </a:r>
            <a:r>
              <a:rPr spc="-85" dirty="0"/>
              <a:t> </a:t>
            </a:r>
            <a:r>
              <a:rPr spc="15" dirty="0"/>
              <a:t>SQL</a:t>
            </a:r>
            <a:r>
              <a:rPr spc="-105" dirty="0"/>
              <a:t> </a:t>
            </a:r>
            <a:r>
              <a:rPr spc="10" dirty="0"/>
              <a:t>Commands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501" y="0"/>
            <a:ext cx="1305098" cy="7620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93</a:t>
            </a:fld>
            <a:endParaRPr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0379" y="703008"/>
            <a:ext cx="8832850" cy="500443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DDL: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2400" b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Definition</a:t>
            </a:r>
            <a:r>
              <a:rPr sz="2400" b="1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  <a:spcBef>
                <a:spcPts val="725"/>
              </a:spcBef>
              <a:tabLst>
                <a:tab pos="650875" algn="l"/>
                <a:tab pos="1804035" algn="l"/>
                <a:tab pos="2948305" algn="l"/>
                <a:tab pos="3348354" algn="l"/>
                <a:tab pos="3891915" algn="l"/>
                <a:tab pos="5159375" algn="l"/>
                <a:tab pos="5550535" algn="l"/>
                <a:tab pos="6094095" algn="l"/>
                <a:tab pos="6856730" algn="l"/>
                <a:tab pos="7409180" algn="l"/>
              </a:tabLst>
            </a:pPr>
            <a:r>
              <a:rPr sz="2400" dirty="0">
                <a:latin typeface="Calibri"/>
                <a:cs typeface="Calibri"/>
              </a:rPr>
              <a:t>This	includes	</a:t>
            </a:r>
            <a:r>
              <a:rPr sz="2400" spc="-10" dirty="0">
                <a:latin typeface="Calibri"/>
                <a:cs typeface="Calibri"/>
              </a:rPr>
              <a:t>changes	</a:t>
            </a:r>
            <a:r>
              <a:rPr sz="2400" spc="10" dirty="0">
                <a:latin typeface="Calibri"/>
                <a:cs typeface="Calibri"/>
              </a:rPr>
              <a:t>to	</a:t>
            </a:r>
            <a:r>
              <a:rPr sz="2400" spc="-20" dirty="0">
                <a:latin typeface="Calibri"/>
                <a:cs typeface="Calibri"/>
              </a:rPr>
              <a:t>the	</a:t>
            </a:r>
            <a:r>
              <a:rPr sz="2400" spc="-10" dirty="0">
                <a:latin typeface="Calibri"/>
                <a:cs typeface="Calibri"/>
              </a:rPr>
              <a:t>structure	</a:t>
            </a:r>
            <a:r>
              <a:rPr sz="2400" spc="5" dirty="0">
                <a:latin typeface="Calibri"/>
                <a:cs typeface="Calibri"/>
              </a:rPr>
              <a:t>of	</a:t>
            </a:r>
            <a:r>
              <a:rPr sz="2400" spc="-15" dirty="0">
                <a:latin typeface="Calibri"/>
                <a:cs typeface="Calibri"/>
              </a:rPr>
              <a:t>the	</a:t>
            </a:r>
            <a:r>
              <a:rPr sz="2400" spc="-10" dirty="0">
                <a:latin typeface="Calibri"/>
                <a:cs typeface="Calibri"/>
              </a:rPr>
              <a:t>table	</a:t>
            </a:r>
            <a:r>
              <a:rPr sz="2400" spc="-30" dirty="0">
                <a:latin typeface="Calibri"/>
                <a:cs typeface="Calibri"/>
              </a:rPr>
              <a:t>like	</a:t>
            </a:r>
            <a:r>
              <a:rPr sz="2400" spc="-5" dirty="0">
                <a:latin typeface="Calibri"/>
                <a:cs typeface="Calibri"/>
              </a:rPr>
              <a:t>creation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spc="-5" dirty="0">
                <a:latin typeface="Calibri"/>
                <a:cs typeface="Calibri"/>
              </a:rPr>
              <a:t>table,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altering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deleting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  <a:spcBef>
                <a:spcPts val="650"/>
              </a:spcBef>
              <a:tabLst>
                <a:tab pos="2566670" algn="l"/>
                <a:tab pos="8000365" algn="l"/>
              </a:tabLst>
            </a:pPr>
            <a:r>
              <a:rPr sz="2400" dirty="0">
                <a:latin typeface="Calibri"/>
                <a:cs typeface="Calibri"/>
              </a:rPr>
              <a:t>All</a:t>
            </a:r>
            <a:r>
              <a:rPr sz="2400" spc="41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DDL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commands	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auto-committed.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means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it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saves	all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dirty="0">
                <a:latin typeface="Calibri"/>
                <a:cs typeface="Calibri"/>
              </a:rPr>
              <a:t>changes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permanently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b="1" spc="10" dirty="0">
                <a:latin typeface="Calibri"/>
                <a:cs typeface="Calibri"/>
              </a:rPr>
              <a:t>List</a:t>
            </a:r>
            <a:r>
              <a:rPr sz="2400" b="1" spc="-10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of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DDL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commands:</a:t>
            </a:r>
            <a:endParaRPr sz="2400">
              <a:latin typeface="Calibri"/>
              <a:cs typeface="Calibri"/>
            </a:endParaRPr>
          </a:p>
          <a:p>
            <a:pPr marL="241300" marR="10160" indent="-229235">
              <a:lnSpc>
                <a:spcPts val="2550"/>
              </a:lnSpc>
              <a:spcBef>
                <a:spcPts val="108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35" dirty="0">
                <a:latin typeface="Calibri"/>
                <a:cs typeface="Calibri"/>
              </a:rPr>
              <a:t>CREATE: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This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command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used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to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or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its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objects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(like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table,</a:t>
            </a:r>
            <a:r>
              <a:rPr sz="2400" dirty="0">
                <a:latin typeface="Calibri"/>
                <a:cs typeface="Calibri"/>
              </a:rPr>
              <a:t> index,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function,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views,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store</a:t>
            </a:r>
            <a:r>
              <a:rPr sz="2400" spc="-1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procedure,</a:t>
            </a:r>
            <a:r>
              <a:rPr sz="2400" spc="-10" dirty="0">
                <a:latin typeface="Calibri"/>
                <a:cs typeface="Calibri"/>
              </a:rPr>
              <a:t> 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triggers).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DROP: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command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delete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objects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25" dirty="0">
                <a:latin typeface="Calibri"/>
                <a:cs typeface="Calibri"/>
              </a:rPr>
              <a:t>ALTER: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used to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alter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structure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  <a:p>
            <a:pPr marL="241300" marR="13970" indent="-229235">
              <a:lnSpc>
                <a:spcPts val="2630"/>
              </a:lnSpc>
              <a:spcBef>
                <a:spcPts val="1019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TRUNCATE: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used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remove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all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records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table,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including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all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spaces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allocated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records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removed.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88559" y="43815"/>
            <a:ext cx="360552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SQL</a:t>
            </a:r>
            <a:r>
              <a:rPr spc="-125" dirty="0"/>
              <a:t> </a:t>
            </a:r>
            <a:r>
              <a:rPr spc="5" dirty="0"/>
              <a:t>Commands(DDL)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3525" y="19050"/>
            <a:ext cx="1371600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94</a:t>
            </a:fld>
            <a:endParaRPr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5660" y="921956"/>
            <a:ext cx="8912225" cy="5170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20" dirty="0">
                <a:latin typeface="Calibri"/>
                <a:cs typeface="Calibri"/>
              </a:rPr>
              <a:t>COMMENT: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comments</a:t>
            </a:r>
            <a:r>
              <a:rPr sz="2400" spc="-204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dictionary.</a:t>
            </a:r>
            <a:endParaRPr sz="24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5" dirty="0">
                <a:latin typeface="Calibri"/>
                <a:cs typeface="Calibri"/>
              </a:rPr>
              <a:t>RENAME: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rename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object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existing</a:t>
            </a:r>
            <a:r>
              <a:rPr sz="2400" spc="-1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875"/>
              </a:spcBef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DQL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(Data</a:t>
            </a:r>
            <a:r>
              <a:rPr sz="2400" b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Query</a:t>
            </a:r>
            <a:r>
              <a:rPr sz="2400" b="1" spc="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Language):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00099"/>
              </a:lnSpc>
              <a:spcBef>
                <a:spcPts val="1025"/>
              </a:spcBef>
            </a:pPr>
            <a:r>
              <a:rPr sz="2400" b="1" spc="-10" dirty="0">
                <a:solidFill>
                  <a:srgbClr val="273139"/>
                </a:solidFill>
                <a:latin typeface="Calibri"/>
                <a:cs typeface="Calibri"/>
              </a:rPr>
              <a:t>DQL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statements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are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used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for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performing queries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on the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data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within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schema objects.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purpose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of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DQL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Command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get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some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schema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relation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based on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query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passed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it. </a:t>
            </a:r>
            <a:r>
              <a:rPr sz="2400" spc="-60" dirty="0">
                <a:solidFill>
                  <a:srgbClr val="273139"/>
                </a:solidFill>
                <a:latin typeface="Calibri"/>
                <a:cs typeface="Calibri"/>
              </a:rPr>
              <a:t>We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can define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DQL </a:t>
            </a: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as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follows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it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component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of 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SQL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statement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that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 allows</a:t>
            </a:r>
            <a:r>
              <a:rPr sz="2400" spc="509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getting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data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from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database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and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imposing order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upon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it. It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includes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SELECT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statement.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This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command allows</a:t>
            </a:r>
            <a:r>
              <a:rPr sz="2400" spc="509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getting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data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out of the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database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perform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operations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with it.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When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SELECT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fired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against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table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or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tables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result is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compiled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into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further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temporary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table,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which </a:t>
            </a:r>
            <a:r>
              <a:rPr sz="2400" spc="-105" dirty="0">
                <a:solidFill>
                  <a:srgbClr val="273139"/>
                </a:solidFill>
                <a:latin typeface="Calibri"/>
                <a:cs typeface="Calibri"/>
              </a:rPr>
              <a:t>is </a:t>
            </a:r>
            <a:r>
              <a:rPr sz="2400" spc="-1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displayed</a:t>
            </a:r>
            <a:r>
              <a:rPr sz="2400" spc="8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or</a:t>
            </a:r>
            <a:r>
              <a:rPr sz="2400" spc="-3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perhaps</a:t>
            </a:r>
            <a:r>
              <a:rPr sz="2400" spc="-6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received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by</a:t>
            </a:r>
            <a:r>
              <a:rPr sz="2400" spc="-5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273139"/>
                </a:solidFill>
                <a:latin typeface="Calibri"/>
                <a:cs typeface="Calibri"/>
              </a:rPr>
              <a:t>program</a:t>
            </a:r>
            <a:r>
              <a:rPr sz="2400" spc="9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i.e.</a:t>
            </a:r>
            <a:r>
              <a:rPr sz="2400" spc="5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front-end.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025"/>
              </a:spcBef>
            </a:pPr>
            <a:r>
              <a:rPr sz="2400" b="1" spc="-15" dirty="0">
                <a:solidFill>
                  <a:srgbClr val="273139"/>
                </a:solidFill>
                <a:latin typeface="Calibri"/>
                <a:cs typeface="Calibri"/>
              </a:rPr>
              <a:t>S</a:t>
            </a:r>
            <a:r>
              <a:rPr sz="2400" b="1" spc="20" dirty="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sz="2400" b="1" spc="30" dirty="0">
                <a:solidFill>
                  <a:srgbClr val="273139"/>
                </a:solidFill>
                <a:latin typeface="Calibri"/>
                <a:cs typeface="Calibri"/>
              </a:rPr>
              <a:t>L</a:t>
            </a:r>
            <a:r>
              <a:rPr sz="2400" b="1" spc="20" dirty="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273139"/>
                </a:solidFill>
                <a:latin typeface="Calibri"/>
                <a:cs typeface="Calibri"/>
              </a:rPr>
              <a:t>C</a:t>
            </a:r>
            <a:r>
              <a:rPr sz="2400" b="1" spc="25" dirty="0">
                <a:solidFill>
                  <a:srgbClr val="273139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:</a:t>
            </a:r>
            <a:r>
              <a:rPr sz="2400" spc="-14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t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273139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s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u</a:t>
            </a:r>
            <a:r>
              <a:rPr sz="2400" spc="35" dirty="0">
                <a:solidFill>
                  <a:srgbClr val="273139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ed</a:t>
            </a:r>
            <a:r>
              <a:rPr sz="2400" spc="-7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20" dirty="0">
                <a:solidFill>
                  <a:srgbClr val="273139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sz="2400" spc="20" dirty="0">
                <a:solidFill>
                  <a:srgbClr val="273139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r</a:t>
            </a:r>
            <a:r>
              <a:rPr sz="2400" spc="-30" dirty="0">
                <a:solidFill>
                  <a:srgbClr val="273139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sz="2400" spc="-35" dirty="0">
                <a:solidFill>
                  <a:srgbClr val="273139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d</a:t>
            </a: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spc="-114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f</a:t>
            </a:r>
            <a:r>
              <a:rPr sz="2400" spc="-90" dirty="0">
                <a:solidFill>
                  <a:srgbClr val="273139"/>
                </a:solidFill>
                <a:latin typeface="Calibri"/>
                <a:cs typeface="Calibri"/>
              </a:rPr>
              <a:t>r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m</a:t>
            </a:r>
            <a:r>
              <a:rPr sz="24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t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d</a:t>
            </a: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b</a:t>
            </a: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spc="35" dirty="0">
                <a:solidFill>
                  <a:srgbClr val="273139"/>
                </a:solidFill>
                <a:latin typeface="Calibri"/>
                <a:cs typeface="Calibri"/>
              </a:rPr>
              <a:t>s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pc="15" dirty="0"/>
              <a:t>SQL</a:t>
            </a:r>
            <a:r>
              <a:rPr spc="-80" dirty="0"/>
              <a:t> </a:t>
            </a:r>
            <a:r>
              <a:rPr spc="5" dirty="0"/>
              <a:t>Commands(DQL)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0976" y="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95</a:t>
            </a:fld>
            <a:endParaRPr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28827"/>
            <a:ext cx="8716645" cy="525272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DML: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2400" b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Manipulation</a:t>
            </a:r>
            <a:r>
              <a:rPr sz="24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  <a:spcBef>
                <a:spcPts val="725"/>
              </a:spcBef>
            </a:pP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DML</a:t>
            </a:r>
            <a:r>
              <a:rPr sz="2400" spc="1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02429"/>
                </a:solidFill>
                <a:latin typeface="Calibri"/>
                <a:cs typeface="Calibri"/>
              </a:rPr>
              <a:t>commands</a:t>
            </a:r>
            <a:r>
              <a:rPr sz="2400" spc="-2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02429"/>
                </a:solidFill>
                <a:latin typeface="Calibri"/>
                <a:cs typeface="Calibri"/>
              </a:rPr>
              <a:t>are</a:t>
            </a:r>
            <a:r>
              <a:rPr sz="2400" spc="6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02429"/>
                </a:solidFill>
                <a:latin typeface="Calibri"/>
                <a:cs typeface="Calibri"/>
              </a:rPr>
              <a:t>used</a:t>
            </a:r>
            <a:r>
              <a:rPr sz="2400" spc="-7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02429"/>
                </a:solidFill>
                <a:latin typeface="Calibri"/>
                <a:cs typeface="Calibri"/>
              </a:rPr>
              <a:t>for</a:t>
            </a:r>
            <a:r>
              <a:rPr sz="2400" spc="-3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manipulating</a:t>
            </a:r>
            <a:r>
              <a:rPr sz="2400" spc="-2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02429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data</a:t>
            </a:r>
            <a:r>
              <a:rPr sz="2400" spc="-4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02429"/>
                </a:solidFill>
                <a:latin typeface="Calibri"/>
                <a:cs typeface="Calibri"/>
              </a:rPr>
              <a:t>stored</a:t>
            </a:r>
            <a:r>
              <a:rPr sz="2400" spc="-15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02429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02429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table</a:t>
            </a:r>
            <a:r>
              <a:rPr sz="2400" spc="-2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and</a:t>
            </a:r>
            <a:r>
              <a:rPr sz="2400" spc="-1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02429"/>
                </a:solidFill>
                <a:latin typeface="Calibri"/>
                <a:cs typeface="Calibri"/>
              </a:rPr>
              <a:t>not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02429"/>
                </a:solidFill>
                <a:latin typeface="Calibri"/>
                <a:cs typeface="Calibri"/>
              </a:rPr>
              <a:t>the</a:t>
            </a:r>
            <a:r>
              <a:rPr sz="2400" spc="-9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table</a:t>
            </a:r>
            <a:r>
              <a:rPr sz="2400" spc="-2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02429"/>
                </a:solidFill>
                <a:latin typeface="Calibri"/>
                <a:cs typeface="Calibri"/>
              </a:rPr>
              <a:t>itself.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630"/>
              </a:lnSpc>
              <a:spcBef>
                <a:spcPts val="950"/>
              </a:spcBef>
            </a:pP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DML</a:t>
            </a:r>
            <a:r>
              <a:rPr sz="2400" spc="32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commands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02429"/>
                </a:solidFill>
                <a:latin typeface="Calibri"/>
                <a:cs typeface="Calibri"/>
              </a:rPr>
              <a:t>are</a:t>
            </a:r>
            <a:r>
              <a:rPr sz="2400" spc="36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02429"/>
                </a:solidFill>
                <a:latin typeface="Calibri"/>
                <a:cs typeface="Calibri"/>
              </a:rPr>
              <a:t>not</a:t>
            </a:r>
            <a:r>
              <a:rPr sz="2400" spc="3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auto-committed.</a:t>
            </a:r>
            <a:r>
              <a:rPr sz="2400" spc="35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It</a:t>
            </a:r>
            <a:r>
              <a:rPr sz="2400" spc="3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means</a:t>
            </a:r>
            <a:r>
              <a:rPr sz="2400" spc="32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changes</a:t>
            </a:r>
            <a:r>
              <a:rPr sz="2400" spc="39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02429"/>
                </a:solidFill>
                <a:latin typeface="Calibri"/>
                <a:cs typeface="Calibri"/>
              </a:rPr>
              <a:t>are</a:t>
            </a:r>
            <a:r>
              <a:rPr sz="2400" spc="29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02429"/>
                </a:solidFill>
                <a:latin typeface="Calibri"/>
                <a:cs typeface="Calibri"/>
              </a:rPr>
              <a:t>not </a:t>
            </a:r>
            <a:r>
              <a:rPr sz="2400" spc="-53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02429"/>
                </a:solidFill>
                <a:latin typeface="Calibri"/>
                <a:cs typeface="Calibri"/>
              </a:rPr>
              <a:t>permanent</a:t>
            </a:r>
            <a:r>
              <a:rPr sz="2400" spc="-8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02429"/>
                </a:solidFill>
                <a:latin typeface="Calibri"/>
                <a:cs typeface="Calibri"/>
              </a:rPr>
              <a:t>to</a:t>
            </a:r>
            <a:r>
              <a:rPr sz="2400" spc="-8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database,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02429"/>
                </a:solidFill>
                <a:latin typeface="Calibri"/>
                <a:cs typeface="Calibri"/>
              </a:rPr>
              <a:t>they</a:t>
            </a:r>
            <a:r>
              <a:rPr sz="2400" spc="-4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can</a:t>
            </a:r>
            <a:r>
              <a:rPr sz="2400" spc="-7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02429"/>
                </a:solidFill>
                <a:latin typeface="Calibri"/>
                <a:cs typeface="Calibri"/>
              </a:rPr>
              <a:t>be</a:t>
            </a:r>
            <a:r>
              <a:rPr sz="2400" spc="-1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02429"/>
                </a:solidFill>
                <a:latin typeface="Calibri"/>
                <a:cs typeface="Calibri"/>
              </a:rPr>
              <a:t>rolled</a:t>
            </a:r>
            <a:r>
              <a:rPr sz="2400" spc="7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02429"/>
                </a:solidFill>
                <a:latin typeface="Calibri"/>
                <a:cs typeface="Calibri"/>
              </a:rPr>
              <a:t>back.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10" dirty="0">
                <a:latin typeface="Calibri"/>
                <a:cs typeface="Calibri"/>
              </a:rPr>
              <a:t>List</a:t>
            </a:r>
            <a:r>
              <a:rPr sz="2400" b="1" spc="-1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of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DML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commands: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INSERT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insert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UPDATE:</a:t>
            </a:r>
            <a:r>
              <a:rPr sz="2400" spc="-2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update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existing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within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5" dirty="0">
                <a:latin typeface="Calibri"/>
                <a:cs typeface="Calibri"/>
              </a:rPr>
              <a:t>DELETE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delete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records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database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25" dirty="0">
                <a:latin typeface="Calibri"/>
                <a:cs typeface="Calibri"/>
              </a:rPr>
              <a:t>LOCK: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Table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control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concurrency.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CALL: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Call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PL/SQL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JAVA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subprogram.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20" dirty="0">
                <a:latin typeface="Calibri"/>
                <a:cs typeface="Calibri"/>
              </a:rPr>
              <a:t>E</a:t>
            </a:r>
            <a:r>
              <a:rPr sz="2400" spc="25" dirty="0">
                <a:latin typeface="Calibri"/>
                <a:cs typeface="Calibri"/>
              </a:rPr>
              <a:t>X</a:t>
            </a:r>
            <a:r>
              <a:rPr sz="2400" spc="30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L</a:t>
            </a:r>
            <a:r>
              <a:rPr sz="2400" spc="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L</a:t>
            </a:r>
            <a:r>
              <a:rPr sz="2400" spc="30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cc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2826" y="14350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52826" y="14350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580"/>
              </a:spcBef>
            </a:pPr>
            <a:r>
              <a:rPr spc="15" dirty="0"/>
              <a:t>SQL</a:t>
            </a:r>
            <a:r>
              <a:rPr spc="-85" dirty="0"/>
              <a:t> </a:t>
            </a:r>
            <a:r>
              <a:rPr dirty="0"/>
              <a:t>Commands(DDL)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2901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96</a:t>
            </a:fld>
            <a:endParaRPr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28827"/>
            <a:ext cx="8088630" cy="408876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DCL: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2400" b="1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Control</a:t>
            </a:r>
            <a:r>
              <a:rPr sz="2400" b="1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90000"/>
              </a:lnSpc>
              <a:spcBef>
                <a:spcPts val="1015"/>
              </a:spcBef>
            </a:pPr>
            <a:r>
              <a:rPr sz="2400" spc="5" dirty="0">
                <a:latin typeface="Calibri"/>
                <a:cs typeface="Calibri"/>
              </a:rPr>
              <a:t>DCL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commands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GRANT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REVOKE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mainly </a:t>
            </a:r>
            <a:r>
              <a:rPr sz="2400" spc="-5" dirty="0">
                <a:latin typeface="Calibri"/>
                <a:cs typeface="Calibri"/>
              </a:rPr>
              <a:t>deal with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rights, permissions,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other </a:t>
            </a:r>
            <a:r>
              <a:rPr sz="2400" spc="-15" dirty="0">
                <a:latin typeface="Calibri"/>
                <a:cs typeface="Calibri"/>
              </a:rPr>
              <a:t>controls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database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08050" algn="l"/>
              </a:tabLst>
            </a:pPr>
            <a:r>
              <a:rPr sz="2400" b="1" spc="10" dirty="0">
                <a:latin typeface="Calibri"/>
                <a:cs typeface="Calibri"/>
              </a:rPr>
              <a:t>List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of	DCL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commands: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60"/>
              </a:lnSpc>
              <a:spcBef>
                <a:spcPts val="1075"/>
              </a:spcBef>
              <a:buFont typeface="Arial MT"/>
              <a:buChar char="•"/>
              <a:tabLst>
                <a:tab pos="241935" algn="l"/>
                <a:tab pos="1337310" algn="l"/>
                <a:tab pos="1985645" algn="l"/>
                <a:tab pos="3386454" algn="l"/>
                <a:tab pos="4158615" algn="l"/>
                <a:tab pos="4968875" algn="l"/>
                <a:tab pos="5912485" algn="l"/>
                <a:tab pos="7237730" algn="l"/>
                <a:tab pos="7657465" algn="l"/>
              </a:tabLst>
            </a:pP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30" dirty="0">
                <a:latin typeface="Calibri"/>
                <a:cs typeface="Calibri"/>
              </a:rPr>
              <a:t>A</a:t>
            </a:r>
            <a:r>
              <a:rPr sz="2400" spc="20" dirty="0">
                <a:latin typeface="Calibri"/>
                <a:cs typeface="Calibri"/>
              </a:rPr>
              <a:t>N</a:t>
            </a:r>
            <a:r>
              <a:rPr sz="2400" spc="-114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:	</a:t>
            </a:r>
            <a:r>
              <a:rPr sz="2400" spc="30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m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	g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es	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8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spc="-25" dirty="0">
                <a:latin typeface="Calibri"/>
                <a:cs typeface="Calibri"/>
              </a:rPr>
              <a:t>il</a:t>
            </a:r>
            <a:r>
              <a:rPr sz="2400" dirty="0">
                <a:latin typeface="Calibri"/>
                <a:cs typeface="Calibri"/>
              </a:rPr>
              <a:t>eg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2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  database.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ts val="2755"/>
              </a:lnSpc>
              <a:spcBef>
                <a:spcPts val="68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REVOKE: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command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withdraws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user’s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access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privileges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55"/>
              </a:lnSpc>
            </a:pPr>
            <a:r>
              <a:rPr sz="2400" spc="-15" dirty="0">
                <a:latin typeface="Calibri"/>
                <a:cs typeface="Calibri"/>
              </a:rPr>
              <a:t>given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using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GRANT</a:t>
            </a:r>
            <a:r>
              <a:rPr sz="2400" spc="10" dirty="0">
                <a:latin typeface="Calibri"/>
                <a:cs typeface="Calibri"/>
              </a:rPr>
              <a:t> command.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2826" y="14350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52826" y="14350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580"/>
              </a:spcBef>
            </a:pPr>
            <a:r>
              <a:rPr spc="15" dirty="0"/>
              <a:t>SQL</a:t>
            </a:r>
            <a:r>
              <a:rPr spc="-100" dirty="0"/>
              <a:t> </a:t>
            </a:r>
            <a:r>
              <a:rPr spc="5" dirty="0"/>
              <a:t>Commands(DCL)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2901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97</a:t>
            </a:fld>
            <a:endParaRPr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63307"/>
            <a:ext cx="8621395" cy="3844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TCL: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Transaction</a:t>
            </a:r>
            <a:r>
              <a:rPr sz="2400" b="1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Control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00">
              <a:latin typeface="Calibri"/>
              <a:cs typeface="Calibri"/>
            </a:endParaRPr>
          </a:p>
          <a:p>
            <a:pPr marL="12700" marR="5080" algn="just">
              <a:lnSpc>
                <a:spcPct val="69500"/>
              </a:lnSpc>
            </a:pPr>
            <a:r>
              <a:rPr sz="2400" spc="15" dirty="0">
                <a:solidFill>
                  <a:srgbClr val="202429"/>
                </a:solidFill>
                <a:latin typeface="Calibri"/>
                <a:cs typeface="Calibri"/>
              </a:rPr>
              <a:t>These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commands </a:t>
            </a:r>
            <a:r>
              <a:rPr sz="2400" spc="-15" dirty="0">
                <a:solidFill>
                  <a:srgbClr val="202429"/>
                </a:solidFill>
                <a:latin typeface="Calibri"/>
                <a:cs typeface="Calibri"/>
              </a:rPr>
              <a:t>are </a:t>
            </a:r>
            <a:r>
              <a:rPr sz="2400" spc="-30" dirty="0">
                <a:solidFill>
                  <a:srgbClr val="202429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keep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a check </a:t>
            </a:r>
            <a:r>
              <a:rPr sz="2400" spc="5" dirty="0">
                <a:solidFill>
                  <a:srgbClr val="202429"/>
                </a:solidFill>
                <a:latin typeface="Calibri"/>
                <a:cs typeface="Calibri"/>
              </a:rPr>
              <a:t>on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other commands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and their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affect </a:t>
            </a:r>
            <a:r>
              <a:rPr sz="2400" spc="5" dirty="0">
                <a:solidFill>
                  <a:srgbClr val="202429"/>
                </a:solidFill>
                <a:latin typeface="Calibri"/>
                <a:cs typeface="Calibri"/>
              </a:rPr>
              <a:t>on the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database. These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commands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can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annul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changes </a:t>
            </a:r>
            <a:r>
              <a:rPr sz="2400" spc="5" dirty="0">
                <a:solidFill>
                  <a:srgbClr val="202429"/>
                </a:solidFill>
                <a:latin typeface="Calibri"/>
                <a:cs typeface="Calibri"/>
              </a:rPr>
              <a:t>made </a:t>
            </a:r>
            <a:r>
              <a:rPr sz="2400" spc="10" dirty="0">
                <a:solidFill>
                  <a:srgbClr val="202429"/>
                </a:solidFill>
                <a:latin typeface="Calibri"/>
                <a:cs typeface="Calibri"/>
              </a:rPr>
              <a:t>by </a:t>
            </a:r>
            <a:r>
              <a:rPr sz="2400" spc="-53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02429"/>
                </a:solidFill>
                <a:latin typeface="Calibri"/>
                <a:cs typeface="Calibri"/>
              </a:rPr>
              <a:t>other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commands </a:t>
            </a:r>
            <a:r>
              <a:rPr sz="2400" spc="5" dirty="0">
                <a:solidFill>
                  <a:srgbClr val="202429"/>
                </a:solidFill>
                <a:latin typeface="Calibri"/>
                <a:cs typeface="Calibri"/>
              </a:rPr>
              <a:t>by </a:t>
            </a:r>
            <a:r>
              <a:rPr sz="2400" spc="-25" dirty="0">
                <a:solidFill>
                  <a:srgbClr val="202429"/>
                </a:solidFill>
                <a:latin typeface="Calibri"/>
                <a:cs typeface="Calibri"/>
              </a:rPr>
              <a:t>rolling </a:t>
            </a:r>
            <a:r>
              <a:rPr sz="2400" spc="5" dirty="0">
                <a:solidFill>
                  <a:srgbClr val="202429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data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back </a:t>
            </a:r>
            <a:r>
              <a:rPr sz="2400" spc="10" dirty="0">
                <a:solidFill>
                  <a:srgbClr val="202429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its </a:t>
            </a:r>
            <a:r>
              <a:rPr sz="2400" spc="-15" dirty="0">
                <a:solidFill>
                  <a:srgbClr val="202429"/>
                </a:solidFill>
                <a:latin typeface="Calibri"/>
                <a:cs typeface="Calibri"/>
              </a:rPr>
              <a:t>original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state. It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can </a:t>
            </a:r>
            <a:r>
              <a:rPr sz="24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also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02429"/>
                </a:solidFill>
                <a:latin typeface="Calibri"/>
                <a:cs typeface="Calibri"/>
              </a:rPr>
              <a:t>make </a:t>
            </a:r>
            <a:r>
              <a:rPr sz="2400" spc="-30" dirty="0">
                <a:solidFill>
                  <a:srgbClr val="202429"/>
                </a:solidFill>
                <a:latin typeface="Calibri"/>
                <a:cs typeface="Calibri"/>
              </a:rPr>
              <a:t>any</a:t>
            </a:r>
            <a:r>
              <a:rPr sz="2400" spc="1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temporary</a:t>
            </a:r>
            <a:r>
              <a:rPr sz="2400" spc="-4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change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02429"/>
                </a:solidFill>
                <a:latin typeface="Calibri"/>
                <a:cs typeface="Calibri"/>
              </a:rPr>
              <a:t>permanent.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20"/>
              </a:spcBef>
            </a:pPr>
            <a:r>
              <a:rPr sz="2400" b="1" spc="10" dirty="0">
                <a:solidFill>
                  <a:srgbClr val="202429"/>
                </a:solidFill>
                <a:latin typeface="Calibri"/>
                <a:cs typeface="Calibri"/>
              </a:rPr>
              <a:t>List</a:t>
            </a:r>
            <a:r>
              <a:rPr sz="2400" b="1" spc="-114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02429"/>
                </a:solidFill>
                <a:latin typeface="Calibri"/>
                <a:cs typeface="Calibri"/>
              </a:rPr>
              <a:t>of</a:t>
            </a:r>
            <a:r>
              <a:rPr sz="2400" b="1" spc="3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202429"/>
                </a:solidFill>
                <a:latin typeface="Calibri"/>
                <a:cs typeface="Calibri"/>
              </a:rPr>
              <a:t>TCL</a:t>
            </a:r>
            <a:r>
              <a:rPr sz="2400" b="1" spc="-7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02429"/>
                </a:solidFill>
                <a:latin typeface="Calibri"/>
                <a:cs typeface="Calibri"/>
              </a:rPr>
              <a:t>commands: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30" dirty="0">
                <a:solidFill>
                  <a:srgbClr val="202429"/>
                </a:solidFill>
                <a:latin typeface="Calibri"/>
                <a:cs typeface="Calibri"/>
              </a:rPr>
              <a:t>COMMIT: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02429"/>
                </a:solidFill>
                <a:latin typeface="Calibri"/>
                <a:cs typeface="Calibri"/>
              </a:rPr>
              <a:t>to</a:t>
            </a:r>
            <a:r>
              <a:rPr sz="2400" spc="-10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permanently</a:t>
            </a:r>
            <a:r>
              <a:rPr sz="2400" spc="-6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202429"/>
                </a:solidFill>
                <a:latin typeface="Calibri"/>
                <a:cs typeface="Calibri"/>
              </a:rPr>
              <a:t>save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5" dirty="0">
                <a:solidFill>
                  <a:srgbClr val="202429"/>
                </a:solidFill>
                <a:latin typeface="Calibri"/>
                <a:cs typeface="Calibri"/>
              </a:rPr>
              <a:t>ROLLBACK:</a:t>
            </a:r>
            <a:r>
              <a:rPr sz="2400" spc="1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02429"/>
                </a:solidFill>
                <a:latin typeface="Calibri"/>
                <a:cs typeface="Calibri"/>
              </a:rPr>
              <a:t>to</a:t>
            </a:r>
            <a:r>
              <a:rPr sz="2400" spc="-8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02429"/>
                </a:solidFill>
                <a:latin typeface="Calibri"/>
                <a:cs typeface="Calibri"/>
              </a:rPr>
              <a:t>undo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change</a:t>
            </a:r>
            <a:r>
              <a:rPr sz="2400" spc="-9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02429"/>
                </a:solidFill>
                <a:latin typeface="Calibri"/>
                <a:cs typeface="Calibri"/>
              </a:rPr>
              <a:t>in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02429"/>
                </a:solidFill>
                <a:latin typeface="Calibri"/>
                <a:cs typeface="Calibri"/>
              </a:rPr>
              <a:t>case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of</a:t>
            </a:r>
            <a:r>
              <a:rPr sz="2400" spc="-7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202429"/>
                </a:solidFill>
                <a:latin typeface="Calibri"/>
                <a:cs typeface="Calibri"/>
              </a:rPr>
              <a:t>any</a:t>
            </a:r>
            <a:r>
              <a:rPr sz="2400" spc="9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02429"/>
                </a:solidFill>
                <a:latin typeface="Calibri"/>
                <a:cs typeface="Calibri"/>
              </a:rPr>
              <a:t>error</a:t>
            </a:r>
            <a:r>
              <a:rPr sz="2400" spc="4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occurs.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15" dirty="0">
                <a:solidFill>
                  <a:srgbClr val="202429"/>
                </a:solidFill>
                <a:latin typeface="Calibri"/>
                <a:cs typeface="Calibri"/>
              </a:rPr>
              <a:t>S</a:t>
            </a:r>
            <a:r>
              <a:rPr sz="2400" spc="-45" dirty="0">
                <a:solidFill>
                  <a:srgbClr val="202429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202429"/>
                </a:solidFill>
                <a:latin typeface="Calibri"/>
                <a:cs typeface="Calibri"/>
              </a:rPr>
              <a:t>V</a:t>
            </a:r>
            <a:r>
              <a:rPr sz="2400" spc="20" dirty="0">
                <a:solidFill>
                  <a:srgbClr val="202429"/>
                </a:solidFill>
                <a:latin typeface="Calibri"/>
                <a:cs typeface="Calibri"/>
              </a:rPr>
              <a:t>E</a:t>
            </a:r>
            <a:r>
              <a:rPr sz="2400" spc="25" dirty="0">
                <a:solidFill>
                  <a:srgbClr val="202429"/>
                </a:solidFill>
                <a:latin typeface="Calibri"/>
                <a:cs typeface="Calibri"/>
              </a:rPr>
              <a:t>P</a:t>
            </a:r>
            <a:r>
              <a:rPr sz="2400" spc="-20" dirty="0">
                <a:solidFill>
                  <a:srgbClr val="202429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I</a:t>
            </a:r>
            <a:r>
              <a:rPr sz="2400" spc="10" dirty="0">
                <a:solidFill>
                  <a:srgbClr val="202429"/>
                </a:solidFill>
                <a:latin typeface="Calibri"/>
                <a:cs typeface="Calibri"/>
              </a:rPr>
              <a:t>N</a:t>
            </a:r>
            <a:r>
              <a:rPr sz="2400" spc="-125" dirty="0">
                <a:solidFill>
                  <a:srgbClr val="202429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:</a:t>
            </a:r>
            <a:r>
              <a:rPr sz="2400" spc="-21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202429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e</a:t>
            </a:r>
            <a:r>
              <a:rPr sz="2400" spc="20" dirty="0">
                <a:solidFill>
                  <a:srgbClr val="202429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s</a:t>
            </a:r>
            <a:r>
              <a:rPr sz="2400" spc="-6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202429"/>
                </a:solidFill>
                <a:latin typeface="Calibri"/>
                <a:cs typeface="Calibri"/>
              </a:rPr>
              <a:t>s</a:t>
            </a:r>
            <a:r>
              <a:rPr sz="2400" spc="-100" dirty="0">
                <a:solidFill>
                  <a:srgbClr val="202429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202429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e</a:t>
            </a:r>
            <a:r>
              <a:rPr sz="2400" spc="15" dirty="0">
                <a:solidFill>
                  <a:srgbClr val="202429"/>
                </a:solidFill>
                <a:latin typeface="Calibri"/>
                <a:cs typeface="Calibri"/>
              </a:rPr>
              <a:t>p</a:t>
            </a:r>
            <a:r>
              <a:rPr sz="2400" spc="5" dirty="0">
                <a:solidFill>
                  <a:srgbClr val="202429"/>
                </a:solidFill>
                <a:latin typeface="Calibri"/>
                <a:cs typeface="Calibri"/>
              </a:rPr>
              <a:t>o</a:t>
            </a:r>
            <a:r>
              <a:rPr sz="2400" spc="-30" dirty="0">
                <a:solidFill>
                  <a:srgbClr val="202429"/>
                </a:solidFill>
                <a:latin typeface="Calibri"/>
                <a:cs typeface="Calibri"/>
              </a:rPr>
              <a:t>i</a:t>
            </a:r>
            <a:r>
              <a:rPr sz="2400" spc="10" dirty="0">
                <a:solidFill>
                  <a:srgbClr val="202429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02429"/>
                </a:solidFill>
                <a:latin typeface="Calibri"/>
                <a:cs typeface="Calibri"/>
              </a:rPr>
              <a:t>w</a:t>
            </a:r>
            <a:r>
              <a:rPr sz="2400" spc="-30" dirty="0">
                <a:solidFill>
                  <a:srgbClr val="202429"/>
                </a:solidFill>
                <a:latin typeface="Calibri"/>
                <a:cs typeface="Calibri"/>
              </a:rPr>
              <a:t>i</a:t>
            </a:r>
            <a:r>
              <a:rPr sz="2400" spc="15" dirty="0">
                <a:solidFill>
                  <a:srgbClr val="202429"/>
                </a:solidFill>
                <a:latin typeface="Calibri"/>
                <a:cs typeface="Calibri"/>
              </a:rPr>
              <a:t>t</a:t>
            </a:r>
            <a:r>
              <a:rPr sz="2400" spc="10" dirty="0">
                <a:solidFill>
                  <a:srgbClr val="202429"/>
                </a:solidFill>
                <a:latin typeface="Calibri"/>
                <a:cs typeface="Calibri"/>
              </a:rPr>
              <a:t>h</a:t>
            </a:r>
            <a:r>
              <a:rPr sz="2400" spc="-30" dirty="0">
                <a:solidFill>
                  <a:srgbClr val="202429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a</a:t>
            </a:r>
            <a:r>
              <a:rPr sz="2400" spc="3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202429"/>
                </a:solidFill>
                <a:latin typeface="Calibri"/>
                <a:cs typeface="Calibri"/>
              </a:rPr>
              <a:t>t</a:t>
            </a:r>
            <a:r>
              <a:rPr sz="2400" spc="-90" dirty="0">
                <a:solidFill>
                  <a:srgbClr val="202429"/>
                </a:solidFill>
                <a:latin typeface="Calibri"/>
                <a:cs typeface="Calibri"/>
              </a:rPr>
              <a:t>r</a:t>
            </a:r>
            <a:r>
              <a:rPr sz="2400" spc="-25" dirty="0">
                <a:solidFill>
                  <a:srgbClr val="202429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202429"/>
                </a:solidFill>
                <a:latin typeface="Calibri"/>
                <a:cs typeface="Calibri"/>
              </a:rPr>
              <a:t>n</a:t>
            </a:r>
            <a:r>
              <a:rPr sz="2400" spc="30" dirty="0">
                <a:solidFill>
                  <a:srgbClr val="202429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202429"/>
                </a:solidFill>
                <a:latin typeface="Calibri"/>
                <a:cs typeface="Calibri"/>
              </a:rPr>
              <a:t>a</a:t>
            </a:r>
            <a:r>
              <a:rPr sz="2400" spc="30" dirty="0">
                <a:solidFill>
                  <a:srgbClr val="202429"/>
                </a:solidFill>
                <a:latin typeface="Calibri"/>
                <a:cs typeface="Calibri"/>
              </a:rPr>
              <a:t>c</a:t>
            </a:r>
            <a:r>
              <a:rPr sz="2400" spc="15" dirty="0">
                <a:solidFill>
                  <a:srgbClr val="202429"/>
                </a:solidFill>
                <a:latin typeface="Calibri"/>
                <a:cs typeface="Calibri"/>
              </a:rPr>
              <a:t>t</a:t>
            </a:r>
            <a:r>
              <a:rPr sz="2400" spc="-30" dirty="0">
                <a:solidFill>
                  <a:srgbClr val="202429"/>
                </a:solidFill>
                <a:latin typeface="Calibri"/>
                <a:cs typeface="Calibri"/>
              </a:rPr>
              <a:t>i</a:t>
            </a:r>
            <a:r>
              <a:rPr sz="2400" spc="5" dirty="0">
                <a:solidFill>
                  <a:srgbClr val="202429"/>
                </a:solidFill>
                <a:latin typeface="Calibri"/>
                <a:cs typeface="Calibri"/>
              </a:rPr>
              <a:t>o</a:t>
            </a:r>
            <a:r>
              <a:rPr sz="2400" spc="10" dirty="0">
                <a:solidFill>
                  <a:srgbClr val="202429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10" dirty="0">
                <a:solidFill>
                  <a:srgbClr val="202429"/>
                </a:solidFill>
                <a:latin typeface="Calibri"/>
                <a:cs typeface="Calibri"/>
              </a:rPr>
              <a:t>SET</a:t>
            </a:r>
            <a:r>
              <a:rPr sz="2400" spc="-7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02429"/>
                </a:solidFill>
                <a:latin typeface="Calibri"/>
                <a:cs typeface="Calibri"/>
              </a:rPr>
              <a:t>TRANSACTION:</a:t>
            </a:r>
            <a:r>
              <a:rPr sz="2400" spc="-2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02429"/>
                </a:solidFill>
                <a:latin typeface="Calibri"/>
                <a:cs typeface="Calibri"/>
              </a:rPr>
              <a:t>Specify</a:t>
            </a:r>
            <a:r>
              <a:rPr sz="2400" spc="-5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characteristics</a:t>
            </a:r>
            <a:r>
              <a:rPr sz="2400" spc="-13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02429"/>
                </a:solidFill>
                <a:latin typeface="Calibri"/>
                <a:cs typeface="Calibri"/>
              </a:rPr>
              <a:t>for</a:t>
            </a:r>
            <a:r>
              <a:rPr sz="2400" spc="4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02429"/>
                </a:solidFill>
                <a:latin typeface="Calibri"/>
                <a:cs typeface="Calibri"/>
              </a:rPr>
              <a:t>the</a:t>
            </a:r>
            <a:r>
              <a:rPr sz="2400" spc="-8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transaction.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2826" y="14350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52826" y="14350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pc="15" dirty="0"/>
              <a:t>SQL</a:t>
            </a:r>
            <a:r>
              <a:rPr spc="-85" dirty="0"/>
              <a:t> </a:t>
            </a:r>
            <a:r>
              <a:rPr spc="-5" dirty="0"/>
              <a:t>Commands(TCL)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2901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98</a:t>
            </a:fld>
            <a:endParaRPr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5376" y="993457"/>
            <a:ext cx="18421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SQL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Operators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5376" y="1451292"/>
            <a:ext cx="89782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6785" algn="l"/>
                <a:tab pos="2347595" algn="l"/>
                <a:tab pos="4302125" algn="l"/>
                <a:tab pos="5036185" algn="l"/>
                <a:tab pos="5846445" algn="l"/>
                <a:tab pos="6675755" algn="l"/>
                <a:tab pos="7418705" algn="l"/>
                <a:tab pos="8610600" algn="l"/>
              </a:tabLst>
            </a:pP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ery	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90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	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	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er	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es	</a:t>
            </a:r>
            <a:r>
              <a:rPr sz="2400" spc="15" dirty="0">
                <a:latin typeface="Calibri"/>
                <a:cs typeface="Calibri"/>
              </a:rPr>
              <a:t>S</a:t>
            </a:r>
            <a:r>
              <a:rPr sz="2400" spc="30" dirty="0">
                <a:latin typeface="Calibri"/>
                <a:cs typeface="Calibri"/>
              </a:rPr>
              <a:t>Q</a:t>
            </a:r>
            <a:r>
              <a:rPr sz="2400" dirty="0">
                <a:latin typeface="Calibri"/>
                <a:cs typeface="Calibri"/>
              </a:rPr>
              <a:t>L	</a:t>
            </a:r>
            <a:r>
              <a:rPr sz="2400" spc="10" dirty="0">
                <a:latin typeface="Calibri"/>
                <a:cs typeface="Calibri"/>
              </a:rPr>
              <a:t>qu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es	</a:t>
            </a:r>
            <a:r>
              <a:rPr sz="2400" spc="-60" dirty="0">
                <a:latin typeface="Calibri"/>
                <a:cs typeface="Calibri"/>
              </a:rPr>
              <a:t>f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5376" y="1703006"/>
            <a:ext cx="8975090" cy="125603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400" spc="-5" dirty="0">
                <a:latin typeface="Calibri"/>
                <a:cs typeface="Calibri"/>
              </a:rPr>
              <a:t>manipulating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accessing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data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database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views.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630"/>
              </a:lnSpc>
              <a:spcBef>
                <a:spcPts val="944"/>
              </a:spcBef>
              <a:tabLst>
                <a:tab pos="698500" algn="l"/>
                <a:tab pos="1099185" algn="l"/>
                <a:tab pos="2328545" algn="l"/>
                <a:tab pos="2376170" algn="l"/>
                <a:tab pos="3243580" algn="l"/>
                <a:tab pos="3853815" algn="l"/>
                <a:tab pos="5360035" algn="l"/>
                <a:tab pos="6246495" algn="l"/>
                <a:tab pos="6790055" algn="l"/>
                <a:tab pos="7533640" algn="l"/>
                <a:tab pos="7867015" algn="l"/>
                <a:tab pos="7943215" algn="l"/>
              </a:tabLst>
            </a:pP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48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manipulation		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retrieving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4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</a:t>
            </a:r>
            <a:r>
              <a:rPr sz="2400" spc="4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4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performed	with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p	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	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ed	</a:t>
            </a:r>
            <a:r>
              <a:rPr sz="2400" spc="5" dirty="0">
                <a:latin typeface="Calibri"/>
                <a:cs typeface="Calibri"/>
              </a:rPr>
              <a:t>wo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	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90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85" dirty="0">
                <a:latin typeface="Calibri"/>
                <a:cs typeface="Calibri"/>
              </a:rPr>
              <a:t>r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,	</a:t>
            </a:r>
            <a:r>
              <a:rPr sz="2400" spc="5" dirty="0">
                <a:latin typeface="Calibri"/>
                <a:cs typeface="Calibri"/>
              </a:rPr>
              <a:t>w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	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ed	</a:t>
            </a:r>
            <a:r>
              <a:rPr sz="2400" spc="2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		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Calibri"/>
                <a:cs typeface="Calibri"/>
              </a:rPr>
              <a:t>f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5376" y="2900997"/>
            <a:ext cx="89839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7335" algn="l"/>
                <a:tab pos="3186430" algn="l"/>
                <a:tab pos="4206875" algn="l"/>
                <a:tab pos="5855970" algn="l"/>
                <a:tab pos="7562215" algn="l"/>
              </a:tabLst>
            </a:pPr>
            <a:r>
              <a:rPr sz="2400" dirty="0">
                <a:latin typeface="Calibri"/>
                <a:cs typeface="Calibri"/>
              </a:rPr>
              <a:t>arithmetic	</a:t>
            </a:r>
            <a:r>
              <a:rPr sz="2400" spc="-10" dirty="0">
                <a:latin typeface="Calibri"/>
                <a:cs typeface="Calibri"/>
              </a:rPr>
              <a:t>operations,	logical	operations,	</a:t>
            </a:r>
            <a:r>
              <a:rPr sz="2400" dirty="0">
                <a:latin typeface="Calibri"/>
                <a:cs typeface="Calibri"/>
              </a:rPr>
              <a:t>comparison	</a:t>
            </a:r>
            <a:r>
              <a:rPr sz="2400" spc="-10" dirty="0">
                <a:latin typeface="Calibri"/>
                <a:cs typeface="Calibri"/>
              </a:rPr>
              <a:t>operations,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5376" y="3133725"/>
            <a:ext cx="8975725" cy="20574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19"/>
              </a:spcBef>
            </a:pP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un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90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5" dirty="0">
                <a:latin typeface="Calibri"/>
                <a:cs typeface="Calibri"/>
              </a:rPr>
              <a:t>t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sz="2400" b="1" dirty="0">
                <a:latin typeface="Calibri"/>
                <a:cs typeface="Calibri"/>
              </a:rPr>
              <a:t>What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SQL </a:t>
            </a:r>
            <a:r>
              <a:rPr sz="2400" b="1" spc="-15" dirty="0">
                <a:latin typeface="Calibri"/>
                <a:cs typeface="Calibri"/>
              </a:rPr>
              <a:t>Operator?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1015"/>
              </a:spcBef>
            </a:pPr>
            <a:r>
              <a:rPr sz="2400" spc="10" dirty="0">
                <a:latin typeface="Calibri"/>
                <a:cs typeface="Calibri"/>
              </a:rPr>
              <a:t>The </a:t>
            </a:r>
            <a:r>
              <a:rPr sz="2400" spc="15" dirty="0">
                <a:latin typeface="Calibri"/>
                <a:cs typeface="Calibri"/>
              </a:rPr>
              <a:t>SQL </a:t>
            </a:r>
            <a:r>
              <a:rPr sz="2400" spc="-5" dirty="0">
                <a:latin typeface="Calibri"/>
                <a:cs typeface="Calibri"/>
              </a:rPr>
              <a:t>reserved </a:t>
            </a:r>
            <a:r>
              <a:rPr sz="2400" spc="-15" dirty="0">
                <a:latin typeface="Calibri"/>
                <a:cs typeface="Calibri"/>
              </a:rPr>
              <a:t>words </a:t>
            </a:r>
            <a:r>
              <a:rPr sz="2400" spc="-1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characters are </a:t>
            </a:r>
            <a:r>
              <a:rPr sz="2400" spc="-10" dirty="0">
                <a:latin typeface="Calibri"/>
                <a:cs typeface="Calibri"/>
              </a:rPr>
              <a:t>called </a:t>
            </a:r>
            <a:r>
              <a:rPr sz="2400" spc="-15" dirty="0">
                <a:latin typeface="Calibri"/>
                <a:cs typeface="Calibri"/>
              </a:rPr>
              <a:t>operators,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used </a:t>
            </a:r>
            <a:r>
              <a:rPr sz="2400" spc="-5" dirty="0">
                <a:latin typeface="Calibri"/>
                <a:cs typeface="Calibri"/>
              </a:rPr>
              <a:t>with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WHERE </a:t>
            </a:r>
            <a:r>
              <a:rPr sz="2400" spc="5" dirty="0">
                <a:latin typeface="Calibri"/>
                <a:cs typeface="Calibri"/>
              </a:rPr>
              <a:t>clause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15" dirty="0">
                <a:latin typeface="Calibri"/>
                <a:cs typeface="Calibri"/>
              </a:rPr>
              <a:t>SQL </a:t>
            </a:r>
            <a:r>
              <a:rPr sz="2400" spc="-30" dirty="0">
                <a:latin typeface="Calibri"/>
                <a:cs typeface="Calibri"/>
              </a:rPr>
              <a:t>query. </a:t>
            </a: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SQL, </a:t>
            </a:r>
            <a:r>
              <a:rPr sz="2400" spc="-15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operator </a:t>
            </a:r>
            <a:r>
              <a:rPr sz="2400" dirty="0">
                <a:latin typeface="Calibri"/>
                <a:cs typeface="Calibri"/>
              </a:rPr>
              <a:t>can either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be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unary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binary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operator.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unary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operator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uses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5376" y="5133022"/>
            <a:ext cx="8971915" cy="7162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2550"/>
              </a:lnSpc>
              <a:spcBef>
                <a:spcPts val="459"/>
              </a:spcBef>
              <a:tabLst>
                <a:tab pos="1242060" algn="l"/>
                <a:tab pos="1785620" algn="l"/>
                <a:tab pos="3368040" algn="l"/>
                <a:tab pos="3968115" algn="l"/>
                <a:tab pos="4864100" algn="l"/>
                <a:tab pos="6341745" algn="l"/>
                <a:tab pos="7581265" algn="l"/>
                <a:tab pos="8181340" algn="l"/>
              </a:tabLst>
            </a:pP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8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	</a:t>
            </a:r>
            <a:r>
              <a:rPr sz="2400" spc="-60" dirty="0">
                <a:latin typeface="Calibri"/>
                <a:cs typeface="Calibri"/>
              </a:rPr>
              <a:t>f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	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Calibri"/>
                <a:cs typeface="Calibri"/>
              </a:rPr>
              <a:t>f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10" dirty="0">
                <a:latin typeface="Calibri"/>
                <a:cs typeface="Calibri"/>
              </a:rPr>
              <a:t>un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y	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8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,	</a:t>
            </a:r>
            <a:r>
              <a:rPr sz="2400" spc="5" dirty="0">
                <a:latin typeface="Calibri"/>
                <a:cs typeface="Calibri"/>
              </a:rPr>
              <a:t>w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y  </a:t>
            </a:r>
            <a:r>
              <a:rPr sz="2400" spc="-10" dirty="0">
                <a:latin typeface="Calibri"/>
                <a:cs typeface="Calibri"/>
              </a:rPr>
              <a:t>operator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two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operands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performing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binary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35376" y="0"/>
            <a:ext cx="7778750" cy="687705"/>
            <a:chOff x="3135376" y="0"/>
            <a:chExt cx="7778750" cy="68770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38551" y="0"/>
              <a:ext cx="7772400" cy="68097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38551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87190" y="43815"/>
            <a:ext cx="66814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3.9</a:t>
            </a:r>
            <a:r>
              <a:rPr spc="-45" dirty="0"/>
              <a:t> </a:t>
            </a:r>
            <a:r>
              <a:rPr spc="15" dirty="0"/>
              <a:t>SQL</a:t>
            </a:r>
            <a:r>
              <a:rPr spc="-70" dirty="0"/>
              <a:t> </a:t>
            </a:r>
            <a:r>
              <a:rPr spc="-15" dirty="0"/>
              <a:t>Operators</a:t>
            </a:r>
            <a:r>
              <a:rPr spc="-65" dirty="0"/>
              <a:t> </a:t>
            </a:r>
            <a:r>
              <a:rPr spc="5" dirty="0"/>
              <a:t>and</a:t>
            </a:r>
            <a:r>
              <a:rPr spc="-5" dirty="0"/>
              <a:t> </a:t>
            </a:r>
            <a:r>
              <a:rPr spc="15" dirty="0"/>
              <a:t>their</a:t>
            </a:r>
            <a:r>
              <a:rPr spc="-150" dirty="0"/>
              <a:t> </a:t>
            </a:r>
            <a:r>
              <a:rPr dirty="0"/>
              <a:t>Procedures</a:t>
            </a: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3944" y="66675"/>
            <a:ext cx="996427" cy="675084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5/01/2024</a:t>
            </a:r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5265039" y="6472554"/>
            <a:ext cx="879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 dirty="0">
                <a:solidFill>
                  <a:srgbClr val="888888"/>
                </a:solidFill>
                <a:latin typeface="Calibri"/>
                <a:cs typeface="Calibri"/>
              </a:rPr>
              <a:t>Mohd Danish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 dirty="0"/>
              <a:t>D</a:t>
            </a:r>
            <a:r>
              <a:rPr spc="20" dirty="0"/>
              <a:t>B</a:t>
            </a:r>
            <a:r>
              <a:rPr spc="-55" dirty="0"/>
              <a:t>M</a:t>
            </a:r>
            <a:r>
              <a:rPr dirty="0"/>
              <a:t>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99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20846</Words>
  <Application>Microsoft Office PowerPoint</Application>
  <PresentationFormat>Widescreen</PresentationFormat>
  <Paragraphs>3817</Paragraphs>
  <Slides>228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228</vt:i4>
      </vt:variant>
    </vt:vector>
  </HeadingPairs>
  <TitlesOfParts>
    <vt:vector size="238" baseType="lpstr">
      <vt:lpstr>Arial</vt:lpstr>
      <vt:lpstr>Arial MT</vt:lpstr>
      <vt:lpstr>Calibri</vt:lpstr>
      <vt:lpstr>Cambria Math</vt:lpstr>
      <vt:lpstr>Consolas</vt:lpstr>
      <vt:lpstr>Lucida Sans Unicode</vt:lpstr>
      <vt:lpstr>Tahoma</vt:lpstr>
      <vt:lpstr>Times New Roman</vt:lpstr>
      <vt:lpstr>Wingdings</vt:lpstr>
      <vt:lpstr>Office Theme</vt:lpstr>
      <vt:lpstr>Relational data Model and  Language</vt:lpstr>
      <vt:lpstr>Content</vt:lpstr>
      <vt:lpstr>Content</vt:lpstr>
      <vt:lpstr>Syllabus of Unit 2</vt:lpstr>
      <vt:lpstr>Course Objective</vt:lpstr>
      <vt:lpstr>Course Outcomes</vt:lpstr>
      <vt:lpstr>Program Outcomes (POs)</vt:lpstr>
      <vt:lpstr>Program Outcomes (POs)</vt:lpstr>
      <vt:lpstr>Program Outcomes (POs)</vt:lpstr>
      <vt:lpstr>CO-PO Mapping</vt:lpstr>
      <vt:lpstr>Program Specific Outcomes</vt:lpstr>
      <vt:lpstr>CO-PSO Mapping</vt:lpstr>
      <vt:lpstr>Prerequisite and Recap</vt:lpstr>
      <vt:lpstr>Brief Introduction about Subject</vt:lpstr>
      <vt:lpstr>Brief Introduction about Subject</vt:lpstr>
      <vt:lpstr>Contents</vt:lpstr>
      <vt:lpstr>Content(Conti….)</vt:lpstr>
      <vt:lpstr>Unit Objective</vt:lpstr>
      <vt:lpstr>Topic 1 Objectives</vt:lpstr>
      <vt:lpstr>1.Relational Data Model in DBMS</vt:lpstr>
      <vt:lpstr>Relational Data Model in DBMS (conti..)</vt:lpstr>
      <vt:lpstr>1.1Relational Data Model Concepts</vt:lpstr>
      <vt:lpstr>Relational Data Model Concepts (conti..)</vt:lpstr>
      <vt:lpstr>Relational Model Concepts(conti…)</vt:lpstr>
      <vt:lpstr>1.2 Properties of Relations</vt:lpstr>
      <vt:lpstr>1.3 Constraints in Relational Model</vt:lpstr>
      <vt:lpstr>Types of Integrity Constraint</vt:lpstr>
      <vt:lpstr>Domain constraints</vt:lpstr>
      <vt:lpstr>Entity integrity constraints</vt:lpstr>
      <vt:lpstr>Referential Integrity Constraints</vt:lpstr>
      <vt:lpstr>Key constraints</vt:lpstr>
      <vt:lpstr>Weekly Assignment 1.1</vt:lpstr>
      <vt:lpstr>RELATIONAL ALGEBRA</vt:lpstr>
      <vt:lpstr>Content</vt:lpstr>
      <vt:lpstr>Topic 2 Objectives</vt:lpstr>
      <vt:lpstr>2.1.Basic of relational database</vt:lpstr>
      <vt:lpstr>2.2. Relational Algebra</vt:lpstr>
      <vt:lpstr>2.2.1 Importance of Relational Algebra</vt:lpstr>
      <vt:lpstr>2.2.2 Query processing</vt:lpstr>
      <vt:lpstr>Relational Query Languages</vt:lpstr>
      <vt:lpstr>Relational Query Languages(Conti…)</vt:lpstr>
      <vt:lpstr>Relational Query Languages(conti…)</vt:lpstr>
      <vt:lpstr>Relational QCuoenrtyi…La…n…gu…a.ges(conti…)</vt:lpstr>
      <vt:lpstr>Relational Algebra</vt:lpstr>
      <vt:lpstr>2.2.3 Relational Algebra Operations</vt:lpstr>
      <vt:lpstr>Basic SQL Relational Algebra Operations</vt:lpstr>
      <vt:lpstr>SELECT (σ)</vt:lpstr>
      <vt:lpstr>SELECT (σ) Examples</vt:lpstr>
      <vt:lpstr>Projection(π)</vt:lpstr>
      <vt:lpstr>Example of Projection</vt:lpstr>
      <vt:lpstr>Rename (ρ)</vt:lpstr>
      <vt:lpstr>Union operation (υ)</vt:lpstr>
      <vt:lpstr>Example of Union</vt:lpstr>
      <vt:lpstr>Set Difference (-)</vt:lpstr>
      <vt:lpstr>Set Difference (-) Example</vt:lpstr>
      <vt:lpstr>Intersection</vt:lpstr>
      <vt:lpstr>Intersection Example</vt:lpstr>
      <vt:lpstr>Cartesian Product(X) in DBMS</vt:lpstr>
      <vt:lpstr>Cartesian Product(X) Example</vt:lpstr>
      <vt:lpstr>Cartesian Product(X) Example</vt:lpstr>
      <vt:lpstr>Join Operations</vt:lpstr>
      <vt:lpstr>Inner Join (Theta Join)</vt:lpstr>
      <vt:lpstr>Inner Join (Equi Join)</vt:lpstr>
      <vt:lpstr>Inner Join- Natural Join (⋈)</vt:lpstr>
      <vt:lpstr>Natural Join Example</vt:lpstr>
      <vt:lpstr>Outer Join</vt:lpstr>
      <vt:lpstr>Left Outer Join (A B)</vt:lpstr>
      <vt:lpstr>Left Outer Join Example</vt:lpstr>
      <vt:lpstr>Left Outer Join Example</vt:lpstr>
      <vt:lpstr>Right Outer Join (A B)</vt:lpstr>
      <vt:lpstr>Right Outer Join Example</vt:lpstr>
      <vt:lpstr>Full Outer Join (A B)</vt:lpstr>
      <vt:lpstr>2.4 Relational Calculus</vt:lpstr>
      <vt:lpstr>2.4.1 Tuple Relational Calculus (TRC)</vt:lpstr>
      <vt:lpstr>2.4.2 Domain Relational Calculus (DRC)</vt:lpstr>
      <vt:lpstr>Domain Relational Calculus (DRC)</vt:lpstr>
      <vt:lpstr>Introduction on SQL</vt:lpstr>
      <vt:lpstr>Introduction on SQL</vt:lpstr>
      <vt:lpstr>Topic 3 Objectives</vt:lpstr>
      <vt:lpstr>3.1 SQL Introduction</vt:lpstr>
      <vt:lpstr>3.2 Rules</vt:lpstr>
      <vt:lpstr>3.4 Characteristics of SQL</vt:lpstr>
      <vt:lpstr>3.5 Advantages of SQL</vt:lpstr>
      <vt:lpstr>Advantages of SQL(conti…)</vt:lpstr>
      <vt:lpstr>3.6 SQL Data Types</vt:lpstr>
      <vt:lpstr>3.6.1 Numeric Data Types</vt:lpstr>
      <vt:lpstr>3.6.2 Date and Time Data Type</vt:lpstr>
      <vt:lpstr>3.6.3 Other Data Types</vt:lpstr>
      <vt:lpstr>3.7 SQL Literals(1)</vt:lpstr>
      <vt:lpstr>SQL Literals(2)</vt:lpstr>
      <vt:lpstr>SQL Literals(3)</vt:lpstr>
      <vt:lpstr>SQL Literals(4)</vt:lpstr>
      <vt:lpstr>3.8 SQL Commands</vt:lpstr>
      <vt:lpstr>SQL Commands(DDL)</vt:lpstr>
      <vt:lpstr>SQL Commands(DQL)</vt:lpstr>
      <vt:lpstr>SQL Commands(DDL)</vt:lpstr>
      <vt:lpstr>SQL Commands(DCL)</vt:lpstr>
      <vt:lpstr>SQL Commands(TCL)</vt:lpstr>
      <vt:lpstr>3.9 SQL Operators and their Procedures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PowerPoint Presentation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3.10 Tables in SQL</vt:lpstr>
      <vt:lpstr>Tables in SQL(conti..)</vt:lpstr>
      <vt:lpstr>Tables in SQL(conti..)</vt:lpstr>
      <vt:lpstr>Tables in SQL(conti..)</vt:lpstr>
      <vt:lpstr>Tables in SQL(conti..)</vt:lpstr>
      <vt:lpstr>Tables in SQL(conti..)</vt:lpstr>
      <vt:lpstr>Tables in SQL(conti..)</vt:lpstr>
      <vt:lpstr>Tables in SQL(conti..)</vt:lpstr>
      <vt:lpstr>Tables in SQL(conti..)</vt:lpstr>
      <vt:lpstr>Tables in SQL(conti..)</vt:lpstr>
      <vt:lpstr>3.11 Views in SQL</vt:lpstr>
      <vt:lpstr>Views in SQL(conti..)</vt:lpstr>
      <vt:lpstr>Views in SQL</vt:lpstr>
      <vt:lpstr>Views in SQL</vt:lpstr>
      <vt:lpstr>Views in SQL</vt:lpstr>
      <vt:lpstr>Views in SQL</vt:lpstr>
      <vt:lpstr>3.12 SQL Index</vt:lpstr>
      <vt:lpstr>SQL Index(conti…)</vt:lpstr>
      <vt:lpstr>3.13 SQL Subqueries</vt:lpstr>
      <vt:lpstr>Subqueries with the Select Statement</vt:lpstr>
      <vt:lpstr>Subqueries with the Select Statement(Example)</vt:lpstr>
      <vt:lpstr>SQL Subqueries Example</vt:lpstr>
      <vt:lpstr>Subqueries with the INSERT Statement</vt:lpstr>
      <vt:lpstr>Subqueries with the UPDATE Statement</vt:lpstr>
      <vt:lpstr>Subqueries with the DELETE Statement</vt:lpstr>
      <vt:lpstr>Subqueries with the DELETE Statement (Example)</vt:lpstr>
      <vt:lpstr>Aggregate Functions</vt:lpstr>
      <vt:lpstr>Topic 4 Objectives</vt:lpstr>
      <vt:lpstr>Aggregate Functions</vt:lpstr>
      <vt:lpstr>PowerPoint Presentation</vt:lpstr>
      <vt:lpstr>4.1.1 Count Function</vt:lpstr>
      <vt:lpstr>4.1.2 Count Function(Example)</vt:lpstr>
      <vt:lpstr>Count Function(Example)</vt:lpstr>
      <vt:lpstr>4.1.3 SUM Function</vt:lpstr>
      <vt:lpstr>SUM Function(Example)</vt:lpstr>
      <vt:lpstr>4.1.4 AVG Function</vt:lpstr>
      <vt:lpstr>4.1.5 MAX Function</vt:lpstr>
      <vt:lpstr>4.1.6 MIN Function</vt:lpstr>
      <vt:lpstr>Insert, Update and Delete Operations in SQL</vt:lpstr>
      <vt:lpstr>5.1 INSERT operation Example</vt:lpstr>
      <vt:lpstr>5.2 UPDATE Operation</vt:lpstr>
      <vt:lpstr>5.3 Delete operation</vt:lpstr>
      <vt:lpstr>Delete Operation(Example)</vt:lpstr>
      <vt:lpstr>6.SQL Joins</vt:lpstr>
      <vt:lpstr>Objectives</vt:lpstr>
      <vt:lpstr>6.1 SQL Join</vt:lpstr>
      <vt:lpstr>SQL Joins</vt:lpstr>
      <vt:lpstr>6.2.1 INNER Join</vt:lpstr>
      <vt:lpstr>6.2.2 LEFT Join</vt:lpstr>
      <vt:lpstr>LEFT Join(Example)</vt:lpstr>
      <vt:lpstr>6.2.3 RIGHT Join with Example</vt:lpstr>
      <vt:lpstr>6.2.4 Full Join</vt:lpstr>
      <vt:lpstr>Full Join Syntax</vt:lpstr>
      <vt:lpstr>Full Join Example</vt:lpstr>
      <vt:lpstr>7. SQL Union Operator</vt:lpstr>
      <vt:lpstr>SQL Intersect Operator</vt:lpstr>
      <vt:lpstr>SQL Minus Operator</vt:lpstr>
      <vt:lpstr>8. Cursors</vt:lpstr>
      <vt:lpstr>8.1 Cursors Definition</vt:lpstr>
      <vt:lpstr>8.2 Life Cycle of Cursor</vt:lpstr>
      <vt:lpstr>Cursors(conti…)</vt:lpstr>
      <vt:lpstr>Cursors(conti…)</vt:lpstr>
      <vt:lpstr>Cursors(conti…)</vt:lpstr>
      <vt:lpstr>9. Trigger</vt:lpstr>
      <vt:lpstr>DDL Trigger</vt:lpstr>
      <vt:lpstr>DDL Trigger(conti…)</vt:lpstr>
      <vt:lpstr>DML Trigger(conti…)</vt:lpstr>
      <vt:lpstr>DML Trigger(conti…)</vt:lpstr>
      <vt:lpstr>DML Trigger(conti…)</vt:lpstr>
      <vt:lpstr>DML Trigger(conti…)</vt:lpstr>
      <vt:lpstr>DML Trigger(conti…)</vt:lpstr>
      <vt:lpstr>DML Trigger(conti…)</vt:lpstr>
      <vt:lpstr>DML Trigger(conti…)</vt:lpstr>
      <vt:lpstr>10. Procedures in SQL/PL SQL</vt:lpstr>
      <vt:lpstr>10.1 Advantages of Procedures</vt:lpstr>
      <vt:lpstr>10.2 Disadvantages of Procedures</vt:lpstr>
      <vt:lpstr>10.3 Syantax for Procedure</vt:lpstr>
      <vt:lpstr>Daily Quiz</vt:lpstr>
      <vt:lpstr>Daily Quiz</vt:lpstr>
      <vt:lpstr>Weekly Assignment</vt:lpstr>
      <vt:lpstr>PowerPoint Presentation</vt:lpstr>
      <vt:lpstr>MCQ s</vt:lpstr>
      <vt:lpstr>MCQ s</vt:lpstr>
      <vt:lpstr>MCQ s</vt:lpstr>
      <vt:lpstr>Glossary Questions</vt:lpstr>
      <vt:lpstr>Glossary Questions</vt:lpstr>
      <vt:lpstr>Glossary Questions</vt:lpstr>
      <vt:lpstr>Old Question Papers</vt:lpstr>
      <vt:lpstr>Expected Questions for University Exam</vt:lpstr>
      <vt:lpstr>Expected Questions for University Exam</vt:lpstr>
      <vt:lpstr>PowerPoint Presentation</vt:lpstr>
      <vt:lpstr>Recap of Unit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 Model and  Language</dc:title>
  <cp:lastModifiedBy>Sahil Kumar</cp:lastModifiedBy>
  <cp:revision>10</cp:revision>
  <dcterms:created xsi:type="dcterms:W3CDTF">2022-08-25T04:19:22Z</dcterms:created>
  <dcterms:modified xsi:type="dcterms:W3CDTF">2024-05-26T11:06:17Z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2022-08-24T00:00:00Z</vt:filetime>
  </property>
  <property fmtid="{D5CDD505-2E9C-101B-9397-08002B2CF9AE}" pid="3" name="LastSaved">
    <vt:filetime>2022-08-25T00:00:00Z</vt:filetime>
  </property>
</Properties>
</file>