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728" r:id="rId2"/>
    <p:sldId id="712" r:id="rId3"/>
    <p:sldId id="593" r:id="rId4"/>
    <p:sldId id="613" r:id="rId5"/>
    <p:sldId id="614" r:id="rId6"/>
    <p:sldId id="610" r:id="rId7"/>
    <p:sldId id="594" r:id="rId8"/>
    <p:sldId id="595" r:id="rId9"/>
    <p:sldId id="596" r:id="rId10"/>
    <p:sldId id="615" r:id="rId11"/>
    <p:sldId id="597" r:id="rId12"/>
    <p:sldId id="616" r:id="rId13"/>
    <p:sldId id="617" r:id="rId14"/>
    <p:sldId id="721" r:id="rId15"/>
    <p:sldId id="619" r:id="rId16"/>
    <p:sldId id="598" r:id="rId17"/>
    <p:sldId id="711" r:id="rId18"/>
    <p:sldId id="434" r:id="rId19"/>
    <p:sldId id="382" r:id="rId20"/>
    <p:sldId id="384" r:id="rId21"/>
    <p:sldId id="303" r:id="rId22"/>
    <p:sldId id="388" r:id="rId23"/>
    <p:sldId id="389" r:id="rId24"/>
    <p:sldId id="390" r:id="rId25"/>
    <p:sldId id="391" r:id="rId26"/>
    <p:sldId id="392" r:id="rId27"/>
    <p:sldId id="393" r:id="rId28"/>
    <p:sldId id="394" r:id="rId29"/>
    <p:sldId id="395" r:id="rId30"/>
    <p:sldId id="396" r:id="rId31"/>
    <p:sldId id="397" r:id="rId32"/>
    <p:sldId id="398" r:id="rId33"/>
    <p:sldId id="399" r:id="rId34"/>
    <p:sldId id="400" r:id="rId35"/>
    <p:sldId id="448" r:id="rId36"/>
    <p:sldId id="440" r:id="rId37"/>
    <p:sldId id="435" r:id="rId38"/>
    <p:sldId id="436" r:id="rId39"/>
    <p:sldId id="437" r:id="rId40"/>
    <p:sldId id="438" r:id="rId41"/>
    <p:sldId id="385" r:id="rId42"/>
    <p:sldId id="419" r:id="rId43"/>
    <p:sldId id="357" r:id="rId44"/>
    <p:sldId id="365" r:id="rId45"/>
    <p:sldId id="273" r:id="rId46"/>
    <p:sldId id="335" r:id="rId47"/>
    <p:sldId id="264" r:id="rId48"/>
    <p:sldId id="369" r:id="rId49"/>
    <p:sldId id="368" r:id="rId50"/>
    <p:sldId id="370" r:id="rId51"/>
    <p:sldId id="443" r:id="rId52"/>
    <p:sldId id="722" r:id="rId53"/>
    <p:sldId id="723" r:id="rId54"/>
    <p:sldId id="724" r:id="rId55"/>
    <p:sldId id="725" r:id="rId56"/>
    <p:sldId id="726" r:id="rId57"/>
    <p:sldId id="727" r:id="rId58"/>
    <p:sldId id="679" r:id="rId59"/>
    <p:sldId id="371" r:id="rId60"/>
    <p:sldId id="62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8AF91-C826-4856-BDA9-37E375DCC986}">
          <p14:sldIdLst>
            <p14:sldId id="728"/>
            <p14:sldId id="712"/>
            <p14:sldId id="593"/>
            <p14:sldId id="613"/>
            <p14:sldId id="614"/>
            <p14:sldId id="610"/>
            <p14:sldId id="594"/>
            <p14:sldId id="595"/>
            <p14:sldId id="596"/>
            <p14:sldId id="615"/>
            <p14:sldId id="597"/>
            <p14:sldId id="616"/>
            <p14:sldId id="617"/>
            <p14:sldId id="721"/>
            <p14:sldId id="619"/>
            <p14:sldId id="598"/>
            <p14:sldId id="711"/>
            <p14:sldId id="434"/>
            <p14:sldId id="382"/>
            <p14:sldId id="384"/>
            <p14:sldId id="303"/>
            <p14:sldId id="388"/>
            <p14:sldId id="389"/>
            <p14:sldId id="390"/>
            <p14:sldId id="391"/>
            <p14:sldId id="392"/>
            <p14:sldId id="393"/>
            <p14:sldId id="394"/>
            <p14:sldId id="395"/>
            <p14:sldId id="396"/>
            <p14:sldId id="397"/>
            <p14:sldId id="398"/>
            <p14:sldId id="399"/>
            <p14:sldId id="400"/>
            <p14:sldId id="448"/>
            <p14:sldId id="440"/>
            <p14:sldId id="435"/>
            <p14:sldId id="436"/>
            <p14:sldId id="437"/>
            <p14:sldId id="438"/>
            <p14:sldId id="385"/>
            <p14:sldId id="419"/>
            <p14:sldId id="357"/>
            <p14:sldId id="365"/>
            <p14:sldId id="273"/>
            <p14:sldId id="335"/>
            <p14:sldId id="264"/>
            <p14:sldId id="369"/>
            <p14:sldId id="368"/>
            <p14:sldId id="370"/>
            <p14:sldId id="443"/>
            <p14:sldId id="722"/>
            <p14:sldId id="723"/>
            <p14:sldId id="724"/>
            <p14:sldId id="725"/>
            <p14:sldId id="726"/>
            <p14:sldId id="727"/>
            <p14:sldId id="679"/>
            <p14:sldId id="371"/>
            <p14:sldId id="6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07" autoAdjust="0"/>
    <p:restoredTop sz="93447" autoAdjust="0"/>
  </p:normalViewPr>
  <p:slideViewPr>
    <p:cSldViewPr>
      <p:cViewPr varScale="1">
        <p:scale>
          <a:sx n="66" d="100"/>
          <a:sy n="66" d="100"/>
        </p:scale>
        <p:origin x="1152"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164169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947150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4089897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val="517970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27</a:t>
            </a:fld>
            <a:endParaRPr lang="en-US"/>
          </a:p>
        </p:txBody>
      </p:sp>
    </p:spTree>
    <p:extLst>
      <p:ext uri="{BB962C8B-B14F-4D97-AF65-F5344CB8AC3E}">
        <p14:creationId xmlns:p14="http://schemas.microsoft.com/office/powerpoint/2010/main" val="2587539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dirty="0"/>
          </a:p>
        </p:txBody>
      </p:sp>
    </p:spTree>
    <p:extLst>
      <p:ext uri="{BB962C8B-B14F-4D97-AF65-F5344CB8AC3E}">
        <p14:creationId xmlns:p14="http://schemas.microsoft.com/office/powerpoint/2010/main" val="278213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4042458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2862731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1635724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4172773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extLst>
      <p:ext uri="{BB962C8B-B14F-4D97-AF65-F5344CB8AC3E}">
        <p14:creationId xmlns:p14="http://schemas.microsoft.com/office/powerpoint/2010/main" val="2881615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dirty="0"/>
          </a:p>
        </p:txBody>
      </p:sp>
    </p:spTree>
    <p:extLst>
      <p:ext uri="{BB962C8B-B14F-4D97-AF65-F5344CB8AC3E}">
        <p14:creationId xmlns:p14="http://schemas.microsoft.com/office/powerpoint/2010/main" val="2719548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val="360387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98B1C2-3052-4891-B0A7-2CCD73425C02}" type="datetime1">
              <a:rPr lang="en-US" smtClean="0"/>
              <a:t>2/24/2024</a:t>
            </a:fld>
            <a:endParaRPr lang="en-US"/>
          </a:p>
        </p:txBody>
      </p:sp>
      <p:sp>
        <p:nvSpPr>
          <p:cNvPr id="5" name="Footer Placeholder 4"/>
          <p:cNvSpPr>
            <a:spLocks noGrp="1"/>
          </p:cNvSpPr>
          <p:nvPr>
            <p:ph type="ftr" sz="quarter" idx="11"/>
          </p:nvPr>
        </p:nvSpPr>
        <p:spPr/>
        <p:txBody>
          <a:bodyPr/>
          <a:lstStyle/>
          <a:p>
            <a:r>
              <a:rPr lang="en-US"/>
              <a:t>Faculty Name   Reeta Tyagi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04354-B5C7-4EE0-91EC-EF3AFFD24F8C}" type="datetime1">
              <a:rPr lang="en-US" smtClean="0"/>
              <a:t>2/24/2024</a:t>
            </a:fld>
            <a:endParaRPr lang="en-US"/>
          </a:p>
        </p:txBody>
      </p:sp>
      <p:sp>
        <p:nvSpPr>
          <p:cNvPr id="5" name="Footer Placeholder 4"/>
          <p:cNvSpPr>
            <a:spLocks noGrp="1"/>
          </p:cNvSpPr>
          <p:nvPr>
            <p:ph type="ftr" sz="quarter" idx="11"/>
          </p:nvPr>
        </p:nvSpPr>
        <p:spPr/>
        <p:txBody>
          <a:bodyPr/>
          <a:lstStyle/>
          <a:p>
            <a:r>
              <a:rPr lang="en-US"/>
              <a:t>Faculty Name   Reeta Tyagi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5AAAA6-64B8-4533-85B3-1EF414145AA6}" type="datetime1">
              <a:rPr lang="en-US" smtClean="0"/>
              <a:t>2/24/2024</a:t>
            </a:fld>
            <a:endParaRPr lang="en-US"/>
          </a:p>
        </p:txBody>
      </p:sp>
      <p:sp>
        <p:nvSpPr>
          <p:cNvPr id="5" name="Footer Placeholder 4"/>
          <p:cNvSpPr>
            <a:spLocks noGrp="1"/>
          </p:cNvSpPr>
          <p:nvPr>
            <p:ph type="ftr" sz="quarter" idx="11"/>
          </p:nvPr>
        </p:nvSpPr>
        <p:spPr/>
        <p:txBody>
          <a:bodyPr/>
          <a:lstStyle/>
          <a:p>
            <a:r>
              <a:rPr lang="en-US"/>
              <a:t>Faculty Name   Reeta Tyagi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05FD6B-8342-4E66-96B8-883DF2C2EF9D}" type="datetime1">
              <a:rPr lang="en-US" smtClean="0"/>
              <a:t>2/24/2024</a:t>
            </a:fld>
            <a:endParaRPr lang="en-US"/>
          </a:p>
        </p:txBody>
      </p:sp>
      <p:sp>
        <p:nvSpPr>
          <p:cNvPr id="5" name="Footer Placeholder 4"/>
          <p:cNvSpPr>
            <a:spLocks noGrp="1"/>
          </p:cNvSpPr>
          <p:nvPr>
            <p:ph type="ftr" sz="quarter" idx="11"/>
          </p:nvPr>
        </p:nvSpPr>
        <p:spPr/>
        <p:txBody>
          <a:bodyPr/>
          <a:lstStyle/>
          <a:p>
            <a:r>
              <a:rPr lang="en-US"/>
              <a:t>Faculty Name   Reeta Tyagi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95400" cy="762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EE0B4-AA6C-4A83-869F-9114D35DB4EB}" type="datetime1">
              <a:rPr lang="en-US" smtClean="0"/>
              <a:t>2/24/2024</a:t>
            </a:fld>
            <a:endParaRPr lang="en-US"/>
          </a:p>
        </p:txBody>
      </p:sp>
      <p:sp>
        <p:nvSpPr>
          <p:cNvPr id="5" name="Footer Placeholder 4"/>
          <p:cNvSpPr>
            <a:spLocks noGrp="1"/>
          </p:cNvSpPr>
          <p:nvPr>
            <p:ph type="ftr" sz="quarter" idx="11"/>
          </p:nvPr>
        </p:nvSpPr>
        <p:spPr/>
        <p:txBody>
          <a:bodyPr/>
          <a:lstStyle/>
          <a:p>
            <a:r>
              <a:rPr lang="en-US"/>
              <a:t>Faculty Name   Reeta Tyagi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B29BE9-5FF9-4F98-B8BC-A72AE1724102}" type="datetime1">
              <a:rPr lang="en-US" smtClean="0"/>
              <a:t>2/24/2024</a:t>
            </a:fld>
            <a:endParaRPr lang="en-US"/>
          </a:p>
        </p:txBody>
      </p:sp>
      <p:sp>
        <p:nvSpPr>
          <p:cNvPr id="6" name="Footer Placeholder 5"/>
          <p:cNvSpPr>
            <a:spLocks noGrp="1"/>
          </p:cNvSpPr>
          <p:nvPr>
            <p:ph type="ftr" sz="quarter" idx="11"/>
          </p:nvPr>
        </p:nvSpPr>
        <p:spPr/>
        <p:txBody>
          <a:bodyPr/>
          <a:lstStyle/>
          <a:p>
            <a:r>
              <a:rPr lang="en-US"/>
              <a:t>Faculty Name   Reeta Tyagi   Unit III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E11F9A-6236-4EAE-9A0D-8E2FF34B759E}" type="datetime1">
              <a:rPr lang="en-US" smtClean="0"/>
              <a:t>2/24/2024</a:t>
            </a:fld>
            <a:endParaRPr lang="en-US"/>
          </a:p>
        </p:txBody>
      </p:sp>
      <p:sp>
        <p:nvSpPr>
          <p:cNvPr id="8" name="Footer Placeholder 7"/>
          <p:cNvSpPr>
            <a:spLocks noGrp="1"/>
          </p:cNvSpPr>
          <p:nvPr>
            <p:ph type="ftr" sz="quarter" idx="11"/>
          </p:nvPr>
        </p:nvSpPr>
        <p:spPr/>
        <p:txBody>
          <a:bodyPr/>
          <a:lstStyle/>
          <a:p>
            <a:r>
              <a:rPr lang="en-US"/>
              <a:t>Faculty Name   Reeta Tyagi   Unit III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66945E-9BD7-4DE0-9199-17FC3561DEA2}" type="datetime1">
              <a:rPr lang="en-US" smtClean="0"/>
              <a:t>2/24/2024</a:t>
            </a:fld>
            <a:endParaRPr lang="en-US"/>
          </a:p>
        </p:txBody>
      </p:sp>
      <p:sp>
        <p:nvSpPr>
          <p:cNvPr id="4" name="Footer Placeholder 3"/>
          <p:cNvSpPr>
            <a:spLocks noGrp="1"/>
          </p:cNvSpPr>
          <p:nvPr>
            <p:ph type="ftr" sz="quarter" idx="11"/>
          </p:nvPr>
        </p:nvSpPr>
        <p:spPr/>
        <p:txBody>
          <a:bodyPr/>
          <a:lstStyle/>
          <a:p>
            <a:r>
              <a:rPr lang="en-US"/>
              <a:t>Faculty Name   Reeta Tyagi   Unit III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2023F-21F1-4A16-B123-9FBA4E0C0C24}" type="datetime1">
              <a:rPr lang="en-US" smtClean="0"/>
              <a:t>2/24/2024</a:t>
            </a:fld>
            <a:endParaRPr lang="en-US"/>
          </a:p>
        </p:txBody>
      </p:sp>
      <p:sp>
        <p:nvSpPr>
          <p:cNvPr id="3" name="Footer Placeholder 2"/>
          <p:cNvSpPr>
            <a:spLocks noGrp="1"/>
          </p:cNvSpPr>
          <p:nvPr>
            <p:ph type="ftr" sz="quarter" idx="11"/>
          </p:nvPr>
        </p:nvSpPr>
        <p:spPr/>
        <p:txBody>
          <a:bodyPr/>
          <a:lstStyle/>
          <a:p>
            <a:r>
              <a:rPr lang="en-US"/>
              <a:t>Faculty Name   Reeta Tyagi   Unit III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EF039-AC73-409D-8388-D5FED32D7F49}" type="datetime1">
              <a:rPr lang="en-US" smtClean="0"/>
              <a:t>2/24/2024</a:t>
            </a:fld>
            <a:endParaRPr lang="en-US"/>
          </a:p>
        </p:txBody>
      </p:sp>
      <p:sp>
        <p:nvSpPr>
          <p:cNvPr id="6" name="Footer Placeholder 5"/>
          <p:cNvSpPr>
            <a:spLocks noGrp="1"/>
          </p:cNvSpPr>
          <p:nvPr>
            <p:ph type="ftr" sz="quarter" idx="11"/>
          </p:nvPr>
        </p:nvSpPr>
        <p:spPr/>
        <p:txBody>
          <a:bodyPr/>
          <a:lstStyle/>
          <a:p>
            <a:r>
              <a:rPr lang="en-US"/>
              <a:t>Faculty Name   Reeta Tyagi   Unit III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426CFE-0361-4F1F-84C6-E7C5EFB97FF3}" type="datetime1">
              <a:rPr lang="en-US" smtClean="0"/>
              <a:t>2/24/2024</a:t>
            </a:fld>
            <a:endParaRPr lang="en-US"/>
          </a:p>
        </p:txBody>
      </p:sp>
      <p:sp>
        <p:nvSpPr>
          <p:cNvPr id="6" name="Footer Placeholder 5"/>
          <p:cNvSpPr>
            <a:spLocks noGrp="1"/>
          </p:cNvSpPr>
          <p:nvPr>
            <p:ph type="ftr" sz="quarter" idx="11"/>
          </p:nvPr>
        </p:nvSpPr>
        <p:spPr/>
        <p:txBody>
          <a:bodyPr/>
          <a:lstStyle/>
          <a:p>
            <a:r>
              <a:rPr lang="en-US"/>
              <a:t>Faculty Name   Reeta Tyagi   Unit III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C5ECF-7E23-4ABB-A278-BFFB62E481BD}" type="datetime1">
              <a:rPr lang="en-US" smtClean="0"/>
              <a:t>2/24/2024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Reeta Tyagi   Unit III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noidainstituteofengtech-my.sharepoint.com/:w:/g/personal/kuntimishra_niet_co_in/EU-tpKSd_zlPmjkHO88Cmw8Bbt79WUV4hTEdul1Z6Po5kQ?e=RJHfT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iUhwCfz18o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youtu.be/f8XzF9_2ijs" TargetMode="External"/><Relationship Id="rId4" Type="http://schemas.openxmlformats.org/officeDocument/2006/relationships/hyperlink" Target="https://youtu.be/ly4S0oi3Yz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noidainstituteofengtech-my.sharepoint.com/:w:/g/personal/kuntimishra_niet_co_in/EWSTpgxrY3JMjv1TFFUu95EB8hi85bVGtLTxK0JPOlbGQQ?e=Qhroes" TargetMode="External"/><Relationship Id="rId2" Type="http://schemas.openxmlformats.org/officeDocument/2006/relationships/hyperlink" Target="https://noidainstituteofengtech-my.sharepoint.com/:w:/g/personal/kuntimishra_niet_co_in/EeKp0XZTy5xIoPSVlpDEDu8BajgQdfMqE3HX2M0sIHeEew?e=LabCTc"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noidainstituteofengtech-my.sharepoint.com/:b:/g/personal/kuntimishra_niet_co_in/EQjn8gCwSXNAggC69pGDdG8BmUvJ4ORfHNH-3TJAua3xyQ?e=za2raN" TargetMode="External"/><Relationship Id="rId4" Type="http://schemas.openxmlformats.org/officeDocument/2006/relationships/hyperlink" Target="https://noidainstituteofengtech-my.sharepoint.com/:w:/g/personal/kuntimishra_niet_co_in/EZ2QtOdGyNdCn7UR0t2z-osBAR-Cf4N1haMplFXri2KYSA?e=P6Cz8F"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6938" y="339540"/>
            <a:ext cx="7049862" cy="830354"/>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err="1"/>
              <a:t>Noida</a:t>
            </a:r>
            <a:r>
              <a:rPr lang="en-US" sz="2400" b="1" dirty="0"/>
              <a:t> Institute of Engineering and Technology, Greater </a:t>
            </a:r>
            <a:r>
              <a:rPr lang="en-US" sz="2400" b="1" dirty="0" err="1"/>
              <a:t>Noida</a:t>
            </a:r>
            <a:endParaRPr lang="en-US" sz="2400" b="1" dirty="0"/>
          </a:p>
        </p:txBody>
      </p:sp>
      <p:sp>
        <p:nvSpPr>
          <p:cNvPr id="6" name="Subtitle 2"/>
          <p:cNvSpPr txBox="1">
            <a:spLocks/>
          </p:cNvSpPr>
          <p:nvPr/>
        </p:nvSpPr>
        <p:spPr>
          <a:xfrm>
            <a:off x="5486400" y="3829050"/>
            <a:ext cx="2286000" cy="13144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chor="t">
            <a:normAutofit/>
          </a:bodyPr>
          <a:lstStyle/>
          <a:p>
            <a:pPr lvl="0" algn="ctr">
              <a:spcBef>
                <a:spcPct val="20000"/>
              </a:spcBef>
              <a:defRPr/>
            </a:pPr>
            <a:r>
              <a:rPr lang="en-US" sz="2400" dirty="0">
                <a:solidFill>
                  <a:schemeClr val="tx1"/>
                </a:solidFill>
              </a:rPr>
              <a:t>Reeta Tyagi</a:t>
            </a:r>
          </a:p>
          <a:p>
            <a:pPr lvl="0" algn="ctr">
              <a:spcBef>
                <a:spcPct val="20000"/>
              </a:spcBef>
              <a:defRPr/>
            </a:pPr>
            <a:r>
              <a:rPr lang="en-US" sz="2400" dirty="0">
                <a:solidFill>
                  <a:schemeClr val="tx1"/>
                </a:solidFill>
              </a:rPr>
              <a:t>Department of</a:t>
            </a:r>
          </a:p>
          <a:p>
            <a:pPr lvl="0" algn="ctr">
              <a:spcBef>
                <a:spcPct val="20000"/>
              </a:spcBef>
              <a:defRPr/>
            </a:pPr>
            <a:r>
              <a:rPr lang="en-US" sz="2400" dirty="0">
                <a:solidFill>
                  <a:schemeClr val="tx1"/>
                </a:solidFill>
              </a:rPr>
              <a:t>Mathematics</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28750" y="5314950"/>
            <a:ext cx="400050" cy="400050"/>
          </a:xfrm>
          <a:prstGeom prst="rect">
            <a:avLst/>
          </a:prstGeom>
          <a:noFill/>
        </p:spPr>
      </p:pic>
      <p:sp>
        <p:nvSpPr>
          <p:cNvPr id="9" name="Date Placeholder 8"/>
          <p:cNvSpPr>
            <a:spLocks noGrp="1"/>
          </p:cNvSpPr>
          <p:nvPr>
            <p:ph type="dt" sz="half" idx="10"/>
          </p:nvPr>
        </p:nvSpPr>
        <p:spPr>
          <a:xfrm>
            <a:off x="1428750" y="5726907"/>
            <a:ext cx="1600200" cy="273844"/>
          </a:xfrm>
        </p:spPr>
        <p:txBody>
          <a:bodyPr/>
          <a:lstStyle/>
          <a:p>
            <a:fld id="{F827EBC5-665D-44A6-807E-3B6012BD1E0B}" type="datetime1">
              <a:rPr lang="en-US" smtClean="0"/>
              <a:t>2/24/2024</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000750" y="2800350"/>
            <a:ext cx="1143000" cy="1143000"/>
          </a:xfrm>
          <a:prstGeom prst="rect">
            <a:avLst/>
          </a:prstGeom>
          <a:noFill/>
        </p:spPr>
      </p:pic>
      <p:sp>
        <p:nvSpPr>
          <p:cNvPr id="12" name="Subtitle 2"/>
          <p:cNvSpPr txBox="1">
            <a:spLocks/>
          </p:cNvSpPr>
          <p:nvPr/>
        </p:nvSpPr>
        <p:spPr>
          <a:xfrm>
            <a:off x="1257300" y="3086100"/>
            <a:ext cx="1543050" cy="4000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1875" dirty="0">
                <a:solidFill>
                  <a:schemeClr val="tx1"/>
                </a:solidFill>
              </a:rPr>
              <a:t>Unit: III</a:t>
            </a:r>
          </a:p>
        </p:txBody>
      </p:sp>
      <p:sp>
        <p:nvSpPr>
          <p:cNvPr id="14" name="Subtitle 2"/>
          <p:cNvSpPr txBox="1">
            <a:spLocks/>
          </p:cNvSpPr>
          <p:nvPr/>
        </p:nvSpPr>
        <p:spPr>
          <a:xfrm>
            <a:off x="1257300" y="3714750"/>
            <a:ext cx="3238500" cy="1208998"/>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Subject Name: Mathematics-IV</a:t>
            </a:r>
          </a:p>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Subject Code: AAS0402</a:t>
            </a:r>
          </a:p>
        </p:txBody>
      </p:sp>
      <p:sp>
        <p:nvSpPr>
          <p:cNvPr id="16" name="Footer Placeholder 12"/>
          <p:cNvSpPr txBox="1">
            <a:spLocks/>
          </p:cNvSpPr>
          <p:nvPr/>
        </p:nvSpPr>
        <p:spPr>
          <a:xfrm>
            <a:off x="2914650" y="5612607"/>
            <a:ext cx="3771900" cy="273844"/>
          </a:xfrm>
          <a:prstGeom prst="rect">
            <a:avLst/>
          </a:prstGeom>
        </p:spPr>
        <p:txBody>
          <a:bodyPr vert="horz" lIns="68580" tIns="34290" rIns="68580" bIns="34290" rtlCol="0" anchor="ctr"/>
          <a:lstStyle/>
          <a:p>
            <a:pPr algn="ctr">
              <a:defRPr/>
            </a:pPr>
            <a:endParaRPr lang="en-US" sz="900" dirty="0">
              <a:solidFill>
                <a:schemeClr val="tx1">
                  <a:tint val="75000"/>
                </a:schemeClr>
              </a:solidFill>
            </a:endParaRP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0990" y="285752"/>
            <a:ext cx="971550" cy="571500"/>
          </a:xfrm>
          <a:prstGeom prst="rect">
            <a:avLst/>
          </a:prstGeom>
        </p:spPr>
      </p:pic>
      <p:sp>
        <p:nvSpPr>
          <p:cNvPr id="4" name="Footer Placeholder 3"/>
          <p:cNvSpPr>
            <a:spLocks noGrp="1"/>
          </p:cNvSpPr>
          <p:nvPr>
            <p:ph type="ftr" sz="quarter" idx="11"/>
          </p:nvPr>
        </p:nvSpPr>
        <p:spPr>
          <a:xfrm>
            <a:off x="3417026" y="6074081"/>
            <a:ext cx="2857500" cy="411956"/>
          </a:xfrm>
        </p:spPr>
        <p:txBody>
          <a:bodyPr/>
          <a:lstStyle/>
          <a:p>
            <a:r>
              <a:rPr lang="en-US" b="1"/>
              <a:t>Faculty Name   Reeta Tyagi   Unit III</a:t>
            </a:r>
            <a:endParaRPr lang="en-US" b="1" dirty="0"/>
          </a:p>
        </p:txBody>
      </p:sp>
      <p:sp>
        <p:nvSpPr>
          <p:cNvPr id="18" name="Subtitle 2"/>
          <p:cNvSpPr txBox="1">
            <a:spLocks/>
          </p:cNvSpPr>
          <p:nvPr/>
        </p:nvSpPr>
        <p:spPr>
          <a:xfrm>
            <a:off x="1257300" y="5393647"/>
            <a:ext cx="2354731" cy="524577"/>
          </a:xfrm>
          <a:prstGeom prst="rect">
            <a:avLst/>
          </a:prstGeom>
        </p:spPr>
        <p:style>
          <a:lnRef idx="2">
            <a:schemeClr val="accent5"/>
          </a:lnRef>
          <a:fillRef idx="1">
            <a:schemeClr val="lt1"/>
          </a:fillRef>
          <a:effectRef idx="0">
            <a:schemeClr val="accent5"/>
          </a:effectRef>
          <a:fontRef idx="minor">
            <a:schemeClr val="dk1"/>
          </a:fontRef>
        </p:style>
        <p:txBody>
          <a:bodyPr vert="horz" lIns="51435" tIns="25718" rIns="51435" bIns="25718" rtlCol="0">
            <a:normAutofit/>
          </a:bodyPr>
          <a:lstStyle/>
          <a:p>
            <a:pPr algn="ctr">
              <a:spcBef>
                <a:spcPct val="20000"/>
              </a:spcBef>
              <a:defRPr/>
            </a:pPr>
            <a:r>
              <a:rPr lang="en-US" sz="1238" dirty="0">
                <a:solidFill>
                  <a:schemeClr val="tx1"/>
                </a:solidFill>
                <a:latin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B Tech 4</a:t>
            </a:r>
            <a:r>
              <a:rPr lang="en-US" baseline="30000" dirty="0">
                <a:solidFill>
                  <a:schemeClr val="tx1"/>
                </a:solidFill>
                <a:latin typeface="Times New Roman" panose="02020603050405020304" pitchFamily="18" charset="0"/>
                <a:cs typeface="Times New Roman" panose="02020603050405020304" pitchFamily="18" charset="0"/>
              </a:rPr>
              <a:t>th</a:t>
            </a:r>
            <a:r>
              <a:rPr lang="en-US" dirty="0">
                <a:solidFill>
                  <a:schemeClr val="tx1"/>
                </a:solidFill>
                <a:latin typeface="Times New Roman" panose="02020603050405020304" pitchFamily="18" charset="0"/>
                <a:cs typeface="Times New Roman" panose="02020603050405020304" pitchFamily="18" charset="0"/>
              </a:rPr>
              <a:t> Sem</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
        <p:nvSpPr>
          <p:cNvPr id="15" name="Subtitle 2"/>
          <p:cNvSpPr>
            <a:spLocks noGrp="1"/>
          </p:cNvSpPr>
          <p:nvPr>
            <p:ph type="subTitle" idx="1"/>
          </p:nvPr>
        </p:nvSpPr>
        <p:spPr>
          <a:xfrm>
            <a:off x="2140676" y="1569944"/>
            <a:ext cx="5410200" cy="1116106"/>
          </a:xfrm>
        </p:spPr>
        <p:style>
          <a:lnRef idx="2">
            <a:schemeClr val="accent5"/>
          </a:lnRef>
          <a:fillRef idx="1">
            <a:schemeClr val="lt1"/>
          </a:fillRef>
          <a:effectRef idx="0">
            <a:schemeClr val="accent5"/>
          </a:effectRef>
          <a:fontRef idx="minor">
            <a:schemeClr val="dk1"/>
          </a:fontRef>
        </p:style>
        <p:txBody>
          <a:bodyPr>
            <a:normAutofit/>
          </a:bodyPr>
          <a:lstStyle/>
          <a:p>
            <a:endParaRPr lang="en-US" sz="1875" dirty="0">
              <a:solidFill>
                <a:schemeClr val="tx1"/>
              </a:solidFill>
              <a:latin typeface="Times New Roman" panose="02020603050405020304" pitchFamily="18" charset="0"/>
              <a:cs typeface="Times New Roman" panose="02020603050405020304" pitchFamily="18" charset="0"/>
            </a:endParaRPr>
          </a:p>
          <a:p>
            <a:pPr marR="0" lvl="0" indent="0" fontAlgn="auto">
              <a:lnSpc>
                <a:spcPct val="100000"/>
              </a:lnSpc>
              <a:spcAft>
                <a:spcPts val="0"/>
              </a:spcAft>
              <a:buClrTx/>
              <a:buSzTx/>
              <a:buFont typeface="Arial" pitchFamily="34" charset="0"/>
              <a:buNone/>
              <a:tabLst/>
              <a:defRPr/>
            </a:pPr>
            <a:r>
              <a:rPr lang="en-US" sz="2400" dirty="0">
                <a:solidFill>
                  <a:schemeClr val="tx1"/>
                </a:solidFill>
                <a:latin typeface="Times New Roman" panose="02020603050405020304" pitchFamily="18" charset="0"/>
                <a:cs typeface="Times New Roman" panose="02020603050405020304" pitchFamily="18" charset="0"/>
              </a:rPr>
              <a:t>Probability and Random Variable</a:t>
            </a:r>
          </a:p>
        </p:txBody>
      </p:sp>
    </p:spTree>
    <p:extLst>
      <p:ext uri="{BB962C8B-B14F-4D97-AF65-F5344CB8AC3E}">
        <p14:creationId xmlns:p14="http://schemas.microsoft.com/office/powerpoint/2010/main" val="1994318203"/>
      </p:ext>
    </p:extLst>
  </p:cSld>
  <p:clrMapOvr>
    <a:masterClrMapping/>
  </p:clrMapOvr>
  <p:transition spd="med" advTm="2000">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121496-B47F-4C18-AB1F-17FF6C327883}"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295400" y="0"/>
            <a:ext cx="7848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rPr>
              <a:t>PSOs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sp>
        <p:nvSpPr>
          <p:cNvPr id="2" name="Content Placeholder 1"/>
          <p:cNvSpPr>
            <a:spLocks noGrp="1"/>
          </p:cNvSpPr>
          <p:nvPr>
            <p:ph idx="1"/>
          </p:nvPr>
        </p:nvSpPr>
        <p:spPr/>
        <p:txBody>
          <a:bodyPr/>
          <a:lstStyle/>
          <a:p>
            <a:endParaRPr lang="en-US"/>
          </a:p>
        </p:txBody>
      </p:sp>
      <p:graphicFrame>
        <p:nvGraphicFramePr>
          <p:cNvPr id="8" name="Table 11">
            <a:extLst>
              <a:ext uri="{FF2B5EF4-FFF2-40B4-BE49-F238E27FC236}">
                <a16:creationId xmlns:a16="http://schemas.microsoft.com/office/drawing/2014/main" id="{C688CF1F-3F47-4C24-BECE-2AA12B7DB4A5}"/>
              </a:ext>
            </a:extLst>
          </p:cNvPr>
          <p:cNvGraphicFramePr>
            <a:graphicFrameLocks noGrp="1"/>
          </p:cNvGraphicFramePr>
          <p:nvPr/>
        </p:nvGraphicFramePr>
        <p:xfrm>
          <a:off x="609600" y="1349693"/>
          <a:ext cx="8001000" cy="4746307"/>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1971533925"/>
                    </a:ext>
                  </a:extLst>
                </a:gridCol>
                <a:gridCol w="6934200">
                  <a:extLst>
                    <a:ext uri="{9D8B030D-6E8A-4147-A177-3AD203B41FA5}">
                      <a16:colId xmlns:a16="http://schemas.microsoft.com/office/drawing/2014/main" val="2123429086"/>
                    </a:ext>
                  </a:extLst>
                </a:gridCol>
              </a:tblGrid>
              <a:tr h="704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rPr>
                        <a:t>PSO</a:t>
                      </a:r>
                      <a:endParaRPr lang="hi-IN" sz="2000" dirty="0"/>
                    </a:p>
                    <a:p>
                      <a:endParaRPr lang="hi-I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rPr>
                        <a:t>Program Specific Outcomes(PSOs)</a:t>
                      </a:r>
                      <a:endParaRPr lang="hi-IN" sz="2000" dirty="0"/>
                    </a:p>
                    <a:p>
                      <a:endParaRPr lang="hi-IN" sz="2000" dirty="0"/>
                    </a:p>
                  </a:txBody>
                  <a:tcPr/>
                </a:tc>
                <a:extLst>
                  <a:ext uri="{0D108BD9-81ED-4DB2-BD59-A6C34878D82A}">
                    <a16:rowId xmlns:a16="http://schemas.microsoft.com/office/drawing/2014/main" val="2213770831"/>
                  </a:ext>
                </a:extLst>
              </a:tr>
              <a:tr h="1316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rPr>
                        <a:t>PSO1</a:t>
                      </a:r>
                      <a:endParaRPr lang="hi-IN" sz="2000" b="1" dirty="0"/>
                    </a:p>
                    <a:p>
                      <a:endParaRPr lang="hi-IN" sz="2000" b="1" dirty="0"/>
                    </a:p>
                  </a:txBody>
                  <a:tcPr/>
                </a:tc>
                <a:tc>
                  <a:txBody>
                    <a:bodyPr/>
                    <a:lstStyle/>
                    <a:p>
                      <a:pPr algn="just"/>
                      <a:r>
                        <a:rPr lang="en-US" sz="2000" b="0" i="0" kern="1200" dirty="0">
                          <a:solidFill>
                            <a:schemeClr val="dk1"/>
                          </a:solidFill>
                          <a:effectLst/>
                          <a:latin typeface="Times New Roman" panose="02020603050405020304" pitchFamily="18" charset="0"/>
                          <a:ea typeface="+mn-ea"/>
                          <a:cs typeface="+mn-cs"/>
                        </a:rPr>
                        <a:t>The ability to identify, analyze real world problems and design their ethical solutions using artificial intelligence, robotics, virtual/augmented reality, data analytics, block chain technology, and cloud computing</a:t>
                      </a:r>
                      <a:endParaRPr lang="hi-IN" sz="2000" dirty="0"/>
                    </a:p>
                  </a:txBody>
                  <a:tcPr/>
                </a:tc>
                <a:extLst>
                  <a:ext uri="{0D108BD9-81ED-4DB2-BD59-A6C34878D82A}">
                    <a16:rowId xmlns:a16="http://schemas.microsoft.com/office/drawing/2014/main" val="873049725"/>
                  </a:ext>
                </a:extLst>
              </a:tr>
              <a:tr h="1010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rPr>
                        <a:t>PSO2</a:t>
                      </a:r>
                      <a:endParaRPr lang="hi-IN" sz="2000" b="1" dirty="0"/>
                    </a:p>
                    <a:p>
                      <a:endParaRPr lang="hi-IN" sz="2000" b="1" dirty="0"/>
                    </a:p>
                  </a:txBody>
                  <a:tcPr/>
                </a:tc>
                <a:tc>
                  <a:txBody>
                    <a:bodyPr/>
                    <a:lstStyle/>
                    <a:p>
                      <a:pPr algn="just"/>
                      <a:r>
                        <a:rPr lang="en-US" sz="2000" b="0" i="0" kern="1200" dirty="0">
                          <a:solidFill>
                            <a:schemeClr val="dk1"/>
                          </a:solidFill>
                          <a:effectLst/>
                          <a:latin typeface="Times New Roman" panose="02020603050405020304" pitchFamily="18" charset="0"/>
                          <a:ea typeface="+mn-ea"/>
                          <a:cs typeface="+mn-cs"/>
                        </a:rPr>
                        <a:t>The ability to design and develop the hardware sensor devices and related interfacing software systems for solving complex engineering problems.</a:t>
                      </a:r>
                      <a:endParaRPr lang="hi-IN" sz="2000" dirty="0"/>
                    </a:p>
                  </a:txBody>
                  <a:tcPr/>
                </a:tc>
                <a:extLst>
                  <a:ext uri="{0D108BD9-81ED-4DB2-BD59-A6C34878D82A}">
                    <a16:rowId xmlns:a16="http://schemas.microsoft.com/office/drawing/2014/main" val="1773821686"/>
                  </a:ext>
                </a:extLst>
              </a:tr>
              <a:tr h="704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rPr>
                        <a:t>PSO3</a:t>
                      </a:r>
                      <a:endParaRPr lang="hi-IN" sz="2000" b="1" dirty="0"/>
                    </a:p>
                    <a:p>
                      <a:endParaRPr lang="hi-IN" sz="2000" b="1" dirty="0"/>
                    </a:p>
                  </a:txBody>
                  <a:tcPr/>
                </a:tc>
                <a:tc>
                  <a:txBody>
                    <a:bodyPr/>
                    <a:lstStyle/>
                    <a:p>
                      <a:pPr algn="just"/>
                      <a:r>
                        <a:rPr lang="en-US" sz="2000" b="0" i="0" kern="1200" dirty="0">
                          <a:solidFill>
                            <a:schemeClr val="dk1"/>
                          </a:solidFill>
                          <a:effectLst/>
                          <a:latin typeface="Times New Roman" panose="02020603050405020304" pitchFamily="18" charset="0"/>
                          <a:ea typeface="+mn-ea"/>
                          <a:cs typeface="+mn-cs"/>
                        </a:rPr>
                        <a:t>The ability to understand inter disciplinary computing techniques and to apply them in the design of advanced computing.</a:t>
                      </a:r>
                      <a:endParaRPr lang="hi-IN" sz="2000" dirty="0"/>
                    </a:p>
                  </a:txBody>
                  <a:tcPr/>
                </a:tc>
                <a:extLst>
                  <a:ext uri="{0D108BD9-81ED-4DB2-BD59-A6C34878D82A}">
                    <a16:rowId xmlns:a16="http://schemas.microsoft.com/office/drawing/2014/main" val="1949068326"/>
                  </a:ext>
                </a:extLst>
              </a:tr>
              <a:tr h="1010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rPr>
                        <a:t>PSO4</a:t>
                      </a:r>
                      <a:endParaRPr lang="hi-IN" sz="2000" b="1" dirty="0"/>
                    </a:p>
                    <a:p>
                      <a:endParaRPr lang="hi-IN" sz="2000" b="1" dirty="0"/>
                    </a:p>
                  </a:txBody>
                  <a:tcPr/>
                </a:tc>
                <a:tc>
                  <a:txBody>
                    <a:bodyPr/>
                    <a:lstStyle/>
                    <a:p>
                      <a:pPr algn="just"/>
                      <a:r>
                        <a:rPr lang="en-US" sz="2000" b="0" i="0" kern="1200" dirty="0">
                          <a:solidFill>
                            <a:schemeClr val="dk1"/>
                          </a:solidFill>
                          <a:effectLst/>
                          <a:latin typeface="Times New Roman" panose="02020603050405020304" pitchFamily="18" charset="0"/>
                          <a:ea typeface="+mn-ea"/>
                          <a:cs typeface="+mn-cs"/>
                        </a:rPr>
                        <a:t>The ability to conduct investigation of complex problem with the help of technical, managerial, leadership qualities, and modern engineering tools provided by industry sponsored laboratories.</a:t>
                      </a:r>
                      <a:endParaRPr lang="hi-IN" sz="2000" dirty="0"/>
                    </a:p>
                  </a:txBody>
                  <a:tcPr/>
                </a:tc>
                <a:extLst>
                  <a:ext uri="{0D108BD9-81ED-4DB2-BD59-A6C34878D82A}">
                    <a16:rowId xmlns:a16="http://schemas.microsoft.com/office/drawing/2014/main" val="3960612855"/>
                  </a:ext>
                </a:extLst>
              </a:tr>
            </a:tbl>
          </a:graphicData>
        </a:graphic>
      </p:graphicFrame>
    </p:spTree>
    <p:extLst>
      <p:ext uri="{BB962C8B-B14F-4D97-AF65-F5344CB8AC3E}">
        <p14:creationId xmlns:p14="http://schemas.microsoft.com/office/powerpoint/2010/main" val="7710086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AD5E27-4C5F-4231-92BB-9AB28E0F0720}"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CO-PO  Mapping</a:t>
            </a:r>
          </a:p>
        </p:txBody>
      </p:sp>
      <p:sp>
        <p:nvSpPr>
          <p:cNvPr id="9" name="Content Placeholder 8"/>
          <p:cNvSpPr>
            <a:spLocks noGrp="1"/>
          </p:cNvSpPr>
          <p:nvPr>
            <p:ph idx="1"/>
          </p:nvPr>
        </p:nvSpPr>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*L= Low	*M= Medium         *H= High</a:t>
            </a:r>
          </a:p>
          <a:p>
            <a:pPr marL="0" indent="0">
              <a:buNone/>
            </a:pPr>
            <a:endParaRPr lang="en-US" sz="2200" dirty="0"/>
          </a:p>
        </p:txBody>
      </p:sp>
      <p:graphicFrame>
        <p:nvGraphicFramePr>
          <p:cNvPr id="8" name="Table 7"/>
          <p:cNvGraphicFramePr>
            <a:graphicFrameLocks noGrp="1"/>
          </p:cNvGraphicFramePr>
          <p:nvPr>
            <p:extLst>
              <p:ext uri="{D42A27DB-BD31-4B8C-83A1-F6EECF244321}">
                <p14:modId xmlns:p14="http://schemas.microsoft.com/office/powerpoint/2010/main" val="2363253373"/>
              </p:ext>
            </p:extLst>
          </p:nvPr>
        </p:nvGraphicFramePr>
        <p:xfrm>
          <a:off x="304800" y="1524000"/>
          <a:ext cx="8686801" cy="3831037"/>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gridCol w="685800">
                  <a:extLst>
                    <a:ext uri="{9D8B030D-6E8A-4147-A177-3AD203B41FA5}">
                      <a16:colId xmlns:a16="http://schemas.microsoft.com/office/drawing/2014/main" val="20012"/>
                    </a:ext>
                  </a:extLst>
                </a:gridCol>
                <a:gridCol w="685801">
                  <a:extLst>
                    <a:ext uri="{9D8B030D-6E8A-4147-A177-3AD203B41FA5}">
                      <a16:colId xmlns:a16="http://schemas.microsoft.com/office/drawing/2014/main" val="20013"/>
                    </a:ext>
                  </a:extLst>
                </a:gridCol>
              </a:tblGrid>
              <a:tr h="859237">
                <a:tc>
                  <a:txBody>
                    <a:bodyPr/>
                    <a:lstStyle/>
                    <a:p>
                      <a:pPr marL="0" marR="0">
                        <a:lnSpc>
                          <a:spcPct val="115000"/>
                        </a:lnSpc>
                        <a:spcBef>
                          <a:spcPts val="0"/>
                        </a:spcBef>
                        <a:spcAft>
                          <a:spcPts val="0"/>
                        </a:spcAft>
                      </a:pPr>
                      <a:r>
                        <a:rPr lang="en-US" sz="1800" dirty="0">
                          <a:solidFill>
                            <a:schemeClr val="bg1"/>
                          </a:solidFill>
                          <a:effectLst/>
                          <a:latin typeface="Times New Roman" panose="02020603050405020304" pitchFamily="18" charset="0"/>
                        </a:rPr>
                        <a:t>Sr. No</a:t>
                      </a:r>
                      <a:endParaRPr lang="en-US" sz="18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Course  Outcome</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PO1</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PO2</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PO3</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PO4</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PO5</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PO6</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PO7</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PO8</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PO9</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PO10</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PO11</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PO12</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30573">
                <a:tc>
                  <a:txBody>
                    <a:bodyPr/>
                    <a:lstStyle/>
                    <a:p>
                      <a:pPr marL="0" marR="0">
                        <a:lnSpc>
                          <a:spcPct val="115000"/>
                        </a:lnSpc>
                        <a:spcBef>
                          <a:spcPts val="0"/>
                        </a:spcBef>
                        <a:spcAft>
                          <a:spcPts val="0"/>
                        </a:spcAft>
                      </a:pPr>
                      <a:r>
                        <a:rPr lang="en-US" sz="1800" b="1" dirty="0">
                          <a:solidFill>
                            <a:schemeClr val="bg1"/>
                          </a:solidFill>
                          <a:effectLst/>
                          <a:latin typeface="Times New Roman" panose="02020603050405020304" pitchFamily="18" charset="0"/>
                        </a:rPr>
                        <a:t>1</a:t>
                      </a:r>
                      <a:endParaRPr lang="en-US" sz="1800" b="1"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spcBef>
                          <a:spcPts val="0"/>
                        </a:spcBef>
                        <a:spcAft>
                          <a:spcPts val="0"/>
                        </a:spcAft>
                      </a:pPr>
                      <a:r>
                        <a:rPr lang="en-US" sz="1800" b="0" dirty="0">
                          <a:solidFill>
                            <a:schemeClr val="tx1"/>
                          </a:solidFill>
                          <a:effectLst/>
                          <a:latin typeface="Times New Roman" panose="02020603050405020304" pitchFamily="18" charset="0"/>
                        </a:rPr>
                        <a:t>CO1</a:t>
                      </a:r>
                      <a:endParaRPr lang="en-US" sz="1800" b="0" dirty="0">
                        <a:solidFill>
                          <a:schemeClr val="tx1"/>
                        </a:solidFill>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H</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H</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H</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H</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M</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88627">
                <a:tc>
                  <a:txBody>
                    <a:bodyPr/>
                    <a:lstStyle/>
                    <a:p>
                      <a:pPr marL="0" marR="0">
                        <a:lnSpc>
                          <a:spcPct val="115000"/>
                        </a:lnSpc>
                        <a:spcBef>
                          <a:spcPts val="0"/>
                        </a:spcBef>
                        <a:spcAft>
                          <a:spcPts val="0"/>
                        </a:spcAft>
                      </a:pPr>
                      <a:r>
                        <a:rPr lang="en-US" sz="1800" dirty="0">
                          <a:solidFill>
                            <a:schemeClr val="bg1"/>
                          </a:solidFill>
                          <a:effectLst/>
                          <a:latin typeface="Times New Roman" panose="02020603050405020304" pitchFamily="18" charset="0"/>
                        </a:rPr>
                        <a:t>2</a:t>
                      </a:r>
                      <a:endParaRPr lang="en-US" sz="18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algn="just">
                        <a:lnSpc>
                          <a:spcPct val="150000"/>
                        </a:lnSpc>
                        <a:spcBef>
                          <a:spcPts val="0"/>
                        </a:spcBef>
                        <a:spcAft>
                          <a:spcPts val="0"/>
                        </a:spcAft>
                      </a:pPr>
                      <a:r>
                        <a:rPr lang="en-US" sz="1800" b="0" dirty="0">
                          <a:effectLst/>
                          <a:latin typeface="Times New Roman" panose="02020603050405020304" pitchFamily="18" charset="0"/>
                        </a:rPr>
                        <a:t>CO2</a:t>
                      </a:r>
                      <a:endParaRPr lang="en-US" sz="1800" b="0" dirty="0">
                        <a:solidFill>
                          <a:srgbClr val="000000"/>
                        </a:solidFill>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09600">
                <a:tc>
                  <a:txBody>
                    <a:bodyPr/>
                    <a:lstStyle/>
                    <a:p>
                      <a:pPr marL="0" marR="0">
                        <a:lnSpc>
                          <a:spcPct val="115000"/>
                        </a:lnSpc>
                        <a:spcBef>
                          <a:spcPts val="0"/>
                        </a:spcBef>
                        <a:spcAft>
                          <a:spcPts val="0"/>
                        </a:spcAft>
                      </a:pPr>
                      <a:r>
                        <a:rPr lang="en-US" sz="1800" dirty="0">
                          <a:effectLst/>
                          <a:latin typeface="Times New Roman" panose="02020603050405020304" pitchFamily="18" charset="0"/>
                        </a:rPr>
                        <a:t>3</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indent="11430" algn="just">
                        <a:lnSpc>
                          <a:spcPct val="150000"/>
                        </a:lnSpc>
                        <a:spcBef>
                          <a:spcPts val="0"/>
                        </a:spcBef>
                        <a:spcAft>
                          <a:spcPts val="0"/>
                        </a:spcAft>
                      </a:pPr>
                      <a:r>
                        <a:rPr lang="en-US" sz="1800" b="0" dirty="0">
                          <a:effectLst/>
                          <a:latin typeface="Times New Roman" panose="02020603050405020304" pitchFamily="18" charset="0"/>
                        </a:rPr>
                        <a:t>CO3</a:t>
                      </a:r>
                      <a:endParaRPr lang="en-US" sz="1800" b="0" dirty="0">
                        <a:solidFill>
                          <a:srgbClr val="000000"/>
                        </a:solidFill>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609600">
                <a:tc>
                  <a:txBody>
                    <a:bodyPr/>
                    <a:lstStyle/>
                    <a:p>
                      <a:pPr marL="0" marR="0">
                        <a:lnSpc>
                          <a:spcPct val="115000"/>
                        </a:lnSpc>
                        <a:spcBef>
                          <a:spcPts val="0"/>
                        </a:spcBef>
                        <a:spcAft>
                          <a:spcPts val="0"/>
                        </a:spcAft>
                      </a:pPr>
                      <a:r>
                        <a:rPr lang="en-US" sz="1800" dirty="0">
                          <a:effectLst/>
                          <a:latin typeface="Times New Roman" panose="02020603050405020304" pitchFamily="18" charset="0"/>
                        </a:rPr>
                        <a:t>4</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just">
                        <a:lnSpc>
                          <a:spcPct val="150000"/>
                        </a:lnSpc>
                        <a:spcBef>
                          <a:spcPts val="0"/>
                        </a:spcBef>
                        <a:spcAft>
                          <a:spcPts val="0"/>
                        </a:spcAft>
                      </a:pPr>
                      <a:r>
                        <a:rPr lang="en-US" sz="1800" b="0" dirty="0">
                          <a:effectLst/>
                          <a:latin typeface="Times New Roman" panose="02020603050405020304" pitchFamily="18" charset="0"/>
                        </a:rPr>
                        <a:t>CO4</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33400">
                <a:tc>
                  <a:txBody>
                    <a:bodyPr/>
                    <a:lstStyle/>
                    <a:p>
                      <a:pPr marL="0" marR="0">
                        <a:lnSpc>
                          <a:spcPct val="115000"/>
                        </a:lnSpc>
                        <a:spcBef>
                          <a:spcPts val="0"/>
                        </a:spcBef>
                        <a:spcAft>
                          <a:spcPts val="0"/>
                        </a:spcAft>
                      </a:pPr>
                      <a:r>
                        <a:rPr lang="en-US" sz="1800" dirty="0">
                          <a:effectLst/>
                          <a:latin typeface="Times New Roman" panose="02020603050405020304" pitchFamily="18" charset="0"/>
                        </a:rPr>
                        <a:t>5</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just">
                        <a:lnSpc>
                          <a:spcPct val="150000"/>
                        </a:lnSpc>
                        <a:spcBef>
                          <a:spcPts val="0"/>
                        </a:spcBef>
                        <a:spcAft>
                          <a:spcPts val="0"/>
                        </a:spcAft>
                      </a:pPr>
                      <a:r>
                        <a:rPr lang="en-US" sz="1800" b="0" dirty="0">
                          <a:effectLst/>
                          <a:latin typeface="Times New Roman" panose="02020603050405020304" pitchFamily="18" charset="0"/>
                        </a:rPr>
                        <a:t>CO5</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9590037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999528-1B13-4EF3-9DF3-231789D878AD}"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CO-PSO </a:t>
            </a:r>
            <a:r>
              <a:rPr lang="en-US" sz="2400" b="1" dirty="0">
                <a:latin typeface="Times New Roman" panose="02020603050405020304" pitchFamily="18" charset="0"/>
              </a:rPr>
              <a:t>Mapping</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9" name="Content Placeholder 8"/>
          <p:cNvSpPr>
            <a:spLocks noGrp="1"/>
          </p:cNvSpPr>
          <p:nvPr>
            <p:ph idx="1"/>
          </p:nvPr>
        </p:nvSpPr>
        <p:spPr>
          <a:xfrm>
            <a:off x="457200" y="1676400"/>
            <a:ext cx="8229600" cy="4525963"/>
          </a:xfrm>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	</a:t>
            </a:r>
          </a:p>
          <a:p>
            <a:pPr marL="0" indent="0">
              <a:buNone/>
            </a:pPr>
            <a:endParaRPr lang="en-US" sz="2200" dirty="0"/>
          </a:p>
          <a:p>
            <a:pPr marL="0" indent="0">
              <a:buNone/>
            </a:pPr>
            <a:endParaRPr lang="en-US" sz="2200" dirty="0"/>
          </a:p>
          <a:p>
            <a:pPr marL="0" indent="0" algn="ctr">
              <a:buNone/>
            </a:pPr>
            <a:r>
              <a:rPr lang="en-US" sz="2200" dirty="0"/>
              <a:t>*L= Low	*M= Medium         *H= High</a:t>
            </a:r>
          </a:p>
          <a:p>
            <a:pPr marL="0" indent="0">
              <a:buNone/>
            </a:pPr>
            <a:endParaRPr lang="en-US" sz="2200" dirty="0"/>
          </a:p>
        </p:txBody>
      </p:sp>
      <p:graphicFrame>
        <p:nvGraphicFramePr>
          <p:cNvPr id="2" name="Table 1"/>
          <p:cNvGraphicFramePr>
            <a:graphicFrameLocks noGrp="1"/>
          </p:cNvGraphicFramePr>
          <p:nvPr>
            <p:extLst>
              <p:ext uri="{D42A27DB-BD31-4B8C-83A1-F6EECF244321}">
                <p14:modId xmlns:p14="http://schemas.microsoft.com/office/powerpoint/2010/main" val="405836980"/>
              </p:ext>
            </p:extLst>
          </p:nvPr>
        </p:nvGraphicFramePr>
        <p:xfrm>
          <a:off x="1828800" y="1295400"/>
          <a:ext cx="5066361" cy="3605868"/>
        </p:xfrm>
        <a:graphic>
          <a:graphicData uri="http://schemas.openxmlformats.org/drawingml/2006/table">
            <a:tbl>
              <a:tblPr firstRow="1" firstCol="1" bandRow="1">
                <a:tableStyleId>{5C22544A-7EE6-4342-B048-85BDC9FD1C3A}</a:tableStyleId>
              </a:tblPr>
              <a:tblGrid>
                <a:gridCol w="835660">
                  <a:extLst>
                    <a:ext uri="{9D8B030D-6E8A-4147-A177-3AD203B41FA5}">
                      <a16:colId xmlns:a16="http://schemas.microsoft.com/office/drawing/2014/main" val="20000"/>
                    </a:ext>
                  </a:extLst>
                </a:gridCol>
                <a:gridCol w="974092">
                  <a:extLst>
                    <a:ext uri="{9D8B030D-6E8A-4147-A177-3AD203B41FA5}">
                      <a16:colId xmlns:a16="http://schemas.microsoft.com/office/drawing/2014/main" val="20001"/>
                    </a:ext>
                  </a:extLst>
                </a:gridCol>
                <a:gridCol w="881321">
                  <a:extLst>
                    <a:ext uri="{9D8B030D-6E8A-4147-A177-3AD203B41FA5}">
                      <a16:colId xmlns:a16="http://schemas.microsoft.com/office/drawing/2014/main" val="20002"/>
                    </a:ext>
                  </a:extLst>
                </a:gridCol>
                <a:gridCol w="1187644">
                  <a:extLst>
                    <a:ext uri="{9D8B030D-6E8A-4147-A177-3AD203B41FA5}">
                      <a16:colId xmlns:a16="http://schemas.microsoft.com/office/drawing/2014/main" val="20003"/>
                    </a:ext>
                  </a:extLst>
                </a:gridCol>
                <a:gridCol w="1187644">
                  <a:extLst>
                    <a:ext uri="{9D8B030D-6E8A-4147-A177-3AD203B41FA5}">
                      <a16:colId xmlns:a16="http://schemas.microsoft.com/office/drawing/2014/main" val="68036629"/>
                    </a:ext>
                  </a:extLst>
                </a:gridCol>
              </a:tblGrid>
              <a:tr h="600978">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CO</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PSO1</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PSO2</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PSO3</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PSO4</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600978">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CO.1</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ea typeface="+mn-ea"/>
                          <a:cs typeface="+mn-cs"/>
                        </a:rPr>
                        <a:t>H</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00978">
                <a:tc>
                  <a:txBody>
                    <a:bodyPr/>
                    <a:lstStyle/>
                    <a:p>
                      <a:pPr marL="0" marR="0" algn="ctr">
                        <a:lnSpc>
                          <a:spcPct val="115000"/>
                        </a:lnSpc>
                        <a:spcBef>
                          <a:spcPts val="0"/>
                        </a:spcBef>
                        <a:spcAft>
                          <a:spcPts val="0"/>
                        </a:spcAft>
                      </a:pPr>
                      <a:r>
                        <a:rPr lang="en-US" sz="2200" b="1" dirty="0">
                          <a:solidFill>
                            <a:schemeClr val="bg1"/>
                          </a:solidFill>
                          <a:effectLst/>
                          <a:latin typeface="Times New Roman" panose="02020603050405020304" pitchFamily="18" charset="0"/>
                        </a:rPr>
                        <a:t>CO.2</a:t>
                      </a:r>
                      <a:endParaRPr lang="en-US" sz="2200" b="1" dirty="0">
                        <a:solidFill>
                          <a:schemeClr val="bg1"/>
                        </a:solidFill>
                        <a:effectLst/>
                        <a:latin typeface="Times New Roman" panose="02020603050405020304" pitchFamily="18"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00978">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CO.3</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b="0" dirty="0">
                          <a:solidFill>
                            <a:schemeClr val="tx1"/>
                          </a:solidFill>
                          <a:effectLst/>
                          <a:latin typeface="Times New Roman" panose="02020603050405020304" pitchFamily="18" charset="0"/>
                          <a:ea typeface="Calibri"/>
                          <a:cs typeface="Times New Roman"/>
                        </a:rPr>
                        <a:t>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200" b="0" dirty="0">
                          <a:solidFill>
                            <a:schemeClr val="tx1"/>
                          </a:solidFill>
                          <a:effectLst/>
                          <a:latin typeface="Times New Roman" panose="02020603050405020304" pitchFamily="18" charset="0"/>
                        </a:rPr>
                        <a:t>M</a:t>
                      </a:r>
                      <a:endParaRPr lang="en-US" sz="22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200" b="0" dirty="0">
                          <a:solidFill>
                            <a:schemeClr val="tx1"/>
                          </a:solidFill>
                          <a:effectLst/>
                          <a:latin typeface="Times New Roman" panose="02020603050405020304" pitchFamily="18" charset="0"/>
                        </a:rPr>
                        <a:t>M</a:t>
                      </a:r>
                      <a:endParaRPr lang="en-US" sz="22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200" b="0" dirty="0">
                          <a:solidFill>
                            <a:schemeClr val="tx1"/>
                          </a:solidFill>
                          <a:effectLst/>
                          <a:latin typeface="Times New Roman" panose="02020603050405020304" pitchFamily="18" charset="0"/>
                        </a:rPr>
                        <a:t>M</a:t>
                      </a:r>
                      <a:endParaRPr lang="en-US" sz="22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600978">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CO.4</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H</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00978">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CO.5</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H</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743321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0" indent="0" algn="just">
              <a:buNone/>
            </a:pPr>
            <a:r>
              <a:rPr lang="en-US" sz="2200" b="1" dirty="0">
                <a:latin typeface="Times New Roman" pitchFamily="18" charset="0"/>
                <a:cs typeface="Times New Roman" pitchFamily="18" charset="0"/>
              </a:rPr>
              <a:t>PEO-1: </a:t>
            </a:r>
            <a:r>
              <a:rPr lang="en-US" sz="2200" b="0" i="0" dirty="0">
                <a:solidFill>
                  <a:srgbClr val="000000"/>
                </a:solidFill>
                <a:effectLst/>
                <a:latin typeface="Times New Roman" pitchFamily="18" charset="0"/>
                <a:cs typeface="Times New Roman" pitchFamily="18" charset="0"/>
              </a:rPr>
              <a:t>To have an excellent scientific and engineering breadth so as to comprehend, analyze, design and provide sustainable solutions for real-life problems using state-of-the-art technologies.</a:t>
            </a:r>
          </a:p>
          <a:p>
            <a:pPr marL="0" indent="0" algn="just">
              <a:buNone/>
            </a:pPr>
            <a:r>
              <a:rPr lang="en-US" sz="2200" b="1" dirty="0">
                <a:solidFill>
                  <a:srgbClr val="000000"/>
                </a:solidFill>
                <a:latin typeface="Times New Roman" pitchFamily="18" charset="0"/>
                <a:cs typeface="Times New Roman" pitchFamily="18" charset="0"/>
              </a:rPr>
              <a:t>PEO-2: </a:t>
            </a:r>
            <a:r>
              <a:rPr lang="en-US" sz="2200" b="0" i="0" dirty="0">
                <a:solidFill>
                  <a:srgbClr val="000000"/>
                </a:solidFill>
                <a:effectLst/>
                <a:latin typeface="Times New Roman" pitchFamily="18" charset="0"/>
                <a:cs typeface="Times New Roman" pitchFamily="18" charset="0"/>
              </a:rPr>
              <a:t>To have a successful career in industries, to pursue higher studies or to support entrepreneurial endeavors and to face the global challenges</a:t>
            </a:r>
            <a:r>
              <a:rPr lang="en-US" sz="2200" dirty="0">
                <a:solidFill>
                  <a:srgbClr val="000000"/>
                </a:solidFill>
                <a:latin typeface="Times New Roman" pitchFamily="18" charset="0"/>
                <a:cs typeface="Times New Roman" pitchFamily="18" charset="0"/>
              </a:rPr>
              <a:t>.</a:t>
            </a:r>
          </a:p>
          <a:p>
            <a:pPr marL="0" indent="0" algn="just">
              <a:buNone/>
            </a:pPr>
            <a:r>
              <a:rPr lang="en-US" sz="2200" b="1" dirty="0">
                <a:solidFill>
                  <a:srgbClr val="000000"/>
                </a:solidFill>
                <a:latin typeface="Times New Roman" pitchFamily="18" charset="0"/>
                <a:cs typeface="Times New Roman" pitchFamily="18" charset="0"/>
              </a:rPr>
              <a:t>PEO-3: </a:t>
            </a:r>
            <a:r>
              <a:rPr lang="en-US" sz="2200" b="0" i="0" dirty="0">
                <a:solidFill>
                  <a:srgbClr val="000000"/>
                </a:solidFill>
                <a:effectLst/>
                <a:latin typeface="Times New Roman" pitchFamily="18" charset="0"/>
                <a:cs typeface="Times New Roman"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US" sz="2200" b="1" dirty="0">
              <a:solidFill>
                <a:srgbClr val="000000"/>
              </a:solidFill>
              <a:latin typeface="Times New Roman" pitchFamily="18" charset="0"/>
              <a:cs typeface="Times New Roman" pitchFamily="18" charset="0"/>
            </a:endParaRPr>
          </a:p>
          <a:p>
            <a:pPr marL="0" indent="0" algn="just">
              <a:buNone/>
            </a:pPr>
            <a:r>
              <a:rPr lang="en-US" sz="2200" b="1" dirty="0">
                <a:solidFill>
                  <a:srgbClr val="000000"/>
                </a:solidFill>
                <a:latin typeface="Times New Roman" pitchFamily="18" charset="0"/>
                <a:cs typeface="Times New Roman" pitchFamily="18" charset="0"/>
              </a:rPr>
              <a:t>PEO-4: </a:t>
            </a:r>
            <a:r>
              <a:rPr lang="en-US" sz="2200" b="0" i="0" dirty="0">
                <a:solidFill>
                  <a:srgbClr val="000000"/>
                </a:solidFill>
                <a:effectLst/>
                <a:latin typeface="Times New Roman" pitchFamily="18" charset="0"/>
                <a:cs typeface="Times New Roman" pitchFamily="18" charset="0"/>
              </a:rPr>
              <a:t>To have life-long learning for up-skilling and re-skilling for successful professional career as engineer, scientist, entrepreneur and bureaucrat for betterment of society.</a:t>
            </a:r>
            <a:endParaRPr lang="en-US" sz="2200" dirty="0">
              <a:solidFill>
                <a:srgbClr val="000000"/>
              </a:solidFill>
              <a:latin typeface="Times New Roman" pitchFamily="18" charset="0"/>
              <a:cs typeface="Times New Roman" pitchFamily="18" charset="0"/>
            </a:endParaRPr>
          </a:p>
          <a:p>
            <a:pPr marL="0" indent="0">
              <a:buNone/>
            </a:pPr>
            <a:endParaRPr lang="en-US" sz="2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ABF6B7C-77F9-4ED8-840E-924B02B1C25F}"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rPr>
              <a:t>Program Educational Objectives(PEOs)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7779623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533400" y="1143000"/>
          <a:ext cx="8229600" cy="29870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990600">
                <a:tc>
                  <a:txBody>
                    <a:bodyPr/>
                    <a:lstStyle/>
                    <a:p>
                      <a:pPr algn="ctr"/>
                      <a:r>
                        <a:rPr lang="en-US" sz="2000" b="1" dirty="0">
                          <a:latin typeface="Times New Roman" panose="02020603050405020304" pitchFamily="18" charset="0"/>
                          <a:cs typeface="Times New Roman" panose="02020603050405020304" pitchFamily="18" charset="0"/>
                        </a:rPr>
                        <a:t>Branch</a:t>
                      </a:r>
                    </a:p>
                  </a:txBody>
                  <a:tcPr/>
                </a:tc>
                <a:tc>
                  <a:txBody>
                    <a:bodyPr/>
                    <a:lstStyle/>
                    <a:p>
                      <a:pPr algn="ctr"/>
                      <a:r>
                        <a:rPr lang="en-US" sz="2000" dirty="0">
                          <a:latin typeface="Times New Roman" panose="02020603050405020304" pitchFamily="18" charset="0"/>
                          <a:cs typeface="Times New Roman" panose="02020603050405020304" pitchFamily="18" charset="0"/>
                        </a:rPr>
                        <a:t>Semester</a:t>
                      </a:r>
                    </a:p>
                  </a:txBody>
                  <a:tcPr/>
                </a:tc>
                <a:tc>
                  <a:txBody>
                    <a:bodyPr/>
                    <a:lstStyle/>
                    <a:p>
                      <a:pPr algn="ctr"/>
                      <a:r>
                        <a:rPr lang="en-US" sz="2000" dirty="0">
                          <a:latin typeface="Times New Roman" panose="02020603050405020304" pitchFamily="18" charset="0"/>
                          <a:cs typeface="Times New Roman" panose="02020603050405020304" pitchFamily="18" charset="0"/>
                        </a:rPr>
                        <a:t>Sections</a:t>
                      </a:r>
                    </a:p>
                  </a:txBody>
                  <a:tcPr/>
                </a:tc>
                <a:tc>
                  <a:txBody>
                    <a:bodyPr/>
                    <a:lstStyle/>
                    <a:p>
                      <a:pPr algn="ctr"/>
                      <a:r>
                        <a:rPr lang="en-US" sz="2000" dirty="0">
                          <a:latin typeface="Times New Roman" panose="02020603050405020304" pitchFamily="18" charset="0"/>
                          <a:cs typeface="Times New Roman" panose="02020603050405020304" pitchFamily="18" charset="0"/>
                        </a:rPr>
                        <a:t>No. of enrolled</a:t>
                      </a:r>
                      <a:r>
                        <a:rPr lang="en-US" sz="2000" baseline="0" dirty="0">
                          <a:latin typeface="Times New Roman" panose="02020603050405020304" pitchFamily="18" charset="0"/>
                          <a:cs typeface="Times New Roman" panose="02020603050405020304" pitchFamily="18" charset="0"/>
                        </a:rPr>
                        <a:t> Students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No. Passed Students</a:t>
                      </a:r>
                    </a:p>
                  </a:txBody>
                  <a:tcPr/>
                </a:tc>
                <a:tc>
                  <a:txBody>
                    <a:bodyPr/>
                    <a:lstStyle/>
                    <a:p>
                      <a:pPr algn="ctr"/>
                      <a:r>
                        <a:rPr lang="en-US" sz="2000" dirty="0">
                          <a:latin typeface="Times New Roman" panose="02020603050405020304" pitchFamily="18" charset="0"/>
                          <a:cs typeface="Times New Roman" panose="02020603050405020304" pitchFamily="18" charset="0"/>
                        </a:rPr>
                        <a:t>% Passed</a:t>
                      </a:r>
                    </a:p>
                  </a:txBody>
                  <a:tcPr/>
                </a:tc>
                <a:extLst>
                  <a:ext uri="{0D108BD9-81ED-4DB2-BD59-A6C34878D82A}">
                    <a16:rowId xmlns:a16="http://schemas.microsoft.com/office/drawing/2014/main" val="10000"/>
                  </a:ext>
                </a:extLst>
              </a:tr>
              <a:tr h="990600">
                <a:tc>
                  <a:txBody>
                    <a:bodyPr/>
                    <a:lstStyle/>
                    <a:p>
                      <a:pPr algn="ctr"/>
                      <a:r>
                        <a:rPr lang="en-US" sz="2000" dirty="0">
                          <a:latin typeface="Times New Roman" panose="02020603050405020304" pitchFamily="18" charset="0"/>
                          <a:cs typeface="Times New Roman" panose="02020603050405020304" pitchFamily="18" charset="0"/>
                        </a:rPr>
                        <a:t>CS</a:t>
                      </a:r>
                    </a:p>
                  </a:txBody>
                  <a:tcPr/>
                </a:tc>
                <a:tc>
                  <a:txBody>
                    <a:bodyPr/>
                    <a:lstStyle/>
                    <a:p>
                      <a:pPr algn="ctr"/>
                      <a:r>
                        <a:rPr lang="en-US" sz="2000" dirty="0">
                          <a:latin typeface="Times New Roman" panose="02020603050405020304" pitchFamily="18" charset="0"/>
                          <a:cs typeface="Times New Roman" panose="02020603050405020304" pitchFamily="18" charset="0"/>
                        </a:rPr>
                        <a:t>IV</a:t>
                      </a:r>
                    </a:p>
                  </a:txBody>
                  <a:tcPr/>
                </a:tc>
                <a:tc>
                  <a:txBody>
                    <a:bodyPr/>
                    <a:lstStyle/>
                    <a:p>
                      <a:pPr algn="ctr"/>
                      <a:r>
                        <a:rPr lang="en-US" sz="2000" dirty="0">
                          <a:latin typeface="Times New Roman" panose="02020603050405020304" pitchFamily="18" charset="0"/>
                          <a:cs typeface="Times New Roman" panose="02020603050405020304" pitchFamily="18" charset="0"/>
                        </a:rPr>
                        <a:t>A</a:t>
                      </a:r>
                    </a:p>
                  </a:txBody>
                  <a:tcPr/>
                </a:tc>
                <a:tc>
                  <a:txBody>
                    <a:bodyPr/>
                    <a:lstStyle/>
                    <a:p>
                      <a:pPr algn="ctr"/>
                      <a:r>
                        <a:rPr lang="en-US" sz="2000">
                          <a:latin typeface="Times New Roman" panose="02020603050405020304" pitchFamily="18" charset="0"/>
                          <a:cs typeface="Times New Roman" panose="02020603050405020304" pitchFamily="18" charset="0"/>
                        </a:rPr>
                        <a:t>67</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67</a:t>
                      </a:r>
                    </a:p>
                  </a:txBody>
                  <a:tcPr/>
                </a:tc>
                <a:tc>
                  <a:txBody>
                    <a:bodyPr/>
                    <a:lstStyle/>
                    <a:p>
                      <a:pPr algn="ctr"/>
                      <a:r>
                        <a:rPr lang="en-US" sz="2000"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2235155168"/>
                  </a:ext>
                </a:extLst>
              </a:tr>
              <a:tr h="990600">
                <a:tc>
                  <a:txBody>
                    <a:bodyPr/>
                    <a:lstStyle/>
                    <a:p>
                      <a:pPr algn="ctr"/>
                      <a:r>
                        <a:rPr lang="en-US" sz="2000" dirty="0">
                          <a:latin typeface="Times New Roman" panose="02020603050405020304" pitchFamily="18" charset="0"/>
                          <a:cs typeface="Times New Roman" panose="02020603050405020304" pitchFamily="18" charset="0"/>
                        </a:rPr>
                        <a:t>IOT</a:t>
                      </a:r>
                    </a:p>
                  </a:txBody>
                  <a:tcPr/>
                </a:tc>
                <a:tc>
                  <a:txBody>
                    <a:bodyPr/>
                    <a:lstStyle/>
                    <a:p>
                      <a:pPr algn="ctr"/>
                      <a:r>
                        <a:rPr lang="en-US" sz="2000" dirty="0">
                          <a:latin typeface="Times New Roman" panose="02020603050405020304" pitchFamily="18" charset="0"/>
                          <a:cs typeface="Times New Roman" panose="02020603050405020304" pitchFamily="18" charset="0"/>
                        </a:rPr>
                        <a:t>IV</a:t>
                      </a:r>
                    </a:p>
                  </a:txBody>
                  <a:tcPr/>
                </a:tc>
                <a:tc>
                  <a:txBody>
                    <a:bodyPr/>
                    <a:lstStyle/>
                    <a:p>
                      <a:pPr algn="ctr"/>
                      <a:r>
                        <a:rPr lang="en-US" sz="2000" dirty="0">
                          <a:latin typeface="Times New Roman" panose="02020603050405020304" pitchFamily="18" charset="0"/>
                          <a:cs typeface="Times New Roman" panose="02020603050405020304" pitchFamily="18" charset="0"/>
                        </a:rPr>
                        <a:t>A</a:t>
                      </a:r>
                    </a:p>
                  </a:txBody>
                  <a:tcPr/>
                </a:tc>
                <a:tc>
                  <a:txBody>
                    <a:bodyPr/>
                    <a:lstStyle/>
                    <a:p>
                      <a:pPr algn="ctr"/>
                      <a:r>
                        <a:rPr lang="en-US" sz="2000" dirty="0">
                          <a:latin typeface="Times New Roman" panose="02020603050405020304" pitchFamily="18" charset="0"/>
                          <a:cs typeface="Times New Roman" panose="02020603050405020304" pitchFamily="18" charset="0"/>
                        </a:rPr>
                        <a:t>49</a:t>
                      </a:r>
                    </a:p>
                  </a:txBody>
                  <a:tcPr/>
                </a:tc>
                <a:tc>
                  <a:txBody>
                    <a:bodyPr/>
                    <a:lstStyle/>
                    <a:p>
                      <a:pPr algn="ctr"/>
                      <a:r>
                        <a:rPr lang="en-US" sz="2000" b="0" dirty="0">
                          <a:latin typeface="Times New Roman" panose="02020603050405020304" pitchFamily="18" charset="0"/>
                          <a:cs typeface="Times New Roman" panose="02020603050405020304" pitchFamily="18" charset="0"/>
                        </a:rPr>
                        <a:t>45</a:t>
                      </a:r>
                    </a:p>
                  </a:txBody>
                  <a:tcPr/>
                </a:tc>
                <a:tc>
                  <a:txBody>
                    <a:bodyPr/>
                    <a:lstStyle/>
                    <a:p>
                      <a:pPr algn="ctr"/>
                      <a:r>
                        <a:rPr lang="en-US" sz="2000" dirty="0">
                          <a:latin typeface="Times New Roman" panose="02020603050405020304" pitchFamily="18" charset="0"/>
                          <a:cs typeface="Times New Roman" panose="02020603050405020304" pitchFamily="18" charset="0"/>
                        </a:rPr>
                        <a:t>91.83%</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1CFC6D50-583D-4B10-95ED-8BA98DF70A80}"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447800" y="-20546"/>
            <a:ext cx="7696200" cy="78254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a:latin typeface="Times New Roman" panose="02020603050405020304" pitchFamily="18" charset="0"/>
                <a:cs typeface="Times New Roman" panose="02020603050405020304" pitchFamily="18" charset="0"/>
              </a:rPr>
              <a:t>Result Analysis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8D03EF3-93BA-4B03-9EC3-42AEF2AC1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46"/>
            <a:ext cx="1447800" cy="782545"/>
          </a:xfrm>
          <a:prstGeom prst="rect">
            <a:avLst/>
          </a:prstGeom>
        </p:spPr>
      </p:pic>
    </p:spTree>
    <p:extLst>
      <p:ext uri="{BB962C8B-B14F-4D97-AF65-F5344CB8AC3E}">
        <p14:creationId xmlns:p14="http://schemas.microsoft.com/office/powerpoint/2010/main" val="179152216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Link:</a:t>
            </a:r>
            <a:r>
              <a:rPr lang="en-IN" sz="1400" dirty="0">
                <a:hlinkClick r:id="rId2"/>
              </a:rPr>
              <a:t>100 Marks Question Paper Template.docx</a:t>
            </a:r>
            <a:endParaRPr lang="en-US" sz="2200" dirty="0"/>
          </a:p>
        </p:txBody>
      </p:sp>
      <p:sp>
        <p:nvSpPr>
          <p:cNvPr id="4" name="Date Placeholder 3"/>
          <p:cNvSpPr>
            <a:spLocks noGrp="1"/>
          </p:cNvSpPr>
          <p:nvPr>
            <p:ph type="dt" sz="half" idx="10"/>
          </p:nvPr>
        </p:nvSpPr>
        <p:spPr/>
        <p:txBody>
          <a:bodyPr/>
          <a:lstStyle/>
          <a:p>
            <a:fld id="{BCFF3601-921C-4A58-8081-A484B807E146}"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End Semester Question Paper Template</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8D03EF3-93BA-4B03-9EC3-42AEF2AC1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223824834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
            </a:pPr>
            <a:r>
              <a:rPr lang="en-US" sz="2200" dirty="0"/>
              <a:t>Knowledge of </a:t>
            </a:r>
            <a:r>
              <a:rPr lang="en-US" sz="2200" dirty="0" err="1"/>
              <a:t>Maths</a:t>
            </a:r>
            <a:r>
              <a:rPr lang="en-US" sz="2200" dirty="0"/>
              <a:t> 1 B.Tech.</a:t>
            </a:r>
          </a:p>
          <a:p>
            <a:pPr>
              <a:buFont typeface="Wingdings" pitchFamily="2" charset="2"/>
              <a:buChar char="§"/>
            </a:pPr>
            <a:r>
              <a:rPr lang="en-US" sz="2200" dirty="0"/>
              <a:t>Knowledge of  </a:t>
            </a:r>
            <a:r>
              <a:rPr lang="en-US" sz="2200" dirty="0" err="1"/>
              <a:t>Maths</a:t>
            </a:r>
            <a:r>
              <a:rPr lang="en-US" sz="2200" dirty="0"/>
              <a:t> 2 B.Tech.</a:t>
            </a:r>
          </a:p>
          <a:p>
            <a:pPr>
              <a:buFont typeface="Wingdings" pitchFamily="2" charset="2"/>
              <a:buChar char="§"/>
            </a:pPr>
            <a:r>
              <a:rPr lang="en-US" sz="2200" dirty="0"/>
              <a:t>Knowledge of  Permutation and Combination.</a:t>
            </a:r>
          </a:p>
          <a:p>
            <a:pPr marL="0" indent="0">
              <a:buNone/>
            </a:pPr>
            <a:endParaRPr lang="en-US" sz="2200" dirty="0"/>
          </a:p>
          <a:p>
            <a:pPr>
              <a:buFont typeface="Wingdings" pitchFamily="2" charset="2"/>
              <a:buChar char="§"/>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EE750A2E-7E6D-4075-8112-EDCE070154A7}"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326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Prerequisite and Recap (CO3)</a:t>
            </a:r>
          </a:p>
        </p:txBody>
      </p:sp>
    </p:spTree>
    <p:extLst>
      <p:ext uri="{BB962C8B-B14F-4D97-AF65-F5344CB8AC3E}">
        <p14:creationId xmlns:p14="http://schemas.microsoft.com/office/powerpoint/2010/main" val="367796924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953000"/>
          </a:xfrm>
        </p:spPr>
        <p:txBody>
          <a:bodyPr>
            <a:noAutofit/>
          </a:bodyPr>
          <a:lstStyle/>
          <a:p>
            <a:pPr algn="just"/>
            <a:r>
              <a:rPr lang="en-US" sz="2400" dirty="0">
                <a:effectLst/>
                <a:ea typeface="Times New Roman" panose="02020603050405020304" pitchFamily="18" charset="0"/>
              </a:rPr>
              <a:t>We will discuss properties of complex function (limits, continuity, differentiability, Analytic</a:t>
            </a:r>
            <a:r>
              <a:rPr lang="en-US" sz="2400" dirty="0">
                <a:ea typeface="Times New Roman" panose="02020603050405020304" pitchFamily="18" charset="0"/>
              </a:rPr>
              <a:t>ity and integration</a:t>
            </a:r>
            <a:r>
              <a:rPr lang="en-US" sz="2400" dirty="0">
                <a:effectLst/>
                <a:ea typeface="Times New Roman" panose="02020603050405020304" pitchFamily="18" charset="0"/>
              </a:rPr>
              <a:t>)</a:t>
            </a:r>
          </a:p>
          <a:p>
            <a:pPr algn="just"/>
            <a:r>
              <a:rPr lang="en-US" sz="2400" dirty="0">
                <a:ea typeface="Times New Roman" panose="02020603050405020304" pitchFamily="18" charset="0"/>
              </a:rPr>
              <a:t>In 3</a:t>
            </a:r>
            <a:r>
              <a:rPr lang="en-US" sz="2400" baseline="30000" dirty="0">
                <a:ea typeface="Times New Roman" panose="02020603050405020304" pitchFamily="18" charset="0"/>
              </a:rPr>
              <a:t>rd</a:t>
            </a:r>
            <a:r>
              <a:rPr lang="en-US" sz="2400" dirty="0">
                <a:ea typeface="Times New Roman" panose="02020603050405020304" pitchFamily="18" charset="0"/>
              </a:rPr>
              <a:t> module we will discuss application of partial differential equations</a:t>
            </a:r>
          </a:p>
          <a:p>
            <a:pPr algn="just"/>
            <a:r>
              <a:rPr lang="en-US" sz="2400" dirty="0">
                <a:effectLst/>
                <a:ea typeface="Times New Roman" panose="02020603050405020304" pitchFamily="18" charset="0"/>
              </a:rPr>
              <a:t>In 4</a:t>
            </a:r>
            <a:r>
              <a:rPr lang="en-US" sz="2400" baseline="30000" dirty="0">
                <a:effectLst/>
                <a:ea typeface="Times New Roman" panose="02020603050405020304" pitchFamily="18" charset="0"/>
              </a:rPr>
              <a:t>th</a:t>
            </a:r>
            <a:r>
              <a:rPr lang="en-US" sz="2400" dirty="0">
                <a:effectLst/>
                <a:ea typeface="Times New Roman" panose="02020603050405020304" pitchFamily="18" charset="0"/>
              </a:rPr>
              <a:t> </a:t>
            </a:r>
            <a:r>
              <a:rPr lang="en-US" sz="2400" dirty="0">
                <a:ea typeface="Times New Roman" panose="02020603050405020304" pitchFamily="18" charset="0"/>
              </a:rPr>
              <a:t>module we will discuss numerical methods for solving algebraic equations, system of linear equations, definite integral and 1</a:t>
            </a:r>
            <a:r>
              <a:rPr lang="en-US" sz="2400" baseline="30000" dirty="0">
                <a:ea typeface="Times New Roman" panose="02020603050405020304" pitchFamily="18" charset="0"/>
              </a:rPr>
              <a:t>st</a:t>
            </a:r>
            <a:r>
              <a:rPr lang="en-US" sz="2400" dirty="0">
                <a:ea typeface="Times New Roman" panose="02020603050405020304" pitchFamily="18" charset="0"/>
              </a:rPr>
              <a:t> order ordinary differential equation.</a:t>
            </a:r>
          </a:p>
          <a:p>
            <a:pPr algn="just"/>
            <a:r>
              <a:rPr lang="en-US" sz="2400" dirty="0">
                <a:ea typeface="Times New Roman" panose="02020603050405020304" pitchFamily="18" charset="0"/>
              </a:rPr>
              <a:t>In 5</a:t>
            </a:r>
            <a:r>
              <a:rPr lang="en-US" sz="2400" baseline="30000" dirty="0">
                <a:ea typeface="Times New Roman" panose="02020603050405020304" pitchFamily="18" charset="0"/>
              </a:rPr>
              <a:t>th</a:t>
            </a:r>
            <a:r>
              <a:rPr lang="en-US" sz="2400" dirty="0">
                <a:ea typeface="Times New Roman" panose="02020603050405020304" pitchFamily="18" charset="0"/>
              </a:rPr>
              <a:t> module we will discuss aptitude part.</a:t>
            </a:r>
          </a:p>
          <a:p>
            <a:pPr algn="just"/>
            <a:r>
              <a:rPr lang="en-US" sz="2400" dirty="0">
                <a:effectLst/>
                <a:ea typeface="Times New Roman" panose="02020603050405020304" pitchFamily="18" charset="0"/>
                <a:hlinkClick r:id="rId3"/>
              </a:rPr>
              <a:t>https://youtu.be/iUhwCfz18os</a:t>
            </a:r>
            <a:endParaRPr lang="en-US" sz="2400" dirty="0">
              <a:ea typeface="Times New Roman" panose="02020603050405020304" pitchFamily="18" charset="0"/>
            </a:endParaRPr>
          </a:p>
          <a:p>
            <a:pPr algn="just"/>
            <a:r>
              <a:rPr lang="en-US" sz="2400" dirty="0">
                <a:effectLst/>
                <a:ea typeface="Times New Roman" panose="02020603050405020304" pitchFamily="18" charset="0"/>
                <a:hlinkClick r:id="rId4"/>
              </a:rPr>
              <a:t>https://youtu.be/ly4S0oi3Yz8</a:t>
            </a:r>
            <a:endParaRPr lang="en-US" sz="2400" dirty="0">
              <a:ea typeface="Times New Roman" panose="02020603050405020304" pitchFamily="18" charset="0"/>
            </a:endParaRPr>
          </a:p>
          <a:p>
            <a:pPr algn="just"/>
            <a:r>
              <a:rPr lang="en-US" sz="2400" dirty="0">
                <a:effectLst/>
                <a:ea typeface="Times New Roman" panose="02020603050405020304" pitchFamily="18" charset="0"/>
                <a:hlinkClick r:id="rId5"/>
              </a:rPr>
              <a:t>https://youtu.be/f8XzF9_2ijs</a:t>
            </a:r>
            <a:endParaRPr lang="en-US" sz="2400" dirty="0">
              <a:effectLst/>
              <a:ea typeface="Times New Roman" panose="02020603050405020304" pitchFamily="18" charset="0"/>
            </a:endParaRPr>
          </a:p>
          <a:p>
            <a:pPr marL="0" indent="0">
              <a:buNone/>
            </a:pPr>
            <a:endParaRPr lang="en-US" sz="2400" dirty="0">
              <a:effectLst/>
              <a:ea typeface="Times New Roman" panose="02020603050405020304" pitchFamily="18" charset="0"/>
            </a:endParaRPr>
          </a:p>
          <a:p>
            <a:pPr marL="0" indent="0">
              <a:buNone/>
            </a:pPr>
            <a:endParaRPr lang="en-US" sz="2200" dirty="0">
              <a:effectLst/>
              <a:ea typeface="Times New Roman" panose="02020603050405020304" pitchFamily="18" charset="0"/>
            </a:endParaRPr>
          </a:p>
        </p:txBody>
      </p:sp>
      <p:sp>
        <p:nvSpPr>
          <p:cNvPr id="6" name="Date Placeholder 5"/>
          <p:cNvSpPr>
            <a:spLocks noGrp="1"/>
          </p:cNvSpPr>
          <p:nvPr>
            <p:ph type="dt" sz="half" idx="10"/>
          </p:nvPr>
        </p:nvSpPr>
        <p:spPr/>
        <p:txBody>
          <a:bodyPr/>
          <a:lstStyle/>
          <a:p>
            <a:fld id="{42368C71-218C-4CD9-8E90-641FC73E44DE}" type="datetime1">
              <a:rPr lang="en-US" smtClean="0"/>
              <a:t>2/24/2024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dirty="0"/>
          </a:p>
        </p:txBody>
      </p:sp>
      <p:sp>
        <p:nvSpPr>
          <p:cNvPr id="8"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Brief Introduction about the Sub</a:t>
            </a:r>
            <a:r>
              <a:rPr lang="en-US" sz="2400" b="1" dirty="0" err="1">
                <a:latin typeface="Times New Roman" panose="02020603050405020304" pitchFamily="18" charset="0"/>
              </a:rPr>
              <a:t>ject</a:t>
            </a:r>
            <a:r>
              <a:rPr lang="en-US" sz="2400" b="1" dirty="0">
                <a:latin typeface="Times New Roman" panose="02020603050405020304" pitchFamily="18" charset="0"/>
              </a:rPr>
              <a:t> with Videos</a:t>
            </a:r>
            <a:r>
              <a:rPr lang="en-US" sz="2400" b="1" dirty="0">
                <a:solidFill>
                  <a:schemeClr val="tx1"/>
                </a:solidFill>
              </a:rPr>
              <a:t> (CO3) </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Tree>
    <p:extLst>
      <p:ext uri="{BB962C8B-B14F-4D97-AF65-F5344CB8AC3E}">
        <p14:creationId xmlns:p14="http://schemas.microsoft.com/office/powerpoint/2010/main" val="17320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Autofit/>
          </a:bodyPr>
          <a:lstStyle/>
          <a:p>
            <a:pPr marL="457200" indent="-457200">
              <a:buAutoNum type="arabicPeriod"/>
            </a:pPr>
            <a:r>
              <a:rPr lang="en-US" sz="2200" dirty="0"/>
              <a:t>A basic knowledge of random variables.</a:t>
            </a:r>
          </a:p>
          <a:p>
            <a:pPr marL="457200" indent="-457200">
              <a:buAutoNum type="arabicPeriod"/>
            </a:pPr>
            <a:r>
              <a:rPr lang="en-US" sz="2200" dirty="0"/>
              <a:t>The student is able to reflect developed mathematical methods in probability and random variable.</a:t>
            </a:r>
          </a:p>
          <a:p>
            <a:pPr marL="457200" indent="-457200">
              <a:buAutoNum type="arabicPeriod"/>
            </a:pPr>
            <a:r>
              <a:rPr lang="en-US" sz="2200" dirty="0"/>
              <a:t>Understand the concept of random variable. </a:t>
            </a:r>
          </a:p>
          <a:p>
            <a:pPr>
              <a:buNone/>
            </a:pPr>
            <a:r>
              <a:rPr lang="en-US" sz="2200" dirty="0"/>
              <a:t>4.   To explore the key properties: such as PMF, PDF etc.</a:t>
            </a:r>
          </a:p>
          <a:p>
            <a:pPr marL="457200" indent="-457200">
              <a:buFont typeface="Arial" pitchFamily="34" charset="0"/>
              <a:buAutoNum type="arabicPeriod"/>
            </a:pPr>
            <a:endParaRPr lang="en-US" sz="2200" dirty="0"/>
          </a:p>
          <a:p>
            <a:pPr marL="457200" indent="-457200" algn="just">
              <a:buNone/>
            </a:pPr>
            <a:r>
              <a:rPr lang="en-US" sz="2200" dirty="0"/>
              <a:t> </a:t>
            </a:r>
          </a:p>
        </p:txBody>
      </p:sp>
      <p:sp>
        <p:nvSpPr>
          <p:cNvPr id="4" name="Date Placeholder 3"/>
          <p:cNvSpPr>
            <a:spLocks noGrp="1"/>
          </p:cNvSpPr>
          <p:nvPr>
            <p:ph type="dt" sz="half" idx="10"/>
          </p:nvPr>
        </p:nvSpPr>
        <p:spPr/>
        <p:txBody>
          <a:bodyPr/>
          <a:lstStyle/>
          <a:p>
            <a:fld id="{926AD5F1-F6AC-4DC8-8274-827FC4F4F951}"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Unit</a:t>
            </a:r>
            <a:r>
              <a:rPr kumimoji="0" lang="en-US" sz="2400" b="1" i="0" u="none" strike="noStrike" kern="1200" cap="none" spc="0" normalizeH="0" noProof="0" dirty="0">
                <a:ln>
                  <a:noFill/>
                </a:ln>
                <a:solidFill>
                  <a:schemeClr val="dk1"/>
                </a:solidFill>
                <a:effectLst/>
                <a:uLnTx/>
                <a:uFillTx/>
                <a:latin typeface="+mn-lt"/>
                <a:ea typeface="+mn-ea"/>
                <a:cs typeface="+mn-cs"/>
              </a:rPr>
              <a:t> Objectives </a:t>
            </a:r>
            <a:r>
              <a:rPr lang="en-US" sz="2400" b="1" dirty="0">
                <a:solidFill>
                  <a:schemeClr val="tx1"/>
                </a:solidFill>
              </a:rPr>
              <a:t> (CO3) </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endParaRPr lang="en-US" sz="1200" dirty="0">
              <a:solidFill>
                <a:schemeClr val="tx1">
                  <a:tint val="75000"/>
                </a:schemeClr>
              </a:solidFill>
            </a:endParaRPr>
          </a:p>
        </p:txBody>
      </p:sp>
      <p:sp>
        <p:nvSpPr>
          <p:cNvPr id="2" name="Footer Placeholder 1"/>
          <p:cNvSpPr>
            <a:spLocks noGrp="1"/>
          </p:cNvSpPr>
          <p:nvPr>
            <p:ph type="ftr" sz="quarter" idx="11"/>
          </p:nvPr>
        </p:nvSpPr>
        <p:spPr>
          <a:xfrm>
            <a:off x="3048000" y="6356350"/>
            <a:ext cx="2895600" cy="365125"/>
          </a:xfrm>
        </p:spPr>
        <p:txBody>
          <a:bodyPr/>
          <a:lstStyle/>
          <a:p>
            <a:r>
              <a:rPr lang="en-US"/>
              <a:t>Faculty Name   Reeta Tyagi   Unit III</a:t>
            </a:r>
            <a:endParaRPr lang="en-US" dirty="0"/>
          </a:p>
        </p:txBody>
      </p:sp>
    </p:spTree>
    <p:extLst>
      <p:ext uri="{BB962C8B-B14F-4D97-AF65-F5344CB8AC3E}">
        <p14:creationId xmlns:p14="http://schemas.microsoft.com/office/powerpoint/2010/main" val="648400665"/>
      </p:ext>
    </p:extLst>
  </p:cSld>
  <p:clrMapOvr>
    <a:masterClrMapping/>
  </p:clrMapOvr>
  <p:transition spd="med" advTm="2000">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3916363"/>
          </a:xfrm>
        </p:spPr>
        <p:txBody>
          <a:bodyPr>
            <a:noAutofit/>
          </a:bodyPr>
          <a:lstStyle/>
          <a:p>
            <a:pPr marL="457200" indent="-457200">
              <a:buNone/>
            </a:pPr>
            <a:r>
              <a:rPr lang="en-US" sz="2200" dirty="0"/>
              <a:t>	The random variable is very much helpful for making prediction. Estimates and predictions form an </a:t>
            </a:r>
            <a:r>
              <a:rPr lang="en-US" sz="2200" b="1" dirty="0"/>
              <a:t>important</a:t>
            </a:r>
            <a:r>
              <a:rPr lang="en-US" sz="2200" dirty="0"/>
              <a:t> part of research investigation. With the help of statistical methods, we make estimates for the further analysis. </a:t>
            </a:r>
            <a:r>
              <a:rPr lang="en-US" sz="2200" b="1" dirty="0"/>
              <a:t>	</a:t>
            </a:r>
          </a:p>
          <a:p>
            <a:pPr marL="457200" indent="-457200" algn="just">
              <a:buNone/>
            </a:pPr>
            <a:r>
              <a:rPr lang="en-US" sz="2200" dirty="0"/>
              <a:t> </a:t>
            </a:r>
          </a:p>
        </p:txBody>
      </p:sp>
      <p:sp>
        <p:nvSpPr>
          <p:cNvPr id="4" name="Date Placeholder 3"/>
          <p:cNvSpPr>
            <a:spLocks noGrp="1"/>
          </p:cNvSpPr>
          <p:nvPr>
            <p:ph type="dt" sz="half" idx="10"/>
          </p:nvPr>
        </p:nvSpPr>
        <p:spPr/>
        <p:txBody>
          <a:bodyPr/>
          <a:lstStyle/>
          <a:p>
            <a:fld id="{E2ADDE4F-1EDE-4AE3-B434-A1918D9BAE32}"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noProof="0" dirty="0">
                <a:ln>
                  <a:noFill/>
                </a:ln>
                <a:solidFill>
                  <a:schemeClr val="dk1"/>
                </a:solidFill>
                <a:effectLst/>
                <a:uLnTx/>
                <a:uFillTx/>
                <a:latin typeface="+mn-lt"/>
                <a:ea typeface="+mn-ea"/>
                <a:cs typeface="+mn-cs"/>
              </a:rPr>
              <a:t>Topic Objective</a:t>
            </a:r>
            <a:r>
              <a:rPr lang="en-US" sz="2400" b="1" dirty="0">
                <a:solidFill>
                  <a:schemeClr val="tx1"/>
                </a:solidFill>
              </a:rPr>
              <a:t>(CO3) </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1200" dirty="0">
              <a:solidFill>
                <a:schemeClr val="tx1">
                  <a:tint val="75000"/>
                </a:schemeClr>
              </a:solidFill>
            </a:endParaRPr>
          </a:p>
        </p:txBody>
      </p:sp>
      <p:sp>
        <p:nvSpPr>
          <p:cNvPr id="2" name="Footer Placeholder 1"/>
          <p:cNvSpPr>
            <a:spLocks noGrp="1"/>
          </p:cNvSpPr>
          <p:nvPr>
            <p:ph type="ftr" sz="quarter" idx="11"/>
          </p:nvPr>
        </p:nvSpPr>
        <p:spPr>
          <a:xfrm>
            <a:off x="2590800" y="6422954"/>
            <a:ext cx="3962400" cy="365125"/>
          </a:xfrm>
        </p:spPr>
        <p:txBody>
          <a:bodyPr/>
          <a:lstStyle/>
          <a:p>
            <a:r>
              <a:rPr lang="en-US"/>
              <a:t>Faculty Name   Reeta Tyagi   Unit III</a:t>
            </a:r>
            <a:endParaRPr lang="en-US" dirty="0"/>
          </a:p>
        </p:txBody>
      </p:sp>
    </p:spTree>
  </p:cSld>
  <p:clrMapOvr>
    <a:masterClrMapping/>
  </p:clrMapOvr>
  <p:transition spd="med" advTm="2000">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1228DCA-5416-4B9F-832C-E2F667DCB21A}" type="datetime1">
              <a:rPr lang="en-US" smtClean="0"/>
              <a:t>2/24/2024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Evaluation </a:t>
            </a:r>
            <a:r>
              <a:rPr kumimoji="0" lang="en-US" sz="2400" b="1" i="0" u="none" strike="noStrike" kern="1200" cap="none" spc="0" normalizeH="0" baseline="0" noProof="0" dirty="0" err="1">
                <a:ln>
                  <a:noFill/>
                </a:ln>
                <a:solidFill>
                  <a:schemeClr val="dk1"/>
                </a:solidFill>
                <a:effectLst/>
                <a:uLnTx/>
                <a:uFillTx/>
                <a:latin typeface="+mn-lt"/>
                <a:ea typeface="+mn-ea"/>
                <a:cs typeface="+mn-cs"/>
              </a:rPr>
              <a:t>Sche</a:t>
            </a:r>
            <a:r>
              <a:rPr lang="en-US" sz="2400" b="1" dirty="0"/>
              <a:t>me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pic>
        <p:nvPicPr>
          <p:cNvPr id="13" name="Picture 12">
            <a:extLst>
              <a:ext uri="{FF2B5EF4-FFF2-40B4-BE49-F238E27FC236}">
                <a16:creationId xmlns:a16="http://schemas.microsoft.com/office/drawing/2014/main" id="{67B7BB02-406A-4D53-904F-785909EE8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977"/>
            <a:ext cx="1295400" cy="549276"/>
          </a:xfrm>
          <a:prstGeom prst="rect">
            <a:avLst/>
          </a:prstGeom>
        </p:spPr>
      </p:pic>
      <p:pic>
        <p:nvPicPr>
          <p:cNvPr id="9" name="Content Placeholder 8">
            <a:extLst>
              <a:ext uri="{FF2B5EF4-FFF2-40B4-BE49-F238E27FC236}">
                <a16:creationId xmlns:a16="http://schemas.microsoft.com/office/drawing/2014/main" id="{43994EC5-E66A-465F-B5FE-784B1953C8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00200" y="838200"/>
            <a:ext cx="6629400" cy="5327650"/>
          </a:xfrm>
        </p:spPr>
      </p:pic>
      <p:sp>
        <p:nvSpPr>
          <p:cNvPr id="15" name="Rectangle 14">
            <a:extLst>
              <a:ext uri="{FF2B5EF4-FFF2-40B4-BE49-F238E27FC236}">
                <a16:creationId xmlns:a16="http://schemas.microsoft.com/office/drawing/2014/main" id="{DE197406-7DEA-43B8-82B3-A93CAC26390D}"/>
              </a:ext>
            </a:extLst>
          </p:cNvPr>
          <p:cNvSpPr/>
          <p:nvPr/>
        </p:nvSpPr>
        <p:spPr>
          <a:xfrm>
            <a:off x="1600200" y="2438400"/>
            <a:ext cx="6467475"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i-IN">
              <a:solidFill>
                <a:srgbClr val="FF0000"/>
              </a:solidFill>
            </a:endParaRPr>
          </a:p>
        </p:txBody>
      </p:sp>
    </p:spTree>
    <p:extLst>
      <p:ext uri="{BB962C8B-B14F-4D97-AF65-F5344CB8AC3E}">
        <p14:creationId xmlns:p14="http://schemas.microsoft.com/office/powerpoint/2010/main" val="213372288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
            </a:pPr>
            <a:r>
              <a:rPr lang="en-US" sz="2200" dirty="0"/>
              <a:t>Knowledge of combination </a:t>
            </a:r>
          </a:p>
          <a:p>
            <a:pPr>
              <a:buFont typeface="Wingdings" pitchFamily="2" charset="2"/>
              <a:buChar char="§"/>
            </a:pPr>
            <a:r>
              <a:rPr lang="en-US" sz="2200" dirty="0"/>
              <a:t>Knowledge of permutation</a:t>
            </a:r>
          </a:p>
          <a:p>
            <a:pPr>
              <a:buFont typeface="Wingdings" pitchFamily="2" charset="2"/>
              <a:buChar char="§"/>
            </a:pPr>
            <a:r>
              <a:rPr lang="en-US" sz="2200" dirty="0"/>
              <a:t>Some basic concepts of set theory.</a:t>
            </a:r>
          </a:p>
          <a:p>
            <a:pPr>
              <a:buFont typeface="Wingdings" pitchFamily="2" charset="2"/>
              <a:buChar char="§"/>
            </a:pPr>
            <a:r>
              <a:rPr lang="en-US" sz="2200" dirty="0"/>
              <a:t>Knowledge of determine Probability of events.</a:t>
            </a:r>
          </a:p>
        </p:txBody>
      </p:sp>
      <p:sp>
        <p:nvSpPr>
          <p:cNvPr id="4" name="Date Placeholder 3"/>
          <p:cNvSpPr>
            <a:spLocks noGrp="1"/>
          </p:cNvSpPr>
          <p:nvPr>
            <p:ph type="dt" sz="half" idx="10"/>
          </p:nvPr>
        </p:nvSpPr>
        <p:spPr/>
        <p:txBody>
          <a:bodyPr/>
          <a:lstStyle/>
          <a:p>
            <a:fld id="{B218E47B-60D6-4C41-9A10-50009B98CC9F}"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8408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Prerequisite and Recap </a:t>
            </a:r>
            <a:r>
              <a:rPr lang="en-US" sz="2400" b="1" dirty="0">
                <a:solidFill>
                  <a:schemeClr val="tx1"/>
                </a:solidFill>
              </a:rPr>
              <a:t>(CO3) </a:t>
            </a:r>
            <a:endParaRPr lang="en-US" sz="2400" b="1" dirty="0"/>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Dr. Anil Agarwal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Maths</a:t>
            </a: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IV                      </a:t>
            </a:r>
            <a:r>
              <a:rPr lang="en-US" sz="1200" dirty="0">
                <a:solidFill>
                  <a:schemeClr val="tx1">
                    <a:tint val="75000"/>
                  </a:schemeClr>
                </a:solidFill>
              </a:rPr>
              <a:t>Unit-III</a:t>
            </a:r>
          </a:p>
        </p:txBody>
      </p:sp>
      <p:sp>
        <p:nvSpPr>
          <p:cNvPr id="2" name="Footer Placeholder 1"/>
          <p:cNvSpPr>
            <a:spLocks noGrp="1"/>
          </p:cNvSpPr>
          <p:nvPr>
            <p:ph type="ftr" sz="quarter" idx="11"/>
          </p:nvPr>
        </p:nvSpPr>
        <p:spPr/>
        <p:txBody>
          <a:bodyPr/>
          <a:lstStyle/>
          <a:p>
            <a:r>
              <a:rPr lang="en-US"/>
              <a:t>Faculty Name   Reeta Tyagi   Unit III</a:t>
            </a:r>
          </a:p>
        </p:txBody>
      </p:sp>
    </p:spTree>
    <p:extLst>
      <p:ext uri="{BB962C8B-B14F-4D97-AF65-F5344CB8AC3E}">
        <p14:creationId xmlns:p14="http://schemas.microsoft.com/office/powerpoint/2010/main" val="218595112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b="1" dirty="0"/>
              <a:t>Definition:</a:t>
            </a:r>
            <a:r>
              <a:rPr lang="en-US" sz="2200" dirty="0"/>
              <a:t> A particular value which cannot be predicated in advance then the value is called random variable.</a:t>
            </a:r>
          </a:p>
          <a:p>
            <a:pPr marL="0" lvl="0" indent="0">
              <a:buNone/>
            </a:pPr>
            <a:r>
              <a:rPr lang="en-US" sz="2200" dirty="0"/>
              <a:t>There are two types of Random Variable. </a:t>
            </a:r>
          </a:p>
          <a:p>
            <a:pPr marL="0" indent="0">
              <a:buNone/>
            </a:pPr>
            <a:r>
              <a:rPr lang="en-US" sz="2200" b="1" dirty="0"/>
              <a:t>Discrete Random variable:</a:t>
            </a:r>
            <a:r>
              <a:rPr lang="en-US" sz="2200" dirty="0"/>
              <a:t> isolated values is known as discrete random variables.</a:t>
            </a:r>
          </a:p>
          <a:p>
            <a:pPr marL="0" indent="0">
              <a:buNone/>
            </a:pPr>
            <a:r>
              <a:rPr lang="en-US" sz="2200" dirty="0"/>
              <a:t>Example: By tossing a coin 4 times, the number of Heads come up then the value of random variables are 0,1,2,3,4.</a:t>
            </a:r>
          </a:p>
          <a:p>
            <a:pPr marL="0" indent="0">
              <a:buNone/>
            </a:pPr>
            <a:r>
              <a:rPr lang="en-US" sz="2200" b="1" dirty="0"/>
              <a:t>Continuous Random Variable:</a:t>
            </a:r>
            <a:r>
              <a:rPr lang="en-US" sz="2200" dirty="0"/>
              <a:t> which variables can assume any value within interval is called continuous .</a:t>
            </a:r>
          </a:p>
          <a:p>
            <a:pPr marL="0" indent="0">
              <a:buNone/>
            </a:pPr>
            <a:r>
              <a:rPr lang="en-US" sz="2200" dirty="0"/>
              <a:t>Example : the heights of a group of individuals, Weight of the students in a class etc.</a:t>
            </a:r>
          </a:p>
          <a:p>
            <a:pPr marL="0" lvl="0" indent="0">
              <a:buNone/>
            </a:pPr>
            <a:endParaRPr lang="en-US" sz="2200" dirty="0">
              <a:solidFill>
                <a:schemeClr val="dk1"/>
              </a:solidFill>
            </a:endParaRPr>
          </a:p>
        </p:txBody>
      </p:sp>
      <p:sp>
        <p:nvSpPr>
          <p:cNvPr id="4" name="Date Placeholder 3"/>
          <p:cNvSpPr>
            <a:spLocks noGrp="1"/>
          </p:cNvSpPr>
          <p:nvPr>
            <p:ph type="dt" sz="half" idx="10"/>
          </p:nvPr>
        </p:nvSpPr>
        <p:spPr/>
        <p:txBody>
          <a:bodyPr/>
          <a:lstStyle/>
          <a:p>
            <a:fld id="{15B7AC8F-6735-40E0-9C38-99B2A1D67423}"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Random Variable(CO3)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133600" y="635635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Dr. Anil Agarwal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Maths</a:t>
            </a: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IV(AAS0402)       </a:t>
            </a:r>
            <a:r>
              <a:rPr lang="en-US" sz="1200" dirty="0">
                <a:solidFill>
                  <a:schemeClr val="tx1">
                    <a:tint val="75000"/>
                  </a:schemeClr>
                </a:solidFill>
              </a:rPr>
              <a:t>Unit-III</a:t>
            </a:r>
          </a:p>
        </p:txBody>
      </p:sp>
      <p:sp>
        <p:nvSpPr>
          <p:cNvPr id="2" name="Footer Placeholder 1"/>
          <p:cNvSpPr>
            <a:spLocks noGrp="1"/>
          </p:cNvSpPr>
          <p:nvPr>
            <p:ph type="ftr" sz="quarter" idx="11"/>
          </p:nvPr>
        </p:nvSpPr>
        <p:spPr/>
        <p:txBody>
          <a:bodyPr/>
          <a:lstStyle/>
          <a:p>
            <a:r>
              <a:rPr lang="en-US"/>
              <a:t>Faculty Name   Reeta Tyagi   Unit III</a:t>
            </a:r>
            <a:endParaRPr lang="en-US" dirty="0"/>
          </a:p>
        </p:txBody>
      </p:sp>
    </p:spTree>
    <p:extLst>
      <p:ext uri="{BB962C8B-B14F-4D97-AF65-F5344CB8AC3E}">
        <p14:creationId xmlns:p14="http://schemas.microsoft.com/office/powerpoint/2010/main" val="1142471130"/>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a:t>Probability Mass Function:</a:t>
                </a:r>
                <a:r>
                  <a:rPr lang="en-US" sz="2200" dirty="0"/>
                  <a:t> A function P(x) or p(x) defied by</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𝑋</m:t>
                          </m:r>
                          <m:r>
                            <a:rPr lang="en-US" sz="2200" b="0" i="1" smtClean="0">
                              <a:latin typeface="Cambria Math"/>
                            </a:rPr>
                            <m:t>=</m:t>
                          </m:r>
                          <m:r>
                            <a:rPr lang="en-US" sz="2200" b="0" i="1" smtClean="0">
                              <a:latin typeface="Cambria Math"/>
                            </a:rPr>
                            <m:t>𝑥</m:t>
                          </m:r>
                        </m:e>
                      </m:d>
                      <m:r>
                        <a:rPr lang="en-US" sz="2200" b="0" i="0" smtClean="0">
                          <a:latin typeface="Cambria Math"/>
                        </a:rPr>
                        <m:t>=</m:t>
                      </m:r>
                      <m:r>
                        <m:rPr>
                          <m:sty m:val="p"/>
                        </m:rPr>
                        <a:rPr lang="en-US" sz="2200" b="0" i="0" smtClean="0">
                          <a:latin typeface="Cambria Math"/>
                        </a:rPr>
                        <m:t>p</m:t>
                      </m:r>
                      <m:d>
                        <m:dPr>
                          <m:ctrlPr>
                            <a:rPr lang="en-US" sz="2200" b="0" i="1" smtClean="0">
                              <a:latin typeface="Cambria Math" panose="02040503050406030204" pitchFamily="18" charset="0"/>
                            </a:rPr>
                          </m:ctrlPr>
                        </m:dPr>
                        <m:e>
                          <m:r>
                            <m:rPr>
                              <m:sty m:val="p"/>
                            </m:rPr>
                            <a:rPr lang="en-US" sz="2200" b="0" i="0" smtClean="0">
                              <a:latin typeface="Cambria Math"/>
                            </a:rPr>
                            <m:t>x</m:t>
                          </m:r>
                        </m:e>
                      </m:d>
                      <m:r>
                        <a:rPr lang="en-US" sz="2200" b="0" i="0" smtClean="0">
                          <a:latin typeface="Cambria Math"/>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a:rPr>
                                  <m:t>𝑝</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a:rPr>
                                          <m:t>𝑥</m:t>
                                        </m:r>
                                      </m:e>
                                      <m:sub>
                                        <m:r>
                                          <a:rPr lang="en-US" sz="2200" b="0" i="1" smtClean="0">
                                            <a:latin typeface="Cambria Math"/>
                                          </a:rPr>
                                          <m:t>𝑖</m:t>
                                        </m:r>
                                      </m:sub>
                                    </m:sSub>
                                  </m:e>
                                </m:d>
                                <m:r>
                                  <m:rPr>
                                    <m:brk m:alnAt="7"/>
                                  </m:rPr>
                                  <a:rPr lang="en-US" sz="2200" b="0" i="1" smtClean="0">
                                    <a:latin typeface="Cambria Math"/>
                                  </a:rPr>
                                  <m:t> </m:t>
                                </m:r>
                                <m:r>
                                  <a:rPr lang="en-US" sz="2200" b="0" i="1" smtClean="0">
                                    <a:latin typeface="Cambria Math"/>
                                  </a:rPr>
                                  <m:t> </m:t>
                                </m:r>
                                <m:r>
                                  <a:rPr lang="en-US" sz="2200" b="0" i="1" smtClean="0">
                                    <a:latin typeface="Cambria Math"/>
                                  </a:rPr>
                                  <m:t>𝑜𝑟</m:t>
                                </m:r>
                                <m:r>
                                  <a:rPr lang="en-US" sz="2200" b="0" i="1" smtClean="0">
                                    <a:latin typeface="Cambria Math"/>
                                  </a:rPr>
                                  <m:t> </m:t>
                                </m:r>
                                <m:sSub>
                                  <m:sSubPr>
                                    <m:ctrlPr>
                                      <a:rPr lang="en-US" sz="2200" b="0" i="1" smtClean="0">
                                        <a:latin typeface="Cambria Math" panose="02040503050406030204" pitchFamily="18" charset="0"/>
                                      </a:rPr>
                                    </m:ctrlPr>
                                  </m:sSubPr>
                                  <m:e>
                                    <m:r>
                                      <a:rPr lang="en-US" sz="2200" b="0" i="1" smtClean="0">
                                        <a:latin typeface="Cambria Math"/>
                                      </a:rPr>
                                      <m:t>𝑝</m:t>
                                    </m:r>
                                  </m:e>
                                  <m:sub>
                                    <m:r>
                                      <a:rPr lang="en-US" sz="2200" b="0" i="1" smtClean="0">
                                        <a:latin typeface="Cambria Math"/>
                                      </a:rPr>
                                      <m:t>𝑖</m:t>
                                    </m:r>
                                  </m:sub>
                                </m:sSub>
                                <m:r>
                                  <m:rPr>
                                    <m:brk m:alnAt="7"/>
                                  </m:rPr>
                                  <a:rPr lang="en-US" sz="2200" b="0" i="1" smtClean="0">
                                    <a:latin typeface="Cambria Math"/>
                                  </a:rPr>
                                  <m:t> </m:t>
                                </m:r>
                                <m:r>
                                  <a:rPr lang="en-US" sz="2200" b="0" i="1" smtClean="0">
                                    <a:latin typeface="Cambria Math"/>
                                  </a:rPr>
                                  <m:t>𝑤h𝑒𝑟𝑒</m:t>
                                </m:r>
                                <m:r>
                                  <a:rPr lang="en-US" sz="2200" b="0" i="1" smtClean="0">
                                    <a:latin typeface="Cambria Math"/>
                                  </a:rPr>
                                  <m:t> </m:t>
                                </m:r>
                                <m:r>
                                  <a:rPr lang="en-US" sz="2200" b="0" i="1" smtClean="0">
                                    <a:latin typeface="Cambria Math"/>
                                  </a:rPr>
                                  <m:t>𝑥</m:t>
                                </m:r>
                                <m:r>
                                  <a:rPr lang="en-US" sz="2200" b="0" i="1" smtClean="0">
                                    <a:latin typeface="Cambria Math"/>
                                  </a:rPr>
                                  <m:t>=</m:t>
                                </m:r>
                                <m:sSub>
                                  <m:sSubPr>
                                    <m:ctrlPr>
                                      <a:rPr lang="en-US" sz="2200" b="0" i="1" smtClean="0">
                                        <a:latin typeface="Cambria Math" panose="02040503050406030204" pitchFamily="18" charset="0"/>
                                      </a:rPr>
                                    </m:ctrlPr>
                                  </m:sSubPr>
                                  <m:e>
                                    <m:r>
                                      <a:rPr lang="en-US" sz="2200" b="0" i="1" smtClean="0">
                                        <a:latin typeface="Cambria Math"/>
                                      </a:rPr>
                                      <m:t>𝑥</m:t>
                                    </m:r>
                                  </m:e>
                                  <m:sub>
                                    <m:r>
                                      <a:rPr lang="en-US" sz="2200" b="0" i="1" smtClean="0">
                                        <a:latin typeface="Cambria Math"/>
                                      </a:rPr>
                                      <m:t>𝑖</m:t>
                                    </m:r>
                                  </m:sub>
                                </m:sSub>
                                <m:r>
                                  <m:rPr>
                                    <m:brk m:alnAt="7"/>
                                  </m:rPr>
                                  <a:rPr lang="en-US" sz="2200" b="0" i="1" smtClean="0">
                                    <a:latin typeface="Cambria Math"/>
                                  </a:rPr>
                                  <m:t>,</m:t>
                                </m:r>
                                <m:r>
                                  <a:rPr lang="en-US" sz="2200" b="0" i="1" smtClean="0">
                                    <a:latin typeface="Cambria Math"/>
                                  </a:rPr>
                                  <m:t>𝑖</m:t>
                                </m:r>
                                <m:r>
                                  <a:rPr lang="en-US" sz="2200" b="0" i="1" smtClean="0">
                                    <a:latin typeface="Cambria Math"/>
                                  </a:rPr>
                                  <m:t>=1,2,.. </m:t>
                                </m:r>
                              </m:e>
                            </m:mr>
                            <m:mr>
                              <m:e>
                                <m:r>
                                  <a:rPr lang="en-US" sz="2200" b="0" i="1" smtClean="0">
                                    <a:latin typeface="Cambria Math"/>
                                  </a:rPr>
                                  <m:t>0   </m:t>
                                </m:r>
                                <m:r>
                                  <a:rPr lang="en-US" sz="2200" b="0" i="1" smtClean="0">
                                    <a:latin typeface="Cambria Math"/>
                                  </a:rPr>
                                  <m:t>𝑜𝑡h𝑒𝑟𝑤𝑖𝑠𝑒</m:t>
                                </m:r>
                                <m:r>
                                  <a:rPr lang="en-US" sz="2200" b="0" i="1" smtClean="0">
                                    <a:latin typeface="Cambria Math"/>
                                  </a:rPr>
                                  <m:t>  </m:t>
                                </m:r>
                              </m:e>
                            </m:mr>
                          </m:m>
                        </m:e>
                      </m:d>
                    </m:oMath>
                  </m:oMathPara>
                </a14:m>
                <a:endParaRPr lang="en-US" sz="2200" dirty="0"/>
              </a:p>
              <a:p>
                <a:pPr marL="0" indent="0">
                  <a:buNone/>
                </a:pPr>
                <a:r>
                  <a:rPr lang="en-US" sz="2200" dirty="0"/>
                  <a:t>Is called Probability function of the discrete random variable X. where X assumes values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a:rPr>
                          <m:t>𝑥</m:t>
                        </m:r>
                      </m:e>
                      <m:sub>
                        <m:r>
                          <a:rPr lang="en-US" sz="2200" b="0" i="1" smtClean="0">
                            <a:latin typeface="Cambria Math"/>
                          </a:rPr>
                          <m:t>1</m:t>
                        </m:r>
                      </m:sub>
                    </m:sSub>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2</m:t>
                        </m:r>
                      </m:sub>
                    </m:sSub>
                    <m:r>
                      <a:rPr lang="en-US" sz="2200" i="1">
                        <a:latin typeface="Cambria Math"/>
                      </a:rPr>
                      <m:t>,</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3</m:t>
                        </m:r>
                      </m:sub>
                    </m:sSub>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𝑛</m:t>
                        </m:r>
                      </m:sub>
                    </m:sSub>
                    <m:r>
                      <a:rPr lang="en-US" sz="2200" i="1">
                        <a:latin typeface="Cambria Math"/>
                      </a:rPr>
                      <m:t>,</m:t>
                    </m:r>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a:rPr>
                          <m:t>𝑝</m:t>
                        </m:r>
                      </m:e>
                      <m:sub>
                        <m:r>
                          <a:rPr lang="en-US" sz="2200" b="0" i="1" smtClean="0">
                            <a:latin typeface="Cambria Math"/>
                          </a:rPr>
                          <m:t>1</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𝑝</m:t>
                        </m:r>
                      </m:e>
                      <m:sub>
                        <m:r>
                          <a:rPr lang="en-US" sz="2200" b="0" i="1" smtClean="0">
                            <a:latin typeface="Cambria Math"/>
                          </a:rPr>
                          <m:t>2</m:t>
                        </m:r>
                      </m:sub>
                    </m:sSub>
                    <m:r>
                      <a:rPr lang="en-US" sz="2200" b="0" i="0" smtClean="0">
                        <a:latin typeface="Cambria Math"/>
                      </a:rPr>
                      <m:t>,</m:t>
                    </m:r>
                    <m:r>
                      <a:rPr lang="en-US" sz="2200" i="1" smtClean="0">
                        <a:latin typeface="Cambria Math"/>
                      </a:rPr>
                      <m:t> </m:t>
                    </m:r>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𝑝</m:t>
                        </m:r>
                      </m:e>
                      <m:sub>
                        <m:r>
                          <a:rPr lang="en-US" sz="2200" b="0" i="1" smtClean="0">
                            <a:latin typeface="Cambria Math"/>
                          </a:rPr>
                          <m:t>𝑛</m:t>
                        </m:r>
                      </m:sub>
                    </m:sSub>
                  </m:oMath>
                </a14:m>
                <a:r>
                  <a:rPr lang="en-US" sz="2200" dirty="0"/>
                  <a:t>are corresponding probabilities.</a:t>
                </a:r>
              </a:p>
              <a:p>
                <a:pPr marL="0" indent="0">
                  <a:buNone/>
                </a:pPr>
                <a:r>
                  <a:rPr lang="en-US" sz="2200" b="1" dirty="0"/>
                  <a:t>Properties:</a:t>
                </a:r>
              </a:p>
              <a:p>
                <a:pPr marL="400050" indent="-400050">
                  <a:buFont typeface="+mj-lt"/>
                  <a:buAutoNum type="romanLcPeriod"/>
                </a:pPr>
                <a14:m>
                  <m:oMath xmlns:m="http://schemas.openxmlformats.org/officeDocument/2006/math">
                    <m:r>
                      <m:rPr>
                        <m:brk m:alnAt="7"/>
                      </m:rPr>
                      <a:rPr lang="en-US" sz="2200" i="1">
                        <a:latin typeface="Cambria Math"/>
                      </a:rPr>
                      <m:t>𝑝</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𝑖</m:t>
                            </m:r>
                          </m:sub>
                        </m:sSub>
                      </m:e>
                    </m:d>
                    <m:r>
                      <a:rPr lang="en-US" sz="2200" i="1" smtClean="0">
                        <a:latin typeface="Cambria Math"/>
                        <a:ea typeface="Cambria Math"/>
                      </a:rPr>
                      <m:t>≥</m:t>
                    </m:r>
                    <m:r>
                      <a:rPr lang="en-US" sz="2200" b="0" i="1" smtClean="0">
                        <a:latin typeface="Cambria Math"/>
                        <a:ea typeface="Cambria Math"/>
                      </a:rPr>
                      <m:t>0</m:t>
                    </m:r>
                  </m:oMath>
                </a14:m>
                <a:endParaRPr lang="en-US" sz="2200" b="0" dirty="0">
                  <a:ea typeface="Cambria Math"/>
                </a:endParaRPr>
              </a:p>
              <a:p>
                <a:pPr marL="400050" indent="-400050">
                  <a:buFont typeface="+mj-lt"/>
                  <a:buAutoNum type="romanLcPeriod"/>
                </a:pPr>
                <a14:m>
                  <m:oMath xmlns:m="http://schemas.openxmlformats.org/officeDocument/2006/math">
                    <m:nary>
                      <m:naryPr>
                        <m:chr m:val="∑"/>
                        <m:subHide m:val="on"/>
                        <m:supHide m:val="on"/>
                        <m:ctrlPr>
                          <a:rPr lang="en-US" sz="2200" i="1" smtClean="0">
                            <a:latin typeface="Cambria Math" panose="02040503050406030204" pitchFamily="18" charset="0"/>
                          </a:rPr>
                        </m:ctrlPr>
                      </m:naryPr>
                      <m:sub/>
                      <m:sup/>
                      <m:e>
                        <m:r>
                          <m:rPr>
                            <m:brk m:alnAt="7"/>
                          </m:rPr>
                          <a:rPr lang="en-US" sz="2200" i="1">
                            <a:latin typeface="Cambria Math"/>
                          </a:rPr>
                          <m:t>𝑝</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𝑖</m:t>
                                </m:r>
                              </m:sub>
                            </m:sSub>
                          </m:e>
                        </m:d>
                        <m:r>
                          <a:rPr lang="en-US" sz="2200" b="0" i="1" smtClean="0">
                            <a:latin typeface="Cambria Math"/>
                          </a:rPr>
                          <m:t>=1</m:t>
                        </m:r>
                      </m:e>
                    </m:nary>
                  </m:oMath>
                </a14:m>
                <a:endParaRPr lang="en-US" sz="2200" dirty="0"/>
              </a:p>
              <a:p>
                <a:pPr marL="0" indent="0">
                  <a:buNone/>
                </a:pPr>
                <a:r>
                  <a:rPr lang="en-US" sz="2200" b="1" dirty="0"/>
                  <a:t>Q1. </a:t>
                </a:r>
                <a:r>
                  <a:rPr lang="en-US" sz="2200" dirty="0"/>
                  <a:t>Five defective bulbs accidentally mixed with twenty good ones. It is not possible to just look at  a bulb and tell whether or not it is defective . Find the probability distribution of the number of the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r="-370" b="-283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D22B060-C130-461E-95A0-237D5C11A810}"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p>
          <a:p>
            <a:pPr algn="ctr">
              <a:spcBef>
                <a:spcPct val="0"/>
              </a:spcBef>
              <a:defRPr/>
            </a:pPr>
            <a:r>
              <a:rPr lang="en-US" sz="2400" b="1" dirty="0"/>
              <a:t>Probability Mass Function(CO3)</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03985561"/>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a:t>defective bulbs,  if four bulbs are drawn at random from this lot. </a:t>
                </a:r>
              </a:p>
              <a:p>
                <a:pPr marL="0" indent="0">
                  <a:buNone/>
                </a:pPr>
                <a:r>
                  <a:rPr lang="en-US" sz="2200" b="1" dirty="0"/>
                  <a:t>Solution: </a:t>
                </a:r>
                <a:r>
                  <a:rPr lang="en-US" sz="2200" dirty="0"/>
                  <a:t>Let X denote the number of defective bulbs in 4 so X can take values 0,1,2,3 and 4. </a:t>
                </a:r>
              </a:p>
              <a:p>
                <a:pPr marL="0" indent="0">
                  <a:buNone/>
                </a:pPr>
                <a:r>
                  <a:rPr lang="en-US" sz="2200" dirty="0"/>
                  <a:t>Number of defective bulbs =5</a:t>
                </a:r>
              </a:p>
              <a:p>
                <a:pPr marL="0" indent="0">
                  <a:buNone/>
                </a:pPr>
                <a:r>
                  <a:rPr lang="en-US" sz="2200" dirty="0"/>
                  <a:t>Number of good bulbs =20</a:t>
                </a:r>
              </a:p>
              <a:p>
                <a:pPr marL="0" indent="0">
                  <a:buNone/>
                </a:pPr>
                <a:r>
                  <a:rPr lang="en-US" sz="2200" dirty="0"/>
                  <a:t>Total number of bulbs =25</a:t>
                </a:r>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𝑋</m:t>
                          </m:r>
                          <m:r>
                            <a:rPr lang="en-US" sz="2200" b="0" i="1" smtClean="0">
                              <a:latin typeface="Cambria Math"/>
                            </a:rPr>
                            <m:t>=0</m:t>
                          </m:r>
                        </m:e>
                      </m:d>
                      <m:r>
                        <a:rPr lang="en-US" sz="2200" b="0" i="1" smtClean="0">
                          <a:latin typeface="Cambria Math"/>
                        </a:rPr>
                        <m:t>=</m:t>
                      </m:r>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𝑛𝑜</m:t>
                          </m:r>
                          <m:r>
                            <a:rPr lang="en-US" sz="2200" b="0" i="1" smtClean="0">
                              <a:latin typeface="Cambria Math"/>
                            </a:rPr>
                            <m:t> </m:t>
                          </m:r>
                          <m:r>
                            <a:rPr lang="en-US" sz="2200" b="0" i="1" smtClean="0">
                              <a:latin typeface="Cambria Math"/>
                            </a:rPr>
                            <m:t>𝑑𝑒𝑓𝑒𝑐𝑡𝑖𝑣𝑒</m:t>
                          </m:r>
                        </m:e>
                      </m:d>
                      <m:r>
                        <a:rPr lang="en-US" sz="2200" b="0" i="1" smtClean="0">
                          <a:latin typeface="Cambria Math"/>
                        </a:rPr>
                        <m:t>=</m:t>
                      </m:r>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𝑎𝑙𝑙</m:t>
                          </m:r>
                          <m:r>
                            <a:rPr lang="en-US" sz="2200" b="0" i="1" smtClean="0">
                              <a:latin typeface="Cambria Math"/>
                            </a:rPr>
                            <m:t> 4 </m:t>
                          </m:r>
                          <m:r>
                            <a:rPr lang="en-US" sz="2200" b="0" i="1" smtClean="0">
                              <a:latin typeface="Cambria Math"/>
                            </a:rPr>
                            <m:t>𝑔𝑜𝑜𝑑</m:t>
                          </m:r>
                          <m:r>
                            <a:rPr lang="en-US" sz="2200" b="0" i="1" smtClean="0">
                              <a:latin typeface="Cambria Math"/>
                            </a:rPr>
                            <m:t> </m:t>
                          </m:r>
                          <m:r>
                            <a:rPr lang="en-US" sz="2200" b="0" i="1" smtClean="0">
                              <a:latin typeface="Cambria Math"/>
                            </a:rPr>
                            <m:t>𝑜𝑛𝑒𝑠</m:t>
                          </m:r>
                        </m:e>
                      </m:d>
                    </m:oMath>
                  </m:oMathPara>
                </a14:m>
                <a:endParaRPr lang="en-US" sz="2200" b="0" dirty="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m:t>
                      </m:r>
                      <m:f>
                        <m:fPr>
                          <m:ctrlPr>
                            <a:rPr lang="en-US" sz="2200" b="0" i="1" smtClean="0">
                              <a:latin typeface="Cambria Math" panose="02040503050406030204" pitchFamily="18" charset="0"/>
                            </a:rPr>
                          </m:ctrlPr>
                        </m:fPr>
                        <m:num>
                          <m:sPre>
                            <m:sPrePr>
                              <m:ctrlPr>
                                <a:rPr lang="en-US" sz="2200" b="0" i="1" smtClean="0">
                                  <a:latin typeface="Cambria Math" panose="02040503050406030204" pitchFamily="18" charset="0"/>
                                </a:rPr>
                              </m:ctrlPr>
                            </m:sPrePr>
                            <m:sub>
                              <m:r>
                                <a:rPr lang="en-IN" sz="2200" b="0" i="1" smtClean="0">
                                  <a:latin typeface="Cambria Math" panose="02040503050406030204" pitchFamily="18" charset="0"/>
                                </a:rPr>
                                <m:t> </m:t>
                              </m:r>
                            </m:sub>
                            <m:sup>
                              <m:r>
                                <a:rPr lang="en-US" sz="2200" b="0" i="1" smtClean="0">
                                  <a:latin typeface="Cambria Math"/>
                                </a:rPr>
                                <m:t>20</m:t>
                              </m:r>
                            </m:sup>
                            <m:e>
                              <m:sSub>
                                <m:sSubPr>
                                  <m:ctrlPr>
                                    <a:rPr lang="en-US" sz="2200" i="1" smtClean="0">
                                      <a:latin typeface="Cambria Math" panose="02040503050406030204" pitchFamily="18" charset="0"/>
                                    </a:rPr>
                                  </m:ctrlPr>
                                </m:sSubPr>
                                <m:e>
                                  <m:r>
                                    <a:rPr lang="en-US" sz="2200" b="0" i="1" smtClean="0">
                                      <a:latin typeface="Cambria Math"/>
                                    </a:rPr>
                                    <m:t>𝐶</m:t>
                                  </m:r>
                                </m:e>
                                <m:sub>
                                  <m:r>
                                    <a:rPr lang="en-US" sz="2200" b="0" i="1" smtClean="0">
                                      <a:latin typeface="Cambria Math"/>
                                    </a:rPr>
                                    <m:t>4</m:t>
                                  </m:r>
                                </m:sub>
                              </m:sSub>
                            </m:e>
                          </m:sPre>
                        </m:num>
                        <m:den>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i="1">
                                  <a:latin typeface="Cambria Math"/>
                                </a:rPr>
                                <m:t>2</m:t>
                              </m:r>
                              <m:r>
                                <a:rPr lang="en-US" sz="2200" b="0" i="1" smtClean="0">
                                  <a:latin typeface="Cambria Math"/>
                                </a:rPr>
                                <m:t>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4</m:t>
                                  </m:r>
                                </m:sub>
                              </m:sSub>
                            </m:e>
                          </m:sPre>
                        </m:den>
                      </m:f>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20</m:t>
                          </m:r>
                          <m:r>
                            <a:rPr lang="en-US" sz="2200" b="0" i="1" smtClean="0">
                              <a:latin typeface="Cambria Math"/>
                              <a:ea typeface="Cambria Math"/>
                            </a:rPr>
                            <m:t>×19×18×17</m:t>
                          </m:r>
                        </m:num>
                        <m:den>
                          <m:r>
                            <a:rPr lang="en-US" sz="2200" b="0" i="1" smtClean="0">
                              <a:latin typeface="Cambria Math"/>
                            </a:rPr>
                            <m:t>25</m:t>
                          </m:r>
                          <m:r>
                            <a:rPr lang="en-US" sz="2200" b="0" i="1" smtClean="0">
                              <a:latin typeface="Cambria Math"/>
                              <a:ea typeface="Cambria Math"/>
                            </a:rPr>
                            <m:t>×24×23×22</m:t>
                          </m:r>
                        </m:den>
                      </m:f>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969</m:t>
                          </m:r>
                        </m:num>
                        <m:den>
                          <m:r>
                            <a:rPr lang="en-US" sz="2200" b="0" i="1" smtClean="0">
                              <a:latin typeface="Cambria Math"/>
                            </a:rPr>
                            <m:t>2530</m:t>
                          </m:r>
                        </m:den>
                      </m:f>
                    </m:oMath>
                  </m:oMathPara>
                </a14:m>
                <a:endParaRPr lang="en-US" sz="2200" b="0" dirty="0"/>
              </a:p>
              <a:p>
                <a:pPr marL="0" indent="0">
                  <a:buNone/>
                </a:pPr>
                <a:r>
                  <a:rPr lang="en-US" sz="2200" dirty="0"/>
                  <a:t>P(X=1)=P( one defective and 3 good ones)=</a:t>
                </a:r>
                <a14:m>
                  <m:oMath xmlns:m="http://schemas.openxmlformats.org/officeDocument/2006/math">
                    <m:f>
                      <m:fPr>
                        <m:ctrlPr>
                          <a:rPr lang="en-US" sz="2200" i="1">
                            <a:latin typeface="Cambria Math" panose="02040503050406030204" pitchFamily="18" charset="0"/>
                          </a:rPr>
                        </m:ctrlPr>
                      </m:fPr>
                      <m:num>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b="0" i="1" smtClean="0">
                                <a:latin typeface="Cambria Math"/>
                              </a:rPr>
                              <m:t>5</m:t>
                            </m:r>
                          </m:sup>
                          <m:e>
                            <m:sSub>
                              <m:sSubPr>
                                <m:ctrlPr>
                                  <a:rPr lang="en-US" sz="2200" i="1">
                                    <a:latin typeface="Cambria Math" panose="02040503050406030204" pitchFamily="18" charset="0"/>
                                  </a:rPr>
                                </m:ctrlPr>
                              </m:sSubPr>
                              <m:e>
                                <m:r>
                                  <a:rPr lang="en-US" sz="2200" i="1">
                                    <a:latin typeface="Cambria Math"/>
                                  </a:rPr>
                                  <m:t>𝐶</m:t>
                                </m:r>
                              </m:e>
                              <m:sub>
                                <m:r>
                                  <a:rPr lang="en-US" sz="2200" b="0" i="1" smtClean="0">
                                    <a:latin typeface="Cambria Math"/>
                                  </a:rPr>
                                  <m:t>1</m:t>
                                </m:r>
                              </m:sub>
                            </m:sSub>
                          </m:e>
                        </m:sPre>
                        <m:r>
                          <a:rPr lang="en-US" sz="2200" i="1" smtClean="0">
                            <a:latin typeface="Cambria Math"/>
                            <a:ea typeface="Cambria Math"/>
                          </a:rPr>
                          <m:t>×</m:t>
                        </m:r>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i="1">
                                <a:latin typeface="Cambria Math"/>
                              </a:rPr>
                              <m:t>20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3</m:t>
                                </m:r>
                              </m:sub>
                            </m:sSub>
                          </m:e>
                        </m:sPre>
                      </m:num>
                      <m:den>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i="1">
                                <a:latin typeface="Cambria Math"/>
                              </a:rPr>
                              <m:t>25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4</m:t>
                                </m:r>
                              </m:sub>
                            </m:sSub>
                          </m:e>
                        </m:sPre>
                      </m:den>
                    </m:f>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1140</m:t>
                        </m:r>
                      </m:num>
                      <m:den>
                        <m:r>
                          <a:rPr lang="en-US" sz="2200" b="0" i="1" smtClean="0">
                            <a:latin typeface="Cambria Math"/>
                          </a:rPr>
                          <m:t>2530</m:t>
                        </m:r>
                      </m:den>
                    </m:f>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963" t="-94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22CBDDE1-66D8-4E07-A3B5-7F532316D2CC}"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p>
          <a:p>
            <a:pPr algn="ctr">
              <a:spcBef>
                <a:spcPct val="0"/>
              </a:spcBef>
              <a:defRPr/>
            </a:pPr>
            <a:r>
              <a:rPr lang="en-US" sz="2400" b="1" dirty="0"/>
              <a:t>Probability Mass Function(CO3)</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474136306"/>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A08181-D9EE-4EDF-B68E-7B596BE688E1}"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60375" y="1524000"/>
                <a:ext cx="8229600" cy="5638800"/>
              </a:xfrm>
            </p:spPr>
            <p:txBody>
              <a:bodyPr>
                <a:noAutofit/>
              </a:bodyPr>
              <a:lstStyle/>
              <a:p>
                <a:pPr marL="0" indent="0">
                  <a:buNone/>
                </a:pPr>
                <a:r>
                  <a:rPr lang="en-US" sz="2200" dirty="0"/>
                  <a:t>P(X=2)=P( 2 defective and 2 good ones)=</a:t>
                </a:r>
                <a14:m>
                  <m:oMath xmlns:m="http://schemas.openxmlformats.org/officeDocument/2006/math">
                    <m:f>
                      <m:fPr>
                        <m:ctrlPr>
                          <a:rPr lang="en-US" sz="2200" i="1">
                            <a:latin typeface="Cambria Math" panose="02040503050406030204" pitchFamily="18" charset="0"/>
                          </a:rPr>
                        </m:ctrlPr>
                      </m:fPr>
                      <m:num>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i="1">
                                <a:latin typeface="Cambria Math"/>
                              </a:rPr>
                              <m:t>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r>
                          <a:rPr lang="en-US" sz="2200" i="1">
                            <a:latin typeface="Cambria Math"/>
                            <a:ea typeface="Cambria Math"/>
                          </a:rPr>
                          <m:t>×</m:t>
                        </m:r>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i="1">
                                <a:latin typeface="Cambria Math"/>
                              </a:rPr>
                              <m:t>20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num>
                      <m:den>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i="1">
                                <a:latin typeface="Cambria Math"/>
                              </a:rPr>
                              <m:t>25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4</m:t>
                                </m:r>
                              </m:sub>
                            </m:sSub>
                          </m:e>
                        </m:sPre>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380</m:t>
                        </m:r>
                      </m:num>
                      <m:den>
                        <m:r>
                          <a:rPr lang="en-US" sz="2200" i="1">
                            <a:latin typeface="Cambria Math"/>
                          </a:rPr>
                          <m:t>2530</m:t>
                        </m:r>
                      </m:den>
                    </m:f>
                  </m:oMath>
                </a14:m>
                <a:endParaRPr lang="en-US" sz="2200" dirty="0"/>
              </a:p>
              <a:p>
                <a:pPr marL="0" indent="0">
                  <a:buNone/>
                </a:pPr>
                <a:r>
                  <a:rPr lang="en-US" sz="2200" dirty="0"/>
                  <a:t>P(X=1)=P( 3 defective and 1 good ones)=</a:t>
                </a:r>
                <a14:m>
                  <m:oMath xmlns:m="http://schemas.openxmlformats.org/officeDocument/2006/math">
                    <m:f>
                      <m:fPr>
                        <m:ctrlPr>
                          <a:rPr lang="en-US" sz="2200" i="1">
                            <a:latin typeface="Cambria Math" panose="02040503050406030204" pitchFamily="18" charset="0"/>
                          </a:rPr>
                        </m:ctrlPr>
                      </m:fPr>
                      <m:num>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i="1">
                                <a:latin typeface="Cambria Math"/>
                              </a:rPr>
                              <m:t>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3</m:t>
                                </m:r>
                              </m:sub>
                            </m:sSub>
                          </m:e>
                        </m:sPre>
                        <m:r>
                          <a:rPr lang="en-US" sz="2200" i="1">
                            <a:latin typeface="Cambria Math"/>
                            <a:ea typeface="Cambria Math"/>
                          </a:rPr>
                          <m:t>×</m:t>
                        </m:r>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i="1">
                                <a:latin typeface="Cambria Math"/>
                              </a:rPr>
                              <m:t>20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1</m:t>
                                </m:r>
                              </m:sub>
                            </m:sSub>
                          </m:e>
                        </m:sPre>
                      </m:num>
                      <m:den>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i="1">
                                <a:latin typeface="Cambria Math"/>
                              </a:rPr>
                              <m:t>25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4</m:t>
                                </m:r>
                              </m:sub>
                            </m:sSub>
                          </m:e>
                        </m:sPre>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40</m:t>
                        </m:r>
                      </m:num>
                      <m:den>
                        <m:r>
                          <a:rPr lang="en-US" sz="2200" i="1">
                            <a:latin typeface="Cambria Math"/>
                          </a:rPr>
                          <m:t>2530</m:t>
                        </m:r>
                      </m:den>
                    </m:f>
                  </m:oMath>
                </a14:m>
                <a:endParaRPr lang="en-US" sz="2200" dirty="0"/>
              </a:p>
              <a:p>
                <a:pPr marL="0" indent="0">
                  <a:buNone/>
                </a:pPr>
                <a:r>
                  <a:rPr lang="en-US" sz="2200" dirty="0"/>
                  <a:t>P(X=1)=P( all 4 defectives)=</a:t>
                </a:r>
                <a14:m>
                  <m:oMath xmlns:m="http://schemas.openxmlformats.org/officeDocument/2006/math">
                    <m:f>
                      <m:fPr>
                        <m:ctrlPr>
                          <a:rPr lang="en-US" sz="2200" i="1">
                            <a:latin typeface="Cambria Math" panose="02040503050406030204" pitchFamily="18" charset="0"/>
                          </a:rPr>
                        </m:ctrlPr>
                      </m:fPr>
                      <m:num>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i="1">
                                <a:latin typeface="Cambria Math"/>
                              </a:rPr>
                              <m:t>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4</m:t>
                                </m:r>
                              </m:sub>
                            </m:sSub>
                          </m:e>
                        </m:sPre>
                      </m:num>
                      <m:den>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i="1">
                                <a:latin typeface="Cambria Math"/>
                              </a:rPr>
                              <m:t>25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4</m:t>
                                </m:r>
                              </m:sub>
                            </m:sSub>
                          </m:e>
                        </m:sPre>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2530</m:t>
                        </m:r>
                      </m:den>
                    </m:f>
                  </m:oMath>
                </a14:m>
                <a:endParaRPr lang="en-US" sz="2200" dirty="0"/>
              </a:p>
              <a:p>
                <a:pPr marL="0" indent="0">
                  <a:buNone/>
                </a:pPr>
                <a:r>
                  <a:rPr lang="en-US" sz="2200" dirty="0"/>
                  <a:t>Therefore probability distribution of the random variable X is </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60375" y="1524000"/>
                <a:ext cx="8229600" cy="5638800"/>
              </a:xfrm>
              <a:blipFill>
                <a:blip r:embed="rId2"/>
                <a:stretch>
                  <a:fillRect l="-963"/>
                </a:stretch>
              </a:blipFill>
            </p:spPr>
            <p:txBody>
              <a:bodyPr/>
              <a:lstStyle/>
              <a:p>
                <a:r>
                  <a:rPr lang="en-IN">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80" y="3581400"/>
            <a:ext cx="82359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p>
          <a:p>
            <a:pPr algn="ctr">
              <a:spcBef>
                <a:spcPct val="0"/>
              </a:spcBef>
              <a:defRPr/>
            </a:pPr>
            <a:r>
              <a:rPr lang="en-US" sz="2400" b="1" dirty="0"/>
              <a:t>Probability Mass Function(CO3)</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075011216"/>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a:t>Q 2.</a:t>
                </a:r>
                <a:r>
                  <a:rPr lang="en-US" sz="2200" dirty="0"/>
                  <a:t> A die is tossed thrice . A success is ‘getting 1 or 6’ on a toss . Find the mean and the variance of the number of success.</a:t>
                </a:r>
              </a:p>
              <a:p>
                <a:pPr marL="0" indent="0">
                  <a:buNone/>
                </a:pPr>
                <a:r>
                  <a:rPr lang="en-US" sz="2200" b="1" dirty="0"/>
                  <a:t>Solution:</a:t>
                </a:r>
                <a:r>
                  <a:rPr lang="en-US" sz="2200" dirty="0"/>
                  <a:t> Let X denote the number of success . Clearly X can take the values 0,1,2 or 3.</a:t>
                </a:r>
              </a:p>
              <a:p>
                <a:pPr marL="0" indent="0">
                  <a:buNone/>
                </a:pPr>
                <a:r>
                  <a:rPr lang="en-US" sz="2200" dirty="0"/>
                  <a:t>Probability of success</a:t>
                </a:r>
                <a14:m>
                  <m:oMath xmlns:m="http://schemas.openxmlformats.org/officeDocument/2006/math">
                    <m:r>
                      <a:rPr lang="en-US" sz="2200">
                        <a:latin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6</m:t>
                        </m:r>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oMath>
                </a14:m>
                <a:endParaRPr lang="en-US" sz="2200" dirty="0"/>
              </a:p>
              <a:p>
                <a:pPr marL="0" indent="0">
                  <a:buNone/>
                </a:pPr>
                <a:r>
                  <a:rPr lang="en-US" sz="2200" dirty="0"/>
                  <a:t>Probability of failure</a:t>
                </a:r>
                <a14:m>
                  <m:oMath xmlns:m="http://schemas.openxmlformats.org/officeDocument/2006/math">
                    <m:r>
                      <a:rPr lang="en-US" sz="2200">
                        <a:latin typeface="Cambria Math"/>
                      </a:rPr>
                      <m:t>=</m:t>
                    </m:r>
                    <m:r>
                      <a:rPr lang="en-US" sz="2200" i="1">
                        <a:latin typeface="Cambria Math"/>
                      </a:rPr>
                      <m:t>1−</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oMath>
                </a14:m>
                <a:endParaRPr lang="en-US" sz="2200" dirty="0"/>
              </a:p>
              <a:p>
                <a:pPr marL="0" indent="0">
                  <a:buNone/>
                </a:pPr>
                <a:r>
                  <a:rPr lang="en-US" sz="2200" dirty="0"/>
                  <a:t>P(X=0)=P(no success)=P( all 3 failures)</a:t>
                </a:r>
                <a14:m>
                  <m:oMath xmlns:m="http://schemas.openxmlformats.org/officeDocument/2006/math">
                    <m:r>
                      <a:rPr lang="en-US" sz="2200">
                        <a:latin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r>
                      <a:rPr lang="en-US" sz="2200" i="1">
                        <a:latin typeface="Cambria Math"/>
                        <a:ea typeface="Cambria Math"/>
                      </a:rPr>
                      <m:t>×</m:t>
                    </m:r>
                  </m:oMath>
                </a14:m>
                <a:r>
                  <a:rPr lang="en-US" sz="2200" dirty="0"/>
                  <a:t> </a:t>
                </a:r>
                <a14:m>
                  <m:oMath xmlns:m="http://schemas.openxmlformats.org/officeDocument/2006/math">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8</m:t>
                        </m:r>
                      </m:num>
                      <m:den>
                        <m:r>
                          <a:rPr lang="en-US" sz="2200" i="1">
                            <a:latin typeface="Cambria Math"/>
                            <a:ea typeface="Cambria Math"/>
                          </a:rPr>
                          <m:t>27</m:t>
                        </m:r>
                      </m:den>
                    </m:f>
                  </m:oMath>
                </a14:m>
                <a:endParaRPr lang="en-US" sz="2200" dirty="0"/>
              </a:p>
              <a:p>
                <a:pPr marL="0" indent="0">
                  <a:buNone/>
                </a:pPr>
                <a:r>
                  <a:rPr lang="en-US" sz="2200" dirty="0"/>
                  <a:t>P(X=1)= P(1 success and 2 failure) </a:t>
                </a:r>
                <a14:m>
                  <m:oMath xmlns:m="http://schemas.openxmlformats.org/officeDocument/2006/math">
                    <m:r>
                      <a:rPr lang="en-US" sz="2200">
                        <a:latin typeface="Cambria Math"/>
                      </a:rPr>
                      <m:t>=</m:t>
                    </m:r>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i="1">
                            <a:latin typeface="Cambria Math"/>
                          </a:rPr>
                          <m:t>3</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1</m:t>
                            </m:r>
                          </m:sub>
                        </m:sSub>
                        <m:r>
                          <a:rPr lang="en-US" sz="2200" i="1">
                            <a:latin typeface="Cambria Math"/>
                            <a:ea typeface="Cambria Math"/>
                          </a:rPr>
                          <m:t>×</m:t>
                        </m:r>
                      </m:e>
                    </m:sPre>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r>
                      <a:rPr lang="en-US" sz="2200" i="1">
                        <a:latin typeface="Cambria Math"/>
                        <a:ea typeface="Cambria Math"/>
                      </a:rPr>
                      <m:t>×</m:t>
                    </m:r>
                  </m:oMath>
                </a14:m>
                <a:r>
                  <a:rPr lang="en-US" sz="2200" dirty="0"/>
                  <a:t> </a:t>
                </a:r>
                <a14:m>
                  <m:oMath xmlns:m="http://schemas.openxmlformats.org/officeDocument/2006/math">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12</m:t>
                        </m:r>
                      </m:num>
                      <m:den>
                        <m:r>
                          <a:rPr lang="en-US" sz="2200" i="1">
                            <a:latin typeface="Cambria Math"/>
                            <a:ea typeface="Cambria Math"/>
                          </a:rPr>
                          <m:t>27</m:t>
                        </m:r>
                      </m:den>
                    </m:f>
                  </m:oMath>
                </a14:m>
                <a:endParaRPr lang="en-US" sz="2200" dirty="0"/>
              </a:p>
              <a:p>
                <a:pPr marL="0" indent="0">
                  <a:buNone/>
                </a:pPr>
                <a:r>
                  <a:rPr lang="en-US" sz="2200" dirty="0"/>
                  <a:t>P(X=2)= P(2 success and 1 failure) </a:t>
                </a:r>
                <a14:m>
                  <m:oMath xmlns:m="http://schemas.openxmlformats.org/officeDocument/2006/math">
                    <m:r>
                      <a:rPr lang="en-US" sz="2200">
                        <a:latin typeface="Cambria Math"/>
                      </a:rPr>
                      <m:t>=</m:t>
                    </m:r>
                    <m:sPre>
                      <m:sPrePr>
                        <m:ctrlPr>
                          <a:rPr lang="en-US" sz="2200" i="1">
                            <a:latin typeface="Cambria Math" panose="02040503050406030204" pitchFamily="18" charset="0"/>
                          </a:rPr>
                        </m:ctrlPr>
                      </m:sPrePr>
                      <m:sub>
                        <m:r>
                          <a:rPr lang="en-IN" sz="2200" b="0" i="1" smtClean="0">
                            <a:latin typeface="Cambria Math" panose="02040503050406030204" pitchFamily="18" charset="0"/>
                          </a:rPr>
                          <m:t> </m:t>
                        </m:r>
                      </m:sub>
                      <m:sup>
                        <m:r>
                          <a:rPr lang="en-US" sz="2200" i="1">
                            <a:latin typeface="Cambria Math"/>
                          </a:rPr>
                          <m:t>3</m:t>
                        </m:r>
                      </m:sup>
                      <m:e>
                        <m:sSub>
                          <m:sSubPr>
                            <m:ctrlPr>
                              <a:rPr lang="en-US" sz="2200" i="1">
                                <a:latin typeface="Cambria Math" panose="02040503050406030204" pitchFamily="18" charset="0"/>
                              </a:rPr>
                            </m:ctrlPr>
                          </m:sSubPr>
                          <m:e>
                            <m:r>
                              <a:rPr lang="en-US" sz="2200" i="1">
                                <a:latin typeface="Cambria Math"/>
                              </a:rPr>
                              <m:t>𝐶</m:t>
                            </m:r>
                          </m:e>
                          <m:sub>
                            <m:r>
                              <a:rPr lang="en-US" sz="2200" b="0" i="1" smtClean="0">
                                <a:latin typeface="Cambria Math"/>
                              </a:rPr>
                              <m:t>2</m:t>
                            </m:r>
                          </m:sub>
                        </m:sSub>
                        <m:r>
                          <a:rPr lang="en-US" sz="2200" i="1">
                            <a:latin typeface="Cambria Math"/>
                            <a:ea typeface="Cambria Math"/>
                          </a:rPr>
                          <m:t>×</m:t>
                        </m:r>
                      </m:e>
                    </m:sPre>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r>
                      <a:rPr lang="en-US" sz="2200" i="1">
                        <a:latin typeface="Cambria Math"/>
                        <a:ea typeface="Cambria Math"/>
                      </a:rPr>
                      <m:t>×</m:t>
                    </m:r>
                  </m:oMath>
                </a14:m>
                <a:r>
                  <a:rPr lang="en-US" sz="2200" dirty="0"/>
                  <a:t> </a:t>
                </a:r>
                <a14:m>
                  <m:oMath xmlns:m="http://schemas.openxmlformats.org/officeDocument/2006/math">
                    <m:f>
                      <m:fPr>
                        <m:ctrlPr>
                          <a:rPr lang="en-US" sz="2200" i="1">
                            <a:latin typeface="Cambria Math" panose="02040503050406030204" pitchFamily="18" charset="0"/>
                          </a:rPr>
                        </m:ctrlPr>
                      </m:fPr>
                      <m:num>
                        <m:r>
                          <a:rPr lang="en-US" sz="2200" b="0" i="1" smtClean="0">
                            <a:latin typeface="Cambria Math"/>
                          </a:rPr>
                          <m:t>1</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b="0" i="1" smtClean="0">
                            <a:latin typeface="Cambria Math"/>
                            <a:ea typeface="Cambria Math"/>
                          </a:rPr>
                          <m:t>6</m:t>
                        </m:r>
                      </m:num>
                      <m:den>
                        <m:r>
                          <a:rPr lang="en-US" sz="2200" i="1">
                            <a:latin typeface="Cambria Math"/>
                            <a:ea typeface="Cambria Math"/>
                          </a:rPr>
                          <m:t>27</m:t>
                        </m:r>
                      </m:den>
                    </m:f>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963" t="-943" r="-222"/>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5B275222-B62C-4BA1-B51B-4E10CD36BC30}"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r>
              <a:rPr lang="en-US" dirty="0"/>
              <a:t>25</a:t>
            </a: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p>
          <a:p>
            <a:pPr algn="ctr">
              <a:spcBef>
                <a:spcPct val="0"/>
              </a:spcBef>
              <a:defRPr/>
            </a:pPr>
            <a:r>
              <a:rPr lang="en-US" sz="2400" b="1" dirty="0"/>
              <a:t>Probability Mass Function(CO3)</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433719650"/>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a:t>P(X=3)= P(all 3 successes) </a:t>
                </a:r>
                <a14:m>
                  <m:oMath xmlns:m="http://schemas.openxmlformats.org/officeDocument/2006/math">
                    <m:r>
                      <a:rPr lang="en-US" sz="2200">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r>
                      <a:rPr lang="en-US" sz="2200" i="1">
                        <a:latin typeface="Cambria Math"/>
                        <a:ea typeface="Cambria Math"/>
                      </a:rPr>
                      <m:t>×</m:t>
                    </m:r>
                  </m:oMath>
                </a14:m>
                <a:r>
                  <a:rPr lang="en-US" sz="2200" dirty="0"/>
                  <a:t> </a:t>
                </a:r>
                <a14:m>
                  <m:oMath xmlns:m="http://schemas.openxmlformats.org/officeDocument/2006/math">
                    <m:f>
                      <m:fPr>
                        <m:ctrlPr>
                          <a:rPr lang="en-US" sz="2200" i="1">
                            <a:latin typeface="Cambria Math" panose="02040503050406030204" pitchFamily="18" charset="0"/>
                          </a:rPr>
                        </m:ctrlPr>
                      </m:fPr>
                      <m:num>
                        <m:r>
                          <a:rPr lang="en-US" sz="2200" b="0" i="1" smtClean="0">
                            <a:latin typeface="Cambria Math"/>
                          </a:rPr>
                          <m:t>1</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rPr>
                        </m:ctrlPr>
                      </m:fPr>
                      <m:num>
                        <m:r>
                          <a:rPr lang="en-US" sz="2200" b="0" i="1" smtClean="0">
                            <a:latin typeface="Cambria Math"/>
                          </a:rPr>
                          <m:t>1</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1</m:t>
                        </m:r>
                      </m:num>
                      <m:den>
                        <m:r>
                          <a:rPr lang="en-US" sz="2200" i="1">
                            <a:latin typeface="Cambria Math"/>
                            <a:ea typeface="Cambria Math"/>
                          </a:rPr>
                          <m:t>27</m:t>
                        </m:r>
                      </m:den>
                    </m:f>
                  </m:oMath>
                </a14:m>
                <a:endParaRPr lang="en-US" sz="2200" dirty="0">
                  <a:ea typeface="Cambria Math"/>
                </a:endParaRPr>
              </a:p>
              <a:p>
                <a:pPr marL="0" indent="0">
                  <a:buNone/>
                </a:pPr>
                <a:r>
                  <a:rPr lang="en-US" sz="2200" dirty="0"/>
                  <a:t>Therefore the probability distribution of the random variable X is </a:t>
                </a:r>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 To find the  mean and Variance</a:t>
                </a:r>
              </a:p>
              <a:p>
                <a:pPr marL="0" indent="0">
                  <a:buNone/>
                </a:pPr>
                <a:r>
                  <a:rPr lang="en-US" sz="2200" dirty="0">
                    <a:ea typeface="Cambria Math"/>
                  </a:rPr>
                  <a:t>Mean </a:t>
                </a:r>
                <a14:m>
                  <m:oMath xmlns:m="http://schemas.openxmlformats.org/officeDocument/2006/math">
                    <m:r>
                      <a:rPr lang="en-US" sz="2200" i="1" smtClean="0">
                        <a:latin typeface="Cambria Math"/>
                        <a:ea typeface="Cambria Math"/>
                      </a:rPr>
                      <m:t>𝜇</m:t>
                    </m:r>
                    <m:r>
                      <a:rPr lang="en-US" sz="2200" i="1" smtClean="0">
                        <a:latin typeface="Cambria Math"/>
                        <a:ea typeface="Cambria Math"/>
                      </a:rPr>
                      <m:t>=</m:t>
                    </m:r>
                    <m:nary>
                      <m:naryPr>
                        <m:chr m:val="∑"/>
                        <m:subHide m:val="on"/>
                        <m:supHide m:val="on"/>
                        <m:ctrlPr>
                          <a:rPr lang="en-US" sz="2200" i="1" smtClean="0">
                            <a:latin typeface="Cambria Math" panose="02040503050406030204" pitchFamily="18" charset="0"/>
                            <a:ea typeface="Cambria Math"/>
                          </a:rPr>
                        </m:ctrlPr>
                      </m:naryPr>
                      <m:sub/>
                      <m:sup/>
                      <m:e>
                        <m:sSub>
                          <m:sSubPr>
                            <m:ctrlPr>
                              <a:rPr lang="en-US" sz="2200" i="1" smtClean="0">
                                <a:latin typeface="Cambria Math" panose="02040503050406030204" pitchFamily="18" charset="0"/>
                                <a:ea typeface="Cambria Math"/>
                              </a:rPr>
                            </m:ctrlPr>
                          </m:sSubPr>
                          <m:e>
                            <m:r>
                              <a:rPr lang="en-US" sz="2200" b="0" i="1" smtClean="0">
                                <a:latin typeface="Cambria Math"/>
                                <a:ea typeface="Cambria Math"/>
                              </a:rPr>
                              <m:t>𝑝</m:t>
                            </m:r>
                          </m:e>
                          <m:sub>
                            <m:r>
                              <a:rPr lang="en-US" sz="2200" b="0" i="1" smtClean="0">
                                <a:latin typeface="Cambria Math"/>
                                <a:ea typeface="Cambria Math"/>
                              </a:rPr>
                              <m:t>𝑖</m:t>
                            </m:r>
                          </m:sub>
                        </m:sSub>
                        <m:sSub>
                          <m:sSubPr>
                            <m:ctrlPr>
                              <a:rPr lang="en-US" sz="2200" i="1" smtClean="0">
                                <a:latin typeface="Cambria Math" panose="02040503050406030204" pitchFamily="18" charset="0"/>
                                <a:ea typeface="Cambria Math"/>
                              </a:rPr>
                            </m:ctrlPr>
                          </m:sSubPr>
                          <m:e>
                            <m:r>
                              <a:rPr lang="en-US" sz="2200" b="0" i="1" smtClean="0">
                                <a:latin typeface="Cambria Math"/>
                                <a:ea typeface="Cambria Math"/>
                              </a:rPr>
                              <m:t>𝑥</m:t>
                            </m:r>
                          </m:e>
                          <m:sub>
                            <m:r>
                              <a:rPr lang="en-US" sz="2200" b="0" i="1" smtClean="0">
                                <a:latin typeface="Cambria Math"/>
                                <a:ea typeface="Cambria Math"/>
                              </a:rPr>
                              <m:t>𝑖</m:t>
                            </m:r>
                          </m:sub>
                        </m:sSub>
                        <m:r>
                          <a:rPr lang="en-US" sz="2200" b="0" i="1" smtClean="0">
                            <a:latin typeface="Cambria Math"/>
                            <a:ea typeface="Cambria Math"/>
                          </a:rPr>
                          <m:t>=</m:t>
                        </m:r>
                      </m:e>
                    </m:nary>
                  </m:oMath>
                </a14:m>
                <a:r>
                  <a:rPr lang="en-US" sz="2200" dirty="0"/>
                  <a:t> </a:t>
                </a:r>
                <a14:m>
                  <m:oMath xmlns:m="http://schemas.openxmlformats.org/officeDocument/2006/math">
                    <m:sSub>
                      <m:sSubPr>
                        <m:ctrlPr>
                          <a:rPr lang="en-US" sz="2200" i="1" dirty="0" smtClean="0">
                            <a:latin typeface="Cambria Math" panose="02040503050406030204" pitchFamily="18" charset="0"/>
                          </a:rPr>
                        </m:ctrlPr>
                      </m:sSubPr>
                      <m:e>
                        <m:sSub>
                          <m:sSubPr>
                            <m:ctrlPr>
                              <a:rPr lang="en-US" sz="2200" i="1" dirty="0">
                                <a:latin typeface="Cambria Math" panose="02040503050406030204" pitchFamily="18" charset="0"/>
                              </a:rPr>
                            </m:ctrlPr>
                          </m:sSubPr>
                          <m:e>
                            <m:r>
                              <a:rPr lang="en-US" sz="2200" i="1" dirty="0">
                                <a:latin typeface="Cambria Math"/>
                              </a:rPr>
                              <m:t>𝑥</m:t>
                            </m:r>
                          </m:e>
                          <m:sub>
                            <m:r>
                              <a:rPr lang="en-US" sz="2200" b="0" i="1" dirty="0" smtClean="0">
                                <a:latin typeface="Cambria Math"/>
                              </a:rPr>
                              <m:t>0</m:t>
                            </m:r>
                          </m:sub>
                        </m:sSub>
                        <m:sSub>
                          <m:sSubPr>
                            <m:ctrlPr>
                              <a:rPr lang="en-US" sz="2200" i="1" dirty="0">
                                <a:latin typeface="Cambria Math" panose="02040503050406030204" pitchFamily="18" charset="0"/>
                              </a:rPr>
                            </m:ctrlPr>
                          </m:sSubPr>
                          <m:e>
                            <m:r>
                              <a:rPr lang="en-US" sz="2200" i="1" dirty="0">
                                <a:latin typeface="Cambria Math"/>
                              </a:rPr>
                              <m:t>𝑝</m:t>
                            </m:r>
                          </m:e>
                          <m:sub>
                            <m:r>
                              <a:rPr lang="en-US" sz="2200" b="0" i="1" dirty="0" smtClean="0">
                                <a:latin typeface="Cambria Math"/>
                              </a:rPr>
                              <m:t>0</m:t>
                            </m:r>
                          </m:sub>
                        </m:sSub>
                        <m:r>
                          <a:rPr lang="en-US" sz="2200" b="0" i="1" dirty="0" smtClean="0">
                            <a:latin typeface="Cambria Math"/>
                          </a:rPr>
                          <m:t>+</m:t>
                        </m:r>
                        <m:r>
                          <a:rPr lang="en-US" sz="2200" b="0" i="1" dirty="0" smtClean="0">
                            <a:latin typeface="Cambria Math"/>
                          </a:rPr>
                          <m:t>𝑥</m:t>
                        </m:r>
                      </m:e>
                      <m:sub>
                        <m:r>
                          <a:rPr lang="en-US" sz="2200" b="0" i="1" dirty="0" smtClean="0">
                            <a:latin typeface="Cambria Math"/>
                          </a:rPr>
                          <m:t>1</m:t>
                        </m:r>
                      </m:sub>
                    </m:sSub>
                    <m:sSub>
                      <m:sSubPr>
                        <m:ctrlPr>
                          <a:rPr lang="en-US" sz="2200" i="1" dirty="0" smtClean="0">
                            <a:latin typeface="Cambria Math" panose="02040503050406030204" pitchFamily="18" charset="0"/>
                          </a:rPr>
                        </m:ctrlPr>
                      </m:sSubPr>
                      <m:e>
                        <m:r>
                          <a:rPr lang="en-US" sz="2200" b="0" i="1" dirty="0" smtClean="0">
                            <a:latin typeface="Cambria Math"/>
                          </a:rPr>
                          <m:t>𝑝</m:t>
                        </m:r>
                      </m:e>
                      <m:sub>
                        <m:r>
                          <a:rPr lang="en-US" sz="2200" b="0" i="1" dirty="0" smtClean="0">
                            <a:latin typeface="Cambria Math"/>
                          </a:rPr>
                          <m:t>1</m:t>
                        </m:r>
                      </m:sub>
                    </m:sSub>
                    <m:r>
                      <a:rPr lang="en-US" sz="2200" i="1" dirty="0" smtClean="0">
                        <a:latin typeface="Cambria Math"/>
                        <a:ea typeface="Cambria Math"/>
                      </a:rPr>
                      <m:t>+</m:t>
                    </m:r>
                    <m:sSub>
                      <m:sSubPr>
                        <m:ctrlPr>
                          <a:rPr lang="en-US" sz="2200" i="1" dirty="0">
                            <a:latin typeface="Cambria Math" panose="02040503050406030204" pitchFamily="18" charset="0"/>
                          </a:rPr>
                        </m:ctrlPr>
                      </m:sSubPr>
                      <m:e>
                        <m:r>
                          <a:rPr lang="en-US" sz="2200" i="1" dirty="0">
                            <a:latin typeface="Cambria Math"/>
                          </a:rPr>
                          <m:t>𝑥</m:t>
                        </m:r>
                      </m:e>
                      <m:sub>
                        <m:r>
                          <a:rPr lang="en-US" sz="2200" b="0" i="1" dirty="0" smtClean="0">
                            <a:latin typeface="Cambria Math"/>
                          </a:rPr>
                          <m:t>2</m:t>
                        </m:r>
                      </m:sub>
                    </m:sSub>
                    <m:sSub>
                      <m:sSubPr>
                        <m:ctrlPr>
                          <a:rPr lang="en-US" sz="2200" i="1" dirty="0">
                            <a:latin typeface="Cambria Math" panose="02040503050406030204" pitchFamily="18" charset="0"/>
                          </a:rPr>
                        </m:ctrlPr>
                      </m:sSubPr>
                      <m:e>
                        <m:r>
                          <a:rPr lang="en-US" sz="2200" i="1" dirty="0">
                            <a:latin typeface="Cambria Math"/>
                          </a:rPr>
                          <m:t>𝑝</m:t>
                        </m:r>
                      </m:e>
                      <m:sub>
                        <m:r>
                          <a:rPr lang="en-US" sz="2200" b="0" i="1" dirty="0" smtClean="0">
                            <a:latin typeface="Cambria Math"/>
                          </a:rPr>
                          <m:t>2</m:t>
                        </m:r>
                      </m:sub>
                    </m:sSub>
                    <m:r>
                      <a:rPr lang="en-US" sz="2200" b="0" i="1" dirty="0" smtClean="0">
                        <a:latin typeface="Cambria Math"/>
                      </a:rPr>
                      <m:t>+</m:t>
                    </m:r>
                    <m:sSub>
                      <m:sSubPr>
                        <m:ctrlPr>
                          <a:rPr lang="en-US" sz="2200" i="1" dirty="0">
                            <a:latin typeface="Cambria Math" panose="02040503050406030204" pitchFamily="18" charset="0"/>
                          </a:rPr>
                        </m:ctrlPr>
                      </m:sSubPr>
                      <m:e>
                        <m:r>
                          <a:rPr lang="en-US" sz="2200" i="1" dirty="0">
                            <a:latin typeface="Cambria Math"/>
                          </a:rPr>
                          <m:t>𝑥</m:t>
                        </m:r>
                      </m:e>
                      <m:sub>
                        <m:r>
                          <a:rPr lang="en-US" sz="2200" b="0" i="1" dirty="0" smtClean="0">
                            <a:latin typeface="Cambria Math"/>
                          </a:rPr>
                          <m:t>3</m:t>
                        </m:r>
                      </m:sub>
                    </m:sSub>
                    <m:sSub>
                      <m:sSubPr>
                        <m:ctrlPr>
                          <a:rPr lang="en-US" sz="2200" i="1" dirty="0">
                            <a:latin typeface="Cambria Math" panose="02040503050406030204" pitchFamily="18" charset="0"/>
                          </a:rPr>
                        </m:ctrlPr>
                      </m:sSubPr>
                      <m:e>
                        <m:r>
                          <a:rPr lang="en-US" sz="2200" i="1" dirty="0">
                            <a:latin typeface="Cambria Math"/>
                          </a:rPr>
                          <m:t>𝑝</m:t>
                        </m:r>
                      </m:e>
                      <m:sub>
                        <m:r>
                          <a:rPr lang="en-US" sz="2200" b="0" i="1" dirty="0" smtClean="0">
                            <a:latin typeface="Cambria Math"/>
                          </a:rPr>
                          <m:t>3</m:t>
                        </m:r>
                      </m:sub>
                    </m:sSub>
                  </m:oMath>
                </a14:m>
                <a:endParaRPr lang="en-US" sz="2200" dirty="0"/>
              </a:p>
              <a:p>
                <a:pPr marL="0" indent="0">
                  <a:buNone/>
                </a:pPr>
                <a14:m>
                  <m:oMathPara xmlns:m="http://schemas.openxmlformats.org/officeDocument/2006/math">
                    <m:oMathParaPr>
                      <m:jc m:val="centerGroup"/>
                    </m:oMathParaPr>
                    <m:oMath xmlns:m="http://schemas.openxmlformats.org/officeDocument/2006/math">
                      <m:r>
                        <a:rPr lang="en-US" sz="2200" i="1">
                          <a:latin typeface="Cambria Math"/>
                          <a:ea typeface="Cambria Math"/>
                        </a:rPr>
                        <m:t>=</m:t>
                      </m:r>
                      <m:r>
                        <a:rPr lang="en-US" sz="2200" b="0" i="1" smtClean="0">
                          <a:latin typeface="Cambria Math"/>
                          <a:ea typeface="Cambria Math"/>
                        </a:rPr>
                        <m:t>0×</m:t>
                      </m:r>
                      <m:f>
                        <m:fPr>
                          <m:ctrlPr>
                            <a:rPr lang="en-US" sz="2200" i="1">
                              <a:latin typeface="Cambria Math" panose="02040503050406030204" pitchFamily="18" charset="0"/>
                              <a:ea typeface="Cambria Math"/>
                            </a:rPr>
                          </m:ctrlPr>
                        </m:fPr>
                        <m:num>
                          <m:r>
                            <a:rPr lang="en-US" sz="2200" i="1">
                              <a:latin typeface="Cambria Math"/>
                              <a:ea typeface="Cambria Math"/>
                            </a:rPr>
                            <m:t>8</m:t>
                          </m:r>
                        </m:num>
                        <m:den>
                          <m:r>
                            <a:rPr lang="en-US" sz="2200" i="1">
                              <a:latin typeface="Cambria Math"/>
                              <a:ea typeface="Cambria Math"/>
                            </a:rPr>
                            <m:t>27</m:t>
                          </m:r>
                        </m:den>
                      </m:f>
                      <m:r>
                        <a:rPr lang="en-US" sz="2200" b="0" i="0" smtClean="0">
                          <a:latin typeface="Cambria Math"/>
                          <a:ea typeface="Cambria Math"/>
                        </a:rPr>
                        <m:t>+1</m:t>
                      </m:r>
                      <m:r>
                        <a:rPr lang="en-US" sz="2200" b="0" i="1" smtClean="0">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12</m:t>
                          </m:r>
                        </m:num>
                        <m:den>
                          <m:r>
                            <a:rPr lang="en-US" sz="2200" i="1">
                              <a:latin typeface="Cambria Math"/>
                              <a:ea typeface="Cambria Math"/>
                            </a:rPr>
                            <m:t>27</m:t>
                          </m:r>
                        </m:den>
                      </m:f>
                      <m:r>
                        <a:rPr lang="en-US" sz="2200" b="0" i="1" smtClean="0">
                          <a:latin typeface="Cambria Math"/>
                          <a:ea typeface="Cambria Math"/>
                        </a:rPr>
                        <m:t>+2×</m:t>
                      </m:r>
                      <m:f>
                        <m:fPr>
                          <m:ctrlPr>
                            <a:rPr lang="en-US" sz="2200" i="1">
                              <a:latin typeface="Cambria Math" panose="02040503050406030204" pitchFamily="18" charset="0"/>
                              <a:ea typeface="Cambria Math"/>
                            </a:rPr>
                          </m:ctrlPr>
                        </m:fPr>
                        <m:num>
                          <m:r>
                            <a:rPr lang="en-US" sz="2200" i="1">
                              <a:latin typeface="Cambria Math"/>
                              <a:ea typeface="Cambria Math"/>
                            </a:rPr>
                            <m:t>6</m:t>
                          </m:r>
                        </m:num>
                        <m:den>
                          <m:r>
                            <a:rPr lang="en-US" sz="2200" i="1">
                              <a:latin typeface="Cambria Math"/>
                              <a:ea typeface="Cambria Math"/>
                            </a:rPr>
                            <m:t>27</m:t>
                          </m:r>
                        </m:den>
                      </m:f>
                      <m:r>
                        <a:rPr lang="en-US" sz="2200" b="0" i="0" smtClean="0">
                          <a:latin typeface="Cambria Math"/>
                          <a:ea typeface="Cambria Math"/>
                        </a:rPr>
                        <m:t>+3</m:t>
                      </m:r>
                      <m:r>
                        <a:rPr lang="en-US" sz="2200" b="0" i="1" smtClean="0">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1</m:t>
                          </m:r>
                        </m:num>
                        <m:den>
                          <m:r>
                            <a:rPr lang="en-US" sz="2200" i="1">
                              <a:latin typeface="Cambria Math"/>
                              <a:ea typeface="Cambria Math"/>
                            </a:rPr>
                            <m:t>27</m:t>
                          </m:r>
                        </m:den>
                      </m:f>
                      <m:r>
                        <a:rPr lang="en-US" sz="2200" b="0" i="1" smtClean="0">
                          <a:latin typeface="Cambria Math"/>
                          <a:ea typeface="Cambria Math"/>
                        </a:rPr>
                        <m:t>=1</m:t>
                      </m:r>
                    </m:oMath>
                  </m:oMathPara>
                </a14:m>
                <a:endParaRPr lang="en-US" sz="2200" dirty="0"/>
              </a:p>
              <a:p>
                <a:pPr marL="0" indent="0">
                  <a:buNone/>
                </a:pPr>
                <a:r>
                  <a:rPr lang="en-US" sz="2200" dirty="0"/>
                  <a:t>Variance =</a:t>
                </a:r>
                <a14:m>
                  <m:oMath xmlns:m="http://schemas.openxmlformats.org/officeDocument/2006/math">
                    <m:nary>
                      <m:naryPr>
                        <m:chr m:val="∑"/>
                        <m:subHide m:val="on"/>
                        <m:supHide m:val="on"/>
                        <m:ctrlPr>
                          <a:rPr lang="en-US" sz="2200" i="1" smtClean="0">
                            <a:latin typeface="Cambria Math" panose="02040503050406030204" pitchFamily="18" charset="0"/>
                          </a:rPr>
                        </m:ctrlPr>
                      </m:naryPr>
                      <m:sub/>
                      <m:sup/>
                      <m:e>
                        <m:sSub>
                          <m:sSubPr>
                            <m:ctrlPr>
                              <a:rPr lang="en-US" sz="2200" i="1" smtClean="0">
                                <a:latin typeface="Cambria Math" panose="02040503050406030204" pitchFamily="18" charset="0"/>
                              </a:rPr>
                            </m:ctrlPr>
                          </m:sSubPr>
                          <m:e>
                            <m:r>
                              <a:rPr lang="en-US" sz="2200" b="0" i="1" smtClean="0">
                                <a:latin typeface="Cambria Math"/>
                              </a:rPr>
                              <m:t>𝑝</m:t>
                            </m:r>
                          </m:e>
                          <m:sub>
                            <m:r>
                              <a:rPr lang="en-US" sz="2200" b="0" i="1" smtClean="0">
                                <a:latin typeface="Cambria Math"/>
                              </a:rPr>
                              <m:t>𝑖</m:t>
                            </m:r>
                          </m:sub>
                        </m:sSub>
                        <m:sSubSup>
                          <m:sSubSupPr>
                            <m:ctrlPr>
                              <a:rPr lang="en-US" sz="2200" i="1" smtClean="0">
                                <a:latin typeface="Cambria Math" panose="02040503050406030204" pitchFamily="18" charset="0"/>
                              </a:rPr>
                            </m:ctrlPr>
                          </m:sSubSupPr>
                          <m:e>
                            <m:sSub>
                              <m:sSubPr>
                                <m:ctrlPr>
                                  <a:rPr lang="en-US" sz="2200" i="1" smtClean="0">
                                    <a:latin typeface="Cambria Math" panose="02040503050406030204" pitchFamily="18" charset="0"/>
                                  </a:rPr>
                                </m:ctrlPr>
                              </m:sSubPr>
                              <m:e>
                                <m:r>
                                  <a:rPr lang="en-US" sz="2200" b="0" i="1" smtClean="0">
                                    <a:latin typeface="Cambria Math"/>
                                  </a:rPr>
                                  <m:t>𝑥</m:t>
                                </m:r>
                              </m:e>
                              <m:sub>
                                <m:r>
                                  <a:rPr lang="en-US" sz="2200" b="0" i="1" smtClean="0">
                                    <a:latin typeface="Cambria Math"/>
                                  </a:rPr>
                                  <m:t>𝑖</m:t>
                                </m:r>
                              </m:sub>
                            </m:sSub>
                          </m:e>
                          <m:sub>
                            <m:r>
                              <a:rPr lang="en-IN" sz="2200" b="0" i="1" smtClean="0">
                                <a:latin typeface="Cambria Math" panose="02040503050406030204" pitchFamily="18" charset="0"/>
                              </a:rPr>
                              <m:t> </m:t>
                            </m:r>
                          </m:sub>
                          <m:sup>
                            <m:r>
                              <a:rPr lang="en-US" sz="2200" b="0" i="1" smtClean="0">
                                <a:latin typeface="Cambria Math"/>
                              </a:rPr>
                              <m:t>2</m:t>
                            </m:r>
                          </m:sup>
                        </m:sSubSup>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ea typeface="Cambria Math"/>
                              </a:rPr>
                              <m:t>𝜇</m:t>
                            </m:r>
                          </m:e>
                          <m:sup>
                            <m:r>
                              <a:rPr lang="en-US" sz="2200" b="0" i="1" smtClean="0">
                                <a:latin typeface="Cambria Math"/>
                              </a:rPr>
                              <m:t>2</m:t>
                            </m:r>
                          </m:sup>
                        </m:sSup>
                        <m:r>
                          <a:rPr lang="en-US" sz="2200" b="0" i="1" smtClean="0">
                            <a:latin typeface="Cambria Math"/>
                          </a:rPr>
                          <m:t>=</m:t>
                        </m:r>
                        <m:f>
                          <m:fPr>
                            <m:ctrlPr>
                              <a:rPr lang="en-US" sz="2200" i="1">
                                <a:latin typeface="Cambria Math" panose="02040503050406030204" pitchFamily="18" charset="0"/>
                                <a:ea typeface="Cambria Math"/>
                              </a:rPr>
                            </m:ctrlPr>
                          </m:fPr>
                          <m:num>
                            <m:r>
                              <a:rPr lang="en-US" sz="2200" b="0" i="1" smtClean="0">
                                <a:latin typeface="Cambria Math"/>
                                <a:ea typeface="Cambria Math"/>
                              </a:rPr>
                              <m:t>5</m:t>
                            </m:r>
                          </m:num>
                          <m:den>
                            <m:r>
                              <a:rPr lang="en-US" sz="2200" b="0" i="1" smtClean="0">
                                <a:latin typeface="Cambria Math"/>
                                <a:ea typeface="Cambria Math"/>
                              </a:rPr>
                              <m:t>3</m:t>
                            </m:r>
                          </m:den>
                        </m:f>
                        <m:r>
                          <m:rPr>
                            <m:nor/>
                          </m:rPr>
                          <a:rPr lang="en-US" sz="2200" dirty="0"/>
                          <m:t> </m:t>
                        </m:r>
                        <m:r>
                          <a:rPr lang="en-US" sz="2200" b="0" i="1" dirty="0" smtClean="0">
                            <a:latin typeface="Cambria Math"/>
                          </a:rPr>
                          <m:t>−1=</m:t>
                        </m:r>
                        <m:f>
                          <m:fPr>
                            <m:ctrlPr>
                              <a:rPr lang="en-US" sz="2200" i="1">
                                <a:latin typeface="Cambria Math" panose="02040503050406030204" pitchFamily="18" charset="0"/>
                                <a:ea typeface="Cambria Math"/>
                              </a:rPr>
                            </m:ctrlPr>
                          </m:fPr>
                          <m:num>
                            <m:r>
                              <a:rPr lang="en-US" sz="2200" b="0" i="1" smtClean="0">
                                <a:latin typeface="Cambria Math"/>
                                <a:ea typeface="Cambria Math"/>
                              </a:rPr>
                              <m:t>2</m:t>
                            </m:r>
                          </m:num>
                          <m:den>
                            <m:r>
                              <a:rPr lang="en-US" sz="2200" b="0" i="1" smtClean="0">
                                <a:latin typeface="Cambria Math"/>
                                <a:ea typeface="Cambria Math"/>
                              </a:rPr>
                              <m:t>3</m:t>
                            </m:r>
                          </m:den>
                        </m:f>
                        <m:r>
                          <m:rPr>
                            <m:nor/>
                          </m:rPr>
                          <a:rPr lang="en-US" sz="2200" dirty="0"/>
                          <m:t> </m:t>
                        </m:r>
                      </m:e>
                    </m:nary>
                  </m:oMath>
                </a14:m>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96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C4D00F3A-F80E-44E4-A1F6-9612C45FE397}"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nvGraphicFramePr>
            <p:xfrm>
              <a:off x="723900" y="2209800"/>
              <a:ext cx="6096000" cy="97669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dirty="0"/>
                            <a:t>X</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10000"/>
                      </a:ext>
                    </a:extLst>
                  </a:tr>
                  <a:tr h="370840">
                    <a:tc>
                      <a:txBody>
                        <a:bodyPr/>
                        <a:lstStyle/>
                        <a:p>
                          <a:pPr algn="ctr"/>
                          <a:r>
                            <a:rPr lang="en-US" dirty="0"/>
                            <a:t>P(X)</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ea typeface="Cambria Math"/>
                                      </a:rPr>
                                    </m:ctrlPr>
                                  </m:fPr>
                                  <m:num>
                                    <m:r>
                                      <a:rPr lang="en-US" sz="1800" b="0" i="1" smtClean="0">
                                        <a:latin typeface="Cambria Math"/>
                                        <a:ea typeface="Cambria Math"/>
                                      </a:rPr>
                                      <m:t>8</m:t>
                                    </m:r>
                                  </m:num>
                                  <m:den>
                                    <m:r>
                                      <a:rPr lang="en-US" sz="1800" b="0" i="1" smtClean="0">
                                        <a:latin typeface="Cambria Math"/>
                                        <a:ea typeface="Cambria Math"/>
                                      </a:rPr>
                                      <m:t>27</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ea typeface="Cambria Math"/>
                                      </a:rPr>
                                    </m:ctrlPr>
                                  </m:fPr>
                                  <m:num>
                                    <m:r>
                                      <a:rPr lang="en-US" sz="1800" b="0" i="1" smtClean="0">
                                        <a:latin typeface="Cambria Math"/>
                                        <a:ea typeface="Cambria Math"/>
                                      </a:rPr>
                                      <m:t>12</m:t>
                                    </m:r>
                                  </m:num>
                                  <m:den>
                                    <m:r>
                                      <a:rPr lang="en-US" sz="1800" b="0" i="1" smtClean="0">
                                        <a:latin typeface="Cambria Math"/>
                                        <a:ea typeface="Cambria Math"/>
                                      </a:rPr>
                                      <m:t>27</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ea typeface="Cambria Math"/>
                                      </a:rPr>
                                    </m:ctrlPr>
                                  </m:fPr>
                                  <m:num>
                                    <m:r>
                                      <a:rPr lang="en-US" sz="1800" b="0" i="1" smtClean="0">
                                        <a:latin typeface="Cambria Math"/>
                                        <a:ea typeface="Cambria Math"/>
                                      </a:rPr>
                                      <m:t>6</m:t>
                                    </m:r>
                                  </m:num>
                                  <m:den>
                                    <m:r>
                                      <a:rPr lang="en-US" sz="1800" i="1">
                                        <a:latin typeface="Cambria Math"/>
                                        <a:ea typeface="Cambria Math"/>
                                      </a:rPr>
                                      <m:t>27</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ea typeface="Cambria Math"/>
                                      </a:rPr>
                                    </m:ctrlPr>
                                  </m:fPr>
                                  <m:num>
                                    <m:r>
                                      <a:rPr lang="en-US" sz="1800" i="1">
                                        <a:latin typeface="Cambria Math"/>
                                        <a:ea typeface="Cambria Math"/>
                                      </a:rPr>
                                      <m:t>1</m:t>
                                    </m:r>
                                  </m:num>
                                  <m:den>
                                    <m:r>
                                      <a:rPr lang="en-US" sz="1800" i="1">
                                        <a:latin typeface="Cambria Math"/>
                                        <a:ea typeface="Cambria Math"/>
                                      </a:rPr>
                                      <m:t>27</m:t>
                                    </m:r>
                                  </m:den>
                                </m:f>
                              </m:oMath>
                            </m:oMathPara>
                          </a14:m>
                          <a:endParaRPr 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2" name="Table 1"/>
              <p:cNvGraphicFramePr>
                <a:graphicFrameLocks noGrp="1"/>
              </p:cNvGraphicFramePr>
              <p:nvPr>
                <p:extLst/>
              </p:nvPr>
            </p:nvGraphicFramePr>
            <p:xfrm>
              <a:off x="723900" y="2209800"/>
              <a:ext cx="6096000" cy="976694"/>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dirty="0" smtClean="0"/>
                            <a:t>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605854">
                    <a:tc>
                      <a:txBody>
                        <a:bodyPr/>
                        <a:lstStyle/>
                        <a:p>
                          <a:pPr algn="ctr"/>
                          <a:r>
                            <a:rPr lang="en-US" dirty="0" smtClean="0"/>
                            <a:t>P(X)</a:t>
                          </a:r>
                          <a:endParaRPr lang="en-US" dirty="0"/>
                        </a:p>
                      </a:txBody>
                      <a:tcPr/>
                    </a:tc>
                    <a:tc>
                      <a:txBody>
                        <a:bodyPr/>
                        <a:lstStyle/>
                        <a:p>
                          <a:endParaRPr lang="en-US"/>
                        </a:p>
                      </a:txBody>
                      <a:tcPr>
                        <a:blipFill rotWithShape="0">
                          <a:blip r:embed="rId4"/>
                          <a:stretch>
                            <a:fillRect l="-100500" t="-66000" r="-302500" b="-2000"/>
                          </a:stretch>
                        </a:blipFill>
                      </a:tcPr>
                    </a:tc>
                    <a:tc>
                      <a:txBody>
                        <a:bodyPr/>
                        <a:lstStyle/>
                        <a:p>
                          <a:endParaRPr lang="en-US"/>
                        </a:p>
                      </a:txBody>
                      <a:tcPr>
                        <a:blipFill rotWithShape="0">
                          <a:blip r:embed="rId4"/>
                          <a:stretch>
                            <a:fillRect l="-199502" t="-66000" r="-200995" b="-2000"/>
                          </a:stretch>
                        </a:blipFill>
                      </a:tcPr>
                    </a:tc>
                    <a:tc>
                      <a:txBody>
                        <a:bodyPr/>
                        <a:lstStyle/>
                        <a:p>
                          <a:endParaRPr lang="en-US"/>
                        </a:p>
                      </a:txBody>
                      <a:tcPr>
                        <a:blipFill rotWithShape="0">
                          <a:blip r:embed="rId4"/>
                          <a:stretch>
                            <a:fillRect l="-301000" t="-66000" r="-102000" b="-2000"/>
                          </a:stretch>
                        </a:blipFill>
                      </a:tcPr>
                    </a:tc>
                    <a:tc>
                      <a:txBody>
                        <a:bodyPr/>
                        <a:lstStyle/>
                        <a:p>
                          <a:endParaRPr lang="en-US"/>
                        </a:p>
                      </a:txBody>
                      <a:tcPr>
                        <a:blipFill rotWithShape="0">
                          <a:blip r:embed="rId4"/>
                          <a:stretch>
                            <a:fillRect l="-401000" t="-66000" r="-2000" b="-2000"/>
                          </a:stretch>
                        </a:blipFill>
                      </a:tcPr>
                    </a:tc>
                  </a:tr>
                </a:tbl>
              </a:graphicData>
            </a:graphic>
          </p:graphicFrame>
        </mc:Fallback>
      </mc:AlternateContent>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p>
          <a:p>
            <a:pPr algn="ctr">
              <a:spcBef>
                <a:spcPct val="0"/>
              </a:spcBef>
              <a:defRPr/>
            </a:pPr>
            <a:r>
              <a:rPr lang="en-US" sz="2400" b="1" dirty="0"/>
              <a:t>Probability Mass Function(CO3)</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
        <p:nvSpPr>
          <p:cNvPr id="7" name="Slide Number Placeholder 6">
            <a:extLst>
              <a:ext uri="{FF2B5EF4-FFF2-40B4-BE49-F238E27FC236}">
                <a16:creationId xmlns:a16="http://schemas.microsoft.com/office/drawing/2014/main" id="{A7EB4206-128C-2AC3-937B-D9D7DF0418DC}"/>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909077071"/>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Continuous Random Variable:</a:t>
            </a:r>
            <a:r>
              <a:rPr lang="en-US" sz="2200" dirty="0"/>
              <a:t> </a:t>
            </a:r>
            <a:r>
              <a:rPr lang="en-US" sz="2000" dirty="0"/>
              <a:t>Which variables can assume any value within interval is called continuous .</a:t>
            </a:r>
          </a:p>
          <a:p>
            <a:pPr marL="0" indent="0">
              <a:buNone/>
            </a:pPr>
            <a:r>
              <a:rPr lang="en-US" sz="2000" b="1" dirty="0"/>
              <a:t>Example :</a:t>
            </a:r>
            <a:r>
              <a:rPr lang="en-US" sz="2000" dirty="0"/>
              <a:t> The heights of a group of individuals, Weight of Students </a:t>
            </a:r>
            <a:r>
              <a:rPr lang="en-US" sz="2000" dirty="0" err="1"/>
              <a:t>etc</a:t>
            </a:r>
            <a:endParaRPr lang="en-US" sz="2000" dirty="0"/>
          </a:p>
          <a:p>
            <a:pPr marL="0" lvl="0" indent="0">
              <a:buNone/>
            </a:pPr>
            <a:endParaRPr lang="en-US" sz="1800" dirty="0">
              <a:solidFill>
                <a:schemeClr val="dk1"/>
              </a:solidFill>
            </a:endParaRPr>
          </a:p>
        </p:txBody>
      </p:sp>
      <p:sp>
        <p:nvSpPr>
          <p:cNvPr id="4" name="Date Placeholder 3"/>
          <p:cNvSpPr>
            <a:spLocks noGrp="1"/>
          </p:cNvSpPr>
          <p:nvPr>
            <p:ph type="dt" sz="half" idx="10"/>
          </p:nvPr>
        </p:nvSpPr>
        <p:spPr/>
        <p:txBody>
          <a:bodyPr/>
          <a:lstStyle/>
          <a:p>
            <a:fld id="{6E92B406-E995-4A78-A413-BE537DCDBB22}"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p>
          <a:p>
            <a:pPr lvl="0" algn="ctr">
              <a:spcBef>
                <a:spcPct val="0"/>
              </a:spcBef>
              <a:defRPr/>
            </a:pPr>
            <a:r>
              <a:rPr lang="en-US" sz="2400" b="1" dirty="0"/>
              <a:t>Continuous Random Variables(CO3)</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1844987164"/>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Probability Density function: </a:t>
                </a:r>
                <a:r>
                  <a:rPr lang="en-US" sz="2200" dirty="0"/>
                  <a:t>It is expressed as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𝑃</m:t>
                      </m:r>
                      <m:d>
                        <m:dPr>
                          <m:ctrlPr>
                            <a:rPr lang="en-US" sz="2200" i="1" smtClean="0">
                              <a:latin typeface="Cambria Math" panose="02040503050406030204" pitchFamily="18" charset="0"/>
                            </a:rPr>
                          </m:ctrlPr>
                        </m:dPr>
                        <m:e>
                          <m:r>
                            <a:rPr lang="en-US" sz="2200" b="0" i="1" smtClean="0">
                              <a:latin typeface="Cambria Math"/>
                            </a:rPr>
                            <m:t>𝑥</m:t>
                          </m:r>
                          <m:r>
                            <a:rPr lang="en-US" sz="2200" b="0" i="1" smtClean="0">
                              <a:latin typeface="Cambria Math"/>
                            </a:rPr>
                            <m:t>−</m:t>
                          </m:r>
                          <m:f>
                            <m:fPr>
                              <m:ctrlPr>
                                <a:rPr lang="en-US" sz="2200" i="1" smtClean="0">
                                  <a:latin typeface="Cambria Math" panose="02040503050406030204" pitchFamily="18" charset="0"/>
                                </a:rPr>
                              </m:ctrlPr>
                            </m:fPr>
                            <m:num>
                              <m:r>
                                <a:rPr lang="en-US" sz="2200" b="0" i="1" smtClean="0">
                                  <a:latin typeface="Cambria Math"/>
                                </a:rPr>
                                <m:t>1</m:t>
                              </m:r>
                            </m:num>
                            <m:den>
                              <m:r>
                                <a:rPr lang="en-US" sz="2200" b="0" i="1" smtClean="0">
                                  <a:latin typeface="Cambria Math"/>
                                </a:rPr>
                                <m:t>2</m:t>
                              </m:r>
                            </m:den>
                          </m:f>
                          <m:r>
                            <a:rPr lang="en-US" sz="2200" b="0" i="1" smtClean="0">
                              <a:latin typeface="Cambria Math"/>
                            </a:rPr>
                            <m:t>𝑑𝑥</m:t>
                          </m:r>
                          <m:r>
                            <a:rPr lang="en-US" sz="2200" b="0" i="1" smtClean="0">
                              <a:latin typeface="Cambria Math"/>
                              <a:ea typeface="Cambria Math"/>
                            </a:rPr>
                            <m:t>≤</m:t>
                          </m:r>
                          <m:r>
                            <a:rPr lang="en-US" sz="2200" b="0" i="1" smtClean="0">
                              <a:latin typeface="Cambria Math"/>
                              <a:ea typeface="Cambria Math"/>
                            </a:rPr>
                            <m:t>𝑋</m:t>
                          </m:r>
                          <m:r>
                            <a:rPr lang="en-US" sz="2200" b="0" i="1" smtClean="0">
                              <a:latin typeface="Cambria Math"/>
                              <a:ea typeface="Cambria Math"/>
                            </a:rPr>
                            <m:t>≤</m:t>
                          </m:r>
                          <m:r>
                            <a:rPr lang="en-US" sz="2200" b="0" i="1" smtClean="0">
                              <a:latin typeface="Cambria Math"/>
                              <a:ea typeface="Cambria Math"/>
                            </a:rPr>
                            <m:t>𝑥</m:t>
                          </m:r>
                          <m:r>
                            <a:rPr lang="en-US" sz="2200" b="0" i="1" smtClean="0">
                              <a:latin typeface="Cambria Math"/>
                              <a:ea typeface="Cambria Math"/>
                            </a:rPr>
                            <m:t>+</m:t>
                          </m:r>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rPr>
                                <m:t>2</m:t>
                              </m:r>
                            </m:den>
                          </m:f>
                          <m:r>
                            <a:rPr lang="en-US" sz="2200" b="0" i="1">
                              <a:latin typeface="Cambria Math"/>
                            </a:rPr>
                            <m:t>𝑑𝑥</m:t>
                          </m:r>
                        </m:e>
                      </m:d>
                      <m:r>
                        <a:rPr lang="en-US" sz="2200" b="0" i="0" smtClean="0">
                          <a:latin typeface="Cambria Math"/>
                        </a:rPr>
                        <m:t>=</m:t>
                      </m:r>
                      <m:r>
                        <m:rPr>
                          <m:sty m:val="p"/>
                        </m:rPr>
                        <a:rPr lang="en-US" sz="2200" b="0" i="0" smtClean="0">
                          <a:latin typeface="Cambria Math"/>
                        </a:rPr>
                        <m:t>f</m:t>
                      </m:r>
                      <m:d>
                        <m:dPr>
                          <m:ctrlPr>
                            <a:rPr lang="en-US" sz="2200" i="1" smtClean="0">
                              <a:latin typeface="Cambria Math" panose="02040503050406030204" pitchFamily="18" charset="0"/>
                            </a:rPr>
                          </m:ctrlPr>
                        </m:dPr>
                        <m:e>
                          <m:r>
                            <m:rPr>
                              <m:sty m:val="p"/>
                            </m:rPr>
                            <a:rPr lang="en-US" sz="2200" b="0" i="0" smtClean="0">
                              <a:latin typeface="Cambria Math"/>
                            </a:rPr>
                            <m:t>x</m:t>
                          </m:r>
                        </m:e>
                      </m:d>
                      <m:r>
                        <m:rPr>
                          <m:sty m:val="p"/>
                        </m:rPr>
                        <a:rPr lang="en-US" sz="2200" b="0" i="0" smtClean="0">
                          <a:latin typeface="Cambria Math"/>
                        </a:rPr>
                        <m:t>dx</m:t>
                      </m:r>
                    </m:oMath>
                  </m:oMathPara>
                </a14:m>
                <a:endParaRPr lang="en-US" sz="2200" dirty="0"/>
              </a:p>
              <a:p>
                <a:pPr marL="0" indent="0">
                  <a:buNone/>
                </a:pPr>
                <a:r>
                  <a:rPr lang="en-US" sz="2200" b="1" dirty="0"/>
                  <a:t>Properties of probability Density function:</a:t>
                </a:r>
              </a:p>
              <a:p>
                <a:pPr marL="514350" indent="-514350">
                  <a:buFont typeface="+mj-lt"/>
                  <a:buAutoNum type="romanLcPeriod"/>
                </a:pPr>
                <a14:m>
                  <m:oMath xmlns:m="http://schemas.openxmlformats.org/officeDocument/2006/math">
                    <m:r>
                      <a:rPr lang="en-US" sz="2200" b="0" i="1" smtClean="0">
                        <a:latin typeface="Cambria Math"/>
                      </a:rPr>
                      <m:t>𝑓</m:t>
                    </m:r>
                    <m:d>
                      <m:dPr>
                        <m:ctrlPr>
                          <a:rPr lang="en-US" sz="2200" i="1" smtClean="0">
                            <a:latin typeface="Cambria Math" panose="02040503050406030204" pitchFamily="18" charset="0"/>
                          </a:rPr>
                        </m:ctrlPr>
                      </m:dPr>
                      <m:e>
                        <m:r>
                          <a:rPr lang="en-US" sz="2200" b="0" i="1" smtClean="0">
                            <a:latin typeface="Cambria Math"/>
                          </a:rPr>
                          <m:t>𝑥</m:t>
                        </m:r>
                      </m:e>
                    </m:d>
                    <m:r>
                      <a:rPr lang="en-US" sz="2200" b="0" i="1" smtClean="0">
                        <a:latin typeface="Cambria Math"/>
                        <a:ea typeface="Cambria Math"/>
                      </a:rPr>
                      <m:t>≥0</m:t>
                    </m:r>
                  </m:oMath>
                </a14:m>
                <a:r>
                  <a:rPr lang="en-US" sz="2200" dirty="0"/>
                  <a:t> for every x, </a:t>
                </a:r>
              </a:p>
              <a:p>
                <a:pPr marL="514350" indent="-514350">
                  <a:buFont typeface="+mj-lt"/>
                  <a:buAutoNum type="romanLcPeriod"/>
                </a:pPr>
                <a14:m>
                  <m:oMath xmlns:m="http://schemas.openxmlformats.org/officeDocument/2006/math">
                    <m:nary>
                      <m:naryPr>
                        <m:limLoc m:val="undOvr"/>
                        <m:ctrlPr>
                          <a:rPr lang="en-US" sz="2200" i="1" smtClean="0">
                            <a:latin typeface="Cambria Math" panose="02040503050406030204" pitchFamily="18" charset="0"/>
                          </a:rPr>
                        </m:ctrlPr>
                      </m:naryPr>
                      <m:sub>
                        <m:r>
                          <m:rPr>
                            <m:brk m:alnAt="24"/>
                          </m:rPr>
                          <a:rPr lang="en-US" sz="2200" b="0" i="1" smtClean="0">
                            <a:latin typeface="Cambria Math"/>
                          </a:rPr>
                          <m:t>−</m:t>
                        </m:r>
                        <m:r>
                          <a:rPr lang="en-US" sz="2200" b="0" i="1" smtClean="0">
                            <a:latin typeface="Cambria Math"/>
                            <a:ea typeface="Cambria Math"/>
                          </a:rPr>
                          <m:t>∞</m:t>
                        </m:r>
                      </m:sub>
                      <m:sup>
                        <m:r>
                          <a:rPr lang="en-US" sz="2200" b="0" i="1" smtClean="0">
                            <a:latin typeface="Cambria Math"/>
                            <a:ea typeface="Cambria Math"/>
                          </a:rPr>
                          <m:t>∞</m:t>
                        </m:r>
                      </m:sup>
                      <m:e>
                        <m:r>
                          <a:rPr lang="en-US" sz="2200" b="0" i="1" smtClean="0">
                            <a:latin typeface="Cambria Math"/>
                          </a:rPr>
                          <m:t>𝑓</m:t>
                        </m:r>
                        <m:d>
                          <m:dPr>
                            <m:ctrlPr>
                              <a:rPr lang="en-US" sz="220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𝑑𝑥</m:t>
                        </m:r>
                        <m:r>
                          <a:rPr lang="en-US" sz="2200" b="0" i="1" smtClean="0">
                            <a:latin typeface="Cambria Math"/>
                          </a:rPr>
                          <m:t>=1</m:t>
                        </m:r>
                      </m:e>
                    </m:nary>
                  </m:oMath>
                </a14:m>
                <a:endParaRPr lang="en-US" sz="2200" dirty="0"/>
              </a:p>
              <a:p>
                <a:pPr marL="0" indent="0">
                  <a:buNone/>
                </a:pPr>
                <a:r>
                  <a:rPr lang="en-US" sz="2200" b="1" dirty="0"/>
                  <a:t>Q1.</a:t>
                </a:r>
                <a:r>
                  <a:rPr lang="en-US" sz="2200" dirty="0"/>
                  <a:t> If f(x) has probability density </a:t>
                </a:r>
                <a14:m>
                  <m:oMath xmlns:m="http://schemas.openxmlformats.org/officeDocument/2006/math">
                    <m:r>
                      <a:rPr lang="en-US" sz="2200" b="0" i="1" smtClean="0">
                        <a:latin typeface="Cambria Math"/>
                      </a:rPr>
                      <m:t>𝑐</m:t>
                    </m:r>
                    <m:sSup>
                      <m:sSupPr>
                        <m:ctrlPr>
                          <a:rPr lang="en-US" sz="2200" i="1" smtClean="0">
                            <a:latin typeface="Cambria Math" panose="02040503050406030204" pitchFamily="18" charset="0"/>
                          </a:rPr>
                        </m:ctrlPr>
                      </m:sSupPr>
                      <m:e>
                        <m:r>
                          <a:rPr lang="en-US" sz="2200" b="0" i="1" smtClean="0">
                            <a:latin typeface="Cambria Math"/>
                          </a:rPr>
                          <m:t>𝑥</m:t>
                        </m:r>
                      </m:e>
                      <m:sup>
                        <m:r>
                          <a:rPr lang="en-US" sz="2200" b="0" i="1" smtClean="0">
                            <a:latin typeface="Cambria Math"/>
                          </a:rPr>
                          <m:t>2</m:t>
                        </m:r>
                      </m:sup>
                    </m:sSup>
                    <m:r>
                      <a:rPr lang="en-US" sz="2200" b="0" i="1" smtClean="0">
                        <a:latin typeface="Cambria Math"/>
                      </a:rPr>
                      <m:t>,0</m:t>
                    </m:r>
                    <m:r>
                      <a:rPr lang="en-US" sz="2200" b="0" i="1" smtClean="0">
                        <a:latin typeface="Cambria Math"/>
                        <a:ea typeface="Cambria Math"/>
                      </a:rPr>
                      <m:t>&lt;</m:t>
                    </m:r>
                    <m:r>
                      <a:rPr lang="en-US" sz="2200" b="0" i="1" smtClean="0">
                        <a:latin typeface="Cambria Math"/>
                        <a:ea typeface="Cambria Math"/>
                      </a:rPr>
                      <m:t>𝑥</m:t>
                    </m:r>
                    <m:r>
                      <a:rPr lang="en-US" sz="2200" b="0" i="1" smtClean="0">
                        <a:latin typeface="Cambria Math"/>
                        <a:ea typeface="Cambria Math"/>
                      </a:rPr>
                      <m:t>&lt;1,</m:t>
                    </m:r>
                  </m:oMath>
                </a14:m>
                <a:r>
                  <a:rPr lang="en-US" sz="2200" dirty="0"/>
                  <a:t> determine c and find the probability that </a:t>
                </a:r>
                <a14:m>
                  <m:oMath xmlns:m="http://schemas.openxmlformats.org/officeDocument/2006/math">
                    <m:f>
                      <m:fPr>
                        <m:ctrlPr>
                          <a:rPr lang="en-US" sz="2200" i="1" smtClean="0">
                            <a:latin typeface="Cambria Math" panose="02040503050406030204" pitchFamily="18" charset="0"/>
                          </a:rPr>
                        </m:ctrlPr>
                      </m:fPr>
                      <m:num>
                        <m:r>
                          <a:rPr lang="en-US" sz="2200" b="0" i="1" smtClean="0">
                            <a:latin typeface="Cambria Math"/>
                          </a:rPr>
                          <m:t>1</m:t>
                        </m:r>
                      </m:num>
                      <m:den>
                        <m:r>
                          <a:rPr lang="en-US" sz="2200" b="0" i="1" smtClean="0">
                            <a:latin typeface="Cambria Math"/>
                          </a:rPr>
                          <m:t>3</m:t>
                        </m:r>
                      </m:den>
                    </m:f>
                    <m:r>
                      <a:rPr lang="en-US" sz="2200" b="0" i="1" smtClean="0">
                        <a:latin typeface="Cambria Math"/>
                        <a:ea typeface="Cambria Math"/>
                      </a:rPr>
                      <m:t>&lt;</m:t>
                    </m:r>
                    <m:r>
                      <a:rPr lang="en-US" sz="2200" b="0" i="1" smtClean="0">
                        <a:latin typeface="Cambria Math"/>
                        <a:ea typeface="Cambria Math"/>
                      </a:rPr>
                      <m:t>𝑥</m:t>
                    </m:r>
                    <m:r>
                      <a:rPr lang="en-US" sz="2200" b="0" i="1" smtClean="0">
                        <a:latin typeface="Cambria Math"/>
                        <a:ea typeface="Cambria Math"/>
                      </a:rPr>
                      <m:t>&lt;</m:t>
                    </m:r>
                    <m:f>
                      <m:fPr>
                        <m:ctrlPr>
                          <a:rPr lang="en-US" sz="220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2</m:t>
                        </m:r>
                      </m:den>
                    </m:f>
                  </m:oMath>
                </a14:m>
                <a:r>
                  <a:rPr lang="en-US" sz="2200" dirty="0"/>
                  <a:t>, i.e. </a:t>
                </a:r>
                <a14:m>
                  <m:oMath xmlns:m="http://schemas.openxmlformats.org/officeDocument/2006/math">
                    <m:r>
                      <m:rPr>
                        <m:sty m:val="p"/>
                      </m:rPr>
                      <a:rPr lang="en-US" sz="2200" b="0" i="0" smtClean="0">
                        <a:latin typeface="Cambria Math"/>
                      </a:rPr>
                      <m:t>P</m:t>
                    </m:r>
                    <m:d>
                      <m:dPr>
                        <m:ctrlPr>
                          <a:rPr lang="en-US" sz="2200" i="1" smtClean="0">
                            <a:latin typeface="Cambria Math" panose="02040503050406030204" pitchFamily="18" charset="0"/>
                          </a:rPr>
                        </m:ctrlPr>
                      </m:dPr>
                      <m:e>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rPr>
                              <m:t>3</m:t>
                            </m:r>
                          </m:den>
                        </m:f>
                        <m:r>
                          <a:rPr lang="en-US" sz="2200" b="0" i="1">
                            <a:latin typeface="Cambria Math"/>
                            <a:ea typeface="Cambria Math"/>
                          </a:rPr>
                          <m:t>&lt;</m:t>
                        </m:r>
                        <m:r>
                          <a:rPr lang="en-US" sz="2200" b="0" i="1">
                            <a:latin typeface="Cambria Math"/>
                            <a:ea typeface="Cambria Math"/>
                          </a:rPr>
                          <m:t>𝑥</m:t>
                        </m:r>
                        <m:r>
                          <a:rPr lang="en-US" sz="2200" b="0" i="1">
                            <a:latin typeface="Cambria Math"/>
                            <a:ea typeface="Cambria Math"/>
                          </a:rPr>
                          <m:t>&lt;</m:t>
                        </m:r>
                        <m:f>
                          <m:fPr>
                            <m:ctrlPr>
                              <a:rPr lang="en-US" sz="2200" i="1">
                                <a:latin typeface="Cambria Math" panose="02040503050406030204" pitchFamily="18" charset="0"/>
                                <a:ea typeface="Cambria Math"/>
                              </a:rPr>
                            </m:ctrlPr>
                          </m:fPr>
                          <m:num>
                            <m:r>
                              <a:rPr lang="en-US" sz="2200" b="0" i="1">
                                <a:latin typeface="Cambria Math"/>
                                <a:ea typeface="Cambria Math"/>
                              </a:rPr>
                              <m:t>1</m:t>
                            </m:r>
                          </m:num>
                          <m:den>
                            <m:r>
                              <a:rPr lang="en-US" sz="2200" b="0" i="1">
                                <a:latin typeface="Cambria Math"/>
                                <a:ea typeface="Cambria Math"/>
                              </a:rPr>
                              <m:t>2</m:t>
                            </m:r>
                          </m:den>
                        </m:f>
                      </m:e>
                    </m:d>
                  </m:oMath>
                </a14:m>
                <a:r>
                  <a:rPr lang="en-US" sz="2200" dirty="0"/>
                  <a:t>.</a:t>
                </a:r>
              </a:p>
              <a:p>
                <a:pPr marL="0" indent="0">
                  <a:buNone/>
                </a:pPr>
                <a:r>
                  <a:rPr lang="en-US" sz="2200" b="1" dirty="0"/>
                  <a:t>Solution: </a:t>
                </a:r>
                <a:r>
                  <a:rPr lang="en-US" sz="2200" dirty="0"/>
                  <a:t>Probability density function </a:t>
                </a:r>
                <a14:m>
                  <m:oMath xmlns:m="http://schemas.openxmlformats.org/officeDocument/2006/math">
                    <m:r>
                      <m:rPr>
                        <m:sty m:val="p"/>
                      </m:rPr>
                      <a:rPr lang="en-US" sz="2200" b="0" i="0" smtClean="0">
                        <a:latin typeface="Cambria Math"/>
                      </a:rPr>
                      <m:t>f</m:t>
                    </m:r>
                    <m:d>
                      <m:dPr>
                        <m:ctrlPr>
                          <a:rPr lang="en-US" sz="2200" i="1" smtClean="0">
                            <a:latin typeface="Cambria Math" panose="02040503050406030204" pitchFamily="18" charset="0"/>
                          </a:rPr>
                        </m:ctrlPr>
                      </m:dPr>
                      <m:e>
                        <m:r>
                          <m:rPr>
                            <m:sty m:val="p"/>
                          </m:rPr>
                          <a:rPr lang="en-US" sz="2200" b="0" i="0" smtClean="0">
                            <a:latin typeface="Cambria Math"/>
                          </a:rPr>
                          <m:t>x</m:t>
                        </m:r>
                      </m:e>
                    </m:d>
                    <m:r>
                      <a:rPr lang="en-US" sz="2200" b="0" i="0" smtClean="0">
                        <a:latin typeface="Cambria Math"/>
                      </a:rPr>
                      <m:t>=</m:t>
                    </m:r>
                    <m:r>
                      <a:rPr lang="en-US" sz="2200" b="0" i="1">
                        <a:latin typeface="Cambria Math"/>
                      </a:rPr>
                      <m:t>𝑐</m:t>
                    </m:r>
                    <m:sSup>
                      <m:sSupPr>
                        <m:ctrlPr>
                          <a:rPr lang="en-US" sz="2200" i="1">
                            <a:latin typeface="Cambria Math" panose="02040503050406030204" pitchFamily="18" charset="0"/>
                          </a:rPr>
                        </m:ctrlPr>
                      </m:sSupPr>
                      <m:e>
                        <m:r>
                          <a:rPr lang="en-US" sz="2200" b="0" i="1">
                            <a:latin typeface="Cambria Math"/>
                          </a:rPr>
                          <m:t>𝑥</m:t>
                        </m:r>
                      </m:e>
                      <m:sup>
                        <m:r>
                          <a:rPr lang="en-US" sz="2200" b="0" i="1">
                            <a:latin typeface="Cambria Math"/>
                          </a:rPr>
                          <m:t>2</m:t>
                        </m:r>
                      </m:sup>
                    </m:sSup>
                  </m:oMath>
                </a14:m>
                <a:r>
                  <a:rPr lang="en-US" sz="2200" dirty="0"/>
                  <a:t>……..(1)</a:t>
                </a:r>
              </a:p>
              <a:p>
                <a:pPr marL="0" indent="0">
                  <a:buNone/>
                </a:pPr>
                <a:r>
                  <a:rPr lang="en-US" sz="2200" dirty="0"/>
                  <a:t>Using  2</a:t>
                </a:r>
                <a:r>
                  <a:rPr lang="en-US" sz="2200" baseline="30000" dirty="0"/>
                  <a:t>nd</a:t>
                </a:r>
                <a:r>
                  <a:rPr lang="en-US" sz="2200" dirty="0"/>
                  <a:t> property </a:t>
                </a:r>
                <a14:m>
                  <m:oMath xmlns:m="http://schemas.openxmlformats.org/officeDocument/2006/math">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r>
                          <a:rPr lang="en-US" sz="2200" i="1">
                            <a:latin typeface="Cambria Math"/>
                          </a:rPr>
                          <m:t>=1</m:t>
                        </m:r>
                      </m:e>
                    </m:nary>
                  </m:oMath>
                </a14:m>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r="-66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A742E8C-6478-4F02-899B-BB9A994E6B98}"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b="1" dirty="0"/>
          </a:p>
          <a:p>
            <a:pPr lvl="0" algn="ctr">
              <a:spcBef>
                <a:spcPct val="0"/>
              </a:spcBef>
              <a:defRPr/>
            </a:pPr>
            <a:r>
              <a:rPr lang="en-US" sz="3000" b="1" dirty="0"/>
              <a:t> </a:t>
            </a:r>
          </a:p>
          <a:p>
            <a:pPr lvl="0" algn="ctr">
              <a:spcBef>
                <a:spcPct val="0"/>
              </a:spcBef>
              <a:defRPr/>
            </a:pPr>
            <a:r>
              <a:rPr lang="en-US" sz="2400" b="1" dirty="0"/>
              <a:t>Probability Density function(CO3)</a:t>
            </a:r>
          </a:p>
          <a:p>
            <a:pPr algn="ctr">
              <a:spcBef>
                <a:spcPct val="0"/>
              </a:spcBef>
              <a:defRPr/>
            </a:pPr>
            <a:endParaRPr lang="en-US" sz="3000" b="1"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42095721"/>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We have</a:t>
                </a:r>
              </a:p>
              <a:p>
                <a:pPr marL="0" indent="0">
                  <a:buNone/>
                </a:pPr>
                <a:r>
                  <a:rPr lang="en-US" sz="2200" dirty="0"/>
                  <a:t> </a:t>
                </a:r>
                <a14:m>
                  <m:oMath xmlns:m="http://schemas.openxmlformats.org/officeDocument/2006/math">
                    <m:nary>
                      <m:naryPr>
                        <m:limLoc m:val="undOvr"/>
                        <m:ctrlPr>
                          <a:rPr lang="en-US" sz="2200" i="1" smtClean="0">
                            <a:latin typeface="Cambria Math" panose="02040503050406030204" pitchFamily="18" charset="0"/>
                          </a:rPr>
                        </m:ctrlPr>
                      </m:naryPr>
                      <m:sub>
                        <m:r>
                          <m:rPr>
                            <m:brk/>
                          </m:rPr>
                          <a:rPr lang="en-US" sz="2200" b="0" i="1" smtClean="0">
                            <a:latin typeface="Cambria Math"/>
                          </a:rPr>
                          <m:t>0</m:t>
                        </m:r>
                      </m:sub>
                      <m:sup>
                        <m:r>
                          <a:rPr lang="en-US" sz="2200" b="0" i="1" smtClean="0">
                            <a:latin typeface="Cambria Math"/>
                            <a:ea typeface="Cambria Math"/>
                          </a:rPr>
                          <m:t>1</m:t>
                        </m:r>
                      </m:sup>
                      <m:e>
                        <m:r>
                          <a:rPr lang="en-US" sz="2200" i="1">
                            <a:latin typeface="Cambria Math"/>
                          </a:rPr>
                          <m:t>𝑐</m:t>
                        </m:r>
                        <m:sSup>
                          <m:sSupPr>
                            <m:ctrlPr>
                              <a:rPr lang="en-US" sz="2200" i="1">
                                <a:latin typeface="Cambria Math" panose="02040503050406030204" pitchFamily="18" charset="0"/>
                              </a:rPr>
                            </m:ctrlPr>
                          </m:sSupPr>
                          <m:e>
                            <m:r>
                              <a:rPr lang="en-US" sz="2200" i="1">
                                <a:latin typeface="Cambria Math"/>
                              </a:rPr>
                              <m:t>𝑥</m:t>
                            </m:r>
                          </m:e>
                          <m:sup>
                            <m:r>
                              <a:rPr lang="en-US" sz="2200" i="1">
                                <a:latin typeface="Cambria Math"/>
                              </a:rPr>
                              <m:t>2</m:t>
                            </m:r>
                          </m:sup>
                        </m:sSup>
                        <m:r>
                          <a:rPr lang="en-US" sz="2200" i="1">
                            <a:latin typeface="Cambria Math"/>
                          </a:rPr>
                          <m:t>=1</m:t>
                        </m:r>
                      </m:e>
                    </m:nary>
                  </m:oMath>
                </a14:m>
                <a:endParaRPr lang="en-US" sz="2200" i="1" dirty="0">
                  <a:latin typeface="Cambria Math"/>
                </a:endParaRPr>
              </a:p>
              <a:p>
                <a:pPr marL="0" indent="0">
                  <a:buNone/>
                </a:pPr>
                <a14:m>
                  <m:oMathPara xmlns:m="http://schemas.openxmlformats.org/officeDocument/2006/math">
                    <m:oMathParaPr>
                      <m:jc m:val="left"/>
                    </m:oMathParaPr>
                    <m:oMath xmlns:m="http://schemas.openxmlformats.org/officeDocument/2006/math">
                      <m:r>
                        <a:rPr lang="en-US" sz="2200" i="1" smtClean="0">
                          <a:latin typeface="Cambria Math"/>
                          <a:ea typeface="Cambria Math"/>
                        </a:rPr>
                        <m:t>⟹</m:t>
                      </m:r>
                      <m:f>
                        <m:fPr>
                          <m:ctrlPr>
                            <a:rPr lang="en-US" sz="220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3</m:t>
                          </m:r>
                        </m:den>
                      </m:f>
                      <m:sSubSup>
                        <m:sSubSupPr>
                          <m:ctrlPr>
                            <a:rPr lang="en-US" sz="2200" i="1" smtClean="0">
                              <a:latin typeface="Cambria Math" panose="02040503050406030204" pitchFamily="18" charset="0"/>
                              <a:ea typeface="Cambria Math"/>
                            </a:rPr>
                          </m:ctrlPr>
                        </m:sSubSupPr>
                        <m:e>
                          <m:sSup>
                            <m:sSupPr>
                              <m:ctrlPr>
                                <a:rPr lang="en-US" sz="2200" i="1" smtClean="0">
                                  <a:latin typeface="Cambria Math" panose="02040503050406030204" pitchFamily="18" charset="0"/>
                                  <a:ea typeface="Cambria Math"/>
                                </a:rPr>
                              </m:ctrlPr>
                            </m:sSupPr>
                            <m:e>
                              <m:d>
                                <m:dPr>
                                  <m:begChr m:val="["/>
                                  <m:endChr m:val="]"/>
                                  <m:ctrlPr>
                                    <a:rPr lang="en-US" sz="2200" i="1">
                                      <a:latin typeface="Cambria Math" panose="02040503050406030204" pitchFamily="18" charset="0"/>
                                      <a:ea typeface="Cambria Math"/>
                                    </a:rPr>
                                  </m:ctrlPr>
                                </m:dPr>
                                <m:e>
                                  <m:r>
                                    <a:rPr lang="en-US" sz="2200" i="1">
                                      <a:latin typeface="Cambria Math"/>
                                      <a:ea typeface="Cambria Math"/>
                                    </a:rPr>
                                    <m:t>𝑐</m:t>
                                  </m:r>
                                  <m:sSup>
                                    <m:sSupPr>
                                      <m:ctrlPr>
                                        <a:rPr lang="en-US" sz="2200" i="1">
                                          <a:latin typeface="Cambria Math" panose="02040503050406030204" pitchFamily="18" charset="0"/>
                                          <a:ea typeface="Cambria Math"/>
                                        </a:rPr>
                                      </m:ctrlPr>
                                    </m:sSupPr>
                                    <m:e>
                                      <m:r>
                                        <a:rPr lang="en-US" sz="2200" b="0" i="1" smtClean="0">
                                          <a:latin typeface="Cambria Math"/>
                                          <a:ea typeface="Cambria Math"/>
                                        </a:rPr>
                                        <m:t>𝑥</m:t>
                                      </m:r>
                                    </m:e>
                                    <m:sup>
                                      <m:r>
                                        <a:rPr lang="en-US" sz="2200" b="0" i="1" smtClean="0">
                                          <a:latin typeface="Cambria Math"/>
                                          <a:ea typeface="Cambria Math"/>
                                        </a:rPr>
                                        <m:t>3</m:t>
                                      </m:r>
                                    </m:sup>
                                  </m:sSup>
                                </m:e>
                              </m:d>
                            </m:e>
                            <m:sup>
                              <m:r>
                                <a:rPr lang="en-US" sz="2200" b="0" i="1" smtClean="0">
                                  <a:latin typeface="Cambria Math"/>
                                  <a:ea typeface="Cambria Math"/>
                                </a:rPr>
                                <m:t>1</m:t>
                              </m:r>
                            </m:sup>
                          </m:sSup>
                        </m:e>
                        <m:sub>
                          <m:r>
                            <a:rPr lang="en-US" sz="2200" b="0" i="1" smtClean="0">
                              <a:latin typeface="Cambria Math"/>
                              <a:ea typeface="Cambria Math"/>
                            </a:rPr>
                            <m:t>0</m:t>
                          </m:r>
                        </m:sub>
                        <m:sup>
                          <m:r>
                            <a:rPr lang="en-IN" sz="2200" b="0" i="1" smtClean="0">
                              <a:latin typeface="Cambria Math" panose="02040503050406030204" pitchFamily="18" charset="0"/>
                              <a:ea typeface="Cambria Math"/>
                            </a:rPr>
                            <m:t> </m:t>
                          </m:r>
                        </m:sup>
                      </m:sSubSup>
                      <m:r>
                        <a:rPr lang="en-US" sz="2200" b="0" i="0" smtClean="0">
                          <a:latin typeface="Cambria Math"/>
                          <a:ea typeface="Cambria Math"/>
                        </a:rPr>
                        <m:t>=1</m:t>
                      </m:r>
                    </m:oMath>
                  </m:oMathPara>
                </a14:m>
                <a:endParaRPr lang="en-US" sz="2200" b="0" i="0" dirty="0">
                  <a:latin typeface="Cambria Math"/>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r>
                        <a:rPr lang="en-US" sz="2200" b="0" i="1" smtClean="0">
                          <a:latin typeface="Cambria Math"/>
                          <a:ea typeface="Cambria Math"/>
                        </a:rPr>
                        <m:t>𝑐</m:t>
                      </m:r>
                      <m:r>
                        <a:rPr lang="en-US" sz="2200" b="0" i="1" smtClean="0">
                          <a:latin typeface="Cambria Math"/>
                          <a:ea typeface="Cambria Math"/>
                        </a:rPr>
                        <m:t>=3</m:t>
                      </m:r>
                    </m:oMath>
                  </m:oMathPara>
                </a14:m>
                <a:endParaRPr lang="en-US" sz="2200" dirty="0"/>
              </a:p>
              <a:p>
                <a:pPr marL="0" indent="0">
                  <a:buNone/>
                </a:pPr>
                <a14:m>
                  <m:oMathPara xmlns:m="http://schemas.openxmlformats.org/officeDocument/2006/math">
                    <m:oMathParaPr>
                      <m:jc m:val="left"/>
                    </m:oMathParaPr>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r>
                            <a:rPr lang="en-US" sz="2200" i="1">
                              <a:latin typeface="Cambria Math"/>
                              <a:ea typeface="Cambria Math"/>
                            </a:rPr>
                            <m:t>&lt;</m:t>
                          </m:r>
                          <m:r>
                            <a:rPr lang="en-US" sz="2200" i="1">
                              <a:latin typeface="Cambria Math"/>
                              <a:ea typeface="Cambria Math"/>
                            </a:rPr>
                            <m:t>𝑥</m:t>
                          </m:r>
                          <m:r>
                            <a:rPr lang="en-US" sz="2200" i="1">
                              <a:latin typeface="Cambria Math"/>
                              <a:ea typeface="Cambria Math"/>
                            </a:rPr>
                            <m:t>&lt;</m:t>
                          </m:r>
                          <m:f>
                            <m:fPr>
                              <m:ctrlPr>
                                <a:rPr lang="en-US" sz="2200" i="1">
                                  <a:latin typeface="Cambria Math" panose="02040503050406030204" pitchFamily="18" charset="0"/>
                                  <a:ea typeface="Cambria Math"/>
                                </a:rPr>
                              </m:ctrlPr>
                            </m:fPr>
                            <m:num>
                              <m:r>
                                <a:rPr lang="en-US" sz="2200" i="1">
                                  <a:latin typeface="Cambria Math"/>
                                  <a:ea typeface="Cambria Math"/>
                                </a:rPr>
                                <m:t>1</m:t>
                              </m:r>
                            </m:num>
                            <m:den>
                              <m:r>
                                <a:rPr lang="en-US" sz="2200" i="1">
                                  <a:latin typeface="Cambria Math"/>
                                  <a:ea typeface="Cambria Math"/>
                                </a:rPr>
                                <m:t>2</m:t>
                              </m:r>
                            </m:den>
                          </m:f>
                        </m:e>
                      </m:d>
                      <m:r>
                        <a:rPr lang="en-US" sz="2200" b="0" i="1" smtClean="0">
                          <a:latin typeface="Cambria Math"/>
                          <a:ea typeface="Cambria Math"/>
                        </a:rPr>
                        <m:t>=</m:t>
                      </m:r>
                      <m:nary>
                        <m:naryPr>
                          <m:ctrlPr>
                            <a:rPr lang="en-US" sz="2200" b="0" i="1" smtClean="0">
                              <a:latin typeface="Cambria Math" panose="02040503050406030204" pitchFamily="18" charset="0"/>
                              <a:ea typeface="Cambria Math"/>
                            </a:rPr>
                          </m:ctrlPr>
                        </m:naryPr>
                        <m:sub>
                          <m:f>
                            <m:fPr>
                              <m:type m:val="skw"/>
                              <m:ctrlPr>
                                <a:rPr lang="en-US" sz="2200" b="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3</m:t>
                              </m:r>
                            </m:den>
                          </m:f>
                        </m:sub>
                        <m:sup>
                          <m:f>
                            <m:fPr>
                              <m:type m:val="skw"/>
                              <m:ctrlPr>
                                <a:rPr lang="en-US" sz="2200" b="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2</m:t>
                              </m:r>
                            </m:den>
                          </m:f>
                        </m:sup>
                        <m:e>
                          <m:r>
                            <a:rPr lang="en-US" sz="2200" b="0" i="1" smtClean="0">
                              <a:latin typeface="Cambria Math"/>
                              <a:ea typeface="Cambria Math"/>
                            </a:rPr>
                            <m:t>3</m:t>
                          </m:r>
                          <m:sSup>
                            <m:sSupPr>
                              <m:ctrlPr>
                                <a:rPr lang="en-US" sz="2200" i="1">
                                  <a:latin typeface="Cambria Math" panose="02040503050406030204" pitchFamily="18" charset="0"/>
                                </a:rPr>
                              </m:ctrlPr>
                            </m:sSupPr>
                            <m:e>
                              <m:r>
                                <a:rPr lang="en-US" sz="2200" i="1">
                                  <a:latin typeface="Cambria Math"/>
                                </a:rPr>
                                <m:t>𝑥</m:t>
                              </m:r>
                            </m:e>
                            <m:sup>
                              <m:r>
                                <a:rPr lang="en-US" sz="2200" i="1">
                                  <a:latin typeface="Cambria Math"/>
                                </a:rPr>
                                <m:t>2</m:t>
                              </m:r>
                            </m:sup>
                          </m:sSup>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19</m:t>
                              </m:r>
                            </m:num>
                            <m:den>
                              <m:r>
                                <a:rPr lang="en-US" sz="2200" b="0" i="1" smtClean="0">
                                  <a:latin typeface="Cambria Math"/>
                                </a:rPr>
                                <m:t>216</m:t>
                              </m:r>
                            </m:den>
                          </m:f>
                        </m:e>
                      </m:nary>
                    </m:oMath>
                  </m:oMathPara>
                </a14:m>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963" t="-94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8B700E6B-E485-4070-8ACF-F6C13D5BB899}"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b="1" dirty="0"/>
          </a:p>
          <a:p>
            <a:pPr lvl="0" algn="ctr">
              <a:spcBef>
                <a:spcPct val="0"/>
              </a:spcBef>
              <a:defRPr/>
            </a:pPr>
            <a:r>
              <a:rPr lang="en-US" sz="3000" b="1" dirty="0"/>
              <a:t> </a:t>
            </a:r>
          </a:p>
          <a:p>
            <a:pPr lvl="0" algn="ctr">
              <a:spcBef>
                <a:spcPct val="0"/>
              </a:spcBef>
              <a:defRPr/>
            </a:pPr>
            <a:r>
              <a:rPr lang="en-US" sz="2400" b="1" dirty="0"/>
              <a:t>Probability Density function(CO3)</a:t>
            </a:r>
          </a:p>
          <a:p>
            <a:pPr algn="ctr">
              <a:spcBef>
                <a:spcPct val="0"/>
              </a:spcBef>
              <a:defRPr/>
            </a:pPr>
            <a:endParaRPr lang="en-US" sz="2400" b="1"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1812034104"/>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0DC16FD-370D-4F29-A226-D8F39C24BD2C}" type="datetime1">
              <a:rPr lang="en-US" smtClean="0"/>
              <a:t>2/24/2024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6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Syllabus</a:t>
            </a:r>
          </a:p>
        </p:txBody>
      </p:sp>
      <p:sp>
        <p:nvSpPr>
          <p:cNvPr id="10" name="Footer Placeholder 9"/>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
        <p:nvSpPr>
          <p:cNvPr id="2" name="Content Placeholder 1"/>
          <p:cNvSpPr>
            <a:spLocks noGrp="1"/>
          </p:cNvSpPr>
          <p:nvPr>
            <p:ph idx="1"/>
          </p:nvPr>
        </p:nvSpPr>
        <p:spPr/>
        <p:txBody>
          <a:bodyPr>
            <a:normAutofit/>
          </a:bodyPr>
          <a:lstStyle/>
          <a:p>
            <a:pPr marL="0" indent="0" algn="just">
              <a:buNone/>
            </a:pPr>
            <a:r>
              <a:rPr lang="en-US" sz="2000" b="1" dirty="0">
                <a:latin typeface="Times New Roman" pitchFamily="18" charset="0"/>
                <a:ea typeface="Times New Roman" pitchFamily="18" charset="0"/>
                <a:cs typeface="Times New Roman" pitchFamily="18" charset="0"/>
              </a:rPr>
              <a:t>Unit-I (</a:t>
            </a:r>
            <a:r>
              <a:rPr lang="en-US" sz="2000" b="1" dirty="0">
                <a:latin typeface="Times New Roman" pitchFamily="18" charset="0"/>
                <a:ea typeface="Calibri" panose="020F0502020204030204" pitchFamily="34" charset="0"/>
                <a:cs typeface="Times New Roman" pitchFamily="18" charset="0"/>
              </a:rPr>
              <a:t>Statistical Techniques-I)</a:t>
            </a:r>
            <a:endParaRPr lang="en-US" sz="2000" b="1" dirty="0">
              <a:latin typeface="Times New Roman" pitchFamily="18" charset="0"/>
              <a:ea typeface="Times New Roman" panose="02020603050405020304" pitchFamily="18" charset="0"/>
              <a:cs typeface="Times New Roman" pitchFamily="18" charset="0"/>
            </a:endParaRPr>
          </a:p>
          <a:p>
            <a:pPr marL="0" indent="0" algn="just">
              <a:buNone/>
            </a:pPr>
            <a:r>
              <a:rPr lang="en-US" sz="2000" dirty="0">
                <a:latin typeface="Times New Roman" pitchFamily="18" charset="0"/>
                <a:ea typeface="Calibri" panose="020F0502020204030204" pitchFamily="34" charset="0"/>
                <a:cs typeface="Times New Roman" pitchFamily="18" charset="0"/>
              </a:rPr>
              <a:t>Introduction: Measures of central tendency: Mean, Median, Mode, Moment, Skewness, Kurtosis, Curve Fitting ,Method of least squares, Fitting of straight lines, Fitting of second degree parabola, Exponential curves ,Correlation and Rank correlation, Linear regression, nonlinear regression and multiple linear regression</a:t>
            </a:r>
          </a:p>
          <a:p>
            <a:pPr marL="0" indent="0" algn="just">
              <a:buNone/>
            </a:pPr>
            <a:r>
              <a:rPr lang="en-US" sz="2000" b="1" dirty="0">
                <a:latin typeface="Times New Roman" pitchFamily="18" charset="0"/>
                <a:ea typeface="Times New Roman" panose="02020603050405020304" pitchFamily="18" charset="0"/>
                <a:cs typeface="Times New Roman" pitchFamily="18" charset="0"/>
              </a:rPr>
              <a:t>Unit-II (</a:t>
            </a:r>
            <a:r>
              <a:rPr lang="en-US" sz="2000" b="1" dirty="0">
                <a:latin typeface="Times New Roman" pitchFamily="18" charset="0"/>
                <a:ea typeface="Calibri" panose="020F0502020204030204" pitchFamily="34" charset="0"/>
                <a:cs typeface="Times New Roman" pitchFamily="18" charset="0"/>
              </a:rPr>
              <a:t>Statistical Techniques-II)</a:t>
            </a:r>
          </a:p>
          <a:p>
            <a:pPr marL="0" indent="0" algn="just">
              <a:buNone/>
            </a:pPr>
            <a:r>
              <a:rPr lang="en-US" sz="2000" dirty="0">
                <a:latin typeface="Times New Roman" pitchFamily="18" charset="0"/>
                <a:ea typeface="Times New Roman" panose="02020603050405020304" pitchFamily="18" charset="0"/>
                <a:cs typeface="Times New Roman" pitchFamily="18" charset="0"/>
              </a:rPr>
              <a:t>Testing a Hypothesis, Null hypothesis, Alternative hypothesis, Level of significance, Confidence limits, p-value, Test of significance of difference of means, Z-test, t-test and Chi-square test, F-test, ANOVA: One way and Two way. Statistical Quality Control (SQC), Control Charts, Control Charts for variables (Mean and Range Charts), Control Charts for Variables ( p, </a:t>
            </a:r>
            <a:r>
              <a:rPr lang="en-US" sz="2000" dirty="0" err="1">
                <a:latin typeface="Times New Roman" pitchFamily="18" charset="0"/>
                <a:ea typeface="Times New Roman" panose="02020603050405020304" pitchFamily="18" charset="0"/>
                <a:cs typeface="Times New Roman" pitchFamily="18" charset="0"/>
              </a:rPr>
              <a:t>np</a:t>
            </a:r>
            <a:r>
              <a:rPr lang="en-US" sz="2000" dirty="0">
                <a:latin typeface="Times New Roman" pitchFamily="18" charset="0"/>
                <a:ea typeface="Times New Roman" panose="02020603050405020304" pitchFamily="18" charset="0"/>
                <a:cs typeface="Times New Roman" pitchFamily="18" charset="0"/>
              </a:rPr>
              <a:t> and C charts).</a:t>
            </a:r>
          </a:p>
          <a:p>
            <a:pPr marL="0" indent="0">
              <a:buNone/>
            </a:pPr>
            <a:endParaRPr lang="en-US" sz="2000" dirty="0">
              <a:latin typeface="Times New Roman" panose="02020603050405020304" pitchFamily="18" charset="0"/>
              <a:ea typeface="Calibri" panose="020F0502020204030204" pitchFamily="34"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62988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Cumulative distribution function:</a:t>
                </a:r>
                <a:r>
                  <a:rPr lang="en-US" sz="2200" dirty="0"/>
                  <a:t> when value of </a:t>
                </a:r>
                <a:r>
                  <a:rPr lang="en-US" sz="2200" dirty="0" err="1"/>
                  <a:t>variate</a:t>
                </a:r>
                <a:r>
                  <a:rPr lang="en-US" sz="2200" dirty="0"/>
                  <a:t> </a:t>
                </a:r>
                <a14:m>
                  <m:oMath xmlns:m="http://schemas.openxmlformats.org/officeDocument/2006/math">
                    <m:r>
                      <a:rPr lang="en-US" sz="2200" b="0" i="1" smtClean="0">
                        <a:latin typeface="Cambria Math"/>
                      </a:rPr>
                      <m:t>𝑋</m:t>
                    </m:r>
                    <m:r>
                      <a:rPr lang="en-US" sz="2200" b="0" i="1" smtClean="0">
                        <a:latin typeface="Cambria Math"/>
                        <a:ea typeface="Cambria Math"/>
                      </a:rPr>
                      <m:t>≤</m:t>
                    </m:r>
                    <m:r>
                      <a:rPr lang="en-US" sz="2200" b="0" i="1" smtClean="0">
                        <a:latin typeface="Cambria Math"/>
                        <a:ea typeface="Cambria Math"/>
                      </a:rPr>
                      <m:t>𝑥</m:t>
                    </m:r>
                    <m:r>
                      <a:rPr lang="en-US" sz="2200" b="0" i="1" smtClean="0">
                        <a:latin typeface="Cambria Math"/>
                        <a:ea typeface="Cambria Math"/>
                      </a:rPr>
                      <m:t> </m:t>
                    </m:r>
                  </m:oMath>
                </a14:m>
                <a:r>
                  <a:rPr lang="en-US" sz="2200" dirty="0"/>
                  <a:t>then the probability of function </a:t>
                </a:r>
                <a14:m>
                  <m:oMath xmlns:m="http://schemas.openxmlformats.org/officeDocument/2006/math">
                    <m:r>
                      <a:rPr lang="en-US" sz="2200" b="0" i="1" smtClean="0">
                        <a:latin typeface="Cambria Math"/>
                      </a:rPr>
                      <m:t>𝐹</m:t>
                    </m:r>
                    <m:d>
                      <m:dPr>
                        <m:ctrlPr>
                          <a:rPr lang="en-US" sz="2200" b="0" i="1" smtClean="0">
                            <a:latin typeface="Cambria Math" panose="02040503050406030204" pitchFamily="18" charset="0"/>
                          </a:rPr>
                        </m:ctrlPr>
                      </m:dPr>
                      <m:e>
                        <m:r>
                          <a:rPr lang="en-US" sz="2200" b="0" i="1" smtClean="0">
                            <a:latin typeface="Cambria Math"/>
                          </a:rPr>
                          <m:t>𝑥</m:t>
                        </m:r>
                      </m:e>
                    </m:d>
                  </m:oMath>
                </a14:m>
                <a:r>
                  <a:rPr lang="en-US" sz="2200" dirty="0"/>
                  <a:t> is written as</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𝐹</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m:t>
                      </m:r>
                      <m:nary>
                        <m:naryPr>
                          <m:limLoc m:val="undOvr"/>
                          <m:ctrlPr>
                            <a:rPr lang="en-US" sz="2200" b="0" i="1" smtClean="0">
                              <a:latin typeface="Cambria Math" panose="02040503050406030204" pitchFamily="18" charset="0"/>
                            </a:rPr>
                          </m:ctrlPr>
                        </m:naryPr>
                        <m:sub>
                          <m:r>
                            <m:rPr>
                              <m:brk m:alnAt="24"/>
                            </m:rPr>
                            <a:rPr lang="en-US" sz="2200" b="0" i="1" smtClean="0">
                              <a:latin typeface="Cambria Math"/>
                            </a:rPr>
                            <m:t>−</m:t>
                          </m:r>
                          <m:r>
                            <a:rPr lang="en-US" sz="2200" b="0" i="1" smtClean="0">
                              <a:latin typeface="Cambria Math"/>
                              <a:ea typeface="Cambria Math"/>
                            </a:rPr>
                            <m:t>∞</m:t>
                          </m:r>
                        </m:sub>
                        <m:sup>
                          <m:r>
                            <a:rPr lang="en-US" sz="2200" b="0" i="1" smtClean="0">
                              <a:latin typeface="Cambria Math"/>
                            </a:rPr>
                            <m:t>𝑥</m:t>
                          </m:r>
                        </m:sup>
                        <m:e>
                          <m:r>
                            <a:rPr lang="en-US" sz="2200" b="0" i="1" smtClean="0">
                              <a:latin typeface="Cambria Math"/>
                            </a:rPr>
                            <m:t>𝑓</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𝑑𝑥</m:t>
                          </m:r>
                        </m:e>
                      </m:nary>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𝑋</m:t>
                          </m:r>
                          <m:r>
                            <a:rPr lang="en-US" sz="2200" i="1">
                              <a:latin typeface="Cambria Math"/>
                              <a:ea typeface="Cambria Math"/>
                            </a:rPr>
                            <m:t>≤</m:t>
                          </m:r>
                          <m:r>
                            <a:rPr lang="en-US" sz="2200" i="1">
                              <a:latin typeface="Cambria Math"/>
                              <a:ea typeface="Cambria Math"/>
                            </a:rPr>
                            <m:t>𝑥</m:t>
                          </m:r>
                        </m:e>
                      </m:d>
                    </m:oMath>
                  </m:oMathPara>
                </a14:m>
                <a:endParaRPr lang="en-US" sz="2200" b="0" dirty="0">
                  <a:ea typeface="Cambria Math"/>
                </a:endParaRPr>
              </a:p>
              <a:p>
                <a:pPr marL="0" indent="0">
                  <a:buNone/>
                </a:pPr>
                <a:r>
                  <a:rPr lang="en-US" sz="2200" dirty="0"/>
                  <a:t>Then the function F(x) is called the cumulative distribution function or simply the distributive functions.</a:t>
                </a:r>
              </a:p>
              <a:p>
                <a:pPr marL="0" indent="0">
                  <a:buNone/>
                </a:pPr>
                <a:r>
                  <a:rPr lang="en-US" sz="2200" b="1" dirty="0"/>
                  <a:t>Properties of  cumulative distribution function:</a:t>
                </a:r>
              </a:p>
              <a:p>
                <a:pPr marL="514350" indent="-514350">
                  <a:buFont typeface="+mj-lt"/>
                  <a:buAutoNum type="romanLcPeriod"/>
                </a:pP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a:rPr>
                          <m:t>𝐹</m:t>
                        </m:r>
                      </m:e>
                      <m:sup>
                        <m:r>
                          <a:rPr lang="en-US" sz="2200" b="0" i="1" smtClean="0">
                            <a:latin typeface="Cambria Math"/>
                          </a:rPr>
                          <m:t>′</m:t>
                        </m:r>
                      </m:sup>
                    </m:sSup>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m:t>
                    </m:r>
                    <m:r>
                      <a:rPr lang="en-US" sz="2200" b="0" i="1" smtClean="0">
                        <a:latin typeface="Cambria Math"/>
                      </a:rPr>
                      <m:t>𝑓</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ea typeface="Cambria Math"/>
                      </a:rPr>
                      <m:t>≥0</m:t>
                    </m:r>
                  </m:oMath>
                </a14:m>
                <a:r>
                  <a:rPr lang="en-US" sz="2200" b="0" dirty="0">
                    <a:ea typeface="Cambria Math"/>
                  </a:rPr>
                  <a:t> ,i.e. </a:t>
                </a:r>
                <a14:m>
                  <m:oMath xmlns:m="http://schemas.openxmlformats.org/officeDocument/2006/math">
                    <m:r>
                      <a:rPr lang="en-US" sz="2200" b="0" i="1" smtClean="0">
                        <a:latin typeface="Cambria Math"/>
                        <a:ea typeface="Cambria Math"/>
                      </a:rPr>
                      <m:t>𝑑𝐹</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𝑥</m:t>
                        </m:r>
                      </m:e>
                    </m:d>
                    <m:r>
                      <a:rPr lang="en-US" sz="2200" b="0" i="1" smtClean="0">
                        <a:latin typeface="Cambria Math"/>
                        <a:ea typeface="Cambria Math"/>
                      </a:rPr>
                      <m:t>=</m:t>
                    </m:r>
                    <m:r>
                      <a:rPr lang="en-US" sz="2200" b="0" i="1" smtClean="0">
                        <a:latin typeface="Cambria Math"/>
                        <a:ea typeface="Cambria Math"/>
                      </a:rPr>
                      <m:t>𝑓</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𝑥</m:t>
                        </m:r>
                      </m:e>
                    </m:d>
                    <m:r>
                      <a:rPr lang="en-US" sz="2200" b="0" i="1" smtClean="0">
                        <a:latin typeface="Cambria Math"/>
                        <a:ea typeface="Cambria Math"/>
                      </a:rPr>
                      <m:t>𝑑𝑥</m:t>
                    </m:r>
                  </m:oMath>
                </a14:m>
                <a:endParaRPr lang="en-US" sz="2200" b="0" dirty="0">
                  <a:ea typeface="Cambria Math"/>
                </a:endParaRPr>
              </a:p>
              <a:p>
                <a:pPr marL="514350" indent="-514350">
                  <a:buFont typeface="+mj-lt"/>
                  <a:buAutoNum type="romanLcPeriod"/>
                </a:pPr>
                <a14:m>
                  <m:oMath xmlns:m="http://schemas.openxmlformats.org/officeDocument/2006/math">
                    <m:r>
                      <a:rPr lang="en-US" sz="2200" b="0" i="1" smtClean="0">
                        <a:latin typeface="Cambria Math"/>
                        <a:ea typeface="Cambria Math"/>
                      </a:rPr>
                      <m:t>𝐹</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m:t>
                        </m:r>
                      </m:e>
                    </m:d>
                    <m:r>
                      <a:rPr lang="en-US" sz="2200" b="0" i="1" smtClean="0">
                        <a:latin typeface="Cambria Math"/>
                        <a:ea typeface="Cambria Math"/>
                      </a:rPr>
                      <m:t>=0</m:t>
                    </m:r>
                  </m:oMath>
                </a14:m>
                <a:endParaRPr lang="en-US" sz="2200" b="0" dirty="0">
                  <a:ea typeface="Cambria Math"/>
                </a:endParaRPr>
              </a:p>
              <a:p>
                <a:pPr marL="514350" indent="-514350">
                  <a:buFont typeface="+mj-lt"/>
                  <a:buAutoNum type="romanLcPeriod"/>
                </a:pPr>
                <a14:m>
                  <m:oMath xmlns:m="http://schemas.openxmlformats.org/officeDocument/2006/math">
                    <m:r>
                      <a:rPr lang="en-US" sz="2200" i="1">
                        <a:latin typeface="Cambria Math"/>
                        <a:ea typeface="Cambria Math"/>
                      </a:rPr>
                      <m:t>𝐹</m:t>
                    </m:r>
                    <m:d>
                      <m:dPr>
                        <m:ctrlPr>
                          <a:rPr lang="en-US" sz="2200" i="1">
                            <a:latin typeface="Cambria Math" panose="02040503050406030204" pitchFamily="18" charset="0"/>
                            <a:ea typeface="Cambria Math"/>
                          </a:rPr>
                        </m:ctrlPr>
                      </m:dPr>
                      <m:e>
                        <m:r>
                          <a:rPr lang="en-US" sz="2200" i="1">
                            <a:latin typeface="Cambria Math"/>
                            <a:ea typeface="Cambria Math"/>
                          </a:rPr>
                          <m:t>∞</m:t>
                        </m:r>
                      </m:e>
                    </m:d>
                    <m:r>
                      <a:rPr lang="en-US" sz="2200" i="1">
                        <a:latin typeface="Cambria Math"/>
                        <a:ea typeface="Cambria Math"/>
                      </a:rPr>
                      <m:t>=</m:t>
                    </m:r>
                    <m:r>
                      <a:rPr lang="en-US" sz="2200" b="0" i="1" smtClean="0">
                        <a:latin typeface="Cambria Math"/>
                        <a:ea typeface="Cambria Math"/>
                      </a:rPr>
                      <m:t>1</m:t>
                    </m:r>
                  </m:oMath>
                </a14:m>
                <a:endParaRPr lang="en-US" sz="2200" dirty="0">
                  <a:ea typeface="Cambria Math"/>
                </a:endParaRPr>
              </a:p>
              <a:p>
                <a:pPr marL="514350" indent="-514350">
                  <a:buFont typeface="+mj-lt"/>
                  <a:buAutoNum type="romanLcPeriod"/>
                </a:pPr>
                <a14:m>
                  <m:oMath xmlns:m="http://schemas.openxmlformats.org/officeDocument/2006/math">
                    <m:r>
                      <a:rPr lang="en-US" sz="2200" i="1">
                        <a:latin typeface="Cambria Math"/>
                        <a:ea typeface="Cambria Math"/>
                      </a:rPr>
                      <m:t>𝐹</m:t>
                    </m:r>
                    <m:d>
                      <m:dPr>
                        <m:ctrlPr>
                          <a:rPr lang="en-US" sz="2200" i="1">
                            <a:latin typeface="Cambria Math" panose="02040503050406030204" pitchFamily="18" charset="0"/>
                            <a:ea typeface="Cambria Math"/>
                          </a:rPr>
                        </m:ctrlPr>
                      </m:dPr>
                      <m:e>
                        <m:r>
                          <a:rPr lang="en-US" sz="2200" b="0" i="1" smtClean="0">
                            <a:latin typeface="Cambria Math"/>
                            <a:ea typeface="Cambria Math"/>
                          </a:rPr>
                          <m:t>𝑥</m:t>
                        </m:r>
                      </m:e>
                    </m:d>
                  </m:oMath>
                </a14:m>
                <a:r>
                  <a:rPr lang="en-US" sz="2200" dirty="0">
                    <a:ea typeface="Cambria Math"/>
                  </a:rPr>
                  <a:t> is a </a:t>
                </a:r>
                <a:r>
                  <a:rPr lang="en-US" sz="2200" dirty="0" err="1">
                    <a:ea typeface="Cambria Math"/>
                  </a:rPr>
                  <a:t>continous</a:t>
                </a:r>
                <a:r>
                  <a:rPr lang="en-US" sz="2200" dirty="0">
                    <a:ea typeface="Cambria Math"/>
                  </a:rPr>
                  <a:t> function of x on the right.</a:t>
                </a:r>
              </a:p>
              <a:p>
                <a:pPr marL="514350" indent="-514350">
                  <a:buFont typeface="+mj-lt"/>
                  <a:buAutoNum type="romanLcPeriod"/>
                </a:pPr>
                <a:endParaRPr lang="en-US" sz="2200" dirty="0">
                  <a:ea typeface="Cambria Math"/>
                </a:endParaRPr>
              </a:p>
              <a:p>
                <a:pPr marL="514350" indent="-514350">
                  <a:buFont typeface="+mj-lt"/>
                  <a:buAutoNum type="romanLcPeriod"/>
                </a:pPr>
                <a:endParaRPr lang="en-US" sz="2200" b="0" dirty="0">
                  <a:ea typeface="Cambria Math"/>
                </a:endParaRPr>
              </a:p>
              <a:p>
                <a:pPr marL="514350" indent="-514350">
                  <a:buFont typeface="+mj-lt"/>
                  <a:buAutoNum type="romanLcPeriod"/>
                </a:pPr>
                <a:endParaRPr lang="en-US" sz="2200" b="0" dirty="0">
                  <a:ea typeface="Cambria Math"/>
                </a:endParaRPr>
              </a:p>
              <a:p>
                <a:pPr marL="514350" indent="-514350">
                  <a:buFont typeface="+mj-lt"/>
                  <a:buAutoNum type="romanLcPeriod"/>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b="-202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4E54B42-0DC1-49D9-BB24-3BFD1C23DCFA}"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p>
          <a:p>
            <a:pPr algn="ctr">
              <a:spcBef>
                <a:spcPct val="0"/>
              </a:spcBef>
              <a:defRPr/>
            </a:pPr>
            <a:r>
              <a:rPr lang="en-US" sz="2400" b="1" dirty="0"/>
              <a:t>Cumulative distribution function(CO3)</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849556954"/>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Q1.</a:t>
                </a:r>
                <a:r>
                  <a:rPr lang="en-US" sz="2200" dirty="0"/>
                  <a:t> The diameter, say X , of an electric cable, is assumed to be a continuous random variable with </a:t>
                </a:r>
                <a:r>
                  <a:rPr lang="en-US" sz="2200" dirty="0" err="1"/>
                  <a:t>p.d.f.</a:t>
                </a:r>
                <a:r>
                  <a:rPr lang="en-US" sz="2200" dirty="0"/>
                  <a:t>:</a:t>
                </a:r>
                <a14:m>
                  <m:oMath xmlns:m="http://schemas.openxmlformats.org/officeDocument/2006/math">
                    <m:r>
                      <a:rPr lang="en-US" sz="2200" b="0" i="1" smtClean="0">
                        <a:latin typeface="Cambria Math"/>
                      </a:rPr>
                      <m:t>𝑓</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=6</m:t>
                    </m:r>
                    <m:r>
                      <a:rPr lang="en-US" sz="2200" b="0" i="1" smtClean="0">
                        <a:latin typeface="Cambria Math"/>
                      </a:rPr>
                      <m:t>𝑥</m:t>
                    </m:r>
                    <m:d>
                      <m:dPr>
                        <m:ctrlPr>
                          <a:rPr lang="en-US" sz="2200" b="0" i="1" smtClean="0">
                            <a:latin typeface="Cambria Math" panose="02040503050406030204" pitchFamily="18" charset="0"/>
                          </a:rPr>
                        </m:ctrlPr>
                      </m:dPr>
                      <m:e>
                        <m:r>
                          <a:rPr lang="en-US" sz="2200" b="0" i="1" smtClean="0">
                            <a:latin typeface="Cambria Math"/>
                          </a:rPr>
                          <m:t>1−</m:t>
                        </m:r>
                        <m:r>
                          <a:rPr lang="en-US" sz="2200" b="0" i="1" smtClean="0">
                            <a:latin typeface="Cambria Math"/>
                          </a:rPr>
                          <m:t>𝑥</m:t>
                        </m:r>
                      </m:e>
                    </m:d>
                    <m:r>
                      <a:rPr lang="en-US" sz="2200" b="0" i="1" smtClean="0">
                        <a:latin typeface="Cambria Math"/>
                      </a:rPr>
                      <m:t>,0</m:t>
                    </m:r>
                    <m:r>
                      <a:rPr lang="en-US" sz="2200" b="0" i="1" smtClean="0">
                        <a:latin typeface="Cambria Math"/>
                        <a:ea typeface="Cambria Math"/>
                      </a:rPr>
                      <m:t>≤</m:t>
                    </m:r>
                    <m:r>
                      <a:rPr lang="en-US" sz="2200" b="0" i="1" smtClean="0">
                        <a:latin typeface="Cambria Math"/>
                        <a:ea typeface="Cambria Math"/>
                      </a:rPr>
                      <m:t>𝑥</m:t>
                    </m:r>
                    <m:r>
                      <a:rPr lang="en-US" sz="2200" b="0" i="1" smtClean="0">
                        <a:latin typeface="Cambria Math"/>
                        <a:ea typeface="Cambria Math"/>
                      </a:rPr>
                      <m:t>≤1</m:t>
                    </m:r>
                  </m:oMath>
                </a14:m>
                <a:endParaRPr lang="en-US" sz="2200" b="1" dirty="0"/>
              </a:p>
              <a:p>
                <a:pPr marL="514350" indent="-514350">
                  <a:buFont typeface="+mj-lt"/>
                  <a:buAutoNum type="romanLcPeriod"/>
                </a:pPr>
                <a:r>
                  <a:rPr lang="en-US" sz="2200" dirty="0"/>
                  <a:t>Check that above is </a:t>
                </a:r>
                <a:r>
                  <a:rPr lang="en-US" sz="2200" dirty="0" err="1"/>
                  <a:t>p.d.f</a:t>
                </a:r>
                <a:r>
                  <a:rPr lang="en-US" sz="2200" dirty="0"/>
                  <a:t>.</a:t>
                </a:r>
              </a:p>
              <a:p>
                <a:pPr marL="514350" indent="-514350">
                  <a:buFont typeface="+mj-lt"/>
                  <a:buAutoNum type="romanLcPeriod"/>
                </a:pPr>
                <a:r>
                  <a:rPr lang="en-US" sz="2200" dirty="0"/>
                  <a:t>Obtain an expression for the </a:t>
                </a:r>
                <a:r>
                  <a:rPr lang="en-US" sz="2200" dirty="0" err="1"/>
                  <a:t>c.d.f</a:t>
                </a:r>
                <a:r>
                  <a:rPr lang="en-US" sz="2200" dirty="0"/>
                  <a:t>. of  X.</a:t>
                </a:r>
              </a:p>
              <a:p>
                <a:pPr marL="514350" indent="-514350">
                  <a:buFont typeface="+mj-lt"/>
                  <a:buAutoNum type="romanLcPeriod"/>
                </a:pPr>
                <a:r>
                  <a:rPr lang="en-US" sz="2200" dirty="0"/>
                  <a:t>Compute </a:t>
                </a:r>
                <a14:m>
                  <m:oMath xmlns:m="http://schemas.openxmlformats.org/officeDocument/2006/math">
                    <m:r>
                      <a:rPr lang="en-US" sz="2200" b="0" i="1" smtClean="0">
                        <a:latin typeface="Cambria Math"/>
                      </a:rPr>
                      <m:t>𝑃</m:t>
                    </m:r>
                    <m:d>
                      <m:dPr>
                        <m:ctrlPr>
                          <a:rPr lang="en-US" sz="2200" i="1" smtClean="0">
                            <a:latin typeface="Cambria Math" panose="02040503050406030204" pitchFamily="18" charset="0"/>
                          </a:rPr>
                        </m:ctrlPr>
                      </m:dPr>
                      <m:e>
                        <m:r>
                          <a:rPr lang="en-US" sz="2200" b="0" i="1">
                            <a:latin typeface="Cambria Math"/>
                          </a:rPr>
                          <m:t>𝑋</m:t>
                        </m:r>
                        <m:r>
                          <a:rPr lang="en-US" sz="2200" b="0" i="1">
                            <a:latin typeface="Cambria Math"/>
                            <a:ea typeface="Cambria Math"/>
                          </a:rPr>
                          <m:t>≤</m:t>
                        </m:r>
                        <m:f>
                          <m:fPr>
                            <m:ctrlPr>
                              <a:rPr lang="en-US" sz="2200" i="1">
                                <a:latin typeface="Cambria Math" panose="02040503050406030204" pitchFamily="18" charset="0"/>
                                <a:ea typeface="Cambria Math"/>
                              </a:rPr>
                            </m:ctrlPr>
                          </m:fPr>
                          <m:num>
                            <m:r>
                              <a:rPr lang="en-US" sz="2200" b="0" i="1">
                                <a:latin typeface="Cambria Math"/>
                                <a:ea typeface="Cambria Math"/>
                              </a:rPr>
                              <m:t>1</m:t>
                            </m:r>
                          </m:num>
                          <m:den>
                            <m:r>
                              <a:rPr lang="en-US" sz="2200" b="0" i="1">
                                <a:latin typeface="Cambria Math"/>
                                <a:ea typeface="Cambria Math"/>
                              </a:rPr>
                              <m:t>2</m:t>
                            </m:r>
                          </m:den>
                        </m:f>
                      </m:e>
                      <m:e>
                        <m:f>
                          <m:fPr>
                            <m:ctrlPr>
                              <a:rPr lang="en-US" sz="2200" i="1" smtClean="0">
                                <a:latin typeface="Cambria Math" panose="02040503050406030204" pitchFamily="18" charset="0"/>
                              </a:rPr>
                            </m:ctrlPr>
                          </m:fPr>
                          <m:num>
                            <m:r>
                              <a:rPr lang="en-US" sz="2200" b="0" i="1" smtClean="0">
                                <a:latin typeface="Cambria Math"/>
                              </a:rPr>
                              <m:t>1</m:t>
                            </m:r>
                          </m:num>
                          <m:den>
                            <m:r>
                              <a:rPr lang="en-US" sz="2200" b="0" i="1" smtClean="0">
                                <a:latin typeface="Cambria Math"/>
                              </a:rPr>
                              <m:t>3</m:t>
                            </m:r>
                          </m:den>
                        </m:f>
                        <m:r>
                          <a:rPr lang="en-US" sz="2200" b="0" i="1" smtClean="0">
                            <a:latin typeface="Cambria Math"/>
                            <a:ea typeface="Cambria Math"/>
                          </a:rPr>
                          <m:t>≤</m:t>
                        </m:r>
                        <m:r>
                          <a:rPr lang="en-US" sz="2200" b="0" i="1">
                            <a:latin typeface="Cambria Math"/>
                          </a:rPr>
                          <m:t>𝑋</m:t>
                        </m:r>
                        <m:r>
                          <a:rPr lang="en-US" sz="2200" b="0" i="1">
                            <a:latin typeface="Cambria Math"/>
                            <a:ea typeface="Cambria Math"/>
                          </a:rPr>
                          <m:t>≤</m:t>
                        </m:r>
                        <m:f>
                          <m:fPr>
                            <m:ctrlPr>
                              <a:rPr lang="en-US" sz="2200" i="1">
                                <a:latin typeface="Cambria Math" panose="02040503050406030204" pitchFamily="18" charset="0"/>
                                <a:ea typeface="Cambria Math"/>
                              </a:rPr>
                            </m:ctrlPr>
                          </m:fPr>
                          <m:num>
                            <m:r>
                              <a:rPr lang="en-US" sz="2200" b="0" i="1" smtClean="0">
                                <a:latin typeface="Cambria Math"/>
                                <a:ea typeface="Cambria Math"/>
                              </a:rPr>
                              <m:t>2</m:t>
                            </m:r>
                          </m:num>
                          <m:den>
                            <m:r>
                              <a:rPr lang="en-US" sz="2200" b="0" i="1" smtClean="0">
                                <a:latin typeface="Cambria Math"/>
                                <a:ea typeface="Cambria Math"/>
                              </a:rPr>
                              <m:t>3</m:t>
                            </m:r>
                          </m:den>
                        </m:f>
                      </m:e>
                    </m:d>
                    <m:r>
                      <a:rPr lang="en-US" sz="2200" b="0" i="1" smtClean="0">
                        <a:latin typeface="Cambria Math"/>
                      </a:rPr>
                      <m:t>, </m:t>
                    </m:r>
                  </m:oMath>
                </a14:m>
                <a:r>
                  <a:rPr lang="en-US" sz="2200" dirty="0"/>
                  <a:t>and</a:t>
                </a:r>
              </a:p>
              <a:p>
                <a:pPr marL="514350" indent="-514350">
                  <a:buFont typeface="+mj-lt"/>
                  <a:buAutoNum type="romanLcPeriod"/>
                </a:pPr>
                <a:r>
                  <a:rPr lang="en-US" sz="2200" dirty="0"/>
                  <a:t>Determine the number k such that </a:t>
                </a:r>
                <a14:m>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𝑋</m:t>
                        </m:r>
                        <m:r>
                          <a:rPr lang="en-US" sz="2200" b="0" i="1" smtClean="0">
                            <a:latin typeface="Cambria Math"/>
                          </a:rPr>
                          <m:t>&lt;</m:t>
                        </m:r>
                        <m:r>
                          <a:rPr lang="en-US" sz="2200" b="0" i="1" smtClean="0">
                            <a:latin typeface="Cambria Math"/>
                          </a:rPr>
                          <m:t>𝑘</m:t>
                        </m:r>
                      </m:e>
                    </m:d>
                    <m:r>
                      <a:rPr lang="en-US" sz="2200" b="0" i="1" smtClean="0">
                        <a:latin typeface="Cambria Math"/>
                      </a:rPr>
                      <m:t>=</m:t>
                    </m:r>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𝑋</m:t>
                        </m:r>
                        <m:r>
                          <a:rPr lang="en-US" sz="2200" b="0" i="1" smtClean="0">
                            <a:latin typeface="Cambria Math"/>
                          </a:rPr>
                          <m:t>&gt;</m:t>
                        </m:r>
                        <m:r>
                          <a:rPr lang="en-US" sz="2200" b="0" i="1" smtClean="0">
                            <a:latin typeface="Cambria Math"/>
                          </a:rPr>
                          <m:t>𝑘</m:t>
                        </m:r>
                      </m:e>
                    </m:d>
                  </m:oMath>
                </a14:m>
                <a:endParaRPr lang="en-US" sz="2200" b="0" dirty="0"/>
              </a:p>
              <a:p>
                <a:pPr marL="0" indent="0">
                  <a:buNone/>
                </a:pPr>
                <a:r>
                  <a:rPr lang="en-US" sz="2200" b="1" dirty="0"/>
                  <a:t>Solution:</a:t>
                </a:r>
              </a:p>
              <a:p>
                <a:pPr marL="514350" indent="-514350">
                  <a:buFont typeface="+mj-lt"/>
                  <a:buAutoNum type="romanLcPeriod"/>
                </a:pPr>
                <a:r>
                  <a:rPr lang="en-US" sz="2200" dirty="0"/>
                  <a:t> </a:t>
                </a:r>
                <a14:m>
                  <m:oMath xmlns:m="http://schemas.openxmlformats.org/officeDocument/2006/math">
                    <m:nary>
                      <m:naryPr>
                        <m:limLoc m:val="undOvr"/>
                        <m:ctrlPr>
                          <a:rPr lang="en-US" sz="2200" i="1" smtClean="0">
                            <a:latin typeface="Cambria Math" panose="02040503050406030204" pitchFamily="18" charset="0"/>
                          </a:rPr>
                        </m:ctrlPr>
                      </m:naryPr>
                      <m:sub>
                        <m:r>
                          <m:rPr>
                            <m:brk m:alnAt="24"/>
                          </m:rPr>
                          <a:rPr lang="en-US" sz="2200" b="0" i="1" smtClean="0">
                            <a:latin typeface="Cambria Math"/>
                          </a:rPr>
                          <m:t>0</m:t>
                        </m:r>
                      </m:sub>
                      <m:sup>
                        <m:r>
                          <a:rPr lang="en-US" sz="2200" b="0" i="1" smtClean="0">
                            <a:latin typeface="Cambria Math"/>
                          </a:rPr>
                          <m:t>1</m:t>
                        </m:r>
                      </m:sup>
                      <m:e>
                        <m:r>
                          <a:rPr lang="en-US" sz="2200" b="0" i="1" smtClean="0">
                            <a:latin typeface="Cambria Math"/>
                          </a:rPr>
                          <m:t>6</m:t>
                        </m:r>
                        <m:r>
                          <a:rPr lang="en-US" sz="2200" b="0" i="1" smtClean="0">
                            <a:latin typeface="Cambria Math"/>
                          </a:rPr>
                          <m:t>𝑥</m:t>
                        </m:r>
                        <m:d>
                          <m:dPr>
                            <m:ctrlPr>
                              <a:rPr lang="en-US" sz="2200" i="1" smtClean="0">
                                <a:latin typeface="Cambria Math" panose="02040503050406030204" pitchFamily="18" charset="0"/>
                              </a:rPr>
                            </m:ctrlPr>
                          </m:dPr>
                          <m:e>
                            <m:r>
                              <a:rPr lang="en-US" sz="2200" b="0" i="1" smtClean="0">
                                <a:latin typeface="Cambria Math"/>
                              </a:rPr>
                              <m:t>1−</m:t>
                            </m:r>
                            <m:r>
                              <a:rPr lang="en-US" sz="2200" b="0" i="1" smtClean="0">
                                <a:latin typeface="Cambria Math"/>
                              </a:rPr>
                              <m:t>𝑥</m:t>
                            </m:r>
                          </m:e>
                        </m:d>
                        <m:r>
                          <a:rPr lang="en-US" sz="2200" b="0" i="1" smtClean="0">
                            <a:latin typeface="Cambria Math"/>
                          </a:rPr>
                          <m:t>𝑑𝑥</m:t>
                        </m:r>
                        <m:r>
                          <a:rPr lang="en-US" sz="2200" b="0" i="1" smtClean="0">
                            <a:latin typeface="Cambria Math"/>
                          </a:rPr>
                          <m:t>=6</m:t>
                        </m:r>
                        <m:sSub>
                          <m:sSubPr>
                            <m:ctrlPr>
                              <a:rPr lang="en-US" sz="2200" i="1" smtClean="0">
                                <a:latin typeface="Cambria Math" panose="02040503050406030204" pitchFamily="18" charset="0"/>
                              </a:rPr>
                            </m:ctrlPr>
                          </m:sSubPr>
                          <m:e>
                            <m:sSubSup>
                              <m:sSubSupPr>
                                <m:ctrlPr>
                                  <a:rPr lang="en-US" sz="2200" i="1">
                                    <a:latin typeface="Cambria Math" panose="02040503050406030204" pitchFamily="18" charset="0"/>
                                  </a:rPr>
                                </m:ctrlPr>
                              </m:sSubSupPr>
                              <m:e>
                                <m:d>
                                  <m:dPr>
                                    <m:begChr m:val="|"/>
                                    <m:endChr m:val="|"/>
                                    <m:ctrlPr>
                                      <a:rPr lang="en-US" sz="2200" i="1">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b="0" i="1">
                                                <a:latin typeface="Cambria Math"/>
                                              </a:rPr>
                                              <m:t>𝑥</m:t>
                                            </m:r>
                                          </m:e>
                                          <m:sup>
                                            <m:r>
                                              <a:rPr lang="en-US" sz="2200" b="0" i="1">
                                                <a:latin typeface="Cambria Math"/>
                                              </a:rPr>
                                              <m:t>2</m:t>
                                            </m:r>
                                          </m:sup>
                                        </m:sSup>
                                      </m:num>
                                      <m:den>
                                        <m:r>
                                          <a:rPr lang="en-US" sz="2200" b="0" i="1">
                                            <a:latin typeface="Cambria Math"/>
                                          </a:rPr>
                                          <m:t>2</m:t>
                                        </m:r>
                                      </m:den>
                                    </m:f>
                                    <m:r>
                                      <a:rPr lang="en-US" sz="2200" b="0" i="1">
                                        <a:latin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b="0" i="1">
                                                <a:latin typeface="Cambria Math"/>
                                              </a:rPr>
                                              <m:t>𝑥</m:t>
                                            </m:r>
                                          </m:e>
                                          <m:sup>
                                            <m:r>
                                              <a:rPr lang="en-US" sz="2200" b="0" i="1">
                                                <a:latin typeface="Cambria Math"/>
                                              </a:rPr>
                                              <m:t>3</m:t>
                                            </m:r>
                                          </m:sup>
                                        </m:sSup>
                                      </m:num>
                                      <m:den>
                                        <m:r>
                                          <a:rPr lang="en-US" sz="2200" b="0" i="1">
                                            <a:latin typeface="Cambria Math"/>
                                          </a:rPr>
                                          <m:t>3</m:t>
                                        </m:r>
                                      </m:den>
                                    </m:f>
                                  </m:e>
                                </m:d>
                              </m:e>
                              <m:sub/>
                              <m:sup>
                                <m:r>
                                  <a:rPr lang="en-US" sz="2200" b="0" i="1">
                                    <a:latin typeface="Cambria Math"/>
                                  </a:rPr>
                                  <m:t>1</m:t>
                                </m:r>
                              </m:sup>
                            </m:sSubSup>
                          </m:e>
                          <m:sub>
                            <m:r>
                              <a:rPr lang="en-US" sz="2200" b="0" i="1" smtClean="0">
                                <a:latin typeface="Cambria Math"/>
                              </a:rPr>
                              <m:t>0</m:t>
                            </m:r>
                          </m:sub>
                        </m:sSub>
                      </m:e>
                    </m:nary>
                    <m:r>
                      <a:rPr lang="en-US" sz="2200" b="0" i="0" smtClean="0">
                        <a:latin typeface="Cambria Math"/>
                      </a:rPr>
                      <m:t>= 1 , </m:t>
                    </m:r>
                  </m:oMath>
                </a14:m>
                <a:r>
                  <a:rPr lang="en-US" sz="2200" dirty="0"/>
                  <a:t>it satisfies the first property of probability density function so f(x) is </a:t>
                </a:r>
                <a:r>
                  <a:rPr lang="en-US" sz="2200" dirty="0" err="1"/>
                  <a:t>p.d.f</a:t>
                </a:r>
                <a:r>
                  <a:rPr lang="en-US" sz="22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963" t="-94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394E50CF-31F8-4287-8E33-D0B184913DC2}"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p>
          <a:p>
            <a:pPr algn="ctr">
              <a:spcBef>
                <a:spcPct val="0"/>
              </a:spcBef>
              <a:defRPr/>
            </a:pPr>
            <a:r>
              <a:rPr lang="en-US" sz="2400" b="1" dirty="0"/>
              <a:t>Cumulative distribution function(CO3)</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726145940"/>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fontScale="92500"/>
              </a:bodyPr>
              <a:lstStyle/>
              <a:p>
                <a:pPr marL="400050" indent="-400050">
                  <a:buAutoNum type="romanLcPeriod" startAt="2"/>
                </a:pPr>
                <a14:m>
                  <m:oMath xmlns:m="http://schemas.openxmlformats.org/officeDocument/2006/math">
                    <m:r>
                      <a:rPr lang="en-US" sz="2200" b="0" i="1" smtClean="0">
                        <a:latin typeface="Cambria Math"/>
                      </a:rPr>
                      <m:t>𝐹</m:t>
                    </m:r>
                    <m:d>
                      <m:dPr>
                        <m:ctrlPr>
                          <a:rPr lang="en-US" sz="220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m:t>
                    </m:r>
                    <m:d>
                      <m:dPr>
                        <m:begChr m:val="{"/>
                        <m:endChr m:val=""/>
                        <m:ctrlPr>
                          <a:rPr lang="en-US" sz="2200" i="1" smtClean="0">
                            <a:latin typeface="Cambria Math" panose="02040503050406030204" pitchFamily="18" charset="0"/>
                          </a:rPr>
                        </m:ctrlPr>
                      </m:dPr>
                      <m:e>
                        <m:m>
                          <m:mPr>
                            <m:mcs>
                              <m:mc>
                                <m:mcPr>
                                  <m:count m:val="1"/>
                                  <m:mcJc m:val="center"/>
                                </m:mcPr>
                              </m:mc>
                            </m:mcs>
                            <m:ctrlPr>
                              <a:rPr lang="en-US" sz="2200" i="1" smtClean="0">
                                <a:latin typeface="Cambria Math" panose="02040503050406030204" pitchFamily="18" charset="0"/>
                              </a:rPr>
                            </m:ctrlPr>
                          </m:mPr>
                          <m:mr>
                            <m:e>
                              <m:r>
                                <m:rPr>
                                  <m:brk m:alnAt="7"/>
                                </m:rPr>
                                <a:rPr lang="en-US" sz="2200" b="0" i="1" smtClean="0">
                                  <a:latin typeface="Cambria Math"/>
                                </a:rPr>
                                <m:t>0</m:t>
                              </m:r>
                              <m:r>
                                <a:rPr lang="en-US" sz="2200" b="0" i="1" smtClean="0">
                                  <a:latin typeface="Cambria Math"/>
                                </a:rPr>
                                <m:t>, </m:t>
                              </m:r>
                              <m:r>
                                <a:rPr lang="en-US" sz="2200" b="0" i="1" smtClean="0">
                                  <a:latin typeface="Cambria Math"/>
                                </a:rPr>
                                <m:t>𝑖𝑓</m:t>
                              </m:r>
                              <m:r>
                                <a:rPr lang="en-US" sz="2200" b="0" i="1" smtClean="0">
                                  <a:latin typeface="Cambria Math"/>
                                </a:rPr>
                                <m:t> </m:t>
                              </m:r>
                              <m:r>
                                <a:rPr lang="en-US" sz="2200" b="0" i="1" smtClean="0">
                                  <a:latin typeface="Cambria Math"/>
                                </a:rPr>
                                <m:t>𝑥</m:t>
                              </m:r>
                              <m:r>
                                <a:rPr lang="en-US" sz="2200" b="0" i="1" smtClean="0">
                                  <a:latin typeface="Cambria Math"/>
                                  <a:ea typeface="Cambria Math"/>
                                </a:rPr>
                                <m:t>≤0</m:t>
                              </m:r>
                            </m:e>
                          </m:mr>
                          <m:mr>
                            <m:e>
                              <m:nary>
                                <m:naryPr>
                                  <m:ctrlPr>
                                    <a:rPr lang="en-US" sz="2200" i="1" smtClean="0">
                                      <a:latin typeface="Cambria Math" panose="02040503050406030204" pitchFamily="18" charset="0"/>
                                    </a:rPr>
                                  </m:ctrlPr>
                                </m:naryPr>
                                <m:sub>
                                  <m:r>
                                    <m:rPr>
                                      <m:brk m:alnAt="23"/>
                                    </m:rPr>
                                    <a:rPr lang="en-US" sz="2200" b="0" i="1" smtClean="0">
                                      <a:latin typeface="Cambria Math"/>
                                    </a:rPr>
                                    <m:t>0</m:t>
                                  </m:r>
                                </m:sub>
                                <m:sup>
                                  <m:r>
                                    <a:rPr lang="en-US" sz="2200" b="0" i="1" smtClean="0">
                                      <a:latin typeface="Cambria Math"/>
                                    </a:rPr>
                                    <m:t>𝑥</m:t>
                                  </m:r>
                                </m:sup>
                                <m:e>
                                  <m:r>
                                    <a:rPr lang="en-US" sz="2200" b="0" i="1" smtClean="0">
                                      <a:latin typeface="Cambria Math"/>
                                    </a:rPr>
                                    <m:t>6</m:t>
                                  </m:r>
                                  <m:r>
                                    <a:rPr lang="en-US" sz="2200" b="0" i="1" smtClean="0">
                                      <a:latin typeface="Cambria Math"/>
                                    </a:rPr>
                                    <m:t>𝑡</m:t>
                                  </m:r>
                                  <m:d>
                                    <m:dPr>
                                      <m:ctrlPr>
                                        <a:rPr lang="en-US" sz="2200" i="1" smtClean="0">
                                          <a:latin typeface="Cambria Math" panose="02040503050406030204" pitchFamily="18" charset="0"/>
                                        </a:rPr>
                                      </m:ctrlPr>
                                    </m:dPr>
                                    <m:e>
                                      <m:r>
                                        <a:rPr lang="en-US" sz="2200" b="0" i="1" smtClean="0">
                                          <a:latin typeface="Cambria Math"/>
                                        </a:rPr>
                                        <m:t>1−</m:t>
                                      </m:r>
                                      <m:r>
                                        <a:rPr lang="en-US" sz="2200" b="0" i="1" smtClean="0">
                                          <a:latin typeface="Cambria Math"/>
                                        </a:rPr>
                                        <m:t>𝑡</m:t>
                                      </m:r>
                                    </m:e>
                                  </m:d>
                                  <m:r>
                                    <a:rPr lang="en-US" sz="2200" b="0" i="1" smtClean="0">
                                      <a:latin typeface="Cambria Math"/>
                                    </a:rPr>
                                    <m:t>𝑑𝑡</m:t>
                                  </m:r>
                                  <m:r>
                                    <a:rPr lang="en-US" sz="2200" b="0" i="1" smtClean="0">
                                      <a:latin typeface="Cambria Math"/>
                                    </a:rPr>
                                    <m:t>=</m:t>
                                  </m:r>
                                  <m:d>
                                    <m:dPr>
                                      <m:ctrlPr>
                                        <a:rPr lang="en-US" sz="2200" i="1" smtClean="0">
                                          <a:latin typeface="Cambria Math" panose="02040503050406030204" pitchFamily="18" charset="0"/>
                                        </a:rPr>
                                      </m:ctrlPr>
                                    </m:dPr>
                                    <m:e>
                                      <m:r>
                                        <a:rPr lang="en-US" sz="2200" b="0" i="1" smtClean="0">
                                          <a:latin typeface="Cambria Math"/>
                                        </a:rPr>
                                        <m:t>3</m:t>
                                      </m:r>
                                      <m:sSup>
                                        <m:sSupPr>
                                          <m:ctrlPr>
                                            <a:rPr lang="en-US" sz="2200" i="1" smtClean="0">
                                              <a:latin typeface="Cambria Math" panose="02040503050406030204" pitchFamily="18" charset="0"/>
                                            </a:rPr>
                                          </m:ctrlPr>
                                        </m:sSupPr>
                                        <m:e>
                                          <m:r>
                                            <a:rPr lang="en-US" sz="2200" b="0" i="1" smtClean="0">
                                              <a:latin typeface="Cambria Math"/>
                                            </a:rPr>
                                            <m:t>𝑥</m:t>
                                          </m:r>
                                        </m:e>
                                        <m:sup>
                                          <m:r>
                                            <a:rPr lang="en-US" sz="2200" b="0" i="1" smtClean="0">
                                              <a:latin typeface="Cambria Math"/>
                                            </a:rPr>
                                            <m:t>2</m:t>
                                          </m:r>
                                        </m:sup>
                                      </m:sSup>
                                      <m:r>
                                        <a:rPr lang="en-US" sz="2200" b="0" i="1" smtClean="0">
                                          <a:latin typeface="Cambria Math"/>
                                        </a:rPr>
                                        <m:t>−2</m:t>
                                      </m:r>
                                      <m:sSup>
                                        <m:sSupPr>
                                          <m:ctrlPr>
                                            <a:rPr lang="en-US" sz="2200" i="1" smtClean="0">
                                              <a:latin typeface="Cambria Math" panose="02040503050406030204" pitchFamily="18" charset="0"/>
                                            </a:rPr>
                                          </m:ctrlPr>
                                        </m:sSupPr>
                                        <m:e>
                                          <m:r>
                                            <a:rPr lang="en-US" sz="2200" b="0" i="1" smtClean="0">
                                              <a:latin typeface="Cambria Math"/>
                                            </a:rPr>
                                            <m:t>𝑥</m:t>
                                          </m:r>
                                        </m:e>
                                        <m:sup>
                                          <m:r>
                                            <a:rPr lang="en-US" sz="2200" b="0" i="1" smtClean="0">
                                              <a:latin typeface="Cambria Math"/>
                                            </a:rPr>
                                            <m:t>3</m:t>
                                          </m:r>
                                        </m:sup>
                                      </m:sSup>
                                    </m:e>
                                  </m:d>
                                  <m:r>
                                    <a:rPr lang="en-US" sz="2200" b="0" i="1" smtClean="0">
                                      <a:latin typeface="Cambria Math"/>
                                    </a:rPr>
                                    <m:t>,0&lt;</m:t>
                                  </m:r>
                                  <m:r>
                                    <a:rPr lang="en-US" sz="2200" b="0" i="1" smtClean="0">
                                      <a:latin typeface="Cambria Math"/>
                                    </a:rPr>
                                    <m:t>𝑥</m:t>
                                  </m:r>
                                  <m:r>
                                    <a:rPr lang="en-US" sz="2200" b="0" i="1" smtClean="0">
                                      <a:latin typeface="Cambria Math"/>
                                      <a:ea typeface="Cambria Math"/>
                                    </a:rPr>
                                    <m:t>≤1</m:t>
                                  </m:r>
                                </m:e>
                              </m:nary>
                            </m:e>
                          </m:mr>
                          <m:mr>
                            <m:e>
                              <m:r>
                                <a:rPr lang="en-US" sz="2200" b="0" i="1" smtClean="0">
                                  <a:latin typeface="Cambria Math"/>
                                </a:rPr>
                                <m:t>1, </m:t>
                              </m:r>
                              <m:r>
                                <a:rPr lang="en-US" sz="2200" b="0" i="1" smtClean="0">
                                  <a:latin typeface="Cambria Math"/>
                                </a:rPr>
                                <m:t>𝑖𝑓</m:t>
                              </m:r>
                              <m:r>
                                <a:rPr lang="en-US" sz="2200" b="0" i="1" smtClean="0">
                                  <a:latin typeface="Cambria Math"/>
                                </a:rPr>
                                <m:t> </m:t>
                              </m:r>
                              <m:r>
                                <a:rPr lang="en-US" sz="2200" b="0" i="1" smtClean="0">
                                  <a:latin typeface="Cambria Math"/>
                                </a:rPr>
                                <m:t>𝑥</m:t>
                              </m:r>
                              <m:r>
                                <a:rPr lang="en-US" sz="2200" b="0" i="1" smtClean="0">
                                  <a:latin typeface="Cambria Math"/>
                                </a:rPr>
                                <m:t>&gt;1</m:t>
                              </m:r>
                            </m:e>
                          </m:mr>
                        </m:m>
                      </m:e>
                    </m:d>
                  </m:oMath>
                </a14:m>
                <a:endParaRPr lang="en-US" sz="2200" dirty="0"/>
              </a:p>
              <a:p>
                <a:pPr marL="400050" indent="-400050">
                  <a:buAutoNum type="romanLcPeriod" startAt="2"/>
                </a:pPr>
                <a14:m>
                  <m:oMath xmlns:m="http://schemas.openxmlformats.org/officeDocument/2006/math">
                    <m:r>
                      <a:rPr lang="en-US" sz="2200" b="0" i="1">
                        <a:latin typeface="Cambria Math"/>
                      </a:rPr>
                      <m:t>𝑃</m:t>
                    </m:r>
                    <m:d>
                      <m:dPr>
                        <m:ctrlPr>
                          <a:rPr lang="en-US" sz="2200" i="1">
                            <a:latin typeface="Cambria Math" panose="02040503050406030204" pitchFamily="18" charset="0"/>
                          </a:rPr>
                        </m:ctrlPr>
                      </m:dPr>
                      <m:e>
                        <m:r>
                          <a:rPr lang="en-US" sz="2200" b="0" i="1">
                            <a:latin typeface="Cambria Math"/>
                          </a:rPr>
                          <m:t>𝑋</m:t>
                        </m:r>
                        <m:r>
                          <a:rPr lang="en-US" sz="2200" b="0" i="1">
                            <a:latin typeface="Cambria Math"/>
                            <a:ea typeface="Cambria Math"/>
                          </a:rPr>
                          <m:t>≤</m:t>
                        </m:r>
                        <m:f>
                          <m:fPr>
                            <m:ctrlPr>
                              <a:rPr lang="en-US" sz="2200" i="1">
                                <a:latin typeface="Cambria Math" panose="02040503050406030204" pitchFamily="18" charset="0"/>
                                <a:ea typeface="Cambria Math"/>
                              </a:rPr>
                            </m:ctrlPr>
                          </m:fPr>
                          <m:num>
                            <m:r>
                              <a:rPr lang="en-US" sz="2200" b="0" i="1">
                                <a:latin typeface="Cambria Math"/>
                                <a:ea typeface="Cambria Math"/>
                              </a:rPr>
                              <m:t>1</m:t>
                            </m:r>
                          </m:num>
                          <m:den>
                            <m:r>
                              <a:rPr lang="en-US" sz="2200" b="0" i="1">
                                <a:latin typeface="Cambria Math"/>
                                <a:ea typeface="Cambria Math"/>
                              </a:rPr>
                              <m:t>2</m:t>
                            </m:r>
                          </m:den>
                        </m:f>
                      </m:e>
                      <m:e>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rPr>
                              <m:t>3</m:t>
                            </m:r>
                          </m:den>
                        </m:f>
                        <m:r>
                          <a:rPr lang="en-US" sz="2200" b="0" i="1">
                            <a:latin typeface="Cambria Math"/>
                            <a:ea typeface="Cambria Math"/>
                          </a:rPr>
                          <m:t>≤</m:t>
                        </m:r>
                        <m:r>
                          <a:rPr lang="en-US" sz="2200" b="0" i="1">
                            <a:latin typeface="Cambria Math"/>
                          </a:rPr>
                          <m:t>𝑋</m:t>
                        </m:r>
                        <m:r>
                          <a:rPr lang="en-US" sz="2200" b="0" i="1">
                            <a:latin typeface="Cambria Math"/>
                            <a:ea typeface="Cambria Math"/>
                          </a:rPr>
                          <m:t>≤</m:t>
                        </m:r>
                        <m:f>
                          <m:fPr>
                            <m:ctrlPr>
                              <a:rPr lang="en-US" sz="2200" i="1">
                                <a:latin typeface="Cambria Math" panose="02040503050406030204" pitchFamily="18" charset="0"/>
                                <a:ea typeface="Cambria Math"/>
                              </a:rPr>
                            </m:ctrlPr>
                          </m:fPr>
                          <m:num>
                            <m:r>
                              <a:rPr lang="en-US" sz="2200" b="0" i="1">
                                <a:latin typeface="Cambria Math"/>
                                <a:ea typeface="Cambria Math"/>
                              </a:rPr>
                              <m:t>2</m:t>
                            </m:r>
                          </m:num>
                          <m:den>
                            <m:r>
                              <a:rPr lang="en-US" sz="2200" b="0" i="1">
                                <a:latin typeface="Cambria Math"/>
                                <a:ea typeface="Cambria Math"/>
                              </a:rPr>
                              <m:t>3</m:t>
                            </m:r>
                          </m:den>
                        </m:f>
                      </m:e>
                    </m:d>
                    <m:r>
                      <a:rPr lang="en-US" sz="2200" b="0" i="1" smtClean="0">
                        <a:latin typeface="Cambria Math"/>
                        <a:ea typeface="Cambria Math"/>
                      </a:rPr>
                      <m:t>=</m:t>
                    </m:r>
                    <m:f>
                      <m:fPr>
                        <m:ctrlPr>
                          <a:rPr lang="en-US" sz="2200" i="1" smtClean="0">
                            <a:latin typeface="Cambria Math" panose="02040503050406030204" pitchFamily="18" charset="0"/>
                            <a:ea typeface="Cambria Math"/>
                          </a:rPr>
                        </m:ctrlPr>
                      </m:fPr>
                      <m:num>
                        <m:r>
                          <a:rPr lang="en-US" sz="2200" b="0" i="1">
                            <a:latin typeface="Cambria Math"/>
                          </a:rPr>
                          <m:t>𝑃</m:t>
                        </m:r>
                        <m:d>
                          <m:dPr>
                            <m:ctrlPr>
                              <a:rPr lang="en-US" sz="2200" i="1">
                                <a:latin typeface="Cambria Math" panose="02040503050406030204" pitchFamily="18" charset="0"/>
                                <a:ea typeface="Cambria Math"/>
                              </a:rPr>
                            </m:ctrlPr>
                          </m:dPr>
                          <m:e>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rPr>
                                  <m:t>3</m:t>
                                </m:r>
                              </m:den>
                            </m:f>
                            <m:r>
                              <a:rPr lang="en-US" sz="2200" b="0" i="1">
                                <a:latin typeface="Cambria Math"/>
                                <a:ea typeface="Cambria Math"/>
                              </a:rPr>
                              <m:t>≤</m:t>
                            </m:r>
                            <m:r>
                              <a:rPr lang="en-US" sz="2200" b="0" i="1">
                                <a:latin typeface="Cambria Math"/>
                              </a:rPr>
                              <m:t>𝑋</m:t>
                            </m:r>
                            <m:r>
                              <a:rPr lang="en-US" sz="2200" b="0" i="1">
                                <a:latin typeface="Cambria Math"/>
                                <a:ea typeface="Cambria Math"/>
                              </a:rPr>
                              <m:t>≤</m:t>
                            </m:r>
                            <m:f>
                              <m:fPr>
                                <m:ctrlPr>
                                  <a:rPr lang="en-US" sz="2200" i="1">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2</m:t>
                                </m:r>
                              </m:den>
                            </m:f>
                          </m:e>
                        </m:d>
                      </m:num>
                      <m:den>
                        <m:r>
                          <a:rPr lang="en-US" sz="2200" b="0" i="1">
                            <a:latin typeface="Cambria Math"/>
                          </a:rPr>
                          <m:t>𝑃</m:t>
                        </m:r>
                        <m:d>
                          <m:dPr>
                            <m:ctrlPr>
                              <a:rPr lang="en-US" sz="2200" i="1" smtClean="0">
                                <a:latin typeface="Cambria Math" panose="02040503050406030204" pitchFamily="18" charset="0"/>
                              </a:rPr>
                            </m:ctrlPr>
                          </m:dPr>
                          <m:e>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rPr>
                                  <m:t>3</m:t>
                                </m:r>
                              </m:den>
                            </m:f>
                            <m:r>
                              <a:rPr lang="en-US" sz="2200" b="0" i="1">
                                <a:latin typeface="Cambria Math"/>
                                <a:ea typeface="Cambria Math"/>
                              </a:rPr>
                              <m:t>≤</m:t>
                            </m:r>
                            <m:r>
                              <a:rPr lang="en-US" sz="2200" b="0" i="1">
                                <a:latin typeface="Cambria Math"/>
                              </a:rPr>
                              <m:t>𝑋</m:t>
                            </m:r>
                            <m:r>
                              <a:rPr lang="en-US" sz="2200" b="0" i="1">
                                <a:latin typeface="Cambria Math"/>
                                <a:ea typeface="Cambria Math"/>
                              </a:rPr>
                              <m:t>≤</m:t>
                            </m:r>
                            <m:f>
                              <m:fPr>
                                <m:ctrlPr>
                                  <a:rPr lang="en-US" sz="2200" i="1">
                                    <a:latin typeface="Cambria Math" panose="02040503050406030204" pitchFamily="18" charset="0"/>
                                    <a:ea typeface="Cambria Math"/>
                                  </a:rPr>
                                </m:ctrlPr>
                              </m:fPr>
                              <m:num>
                                <m:r>
                                  <a:rPr lang="en-US" sz="2200" b="0" i="1">
                                    <a:latin typeface="Cambria Math"/>
                                    <a:ea typeface="Cambria Math"/>
                                  </a:rPr>
                                  <m:t>2</m:t>
                                </m:r>
                              </m:num>
                              <m:den>
                                <m:r>
                                  <a:rPr lang="en-US" sz="2200" b="0" i="1">
                                    <a:latin typeface="Cambria Math"/>
                                    <a:ea typeface="Cambria Math"/>
                                  </a:rPr>
                                  <m:t>3</m:t>
                                </m:r>
                              </m:den>
                            </m:f>
                          </m:e>
                        </m:d>
                      </m:den>
                    </m:f>
                    <m:r>
                      <a:rPr lang="en-US" sz="2200" b="0" i="1" smtClean="0">
                        <a:latin typeface="Cambria Math"/>
                        <a:ea typeface="Cambria Math"/>
                      </a:rPr>
                      <m:t>=</m:t>
                    </m:r>
                    <m:f>
                      <m:fPr>
                        <m:ctrlPr>
                          <a:rPr lang="en-US" sz="2200" i="1" smtClean="0">
                            <a:latin typeface="Cambria Math" panose="02040503050406030204" pitchFamily="18" charset="0"/>
                            <a:ea typeface="Cambria Math"/>
                          </a:rPr>
                        </m:ctrlPr>
                      </m:fPr>
                      <m:num>
                        <m:nary>
                          <m:naryPr>
                            <m:limLoc m:val="undOvr"/>
                            <m:ctrlPr>
                              <a:rPr lang="en-US" sz="2200" i="1" smtClean="0">
                                <a:latin typeface="Cambria Math" panose="02040503050406030204" pitchFamily="18" charset="0"/>
                                <a:ea typeface="Cambria Math"/>
                              </a:rPr>
                            </m:ctrlPr>
                          </m:naryPr>
                          <m:sub>
                            <m:f>
                              <m:fPr>
                                <m:type m:val="skw"/>
                                <m:ctrlPr>
                                  <a:rPr lang="en-US" sz="220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3</m:t>
                                </m:r>
                              </m:den>
                            </m:f>
                          </m:sub>
                          <m:sup>
                            <m:f>
                              <m:fPr>
                                <m:type m:val="skw"/>
                                <m:ctrlPr>
                                  <a:rPr lang="en-US" sz="220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2</m:t>
                                </m:r>
                              </m:den>
                            </m:f>
                          </m:sup>
                          <m:e>
                            <m:r>
                              <a:rPr lang="en-US" sz="2200" b="0" i="1" smtClean="0">
                                <a:latin typeface="Cambria Math"/>
                                <a:ea typeface="Cambria Math"/>
                              </a:rPr>
                              <m:t>6</m:t>
                            </m:r>
                            <m:r>
                              <a:rPr lang="en-US" sz="2200" b="0" i="1" smtClean="0">
                                <a:latin typeface="Cambria Math"/>
                                <a:ea typeface="Cambria Math"/>
                              </a:rPr>
                              <m:t>𝑥</m:t>
                            </m:r>
                            <m:d>
                              <m:dPr>
                                <m:ctrlPr>
                                  <a:rPr lang="en-US" sz="2200" i="1" smtClean="0">
                                    <a:latin typeface="Cambria Math" panose="02040503050406030204" pitchFamily="18" charset="0"/>
                                    <a:ea typeface="Cambria Math"/>
                                  </a:rPr>
                                </m:ctrlPr>
                              </m:dPr>
                              <m:e>
                                <m:r>
                                  <a:rPr lang="en-US" sz="2200" b="0" i="1" smtClean="0">
                                    <a:latin typeface="Cambria Math"/>
                                    <a:ea typeface="Cambria Math"/>
                                  </a:rPr>
                                  <m:t>1−</m:t>
                                </m:r>
                                <m:r>
                                  <a:rPr lang="en-US" sz="2200" b="0" i="1" smtClean="0">
                                    <a:latin typeface="Cambria Math"/>
                                    <a:ea typeface="Cambria Math"/>
                                  </a:rPr>
                                  <m:t>𝑥</m:t>
                                </m:r>
                              </m:e>
                            </m:d>
                            <m:r>
                              <a:rPr lang="en-US" sz="2200" b="0" i="1" smtClean="0">
                                <a:latin typeface="Cambria Math"/>
                                <a:ea typeface="Cambria Math"/>
                              </a:rPr>
                              <m:t>𝑑𝑥</m:t>
                            </m:r>
                          </m:e>
                        </m:nary>
                      </m:num>
                      <m:den>
                        <m:nary>
                          <m:naryPr>
                            <m:limLoc m:val="undOvr"/>
                            <m:ctrlPr>
                              <a:rPr lang="en-US" sz="2200" i="1" smtClean="0">
                                <a:latin typeface="Cambria Math" panose="02040503050406030204" pitchFamily="18" charset="0"/>
                                <a:ea typeface="Cambria Math"/>
                              </a:rPr>
                            </m:ctrlPr>
                          </m:naryPr>
                          <m:sub>
                            <m:f>
                              <m:fPr>
                                <m:type m:val="skw"/>
                                <m:ctrlPr>
                                  <a:rPr lang="en-US" sz="220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3</m:t>
                                </m:r>
                              </m:den>
                            </m:f>
                          </m:sub>
                          <m:sup>
                            <m:f>
                              <m:fPr>
                                <m:type m:val="skw"/>
                                <m:ctrlPr>
                                  <a:rPr lang="en-US" sz="2200" i="1" smtClean="0">
                                    <a:latin typeface="Cambria Math" panose="02040503050406030204" pitchFamily="18" charset="0"/>
                                    <a:ea typeface="Cambria Math"/>
                                  </a:rPr>
                                </m:ctrlPr>
                              </m:fPr>
                              <m:num>
                                <m:r>
                                  <a:rPr lang="en-US" sz="2200" b="0" i="1" smtClean="0">
                                    <a:latin typeface="Cambria Math"/>
                                    <a:ea typeface="Cambria Math"/>
                                  </a:rPr>
                                  <m:t>2</m:t>
                                </m:r>
                              </m:num>
                              <m:den>
                                <m:r>
                                  <a:rPr lang="en-US" sz="2200" b="0" i="1" smtClean="0">
                                    <a:latin typeface="Cambria Math"/>
                                    <a:ea typeface="Cambria Math"/>
                                  </a:rPr>
                                  <m:t>3</m:t>
                                </m:r>
                              </m:den>
                            </m:f>
                          </m:sup>
                          <m:e>
                            <m:r>
                              <a:rPr lang="en-US" sz="2200" b="0" i="1">
                                <a:latin typeface="Cambria Math"/>
                                <a:ea typeface="Cambria Math"/>
                              </a:rPr>
                              <m:t>6</m:t>
                            </m:r>
                            <m:r>
                              <a:rPr lang="en-US" sz="2200" b="0" i="1">
                                <a:latin typeface="Cambria Math"/>
                                <a:ea typeface="Cambria Math"/>
                              </a:rPr>
                              <m:t>𝑥</m:t>
                            </m:r>
                            <m:d>
                              <m:dPr>
                                <m:ctrlPr>
                                  <a:rPr lang="en-US" sz="2200" i="1">
                                    <a:latin typeface="Cambria Math" panose="02040503050406030204" pitchFamily="18" charset="0"/>
                                    <a:ea typeface="Cambria Math"/>
                                  </a:rPr>
                                </m:ctrlPr>
                              </m:dPr>
                              <m:e>
                                <m:r>
                                  <a:rPr lang="en-US" sz="2200" b="0" i="1">
                                    <a:latin typeface="Cambria Math"/>
                                    <a:ea typeface="Cambria Math"/>
                                  </a:rPr>
                                  <m:t>1−</m:t>
                                </m:r>
                                <m:r>
                                  <a:rPr lang="en-US" sz="2200" b="0" i="1">
                                    <a:latin typeface="Cambria Math"/>
                                    <a:ea typeface="Cambria Math"/>
                                  </a:rPr>
                                  <m:t>𝑥</m:t>
                                </m:r>
                              </m:e>
                            </m:d>
                            <m:r>
                              <a:rPr lang="en-US" sz="2200" b="0" i="1">
                                <a:latin typeface="Cambria Math"/>
                                <a:ea typeface="Cambria Math"/>
                              </a:rPr>
                              <m:t>𝑑𝑥</m:t>
                            </m:r>
                          </m:e>
                        </m:nary>
                      </m:den>
                    </m:f>
                    <m:r>
                      <a:rPr lang="en-US" sz="2200" b="0" i="1" smtClean="0">
                        <a:latin typeface="Cambria Math"/>
                        <a:ea typeface="Cambria Math"/>
                      </a:rPr>
                      <m:t>=</m:t>
                    </m:r>
                    <m:f>
                      <m:fPr>
                        <m:ctrlPr>
                          <a:rPr lang="en-US" sz="2200" i="1" smtClean="0">
                            <a:latin typeface="Cambria Math" panose="02040503050406030204" pitchFamily="18" charset="0"/>
                            <a:ea typeface="Cambria Math"/>
                          </a:rPr>
                        </m:ctrlPr>
                      </m:fPr>
                      <m:num>
                        <m:f>
                          <m:fPr>
                            <m:type m:val="lin"/>
                            <m:ctrlPr>
                              <a:rPr lang="en-US" sz="2200" i="1" smtClean="0">
                                <a:latin typeface="Cambria Math" panose="02040503050406030204" pitchFamily="18" charset="0"/>
                                <a:ea typeface="Cambria Math"/>
                              </a:rPr>
                            </m:ctrlPr>
                          </m:fPr>
                          <m:num>
                            <m:r>
                              <a:rPr lang="en-US" sz="2200" b="0" i="1" smtClean="0">
                                <a:latin typeface="Cambria Math"/>
                                <a:ea typeface="Cambria Math"/>
                              </a:rPr>
                              <m:t>11</m:t>
                            </m:r>
                          </m:num>
                          <m:den>
                            <m:r>
                              <a:rPr lang="en-US" sz="2200" b="0" i="1" smtClean="0">
                                <a:latin typeface="Cambria Math"/>
                                <a:ea typeface="Cambria Math"/>
                              </a:rPr>
                              <m:t>54</m:t>
                            </m:r>
                          </m:den>
                        </m:f>
                      </m:num>
                      <m:den>
                        <m:f>
                          <m:fPr>
                            <m:type m:val="lin"/>
                            <m:ctrlPr>
                              <a:rPr lang="en-US" sz="2200" i="1" smtClean="0">
                                <a:latin typeface="Cambria Math" panose="02040503050406030204" pitchFamily="18" charset="0"/>
                                <a:ea typeface="Cambria Math"/>
                              </a:rPr>
                            </m:ctrlPr>
                          </m:fPr>
                          <m:num>
                            <m:r>
                              <a:rPr lang="en-US" sz="2200" b="0" i="1" smtClean="0">
                                <a:latin typeface="Cambria Math"/>
                                <a:ea typeface="Cambria Math"/>
                              </a:rPr>
                              <m:t>13</m:t>
                            </m:r>
                          </m:num>
                          <m:den>
                            <m:r>
                              <a:rPr lang="en-US" sz="2200" b="0" i="1" smtClean="0">
                                <a:latin typeface="Cambria Math"/>
                                <a:ea typeface="Cambria Math"/>
                              </a:rPr>
                              <m:t>27</m:t>
                            </m:r>
                          </m:den>
                        </m:f>
                      </m:den>
                    </m:f>
                    <m:r>
                      <a:rPr lang="en-US" sz="2200" b="0" i="1" smtClean="0">
                        <a:latin typeface="Cambria Math"/>
                        <a:ea typeface="Cambria Math"/>
                      </a:rPr>
                      <m:t>=</m:t>
                    </m:r>
                    <m:f>
                      <m:fPr>
                        <m:ctrlPr>
                          <a:rPr lang="en-US" sz="2200" i="1" smtClean="0">
                            <a:latin typeface="Cambria Math" panose="02040503050406030204" pitchFamily="18" charset="0"/>
                            <a:ea typeface="Cambria Math"/>
                          </a:rPr>
                        </m:ctrlPr>
                      </m:fPr>
                      <m:num>
                        <m:r>
                          <a:rPr lang="en-US" sz="2200" b="0" i="1" smtClean="0">
                            <a:latin typeface="Cambria Math"/>
                            <a:ea typeface="Cambria Math"/>
                          </a:rPr>
                          <m:t>11</m:t>
                        </m:r>
                      </m:num>
                      <m:den>
                        <m:r>
                          <a:rPr lang="en-US" sz="2200" b="0" i="1" smtClean="0">
                            <a:latin typeface="Cambria Math"/>
                            <a:ea typeface="Cambria Math"/>
                          </a:rPr>
                          <m:t>26</m:t>
                        </m:r>
                      </m:den>
                    </m:f>
                  </m:oMath>
                </a14:m>
                <a:endParaRPr lang="en-US" sz="2200" dirty="0"/>
              </a:p>
              <a:p>
                <a:pPr marL="400050" indent="-400050">
                  <a:buFont typeface="Arial" pitchFamily="34" charset="0"/>
                  <a:buAutoNum type="romanLcPeriod" startAt="2"/>
                </a:pPr>
                <a:r>
                  <a:rPr lang="en-US" sz="2200" dirty="0"/>
                  <a:t>For finding values of k given condition is </a:t>
                </a:r>
                <a14:m>
                  <m:oMath xmlns:m="http://schemas.openxmlformats.org/officeDocument/2006/math">
                    <m:r>
                      <a:rPr lang="en-US" sz="2200" b="0" i="1">
                        <a:latin typeface="Cambria Math"/>
                      </a:rPr>
                      <m:t>𝑃</m:t>
                    </m:r>
                    <m:d>
                      <m:dPr>
                        <m:ctrlPr>
                          <a:rPr lang="en-US" sz="2200" i="1">
                            <a:latin typeface="Cambria Math" panose="02040503050406030204" pitchFamily="18" charset="0"/>
                          </a:rPr>
                        </m:ctrlPr>
                      </m:dPr>
                      <m:e>
                        <m:r>
                          <a:rPr lang="en-US" sz="2200" b="0" i="1">
                            <a:latin typeface="Cambria Math"/>
                          </a:rPr>
                          <m:t>𝑋</m:t>
                        </m:r>
                        <m:r>
                          <a:rPr lang="en-US" sz="2200" b="0" i="1">
                            <a:latin typeface="Cambria Math"/>
                          </a:rPr>
                          <m:t>&lt;</m:t>
                        </m:r>
                        <m:r>
                          <a:rPr lang="en-US" sz="2200" b="0" i="1">
                            <a:latin typeface="Cambria Math"/>
                          </a:rPr>
                          <m:t>𝑘</m:t>
                        </m:r>
                      </m:e>
                    </m:d>
                    <m:r>
                      <a:rPr lang="en-US" sz="2200" b="0" i="1">
                        <a:latin typeface="Cambria Math"/>
                      </a:rPr>
                      <m:t>=</m:t>
                    </m:r>
                    <m:r>
                      <a:rPr lang="en-US" sz="2200" b="0" i="1">
                        <a:latin typeface="Cambria Math"/>
                      </a:rPr>
                      <m:t>𝑃</m:t>
                    </m:r>
                    <m:d>
                      <m:dPr>
                        <m:ctrlPr>
                          <a:rPr lang="en-US" sz="2200" i="1">
                            <a:latin typeface="Cambria Math" panose="02040503050406030204" pitchFamily="18" charset="0"/>
                          </a:rPr>
                        </m:ctrlPr>
                      </m:dPr>
                      <m:e>
                        <m:r>
                          <a:rPr lang="en-US" sz="2200" b="0" i="1">
                            <a:latin typeface="Cambria Math"/>
                          </a:rPr>
                          <m:t>𝑋</m:t>
                        </m:r>
                        <m:r>
                          <a:rPr lang="en-US" sz="2200" b="0" i="1">
                            <a:latin typeface="Cambria Math"/>
                          </a:rPr>
                          <m:t>&gt;</m:t>
                        </m:r>
                        <m:r>
                          <a:rPr lang="en-US" sz="2200" b="0" i="1">
                            <a:latin typeface="Cambria Math"/>
                          </a:rPr>
                          <m:t>𝑘</m:t>
                        </m:r>
                      </m:e>
                    </m:d>
                  </m:oMath>
                </a14:m>
                <a:endParaRPr lang="en-US" sz="2200" dirty="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ea typeface="Cambria Math"/>
                        </a:rPr>
                        <m:t>⟹</m:t>
                      </m:r>
                      <m:nary>
                        <m:naryPr>
                          <m:limLoc m:val="undOvr"/>
                          <m:ctrlPr>
                            <a:rPr lang="en-US" sz="2200" i="1" smtClean="0">
                              <a:latin typeface="Cambria Math" panose="02040503050406030204" pitchFamily="18" charset="0"/>
                              <a:ea typeface="Cambria Math"/>
                            </a:rPr>
                          </m:ctrlPr>
                        </m:naryPr>
                        <m:sub>
                          <m:r>
                            <m:rPr>
                              <m:brk m:alnAt="24"/>
                            </m:rPr>
                            <a:rPr lang="en-US" sz="2200" b="0" i="1" smtClean="0">
                              <a:latin typeface="Cambria Math"/>
                              <a:ea typeface="Cambria Math"/>
                            </a:rPr>
                            <m:t>0</m:t>
                          </m:r>
                        </m:sub>
                        <m:sup>
                          <m:r>
                            <a:rPr lang="en-US" sz="2200" b="0" i="1" smtClean="0">
                              <a:latin typeface="Cambria Math"/>
                              <a:ea typeface="Cambria Math"/>
                            </a:rPr>
                            <m:t>𝑘</m:t>
                          </m:r>
                        </m:sup>
                        <m:e>
                          <m:r>
                            <a:rPr lang="en-US" sz="2200" b="0" i="1" smtClean="0">
                              <a:latin typeface="Cambria Math"/>
                              <a:ea typeface="Cambria Math"/>
                            </a:rPr>
                            <m:t>6</m:t>
                          </m:r>
                          <m:r>
                            <a:rPr lang="en-US" sz="2200" b="0" i="1" smtClean="0">
                              <a:latin typeface="Cambria Math"/>
                              <a:ea typeface="Cambria Math"/>
                            </a:rPr>
                            <m:t>𝑥</m:t>
                          </m:r>
                          <m:d>
                            <m:dPr>
                              <m:ctrlPr>
                                <a:rPr lang="en-US" sz="2200" i="1" smtClean="0">
                                  <a:latin typeface="Cambria Math" panose="02040503050406030204" pitchFamily="18" charset="0"/>
                                  <a:ea typeface="Cambria Math"/>
                                </a:rPr>
                              </m:ctrlPr>
                            </m:dPr>
                            <m:e>
                              <m:r>
                                <a:rPr lang="en-US" sz="2200" b="0" i="1" smtClean="0">
                                  <a:latin typeface="Cambria Math"/>
                                  <a:ea typeface="Cambria Math"/>
                                </a:rPr>
                                <m:t>1−</m:t>
                              </m:r>
                              <m:r>
                                <a:rPr lang="en-US" sz="2200" b="0" i="1" smtClean="0">
                                  <a:latin typeface="Cambria Math"/>
                                  <a:ea typeface="Cambria Math"/>
                                </a:rPr>
                                <m:t>𝑥</m:t>
                              </m:r>
                            </m:e>
                          </m:d>
                          <m:r>
                            <a:rPr lang="en-US" sz="2200" b="0" i="1" smtClean="0">
                              <a:latin typeface="Cambria Math"/>
                              <a:ea typeface="Cambria Math"/>
                            </a:rPr>
                            <m:t>𝑑𝑥</m:t>
                          </m:r>
                          <m:r>
                            <a:rPr lang="en-US" sz="2200" b="0" i="1" smtClean="0">
                              <a:latin typeface="Cambria Math"/>
                              <a:ea typeface="Cambria Math"/>
                            </a:rPr>
                            <m:t>=</m:t>
                          </m:r>
                          <m:nary>
                            <m:naryPr>
                              <m:limLoc m:val="undOvr"/>
                              <m:ctrlPr>
                                <a:rPr lang="en-US" sz="2200" i="1" smtClean="0">
                                  <a:latin typeface="Cambria Math" panose="02040503050406030204" pitchFamily="18" charset="0"/>
                                  <a:ea typeface="Cambria Math"/>
                                </a:rPr>
                              </m:ctrlPr>
                            </m:naryPr>
                            <m:sub>
                              <m:r>
                                <m:rPr>
                                  <m:brk m:alnAt="24"/>
                                </m:rPr>
                                <a:rPr lang="en-US" sz="2200" b="0" i="1" smtClean="0">
                                  <a:latin typeface="Cambria Math"/>
                                  <a:ea typeface="Cambria Math"/>
                                </a:rPr>
                                <m:t>𝑘</m:t>
                              </m:r>
                            </m:sub>
                            <m:sup>
                              <m:r>
                                <a:rPr lang="en-US" sz="2200" b="0" i="1" smtClean="0">
                                  <a:latin typeface="Cambria Math"/>
                                  <a:ea typeface="Cambria Math"/>
                                </a:rPr>
                                <m:t>1</m:t>
                              </m:r>
                            </m:sup>
                            <m:e>
                              <m:r>
                                <a:rPr lang="en-US" sz="2200" b="0" i="1">
                                  <a:latin typeface="Cambria Math"/>
                                  <a:ea typeface="Cambria Math"/>
                                </a:rPr>
                                <m:t>6</m:t>
                              </m:r>
                              <m:r>
                                <a:rPr lang="en-US" sz="2200" b="0" i="1">
                                  <a:latin typeface="Cambria Math"/>
                                  <a:ea typeface="Cambria Math"/>
                                </a:rPr>
                                <m:t>𝑥</m:t>
                              </m:r>
                              <m:d>
                                <m:dPr>
                                  <m:ctrlPr>
                                    <a:rPr lang="en-US" sz="2200" i="1">
                                      <a:latin typeface="Cambria Math" panose="02040503050406030204" pitchFamily="18" charset="0"/>
                                      <a:ea typeface="Cambria Math"/>
                                    </a:rPr>
                                  </m:ctrlPr>
                                </m:dPr>
                                <m:e>
                                  <m:r>
                                    <a:rPr lang="en-US" sz="2200" b="0" i="1">
                                      <a:latin typeface="Cambria Math"/>
                                      <a:ea typeface="Cambria Math"/>
                                    </a:rPr>
                                    <m:t>1−</m:t>
                                  </m:r>
                                  <m:r>
                                    <a:rPr lang="en-US" sz="2200" b="0" i="1">
                                      <a:latin typeface="Cambria Math"/>
                                      <a:ea typeface="Cambria Math"/>
                                    </a:rPr>
                                    <m:t>𝑥</m:t>
                                  </m:r>
                                </m:e>
                              </m:d>
                              <m:r>
                                <a:rPr lang="en-US" sz="2200" b="0" i="1">
                                  <a:latin typeface="Cambria Math"/>
                                  <a:ea typeface="Cambria Math"/>
                                </a:rPr>
                                <m:t>𝑑𝑥</m:t>
                              </m:r>
                            </m:e>
                          </m:nary>
                        </m:e>
                      </m:nary>
                    </m:oMath>
                  </m:oMathPara>
                </a14:m>
                <a:endParaRPr lang="en-US" sz="2200" dirty="0"/>
              </a:p>
              <a:p>
                <a:pPr marL="0" indent="0">
                  <a:buNone/>
                </a:pPr>
                <a14:m>
                  <m:oMath xmlns:m="http://schemas.openxmlformats.org/officeDocument/2006/math">
                    <m:r>
                      <a:rPr lang="en-US" sz="2200" i="1">
                        <a:latin typeface="Cambria Math"/>
                        <a:ea typeface="Cambria Math"/>
                      </a:rPr>
                      <m:t>⟹</m:t>
                    </m:r>
                    <m:r>
                      <a:rPr lang="en-US" sz="2200" b="0" i="1" smtClean="0">
                        <a:latin typeface="Cambria Math"/>
                        <a:ea typeface="Cambria Math"/>
                      </a:rPr>
                      <m:t>4</m:t>
                    </m:r>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𝑘</m:t>
                        </m:r>
                      </m:e>
                      <m:sup>
                        <m:r>
                          <a:rPr lang="en-US" sz="2200" b="0" i="1" smtClean="0">
                            <a:latin typeface="Cambria Math"/>
                            <a:ea typeface="Cambria Math"/>
                          </a:rPr>
                          <m:t>3</m:t>
                        </m:r>
                      </m:sup>
                    </m:sSup>
                    <m:r>
                      <a:rPr lang="en-US" sz="2200" b="0" i="1" smtClean="0">
                        <a:latin typeface="Cambria Math"/>
                        <a:ea typeface="Cambria Math"/>
                      </a:rPr>
                      <m:t>−6</m:t>
                    </m:r>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𝑘</m:t>
                        </m:r>
                      </m:e>
                      <m:sup>
                        <m:r>
                          <a:rPr lang="en-US" sz="2200" b="0" i="1" smtClean="0">
                            <a:latin typeface="Cambria Math"/>
                            <a:ea typeface="Cambria Math"/>
                          </a:rPr>
                          <m:t>2</m:t>
                        </m:r>
                      </m:sup>
                    </m:sSup>
                    <m:r>
                      <a:rPr lang="en-US" sz="2200" b="0" i="1" smtClean="0">
                        <a:latin typeface="Cambria Math"/>
                        <a:ea typeface="Cambria Math"/>
                      </a:rPr>
                      <m:t>+1=0⟹</m:t>
                    </m:r>
                    <m:r>
                      <a:rPr lang="en-US" sz="2200" b="0" i="1" smtClean="0">
                        <a:latin typeface="Cambria Math"/>
                        <a:ea typeface="Cambria Math"/>
                      </a:rPr>
                      <m:t>𝑘</m:t>
                    </m:r>
                    <m:r>
                      <a:rPr lang="en-US" sz="2200" b="0" i="1" smtClean="0">
                        <a:latin typeface="Cambria Math"/>
                        <a:ea typeface="Cambria Math"/>
                      </a:rPr>
                      <m:t>=</m:t>
                    </m:r>
                    <m:f>
                      <m:fPr>
                        <m:ctrlPr>
                          <a:rPr lang="en-US" sz="2200" b="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2</m:t>
                        </m:r>
                      </m:den>
                    </m:f>
                    <m:r>
                      <a:rPr lang="en-US" sz="2200" b="0" i="1" smtClean="0">
                        <a:latin typeface="Cambria Math"/>
                        <a:ea typeface="Cambria Math"/>
                      </a:rPr>
                      <m:t>,</m:t>
                    </m:r>
                    <m:f>
                      <m:fPr>
                        <m:ctrlPr>
                          <a:rPr lang="en-US" sz="2200" b="0" i="1" smtClean="0">
                            <a:latin typeface="Cambria Math" panose="02040503050406030204" pitchFamily="18" charset="0"/>
                            <a:ea typeface="Cambria Math"/>
                          </a:rPr>
                        </m:ctrlPr>
                      </m:fPr>
                      <m:num>
                        <m:r>
                          <a:rPr lang="en-US" sz="2200" b="0" i="1" smtClean="0">
                            <a:latin typeface="Cambria Math"/>
                            <a:ea typeface="Cambria Math"/>
                          </a:rPr>
                          <m:t>1±</m:t>
                        </m:r>
                        <m:rad>
                          <m:radPr>
                            <m:degHide m:val="on"/>
                            <m:ctrlPr>
                              <a:rPr lang="en-US" sz="2200" b="0" i="1" smtClean="0">
                                <a:latin typeface="Cambria Math" panose="02040503050406030204" pitchFamily="18" charset="0"/>
                                <a:ea typeface="Cambria Math"/>
                              </a:rPr>
                            </m:ctrlPr>
                          </m:radPr>
                          <m:deg/>
                          <m:e>
                            <m:r>
                              <a:rPr lang="en-US" sz="2200" b="0" i="1" smtClean="0">
                                <a:latin typeface="Cambria Math"/>
                                <a:ea typeface="Cambria Math"/>
                              </a:rPr>
                              <m:t>3</m:t>
                            </m:r>
                          </m:e>
                        </m:rad>
                      </m:num>
                      <m:den>
                        <m:r>
                          <a:rPr lang="en-US" sz="2200" b="0" i="1" smtClean="0">
                            <a:latin typeface="Cambria Math"/>
                            <a:ea typeface="Cambria Math"/>
                          </a:rPr>
                          <m:t>2</m:t>
                        </m:r>
                      </m:den>
                    </m:f>
                  </m:oMath>
                </a14:m>
                <a:r>
                  <a:rPr lang="en-US" sz="2200" dirty="0"/>
                  <a:t>  so value of k is </a:t>
                </a:r>
                <a14:m>
                  <m:oMath xmlns:m="http://schemas.openxmlformats.org/officeDocument/2006/math">
                    <m:f>
                      <m:fPr>
                        <m:ctrlPr>
                          <a:rPr lang="en-US" sz="2200" i="1">
                            <a:latin typeface="Cambria Math" panose="02040503050406030204" pitchFamily="18" charset="0"/>
                            <a:ea typeface="Cambria Math"/>
                          </a:rPr>
                        </m:ctrlPr>
                      </m:fPr>
                      <m:num>
                        <m:r>
                          <a:rPr lang="en-US" sz="2200" i="1">
                            <a:latin typeface="Cambria Math"/>
                            <a:ea typeface="Cambria Math"/>
                          </a:rPr>
                          <m:t>1</m:t>
                        </m:r>
                      </m:num>
                      <m:den>
                        <m:r>
                          <a:rPr lang="en-US" sz="2200" i="1">
                            <a:latin typeface="Cambria Math"/>
                            <a:ea typeface="Cambria Math"/>
                          </a:rPr>
                          <m:t>2</m:t>
                        </m:r>
                      </m:den>
                    </m:f>
                  </m:oMath>
                </a14:m>
                <a:r>
                  <a:rPr lang="en-US" sz="2200" dirty="0"/>
                  <a:t> because it is in given range.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815" r="-1037" b="-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CCB0445-8D05-40D7-9BE8-72441D78C286}"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p>
          <a:p>
            <a:pPr algn="ctr">
              <a:spcBef>
                <a:spcPct val="0"/>
              </a:spcBef>
              <a:defRPr/>
            </a:pPr>
            <a:r>
              <a:rPr lang="en-US" sz="2400" b="1" dirty="0"/>
              <a:t>Cumulative distribution function(CO3)</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2664627201"/>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Q1. A random variable </a:t>
                </a:r>
                <a14:m>
                  <m:oMath xmlns:m="http://schemas.openxmlformats.org/officeDocument/2006/math">
                    <m:r>
                      <a:rPr lang="en-US" sz="2200" i="1">
                        <a:latin typeface="Cambria Math"/>
                      </a:rPr>
                      <m:t>𝑋</m:t>
                    </m:r>
                  </m:oMath>
                </a14:m>
                <a:r>
                  <a:rPr lang="en-US" sz="2200" dirty="0"/>
                  <a:t> has the following probability mass function:</a:t>
                </a:r>
              </a:p>
              <a:p>
                <a:pPr marL="0" lvl="0" indent="0">
                  <a:buNone/>
                </a:pPr>
                <a:endParaRPr lang="en-US" sz="2200" dirty="0"/>
              </a:p>
              <a:p>
                <a:pPr marL="0" lvl="0" indent="0">
                  <a:buNone/>
                </a:pPr>
                <a:endParaRPr lang="en-US" sz="2200" dirty="0"/>
              </a:p>
              <a:p>
                <a:pPr marL="0" lvl="0" indent="0">
                  <a:buNone/>
                </a:pPr>
                <a:endParaRPr lang="en-US" sz="2200" dirty="0"/>
              </a:p>
              <a:p>
                <a:pPr marL="514350" lvl="0" indent="-514350">
                  <a:buFont typeface="+mj-lt"/>
                  <a:buAutoNum type="romanLcPeriod"/>
                </a:pPr>
                <a:r>
                  <a:rPr lang="en-US" sz="2200" dirty="0"/>
                  <a:t>Find </a:t>
                </a:r>
                <a14:m>
                  <m:oMath xmlns:m="http://schemas.openxmlformats.org/officeDocument/2006/math">
                    <m:r>
                      <a:rPr lang="en-US" sz="2200" i="1">
                        <a:latin typeface="Cambria Math"/>
                      </a:rPr>
                      <m:t>𝑘</m:t>
                    </m:r>
                    <m:r>
                      <a:rPr lang="en-US" sz="2200" i="1">
                        <a:latin typeface="Cambria Math"/>
                      </a:rPr>
                      <m:t>.</m:t>
                    </m:r>
                  </m:oMath>
                </a14:m>
                <a:endParaRPr lang="en-US" sz="2200" dirty="0"/>
              </a:p>
              <a:p>
                <a:pPr marL="514350" lvl="0" indent="-514350">
                  <a:buFont typeface="+mj-lt"/>
                  <a:buAutoNum type="romanLcPeriod"/>
                </a:pPr>
                <a:r>
                  <a:rPr lang="en-US" sz="2200" dirty="0"/>
                  <a:t>Evaluate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𝑋</m:t>
                        </m:r>
                        <m:r>
                          <a:rPr lang="en-US" sz="2200" i="1">
                            <a:latin typeface="Cambria Math"/>
                          </a:rPr>
                          <m:t>&lt;6</m:t>
                        </m:r>
                      </m:e>
                    </m:d>
                    <m:r>
                      <a:rPr lang="en-US" sz="2200" i="1">
                        <a:latin typeface="Cambria Math"/>
                      </a:rPr>
                      <m:t>,</m:t>
                    </m:r>
                    <m:r>
                      <a:rPr lang="en-US" sz="2200" i="1">
                        <a:latin typeface="Cambria Math"/>
                      </a:rPr>
                      <m:t>𝑃</m:t>
                    </m:r>
                    <m:r>
                      <a:rPr lang="en-US" sz="2200" i="1">
                        <a:latin typeface="Cambria Math"/>
                      </a:rPr>
                      <m:t>(</m:t>
                    </m:r>
                    <m:r>
                      <a:rPr lang="en-US" sz="2200" i="1">
                        <a:latin typeface="Cambria Math"/>
                      </a:rPr>
                      <m:t>𝑋</m:t>
                    </m:r>
                    <m:r>
                      <a:rPr lang="en-US" sz="2200" i="1">
                        <a:latin typeface="Cambria Math"/>
                      </a:rPr>
                      <m:t>≥6)</m:t>
                    </m:r>
                  </m:oMath>
                </a14:m>
                <a:r>
                  <a:rPr lang="en-US" sz="2200" dirty="0"/>
                  <a:t> and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0&lt;</m:t>
                        </m:r>
                        <m:r>
                          <a:rPr lang="en-US" sz="2200" i="1">
                            <a:latin typeface="Cambria Math"/>
                          </a:rPr>
                          <m:t>𝑋</m:t>
                        </m:r>
                        <m:r>
                          <a:rPr lang="en-US" sz="2200" i="1">
                            <a:latin typeface="Cambria Math"/>
                          </a:rPr>
                          <m:t>&lt;5</m:t>
                        </m:r>
                      </m:e>
                    </m:d>
                    <m:r>
                      <a:rPr lang="en-US" sz="2200" i="1">
                        <a:latin typeface="Cambria Math"/>
                      </a:rPr>
                      <m:t>.</m:t>
                    </m:r>
                  </m:oMath>
                </a14:m>
                <a:endParaRPr lang="en-US" sz="2200" dirty="0"/>
              </a:p>
              <a:p>
                <a:pPr marL="514350" lvl="0" indent="-514350">
                  <a:buFont typeface="+mj-lt"/>
                  <a:buAutoNum type="romanLcPeriod"/>
                </a:pPr>
                <a:r>
                  <a:rPr lang="en-US" sz="2200" dirty="0"/>
                  <a:t>If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𝑋</m:t>
                        </m:r>
                        <m:r>
                          <a:rPr lang="en-US" sz="2200" i="1">
                            <a:latin typeface="Cambria Math"/>
                          </a:rPr>
                          <m:t>≤</m:t>
                        </m:r>
                        <m:r>
                          <a:rPr lang="en-US" sz="2200" i="1">
                            <a:latin typeface="Cambria Math"/>
                          </a:rPr>
                          <m:t>𝑎</m:t>
                        </m:r>
                      </m:e>
                    </m:d>
                    <m:r>
                      <a:rPr lang="en-US" sz="2200" i="1">
                        <a:latin typeface="Cambria Math"/>
                      </a:rPr>
                      <m:t>&gt;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oMath>
                </a14:m>
                <a:r>
                  <a:rPr lang="en-US" sz="2200" dirty="0"/>
                  <a:t> find the minimum value of </a:t>
                </a:r>
                <a14:m>
                  <m:oMath xmlns:m="http://schemas.openxmlformats.org/officeDocument/2006/math">
                    <m:r>
                      <a:rPr lang="en-US" sz="2200" i="1">
                        <a:latin typeface="Cambria Math"/>
                      </a:rPr>
                      <m:t>𝑎</m:t>
                    </m:r>
                    <m:r>
                      <a:rPr lang="en-US" sz="2200" i="1">
                        <a:latin typeface="Cambria Math"/>
                      </a:rPr>
                      <m:t>.</m:t>
                    </m:r>
                  </m:oMath>
                </a14:m>
                <a:endParaRPr lang="en-US" sz="2200" dirty="0"/>
              </a:p>
              <a:p>
                <a:pPr marL="514350" lvl="0" indent="-514350">
                  <a:buFont typeface="+mj-lt"/>
                  <a:buAutoNum type="romanLcPeriod"/>
                </a:pPr>
                <a:r>
                  <a:rPr lang="en-US" sz="2200" dirty="0"/>
                  <a:t>Determine the distribution function of </a:t>
                </a:r>
                <a14:m>
                  <m:oMath xmlns:m="http://schemas.openxmlformats.org/officeDocument/2006/math">
                    <m:r>
                      <a:rPr lang="en-US" sz="2200" i="1">
                        <a:latin typeface="Cambria Math"/>
                      </a:rPr>
                      <m:t>𝑋</m:t>
                    </m:r>
                    <m:r>
                      <a:rPr lang="en-US" sz="2200" i="1">
                        <a:latin typeface="Cambria Math"/>
                      </a:rPr>
                      <m:t>.</m:t>
                    </m:r>
                  </m:oMath>
                </a14:m>
                <a:endParaRPr lang="en-US" sz="2200" dirty="0"/>
              </a:p>
              <a:p>
                <a:pPr marL="0" lvl="0" indent="0">
                  <a:buNone/>
                </a:pPr>
                <a:endParaRPr lang="en-US" sz="2200" dirty="0"/>
              </a:p>
              <a:p>
                <a:pPr marL="0" lv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1037" t="-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FAD0F31-A00C-48A1-A3D7-F892BA1332EA}"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Daily Quiz(CO3)</a:t>
            </a:r>
            <a:endParaRPr kumimoji="0" lang="en-US" sz="2400" b="1" i="0" u="none" strike="noStrike" kern="1200" cap="none" spc="0" normalizeH="0" baseline="0" noProof="0" dirty="0">
              <a:ln>
                <a:noFill/>
              </a:ln>
              <a:solidFill>
                <a:schemeClr val="dk1"/>
              </a:solidFill>
              <a:effectLst/>
              <a:uLnTx/>
              <a:uFillTx/>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nvGraphicFramePr>
            <p:xfrm>
              <a:off x="914400" y="1600200"/>
              <a:ext cx="6781801" cy="990600"/>
            </p:xfrm>
            <a:graphic>
              <a:graphicData uri="http://schemas.openxmlformats.org/drawingml/2006/table">
                <a:tbl>
                  <a:tblPr firstRow="1" firstCol="1" bandRow="1">
                    <a:tableStyleId>{5C22544A-7EE6-4342-B048-85BDC9FD1C3A}</a:tableStyleId>
                  </a:tblPr>
                  <a:tblGrid>
                    <a:gridCol w="784043">
                      <a:extLst>
                        <a:ext uri="{9D8B030D-6E8A-4147-A177-3AD203B41FA5}">
                          <a16:colId xmlns:a16="http://schemas.microsoft.com/office/drawing/2014/main" val="20000"/>
                        </a:ext>
                      </a:extLst>
                    </a:gridCol>
                    <a:gridCol w="816948">
                      <a:extLst>
                        <a:ext uri="{9D8B030D-6E8A-4147-A177-3AD203B41FA5}">
                          <a16:colId xmlns:a16="http://schemas.microsoft.com/office/drawing/2014/main" val="20001"/>
                        </a:ext>
                      </a:extLst>
                    </a:gridCol>
                    <a:gridCol w="714829">
                      <a:extLst>
                        <a:ext uri="{9D8B030D-6E8A-4147-A177-3AD203B41FA5}">
                          <a16:colId xmlns:a16="http://schemas.microsoft.com/office/drawing/2014/main" val="20002"/>
                        </a:ext>
                      </a:extLst>
                    </a:gridCol>
                    <a:gridCol w="714829">
                      <a:extLst>
                        <a:ext uri="{9D8B030D-6E8A-4147-A177-3AD203B41FA5}">
                          <a16:colId xmlns:a16="http://schemas.microsoft.com/office/drawing/2014/main" val="20003"/>
                        </a:ext>
                      </a:extLst>
                    </a:gridCol>
                    <a:gridCol w="554844">
                      <a:extLst>
                        <a:ext uri="{9D8B030D-6E8A-4147-A177-3AD203B41FA5}">
                          <a16:colId xmlns:a16="http://schemas.microsoft.com/office/drawing/2014/main" val="20004"/>
                        </a:ext>
                      </a:extLst>
                    </a:gridCol>
                    <a:gridCol w="554844">
                      <a:extLst>
                        <a:ext uri="{9D8B030D-6E8A-4147-A177-3AD203B41FA5}">
                          <a16:colId xmlns:a16="http://schemas.microsoft.com/office/drawing/2014/main" val="20005"/>
                        </a:ext>
                      </a:extLst>
                    </a:gridCol>
                    <a:gridCol w="714829">
                      <a:extLst>
                        <a:ext uri="{9D8B030D-6E8A-4147-A177-3AD203B41FA5}">
                          <a16:colId xmlns:a16="http://schemas.microsoft.com/office/drawing/2014/main" val="20006"/>
                        </a:ext>
                      </a:extLst>
                    </a:gridCol>
                    <a:gridCol w="683059">
                      <a:extLst>
                        <a:ext uri="{9D8B030D-6E8A-4147-A177-3AD203B41FA5}">
                          <a16:colId xmlns:a16="http://schemas.microsoft.com/office/drawing/2014/main" val="20007"/>
                        </a:ext>
                      </a:extLst>
                    </a:gridCol>
                    <a:gridCol w="1243576">
                      <a:extLst>
                        <a:ext uri="{9D8B030D-6E8A-4147-A177-3AD203B41FA5}">
                          <a16:colId xmlns:a16="http://schemas.microsoft.com/office/drawing/2014/main" val="20008"/>
                        </a:ext>
                      </a:extLst>
                    </a:gridCol>
                  </a:tblGrid>
                  <a:tr h="562178">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𝑥</m:t>
                                </m:r>
                              </m:oMath>
                            </m:oMathPara>
                          </a14:m>
                          <a:endParaRPr lang="en-US" sz="2000" dirty="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0</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1</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dirty="0">
                              <a:effectLst/>
                            </a:rPr>
                            <a:t>   2</a:t>
                          </a:r>
                          <a:endParaRPr lang="en-US" sz="2000" dirty="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3</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4</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5</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6</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7</a:t>
                          </a:r>
                          <a:endParaRPr lang="en-US" sz="2000">
                            <a:effectLst/>
                            <a:latin typeface="Calibri"/>
                            <a:ea typeface="Calibri"/>
                            <a:cs typeface="Mangal"/>
                          </a:endParaRPr>
                        </a:p>
                      </a:txBody>
                      <a:tcPr marL="68580" marR="68580" marT="0" marB="0"/>
                    </a:tc>
                    <a:extLst>
                      <a:ext uri="{0D108BD9-81ED-4DB2-BD59-A6C34878D82A}">
                        <a16:rowId xmlns:a16="http://schemas.microsoft.com/office/drawing/2014/main" val="10000"/>
                      </a:ext>
                    </a:extLst>
                  </a:tr>
                  <a:tr h="428422">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𝑝</m:t>
                                </m:r>
                                <m:r>
                                  <a:rPr lang="en-US" sz="2000">
                                    <a:effectLst/>
                                    <a:latin typeface="Cambria Math"/>
                                  </a:rPr>
                                  <m:t>(</m:t>
                                </m:r>
                                <m:r>
                                  <a:rPr lang="en-US" sz="2000">
                                    <a:effectLst/>
                                    <a:latin typeface="Cambria Math"/>
                                  </a:rPr>
                                  <m:t>𝑥</m:t>
                                </m:r>
                                <m:r>
                                  <a:rPr lang="en-US" sz="2000">
                                    <a:effectLst/>
                                    <a:latin typeface="Cambria Math"/>
                                  </a:rPr>
                                  <m:t>)</m:t>
                                </m:r>
                              </m:oMath>
                            </m:oMathPara>
                          </a14:m>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0 </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𝑘</m:t>
                                </m:r>
                              </m:oMath>
                            </m:oMathPara>
                          </a14:m>
                          <a:endParaRPr lang="en-US" sz="2000" dirty="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2</m:t>
                                </m:r>
                                <m:r>
                                  <a:rPr lang="en-US" sz="2000">
                                    <a:effectLst/>
                                    <a:latin typeface="Cambria Math"/>
                                  </a:rPr>
                                  <m:t>𝑘</m:t>
                                </m:r>
                              </m:oMath>
                            </m:oMathPara>
                          </a14:m>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2</m:t>
                                </m:r>
                                <m:r>
                                  <a:rPr lang="en-US" sz="2000">
                                    <a:effectLst/>
                                    <a:latin typeface="Cambria Math"/>
                                  </a:rPr>
                                  <m:t>𝑘</m:t>
                                </m:r>
                              </m:oMath>
                            </m:oMathPara>
                          </a14:m>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3</m:t>
                                </m:r>
                                <m:r>
                                  <a:rPr lang="en-US" sz="2000">
                                    <a:effectLst/>
                                    <a:latin typeface="Cambria Math"/>
                                  </a:rPr>
                                  <m:t>𝑘</m:t>
                                </m:r>
                              </m:oMath>
                            </m:oMathPara>
                          </a14:m>
                          <a:endParaRPr lang="en-US" sz="2000">
                            <a:effectLst/>
                            <a:latin typeface="Calibri"/>
                            <a:ea typeface="Calibri"/>
                            <a:cs typeface="Mangal"/>
                          </a:endParaRPr>
                        </a:p>
                      </a:txBody>
                      <a:tcPr marL="68580" marR="68580" marT="0" marB="0"/>
                    </a:tc>
                    <a:tc>
                      <a:txBody>
                        <a:bodyPr/>
                        <a:lstStyle/>
                        <a:p>
                          <a:pPr marL="0" marR="0" algn="l">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rPr>
                                    </m:ctrlPr>
                                  </m:sSupPr>
                                  <m:e>
                                    <m:r>
                                      <a:rPr lang="en-US" sz="2000">
                                        <a:effectLst/>
                                        <a:latin typeface="Cambria Math"/>
                                      </a:rPr>
                                      <m:t>𝑘</m:t>
                                    </m:r>
                                  </m:e>
                                  <m:sup>
                                    <m:r>
                                      <a:rPr lang="en-US" sz="2000">
                                        <a:effectLst/>
                                        <a:latin typeface="Cambria Math"/>
                                      </a:rPr>
                                      <m:t>2</m:t>
                                    </m:r>
                                  </m:sup>
                                </m:sSup>
                              </m:oMath>
                            </m:oMathPara>
                          </a14:m>
                          <a:endParaRPr lang="en-US" sz="2000">
                            <a:effectLst/>
                            <a:latin typeface="Calibri"/>
                            <a:ea typeface="Calibri"/>
                            <a:cs typeface="Mangal"/>
                          </a:endParaRPr>
                        </a:p>
                      </a:txBody>
                      <a:tcPr marL="68580" marR="68580" marT="0" marB="0"/>
                    </a:tc>
                    <a:tc>
                      <a:txBody>
                        <a:bodyPr/>
                        <a:lstStyle/>
                        <a:p>
                          <a:pPr marL="0" marR="0" algn="l">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rPr>
                                    </m:ctrlPr>
                                  </m:sSupPr>
                                  <m:e>
                                    <m:r>
                                      <a:rPr lang="en-US" sz="2000">
                                        <a:effectLst/>
                                        <a:latin typeface="Cambria Math"/>
                                      </a:rPr>
                                      <m:t>2</m:t>
                                    </m:r>
                                    <m:r>
                                      <a:rPr lang="en-US" sz="2000">
                                        <a:effectLst/>
                                        <a:latin typeface="Cambria Math"/>
                                      </a:rPr>
                                      <m:t>𝑘</m:t>
                                    </m:r>
                                  </m:e>
                                  <m:sup>
                                    <m:r>
                                      <a:rPr lang="en-US" sz="2000">
                                        <a:effectLst/>
                                        <a:latin typeface="Cambria Math"/>
                                      </a:rPr>
                                      <m:t>2</m:t>
                                    </m:r>
                                  </m:sup>
                                </m:sSup>
                              </m:oMath>
                            </m:oMathPara>
                          </a14:m>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rPr>
                                    </m:ctrlPr>
                                  </m:sSupPr>
                                  <m:e>
                                    <m:r>
                                      <a:rPr lang="en-US" sz="2000">
                                        <a:effectLst/>
                                        <a:latin typeface="Cambria Math"/>
                                      </a:rPr>
                                      <m:t>7</m:t>
                                    </m:r>
                                    <m:r>
                                      <a:rPr lang="en-US" sz="2000">
                                        <a:effectLst/>
                                        <a:latin typeface="Cambria Math"/>
                                      </a:rPr>
                                      <m:t>𝑘</m:t>
                                    </m:r>
                                  </m:e>
                                  <m:sup>
                                    <m:r>
                                      <a:rPr lang="en-US" sz="2000">
                                        <a:effectLst/>
                                        <a:latin typeface="Cambria Math"/>
                                      </a:rPr>
                                      <m:t>2</m:t>
                                    </m:r>
                                  </m:sup>
                                </m:sSup>
                                <m:r>
                                  <a:rPr lang="en-US" sz="2000">
                                    <a:effectLst/>
                                    <a:latin typeface="Cambria Math"/>
                                  </a:rPr>
                                  <m:t>+</m:t>
                                </m:r>
                                <m:r>
                                  <a:rPr lang="en-US" sz="2000">
                                    <a:effectLst/>
                                    <a:latin typeface="Cambria Math"/>
                                  </a:rPr>
                                  <m:t>𝑘</m:t>
                                </m:r>
                              </m:oMath>
                            </m:oMathPara>
                          </a14:m>
                          <a:endParaRPr lang="en-US" sz="2000" dirty="0">
                            <a:effectLst/>
                            <a:latin typeface="Calibri"/>
                            <a:ea typeface="Calibri"/>
                            <a:cs typeface="Mangal"/>
                          </a:endParaRPr>
                        </a:p>
                      </a:txBody>
                      <a:tcPr marL="68580" marR="68580" marT="0" marB="0"/>
                    </a:tc>
                    <a:extLst>
                      <a:ext uri="{0D108BD9-81ED-4DB2-BD59-A6C34878D82A}">
                        <a16:rowId xmlns:a16="http://schemas.microsoft.com/office/drawing/2014/main" val="10001"/>
                      </a:ext>
                    </a:extLst>
                  </a:tr>
                </a:tbl>
              </a:graphicData>
            </a:graphic>
          </p:graphicFrame>
        </mc:Choice>
        <mc:Fallback xmlns="">
          <p:graphicFrame>
            <p:nvGraphicFramePr>
              <p:cNvPr id="2" name="Table 1"/>
              <p:cNvGraphicFramePr>
                <a:graphicFrameLocks noGrp="1"/>
              </p:cNvGraphicFramePr>
              <p:nvPr>
                <p:extLst/>
              </p:nvPr>
            </p:nvGraphicFramePr>
            <p:xfrm>
              <a:off x="914400" y="1600200"/>
              <a:ext cx="6781801" cy="990600"/>
            </p:xfrm>
            <a:graphic>
              <a:graphicData uri="http://schemas.openxmlformats.org/drawingml/2006/table">
                <a:tbl>
                  <a:tblPr firstRow="1" firstCol="1" bandRow="1">
                    <a:tableStyleId>{5C22544A-7EE6-4342-B048-85BDC9FD1C3A}</a:tableStyleId>
                  </a:tblPr>
                  <a:tblGrid>
                    <a:gridCol w="784043"/>
                    <a:gridCol w="816948"/>
                    <a:gridCol w="714829"/>
                    <a:gridCol w="714829"/>
                    <a:gridCol w="554844"/>
                    <a:gridCol w="554844"/>
                    <a:gridCol w="714829"/>
                    <a:gridCol w="683059"/>
                    <a:gridCol w="1243576"/>
                  </a:tblGrid>
                  <a:tr h="562178">
                    <a:tc>
                      <a:txBody>
                        <a:bodyPr/>
                        <a:lstStyle/>
                        <a:p>
                          <a:endParaRPr lang="en-US"/>
                        </a:p>
                      </a:txBody>
                      <a:tcPr marL="68580" marR="68580" marT="0" marB="0">
                        <a:blipFill rotWithShape="0">
                          <a:blip r:embed="rId4"/>
                          <a:stretch>
                            <a:fillRect l="-1550" t="-12903" r="-765891" b="-80645"/>
                          </a:stretch>
                        </a:blipFill>
                      </a:tcPr>
                    </a:tc>
                    <a:tc>
                      <a:txBody>
                        <a:bodyPr/>
                        <a:lstStyle/>
                        <a:p>
                          <a:pPr marL="0" marR="0" algn="l">
                            <a:spcBef>
                              <a:spcPts val="0"/>
                            </a:spcBef>
                            <a:spcAft>
                              <a:spcPts val="0"/>
                            </a:spcAft>
                          </a:pPr>
                          <a:r>
                            <a:rPr lang="en-US" sz="2000">
                              <a:effectLst/>
                            </a:rPr>
                            <a:t>   0</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1</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dirty="0">
                              <a:effectLst/>
                            </a:rPr>
                            <a:t>   2</a:t>
                          </a:r>
                          <a:endParaRPr lang="en-US" sz="2000" dirty="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3</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4</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5</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6</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7</a:t>
                          </a:r>
                          <a:endParaRPr lang="en-US" sz="2000">
                            <a:effectLst/>
                            <a:latin typeface="Calibri"/>
                            <a:ea typeface="Calibri"/>
                            <a:cs typeface="Mangal"/>
                          </a:endParaRPr>
                        </a:p>
                      </a:txBody>
                      <a:tcPr marL="68580" marR="68580" marT="0" marB="0"/>
                    </a:tc>
                  </a:tr>
                  <a:tr h="428422">
                    <a:tc>
                      <a:txBody>
                        <a:bodyPr/>
                        <a:lstStyle/>
                        <a:p>
                          <a:endParaRPr lang="en-US"/>
                        </a:p>
                      </a:txBody>
                      <a:tcPr marL="68580" marR="68580" marT="0" marB="0">
                        <a:blipFill rotWithShape="0">
                          <a:blip r:embed="rId4"/>
                          <a:stretch>
                            <a:fillRect l="-1550" t="-150000" r="-765891" b="-7143"/>
                          </a:stretch>
                        </a:blipFill>
                      </a:tcPr>
                    </a:tc>
                    <a:tc>
                      <a:txBody>
                        <a:bodyPr/>
                        <a:lstStyle/>
                        <a:p>
                          <a:pPr marL="0" marR="0" algn="l">
                            <a:spcBef>
                              <a:spcPts val="0"/>
                            </a:spcBef>
                            <a:spcAft>
                              <a:spcPts val="0"/>
                            </a:spcAft>
                          </a:pPr>
                          <a:r>
                            <a:rPr lang="en-US" sz="2000">
                              <a:effectLst/>
                            </a:rPr>
                            <a:t>   0 </a:t>
                          </a:r>
                          <a:endParaRPr lang="en-US" sz="2000">
                            <a:effectLst/>
                            <a:latin typeface="Calibri"/>
                            <a:ea typeface="Calibri"/>
                            <a:cs typeface="Mangal"/>
                          </a:endParaRPr>
                        </a:p>
                      </a:txBody>
                      <a:tcPr marL="68580" marR="68580" marT="0" marB="0"/>
                    </a:tc>
                    <a:tc>
                      <a:txBody>
                        <a:bodyPr/>
                        <a:lstStyle/>
                        <a:p>
                          <a:endParaRPr lang="en-US"/>
                        </a:p>
                      </a:txBody>
                      <a:tcPr marL="68580" marR="68580" marT="0" marB="0">
                        <a:blipFill rotWithShape="0">
                          <a:blip r:embed="rId4"/>
                          <a:stretch>
                            <a:fillRect l="-226496" t="-150000" r="-629915" b="-7143"/>
                          </a:stretch>
                        </a:blipFill>
                      </a:tcPr>
                    </a:tc>
                    <a:tc>
                      <a:txBody>
                        <a:bodyPr/>
                        <a:lstStyle/>
                        <a:p>
                          <a:endParaRPr lang="en-US"/>
                        </a:p>
                      </a:txBody>
                      <a:tcPr marL="68580" marR="68580" marT="0" marB="0">
                        <a:blipFill rotWithShape="0">
                          <a:blip r:embed="rId4"/>
                          <a:stretch>
                            <a:fillRect l="-326496" t="-150000" r="-529915" b="-7143"/>
                          </a:stretch>
                        </a:blipFill>
                      </a:tcPr>
                    </a:tc>
                    <a:tc>
                      <a:txBody>
                        <a:bodyPr/>
                        <a:lstStyle/>
                        <a:p>
                          <a:endParaRPr lang="en-US"/>
                        </a:p>
                      </a:txBody>
                      <a:tcPr marL="68580" marR="68580" marT="0" marB="0">
                        <a:blipFill rotWithShape="0">
                          <a:blip r:embed="rId4"/>
                          <a:stretch>
                            <a:fillRect l="-548352" t="-150000" r="-581319" b="-7143"/>
                          </a:stretch>
                        </a:blipFill>
                      </a:tcPr>
                    </a:tc>
                    <a:tc>
                      <a:txBody>
                        <a:bodyPr/>
                        <a:lstStyle/>
                        <a:p>
                          <a:endParaRPr lang="en-US"/>
                        </a:p>
                      </a:txBody>
                      <a:tcPr marL="68580" marR="68580" marT="0" marB="0">
                        <a:blipFill rotWithShape="0">
                          <a:blip r:embed="rId4"/>
                          <a:stretch>
                            <a:fillRect l="-648352" t="-150000" r="-481319" b="-7143"/>
                          </a:stretch>
                        </a:blipFill>
                      </a:tcPr>
                    </a:tc>
                    <a:tc>
                      <a:txBody>
                        <a:bodyPr/>
                        <a:lstStyle/>
                        <a:p>
                          <a:endParaRPr lang="en-US"/>
                        </a:p>
                      </a:txBody>
                      <a:tcPr marL="68580" marR="68580" marT="0" marB="0">
                        <a:blipFill rotWithShape="0">
                          <a:blip r:embed="rId4"/>
                          <a:stretch>
                            <a:fillRect l="-577119" t="-150000" r="-271186" b="-7143"/>
                          </a:stretch>
                        </a:blipFill>
                      </a:tcPr>
                    </a:tc>
                    <a:tc>
                      <a:txBody>
                        <a:bodyPr/>
                        <a:lstStyle/>
                        <a:p>
                          <a:endParaRPr lang="en-US"/>
                        </a:p>
                      </a:txBody>
                      <a:tcPr marL="68580" marR="68580" marT="0" marB="0">
                        <a:blipFill rotWithShape="0">
                          <a:blip r:embed="rId4"/>
                          <a:stretch>
                            <a:fillRect l="-713393" t="-150000" r="-185714" b="-7143"/>
                          </a:stretch>
                        </a:blipFill>
                      </a:tcPr>
                    </a:tc>
                    <a:tc>
                      <a:txBody>
                        <a:bodyPr/>
                        <a:lstStyle/>
                        <a:p>
                          <a:endParaRPr lang="en-US"/>
                        </a:p>
                      </a:txBody>
                      <a:tcPr marL="68580" marR="68580" marT="0" marB="0">
                        <a:blipFill rotWithShape="0">
                          <a:blip r:embed="rId4"/>
                          <a:stretch>
                            <a:fillRect l="-446569" t="-150000" r="-1961" b="-7143"/>
                          </a:stretch>
                        </a:blipFill>
                      </a:tcPr>
                    </a:tc>
                  </a:tr>
                </a:tbl>
              </a:graphicData>
            </a:graphic>
          </p:graphicFrame>
        </mc:Fallback>
      </mc:AlternateContent>
    </p:spTree>
    <p:extLst>
      <p:ext uri="{BB962C8B-B14F-4D97-AF65-F5344CB8AC3E}">
        <p14:creationId xmlns:p14="http://schemas.microsoft.com/office/powerpoint/2010/main" val="307052605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953000"/>
              </a:xfrm>
            </p:spPr>
            <p:txBody>
              <a:bodyPr>
                <a:normAutofit/>
              </a:bodyPr>
              <a:lstStyle/>
              <a:p>
                <a:pPr marL="0" indent="0">
                  <a:buNone/>
                </a:pPr>
                <a:r>
                  <a:rPr lang="en-US" sz="2200" dirty="0"/>
                  <a:t>Q1.</a:t>
                </a:r>
                <a:r>
                  <a:rPr lang="en-US" sz="1800" dirty="0"/>
                  <a:t> Find the probability distribution of the number of doublets in four throws of a pair of dice.</a:t>
                </a:r>
              </a:p>
              <a:p>
                <a:pPr marL="0" indent="0">
                  <a:buNone/>
                </a:pPr>
                <a:r>
                  <a:rPr lang="en-US" sz="1800" dirty="0"/>
                  <a:t>Q2. The probability distribution of a random variable X is given by:</a:t>
                </a:r>
              </a:p>
              <a:p>
                <a:pPr marL="0" indent="0">
                  <a:buNone/>
                </a:pPr>
                <a:r>
                  <a:rPr lang="en-US" sz="1800" dirty="0"/>
                  <a:t>        </a:t>
                </a:r>
                <a14:m>
                  <m:oMath xmlns:m="http://schemas.openxmlformats.org/officeDocument/2006/math">
                    <m:r>
                      <a:rPr lang="en-US" sz="1800" b="0" i="1" smtClean="0">
                        <a:latin typeface="Cambria Math" panose="02040503050406030204" pitchFamily="18" charset="0"/>
                      </a:rPr>
                      <m:t>𝐹</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eqArr>
                          <m:eqArrPr>
                            <m:ctrlPr>
                              <a:rPr lang="en-US" sz="1800" b="0" i="1" smtClean="0">
                                <a:latin typeface="Cambria Math" panose="02040503050406030204" pitchFamily="18" charset="0"/>
                              </a:rPr>
                            </m:ctrlPr>
                          </m:eqArrPr>
                          <m:e>
                            <m:r>
                              <a:rPr lang="en-US" sz="1800" b="0" i="1" smtClean="0">
                                <a:latin typeface="Cambria Math" panose="02040503050406030204" pitchFamily="18" charset="0"/>
                              </a:rPr>
                              <m:t>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𝑥</m:t>
                                </m:r>
                              </m:e>
                            </m:d>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m:t>
                                </m:r>
                                <m:r>
                                  <a:rPr lang="en-US" sz="1800" b="0" i="1" smtClean="0">
                                    <a:latin typeface="Cambria Math" panose="02040503050406030204" pitchFamily="18" charset="0"/>
                                  </a:rPr>
                                  <m:t>𝑥</m:t>
                                </m:r>
                              </m:sup>
                            </m:sSup>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≥0</m:t>
                            </m:r>
                          </m:e>
                          <m:e>
                            <m:r>
                              <a:rPr lang="en-US" sz="1800" b="0" i="1" smtClean="0">
                                <a:latin typeface="Cambria Math" panose="02040503050406030204" pitchFamily="18" charset="0"/>
                              </a:rPr>
                              <m:t>0,                    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𝑥</m:t>
                            </m:r>
                            <m:r>
                              <a:rPr lang="en-US" sz="1800" b="0" i="1" smtClean="0">
                                <a:latin typeface="Cambria Math" panose="02040503050406030204" pitchFamily="18" charset="0"/>
                              </a:rPr>
                              <m:t>&lt;0</m:t>
                            </m:r>
                          </m:e>
                        </m:eqArr>
                      </m:e>
                    </m:d>
                  </m:oMath>
                </a14:m>
                <a:endParaRPr lang="en-US" sz="2200" dirty="0"/>
              </a:p>
              <a:p>
                <a:pPr marL="0" indent="0">
                  <a:buNone/>
                </a:pPr>
                <a:r>
                  <a:rPr lang="en-US" sz="2200" dirty="0"/>
                  <a:t> </a:t>
                </a:r>
                <a:r>
                  <a:rPr lang="en-US" sz="1800" dirty="0"/>
                  <a:t>find the corresponding density function.</a:t>
                </a:r>
              </a:p>
              <a:p>
                <a:pPr marL="0" indent="0">
                  <a:buNone/>
                </a:pPr>
                <a:r>
                  <a:rPr lang="en-US" sz="1800" dirty="0"/>
                  <a:t>Q3. A random variable x has the density function </a:t>
                </a:r>
              </a:p>
              <a:p>
                <a:pPr marL="0" indent="0">
                  <a:buNone/>
                </a:pPr>
                <a:r>
                  <a:rPr lang="en-US" sz="1800" dirty="0"/>
                  <a:t>         </a:t>
                </a: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𝑘</m:t>
                        </m:r>
                      </m:num>
                      <m:den>
                        <m:r>
                          <a:rPr lang="en-US" sz="1800" b="0" i="1" smtClean="0">
                            <a:latin typeface="Cambria Math" panose="02040503050406030204" pitchFamily="18" charset="0"/>
                          </a:rPr>
                          <m:t>1+</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den>
                    </m:f>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∞&lt;</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&lt;∞</m:t>
                    </m:r>
                  </m:oMath>
                </a14:m>
                <a:endParaRPr lang="en-US" sz="1800" dirty="0"/>
              </a:p>
              <a:p>
                <a:pPr marL="0" indent="0">
                  <a:buNone/>
                </a:pPr>
                <a:r>
                  <a:rPr lang="en-US" sz="1800" dirty="0"/>
                  <a:t>   Determine k and the prob. Distribution.</a:t>
                </a:r>
              </a:p>
              <a:p>
                <a:pPr marL="0" indent="0" algn="just">
                  <a:buNone/>
                </a:pPr>
                <a:r>
                  <a:rPr lang="en-US" sz="1800" dirty="0"/>
                  <a:t>Q4. The diameter (say X) of an electric cable is assumed to be a continuous random variable with pdf  </a:t>
                </a: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=6</m:t>
                    </m:r>
                    <m:r>
                      <a:rPr lang="en-US" sz="1800" b="0" i="1" smtClean="0">
                        <a:latin typeface="Cambria Math" panose="02040503050406030204" pitchFamily="18" charset="0"/>
                      </a:rPr>
                      <m:t>𝑥</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𝑥</m:t>
                        </m:r>
                      </m:e>
                    </m:d>
                    <m:r>
                      <a:rPr lang="en-US" sz="1800" b="0" i="1" smtClean="0">
                        <a:latin typeface="Cambria Math" panose="02040503050406030204" pitchFamily="18" charset="0"/>
                      </a:rPr>
                      <m:t>, 0</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oMath>
                </a14:m>
                <a:endParaRPr lang="en-US" sz="1800" dirty="0"/>
              </a:p>
              <a:p>
                <a:pPr marL="0" indent="0" algn="just">
                  <a:buNone/>
                </a:pPr>
                <a:r>
                  <a:rPr lang="en-US" sz="1800" dirty="0"/>
                  <a:t> (</a:t>
                </a:r>
                <a:r>
                  <a:rPr lang="en-US" sz="1800" dirty="0" err="1"/>
                  <a:t>i</a:t>
                </a:r>
                <a:r>
                  <a:rPr lang="en-US" sz="1800" dirty="0"/>
                  <a:t>) Check that function is a pdf.</a:t>
                </a:r>
              </a:p>
              <a:p>
                <a:pPr marL="0" indent="0" algn="just">
                  <a:buNone/>
                </a:pPr>
                <a:r>
                  <a:rPr lang="en-US" sz="1800" dirty="0"/>
                  <a:t> (ii)Obtain an expression for the </a:t>
                </a:r>
                <a:r>
                  <a:rPr lang="en-US" sz="1800" dirty="0" err="1"/>
                  <a:t>cdf</a:t>
                </a:r>
                <a:r>
                  <a:rPr lang="en-US" sz="1800" dirty="0"/>
                  <a:t> of X.</a:t>
                </a:r>
              </a:p>
              <a:p>
                <a:pPr marL="0" indent="0" algn="just">
                  <a:buNone/>
                </a:pPr>
                <a:r>
                  <a:rPr lang="en-US" sz="1800" dirty="0"/>
                  <a:t> (iii) Determine the k such that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&lt;</m:t>
                        </m:r>
                        <m:r>
                          <a:rPr lang="en-US" sz="1800" b="0" i="1" smtClean="0">
                            <a:latin typeface="Cambria Math" panose="02040503050406030204" pitchFamily="18" charset="0"/>
                          </a:rPr>
                          <m:t>𝑘</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&gt;</m:t>
                        </m:r>
                        <m:r>
                          <a:rPr lang="en-US" sz="1800" b="0" i="1" smtClean="0">
                            <a:latin typeface="Cambria Math" panose="02040503050406030204" pitchFamily="18" charset="0"/>
                          </a:rPr>
                          <m:t>𝑘</m:t>
                        </m:r>
                      </m:e>
                    </m:d>
                    <m:r>
                      <a:rPr lang="en-US" sz="1800" b="0" i="1" smtClean="0">
                        <a:latin typeface="Cambria Math" panose="02040503050406030204" pitchFamily="18" charset="0"/>
                      </a:rPr>
                      <m:t>.</m:t>
                    </m:r>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953000"/>
              </a:xfrm>
              <a:blipFill rotWithShape="0">
                <a:blip r:embed="rId2"/>
                <a:stretch>
                  <a:fillRect l="-963" t="-862" r="-593" b="-61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2B4A13C-FAE8-40B1-AB18-E5C9BC870581}"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noProof="0" dirty="0">
                <a:cs typeface="Times New Roman" pitchFamily="18" charset="0"/>
              </a:rPr>
              <a:t>Weekly assignment</a:t>
            </a:r>
            <a:r>
              <a:rPr kumimoji="0" lang="en-US" sz="2400" b="1" i="0" u="none" strike="noStrike" kern="1200" cap="none" spc="0" normalizeH="0" baseline="0" noProof="0" dirty="0">
                <a:ln>
                  <a:noFill/>
                </a:ln>
                <a:solidFill>
                  <a:schemeClr val="dk1"/>
                </a:solidFill>
                <a:effectLst/>
                <a:uLnTx/>
                <a:uFillTx/>
                <a:ea typeface="+mn-ea"/>
                <a:cs typeface="+mn-cs"/>
              </a:rPr>
              <a:t>(CO3)</a:t>
            </a:r>
          </a:p>
        </p:txBody>
      </p:sp>
    </p:spTree>
    <p:extLst>
      <p:ext uri="{BB962C8B-B14F-4D97-AF65-F5344CB8AC3E}">
        <p14:creationId xmlns:p14="http://schemas.microsoft.com/office/powerpoint/2010/main" val="2608075637"/>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endParaRPr lang="en-US" sz="2200" dirty="0"/>
          </a:p>
          <a:p>
            <a:pPr>
              <a:buFont typeface="Wingdings" pitchFamily="2" charset="2"/>
              <a:buChar char="ü"/>
            </a:pPr>
            <a:r>
              <a:rPr lang="en-US" sz="2200" dirty="0"/>
              <a:t>Random Variables for one dimension.</a:t>
            </a:r>
          </a:p>
          <a:p>
            <a:pPr>
              <a:buFont typeface="Wingdings" pitchFamily="2" charset="2"/>
              <a:buChar char="ü"/>
            </a:pPr>
            <a:r>
              <a:rPr lang="en-US" sz="2200" dirty="0"/>
              <a:t>Probability Density function</a:t>
            </a:r>
          </a:p>
          <a:p>
            <a:pPr>
              <a:buFont typeface="Wingdings" pitchFamily="2" charset="2"/>
              <a:buChar char="ü"/>
            </a:pPr>
            <a:r>
              <a:rPr lang="en-US" sz="2200" dirty="0"/>
              <a:t>Probability mass function</a:t>
            </a:r>
          </a:p>
        </p:txBody>
      </p:sp>
      <p:sp>
        <p:nvSpPr>
          <p:cNvPr id="4" name="Date Placeholder 3"/>
          <p:cNvSpPr>
            <a:spLocks noGrp="1"/>
          </p:cNvSpPr>
          <p:nvPr>
            <p:ph type="dt" sz="half" idx="10"/>
          </p:nvPr>
        </p:nvSpPr>
        <p:spPr/>
        <p:txBody>
          <a:bodyPr/>
          <a:lstStyle/>
          <a:p>
            <a:fld id="{1574936A-1F1E-4C4D-BC2A-A563F8F566ED}"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itchFamily="18" charset="0"/>
              </a:rPr>
              <a:t>Prerequisite and Recap</a:t>
            </a:r>
            <a:r>
              <a:rPr kumimoji="0" lang="en-US" sz="2400" b="1" i="0" u="none" strike="noStrike" kern="1200" cap="none" spc="0" normalizeH="0" baseline="0" noProof="0" dirty="0">
                <a:ln>
                  <a:noFill/>
                </a:ln>
                <a:solidFill>
                  <a:schemeClr val="dk1"/>
                </a:solidFill>
                <a:effectLst/>
                <a:uLnTx/>
                <a:uFillTx/>
                <a:ea typeface="+mn-ea"/>
                <a:cs typeface="+mn-cs"/>
              </a:rPr>
              <a:t>(CO3)</a:t>
            </a:r>
          </a:p>
        </p:txBody>
      </p:sp>
    </p:spTree>
    <p:extLst>
      <p:ext uri="{BB962C8B-B14F-4D97-AF65-F5344CB8AC3E}">
        <p14:creationId xmlns:p14="http://schemas.microsoft.com/office/powerpoint/2010/main" val="23279542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Multivariable random variable:</a:t>
            </a:r>
          </a:p>
          <a:p>
            <a:pPr marL="0" indent="0">
              <a:buNone/>
            </a:pPr>
            <a:r>
              <a:rPr lang="en-US" sz="1800" dirty="0"/>
              <a:t>  </a:t>
            </a:r>
            <a:r>
              <a:rPr lang="en-US" sz="2000" dirty="0"/>
              <a:t>In this lecture, we will extend the idea of single random variable in to the two dimensional variables.</a:t>
            </a:r>
          </a:p>
          <a:p>
            <a:pPr marL="0" indent="0">
              <a:buNone/>
            </a:pPr>
            <a:r>
              <a:rPr lang="en-US" sz="2000" dirty="0"/>
              <a:t>         Based on this idea , we will discuss the joint probability distribution, Marginal probability distribution and Conditional probability distribution.</a:t>
            </a:r>
          </a:p>
        </p:txBody>
      </p:sp>
      <p:sp>
        <p:nvSpPr>
          <p:cNvPr id="4" name="Date Placeholder 3"/>
          <p:cNvSpPr>
            <a:spLocks noGrp="1"/>
          </p:cNvSpPr>
          <p:nvPr>
            <p:ph type="dt" sz="half" idx="10"/>
          </p:nvPr>
        </p:nvSpPr>
        <p:spPr/>
        <p:txBody>
          <a:bodyPr/>
          <a:lstStyle/>
          <a:p>
            <a:fld id="{651C1FBE-0024-48BE-AD6C-821706B5EA03}"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8408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 Objective</a:t>
            </a:r>
            <a:r>
              <a:rPr kumimoji="0" lang="en-US" sz="2400" b="1" i="0" u="none" strike="noStrike" kern="1200" cap="none" spc="0" normalizeH="0" baseline="0" noProof="0" dirty="0">
                <a:ln>
                  <a:noFill/>
                </a:ln>
                <a:solidFill>
                  <a:schemeClr val="dk1"/>
                </a:solidFill>
                <a:effectLst/>
                <a:uLnTx/>
                <a:uFillTx/>
                <a:latin typeface="+mn-lt"/>
                <a:ea typeface="+mn-ea"/>
                <a:cs typeface="+mn-cs"/>
              </a:rPr>
              <a:t>(CO3)</a:t>
            </a:r>
          </a:p>
        </p:txBody>
      </p:sp>
    </p:spTree>
    <p:extLst>
      <p:ext uri="{BB962C8B-B14F-4D97-AF65-F5344CB8AC3E}">
        <p14:creationId xmlns:p14="http://schemas.microsoft.com/office/powerpoint/2010/main" val="138489116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876800"/>
              </a:xfrm>
            </p:spPr>
            <p:txBody>
              <a:bodyPr>
                <a:normAutofit lnSpcReduction="10000"/>
              </a:bodyPr>
              <a:lstStyle/>
              <a:p>
                <a:pPr marL="0" lvl="0" indent="0" algn="just">
                  <a:buNone/>
                </a:pPr>
                <a:r>
                  <a:rPr lang="en-US" sz="2200" b="1" dirty="0"/>
                  <a:t>Two dimensional random variables(Multiple random variables):</a:t>
                </a:r>
                <a:endParaRPr lang="en-US" sz="2200" dirty="0"/>
              </a:p>
              <a:p>
                <a:pPr marL="0" lvl="0" indent="0" algn="just">
                  <a:buNone/>
                </a:pPr>
                <a:r>
                  <a:rPr lang="en-US" sz="2200" b="1" dirty="0"/>
                  <a:t>   </a:t>
                </a:r>
                <a:r>
                  <a:rPr lang="en-US" sz="1800" dirty="0"/>
                  <a:t>Let S be the sample space of the random experiment. Let X and Y be two random variables, then the pair (X,Y) is called a bivariate random variable(or two dimensional random variable) if each of X and Y associates a real number with every outcomes.</a:t>
                </a:r>
              </a:p>
              <a:p>
                <a:pPr marL="0" lvl="0" indent="0" algn="just">
                  <a:buNone/>
                </a:pPr>
                <a:r>
                  <a:rPr lang="en-US" sz="1800" b="1" dirty="0"/>
                  <a:t>  </a:t>
                </a:r>
                <a:r>
                  <a:rPr lang="en-US" sz="1800" dirty="0"/>
                  <a:t>If the random variables X and Y are both discrete then (X,Y) is called discrete bivariate random variable.</a:t>
                </a:r>
              </a:p>
              <a:p>
                <a:pPr marL="0" lvl="0" indent="0" algn="just">
                  <a:buNone/>
                </a:pPr>
                <a:r>
                  <a:rPr lang="en-US" sz="1800" b="1" dirty="0"/>
                  <a:t>   </a:t>
                </a:r>
                <a:r>
                  <a:rPr lang="en-US" sz="1800" dirty="0"/>
                  <a:t>If the random variables X and Y are both continuous then (X,Y) is called continuous bivariate random variable.</a:t>
                </a:r>
              </a:p>
              <a:p>
                <a:pPr marL="0" lvl="0" indent="0" algn="just">
                  <a:buNone/>
                </a:pPr>
                <a:r>
                  <a:rPr lang="en-US" sz="1800" b="1" dirty="0"/>
                  <a:t> </a:t>
                </a:r>
                <a:r>
                  <a:rPr lang="en-US" sz="1800" dirty="0"/>
                  <a:t>For Example: Consider a random experiment of tossing a fair coin thrice. Let the random variable X denote the number of heads and Y denotes the number of tails that occurs in three tosses. Then, X takes the values 0,1,2,3 and Y takes the values 0,1,2,3.</a:t>
                </a:r>
              </a:p>
              <a:p>
                <a:pPr marL="0" lvl="0" indent="0" algn="just">
                  <a:buNone/>
                </a:pPr>
                <a:r>
                  <a:rPr lang="en-US" sz="1800" dirty="0"/>
                  <a:t>Here (X,Y) is the discrete bivariate random variable.</a:t>
                </a:r>
              </a:p>
              <a:p>
                <a:pPr marL="0" lvl="0" indent="0" algn="just">
                  <a:buNone/>
                </a:pPr>
                <a:r>
                  <a:rPr lang="en-US" sz="1800" dirty="0"/>
                  <a:t> The range space of X is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𝑋</m:t>
                        </m:r>
                      </m:sub>
                    </m:sSub>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0,1,2,3</m:t>
                        </m:r>
                      </m:e>
                    </m:d>
                  </m:oMath>
                </a14:m>
                <a:r>
                  <a:rPr lang="en-US" sz="1800" dirty="0"/>
                  <a:t> </a:t>
                </a:r>
              </a:p>
              <a:p>
                <a:pPr marL="0" lvl="0" indent="0" algn="just">
                  <a:buNone/>
                </a:pPr>
                <a:r>
                  <a:rPr lang="en-US" sz="1800" b="1" dirty="0"/>
                  <a:t> </a:t>
                </a:r>
                <a:r>
                  <a:rPr lang="en-US" sz="1800" dirty="0"/>
                  <a:t>The range space of Y is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𝑌</m:t>
                        </m:r>
                      </m:sub>
                    </m:sSub>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0,1,2,3</m:t>
                        </m:r>
                      </m:e>
                    </m:d>
                  </m:oMath>
                </a14:m>
                <a:endParaRPr lang="en-US" sz="2400" b="1" dirty="0"/>
              </a:p>
              <a:p>
                <a:pPr marL="0" lvl="0" indent="0" algn="just">
                  <a:buNone/>
                </a:pPr>
                <a:r>
                  <a:rPr lang="en-US" sz="2400" b="1" dirty="0"/>
                  <a:t> </a:t>
                </a:r>
                <a:r>
                  <a:rPr lang="en-US" sz="1800" dirty="0"/>
                  <a:t>The range space of (X,Y) is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𝑋𝑌</m:t>
                        </m:r>
                      </m:sub>
                    </m:sSub>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0,3</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3,0</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1,2</m:t>
                            </m:r>
                          </m:e>
                        </m:d>
                        <m:r>
                          <a:rPr lang="en-US" sz="1800" b="0" i="1" smtClean="0">
                            <a:latin typeface="Cambria Math" panose="02040503050406030204" pitchFamily="18" charset="0"/>
                          </a:rPr>
                          <m:t>,(2,1)</m:t>
                        </m:r>
                      </m:e>
                    </m:d>
                  </m:oMath>
                </a14:m>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876800"/>
              </a:xfrm>
              <a:blipFill rotWithShape="0">
                <a:blip r:embed="rId2"/>
                <a:stretch>
                  <a:fillRect l="-963" t="-1625"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EE1DCB7-62E0-4926-B86A-63B4ED94F450}"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Multiple random variable(CO3)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3886200" y="5181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1200" dirty="0">
              <a:solidFill>
                <a:schemeClr val="tx1">
                  <a:tint val="75000"/>
                </a:schemeClr>
              </a:solidFill>
            </a:endParaRPr>
          </a:p>
        </p:txBody>
      </p:sp>
      <p:sp>
        <p:nvSpPr>
          <p:cNvPr id="2" name="Footer Placeholder 1"/>
          <p:cNvSpPr>
            <a:spLocks noGrp="1"/>
          </p:cNvSpPr>
          <p:nvPr>
            <p:ph type="ftr" sz="quarter" idx="11"/>
          </p:nvPr>
        </p:nvSpPr>
        <p:spPr>
          <a:xfrm>
            <a:off x="3124200" y="6356350"/>
            <a:ext cx="3429000" cy="365125"/>
          </a:xfrm>
        </p:spPr>
        <p:txBody>
          <a:bodyPr/>
          <a:lstStyle/>
          <a:p>
            <a:r>
              <a:rPr lang="en-US"/>
              <a:t>Faculty Name   Reeta Tyagi   Unit III</a:t>
            </a:r>
            <a:endParaRPr lang="en-US" dirty="0"/>
          </a:p>
        </p:txBody>
      </p:sp>
    </p:spTree>
    <p:extLst>
      <p:ext uri="{BB962C8B-B14F-4D97-AF65-F5344CB8AC3E}">
        <p14:creationId xmlns:p14="http://schemas.microsoft.com/office/powerpoint/2010/main" val="4067137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5148168"/>
              </a:xfrm>
            </p:spPr>
            <p:txBody>
              <a:bodyPr>
                <a:normAutofit fontScale="92500" lnSpcReduction="20000"/>
              </a:bodyPr>
              <a:lstStyle/>
              <a:p>
                <a:pPr marL="0" lvl="0" indent="0" algn="just">
                  <a:buNone/>
                </a:pPr>
                <a:r>
                  <a:rPr lang="en-US" sz="2200" b="1" dirty="0"/>
                  <a:t>Joint Probability function or distribution: </a:t>
                </a:r>
              </a:p>
              <a:p>
                <a:pPr marL="0" lvl="0" indent="0" algn="just">
                  <a:buNone/>
                </a:pPr>
                <a:r>
                  <a:rPr lang="en-US" sz="1800" dirty="0"/>
                  <a:t>   </a:t>
                </a:r>
                <a:r>
                  <a:rPr lang="en-US" sz="1900" dirty="0"/>
                  <a:t>Let X and Y be two random variables defined on the same sample space.</a:t>
                </a:r>
              </a:p>
              <a:p>
                <a:pPr marL="0" lvl="0" indent="0" algn="just">
                  <a:buNone/>
                </a:pPr>
                <a:r>
                  <a:rPr lang="en-US" sz="1900" b="1" dirty="0"/>
                  <a:t>Case 1: </a:t>
                </a:r>
                <a:r>
                  <a:rPr lang="en-US" sz="1900" dirty="0"/>
                  <a:t>If X and Y are discrete random variables then a probability function</a:t>
                </a:r>
              </a:p>
              <a:p>
                <a:pPr marL="0" lvl="0" indent="0" algn="just">
                  <a:buNone/>
                </a:pPr>
                <a:r>
                  <a:rPr lang="en-US" sz="1900" dirty="0"/>
                  <a:t>              </a:t>
                </a:r>
                <a14:m>
                  <m:oMath xmlns:m="http://schemas.openxmlformats.org/officeDocument/2006/math">
                    <m:r>
                      <a:rPr lang="en-US" sz="1900" b="0" i="1" smtClean="0">
                        <a:latin typeface="Cambria Math" panose="02040503050406030204" pitchFamily="18" charset="0"/>
                      </a:rPr>
                      <m:t>𝑃</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𝑋</m:t>
                        </m:r>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𝑖</m:t>
                            </m:r>
                          </m:sub>
                        </m:sSub>
                        <m:r>
                          <a:rPr lang="en-US" sz="1900" b="0" i="1" smtClean="0">
                            <a:latin typeface="Cambria Math" panose="02040503050406030204" pitchFamily="18" charset="0"/>
                          </a:rPr>
                          <m:t>, </m:t>
                        </m:r>
                        <m:r>
                          <a:rPr lang="en-US" sz="1900" b="0" i="1" smtClean="0">
                            <a:latin typeface="Cambria Math" panose="02040503050406030204" pitchFamily="18" charset="0"/>
                          </a:rPr>
                          <m:t>𝑌</m:t>
                        </m:r>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𝑦</m:t>
                            </m:r>
                          </m:e>
                          <m:sub>
                            <m:r>
                              <a:rPr lang="en-US" sz="1900" b="0" i="1" smtClean="0">
                                <a:latin typeface="Cambria Math" panose="02040503050406030204" pitchFamily="18" charset="0"/>
                              </a:rPr>
                              <m:t>𝑗</m:t>
                            </m:r>
                          </m:sub>
                        </m:sSub>
                      </m:e>
                    </m:d>
                    <m:r>
                      <a:rPr lang="en-US" sz="1900" b="0" i="1" smtClean="0">
                        <a:latin typeface="Cambria Math" panose="02040503050406030204" pitchFamily="18" charset="0"/>
                      </a:rPr>
                      <m:t>=</m:t>
                    </m:r>
                    <m:r>
                      <a:rPr lang="en-US" sz="1900" b="0" i="1" smtClean="0">
                        <a:latin typeface="Cambria Math" panose="02040503050406030204" pitchFamily="18" charset="0"/>
                      </a:rPr>
                      <m:t>𝑃</m:t>
                    </m:r>
                    <m:d>
                      <m:dPr>
                        <m:ctrlPr>
                          <a:rPr lang="en-US" sz="1900" b="0" i="1" smtClean="0">
                            <a:latin typeface="Cambria Math" panose="02040503050406030204" pitchFamily="18" charset="0"/>
                          </a:rPr>
                        </m:ctrlPr>
                      </m:dPr>
                      <m:e>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𝑖</m:t>
                            </m:r>
                          </m:sub>
                        </m:sSub>
                        <m:r>
                          <a:rPr lang="en-US" sz="1900" b="0" i="1" smtClean="0">
                            <a:latin typeface="Cambria Math" panose="02040503050406030204" pitchFamily="18" charset="0"/>
                          </a:rPr>
                          <m:t>, </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𝑦</m:t>
                            </m:r>
                          </m:e>
                          <m:sub>
                            <m:r>
                              <a:rPr lang="en-US" sz="1900" b="0" i="1" smtClean="0">
                                <a:latin typeface="Cambria Math" panose="02040503050406030204" pitchFamily="18" charset="0"/>
                              </a:rPr>
                              <m:t>𝑗</m:t>
                            </m:r>
                          </m:sub>
                        </m:sSub>
                      </m:e>
                    </m:d>
                  </m:oMath>
                </a14:m>
                <a:endParaRPr lang="en-US" sz="1900" b="0" dirty="0"/>
              </a:p>
              <a:p>
                <a:pPr marL="0" lvl="0" indent="0" algn="just">
                  <a:buNone/>
                </a:pPr>
                <a:r>
                  <a:rPr lang="en-US" sz="1900" dirty="0"/>
                  <a:t>That yields the probability that X will assume a particular value </a:t>
                </a:r>
                <a14:m>
                  <m:oMath xmlns:m="http://schemas.openxmlformats.org/officeDocument/2006/math">
                    <m:sSub>
                      <m:sSubPr>
                        <m:ctrlPr>
                          <a:rPr lang="en-US" sz="190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𝑖</m:t>
                        </m:r>
                      </m:sub>
                    </m:sSub>
                  </m:oMath>
                </a14:m>
                <a:r>
                  <a:rPr lang="en-US" sz="1900" dirty="0"/>
                  <a:t> while at the same time Y assumes a particular value </a:t>
                </a:r>
                <a14:m>
                  <m:oMath xmlns:m="http://schemas.openxmlformats.org/officeDocument/2006/math">
                    <m:sSub>
                      <m:sSubPr>
                        <m:ctrlPr>
                          <a:rPr lang="en-US" sz="1900" i="1" smtClean="0">
                            <a:latin typeface="Cambria Math" panose="02040503050406030204" pitchFamily="18" charset="0"/>
                          </a:rPr>
                        </m:ctrlPr>
                      </m:sSubPr>
                      <m:e>
                        <m:r>
                          <a:rPr lang="en-US" sz="1900" b="0" i="1" smtClean="0">
                            <a:latin typeface="Cambria Math" panose="02040503050406030204" pitchFamily="18" charset="0"/>
                          </a:rPr>
                          <m:t>𝑦</m:t>
                        </m:r>
                      </m:e>
                      <m:sub>
                        <m:r>
                          <a:rPr lang="en-US" sz="1900" b="0" i="1" smtClean="0">
                            <a:latin typeface="Cambria Math" panose="02040503050406030204" pitchFamily="18" charset="0"/>
                          </a:rPr>
                          <m:t>𝑗</m:t>
                        </m:r>
                      </m:sub>
                    </m:sSub>
                  </m:oMath>
                </a14:m>
                <a:r>
                  <a:rPr lang="en-US" sz="1900" dirty="0"/>
                  <a:t> called a joint  probability function of X and Y and the following properties:   (</a:t>
                </a:r>
                <a:r>
                  <a:rPr lang="en-US" sz="1900" dirty="0" err="1"/>
                  <a:t>i</a:t>
                </a:r>
                <a:r>
                  <a:rPr lang="en-US" sz="1900" dirty="0"/>
                  <a:t>) </a:t>
                </a:r>
                <a14:m>
                  <m:oMath xmlns:m="http://schemas.openxmlformats.org/officeDocument/2006/math">
                    <m:r>
                      <a:rPr lang="en-US" sz="1900" b="0" i="1" smtClean="0">
                        <a:latin typeface="Cambria Math" panose="02040503050406030204" pitchFamily="18" charset="0"/>
                      </a:rPr>
                      <m:t>𝑃</m:t>
                    </m:r>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m:rPr>
                            <m:sty m:val="p"/>
                          </m:rPr>
                          <a:rPr lang="en-US" sz="1900" b="0" i="0" smtClean="0">
                            <a:latin typeface="Cambria Math" panose="02040503050406030204" pitchFamily="18" charset="0"/>
                          </a:rPr>
                          <m:t>x</m:t>
                        </m:r>
                      </m:e>
                      <m:sub>
                        <m:r>
                          <a:rPr lang="en-US" sz="1900" b="0" i="1" smtClean="0">
                            <a:latin typeface="Cambria Math" panose="02040503050406030204" pitchFamily="18" charset="0"/>
                          </a:rPr>
                          <m:t>𝑖</m:t>
                        </m:r>
                      </m:sub>
                    </m:sSub>
                    <m:r>
                      <a:rPr lang="en-US" sz="1900" b="0" i="1" smtClean="0">
                        <a:latin typeface="Cambria Math" panose="02040503050406030204" pitchFamily="18" charset="0"/>
                      </a:rPr>
                      <m:t>, </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𝑦</m:t>
                        </m:r>
                      </m:e>
                      <m:sub>
                        <m:r>
                          <a:rPr lang="en-US" sz="1900" b="0" i="1" smtClean="0">
                            <a:latin typeface="Cambria Math" panose="02040503050406030204" pitchFamily="18" charset="0"/>
                          </a:rPr>
                          <m:t>𝑗</m:t>
                        </m:r>
                      </m:sub>
                    </m:sSub>
                    <m:r>
                      <a:rPr lang="en-US" sz="1900" b="0" i="1" smtClean="0">
                        <a:latin typeface="Cambria Math" panose="02040503050406030204" pitchFamily="18" charset="0"/>
                      </a:rPr>
                      <m:t>)</m:t>
                    </m:r>
                    <m:r>
                      <a:rPr lang="en-US" sz="1900" b="0" i="1" smtClean="0">
                        <a:latin typeface="Cambria Math" panose="02040503050406030204" pitchFamily="18" charset="0"/>
                        <a:ea typeface="Cambria Math" panose="02040503050406030204" pitchFamily="18" charset="0"/>
                      </a:rPr>
                      <m:t>≥0</m:t>
                    </m:r>
                  </m:oMath>
                </a14:m>
                <a:r>
                  <a:rPr lang="en-US" sz="1900" dirty="0"/>
                  <a:t>     (ii)  </a:t>
                </a:r>
                <a14:m>
                  <m:oMath xmlns:m="http://schemas.openxmlformats.org/officeDocument/2006/math">
                    <m:nary>
                      <m:naryPr>
                        <m:chr m:val="∑"/>
                        <m:supHide m:val="on"/>
                        <m:ctrlPr>
                          <a:rPr lang="en-US" sz="1900" i="1" smtClean="0">
                            <a:latin typeface="Cambria Math" panose="02040503050406030204" pitchFamily="18" charset="0"/>
                          </a:rPr>
                        </m:ctrlPr>
                      </m:naryPr>
                      <m:sub>
                        <m:r>
                          <m:rPr>
                            <m:brk m:alnAt="7"/>
                          </m:rPr>
                          <a:rPr lang="en-US" sz="1900" b="0" i="1" smtClean="0">
                            <a:latin typeface="Cambria Math" panose="02040503050406030204" pitchFamily="18" charset="0"/>
                          </a:rPr>
                          <m:t>𝑖</m:t>
                        </m:r>
                      </m:sub>
                      <m:sup/>
                      <m:e>
                        <m:nary>
                          <m:naryPr>
                            <m:chr m:val="∑"/>
                            <m:supHide m:val="on"/>
                            <m:ctrlPr>
                              <a:rPr lang="en-US" sz="1900" i="1" smtClean="0">
                                <a:latin typeface="Cambria Math" panose="02040503050406030204" pitchFamily="18" charset="0"/>
                              </a:rPr>
                            </m:ctrlPr>
                          </m:naryPr>
                          <m:sub>
                            <m:r>
                              <m:rPr>
                                <m:brk m:alnAt="7"/>
                              </m:rPr>
                              <a:rPr lang="en-US" sz="1900" b="0" i="1" smtClean="0">
                                <a:latin typeface="Cambria Math" panose="02040503050406030204" pitchFamily="18" charset="0"/>
                              </a:rPr>
                              <m:t>𝑗</m:t>
                            </m:r>
                          </m:sub>
                          <m:sup/>
                          <m:e>
                            <m:r>
                              <a:rPr lang="en-US" sz="1900" b="0" i="1" smtClean="0">
                                <a:latin typeface="Cambria Math" panose="02040503050406030204" pitchFamily="18" charset="0"/>
                              </a:rPr>
                              <m:t>𝑃</m:t>
                            </m:r>
                            <m:d>
                              <m:dPr>
                                <m:ctrlPr>
                                  <a:rPr lang="en-US" sz="1900" b="0" i="1" smtClean="0">
                                    <a:latin typeface="Cambria Math" panose="02040503050406030204" pitchFamily="18" charset="0"/>
                                  </a:rPr>
                                </m:ctrlPr>
                              </m:dPr>
                              <m:e>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𝑖</m:t>
                                    </m:r>
                                  </m:sub>
                                </m:sSub>
                                <m:r>
                                  <a:rPr lang="en-US" sz="1900" b="0" i="1" smtClean="0">
                                    <a:latin typeface="Cambria Math" panose="02040503050406030204" pitchFamily="18" charset="0"/>
                                  </a:rPr>
                                  <m:t>, </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𝑦</m:t>
                                    </m:r>
                                  </m:e>
                                  <m:sub>
                                    <m:r>
                                      <a:rPr lang="en-US" sz="1900" b="0" i="1" smtClean="0">
                                        <a:latin typeface="Cambria Math" panose="02040503050406030204" pitchFamily="18" charset="0"/>
                                      </a:rPr>
                                      <m:t>𝑗</m:t>
                                    </m:r>
                                  </m:sub>
                                </m:sSub>
                              </m:e>
                            </m:d>
                            <m:r>
                              <a:rPr lang="en-US" sz="1900" b="0" i="1" smtClean="0">
                                <a:latin typeface="Cambria Math" panose="02040503050406030204" pitchFamily="18" charset="0"/>
                              </a:rPr>
                              <m:t>=1.</m:t>
                            </m:r>
                          </m:e>
                        </m:nary>
                      </m:e>
                    </m:nary>
                  </m:oMath>
                </a14:m>
                <a:endParaRPr lang="en-US" sz="1900" dirty="0"/>
              </a:p>
              <a:p>
                <a:pPr marL="0" lvl="0" indent="0" algn="just">
                  <a:buNone/>
                </a:pPr>
                <a:r>
                  <a:rPr lang="en-US" sz="1900" b="1" dirty="0"/>
                  <a:t>Case 2: </a:t>
                </a:r>
                <a:r>
                  <a:rPr lang="en-US" sz="1900" dirty="0"/>
                  <a:t>If X and Y are continuous random variables then the probability density function</a:t>
                </a:r>
              </a:p>
              <a:p>
                <a:pPr marL="0" lvl="0" indent="0" algn="just">
                  <a:buNone/>
                </a:pPr>
                <a:r>
                  <a:rPr lang="en-US" sz="1900" b="1" dirty="0"/>
                  <a:t>            </a:t>
                </a:r>
                <a14:m>
                  <m:oMath xmlns:m="http://schemas.openxmlformats.org/officeDocument/2006/math">
                    <m:r>
                      <m:rPr>
                        <m:sty m:val="p"/>
                      </m:rPr>
                      <a:rPr lang="en-US" sz="1800" b="0" i="0" smtClean="0">
                        <a:latin typeface="Cambria Math" panose="02040503050406030204" pitchFamily="18" charset="0"/>
                      </a:rPr>
                      <m:t>P</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𝑑𝑥</m:t>
                            </m:r>
                          </m:num>
                          <m:den>
                            <m:r>
                              <a:rPr lang="en-US" sz="1800" b="0" i="1" smtClean="0">
                                <a:latin typeface="Cambria Math" panose="02040503050406030204" pitchFamily="18" charset="0"/>
                              </a:rPr>
                              <m:t>2</m:t>
                            </m:r>
                          </m:den>
                        </m:f>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𝑑𝑥</m:t>
                            </m:r>
                          </m:num>
                          <m:den>
                            <m:r>
                              <a:rPr lang="en-US" sz="1800" b="0" i="1" smtClean="0">
                                <a:latin typeface="Cambria Math" panose="02040503050406030204" pitchFamily="18" charset="0"/>
                                <a:ea typeface="Cambria Math" panose="02040503050406030204" pitchFamily="18" charset="0"/>
                              </a:rPr>
                              <m:t>2</m:t>
                            </m:r>
                          </m:den>
                        </m:f>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m:rPr>
                                <m:sty m:val="p"/>
                              </m:rPr>
                              <a:rPr lang="en-US" sz="1800" b="0" i="0" smtClean="0">
                                <a:latin typeface="Cambria Math" panose="02040503050406030204" pitchFamily="18" charset="0"/>
                                <a:ea typeface="Cambria Math" panose="02040503050406030204" pitchFamily="18" charset="0"/>
                              </a:rPr>
                              <m:t>dy</m:t>
                            </m:r>
                          </m:num>
                          <m:den>
                            <m:r>
                              <a:rPr lang="en-US" sz="1800" b="0" i="1" smtClean="0">
                                <a:latin typeface="Cambria Math" panose="02040503050406030204" pitchFamily="18" charset="0"/>
                                <a:ea typeface="Cambria Math" panose="02040503050406030204" pitchFamily="18" charset="0"/>
                              </a:rPr>
                              <m:t>2</m:t>
                            </m:r>
                          </m:den>
                        </m:f>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𝑌</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𝑑𝑦</m:t>
                            </m:r>
                          </m:num>
                          <m:den>
                            <m:r>
                              <a:rPr lang="en-US" sz="1800" b="0" i="1" smtClean="0">
                                <a:latin typeface="Cambria Math" panose="02040503050406030204" pitchFamily="18" charset="0"/>
                                <a:ea typeface="Cambria Math" panose="02040503050406030204" pitchFamily="18" charset="0"/>
                              </a:rPr>
                              <m:t>2</m:t>
                            </m:r>
                          </m:den>
                        </m:f>
                      </m:e>
                    </m:d>
                    <m:r>
                      <a:rPr lang="en-US" sz="1800" b="0" i="1" smtClean="0">
                        <a:latin typeface="Cambria Math" panose="02040503050406030204" pitchFamily="18" charset="0"/>
                      </a:rPr>
                      <m:t>=</m:t>
                    </m:r>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𝑦</m:t>
                    </m:r>
                    <m:r>
                      <a:rPr lang="en-US" sz="1800" b="0" i="1" smtClean="0">
                        <a:latin typeface="Cambria Math" panose="02040503050406030204" pitchFamily="18" charset="0"/>
                      </a:rPr>
                      <m:t>)</m:t>
                    </m:r>
                  </m:oMath>
                </a14:m>
                <a:endParaRPr lang="en-US" sz="1800" dirty="0"/>
              </a:p>
              <a:p>
                <a:pPr marL="0" lvl="0" indent="0" algn="just">
                  <a:buNone/>
                </a:pPr>
                <a:r>
                  <a:rPr lang="en-US" sz="1800" dirty="0"/>
                  <a:t>  that yields the probability that the point </a:t>
                </a:r>
                <a14:m>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𝑦</m:t>
                    </m:r>
                    <m:r>
                      <a:rPr lang="en-US" sz="1800" b="0" i="1" smtClean="0">
                        <a:latin typeface="Cambria Math" panose="02040503050406030204" pitchFamily="18" charset="0"/>
                      </a:rPr>
                      <m:t>)</m:t>
                    </m:r>
                  </m:oMath>
                </a14:m>
                <a:r>
                  <a:rPr lang="en-US" sz="1800" dirty="0"/>
                  <a:t> lies in the infinitesimal rectangular region of area </a:t>
                </a:r>
                <a14:m>
                  <m:oMath xmlns:m="http://schemas.openxmlformats.org/officeDocument/2006/math">
                    <m:r>
                      <a:rPr lang="en-US" sz="1800" b="0" i="1" smtClean="0">
                        <a:latin typeface="Cambria Math" panose="02040503050406030204" pitchFamily="18" charset="0"/>
                      </a:rPr>
                      <m:t>𝑑𝑥𝑑𝑦</m:t>
                    </m:r>
                  </m:oMath>
                </a14:m>
                <a:r>
                  <a:rPr lang="en-US" sz="1800" dirty="0"/>
                  <a:t> is called the joint probability density function of X and Y and following properties:</a:t>
                </a:r>
              </a:p>
              <a:p>
                <a:pPr marL="400050" lvl="0" indent="-400050" algn="just">
                  <a:buAutoNum type="romanLcParenBoth"/>
                </a:pP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𝑦</m:t>
                        </m:r>
                      </m:e>
                    </m:d>
                    <m:r>
                      <a:rPr lang="en-US" sz="1800" b="0" i="1" smtClean="0">
                        <a:latin typeface="Cambria Math" panose="02040503050406030204" pitchFamily="18" charset="0"/>
                        <a:ea typeface="Cambria Math" panose="02040503050406030204" pitchFamily="18" charset="0"/>
                      </a:rPr>
                      <m:t>≥0</m:t>
                    </m:r>
                  </m:oMath>
                </a14:m>
                <a:r>
                  <a:rPr lang="en-US" sz="1800" dirty="0"/>
                  <a:t> for all </a:t>
                </a:r>
                <a14:m>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𝑦</m:t>
                    </m:r>
                    <m:r>
                      <a:rPr lang="en-US" sz="1800" b="0" i="1" smtClean="0">
                        <a:latin typeface="Cambria Math" panose="02040503050406030204" pitchFamily="18" charset="0"/>
                      </a:rPr>
                      <m:t>)</m:t>
                    </m:r>
                  </m:oMath>
                </a14:m>
                <a:r>
                  <a:rPr lang="en-US" sz="1800" dirty="0"/>
                  <a:t> in the given range.</a:t>
                </a:r>
              </a:p>
              <a:p>
                <a:pPr marL="400050" lvl="0" indent="-400050" algn="just">
                  <a:buAutoNum type="romanLcParenBoth"/>
                </a:pPr>
                <a14:m>
                  <m:oMath xmlns:m="http://schemas.openxmlformats.org/officeDocument/2006/math">
                    <m:nary>
                      <m:naryPr>
                        <m:limLoc m:val="undOvr"/>
                        <m:ctrlPr>
                          <a:rPr lang="en-US" sz="1800" i="1" smtClean="0">
                            <a:latin typeface="Cambria Math" panose="02040503050406030204" pitchFamily="18" charset="0"/>
                          </a:rPr>
                        </m:ctrlPr>
                      </m:naryPr>
                      <m:sub>
                        <m:r>
                          <m:rPr>
                            <m:brk m:alnAt="24"/>
                          </m:rP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sub>
                      <m:sup>
                        <m:r>
                          <a:rPr lang="en-US" sz="1800" i="1" smtClean="0">
                            <a:latin typeface="Cambria Math" panose="02040503050406030204" pitchFamily="18" charset="0"/>
                            <a:ea typeface="Cambria Math" panose="02040503050406030204" pitchFamily="18" charset="0"/>
                          </a:rPr>
                          <m:t>∞</m:t>
                        </m:r>
                      </m:sup>
                      <m:e>
                        <m:nary>
                          <m:naryPr>
                            <m:limLoc m:val="undOvr"/>
                            <m:ctrlPr>
                              <a:rPr lang="en-US" sz="1800" i="1" smtClean="0">
                                <a:latin typeface="Cambria Math" panose="02040503050406030204" pitchFamily="18" charset="0"/>
                              </a:rPr>
                            </m:ctrlPr>
                          </m:naryPr>
                          <m:sub>
                            <m:r>
                              <m:rPr>
                                <m:brk m:alnAt="24"/>
                              </m:rP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sub>
                          <m:sup>
                            <m:r>
                              <a:rPr lang="en-US" sz="1800" i="1" smtClean="0">
                                <a:latin typeface="Cambria Math" panose="02040503050406030204" pitchFamily="18" charset="0"/>
                                <a:ea typeface="Cambria Math" panose="02040503050406030204" pitchFamily="18" charset="0"/>
                              </a:rPr>
                              <m:t>∞</m:t>
                            </m:r>
                          </m:sup>
                          <m:e>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𝑦</m:t>
                                </m:r>
                              </m:e>
                            </m:d>
                            <m:r>
                              <a:rPr lang="en-US" sz="1800" b="0" i="1" smtClean="0">
                                <a:latin typeface="Cambria Math" panose="02040503050406030204" pitchFamily="18" charset="0"/>
                              </a:rPr>
                              <m:t>𝑑𝑥𝑑𝑦</m:t>
                            </m:r>
                          </m:e>
                        </m:nary>
                      </m:e>
                    </m:nary>
                  </m:oMath>
                </a14:m>
                <a:r>
                  <a:rPr lang="en-US" sz="1800" dirty="0"/>
                  <a:t> exists and is equal to 1.</a:t>
                </a:r>
              </a:p>
              <a:p>
                <a:pPr marL="400050" lvl="0" indent="-400050" algn="just">
                  <a:buAutoNum type="romanLcParenBoth"/>
                </a:pP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a</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𝑐</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𝑌</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𝑑</m:t>
                        </m:r>
                      </m:e>
                    </m:d>
                    <m:r>
                      <a:rPr lang="en-US" sz="1800" b="0" i="1" smtClean="0">
                        <a:latin typeface="Cambria Math" panose="02040503050406030204" pitchFamily="18" charset="0"/>
                        <a:ea typeface="Cambria Math" panose="02040503050406030204" pitchFamily="18" charset="0"/>
                      </a:rPr>
                      <m:t>=</m:t>
                    </m:r>
                    <m:nary>
                      <m:naryPr>
                        <m:limLoc m:val="undOvr"/>
                        <m:ctrlPr>
                          <a:rPr lang="en-US" sz="1800" b="0" i="1" smtClean="0">
                            <a:latin typeface="Cambria Math" panose="02040503050406030204" pitchFamily="18" charset="0"/>
                            <a:ea typeface="Cambria Math" panose="02040503050406030204" pitchFamily="18" charset="0"/>
                          </a:rPr>
                        </m:ctrlPr>
                      </m:naryPr>
                      <m:sub>
                        <m:r>
                          <m:rPr>
                            <m:brk m:alnAt="24"/>
                          </m:rPr>
                          <a:rPr lang="en-US" sz="1800" b="0" i="1" smtClean="0">
                            <a:latin typeface="Cambria Math" panose="02040503050406030204" pitchFamily="18" charset="0"/>
                            <a:ea typeface="Cambria Math" panose="02040503050406030204" pitchFamily="18" charset="0"/>
                          </a:rPr>
                          <m:t>𝑎</m:t>
                        </m:r>
                      </m:sub>
                      <m:sup>
                        <m:r>
                          <a:rPr lang="en-US" sz="1800" b="0" i="1" smtClean="0">
                            <a:latin typeface="Cambria Math" panose="02040503050406030204" pitchFamily="18" charset="0"/>
                            <a:ea typeface="Cambria Math" panose="02040503050406030204" pitchFamily="18" charset="0"/>
                          </a:rPr>
                          <m:t>𝑏</m:t>
                        </m:r>
                      </m:sup>
                      <m:e>
                        <m:nary>
                          <m:naryPr>
                            <m:limLoc m:val="undOvr"/>
                            <m:ctrlPr>
                              <a:rPr lang="en-US" sz="1800" b="0" i="1" smtClean="0">
                                <a:latin typeface="Cambria Math" panose="02040503050406030204" pitchFamily="18" charset="0"/>
                                <a:ea typeface="Cambria Math" panose="02040503050406030204" pitchFamily="18" charset="0"/>
                              </a:rPr>
                            </m:ctrlPr>
                          </m:naryPr>
                          <m:sub>
                            <m:r>
                              <m:rPr>
                                <m:brk m:alnAt="24"/>
                              </m:rPr>
                              <a:rPr lang="en-US" sz="1800" b="0" i="1" smtClean="0">
                                <a:latin typeface="Cambria Math" panose="02040503050406030204" pitchFamily="18" charset="0"/>
                                <a:ea typeface="Cambria Math" panose="02040503050406030204" pitchFamily="18" charset="0"/>
                              </a:rPr>
                              <m:t>𝑐</m:t>
                            </m:r>
                          </m:sub>
                          <m:sup>
                            <m:r>
                              <a:rPr lang="en-US" sz="1800" b="0" i="1" smtClean="0">
                                <a:latin typeface="Cambria Math" panose="02040503050406030204" pitchFamily="18" charset="0"/>
                                <a:ea typeface="Cambria Math" panose="02040503050406030204" pitchFamily="18" charset="0"/>
                              </a:rPr>
                              <m:t>𝑑</m:t>
                            </m:r>
                          </m:sup>
                          <m:e>
                            <m:r>
                              <a:rPr lang="en-US" sz="1800" b="0" i="1" smtClean="0">
                                <a:latin typeface="Cambria Math" panose="02040503050406030204" pitchFamily="18" charset="0"/>
                                <a:ea typeface="Cambria Math" panose="02040503050406030204" pitchFamily="18" charset="0"/>
                              </a:rPr>
                              <m:t>𝑓</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𝑦</m:t>
                                </m:r>
                              </m:e>
                            </m:d>
                            <m:r>
                              <a:rPr lang="en-US" sz="1800" b="0" i="1" smtClean="0">
                                <a:latin typeface="Cambria Math" panose="02040503050406030204" pitchFamily="18" charset="0"/>
                                <a:ea typeface="Cambria Math" panose="02040503050406030204" pitchFamily="18" charset="0"/>
                              </a:rPr>
                              <m:t>𝑑𝑥𝑑𝑦</m:t>
                            </m:r>
                          </m:e>
                        </m:nary>
                      </m:e>
                    </m:nary>
                  </m:oMath>
                </a14:m>
                <a:endParaRPr lang="en-US" sz="1800" dirty="0"/>
              </a:p>
              <a:p>
                <a:pPr marL="0" lvl="0" indent="0" algn="just">
                  <a:buNone/>
                </a:pPr>
                <a:r>
                  <a:rPr lang="en-US" sz="1800" dirty="0"/>
                  <a:t>       The probability distribution defined in terms of joint probability function or joint probability density function is called a joint probability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5148168"/>
              </a:xfrm>
              <a:blipFill>
                <a:blip r:embed="rId2"/>
                <a:stretch>
                  <a:fillRect l="-815" t="-1896" r="-593" b="-130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7CF4CF1C-5EAE-4C8E-9A22-0FF5C00CB283}"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Joint Probability function(CO3)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1200" dirty="0">
              <a:solidFill>
                <a:schemeClr val="tx1">
                  <a:tint val="75000"/>
                </a:schemeClr>
              </a:solidFill>
            </a:endParaRPr>
          </a:p>
        </p:txBody>
      </p:sp>
      <p:sp>
        <p:nvSpPr>
          <p:cNvPr id="2" name="Footer Placeholder 1"/>
          <p:cNvSpPr>
            <a:spLocks noGrp="1"/>
          </p:cNvSpPr>
          <p:nvPr>
            <p:ph type="ftr" sz="quarter" idx="11"/>
          </p:nvPr>
        </p:nvSpPr>
        <p:spPr>
          <a:xfrm>
            <a:off x="3048000" y="6322918"/>
            <a:ext cx="3733800" cy="365125"/>
          </a:xfrm>
        </p:spPr>
        <p:txBody>
          <a:bodyPr/>
          <a:lstStyle/>
          <a:p>
            <a:r>
              <a:rPr lang="en-US"/>
              <a:t>Faculty Name   Reeta Tyagi   Unit III</a:t>
            </a:r>
            <a:endParaRPr lang="en-US" dirty="0"/>
          </a:p>
        </p:txBody>
      </p:sp>
    </p:spTree>
    <p:extLst>
      <p:ext uri="{BB962C8B-B14F-4D97-AF65-F5344CB8AC3E}">
        <p14:creationId xmlns:p14="http://schemas.microsoft.com/office/powerpoint/2010/main" val="1940598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458200" cy="4953000"/>
              </a:xfrm>
            </p:spPr>
            <p:txBody>
              <a:bodyPr>
                <a:normAutofit/>
              </a:bodyPr>
              <a:lstStyle/>
              <a:p>
                <a:pPr marL="0" lvl="0" indent="0" algn="just">
                  <a:buNone/>
                </a:pPr>
                <a:r>
                  <a:rPr lang="en-US" sz="1800" dirty="0"/>
                  <a:t>Example: The joint density function of X and Y is given by</a:t>
                </a:r>
              </a:p>
              <a:p>
                <a:pPr marL="0" lvl="0" indent="0" algn="just">
                  <a:buNone/>
                </a:pPr>
                <a:r>
                  <a:rPr lang="en-US" sz="1800" dirty="0"/>
                  <a:t>               </a:t>
                </a:r>
                <a14:m>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𝑦</m:t>
                    </m:r>
                    <m:r>
                      <a:rPr lang="en-US" sz="1800" b="0" i="1" smtClean="0">
                        <a:latin typeface="Cambria Math" panose="02040503050406030204" pitchFamily="18" charset="0"/>
                      </a:rPr>
                      <m:t>)=</m:t>
                    </m:r>
                    <m:r>
                      <a:rPr lang="en-US" sz="1800" b="0" i="1" smtClean="0">
                        <a:latin typeface="Cambria Math" panose="02040503050406030204" pitchFamily="18" charset="0"/>
                      </a:rPr>
                      <m:t>𝑘</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2</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=0,1,2;</m:t>
                    </m:r>
                    <m:r>
                      <a:rPr lang="en-US" sz="1800" b="0" i="1" smtClean="0">
                        <a:latin typeface="Cambria Math" panose="02040503050406030204" pitchFamily="18" charset="0"/>
                      </a:rPr>
                      <m:t>𝑦</m:t>
                    </m:r>
                    <m:r>
                      <a:rPr lang="en-US" sz="1800" b="0" i="1" smtClean="0">
                        <a:latin typeface="Cambria Math" panose="02040503050406030204" pitchFamily="18" charset="0"/>
                      </a:rPr>
                      <m:t>=0,1,2</m:t>
                    </m:r>
                  </m:oMath>
                </a14:m>
                <a:r>
                  <a:rPr lang="en-US" sz="1800" dirty="0"/>
                  <a:t>        </a:t>
                </a:r>
              </a:p>
              <a:p>
                <a:pPr marL="0" lvl="0" indent="0" algn="just">
                  <a:buNone/>
                </a:pPr>
                <a:r>
                  <a:rPr lang="en-US" sz="1800" dirty="0"/>
                  <a:t>     Find the value of k.                                                                </a:t>
                </a:r>
              </a:p>
              <a:p>
                <a:pPr marL="0" lvl="0" indent="0" algn="just">
                  <a:buNone/>
                </a:pPr>
                <a:r>
                  <a:rPr lang="en-US" sz="1800" dirty="0"/>
                  <a:t>Solution: For joint density function, we have</a:t>
                </a:r>
              </a:p>
              <a:p>
                <a:pPr marL="0" lvl="0" indent="0" algn="just">
                  <a:buNone/>
                </a:pPr>
                <a:r>
                  <a:rPr lang="en-US" sz="1800" dirty="0"/>
                  <a:t>                </a:t>
                </a:r>
                <a14:m>
                  <m:oMath xmlns:m="http://schemas.openxmlformats.org/officeDocument/2006/math">
                    <m:nary>
                      <m:naryPr>
                        <m:chr m:val="∑"/>
                        <m:supHide m:val="on"/>
                        <m:ctrlPr>
                          <a:rPr lang="en-US" sz="1800" i="1" smtClean="0">
                            <a:latin typeface="Cambria Math" panose="02040503050406030204" pitchFamily="18" charset="0"/>
                          </a:rPr>
                        </m:ctrlPr>
                      </m:naryPr>
                      <m:sub>
                        <m:r>
                          <m:rPr>
                            <m:brk m:alnAt="7"/>
                          </m:rPr>
                          <a:rPr lang="en-US" sz="1800" b="0" i="1" smtClean="0">
                            <a:latin typeface="Cambria Math" panose="02040503050406030204" pitchFamily="18" charset="0"/>
                          </a:rPr>
                          <m:t>𝑥</m:t>
                        </m:r>
                      </m:sub>
                      <m:sup/>
                      <m:e>
                        <m:nary>
                          <m:naryPr>
                            <m:chr m:val="∑"/>
                            <m:supHide m:val="on"/>
                            <m:ctrlPr>
                              <a:rPr lang="en-US" sz="1800" i="1" smtClean="0">
                                <a:latin typeface="Cambria Math" panose="02040503050406030204" pitchFamily="18" charset="0"/>
                              </a:rPr>
                            </m:ctrlPr>
                          </m:naryPr>
                          <m:sub>
                            <m:r>
                              <m:rPr>
                                <m:brk m:alnAt="7"/>
                              </m:rPr>
                              <a:rPr lang="en-US" sz="1800" b="0" i="1" smtClean="0">
                                <a:latin typeface="Cambria Math" panose="02040503050406030204" pitchFamily="18" charset="0"/>
                              </a:rPr>
                              <m:t>𝑦</m:t>
                            </m:r>
                          </m:sub>
                          <m:sup/>
                          <m:e>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𝑦</m:t>
                                </m:r>
                              </m:e>
                            </m:d>
                            <m:r>
                              <a:rPr lang="en-US" sz="1800" b="0" i="1" smtClean="0">
                                <a:latin typeface="Cambria Math" panose="02040503050406030204" pitchFamily="18" charset="0"/>
                              </a:rPr>
                              <m:t>=1</m:t>
                            </m:r>
                          </m:e>
                        </m:nary>
                      </m:e>
                    </m:nary>
                  </m:oMath>
                </a14:m>
                <a:r>
                  <a:rPr lang="en-US" sz="1800" dirty="0"/>
                  <a:t> </a:t>
                </a:r>
              </a:p>
              <a:p>
                <a:pPr marL="0" lvl="0" indent="0" algn="just">
                  <a:buNone/>
                </a:pPr>
                <a:r>
                  <a:rPr lang="en-US" sz="1800" dirty="0"/>
                  <a:t>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0+1</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+2</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+2</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+3</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+4</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+4</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+5</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+6</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=1</m:t>
                    </m:r>
                  </m:oMath>
                </a14:m>
                <a:endParaRPr lang="en-US" sz="1800" dirty="0"/>
              </a:p>
              <a:p>
                <a:pPr marL="0" lvl="0" indent="0" algn="just">
                  <a:buNone/>
                </a:pPr>
                <a:r>
                  <a:rPr lang="en-US" sz="1800" dirty="0"/>
                  <a:t>       </a:t>
                </a:r>
                <a14:m>
                  <m:oMath xmlns:m="http://schemas.openxmlformats.org/officeDocument/2006/math">
                    <m:r>
                      <a:rPr lang="en-US" sz="1800" i="1">
                        <a:latin typeface="Cambria Math" panose="02040503050406030204" pitchFamily="18" charset="0"/>
                        <a:ea typeface="Cambria Math" panose="02040503050406030204" pitchFamily="18" charset="0"/>
                      </a:rPr>
                      <m:t>⟹</m:t>
                    </m:r>
                    <m:r>
                      <a:rPr lang="en-US" sz="1800" b="0" i="0" smtClean="0">
                        <a:latin typeface="Cambria Math" panose="02040503050406030204" pitchFamily="18" charset="0"/>
                        <a:ea typeface="Cambria Math" panose="02040503050406030204" pitchFamily="18" charset="0"/>
                      </a:rPr>
                      <m:t>27</m:t>
                    </m:r>
                    <m:r>
                      <m:rPr>
                        <m:sty m:val="p"/>
                      </m:rPr>
                      <a:rPr lang="en-US" sz="1800" b="0" i="0" smtClean="0">
                        <a:latin typeface="Cambria Math" panose="02040503050406030204" pitchFamily="18" charset="0"/>
                        <a:ea typeface="Cambria Math" panose="02040503050406030204" pitchFamily="18" charset="0"/>
                      </a:rPr>
                      <m:t>k</m:t>
                    </m:r>
                    <m:r>
                      <a:rPr lang="en-US" sz="1800" b="0" i="0" smtClean="0">
                        <a:latin typeface="Cambria Math" panose="02040503050406030204" pitchFamily="18" charset="0"/>
                        <a:ea typeface="Cambria Math" panose="02040503050406030204" pitchFamily="18" charset="0"/>
                      </a:rPr>
                      <m:t>=1</m:t>
                    </m:r>
                  </m:oMath>
                </a14:m>
                <a:endParaRPr lang="en-US" sz="1800" dirty="0"/>
              </a:p>
              <a:p>
                <a:pPr marL="0" lvl="0" indent="0" algn="just">
                  <a:buNone/>
                </a:pPr>
                <a:r>
                  <a:rPr lang="en-US" sz="1800" dirty="0"/>
                  <a:t> </a:t>
                </a:r>
                <a14:m>
                  <m:oMath xmlns:m="http://schemas.openxmlformats.org/officeDocument/2006/math">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27</m:t>
                        </m:r>
                      </m:den>
                    </m:f>
                    <m:r>
                      <a:rPr lang="en-US" sz="1800" b="0" i="1" smtClean="0">
                        <a:latin typeface="Cambria Math" panose="02040503050406030204" pitchFamily="18" charset="0"/>
                        <a:ea typeface="Cambria Math" panose="02040503050406030204" pitchFamily="18" charset="0"/>
                      </a:rPr>
                      <m:t>.</m:t>
                    </m:r>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458200" cy="4953000"/>
              </a:xfrm>
              <a:blipFill rotWithShape="0">
                <a:blip r:embed="rId2"/>
                <a:stretch>
                  <a:fillRect l="-649" t="-73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D57FE4E-6238-4422-B93F-79C56FEAB324}"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Joint Probability function(CO3)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1200" dirty="0">
              <a:solidFill>
                <a:schemeClr val="tx1">
                  <a:tint val="75000"/>
                </a:schemeClr>
              </a:solidFill>
            </a:endParaRPr>
          </a:p>
        </p:txBody>
      </p:sp>
      <p:sp>
        <p:nvSpPr>
          <p:cNvPr id="2" name="Footer Placeholder 1"/>
          <p:cNvSpPr>
            <a:spLocks noGrp="1"/>
          </p:cNvSpPr>
          <p:nvPr>
            <p:ph type="ftr" sz="quarter" idx="11"/>
          </p:nvPr>
        </p:nvSpPr>
        <p:spPr>
          <a:xfrm>
            <a:off x="3048000" y="6356349"/>
            <a:ext cx="3505200" cy="365125"/>
          </a:xfrm>
        </p:spPr>
        <p:txBody>
          <a:bodyPr/>
          <a:lstStyle/>
          <a:p>
            <a:r>
              <a:rPr lang="en-US"/>
              <a:t>Faculty Name   Reeta Tyagi   Unit III</a:t>
            </a:r>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180822082"/>
                  </p:ext>
                </p:extLst>
              </p:nvPr>
            </p:nvGraphicFramePr>
            <p:xfrm>
              <a:off x="6172200" y="1111248"/>
              <a:ext cx="2514600" cy="1806894"/>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388938">
                    <a:tc>
                      <a:txBody>
                        <a:bodyPr/>
                        <a:lstStyle/>
                        <a:p>
                          <a:r>
                            <a:rPr lang="en-US" dirty="0"/>
                            <a:t>x</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y</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endParaRPr lang="en-US" dirty="0"/>
                        </a:p>
                      </a:txBody>
                      <a:tcPr/>
                    </a:tc>
                    <a:tc>
                      <a:txBody>
                        <a:bodyPr/>
                        <a:lstStyle/>
                        <a:p>
                          <a:pPr algn="ctr"/>
                          <a:r>
                            <a:rPr lang="en-US" b="0" dirty="0"/>
                            <a:t>0</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0"/>
                      </a:ext>
                    </a:extLst>
                  </a:tr>
                  <a:tr h="388938">
                    <a:tc>
                      <a:txBody>
                        <a:bodyPr/>
                        <a:lstStyle/>
                        <a:p>
                          <a:pPr algn="ctr"/>
                          <a:r>
                            <a:rPr lang="en-US" dirty="0"/>
                            <a:t>0</a:t>
                          </a:r>
                        </a:p>
                      </a:txBody>
                      <a:tcPr/>
                    </a:tc>
                    <a:tc>
                      <a:txBody>
                        <a:bodyPr/>
                        <a:lstStyle/>
                        <a:p>
                          <a:pPr algn="ctr"/>
                          <a:r>
                            <a:rPr lang="en-US" dirty="0"/>
                            <a:t>0</a:t>
                          </a:r>
                        </a:p>
                      </a:txBody>
                      <a:tcPr/>
                    </a:tc>
                    <a:tc>
                      <a:txBody>
                        <a:bodyPr/>
                        <a:lstStyle/>
                        <a:p>
                          <a:pPr algn="ctr"/>
                          <a:r>
                            <a:rPr lang="en-US" dirty="0"/>
                            <a:t>2k</a:t>
                          </a:r>
                        </a:p>
                      </a:txBody>
                      <a:tcPr/>
                    </a:tc>
                    <a:tc>
                      <a:txBody>
                        <a:bodyPr/>
                        <a:lstStyle/>
                        <a:p>
                          <a:pPr algn="ctr"/>
                          <a:r>
                            <a:rPr lang="en-US" dirty="0"/>
                            <a:t>4k</a:t>
                          </a:r>
                        </a:p>
                      </a:txBody>
                      <a:tcPr/>
                    </a:tc>
                    <a:extLst>
                      <a:ext uri="{0D108BD9-81ED-4DB2-BD59-A6C34878D82A}">
                        <a16:rowId xmlns:a16="http://schemas.microsoft.com/office/drawing/2014/main" val="10001"/>
                      </a:ext>
                    </a:extLst>
                  </a:tr>
                  <a:tr h="388938">
                    <a:tc>
                      <a:txBody>
                        <a:bodyPr/>
                        <a:lstStyle/>
                        <a:p>
                          <a:pPr algn="ctr"/>
                          <a:r>
                            <a:rPr lang="en-US" dirty="0"/>
                            <a:t>1</a:t>
                          </a:r>
                        </a:p>
                      </a:txBody>
                      <a:tcPr/>
                    </a:tc>
                    <a:tc>
                      <a:txBody>
                        <a:bodyPr/>
                        <a:lstStyle/>
                        <a:p>
                          <a:pPr algn="ctr"/>
                          <a:r>
                            <a:rPr lang="en-US" dirty="0"/>
                            <a:t>k</a:t>
                          </a:r>
                        </a:p>
                      </a:txBody>
                      <a:tcPr/>
                    </a:tc>
                    <a:tc>
                      <a:txBody>
                        <a:bodyPr/>
                        <a:lstStyle/>
                        <a:p>
                          <a:pPr algn="ctr"/>
                          <a:r>
                            <a:rPr lang="en-US" dirty="0"/>
                            <a:t>3k</a:t>
                          </a:r>
                        </a:p>
                      </a:txBody>
                      <a:tcPr/>
                    </a:tc>
                    <a:tc>
                      <a:txBody>
                        <a:bodyPr/>
                        <a:lstStyle/>
                        <a:p>
                          <a:pPr algn="ctr"/>
                          <a:r>
                            <a:rPr lang="en-US" dirty="0"/>
                            <a:t>5k</a:t>
                          </a:r>
                        </a:p>
                      </a:txBody>
                      <a:tcPr/>
                    </a:tc>
                    <a:extLst>
                      <a:ext uri="{0D108BD9-81ED-4DB2-BD59-A6C34878D82A}">
                        <a16:rowId xmlns:a16="http://schemas.microsoft.com/office/drawing/2014/main" val="10002"/>
                      </a:ext>
                    </a:extLst>
                  </a:tr>
                  <a:tr h="388938">
                    <a:tc>
                      <a:txBody>
                        <a:bodyPr/>
                        <a:lstStyle/>
                        <a:p>
                          <a:pPr algn="ctr"/>
                          <a:r>
                            <a:rPr lang="en-US" dirty="0"/>
                            <a:t>2</a:t>
                          </a:r>
                        </a:p>
                      </a:txBody>
                      <a:tcPr/>
                    </a:tc>
                    <a:tc>
                      <a:txBody>
                        <a:bodyPr/>
                        <a:lstStyle/>
                        <a:p>
                          <a:pPr algn="ctr"/>
                          <a:r>
                            <a:rPr lang="en-US" dirty="0"/>
                            <a:t>2k</a:t>
                          </a:r>
                        </a:p>
                      </a:txBody>
                      <a:tcPr/>
                    </a:tc>
                    <a:tc>
                      <a:txBody>
                        <a:bodyPr/>
                        <a:lstStyle/>
                        <a:p>
                          <a:pPr algn="ctr"/>
                          <a:r>
                            <a:rPr lang="en-US" dirty="0"/>
                            <a:t>4k</a:t>
                          </a:r>
                        </a:p>
                      </a:txBody>
                      <a:tcPr/>
                    </a:tc>
                    <a:tc>
                      <a:txBody>
                        <a:bodyPr/>
                        <a:lstStyle/>
                        <a:p>
                          <a:pPr algn="ctr"/>
                          <a:r>
                            <a:rPr lang="en-US" dirty="0"/>
                            <a:t>6k</a:t>
                          </a:r>
                        </a:p>
                      </a:txBody>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180822082"/>
                  </p:ext>
                </p:extLst>
              </p:nvPr>
            </p:nvGraphicFramePr>
            <p:xfrm>
              <a:off x="6172200" y="1111248"/>
              <a:ext cx="2514600" cy="1806894"/>
            </p:xfrm>
            <a:graphic>
              <a:graphicData uri="http://schemas.openxmlformats.org/drawingml/2006/table">
                <a:tbl>
                  <a:tblPr firstRow="1" bandRow="1">
                    <a:tableStyleId>{5C22544A-7EE6-4342-B048-85BDC9FD1C3A}</a:tableStyleId>
                  </a:tblPr>
                  <a:tblGrid>
                    <a:gridCol w="628650"/>
                    <a:gridCol w="628650"/>
                    <a:gridCol w="628650"/>
                    <a:gridCol w="628650"/>
                  </a:tblGrid>
                  <a:tr h="640080">
                    <a:tc>
                      <a:txBody>
                        <a:bodyPr/>
                        <a:lstStyle/>
                        <a:p>
                          <a:endParaRPr lang="en-US"/>
                        </a:p>
                      </a:txBody>
                      <a:tcPr>
                        <a:blipFill rotWithShape="0">
                          <a:blip r:embed="rId3"/>
                          <a:stretch>
                            <a:fillRect l="-971" t="-4762" r="-305825" b="-194286"/>
                          </a:stretch>
                        </a:blipFill>
                      </a:tcPr>
                    </a:tc>
                    <a:tc>
                      <a:txBody>
                        <a:bodyPr/>
                        <a:lstStyle/>
                        <a:p>
                          <a:pPr algn="ctr"/>
                          <a:r>
                            <a:rPr lang="en-US" b="0" dirty="0" smtClean="0"/>
                            <a:t>0</a:t>
                          </a:r>
                          <a:endParaRPr lang="en-US" b="0"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r>
                  <a:tr h="388938">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2k</a:t>
                          </a:r>
                          <a:endParaRPr lang="en-US" dirty="0"/>
                        </a:p>
                      </a:txBody>
                      <a:tcPr/>
                    </a:tc>
                    <a:tc>
                      <a:txBody>
                        <a:bodyPr/>
                        <a:lstStyle/>
                        <a:p>
                          <a:pPr algn="ctr"/>
                          <a:r>
                            <a:rPr lang="en-US" dirty="0" smtClean="0"/>
                            <a:t>4k</a:t>
                          </a:r>
                          <a:endParaRPr lang="en-US" dirty="0"/>
                        </a:p>
                      </a:txBody>
                      <a:tcPr/>
                    </a:tc>
                  </a:tr>
                  <a:tr h="388938">
                    <a:tc>
                      <a:txBody>
                        <a:bodyPr/>
                        <a:lstStyle/>
                        <a:p>
                          <a:pPr algn="ctr"/>
                          <a:r>
                            <a:rPr lang="en-US" dirty="0" smtClean="0"/>
                            <a:t>1</a:t>
                          </a:r>
                          <a:endParaRPr lang="en-US" dirty="0"/>
                        </a:p>
                      </a:txBody>
                      <a:tcPr/>
                    </a:tc>
                    <a:tc>
                      <a:txBody>
                        <a:bodyPr/>
                        <a:lstStyle/>
                        <a:p>
                          <a:pPr algn="ctr"/>
                          <a:r>
                            <a:rPr lang="en-US" dirty="0" smtClean="0"/>
                            <a:t>k</a:t>
                          </a:r>
                          <a:endParaRPr lang="en-US" dirty="0"/>
                        </a:p>
                      </a:txBody>
                      <a:tcPr/>
                    </a:tc>
                    <a:tc>
                      <a:txBody>
                        <a:bodyPr/>
                        <a:lstStyle/>
                        <a:p>
                          <a:pPr algn="ctr"/>
                          <a:r>
                            <a:rPr lang="en-US" dirty="0" smtClean="0"/>
                            <a:t>3k</a:t>
                          </a:r>
                          <a:endParaRPr lang="en-US" dirty="0"/>
                        </a:p>
                      </a:txBody>
                      <a:tcPr/>
                    </a:tc>
                    <a:tc>
                      <a:txBody>
                        <a:bodyPr/>
                        <a:lstStyle/>
                        <a:p>
                          <a:pPr algn="ctr"/>
                          <a:r>
                            <a:rPr lang="en-US" dirty="0" smtClean="0"/>
                            <a:t>5k</a:t>
                          </a:r>
                          <a:endParaRPr lang="en-US" dirty="0"/>
                        </a:p>
                      </a:txBody>
                      <a:tcPr/>
                    </a:tc>
                  </a:tr>
                  <a:tr h="388938">
                    <a:tc>
                      <a:txBody>
                        <a:bodyPr/>
                        <a:lstStyle/>
                        <a:p>
                          <a:pPr algn="ctr"/>
                          <a:r>
                            <a:rPr lang="en-US" dirty="0" smtClean="0"/>
                            <a:t>2</a:t>
                          </a:r>
                          <a:endParaRPr lang="en-US" dirty="0"/>
                        </a:p>
                      </a:txBody>
                      <a:tcPr/>
                    </a:tc>
                    <a:tc>
                      <a:txBody>
                        <a:bodyPr/>
                        <a:lstStyle/>
                        <a:p>
                          <a:pPr algn="ctr"/>
                          <a:r>
                            <a:rPr lang="en-US" dirty="0" smtClean="0"/>
                            <a:t>2k</a:t>
                          </a:r>
                          <a:endParaRPr lang="en-US" dirty="0"/>
                        </a:p>
                      </a:txBody>
                      <a:tcPr/>
                    </a:tc>
                    <a:tc>
                      <a:txBody>
                        <a:bodyPr/>
                        <a:lstStyle/>
                        <a:p>
                          <a:pPr algn="ctr"/>
                          <a:r>
                            <a:rPr lang="en-US" dirty="0" smtClean="0"/>
                            <a:t>4k</a:t>
                          </a:r>
                          <a:endParaRPr lang="en-US" dirty="0"/>
                        </a:p>
                      </a:txBody>
                      <a:tcPr/>
                    </a:tc>
                    <a:tc>
                      <a:txBody>
                        <a:bodyPr/>
                        <a:lstStyle/>
                        <a:p>
                          <a:pPr algn="ctr"/>
                          <a:r>
                            <a:rPr lang="en-US" dirty="0" smtClean="0"/>
                            <a:t>6k</a:t>
                          </a:r>
                          <a:endParaRPr lang="en-US" dirty="0"/>
                        </a:p>
                      </a:txBody>
                      <a:tcPr/>
                    </a:tc>
                  </a:tr>
                </a:tbl>
              </a:graphicData>
            </a:graphic>
          </p:graphicFrame>
        </mc:Fallback>
      </mc:AlternateContent>
    </p:spTree>
    <p:extLst>
      <p:ext uri="{BB962C8B-B14F-4D97-AF65-F5344CB8AC3E}">
        <p14:creationId xmlns:p14="http://schemas.microsoft.com/office/powerpoint/2010/main" val="10841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77E493A-4427-4C6A-A401-8BB84C132DF5}" type="datetime1">
              <a:rPr lang="en-US" smtClean="0"/>
              <a:t>2/24/2024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Syllabus</a:t>
            </a:r>
          </a:p>
        </p:txBody>
      </p:sp>
      <p:sp>
        <p:nvSpPr>
          <p:cNvPr id="10" name="Footer Placeholder 9"/>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
        <p:nvSpPr>
          <p:cNvPr id="2" name="Content Placeholder 1"/>
          <p:cNvSpPr>
            <a:spLocks noGrp="1"/>
          </p:cNvSpPr>
          <p:nvPr>
            <p:ph idx="1"/>
          </p:nvPr>
        </p:nvSpPr>
        <p:spPr/>
        <p:txBody>
          <a:bodyPr>
            <a:normAutofit/>
          </a:bodyPr>
          <a:lstStyle/>
          <a:p>
            <a:pPr marL="0" indent="0" algn="just">
              <a:buNone/>
            </a:pPr>
            <a:r>
              <a:rPr lang="en-IN" sz="2000" b="1" dirty="0">
                <a:solidFill>
                  <a:srgbClr val="000000"/>
                </a:solidFill>
                <a:latin typeface="Times New Roman" pitchFamily="18" charset="0"/>
                <a:ea typeface="Times New Roman" panose="02020603050405020304" pitchFamily="18" charset="0"/>
                <a:cs typeface="Times New Roman" pitchFamily="18" charset="0"/>
              </a:rPr>
              <a:t>Unit III (</a:t>
            </a:r>
            <a:r>
              <a:rPr lang="en-US" sz="2000" b="1" dirty="0">
                <a:latin typeface="Times New Roman" pitchFamily="18" charset="0"/>
                <a:ea typeface="Calibri" panose="020F0502020204030204" pitchFamily="34" charset="0"/>
                <a:cs typeface="Times New Roman" pitchFamily="18" charset="0"/>
              </a:rPr>
              <a:t>Probability and Random Variable)</a:t>
            </a:r>
            <a:endParaRPr lang="en-IN" sz="2000" b="1" dirty="0">
              <a:solidFill>
                <a:srgbClr val="000000"/>
              </a:solidFill>
              <a:latin typeface="Times New Roman" pitchFamily="18" charset="0"/>
              <a:ea typeface="Times New Roman" panose="02020603050405020304" pitchFamily="18" charset="0"/>
              <a:cs typeface="Times New Roman" pitchFamily="18" charset="0"/>
            </a:endParaRPr>
          </a:p>
          <a:p>
            <a:pPr marL="0" indent="0" algn="just">
              <a:buNone/>
            </a:pPr>
            <a:r>
              <a:rPr lang="en-IN" sz="2000" dirty="0">
                <a:solidFill>
                  <a:srgbClr val="000000"/>
                </a:solidFill>
                <a:latin typeface="Times New Roman" pitchFamily="18" charset="0"/>
                <a:ea typeface="Times New Roman" panose="02020603050405020304" pitchFamily="18" charset="0"/>
                <a:cs typeface="Times New Roman" pitchFamily="18" charset="0"/>
              </a:rPr>
              <a:t>Random Variable: Definition of a Random Variable, Discrete Random Variable, Continuous Random Variable, Probability mass function, Probability Density Function, Distribution functions. </a:t>
            </a:r>
            <a:endParaRPr lang="en-US" sz="2000" dirty="0">
              <a:latin typeface="Times New Roman" pitchFamily="18" charset="0"/>
              <a:ea typeface="Times New Roman" panose="02020603050405020304" pitchFamily="18" charset="0"/>
              <a:cs typeface="Times New Roman" pitchFamily="18" charset="0"/>
            </a:endParaRPr>
          </a:p>
          <a:p>
            <a:pPr marL="0" indent="0" algn="just">
              <a:buNone/>
            </a:pPr>
            <a:r>
              <a:rPr lang="en-US" sz="2000" dirty="0">
                <a:latin typeface="Times New Roman" pitchFamily="18" charset="0"/>
                <a:ea typeface="Calibri" panose="020F0502020204030204" pitchFamily="34" charset="0"/>
                <a:cs typeface="Times New Roman" pitchFamily="18" charset="0"/>
              </a:rPr>
              <a:t>Multiple Random Variables:  Joint density and distribution Function, Properties of Joint Distribution function, Marginal density Functions, Conditional Distribution and Density, Statistical Independence, Central Limit Theorem (Proof not expected).</a:t>
            </a:r>
          </a:p>
          <a:p>
            <a:pPr marL="0" indent="0" algn="just">
              <a:buNone/>
            </a:pPr>
            <a:r>
              <a:rPr lang="en-IN" sz="2000" b="1" dirty="0">
                <a:solidFill>
                  <a:srgbClr val="000000"/>
                </a:solidFill>
                <a:latin typeface="Times New Roman" pitchFamily="18" charset="0"/>
                <a:ea typeface="Times New Roman" panose="02020603050405020304" pitchFamily="18" charset="0"/>
                <a:cs typeface="Times New Roman" pitchFamily="18" charset="0"/>
              </a:rPr>
              <a:t>Unit IV (</a:t>
            </a:r>
            <a:r>
              <a:rPr lang="en-US" sz="2000" b="1" dirty="0">
                <a:latin typeface="Times New Roman" pitchFamily="18" charset="0"/>
                <a:ea typeface="Calibri" panose="020F0502020204030204" pitchFamily="34" charset="0"/>
                <a:cs typeface="Times New Roman" pitchFamily="18" charset="0"/>
              </a:rPr>
              <a:t>Expectations and Probability Distribution)</a:t>
            </a:r>
            <a:endParaRPr lang="en-IN" sz="2000" b="1" dirty="0">
              <a:solidFill>
                <a:srgbClr val="000000"/>
              </a:solidFill>
              <a:latin typeface="Times New Roman" pitchFamily="18" charset="0"/>
              <a:ea typeface="Times New Roman" panose="02020603050405020304" pitchFamily="18" charset="0"/>
              <a:cs typeface="Times New Roman" pitchFamily="18" charset="0"/>
            </a:endParaRPr>
          </a:p>
          <a:p>
            <a:pPr marL="0" indent="0" algn="just">
              <a:buNone/>
            </a:pPr>
            <a:r>
              <a:rPr lang="en-US" sz="2000" dirty="0">
                <a:latin typeface="Times New Roman" pitchFamily="18" charset="0"/>
                <a:ea typeface="Calibri" panose="020F0502020204030204" pitchFamily="34" charset="0"/>
                <a:cs typeface="Times New Roman" pitchFamily="18" charset="0"/>
              </a:rPr>
              <a:t>Operation on One Random Variable – Expectations: Introduction, Expected Value of a Random Variable,  Mean, Variance, Moment Generating Function, Binomial, Poisson,  Normal, Exponential distribution.</a:t>
            </a:r>
            <a:endParaRPr lang="en-IN" sz="2000" b="1" dirty="0">
              <a:solidFill>
                <a:srgbClr val="000000"/>
              </a:solidFill>
              <a:latin typeface="Times New Roman" pitchFamily="18" charset="0"/>
              <a:ea typeface="Times New Roman" panose="02020603050405020304" pitchFamily="18" charset="0"/>
              <a:cs typeface="Times New Roman" pitchFamily="18" charset="0"/>
            </a:endParaRPr>
          </a:p>
          <a:p>
            <a:pPr marL="0" indent="0">
              <a:buNone/>
            </a:pPr>
            <a:endParaRPr lang="en-US" sz="2000" b="1" dirty="0">
              <a:latin typeface="Times New Roman" pitchFamily="18" charset="0"/>
              <a:ea typeface="Calibri" panose="020F0502020204030204" pitchFamily="34" charset="0"/>
              <a:cs typeface="Times New Roman" pitchFamily="18" charset="0"/>
            </a:endParaRPr>
          </a:p>
          <a:p>
            <a:pPr marL="0" indent="0">
              <a:buNone/>
            </a:pPr>
            <a:endParaRPr lang="en-IN" sz="2000" b="1" dirty="0">
              <a:solidFill>
                <a:srgbClr val="000000"/>
              </a:solidFill>
              <a:latin typeface="Times New Roman" panose="02020603050405020304" pitchFamily="18" charset="0"/>
              <a:ea typeface="Times New Roman" panose="02020603050405020304" pitchFamily="18" charset="0"/>
              <a:cs typeface="Times New Roman" pitchFamily="18" charset="0"/>
            </a:endParaRPr>
          </a:p>
          <a:p>
            <a:pPr marL="0" indent="0">
              <a:buNone/>
            </a:pPr>
            <a:endParaRPr lang="en-US" sz="2000" dirty="0">
              <a:latin typeface="Times New Roman"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144728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5325991"/>
              </a:xfrm>
            </p:spPr>
            <p:txBody>
              <a:bodyPr>
                <a:normAutofit/>
              </a:bodyPr>
              <a:lstStyle/>
              <a:p>
                <a:pPr marL="0" lvl="0" indent="0" algn="just">
                  <a:buNone/>
                </a:pPr>
                <a:r>
                  <a:rPr lang="en-US" sz="2000" b="1" dirty="0"/>
                  <a:t>Marginal Probability distribution or function:</a:t>
                </a:r>
                <a:endParaRPr lang="en-US" sz="1800" dirty="0"/>
              </a:p>
              <a:p>
                <a:pPr marL="0" lvl="0" indent="0" algn="just">
                  <a:buNone/>
                </a:pPr>
                <a:r>
                  <a:rPr lang="en-US" sz="1800" b="1" dirty="0"/>
                  <a:t>    (</a:t>
                </a:r>
                <a:r>
                  <a:rPr lang="en-US" sz="1800" b="1" dirty="0" err="1"/>
                  <a:t>i</a:t>
                </a:r>
                <a:r>
                  <a:rPr lang="en-US" sz="1800" b="1" dirty="0"/>
                  <a:t>) </a:t>
                </a:r>
                <a:r>
                  <a:rPr lang="en-US" sz="1800" dirty="0"/>
                  <a:t>for two random variables X and Y, the marginal probability distribution of X, denoted by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 </m:t>
                    </m:r>
                    <m:r>
                      <a:rPr lang="en-US" sz="1800" b="0" i="1" smtClean="0">
                        <a:latin typeface="Cambria Math" panose="02040503050406030204" pitchFamily="18" charset="0"/>
                      </a:rPr>
                      <m:t>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𝑥</m:t>
                        </m:r>
                      </m:sub>
                    </m:sSub>
                    <m:r>
                      <a:rPr lang="en-US" sz="1800" b="0" i="1" smtClean="0">
                        <a:latin typeface="Cambria Math" panose="02040503050406030204" pitchFamily="18" charset="0"/>
                      </a:rPr>
                      <m:t>, </m:t>
                    </m:r>
                  </m:oMath>
                </a14:m>
                <a:r>
                  <a:rPr lang="en-US" sz="2000" b="1" dirty="0"/>
                  <a:t> </a:t>
                </a:r>
                <a:r>
                  <a:rPr lang="en-US" sz="1800" dirty="0"/>
                  <a:t>is given as: </a:t>
                </a:r>
              </a:p>
              <a:p>
                <a:pPr marL="0" lvl="0" indent="0" algn="just">
                  <a:buNone/>
                </a:pPr>
                <a:r>
                  <a:rPr lang="en-US" sz="1800" b="1" dirty="0"/>
                  <a:t>    </a:t>
                </a:r>
                <a:r>
                  <a:rPr lang="en-US" sz="1800" dirty="0"/>
                  <a:t>For Discrete random variables: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𝑦</m:t>
                        </m:r>
                      </m:sub>
                      <m:sup/>
                      <m:e>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𝑌</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e>
                    </m:nary>
                  </m:oMath>
                </a14:m>
                <a:endParaRPr lang="en-US" sz="2000" b="1" dirty="0"/>
              </a:p>
              <a:p>
                <a:pPr marL="0" lvl="0" indent="0" algn="just">
                  <a:buNone/>
                </a:pPr>
                <a:r>
                  <a:rPr lang="en-US" sz="2000" b="1" dirty="0"/>
                  <a:t>    </a:t>
                </a:r>
                <a:r>
                  <a:rPr lang="en-US" sz="1800" dirty="0"/>
                  <a:t>For Continuous random variables:    </a:t>
                </a:r>
                <a:r>
                  <a:rPr lang="en-US" sz="1800" i="1" dirty="0"/>
                  <a:t>f</a:t>
                </a:r>
                <a:r>
                  <a:rPr lang="en-US" sz="1800" i="1" baseline="-25000" dirty="0"/>
                  <a:t>X</a:t>
                </a:r>
                <a14:m>
                  <m:oMath xmlns:m="http://schemas.openxmlformats.org/officeDocument/2006/math">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nary>
                      <m:naryPr>
                        <m:limLoc m:val="undOvr"/>
                        <m:ctrlPr>
                          <a:rPr lang="en-US" sz="1800" b="0" i="1" smtClean="0">
                            <a:latin typeface="Cambria Math" panose="02040503050406030204" pitchFamily="18" charset="0"/>
                          </a:rPr>
                        </m:ctrlPr>
                      </m:naryPr>
                      <m:sub>
                        <m:r>
                          <m:rPr>
                            <m:brk m:alnAt="24"/>
                          </m:rPr>
                          <a:rPr lang="en-US" sz="1800" b="0" i="1" smtClean="0">
                            <a:latin typeface="Cambria Math" panose="02040503050406030204" pitchFamily="18" charset="0"/>
                          </a:rPr>
                          <m:t>𝑦</m:t>
                        </m:r>
                      </m:sub>
                      <m:sup/>
                      <m:e>
                        <m:r>
                          <a:rPr lang="en-IN"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𝑦</m:t>
                            </m:r>
                          </m:e>
                        </m:d>
                        <m:r>
                          <a:rPr lang="en-US" sz="1800" b="0" i="1" smtClean="0">
                            <a:latin typeface="Cambria Math" panose="02040503050406030204" pitchFamily="18" charset="0"/>
                          </a:rPr>
                          <m:t>𝑑𝑦</m:t>
                        </m:r>
                      </m:e>
                    </m:nary>
                  </m:oMath>
                </a14:m>
                <a:endParaRPr lang="en-US" sz="2000" b="1" dirty="0"/>
              </a:p>
              <a:p>
                <a:pPr marL="0" lvl="0" indent="0" algn="just">
                  <a:buNone/>
                </a:pPr>
                <a:r>
                  <a:rPr lang="en-US" sz="2000" b="1" dirty="0"/>
                  <a:t>   </a:t>
                </a:r>
                <a:r>
                  <a:rPr lang="en-US" sz="1800" b="1" dirty="0"/>
                  <a:t>(ii) </a:t>
                </a:r>
                <a:r>
                  <a:rPr lang="en-US" sz="1800" dirty="0"/>
                  <a:t>for two random variables X and Y, the marginal probability distribution of Y, denoted by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𝑦</m:t>
                        </m:r>
                      </m:e>
                    </m:d>
                    <m:r>
                      <a:rPr lang="en-US" sz="1800" b="1" i="0" smtClean="0">
                        <a:latin typeface="Cambria Math" panose="02040503050406030204" pitchFamily="18" charset="0"/>
                      </a:rPr>
                      <m:t> </m:t>
                    </m:r>
                    <m:r>
                      <m:rPr>
                        <m:sty m:val="p"/>
                      </m:rPr>
                      <a:rPr lang="en-US" sz="1800" b="0" i="0" smtClean="0">
                        <a:latin typeface="Cambria Math" panose="02040503050406030204" pitchFamily="18" charset="0"/>
                      </a:rPr>
                      <m:t>or</m:t>
                    </m:r>
                    <m:r>
                      <a:rPr lang="en-US" sz="1800" b="0" i="0"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𝑦</m:t>
                        </m:r>
                      </m:sub>
                    </m:sSub>
                  </m:oMath>
                </a14:m>
                <a:r>
                  <a:rPr lang="en-US" sz="2000" b="1" dirty="0"/>
                  <a:t> </a:t>
                </a:r>
                <a:r>
                  <a:rPr lang="en-US" sz="1800" dirty="0"/>
                  <a:t>, is given as:</a:t>
                </a:r>
              </a:p>
              <a:p>
                <a:pPr marL="0" lvl="0" indent="0" algn="just">
                  <a:buNone/>
                </a:pPr>
                <a:r>
                  <a:rPr lang="en-US" sz="1800" b="1" dirty="0"/>
                  <a:t>   </a:t>
                </a:r>
                <a:r>
                  <a:rPr lang="en-US" sz="1800" dirty="0"/>
                  <a:t>  For Discrete random Variables: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𝑦</m:t>
                        </m:r>
                      </m:e>
                    </m:d>
                    <m:r>
                      <a:rPr lang="en-US" sz="2000" i="1">
                        <a:latin typeface="Cambria Math" panose="02040503050406030204" pitchFamily="18" charset="0"/>
                      </a:rPr>
                      <m:t>=</m:t>
                    </m:r>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𝑥</m:t>
                        </m:r>
                      </m:sub>
                      <m:sup/>
                      <m:e>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e>
                    </m:nary>
                  </m:oMath>
                </a14:m>
                <a:endParaRPr lang="en-US" sz="2000" b="1" dirty="0"/>
              </a:p>
              <a:p>
                <a:pPr marL="0" lvl="0" indent="0" algn="just">
                  <a:buNone/>
                </a:pPr>
                <a:r>
                  <a:rPr lang="en-US" sz="2000" b="1" dirty="0"/>
                  <a:t>     </a:t>
                </a:r>
                <a:r>
                  <a:rPr lang="en-US" sz="1800" dirty="0"/>
                  <a:t>For Continuous random variables:  </a:t>
                </a:r>
                <a:r>
                  <a:rPr lang="en-US" sz="2000" b="1" dirty="0"/>
                  <a:t>   </a:t>
                </a:r>
                <a:r>
                  <a:rPr lang="en-US" sz="2000" i="1" dirty="0"/>
                  <a:t>f</a:t>
                </a:r>
                <a:r>
                  <a:rPr lang="en-US" sz="2000" i="1" baseline="-25000" dirty="0"/>
                  <a:t>Y</a:t>
                </a:r>
                <a14:m>
                  <m:oMath xmlns:m="http://schemas.openxmlformats.org/officeDocument/2006/math">
                    <m:d>
                      <m:dPr>
                        <m:ctrlPr>
                          <a:rPr lang="en-US" sz="2000" i="1">
                            <a:latin typeface="Cambria Math" panose="02040503050406030204" pitchFamily="18" charset="0"/>
                          </a:rPr>
                        </m:ctrlPr>
                      </m:dPr>
                      <m:e>
                        <m:r>
                          <a:rPr lang="en-US" sz="2000" b="0" i="1" smtClean="0">
                            <a:latin typeface="Cambria Math" panose="02040503050406030204" pitchFamily="18" charset="0"/>
                          </a:rPr>
                          <m:t>𝑦</m:t>
                        </m:r>
                      </m:e>
                    </m:d>
                    <m:r>
                      <a:rPr lang="en-US" sz="2000" i="1">
                        <a:latin typeface="Cambria Math" panose="02040503050406030204" pitchFamily="18" charset="0"/>
                      </a:rPr>
                      <m:t>=</m:t>
                    </m:r>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𝑥</m:t>
                        </m:r>
                      </m:sub>
                      <m:sup/>
                      <m:e>
                        <m:r>
                          <a:rPr lang="en-IN"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b="0" i="1" smtClean="0">
                            <a:latin typeface="Cambria Math" panose="02040503050406030204" pitchFamily="18" charset="0"/>
                          </a:rPr>
                          <m:t>𝑑𝑥</m:t>
                        </m:r>
                      </m:e>
                    </m:nary>
                  </m:oMath>
                </a14:m>
                <a:endParaRPr lang="en-US" sz="2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5325991"/>
              </a:xfrm>
              <a:blipFill>
                <a:blip r:embed="rId2"/>
                <a:stretch>
                  <a:fillRect l="-815" t="-687" r="-59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091765DC-EB86-45F7-BC4E-9BE06A9042AC}"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Marginal Probability distribution(CO3)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1200" dirty="0">
              <a:solidFill>
                <a:schemeClr val="tx1">
                  <a:tint val="75000"/>
                </a:schemeClr>
              </a:solidFill>
            </a:endParaRPr>
          </a:p>
        </p:txBody>
      </p:sp>
      <p:sp>
        <p:nvSpPr>
          <p:cNvPr id="2" name="Footer Placeholder 1"/>
          <p:cNvSpPr>
            <a:spLocks noGrp="1"/>
          </p:cNvSpPr>
          <p:nvPr>
            <p:ph type="ftr" sz="quarter" idx="11"/>
          </p:nvPr>
        </p:nvSpPr>
        <p:spPr>
          <a:xfrm>
            <a:off x="2705100" y="6468991"/>
            <a:ext cx="4914900" cy="365125"/>
          </a:xfrm>
        </p:spPr>
        <p:txBody>
          <a:bodyPr/>
          <a:lstStyle/>
          <a:p>
            <a:r>
              <a:rPr lang="en-US"/>
              <a:t>Faculty Name   Reeta Tyagi   Unit III</a:t>
            </a:r>
            <a:endParaRPr lang="en-US" dirty="0"/>
          </a:p>
        </p:txBody>
      </p:sp>
    </p:spTree>
    <p:extLst>
      <p:ext uri="{BB962C8B-B14F-4D97-AF65-F5344CB8AC3E}">
        <p14:creationId xmlns:p14="http://schemas.microsoft.com/office/powerpoint/2010/main" val="2624324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5410200"/>
              </a:xfrm>
            </p:spPr>
            <p:txBody>
              <a:bodyPr>
                <a:normAutofit/>
              </a:bodyPr>
              <a:lstStyle/>
              <a:p>
                <a:pPr marL="0" indent="0" algn="just">
                  <a:buNone/>
                </a:pPr>
                <a:r>
                  <a:rPr lang="en-US" sz="2000" b="1" dirty="0"/>
                  <a:t>Example:</a:t>
                </a:r>
                <a:r>
                  <a:rPr lang="en-US" sz="2000" dirty="0"/>
                  <a:t> </a:t>
                </a:r>
                <a:r>
                  <a:rPr lang="en-US" sz="1800" dirty="0"/>
                  <a:t>For the joint probability distribution of two random variables X and Y given below:      </a:t>
                </a:r>
              </a:p>
              <a:p>
                <a:pPr marL="0" indent="0" algn="just">
                  <a:buNone/>
                </a:pPr>
                <a:r>
                  <a:rPr lang="en-US" sz="1800" dirty="0"/>
                  <a:t>      </a:t>
                </a:r>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r>
                  <a:rPr lang="en-US" sz="1800" dirty="0"/>
                  <a:t>Find the marginal probability distribution of X and Y.</a:t>
                </a:r>
              </a:p>
              <a:p>
                <a:pPr marL="0" indent="0" algn="just">
                  <a:buNone/>
                </a:pPr>
                <a:r>
                  <a:rPr lang="en-US" sz="1800" dirty="0"/>
                  <a:t>Solution:  The marginal probability distribution of X is given by</a:t>
                </a:r>
              </a:p>
              <a:p>
                <a:pPr marL="0" indent="0" algn="just">
                  <a:buNone/>
                </a:pPr>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a:latin typeface="Cambria Math" panose="02040503050406030204" pitchFamily="18" charset="0"/>
                      </a:rPr>
                      <m:t>=</m:t>
                    </m:r>
                    <m:nary>
                      <m:naryPr>
                        <m:chr m:val="∑"/>
                        <m:supHide m:val="on"/>
                        <m:ctrlPr>
                          <a:rPr lang="en-US" sz="1800" i="1">
                            <a:latin typeface="Cambria Math" panose="02040503050406030204" pitchFamily="18" charset="0"/>
                          </a:rPr>
                        </m:ctrlPr>
                      </m:naryPr>
                      <m:sub>
                        <m:r>
                          <m:rPr>
                            <m:brk m:alnAt="7"/>
                          </m:rPr>
                          <a:rPr lang="en-US" sz="1800" i="1">
                            <a:latin typeface="Cambria Math" panose="02040503050406030204" pitchFamily="18" charset="0"/>
                          </a:rPr>
                          <m:t>𝑦</m:t>
                        </m:r>
                      </m:sub>
                      <m:sup/>
                      <m:e>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 </m:t>
                        </m:r>
                        <m:r>
                          <a:rPr lang="en-US" sz="1800" i="1">
                            <a:latin typeface="Cambria Math" panose="02040503050406030204" pitchFamily="18" charset="0"/>
                          </a:rPr>
                          <m:t>𝑌</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e>
                    </m:nary>
                  </m:oMath>
                </a14:m>
                <a:r>
                  <a:rPr lang="en-US" sz="1800" dirty="0"/>
                  <a:t> </a:t>
                </a:r>
              </a:p>
              <a:p>
                <a:pPr marL="0" indent="0" algn="just">
                  <a:buNone/>
                </a:pPr>
                <a:r>
                  <a:rPr lang="en-US" sz="1800" dirty="0"/>
                  <a:t>   Now,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1</m:t>
                        </m:r>
                      </m:e>
                    </m:d>
                    <m:r>
                      <a:rPr lang="en-US" sz="1800" i="1">
                        <a:latin typeface="Cambria Math" panose="02040503050406030204" pitchFamily="18" charset="0"/>
                      </a:rPr>
                      <m:t>=</m:t>
                    </m:r>
                    <m:nary>
                      <m:naryPr>
                        <m:chr m:val="∑"/>
                        <m:supHide m:val="on"/>
                        <m:ctrlPr>
                          <a:rPr lang="en-US" sz="1800" i="1">
                            <a:latin typeface="Cambria Math" panose="02040503050406030204" pitchFamily="18" charset="0"/>
                          </a:rPr>
                        </m:ctrlPr>
                      </m:naryPr>
                      <m:sub>
                        <m:r>
                          <m:rPr>
                            <m:brk m:alnAt="7"/>
                          </m:rPr>
                          <a:rPr lang="en-US" sz="1800" i="1">
                            <a:latin typeface="Cambria Math" panose="02040503050406030204" pitchFamily="18" charset="0"/>
                          </a:rPr>
                          <m:t>𝑦</m:t>
                        </m:r>
                      </m:sub>
                      <m:sup/>
                      <m:e>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𝑋</m:t>
                        </m:r>
                        <m:r>
                          <a:rPr lang="en-US" sz="1800" i="1">
                            <a:latin typeface="Cambria Math" panose="02040503050406030204" pitchFamily="18" charset="0"/>
                          </a:rPr>
                          <m:t>=1, </m:t>
                        </m:r>
                        <m:r>
                          <a:rPr lang="en-US" sz="1800" i="1">
                            <a:latin typeface="Cambria Math" panose="02040503050406030204" pitchFamily="18" charset="0"/>
                          </a:rPr>
                          <m:t>𝑌</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e>
                    </m:nary>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=1,</m:t>
                        </m:r>
                        <m:r>
                          <a:rPr lang="en-US" sz="1800" b="0" i="1" smtClean="0">
                            <a:latin typeface="Cambria Math" panose="02040503050406030204" pitchFamily="18" charset="0"/>
                          </a:rPr>
                          <m:t>𝑌</m:t>
                        </m:r>
                        <m:r>
                          <a:rPr lang="en-US" sz="1800" b="0" i="1" smtClean="0">
                            <a:latin typeface="Cambria Math" panose="02040503050406030204" pitchFamily="18" charset="0"/>
                          </a:rPr>
                          <m:t>=1</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=1,</m:t>
                        </m:r>
                        <m:r>
                          <a:rPr lang="en-US" sz="1800" b="0" i="1" smtClean="0">
                            <a:latin typeface="Cambria Math" panose="02040503050406030204" pitchFamily="18" charset="0"/>
                          </a:rPr>
                          <m:t>𝑌</m:t>
                        </m:r>
                        <m:r>
                          <a:rPr lang="en-US" sz="1800" b="0" i="1" smtClean="0">
                            <a:latin typeface="Cambria Math" panose="02040503050406030204" pitchFamily="18" charset="0"/>
                          </a:rPr>
                          <m:t>=2</m:t>
                        </m:r>
                      </m:e>
                    </m:d>
                  </m:oMath>
                </a14:m>
                <a:endParaRPr lang="en-US" sz="1800" dirty="0"/>
              </a:p>
              <a:p>
                <a:pPr marL="0" indent="0" algn="just">
                  <a:buNone/>
                </a:pPr>
                <a:r>
                  <a:rPr lang="en-US" sz="1800" dirty="0"/>
                  <a:t>                                                                       </a:t>
                </a:r>
                <a14:m>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=1,</m:t>
                        </m:r>
                        <m:r>
                          <a:rPr lang="en-US" sz="1800" b="0" i="1" smtClean="0">
                            <a:latin typeface="Cambria Math" panose="02040503050406030204" pitchFamily="18" charset="0"/>
                          </a:rPr>
                          <m:t>𝑌</m:t>
                        </m:r>
                        <m:r>
                          <a:rPr lang="en-US" sz="1800" b="0" i="1" smtClean="0">
                            <a:latin typeface="Cambria Math" panose="02040503050406030204" pitchFamily="18" charset="0"/>
                          </a:rPr>
                          <m:t>=3</m:t>
                        </m:r>
                      </m:e>
                    </m:d>
                    <m:r>
                      <a:rPr lang="en-US" sz="1800" b="0" i="1" smtClean="0">
                        <a:latin typeface="Cambria Math" panose="02040503050406030204" pitchFamily="18" charset="0"/>
                      </a:rPr>
                      <m:t>+</m:t>
                    </m:r>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=1,</m:t>
                    </m:r>
                    <m:r>
                      <a:rPr lang="en-US" sz="1800" b="0" i="1" smtClean="0">
                        <a:latin typeface="Cambria Math" panose="02040503050406030204" pitchFamily="18" charset="0"/>
                      </a:rPr>
                      <m:t>𝑌</m:t>
                    </m:r>
                    <m:r>
                      <a:rPr lang="en-US" sz="1800" b="0" i="1" smtClean="0">
                        <a:latin typeface="Cambria Math" panose="02040503050406030204" pitchFamily="18" charset="0"/>
                      </a:rPr>
                      <m:t>=4)</m:t>
                    </m:r>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5410200"/>
              </a:xfrm>
              <a:blipFill rotWithShape="0">
                <a:blip r:embed="rId2"/>
                <a:stretch>
                  <a:fillRect l="-815" t="-676" r="-593" b="-484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4EEB682-DA93-4334-BF48-8FF902FA3868}"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Marginal Probability distribution(CO3)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1200" dirty="0">
              <a:solidFill>
                <a:schemeClr val="tx1">
                  <a:tint val="75000"/>
                </a:schemeClr>
              </a:solidFill>
            </a:endParaRPr>
          </a:p>
        </p:txBody>
      </p:sp>
      <p:sp>
        <p:nvSpPr>
          <p:cNvPr id="2" name="Footer Placeholder 1"/>
          <p:cNvSpPr>
            <a:spLocks noGrp="1"/>
          </p:cNvSpPr>
          <p:nvPr>
            <p:ph type="ftr" sz="quarter" idx="11"/>
          </p:nvPr>
        </p:nvSpPr>
        <p:spPr>
          <a:xfrm>
            <a:off x="3048000" y="6509200"/>
            <a:ext cx="3657600" cy="365125"/>
          </a:xfrm>
        </p:spPr>
        <p:txBody>
          <a:bodyPr/>
          <a:lstStyle/>
          <a:p>
            <a:r>
              <a:rPr lang="en-US"/>
              <a:t>Faculty Name   Reeta Tyagi   Unit III</a:t>
            </a:r>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014530568"/>
                  </p:ext>
                </p:extLst>
              </p:nvPr>
            </p:nvGraphicFramePr>
            <p:xfrm>
              <a:off x="2362200" y="1676400"/>
              <a:ext cx="3962400" cy="2909636"/>
            </p:xfrm>
            <a:graphic>
              <a:graphicData uri="http://schemas.openxmlformats.org/drawingml/2006/table">
                <a:tbl>
                  <a:tblPr firstRow="1" bandRow="1">
                    <a:tableStyleId>{5C22544A-7EE6-4342-B048-85BDC9FD1C3A}</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6040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tblGrid>
                  <a:tr h="342900">
                    <a:tc>
                      <a:txBody>
                        <a:bodyPr/>
                        <a:lstStyle/>
                        <a:p>
                          <a:pPr algn="l"/>
                          <a:r>
                            <a:rPr lang="en-US" b="0" dirty="0"/>
                            <a:t>Y</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b="0" dirty="0"/>
                            <a:t> </a:t>
                          </a:r>
                        </a:p>
                        <a:p>
                          <a:pPr algn="l"/>
                          <a:r>
                            <a:rPr lang="en-US" b="0" dirty="0"/>
                            <a:t>X</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endParaRPr lang="en-US" b="0"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Total</a:t>
                          </a:r>
                        </a:p>
                      </a:txBody>
                      <a:tcPr/>
                    </a:tc>
                    <a:extLst>
                      <a:ext uri="{0D108BD9-81ED-4DB2-BD59-A6C34878D82A}">
                        <a16:rowId xmlns:a16="http://schemas.microsoft.com/office/drawing/2014/main" val="10000"/>
                      </a:ext>
                    </a:extLst>
                  </a:tr>
                  <a:tr h="342900">
                    <a:tc>
                      <a:txBody>
                        <a:bodyPr/>
                        <a:lstStyle/>
                        <a:p>
                          <a:pPr algn="ctr"/>
                          <a:r>
                            <a:rPr lang="en-US" dirty="0"/>
                            <a:t>1</a:t>
                          </a:r>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36</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36</m:t>
                                    </m:r>
                                  </m:den>
                                </m:f>
                              </m:oMath>
                            </m:oMathPara>
                          </a14:m>
                          <a:endParaRPr lang="en-US" dirty="0"/>
                        </a:p>
                      </a:txBody>
                      <a:tcPr/>
                    </a:tc>
                    <a:extLst>
                      <a:ext uri="{0D108BD9-81ED-4DB2-BD59-A6C34878D82A}">
                        <a16:rowId xmlns:a16="http://schemas.microsoft.com/office/drawing/2014/main" val="10001"/>
                      </a:ext>
                    </a:extLst>
                  </a:tr>
                  <a:tr h="342900">
                    <a:tc>
                      <a:txBody>
                        <a:bodyPr/>
                        <a:lstStyle/>
                        <a:p>
                          <a:pPr algn="ctr"/>
                          <a:r>
                            <a:rPr lang="en-US" dirty="0"/>
                            <a:t>2</a:t>
                          </a:r>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36</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36</m:t>
                                    </m:r>
                                  </m:den>
                                </m:f>
                              </m:oMath>
                            </m:oMathPara>
                          </a14:m>
                          <a:endParaRPr lang="en-US" dirty="0"/>
                        </a:p>
                      </a:txBody>
                      <a:tcPr/>
                    </a:tc>
                    <a:extLst>
                      <a:ext uri="{0D108BD9-81ED-4DB2-BD59-A6C34878D82A}">
                        <a16:rowId xmlns:a16="http://schemas.microsoft.com/office/drawing/2014/main" val="10002"/>
                      </a:ext>
                    </a:extLst>
                  </a:tr>
                  <a:tr h="342900">
                    <a:tc>
                      <a:txBody>
                        <a:bodyPr/>
                        <a:lstStyle/>
                        <a:p>
                          <a:pPr algn="ctr"/>
                          <a:r>
                            <a:rPr lang="en-US" dirty="0"/>
                            <a:t>3</a:t>
                          </a:r>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36</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36</m:t>
                                    </m:r>
                                  </m:den>
                                </m:f>
                              </m:oMath>
                            </m:oMathPara>
                          </a14:m>
                          <a:endParaRPr lang="en-US" dirty="0"/>
                        </a:p>
                      </a:txBody>
                      <a:tcPr/>
                    </a:tc>
                    <a:extLst>
                      <a:ext uri="{0D108BD9-81ED-4DB2-BD59-A6C34878D82A}">
                        <a16:rowId xmlns:a16="http://schemas.microsoft.com/office/drawing/2014/main" val="10003"/>
                      </a:ext>
                    </a:extLst>
                  </a:tr>
                  <a:tr h="342900">
                    <a:tc>
                      <a:txBody>
                        <a:bodyPr/>
                        <a:lstStyle/>
                        <a:p>
                          <a:pPr algn="ctr"/>
                          <a:r>
                            <a:rPr lang="en-US" dirty="0"/>
                            <a:t>4</a:t>
                          </a:r>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36</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36</m:t>
                                    </m:r>
                                  </m:den>
                                </m:f>
                              </m:oMath>
                            </m:oMathPara>
                          </a14:m>
                          <a:endParaRPr lang="en-US" dirty="0"/>
                        </a:p>
                      </a:txBody>
                      <a:tcPr/>
                    </a:tc>
                    <a:extLst>
                      <a:ext uri="{0D108BD9-81ED-4DB2-BD59-A6C34878D82A}">
                        <a16:rowId xmlns:a16="http://schemas.microsoft.com/office/drawing/2014/main" val="10004"/>
                      </a:ext>
                    </a:extLst>
                  </a:tr>
                  <a:tr h="342900">
                    <a:tc>
                      <a:txBody>
                        <a:bodyPr/>
                        <a:lstStyle/>
                        <a:p>
                          <a:r>
                            <a:rPr lang="en-US" dirty="0"/>
                            <a:t>Total</a:t>
                          </a:r>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36</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36</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36</m:t>
                                    </m:r>
                                  </m:den>
                                </m:f>
                              </m:oMath>
                            </m:oMathPara>
                          </a14:m>
                          <a:endParaRPr lang="en-US" dirty="0"/>
                        </a:p>
                      </a:txBody>
                      <a:tcPr/>
                    </a:tc>
                    <a:tc>
                      <a:txBody>
                        <a:bodyPr/>
                        <a:lstStyle/>
                        <a:p>
                          <a:r>
                            <a:rPr lang="en-US" dirty="0"/>
                            <a:t>1</a:t>
                          </a:r>
                        </a:p>
                      </a:txBody>
                      <a:tcPr/>
                    </a:tc>
                    <a:extLst>
                      <a:ext uri="{0D108BD9-81ED-4DB2-BD59-A6C34878D82A}">
                        <a16:rowId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4014530568"/>
                  </p:ext>
                </p:extLst>
              </p:nvPr>
            </p:nvGraphicFramePr>
            <p:xfrm>
              <a:off x="2362200" y="1676400"/>
              <a:ext cx="3962400" cy="2909636"/>
            </p:xfrm>
            <a:graphic>
              <a:graphicData uri="http://schemas.openxmlformats.org/drawingml/2006/table">
                <a:tbl>
                  <a:tblPr firstRow="1" bandRow="1">
                    <a:tableStyleId>{5C22544A-7EE6-4342-B048-85BDC9FD1C3A}</a:tableStyleId>
                  </a:tblPr>
                  <a:tblGrid>
                    <a:gridCol w="660400"/>
                    <a:gridCol w="660400"/>
                    <a:gridCol w="660400"/>
                    <a:gridCol w="660400"/>
                    <a:gridCol w="660400"/>
                    <a:gridCol w="660400"/>
                  </a:tblGrid>
                  <a:tr h="640080">
                    <a:tc>
                      <a:txBody>
                        <a:bodyPr/>
                        <a:lstStyle/>
                        <a:p>
                          <a:endParaRPr lang="en-US"/>
                        </a:p>
                      </a:txBody>
                      <a:tcPr>
                        <a:blipFill rotWithShape="0">
                          <a:blip r:embed="rId3"/>
                          <a:stretch>
                            <a:fillRect l="-917" t="-4762" r="-500917" b="-486667"/>
                          </a:stretch>
                        </a:blipFill>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Total</a:t>
                          </a:r>
                          <a:endParaRPr lang="en-US" dirty="0"/>
                        </a:p>
                      </a:txBody>
                      <a:tcPr/>
                    </a:tc>
                  </a:tr>
                  <a:tr h="451676">
                    <a:tc>
                      <a:txBody>
                        <a:bodyPr/>
                        <a:lstStyle/>
                        <a:p>
                          <a:pPr algn="ctr"/>
                          <a:r>
                            <a:rPr lang="en-US" dirty="0" smtClean="0"/>
                            <a:t>1</a:t>
                          </a:r>
                          <a:endParaRPr lang="en-US" dirty="0"/>
                        </a:p>
                      </a:txBody>
                      <a:tcPr/>
                    </a:tc>
                    <a:tc>
                      <a:txBody>
                        <a:bodyPr/>
                        <a:lstStyle/>
                        <a:p>
                          <a:endParaRPr lang="en-US"/>
                        </a:p>
                      </a:txBody>
                      <a:tcPr>
                        <a:blipFill rotWithShape="0">
                          <a:blip r:embed="rId3"/>
                          <a:stretch>
                            <a:fillRect l="-101852" t="-148649" r="-405556" b="-590541"/>
                          </a:stretch>
                        </a:blipFill>
                      </a:tcPr>
                    </a:tc>
                    <a:tc>
                      <a:txBody>
                        <a:bodyPr/>
                        <a:lstStyle/>
                        <a:p>
                          <a:endParaRPr lang="en-US"/>
                        </a:p>
                      </a:txBody>
                      <a:tcPr>
                        <a:blipFill rotWithShape="0">
                          <a:blip r:embed="rId3"/>
                          <a:stretch>
                            <a:fillRect l="-200000" t="-148649" r="-301835" b="-590541"/>
                          </a:stretch>
                        </a:blipFill>
                      </a:tcPr>
                    </a:tc>
                    <a:tc>
                      <a:txBody>
                        <a:bodyPr/>
                        <a:lstStyle/>
                        <a:p>
                          <a:endParaRPr lang="en-US"/>
                        </a:p>
                      </a:txBody>
                      <a:tcPr>
                        <a:blipFill rotWithShape="0">
                          <a:blip r:embed="rId3"/>
                          <a:stretch>
                            <a:fillRect l="-302778" t="-148649" r="-204630" b="-590541"/>
                          </a:stretch>
                        </a:blipFill>
                      </a:tcPr>
                    </a:tc>
                    <a:tc>
                      <a:txBody>
                        <a:bodyPr/>
                        <a:lstStyle/>
                        <a:p>
                          <a:endParaRPr lang="en-US"/>
                        </a:p>
                      </a:txBody>
                      <a:tcPr>
                        <a:blipFill rotWithShape="0">
                          <a:blip r:embed="rId3"/>
                          <a:stretch>
                            <a:fillRect l="-399083" t="-148649" r="-102752" b="-590541"/>
                          </a:stretch>
                        </a:blipFill>
                      </a:tcPr>
                    </a:tc>
                    <a:tc>
                      <a:txBody>
                        <a:bodyPr/>
                        <a:lstStyle/>
                        <a:p>
                          <a:endParaRPr lang="en-US"/>
                        </a:p>
                      </a:txBody>
                      <a:tcPr>
                        <a:blipFill rotWithShape="0">
                          <a:blip r:embed="rId3"/>
                          <a:stretch>
                            <a:fillRect l="-503704" t="-148649" r="-3704" b="-590541"/>
                          </a:stretch>
                        </a:blipFill>
                      </a:tcPr>
                    </a:tc>
                  </a:tr>
                  <a:tr h="451676">
                    <a:tc>
                      <a:txBody>
                        <a:bodyPr/>
                        <a:lstStyle/>
                        <a:p>
                          <a:pPr algn="ctr"/>
                          <a:r>
                            <a:rPr lang="en-US" dirty="0" smtClean="0"/>
                            <a:t>2</a:t>
                          </a:r>
                          <a:endParaRPr lang="en-US" dirty="0"/>
                        </a:p>
                      </a:txBody>
                      <a:tcPr/>
                    </a:tc>
                    <a:tc>
                      <a:txBody>
                        <a:bodyPr/>
                        <a:lstStyle/>
                        <a:p>
                          <a:endParaRPr lang="en-US"/>
                        </a:p>
                      </a:txBody>
                      <a:tcPr>
                        <a:blipFill rotWithShape="0">
                          <a:blip r:embed="rId3"/>
                          <a:stretch>
                            <a:fillRect l="-101852" t="-245333" r="-405556" b="-482667"/>
                          </a:stretch>
                        </a:blipFill>
                      </a:tcPr>
                    </a:tc>
                    <a:tc>
                      <a:txBody>
                        <a:bodyPr/>
                        <a:lstStyle/>
                        <a:p>
                          <a:endParaRPr lang="en-US"/>
                        </a:p>
                      </a:txBody>
                      <a:tcPr>
                        <a:blipFill rotWithShape="0">
                          <a:blip r:embed="rId3"/>
                          <a:stretch>
                            <a:fillRect l="-200000" t="-245333" r="-301835" b="-482667"/>
                          </a:stretch>
                        </a:blipFill>
                      </a:tcPr>
                    </a:tc>
                    <a:tc>
                      <a:txBody>
                        <a:bodyPr/>
                        <a:lstStyle/>
                        <a:p>
                          <a:endParaRPr lang="en-US"/>
                        </a:p>
                      </a:txBody>
                      <a:tcPr>
                        <a:blipFill rotWithShape="0">
                          <a:blip r:embed="rId3"/>
                          <a:stretch>
                            <a:fillRect l="-302778" t="-245333" r="-204630" b="-482667"/>
                          </a:stretch>
                        </a:blipFill>
                      </a:tcPr>
                    </a:tc>
                    <a:tc>
                      <a:txBody>
                        <a:bodyPr/>
                        <a:lstStyle/>
                        <a:p>
                          <a:endParaRPr lang="en-US"/>
                        </a:p>
                      </a:txBody>
                      <a:tcPr>
                        <a:blipFill rotWithShape="0">
                          <a:blip r:embed="rId3"/>
                          <a:stretch>
                            <a:fillRect l="-399083" t="-245333" r="-102752" b="-482667"/>
                          </a:stretch>
                        </a:blipFill>
                      </a:tcPr>
                    </a:tc>
                    <a:tc>
                      <a:txBody>
                        <a:bodyPr/>
                        <a:lstStyle/>
                        <a:p>
                          <a:endParaRPr lang="en-US"/>
                        </a:p>
                      </a:txBody>
                      <a:tcPr>
                        <a:blipFill rotWithShape="0">
                          <a:blip r:embed="rId3"/>
                          <a:stretch>
                            <a:fillRect l="-503704" t="-245333" r="-3704" b="-482667"/>
                          </a:stretch>
                        </a:blipFill>
                      </a:tcPr>
                    </a:tc>
                  </a:tr>
                  <a:tr h="457264">
                    <a:tc>
                      <a:txBody>
                        <a:bodyPr/>
                        <a:lstStyle/>
                        <a:p>
                          <a:pPr algn="ctr"/>
                          <a:r>
                            <a:rPr lang="en-US" dirty="0" smtClean="0"/>
                            <a:t>3</a:t>
                          </a:r>
                          <a:endParaRPr lang="en-US" dirty="0"/>
                        </a:p>
                      </a:txBody>
                      <a:tcPr/>
                    </a:tc>
                    <a:tc>
                      <a:txBody>
                        <a:bodyPr/>
                        <a:lstStyle/>
                        <a:p>
                          <a:endParaRPr lang="en-US"/>
                        </a:p>
                      </a:txBody>
                      <a:tcPr>
                        <a:blipFill rotWithShape="0">
                          <a:blip r:embed="rId3"/>
                          <a:stretch>
                            <a:fillRect l="-101852" t="-345333" r="-405556" b="-382667"/>
                          </a:stretch>
                        </a:blipFill>
                      </a:tcPr>
                    </a:tc>
                    <a:tc>
                      <a:txBody>
                        <a:bodyPr/>
                        <a:lstStyle/>
                        <a:p>
                          <a:endParaRPr lang="en-US"/>
                        </a:p>
                      </a:txBody>
                      <a:tcPr>
                        <a:blipFill rotWithShape="0">
                          <a:blip r:embed="rId3"/>
                          <a:stretch>
                            <a:fillRect l="-200000" t="-345333" r="-301835" b="-382667"/>
                          </a:stretch>
                        </a:blipFill>
                      </a:tcPr>
                    </a:tc>
                    <a:tc>
                      <a:txBody>
                        <a:bodyPr/>
                        <a:lstStyle/>
                        <a:p>
                          <a:endParaRPr lang="en-US"/>
                        </a:p>
                      </a:txBody>
                      <a:tcPr>
                        <a:blipFill rotWithShape="0">
                          <a:blip r:embed="rId3"/>
                          <a:stretch>
                            <a:fillRect l="-302778" t="-345333" r="-204630" b="-382667"/>
                          </a:stretch>
                        </a:blipFill>
                      </a:tcPr>
                    </a:tc>
                    <a:tc>
                      <a:txBody>
                        <a:bodyPr/>
                        <a:lstStyle/>
                        <a:p>
                          <a:endParaRPr lang="en-US"/>
                        </a:p>
                      </a:txBody>
                      <a:tcPr>
                        <a:blipFill rotWithShape="0">
                          <a:blip r:embed="rId3"/>
                          <a:stretch>
                            <a:fillRect l="-399083" t="-345333" r="-102752" b="-382667"/>
                          </a:stretch>
                        </a:blipFill>
                      </a:tcPr>
                    </a:tc>
                    <a:tc>
                      <a:txBody>
                        <a:bodyPr/>
                        <a:lstStyle/>
                        <a:p>
                          <a:endParaRPr lang="en-US"/>
                        </a:p>
                      </a:txBody>
                      <a:tcPr>
                        <a:blipFill rotWithShape="0">
                          <a:blip r:embed="rId3"/>
                          <a:stretch>
                            <a:fillRect l="-503704" t="-345333" r="-3704" b="-382667"/>
                          </a:stretch>
                        </a:blipFill>
                      </a:tcPr>
                    </a:tc>
                  </a:tr>
                  <a:tr h="457264">
                    <a:tc>
                      <a:txBody>
                        <a:bodyPr/>
                        <a:lstStyle/>
                        <a:p>
                          <a:pPr algn="ctr"/>
                          <a:r>
                            <a:rPr lang="en-US" dirty="0" smtClean="0"/>
                            <a:t>4</a:t>
                          </a:r>
                          <a:endParaRPr lang="en-US" dirty="0"/>
                        </a:p>
                      </a:txBody>
                      <a:tcPr/>
                    </a:tc>
                    <a:tc>
                      <a:txBody>
                        <a:bodyPr/>
                        <a:lstStyle/>
                        <a:p>
                          <a:endParaRPr lang="en-US"/>
                        </a:p>
                      </a:txBody>
                      <a:tcPr>
                        <a:blipFill rotWithShape="0">
                          <a:blip r:embed="rId3"/>
                          <a:stretch>
                            <a:fillRect l="-101852" t="-445333" r="-405556" b="-282667"/>
                          </a:stretch>
                        </a:blipFill>
                      </a:tcPr>
                    </a:tc>
                    <a:tc>
                      <a:txBody>
                        <a:bodyPr/>
                        <a:lstStyle/>
                        <a:p>
                          <a:endParaRPr lang="en-US"/>
                        </a:p>
                      </a:txBody>
                      <a:tcPr>
                        <a:blipFill rotWithShape="0">
                          <a:blip r:embed="rId3"/>
                          <a:stretch>
                            <a:fillRect l="-200000" t="-445333" r="-301835" b="-282667"/>
                          </a:stretch>
                        </a:blipFill>
                      </a:tcPr>
                    </a:tc>
                    <a:tc>
                      <a:txBody>
                        <a:bodyPr/>
                        <a:lstStyle/>
                        <a:p>
                          <a:endParaRPr lang="en-US"/>
                        </a:p>
                      </a:txBody>
                      <a:tcPr>
                        <a:blipFill rotWithShape="0">
                          <a:blip r:embed="rId3"/>
                          <a:stretch>
                            <a:fillRect l="-302778" t="-445333" r="-204630" b="-282667"/>
                          </a:stretch>
                        </a:blipFill>
                      </a:tcPr>
                    </a:tc>
                    <a:tc>
                      <a:txBody>
                        <a:bodyPr/>
                        <a:lstStyle/>
                        <a:p>
                          <a:endParaRPr lang="en-US"/>
                        </a:p>
                      </a:txBody>
                      <a:tcPr>
                        <a:blipFill rotWithShape="0">
                          <a:blip r:embed="rId3"/>
                          <a:stretch>
                            <a:fillRect l="-399083" t="-445333" r="-102752" b="-282667"/>
                          </a:stretch>
                        </a:blipFill>
                      </a:tcPr>
                    </a:tc>
                    <a:tc>
                      <a:txBody>
                        <a:bodyPr/>
                        <a:lstStyle/>
                        <a:p>
                          <a:endParaRPr lang="en-US"/>
                        </a:p>
                      </a:txBody>
                      <a:tcPr>
                        <a:blipFill rotWithShape="0">
                          <a:blip r:embed="rId3"/>
                          <a:stretch>
                            <a:fillRect l="-503704" t="-445333" r="-3704" b="-282667"/>
                          </a:stretch>
                        </a:blipFill>
                      </a:tcPr>
                    </a:tc>
                  </a:tr>
                  <a:tr h="451676">
                    <a:tc>
                      <a:txBody>
                        <a:bodyPr/>
                        <a:lstStyle/>
                        <a:p>
                          <a:r>
                            <a:rPr lang="en-US" dirty="0" smtClean="0"/>
                            <a:t>Total</a:t>
                          </a:r>
                          <a:endParaRPr lang="en-US" dirty="0"/>
                        </a:p>
                      </a:txBody>
                      <a:tcPr/>
                    </a:tc>
                    <a:tc>
                      <a:txBody>
                        <a:bodyPr/>
                        <a:lstStyle/>
                        <a:p>
                          <a:endParaRPr lang="en-US"/>
                        </a:p>
                      </a:txBody>
                      <a:tcPr>
                        <a:blipFill rotWithShape="0">
                          <a:blip r:embed="rId3"/>
                          <a:stretch>
                            <a:fillRect l="-101852" t="-552703" r="-405556" b="-186486"/>
                          </a:stretch>
                        </a:blipFill>
                      </a:tcPr>
                    </a:tc>
                    <a:tc>
                      <a:txBody>
                        <a:bodyPr/>
                        <a:lstStyle/>
                        <a:p>
                          <a:endParaRPr lang="en-US"/>
                        </a:p>
                      </a:txBody>
                      <a:tcPr>
                        <a:blipFill rotWithShape="0">
                          <a:blip r:embed="rId3"/>
                          <a:stretch>
                            <a:fillRect l="-200000" t="-552703" r="-301835" b="-186486"/>
                          </a:stretch>
                        </a:blipFill>
                      </a:tcPr>
                    </a:tc>
                    <a:tc>
                      <a:txBody>
                        <a:bodyPr/>
                        <a:lstStyle/>
                        <a:p>
                          <a:endParaRPr lang="en-US"/>
                        </a:p>
                      </a:txBody>
                      <a:tcPr>
                        <a:blipFill rotWithShape="0">
                          <a:blip r:embed="rId3"/>
                          <a:stretch>
                            <a:fillRect l="-302778" t="-552703" r="-204630" b="-186486"/>
                          </a:stretch>
                        </a:blipFill>
                      </a:tcPr>
                    </a:tc>
                    <a:tc>
                      <a:txBody>
                        <a:bodyPr/>
                        <a:lstStyle/>
                        <a:p>
                          <a:endParaRPr lang="en-US"/>
                        </a:p>
                      </a:txBody>
                      <a:tcPr>
                        <a:blipFill rotWithShape="0">
                          <a:blip r:embed="rId3"/>
                          <a:stretch>
                            <a:fillRect l="-399083" t="-552703" r="-102752" b="-186486"/>
                          </a:stretch>
                        </a:blipFill>
                      </a:tcPr>
                    </a:tc>
                    <a:tc>
                      <a:txBody>
                        <a:bodyPr/>
                        <a:lstStyle/>
                        <a:p>
                          <a:r>
                            <a:rPr lang="en-US" dirty="0" smtClean="0"/>
                            <a:t>1</a:t>
                          </a:r>
                          <a:endParaRPr lang="en-US" dirty="0"/>
                        </a:p>
                      </a:txBody>
                      <a:tcPr/>
                    </a:tc>
                  </a:tr>
                </a:tbl>
              </a:graphicData>
            </a:graphic>
          </p:graphicFrame>
        </mc:Fallback>
      </mc:AlternateContent>
    </p:spTree>
    <p:extLst>
      <p:ext uri="{BB962C8B-B14F-4D97-AF65-F5344CB8AC3E}">
        <p14:creationId xmlns:p14="http://schemas.microsoft.com/office/powerpoint/2010/main" val="3016002130"/>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lvl="0" indent="0" algn="just">
                  <a:buNone/>
                </a:pPr>
                <a:r>
                  <a:rPr lang="en-US" sz="2200" b="1" dirty="0"/>
                  <a:t>   </a:t>
                </a:r>
                <a14:m>
                  <m:oMath xmlns:m="http://schemas.openxmlformats.org/officeDocument/2006/math">
                    <m:r>
                      <a:rPr lang="en-US" sz="2200" b="1" i="1" smtClean="0">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ea typeface="Cambria Math" panose="02040503050406030204" pitchFamily="18" charset="0"/>
                      </a:rPr>
                      <m:t>P</m:t>
                    </m:r>
                    <m:d>
                      <m:dPr>
                        <m:ctrlPr>
                          <a:rPr lang="en-US" sz="2200" b="0" i="1" smtClean="0">
                            <a:latin typeface="Cambria Math" panose="02040503050406030204" pitchFamily="18" charset="0"/>
                            <a:ea typeface="Cambria Math" panose="02040503050406030204" pitchFamily="18" charset="0"/>
                          </a:rPr>
                        </m:ctrlPr>
                      </m:dPr>
                      <m:e>
                        <m:r>
                          <a:rPr lang="en-US" sz="2200" b="0" i="0" smtClean="0">
                            <a:latin typeface="Cambria Math" panose="02040503050406030204" pitchFamily="18" charset="0"/>
                            <a:ea typeface="Cambria Math" panose="02040503050406030204" pitchFamily="18" charset="0"/>
                          </a:rPr>
                          <m:t>1</m:t>
                        </m:r>
                      </m:e>
                    </m:d>
                    <m:r>
                      <a:rPr lang="en-US" sz="2200" b="0" i="0"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4</m:t>
                        </m:r>
                      </m:num>
                      <m:den>
                        <m:r>
                          <a:rPr lang="en-US" sz="2200" b="0" i="1" smtClean="0">
                            <a:latin typeface="Cambria Math" panose="02040503050406030204" pitchFamily="18" charset="0"/>
                            <a:ea typeface="Cambria Math" panose="02040503050406030204" pitchFamily="18" charset="0"/>
                          </a:rPr>
                          <m:t>36</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3</m:t>
                        </m:r>
                      </m:num>
                      <m:den>
                        <m:r>
                          <a:rPr lang="en-US" sz="2200" b="0" i="1" smtClean="0">
                            <a:latin typeface="Cambria Math" panose="02040503050406030204" pitchFamily="18" charset="0"/>
                            <a:ea typeface="Cambria Math" panose="02040503050406030204" pitchFamily="18" charset="0"/>
                          </a:rPr>
                          <m:t>36</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2</m:t>
                        </m:r>
                      </m:num>
                      <m:den>
                        <m:r>
                          <a:rPr lang="en-US" sz="2200" b="0" i="1" smtClean="0">
                            <a:latin typeface="Cambria Math" panose="02040503050406030204" pitchFamily="18" charset="0"/>
                            <a:ea typeface="Cambria Math" panose="02040503050406030204" pitchFamily="18" charset="0"/>
                          </a:rPr>
                          <m:t>36</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1</m:t>
                        </m:r>
                      </m:num>
                      <m:den>
                        <m:r>
                          <a:rPr lang="en-US" sz="2200" b="0" i="1" smtClean="0">
                            <a:latin typeface="Cambria Math" panose="02040503050406030204" pitchFamily="18" charset="0"/>
                            <a:ea typeface="Cambria Math" panose="02040503050406030204" pitchFamily="18" charset="0"/>
                          </a:rPr>
                          <m:t>36</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10</m:t>
                        </m:r>
                      </m:num>
                      <m:den>
                        <m:r>
                          <a:rPr lang="en-US" sz="2200" b="0" i="1" smtClean="0">
                            <a:latin typeface="Cambria Math" panose="02040503050406030204" pitchFamily="18" charset="0"/>
                            <a:ea typeface="Cambria Math" panose="02040503050406030204" pitchFamily="18" charset="0"/>
                          </a:rPr>
                          <m:t>36</m:t>
                        </m:r>
                      </m:den>
                    </m:f>
                  </m:oMath>
                </a14:m>
                <a:r>
                  <a:rPr lang="en-US" sz="2200" b="1" dirty="0"/>
                  <a:t>	</a:t>
                </a:r>
                <a:endParaRPr lang="en-US" sz="2200" dirty="0"/>
              </a:p>
              <a:p>
                <a:pPr marL="0" lvl="0" indent="0" algn="just">
                  <a:buNone/>
                </a:pPr>
                <a:r>
                  <a:rPr lang="en-US" sz="1800" dirty="0"/>
                  <a:t>Similarly, we can evaluate</a:t>
                </a:r>
              </a:p>
              <a:p>
                <a:pPr marL="0" lvl="0" indent="0" algn="just">
                  <a:buNone/>
                </a:pPr>
                <a:r>
                  <a:rPr lang="en-US" sz="1800" b="1" dirty="0"/>
                  <a:t>         </a:t>
                </a:r>
                <a14:m>
                  <m:oMath xmlns:m="http://schemas.openxmlformats.org/officeDocument/2006/math">
                    <m:r>
                      <m:rPr>
                        <m:sty m:val="p"/>
                      </m:rPr>
                      <a:rPr lang="en-US" sz="1800" b="0" i="0" smtClean="0">
                        <a:latin typeface="Cambria Math" panose="02040503050406030204" pitchFamily="18" charset="0"/>
                      </a:rPr>
                      <m:t>P</m:t>
                    </m:r>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X</m:t>
                        </m:r>
                        <m:r>
                          <a:rPr lang="en-US" sz="1800" b="0" i="0" smtClean="0">
                            <a:latin typeface="Cambria Math" panose="02040503050406030204" pitchFamily="18" charset="0"/>
                          </a:rPr>
                          <m:t>=2</m:t>
                        </m:r>
                      </m:e>
                    </m:d>
                    <m:r>
                      <a:rPr lang="en-US" sz="1800" b="0" i="0"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9</m:t>
                        </m:r>
                      </m:num>
                      <m:den>
                        <m:r>
                          <a:rPr lang="en-US" sz="1800" b="0" i="1" smtClean="0">
                            <a:latin typeface="Cambria Math" panose="02040503050406030204" pitchFamily="18" charset="0"/>
                          </a:rPr>
                          <m:t>36</m:t>
                        </m:r>
                      </m:den>
                    </m:f>
                    <m:r>
                      <a:rPr lang="en-US" sz="1800" b="0" i="0" smtClean="0">
                        <a:latin typeface="Cambria Math" panose="02040503050406030204" pitchFamily="18" charset="0"/>
                      </a:rPr>
                      <m:t>;</m:t>
                    </m:r>
                    <m:r>
                      <m:rPr>
                        <m:sty m:val="p"/>
                      </m:rPr>
                      <a:rPr lang="en-US" sz="1800" b="0" i="0" smtClean="0">
                        <a:latin typeface="Cambria Math" panose="02040503050406030204" pitchFamily="18" charset="0"/>
                      </a:rPr>
                      <m:t>P</m:t>
                    </m:r>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X</m:t>
                        </m:r>
                        <m:r>
                          <a:rPr lang="en-US" sz="1800" b="0" i="0" smtClean="0">
                            <a:latin typeface="Cambria Math" panose="02040503050406030204" pitchFamily="18" charset="0"/>
                          </a:rPr>
                          <m:t>=3</m:t>
                        </m:r>
                      </m:e>
                    </m:d>
                    <m:r>
                      <a:rPr lang="en-US" sz="1800" b="0" i="0"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m:t>
                        </m:r>
                      </m:num>
                      <m:den>
                        <m:r>
                          <a:rPr lang="en-US" sz="1800" b="0" i="1" smtClean="0">
                            <a:latin typeface="Cambria Math" panose="02040503050406030204" pitchFamily="18" charset="0"/>
                          </a:rPr>
                          <m:t>36</m:t>
                        </m:r>
                      </m:den>
                    </m:f>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=4</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9</m:t>
                        </m:r>
                      </m:num>
                      <m:den>
                        <m:r>
                          <a:rPr lang="en-US" sz="1800" b="0" i="1" smtClean="0">
                            <a:latin typeface="Cambria Math" panose="02040503050406030204" pitchFamily="18" charset="0"/>
                          </a:rPr>
                          <m:t>36</m:t>
                        </m:r>
                      </m:den>
                    </m:f>
                    <m:r>
                      <a:rPr lang="en-US" sz="1800" b="0" i="1" smtClean="0">
                        <a:latin typeface="Cambria Math" panose="02040503050406030204" pitchFamily="18" charset="0"/>
                      </a:rPr>
                      <m:t>.</m:t>
                    </m:r>
                  </m:oMath>
                </a14:m>
                <a:r>
                  <a:rPr lang="en-US" sz="2200" b="1" dirty="0"/>
                  <a:t>	</a:t>
                </a:r>
                <a:endParaRPr lang="en-US" sz="1800" dirty="0"/>
              </a:p>
              <a:p>
                <a:pPr marL="0" lvl="0" indent="0" algn="just">
                  <a:buNone/>
                </a:pPr>
                <a:r>
                  <a:rPr lang="en-US" sz="1800" dirty="0"/>
                  <a:t>Now marginal probability distribution of Y is given by</a:t>
                </a:r>
              </a:p>
              <a:p>
                <a:pPr marL="0" lvl="0" indent="0" algn="just">
                  <a:buNone/>
                </a:pPr>
                <a:r>
                  <a:rPr lang="en-US" sz="1800" dirty="0"/>
                  <a:t>    </a:t>
                </a:r>
                <a:r>
                  <a:rPr lang="en-US" sz="16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𝑦</m:t>
                        </m:r>
                      </m:e>
                    </m:d>
                    <m:r>
                      <a:rPr lang="en-US" sz="1800" i="1">
                        <a:latin typeface="Cambria Math" panose="02040503050406030204" pitchFamily="18" charset="0"/>
                      </a:rPr>
                      <m:t>=</m:t>
                    </m:r>
                    <m:nary>
                      <m:naryPr>
                        <m:chr m:val="∑"/>
                        <m:supHide m:val="on"/>
                        <m:ctrlPr>
                          <a:rPr lang="en-US" sz="1800" i="1">
                            <a:latin typeface="Cambria Math" panose="02040503050406030204" pitchFamily="18" charset="0"/>
                          </a:rPr>
                        </m:ctrlPr>
                      </m:naryPr>
                      <m:sub>
                        <m:r>
                          <m:rPr>
                            <m:brk m:alnAt="7"/>
                          </m:rPr>
                          <a:rPr lang="en-US" sz="1800" i="1">
                            <a:latin typeface="Cambria Math" panose="02040503050406030204" pitchFamily="18" charset="0"/>
                          </a:rPr>
                          <m:t>𝑥</m:t>
                        </m:r>
                      </m:sub>
                      <m:sup/>
                      <m:e>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 </m:t>
                        </m:r>
                        <m:r>
                          <a:rPr lang="en-US" sz="1800" i="1">
                            <a:latin typeface="Cambria Math" panose="02040503050406030204" pitchFamily="18" charset="0"/>
                          </a:rPr>
                          <m:t>𝑌</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e>
                    </m:nary>
                  </m:oMath>
                </a14:m>
                <a:r>
                  <a:rPr lang="en-US" sz="1800" dirty="0"/>
                  <a:t>  </a:t>
                </a:r>
              </a:p>
              <a:p>
                <a:pPr marL="0" lvl="0" indent="0" algn="just">
                  <a:buNone/>
                </a:pPr>
                <a:r>
                  <a:rPr lang="en-US" sz="1800" dirty="0"/>
                  <a:t>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𝑌</m:t>
                        </m:r>
                        <m:r>
                          <a:rPr lang="en-US" sz="1800" b="0" i="1" smtClean="0">
                            <a:latin typeface="Cambria Math" panose="02040503050406030204" pitchFamily="18" charset="0"/>
                          </a:rPr>
                          <m:t>=1</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m:t>
                        </m:r>
                      </m:num>
                      <m:den>
                        <m:r>
                          <a:rPr lang="en-US" sz="1800" b="0" i="1" smtClean="0">
                            <a:latin typeface="Cambria Math" panose="02040503050406030204" pitchFamily="18" charset="0"/>
                          </a:rPr>
                          <m:t>36</m:t>
                        </m:r>
                      </m:den>
                    </m:f>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𝑌</m:t>
                        </m:r>
                        <m:r>
                          <a:rPr lang="en-US" sz="1800" b="0" i="1" smtClean="0">
                            <a:latin typeface="Cambria Math" panose="02040503050406030204" pitchFamily="18" charset="0"/>
                          </a:rPr>
                          <m:t>=2</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9</m:t>
                        </m:r>
                      </m:num>
                      <m:den>
                        <m:r>
                          <a:rPr lang="en-US" sz="1800" b="0" i="1" smtClean="0">
                            <a:latin typeface="Cambria Math" panose="02040503050406030204" pitchFamily="18" charset="0"/>
                          </a:rPr>
                          <m:t>36</m:t>
                        </m:r>
                      </m:den>
                    </m:f>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𝑌</m:t>
                        </m:r>
                        <m:r>
                          <a:rPr lang="en-US" sz="1800" b="0" i="1" smtClean="0">
                            <a:latin typeface="Cambria Math" panose="02040503050406030204" pitchFamily="18" charset="0"/>
                          </a:rPr>
                          <m:t>=3</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7</m:t>
                        </m:r>
                      </m:num>
                      <m:den>
                        <m:r>
                          <a:rPr lang="en-US" sz="1800" b="0" i="1" smtClean="0">
                            <a:latin typeface="Cambria Math" panose="02040503050406030204" pitchFamily="18" charset="0"/>
                          </a:rPr>
                          <m:t>36</m:t>
                        </m:r>
                      </m:den>
                    </m:f>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𝑌</m:t>
                        </m:r>
                        <m:r>
                          <a:rPr lang="en-US" sz="1800" b="0" i="1" smtClean="0">
                            <a:latin typeface="Cambria Math" panose="02040503050406030204" pitchFamily="18" charset="0"/>
                          </a:rPr>
                          <m:t>=4</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9</m:t>
                        </m:r>
                      </m:num>
                      <m:den>
                        <m:r>
                          <a:rPr lang="en-US" sz="1800" b="0" i="1" smtClean="0">
                            <a:latin typeface="Cambria Math" panose="02040503050406030204" pitchFamily="18" charset="0"/>
                          </a:rPr>
                          <m:t>36</m:t>
                        </m:r>
                      </m:den>
                    </m:f>
                    <m:r>
                      <a:rPr lang="en-US" sz="1800" b="0" i="1" smtClean="0">
                        <a:latin typeface="Cambria Math" panose="02040503050406030204" pitchFamily="18" charset="0"/>
                      </a:rPr>
                      <m:t>.</m:t>
                    </m:r>
                  </m:oMath>
                </a14:m>
                <a:endParaRPr lang="en-US" sz="1800" dirty="0"/>
              </a:p>
              <a:p>
                <a:pPr marL="0" indent="0" algn="just">
                  <a:buNone/>
                </a:pPr>
                <a:r>
                  <a:rPr lang="en-US" sz="1800" dirty="0"/>
                  <a:t>Hence, The marginal distribution of X                 The marginal distribution of Y</a:t>
                </a:r>
              </a:p>
              <a:p>
                <a:pPr marL="0" indent="0" algn="just">
                  <a:buNone/>
                </a:pPr>
                <a:r>
                  <a:rPr lang="en-US" sz="18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66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39C0610-0E4E-415B-B24A-A5C548E14C4D}"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Marginal Probability distribution(CO3)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729030720"/>
                  </p:ext>
                </p:extLst>
              </p:nvPr>
            </p:nvGraphicFramePr>
            <p:xfrm>
              <a:off x="533400" y="4038600"/>
              <a:ext cx="3048000" cy="1201166"/>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594360">
                    <a:tc>
                      <a:txBody>
                        <a:bodyPr/>
                        <a:lstStyle/>
                        <a:p>
                          <a:pPr algn="l"/>
                          <a:r>
                            <a:rPr lang="en-US" dirty="0"/>
                            <a:t>X</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0000"/>
                      </a:ext>
                    </a:extLst>
                  </a:tr>
                  <a:tr h="59436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10</m:t>
                                    </m:r>
                                  </m:num>
                                  <m:den>
                                    <m:r>
                                      <a:rPr lang="en-US" sz="1800" b="0" i="1" smtClean="0">
                                        <a:latin typeface="Cambria Math" panose="02040503050406030204" pitchFamily="18" charset="0"/>
                                        <a:ea typeface="Cambria Math" panose="02040503050406030204" pitchFamily="18" charset="0"/>
                                      </a:rPr>
                                      <m:t>36</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9</m:t>
                                    </m:r>
                                  </m:num>
                                  <m:den>
                                    <m:r>
                                      <a:rPr lang="en-US" sz="1800" b="0" i="1" smtClean="0">
                                        <a:latin typeface="Cambria Math" panose="02040503050406030204" pitchFamily="18" charset="0"/>
                                      </a:rPr>
                                      <m:t>36</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m:t>
                                    </m:r>
                                  </m:num>
                                  <m:den>
                                    <m:r>
                                      <a:rPr lang="en-US" sz="1800" b="0" i="1" smtClean="0">
                                        <a:latin typeface="Cambria Math" panose="02040503050406030204" pitchFamily="18" charset="0"/>
                                      </a:rPr>
                                      <m:t>36</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9</m:t>
                                    </m:r>
                                  </m:num>
                                  <m:den>
                                    <m:r>
                                      <a:rPr lang="en-US" sz="1800" b="0" i="1" smtClean="0">
                                        <a:latin typeface="Cambria Math" panose="02040503050406030204" pitchFamily="18" charset="0"/>
                                      </a:rPr>
                                      <m:t>36</m:t>
                                    </m:r>
                                  </m:den>
                                </m:f>
                              </m:oMath>
                            </m:oMathPara>
                          </a14:m>
                          <a:endParaRPr 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729030720"/>
                  </p:ext>
                </p:extLst>
              </p:nvPr>
            </p:nvGraphicFramePr>
            <p:xfrm>
              <a:off x="533400" y="4038600"/>
              <a:ext cx="3048000" cy="1201166"/>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594360">
                    <a:tc>
                      <a:txBody>
                        <a:bodyPr/>
                        <a:lstStyle/>
                        <a:p>
                          <a:endParaRPr lang="en-US"/>
                        </a:p>
                      </a:txBody>
                      <a:tcPr>
                        <a:blipFill rotWithShape="0">
                          <a:blip r:embed="rId4"/>
                          <a:stretch>
                            <a:fillRect l="-1000" t="-5102" r="-405000" b="-104082"/>
                          </a:stretch>
                        </a:blipFill>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r>
                  <a:tr h="606806">
                    <a:tc>
                      <a:txBody>
                        <a:bodyPr/>
                        <a:lstStyle/>
                        <a:p>
                          <a:endParaRPr lang="en-US"/>
                        </a:p>
                      </a:txBody>
                      <a:tcPr>
                        <a:blipFill rotWithShape="0">
                          <a:blip r:embed="rId4"/>
                          <a:stretch>
                            <a:fillRect l="-1000" t="-103000" r="-405000" b="-2000"/>
                          </a:stretch>
                        </a:blipFill>
                      </a:tcPr>
                    </a:tc>
                    <a:tc>
                      <a:txBody>
                        <a:bodyPr/>
                        <a:lstStyle/>
                        <a:p>
                          <a:endParaRPr lang="en-US"/>
                        </a:p>
                      </a:txBody>
                      <a:tcPr>
                        <a:blipFill rotWithShape="0">
                          <a:blip r:embed="rId4"/>
                          <a:stretch>
                            <a:fillRect l="-101000" t="-103000" r="-305000" b="-2000"/>
                          </a:stretch>
                        </a:blipFill>
                      </a:tcPr>
                    </a:tc>
                    <a:tc>
                      <a:txBody>
                        <a:bodyPr/>
                        <a:lstStyle/>
                        <a:p>
                          <a:endParaRPr lang="en-US"/>
                        </a:p>
                      </a:txBody>
                      <a:tcPr>
                        <a:blipFill rotWithShape="0">
                          <a:blip r:embed="rId4"/>
                          <a:stretch>
                            <a:fillRect l="-199010" t="-103000" r="-201980" b="-2000"/>
                          </a:stretch>
                        </a:blipFill>
                      </a:tcPr>
                    </a:tc>
                    <a:tc>
                      <a:txBody>
                        <a:bodyPr/>
                        <a:lstStyle/>
                        <a:p>
                          <a:endParaRPr lang="en-US"/>
                        </a:p>
                      </a:txBody>
                      <a:tcPr>
                        <a:blipFill rotWithShape="0">
                          <a:blip r:embed="rId4"/>
                          <a:stretch>
                            <a:fillRect l="-302000" t="-103000" r="-104000" b="-2000"/>
                          </a:stretch>
                        </a:blipFill>
                      </a:tcPr>
                    </a:tc>
                    <a:tc>
                      <a:txBody>
                        <a:bodyPr/>
                        <a:lstStyle/>
                        <a:p>
                          <a:endParaRPr lang="en-US"/>
                        </a:p>
                      </a:txBody>
                      <a:tcPr>
                        <a:blipFill rotWithShape="0">
                          <a:blip r:embed="rId4"/>
                          <a:stretch>
                            <a:fillRect l="-402000" t="-103000" r="-4000" b="-20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2205077170"/>
                  </p:ext>
                </p:extLst>
              </p:nvPr>
            </p:nvGraphicFramePr>
            <p:xfrm>
              <a:off x="5105400" y="4038600"/>
              <a:ext cx="2819400" cy="1178306"/>
            </p:xfrm>
            <a:graphic>
              <a:graphicData uri="http://schemas.openxmlformats.org/drawingml/2006/table">
                <a:tbl>
                  <a:tblPr firstRow="1" bandRow="1">
                    <a:tableStyleId>{5C22544A-7EE6-4342-B048-85BDC9FD1C3A}</a:tableStyleId>
                  </a:tblPr>
                  <a:tblGrid>
                    <a:gridCol w="563880">
                      <a:extLst>
                        <a:ext uri="{9D8B030D-6E8A-4147-A177-3AD203B41FA5}">
                          <a16:colId xmlns:a16="http://schemas.microsoft.com/office/drawing/2014/main" val="20000"/>
                        </a:ext>
                      </a:extLst>
                    </a:gridCol>
                    <a:gridCol w="563880">
                      <a:extLst>
                        <a:ext uri="{9D8B030D-6E8A-4147-A177-3AD203B41FA5}">
                          <a16:colId xmlns:a16="http://schemas.microsoft.com/office/drawing/2014/main" val="20001"/>
                        </a:ext>
                      </a:extLst>
                    </a:gridCol>
                    <a:gridCol w="563880">
                      <a:extLst>
                        <a:ext uri="{9D8B030D-6E8A-4147-A177-3AD203B41FA5}">
                          <a16:colId xmlns:a16="http://schemas.microsoft.com/office/drawing/2014/main" val="20002"/>
                        </a:ext>
                      </a:extLst>
                    </a:gridCol>
                    <a:gridCol w="563880">
                      <a:extLst>
                        <a:ext uri="{9D8B030D-6E8A-4147-A177-3AD203B41FA5}">
                          <a16:colId xmlns:a16="http://schemas.microsoft.com/office/drawing/2014/main" val="20003"/>
                        </a:ext>
                      </a:extLst>
                    </a:gridCol>
                    <a:gridCol w="563880">
                      <a:extLst>
                        <a:ext uri="{9D8B030D-6E8A-4147-A177-3AD203B41FA5}">
                          <a16:colId xmlns:a16="http://schemas.microsoft.com/office/drawing/2014/main" val="20004"/>
                        </a:ext>
                      </a:extLst>
                    </a:gridCol>
                  </a:tblGrid>
                  <a:tr h="571500">
                    <a:tc>
                      <a:txBody>
                        <a:bodyPr/>
                        <a:lstStyle/>
                        <a:p>
                          <a:r>
                            <a:rPr lang="en-US" dirty="0"/>
                            <a:t>Y</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0000"/>
                      </a:ext>
                    </a:extLst>
                  </a:tr>
                  <a:tr h="57150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m:t>
                                    </m:r>
                                  </m:num>
                                  <m:den>
                                    <m:r>
                                      <a:rPr lang="en-US" sz="1800" b="0" i="1" smtClean="0">
                                        <a:latin typeface="Cambria Math" panose="02040503050406030204" pitchFamily="18" charset="0"/>
                                      </a:rPr>
                                      <m:t>36</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9</m:t>
                                    </m:r>
                                  </m:num>
                                  <m:den>
                                    <m:r>
                                      <a:rPr lang="en-US" sz="1800" b="0" i="1" smtClean="0">
                                        <a:latin typeface="Cambria Math" panose="02040503050406030204" pitchFamily="18" charset="0"/>
                                      </a:rPr>
                                      <m:t>36</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7</m:t>
                                    </m:r>
                                  </m:num>
                                  <m:den>
                                    <m:r>
                                      <a:rPr lang="en-US" sz="1800" b="0" i="1" smtClean="0">
                                        <a:latin typeface="Cambria Math" panose="02040503050406030204" pitchFamily="18" charset="0"/>
                                      </a:rPr>
                                      <m:t>36</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9</m:t>
                                    </m:r>
                                  </m:num>
                                  <m:den>
                                    <m:r>
                                      <a:rPr lang="en-US" sz="1800" b="0" i="1" smtClean="0">
                                        <a:latin typeface="Cambria Math" panose="02040503050406030204" pitchFamily="18" charset="0"/>
                                      </a:rPr>
                                      <m:t>36</m:t>
                                    </m:r>
                                  </m:den>
                                </m:f>
                              </m:oMath>
                            </m:oMathPara>
                          </a14:m>
                          <a:endParaRPr 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2205077170"/>
                  </p:ext>
                </p:extLst>
              </p:nvPr>
            </p:nvGraphicFramePr>
            <p:xfrm>
              <a:off x="5105400" y="4038600"/>
              <a:ext cx="2819400" cy="1178306"/>
            </p:xfrm>
            <a:graphic>
              <a:graphicData uri="http://schemas.openxmlformats.org/drawingml/2006/table">
                <a:tbl>
                  <a:tblPr firstRow="1" bandRow="1">
                    <a:tableStyleId>{5C22544A-7EE6-4342-B048-85BDC9FD1C3A}</a:tableStyleId>
                  </a:tblPr>
                  <a:tblGrid>
                    <a:gridCol w="563880"/>
                    <a:gridCol w="563880"/>
                    <a:gridCol w="563880"/>
                    <a:gridCol w="563880"/>
                    <a:gridCol w="563880"/>
                  </a:tblGrid>
                  <a:tr h="571500">
                    <a:tc>
                      <a:txBody>
                        <a:bodyPr/>
                        <a:lstStyle/>
                        <a:p>
                          <a:endParaRPr lang="en-US"/>
                        </a:p>
                      </a:txBody>
                      <a:tcPr>
                        <a:blipFill rotWithShape="0">
                          <a:blip r:embed="rId5"/>
                          <a:stretch>
                            <a:fillRect l="-1075" t="-5319" r="-403226" b="-108511"/>
                          </a:stretch>
                        </a:blipFill>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r>
                  <a:tr h="606806">
                    <a:tc>
                      <a:txBody>
                        <a:bodyPr/>
                        <a:lstStyle/>
                        <a:p>
                          <a:endParaRPr lang="en-US"/>
                        </a:p>
                      </a:txBody>
                      <a:tcPr>
                        <a:blipFill rotWithShape="0">
                          <a:blip r:embed="rId5"/>
                          <a:stretch>
                            <a:fillRect l="-1075" t="-99000" r="-403226" b="-2000"/>
                          </a:stretch>
                        </a:blipFill>
                      </a:tcPr>
                    </a:tc>
                    <a:tc>
                      <a:txBody>
                        <a:bodyPr/>
                        <a:lstStyle/>
                        <a:p>
                          <a:endParaRPr lang="en-US"/>
                        </a:p>
                      </a:txBody>
                      <a:tcPr>
                        <a:blipFill rotWithShape="0">
                          <a:blip r:embed="rId5"/>
                          <a:stretch>
                            <a:fillRect l="-102174" t="-99000" r="-307609" b="-2000"/>
                          </a:stretch>
                        </a:blipFill>
                      </a:tcPr>
                    </a:tc>
                    <a:tc>
                      <a:txBody>
                        <a:bodyPr/>
                        <a:lstStyle/>
                        <a:p>
                          <a:endParaRPr lang="en-US"/>
                        </a:p>
                      </a:txBody>
                      <a:tcPr>
                        <a:blipFill rotWithShape="0">
                          <a:blip r:embed="rId5"/>
                          <a:stretch>
                            <a:fillRect l="-200000" t="-99000" r="-204301" b="-2000"/>
                          </a:stretch>
                        </a:blipFill>
                      </a:tcPr>
                    </a:tc>
                    <a:tc>
                      <a:txBody>
                        <a:bodyPr/>
                        <a:lstStyle/>
                        <a:p>
                          <a:endParaRPr lang="en-US"/>
                        </a:p>
                      </a:txBody>
                      <a:tcPr>
                        <a:blipFill rotWithShape="0">
                          <a:blip r:embed="rId5"/>
                          <a:stretch>
                            <a:fillRect l="-303261" t="-99000" r="-106522" b="-2000"/>
                          </a:stretch>
                        </a:blipFill>
                      </a:tcPr>
                    </a:tc>
                    <a:tc>
                      <a:txBody>
                        <a:bodyPr/>
                        <a:lstStyle/>
                        <a:p>
                          <a:endParaRPr lang="en-US"/>
                        </a:p>
                      </a:txBody>
                      <a:tcPr>
                        <a:blipFill rotWithShape="0">
                          <a:blip r:embed="rId5"/>
                          <a:stretch>
                            <a:fillRect l="-398925" t="-99000" r="-5376" b="-2000"/>
                          </a:stretch>
                        </a:blipFill>
                      </a:tcPr>
                    </a:tc>
                  </a:tr>
                </a:tbl>
              </a:graphicData>
            </a:graphic>
          </p:graphicFrame>
        </mc:Fallback>
      </mc:AlternateContent>
    </p:spTree>
    <p:extLst>
      <p:ext uri="{BB962C8B-B14F-4D97-AF65-F5344CB8AC3E}">
        <p14:creationId xmlns:p14="http://schemas.microsoft.com/office/powerpoint/2010/main" val="3355726164"/>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5149850"/>
              </a:xfrm>
            </p:spPr>
            <p:txBody>
              <a:bodyPr>
                <a:normAutofit lnSpcReduction="10000"/>
              </a:bodyPr>
              <a:lstStyle/>
              <a:p>
                <a:pPr marL="0" lvl="0" indent="0" algn="just">
                  <a:buNone/>
                </a:pPr>
                <a:r>
                  <a:rPr lang="en-US" sz="1800" dirty="0"/>
                  <a:t>The conditional Probability distribution for X given Y, denoted by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f>
                          <m:fPr>
                            <m:type m:val="skw"/>
                            <m:ctrlPr>
                              <a:rPr lang="en-US" sz="1800" b="0" i="1" smtClean="0">
                                <a:latin typeface="Cambria Math" panose="02040503050406030204" pitchFamily="18" charset="0"/>
                              </a:rPr>
                            </m:ctrlPr>
                          </m:fPr>
                          <m:num>
                            <m:r>
                              <a:rPr lang="en-US" sz="1800" b="0" i="1" smtClean="0">
                                <a:latin typeface="Cambria Math" panose="02040503050406030204" pitchFamily="18" charset="0"/>
                              </a:rPr>
                              <m:t>𝑋</m:t>
                            </m:r>
                          </m:num>
                          <m:den>
                            <m:r>
                              <a:rPr lang="en-US" sz="1800" b="0" i="1" smtClean="0">
                                <a:latin typeface="Cambria Math" panose="02040503050406030204" pitchFamily="18" charset="0"/>
                              </a:rPr>
                              <m:t>𝑌</m:t>
                            </m:r>
                          </m:den>
                        </m:f>
                      </m:e>
                    </m:d>
                    <m:r>
                      <a:rPr lang="en-US" sz="1800" b="0" i="1" smtClean="0">
                        <a:latin typeface="Cambria Math" panose="02040503050406030204" pitchFamily="18" charset="0"/>
                      </a:rPr>
                      <m:t>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f>
                          <m:fPr>
                            <m:type m:val="lin"/>
                            <m:ctrlPr>
                              <a:rPr lang="en-US" sz="1800" b="0" i="1" smtClean="0">
                                <a:latin typeface="Cambria Math" panose="02040503050406030204" pitchFamily="18" charset="0"/>
                              </a:rPr>
                            </m:ctrlPr>
                          </m:fPr>
                          <m:num>
                            <m:r>
                              <a:rPr lang="en-US" sz="1800" b="0" i="1" smtClean="0">
                                <a:latin typeface="Cambria Math" panose="02040503050406030204" pitchFamily="18" charset="0"/>
                              </a:rPr>
                              <m:t>𝑋</m:t>
                            </m:r>
                          </m:num>
                          <m:den>
                            <m:r>
                              <a:rPr lang="en-US" sz="1800" b="0" i="1" smtClean="0">
                                <a:latin typeface="Cambria Math" panose="02040503050406030204" pitchFamily="18" charset="0"/>
                              </a:rPr>
                              <m:t>𝑌</m:t>
                            </m:r>
                          </m:den>
                        </m:f>
                      </m:sub>
                    </m:sSub>
                  </m:oMath>
                </a14:m>
                <a:r>
                  <a:rPr lang="en-US" sz="1800" dirty="0"/>
                  <a:t> is defined as :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f>
                          <m:fPr>
                            <m:type m:val="skw"/>
                            <m:ctrlPr>
                              <a:rPr lang="en-US" sz="1800" i="1">
                                <a:latin typeface="Cambria Math" panose="02040503050406030204" pitchFamily="18" charset="0"/>
                              </a:rPr>
                            </m:ctrlPr>
                          </m:fPr>
                          <m:num>
                            <m:r>
                              <a:rPr lang="en-US" sz="1800" i="1">
                                <a:latin typeface="Cambria Math" panose="02040503050406030204" pitchFamily="18" charset="0"/>
                              </a:rPr>
                              <m:t>𝑋</m:t>
                            </m:r>
                          </m:num>
                          <m:den>
                            <m:r>
                              <a:rPr lang="en-US" sz="1800" i="1">
                                <a:latin typeface="Cambria Math" panose="02040503050406030204" pitchFamily="18" charset="0"/>
                              </a:rPr>
                              <m:t>𝑌</m:t>
                            </m:r>
                          </m:den>
                        </m:f>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num>
                      <m:den>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num>
                      <m:den>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den>
                    </m:f>
                    <m:r>
                      <a:rPr lang="en-US" sz="1800" b="0" i="0"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𝐽𝑜𝑖𝑛𝑡</m:t>
                        </m:r>
                        <m:r>
                          <a:rPr lang="en-US" sz="1800" b="0" i="1" smtClean="0">
                            <a:latin typeface="Cambria Math" panose="02040503050406030204" pitchFamily="18" charset="0"/>
                          </a:rPr>
                          <m:t> </m:t>
                        </m:r>
                        <m:r>
                          <a:rPr lang="en-US" sz="1800" b="0" i="1" smtClean="0">
                            <a:latin typeface="Cambria Math" panose="02040503050406030204" pitchFamily="18" charset="0"/>
                          </a:rPr>
                          <m:t>𝑑𝑒𝑛𝑠𝑖𝑡𝑦</m:t>
                        </m:r>
                        <m:r>
                          <a:rPr lang="en-US" sz="1800" b="0" i="1" smtClean="0">
                            <a:latin typeface="Cambria Math" panose="02040503050406030204" pitchFamily="18" charset="0"/>
                          </a:rPr>
                          <m:t> </m:t>
                        </m:r>
                        <m:r>
                          <a:rPr lang="en-US" sz="1800" b="0" i="1" smtClean="0">
                            <a:latin typeface="Cambria Math" panose="02040503050406030204" pitchFamily="18" charset="0"/>
                          </a:rPr>
                          <m:t>𝑓𝑢𝑛𝑐𝑡𝑖𝑜𝑛</m:t>
                        </m:r>
                      </m:num>
                      <m:den>
                        <m:r>
                          <a:rPr lang="en-US" sz="1800" b="0" i="1" smtClean="0">
                            <a:latin typeface="Cambria Math" panose="02040503050406030204" pitchFamily="18" charset="0"/>
                          </a:rPr>
                          <m:t>𝑀𝑎𝑟𝑔𝑖𝑛𝑎𝑙</m:t>
                        </m:r>
                        <m:r>
                          <a:rPr lang="en-US" sz="1800" b="0" i="1" smtClean="0">
                            <a:latin typeface="Cambria Math" panose="02040503050406030204" pitchFamily="18" charset="0"/>
                          </a:rPr>
                          <m:t> </m:t>
                        </m:r>
                        <m:r>
                          <a:rPr lang="en-US" sz="1800" b="0" i="1" smtClean="0">
                            <a:latin typeface="Cambria Math" panose="02040503050406030204" pitchFamily="18" charset="0"/>
                          </a:rPr>
                          <m:t>𝑃𝑟𝑜𝑏</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𝑌</m:t>
                        </m:r>
                      </m:den>
                    </m:f>
                  </m:oMath>
                </a14:m>
                <a:endParaRPr lang="en-US" sz="1800" dirty="0"/>
              </a:p>
              <a:p>
                <a:pPr marL="0" indent="0" algn="just">
                  <a:buNone/>
                </a:pPr>
                <a:r>
                  <a:rPr lang="en-US" sz="1800" dirty="0"/>
                  <a:t>Similarly , the conditional Probability distribution for Y given X, denoted by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f>
                          <m:fPr>
                            <m:type m:val="skw"/>
                            <m:ctrlPr>
                              <a:rPr lang="en-US" sz="1800" b="0" i="1" smtClean="0">
                                <a:latin typeface="Cambria Math" panose="02040503050406030204" pitchFamily="18" charset="0"/>
                              </a:rPr>
                            </m:ctrlPr>
                          </m:fPr>
                          <m:num>
                            <m:r>
                              <a:rPr lang="en-US" sz="1800" b="0" i="1" smtClean="0">
                                <a:latin typeface="Cambria Math" panose="02040503050406030204" pitchFamily="18" charset="0"/>
                              </a:rPr>
                              <m:t>𝑌</m:t>
                            </m:r>
                          </m:num>
                          <m:den>
                            <m:r>
                              <a:rPr lang="en-US" sz="1800" b="0" i="1" smtClean="0">
                                <a:latin typeface="Cambria Math" panose="02040503050406030204" pitchFamily="18" charset="0"/>
                              </a:rPr>
                              <m:t>𝑋</m:t>
                            </m:r>
                          </m:den>
                        </m:f>
                      </m:e>
                    </m:d>
                    <m:r>
                      <a:rPr lang="en-US" sz="1800" b="0" i="1" smtClean="0">
                        <a:latin typeface="Cambria Math" panose="02040503050406030204" pitchFamily="18" charset="0"/>
                      </a:rPr>
                      <m:t>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f>
                          <m:fPr>
                            <m:type m:val="lin"/>
                            <m:ctrlPr>
                              <a:rPr lang="en-US" sz="1800" b="0" i="1" smtClean="0">
                                <a:latin typeface="Cambria Math" panose="02040503050406030204" pitchFamily="18" charset="0"/>
                              </a:rPr>
                            </m:ctrlPr>
                          </m:fPr>
                          <m:num>
                            <m:r>
                              <a:rPr lang="en-US" sz="1800" b="0" i="1" smtClean="0">
                                <a:latin typeface="Cambria Math" panose="02040503050406030204" pitchFamily="18" charset="0"/>
                              </a:rPr>
                              <m:t>𝑌</m:t>
                            </m:r>
                          </m:num>
                          <m:den>
                            <m:r>
                              <a:rPr lang="en-US" sz="1800" b="0" i="1" smtClean="0">
                                <a:latin typeface="Cambria Math" panose="02040503050406030204" pitchFamily="18" charset="0"/>
                              </a:rPr>
                              <m:t>𝑋</m:t>
                            </m:r>
                          </m:den>
                        </m:f>
                      </m:sub>
                    </m:sSub>
                  </m:oMath>
                </a14:m>
                <a:r>
                  <a:rPr lang="en-US" sz="1800" dirty="0"/>
                  <a:t>  is defined as :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f>
                          <m:fPr>
                            <m:type m:val="skw"/>
                            <m:ctrlPr>
                              <a:rPr lang="en-US" sz="1800" i="1">
                                <a:latin typeface="Cambria Math" panose="02040503050406030204" pitchFamily="18" charset="0"/>
                              </a:rPr>
                            </m:ctrlPr>
                          </m:fPr>
                          <m:num>
                            <m:r>
                              <a:rPr lang="en-US" sz="1800" b="0" i="1" smtClean="0">
                                <a:latin typeface="Cambria Math" panose="02040503050406030204" pitchFamily="18" charset="0"/>
                              </a:rPr>
                              <m:t>𝑌</m:t>
                            </m:r>
                          </m:num>
                          <m:den>
                            <m:r>
                              <a:rPr lang="en-US" sz="1800" b="0" i="1" smtClean="0">
                                <a:latin typeface="Cambria Math" panose="02040503050406030204" pitchFamily="18" charset="0"/>
                              </a:rPr>
                              <m:t>𝑋</m:t>
                            </m:r>
                          </m:den>
                        </m:f>
                      </m:e>
                    </m:d>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𝑌</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num>
                      <m:den>
                        <m:r>
                          <a:rPr lang="en-US" sz="1800" i="1">
                            <a:latin typeface="Cambria Math" panose="02040503050406030204" pitchFamily="18" charset="0"/>
                          </a:rPr>
                          <m:t>𝑃</m:t>
                        </m:r>
                        <m:r>
                          <a:rPr lang="en-US" sz="1800" i="1">
                            <a:latin typeface="Cambria Math" panose="02040503050406030204" pitchFamily="18" charset="0"/>
                          </a:rPr>
                          <m:t>(</m:t>
                        </m:r>
                        <m:r>
                          <a:rPr lang="en-US" sz="1800" b="0" i="1" smtClean="0">
                            <a:latin typeface="Cambria Math" panose="02040503050406030204" pitchFamily="18" charset="0"/>
                          </a:rPr>
                          <m:t>𝑥</m:t>
                        </m:r>
                        <m:r>
                          <a:rPr lang="en-US" sz="1800" i="1">
                            <a:latin typeface="Cambria Math" panose="02040503050406030204" pitchFamily="18" charset="0"/>
                          </a:rPr>
                          <m:t>)</m:t>
                        </m:r>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num>
                      <m:den>
                        <m:r>
                          <a:rPr lang="en-US" sz="1800" i="1">
                            <a:latin typeface="Cambria Math" panose="02040503050406030204" pitchFamily="18" charset="0"/>
                          </a:rPr>
                          <m:t>𝑃</m:t>
                        </m:r>
                        <m:r>
                          <a:rPr lang="en-US" sz="1800" i="1">
                            <a:latin typeface="Cambria Math" panose="02040503050406030204" pitchFamily="18" charset="0"/>
                          </a:rPr>
                          <m:t>(</m:t>
                        </m:r>
                        <m:r>
                          <a:rPr lang="en-US" sz="1800" b="0" i="1" smtClean="0">
                            <a:latin typeface="Cambria Math" panose="02040503050406030204" pitchFamily="18" charset="0"/>
                          </a:rPr>
                          <m:t>𝑥</m:t>
                        </m:r>
                        <m:r>
                          <a:rPr lang="en-US" sz="1800" i="1">
                            <a:latin typeface="Cambria Math" panose="02040503050406030204" pitchFamily="18" charset="0"/>
                          </a:rPr>
                          <m:t>)</m:t>
                        </m:r>
                      </m:den>
                    </m:f>
                    <m:r>
                      <a:rPr lang="en-US" sz="1800" b="0" i="0"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𝐽𝑜𝑖𝑛𝑡</m:t>
                        </m:r>
                        <m:r>
                          <a:rPr lang="en-US" sz="1800" b="0" i="1" smtClean="0">
                            <a:latin typeface="Cambria Math" panose="02040503050406030204" pitchFamily="18" charset="0"/>
                          </a:rPr>
                          <m:t> </m:t>
                        </m:r>
                        <m:r>
                          <a:rPr lang="en-US" sz="1800" b="0" i="1" smtClean="0">
                            <a:latin typeface="Cambria Math" panose="02040503050406030204" pitchFamily="18" charset="0"/>
                          </a:rPr>
                          <m:t>𝑑𝑒𝑛𝑠𝑖𝑡𝑦</m:t>
                        </m:r>
                        <m:r>
                          <a:rPr lang="en-US" sz="1800" b="0" i="1" smtClean="0">
                            <a:latin typeface="Cambria Math" panose="02040503050406030204" pitchFamily="18" charset="0"/>
                          </a:rPr>
                          <m:t> </m:t>
                        </m:r>
                        <m:r>
                          <a:rPr lang="en-US" sz="1800" b="0" i="1" smtClean="0">
                            <a:latin typeface="Cambria Math" panose="02040503050406030204" pitchFamily="18" charset="0"/>
                          </a:rPr>
                          <m:t>𝑓𝑢𝑛𝑐𝑡𝑖𝑜𝑛</m:t>
                        </m:r>
                      </m:num>
                      <m:den>
                        <m:r>
                          <a:rPr lang="en-US" sz="1800" b="0" i="1" smtClean="0">
                            <a:latin typeface="Cambria Math" panose="02040503050406030204" pitchFamily="18" charset="0"/>
                          </a:rPr>
                          <m:t>𝑀𝑎𝑟𝑔𝑖𝑛𝑎𝑙</m:t>
                        </m:r>
                        <m:r>
                          <a:rPr lang="en-US" sz="1800" b="0" i="1" smtClean="0">
                            <a:latin typeface="Cambria Math" panose="02040503050406030204" pitchFamily="18" charset="0"/>
                          </a:rPr>
                          <m:t> </m:t>
                        </m:r>
                        <m:r>
                          <a:rPr lang="en-US" sz="1800" b="0" i="1" smtClean="0">
                            <a:latin typeface="Cambria Math" panose="02040503050406030204" pitchFamily="18" charset="0"/>
                          </a:rPr>
                          <m:t>𝑃𝑟𝑜𝑏</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𝑋</m:t>
                        </m:r>
                      </m:den>
                    </m:f>
                  </m:oMath>
                </a14:m>
                <a:endParaRPr lang="en-US" sz="1800" dirty="0"/>
              </a:p>
              <a:p>
                <a:pPr marL="0" lvl="0" indent="0" algn="just">
                  <a:buNone/>
                </a:pPr>
                <a:r>
                  <a:rPr lang="en-US" sz="1800" dirty="0"/>
                  <a:t>Example:      The joint density function of X and Y is given by</a:t>
                </a:r>
              </a:p>
              <a:p>
                <a:pPr marL="0" lvl="0" indent="0" algn="just">
                  <a:buNone/>
                </a:pPr>
                <a:r>
                  <a:rPr lang="en-US" sz="1800" dirty="0"/>
                  <a:t>               </a:t>
                </a:r>
                <a14:m>
                  <m:oMath xmlns:m="http://schemas.openxmlformats.org/officeDocument/2006/math">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 </m:t>
                    </m:r>
                    <m:r>
                      <a:rPr lang="en-US" sz="1800" i="1">
                        <a:latin typeface="Cambria Math" panose="02040503050406030204" pitchFamily="18" charset="0"/>
                      </a:rPr>
                      <m:t>𝑦</m:t>
                    </m:r>
                    <m:r>
                      <a:rPr lang="en-US" sz="1800" i="1">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(2</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num>
                      <m:den>
                        <m:r>
                          <a:rPr lang="en-US" sz="1800" b="0" i="1" smtClean="0">
                            <a:latin typeface="Cambria Math" panose="02040503050406030204" pitchFamily="18" charset="0"/>
                          </a:rPr>
                          <m:t>27</m:t>
                        </m:r>
                      </m:den>
                    </m:f>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=0,1,2;</m:t>
                    </m:r>
                    <m:r>
                      <a:rPr lang="en-US" sz="1800" i="1">
                        <a:latin typeface="Cambria Math" panose="02040503050406030204" pitchFamily="18" charset="0"/>
                      </a:rPr>
                      <m:t>𝑦</m:t>
                    </m:r>
                    <m:r>
                      <a:rPr lang="en-US" sz="1800" i="1">
                        <a:latin typeface="Cambria Math" panose="02040503050406030204" pitchFamily="18" charset="0"/>
                      </a:rPr>
                      <m:t>=0,1,2</m:t>
                    </m:r>
                  </m:oMath>
                </a14:m>
                <a:r>
                  <a:rPr lang="en-US" sz="1800" dirty="0"/>
                  <a:t>   </a:t>
                </a:r>
              </a:p>
              <a:p>
                <a:pPr marL="0" lvl="0" indent="0" algn="just">
                  <a:buNone/>
                </a:pPr>
                <a:r>
                  <a:rPr lang="en-US" sz="1800" dirty="0"/>
                  <a:t>   Find the conditional probability distribution of Y  given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r>
                  <a:rPr lang="en-US" sz="1800" dirty="0"/>
                  <a:t>  </a:t>
                </a:r>
              </a:p>
              <a:p>
                <a:pPr marL="0" lvl="0" indent="0" algn="just">
                  <a:buNone/>
                </a:pPr>
                <a:r>
                  <a:rPr lang="en-US" sz="1800" dirty="0"/>
                  <a:t>Solution: The conditional Prob. Distribution of Y when </a:t>
                </a:r>
                <a14:m>
                  <m:oMath xmlns:m="http://schemas.openxmlformats.org/officeDocument/2006/math">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𝑥</m:t>
                    </m:r>
                  </m:oMath>
                </a14:m>
                <a:r>
                  <a:rPr lang="en-US" sz="1800" dirty="0"/>
                  <a:t> is given:</a:t>
                </a:r>
              </a:p>
              <a:p>
                <a:pPr marL="0" lvl="0" indent="0" algn="just">
                  <a:buNone/>
                </a:pPr>
                <a:r>
                  <a:rPr lang="en-US" sz="1800" dirty="0"/>
                  <a:t>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f>
                          <m:fPr>
                            <m:type m:val="skw"/>
                            <m:ctrlPr>
                              <a:rPr lang="en-US" sz="1800" b="0" i="1" smtClean="0">
                                <a:latin typeface="Cambria Math" panose="02040503050406030204" pitchFamily="18" charset="0"/>
                              </a:rPr>
                            </m:ctrlPr>
                          </m:fPr>
                          <m:num>
                            <m:r>
                              <a:rPr lang="en-US" sz="1800" b="0" i="1" smtClean="0">
                                <a:latin typeface="Cambria Math" panose="02040503050406030204" pitchFamily="18" charset="0"/>
                              </a:rPr>
                              <m:t>𝑌</m:t>
                            </m:r>
                          </m:num>
                          <m:den>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den>
                        </m:f>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num>
                      <m:den>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den>
                    </m:f>
                  </m:oMath>
                </a14:m>
                <a:r>
                  <a:rPr lang="en-US" sz="1800" dirty="0"/>
                  <a:t>       </a:t>
                </a:r>
              </a:p>
              <a:p>
                <a:pPr marL="0" lvl="0" indent="0" algn="just">
                  <a:buNone/>
                </a:pPr>
                <a:r>
                  <a:rPr lang="en-US" sz="1800" dirty="0"/>
                  <a:t>For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=0:</m:t>
                    </m:r>
                  </m:oMath>
                </a14:m>
                <a:r>
                  <a:rPr lang="en-US" sz="1800" dirty="0"/>
                  <a:t>         </a:t>
                </a:r>
                <a14:m>
                  <m:oMath xmlns:m="http://schemas.openxmlformats.org/officeDocument/2006/math">
                    <m:r>
                      <a:rPr lang="en-US" sz="1800" b="0" i="1" dirty="0" smtClean="0">
                        <a:latin typeface="Cambria Math" panose="02040503050406030204" pitchFamily="18" charset="0"/>
                      </a:rPr>
                      <m:t>𝑃</m:t>
                    </m:r>
                    <m:d>
                      <m:dPr>
                        <m:ctrlPr>
                          <a:rPr lang="en-US" sz="1800" b="0" i="1" dirty="0" smtClean="0">
                            <a:latin typeface="Cambria Math" panose="02040503050406030204" pitchFamily="18" charset="0"/>
                          </a:rPr>
                        </m:ctrlPr>
                      </m:dPr>
                      <m:e>
                        <m:f>
                          <m:fPr>
                            <m:type m:val="skw"/>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𝑌</m:t>
                            </m:r>
                          </m:num>
                          <m:den>
                            <m:r>
                              <a:rPr lang="en-US" sz="1800" b="0" i="1" dirty="0" smtClean="0">
                                <a:latin typeface="Cambria Math" panose="02040503050406030204" pitchFamily="18" charset="0"/>
                              </a:rPr>
                              <m:t>𝑋</m:t>
                            </m:r>
                            <m:r>
                              <a:rPr lang="en-US" sz="1800" b="0" i="1" dirty="0" smtClean="0">
                                <a:latin typeface="Cambria Math" panose="02040503050406030204" pitchFamily="18" charset="0"/>
                              </a:rPr>
                              <m:t>=</m:t>
                            </m:r>
                            <m:r>
                              <a:rPr lang="en-US" sz="1800" b="0" i="1" dirty="0" smtClean="0">
                                <a:latin typeface="Cambria Math" panose="02040503050406030204" pitchFamily="18" charset="0"/>
                              </a:rPr>
                              <m:t>𝑥</m:t>
                            </m:r>
                          </m:den>
                        </m:f>
                      </m:e>
                    </m:d>
                    <m:r>
                      <a:rPr lang="en-US" sz="1800" b="0" i="1" dirty="0" smtClean="0">
                        <a:latin typeface="Cambria Math" panose="02040503050406030204" pitchFamily="18" charset="0"/>
                      </a:rPr>
                      <m:t>=</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𝑃</m:t>
                        </m:r>
                        <m:r>
                          <a:rPr lang="en-US" sz="1800" b="0" i="1" dirty="0" smtClean="0">
                            <a:latin typeface="Cambria Math" panose="02040503050406030204" pitchFamily="18" charset="0"/>
                          </a:rPr>
                          <m:t>(0,</m:t>
                        </m:r>
                        <m:r>
                          <a:rPr lang="en-US" sz="1800" b="0" i="1" dirty="0" smtClean="0">
                            <a:latin typeface="Cambria Math" panose="02040503050406030204" pitchFamily="18" charset="0"/>
                          </a:rPr>
                          <m:t>𝑌</m:t>
                        </m:r>
                        <m:r>
                          <a:rPr lang="en-US" sz="1800" b="0" i="1" dirty="0" smtClean="0">
                            <a:latin typeface="Cambria Math" panose="02040503050406030204" pitchFamily="18" charset="0"/>
                          </a:rPr>
                          <m:t>)</m:t>
                        </m:r>
                      </m:num>
                      <m:den>
                        <m:r>
                          <a:rPr lang="en-US" sz="1800" b="0" i="1" dirty="0" smtClean="0">
                            <a:latin typeface="Cambria Math" panose="02040503050406030204" pitchFamily="18" charset="0"/>
                          </a:rPr>
                          <m:t>𝑃</m:t>
                        </m:r>
                        <m:r>
                          <a:rPr lang="en-US" sz="1800" b="0" i="1" dirty="0" smtClean="0">
                            <a:latin typeface="Cambria Math" panose="02040503050406030204" pitchFamily="18" charset="0"/>
                          </a:rPr>
                          <m:t>(0)</m:t>
                        </m:r>
                      </m:den>
                    </m:f>
                    <m:r>
                      <a:rPr lang="en-US" sz="1800" b="0" i="1" dirty="0" smtClean="0">
                        <a:latin typeface="Cambria Math" panose="02040503050406030204" pitchFamily="18" charset="0"/>
                      </a:rPr>
                      <m:t>=</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0</m:t>
                        </m:r>
                      </m:num>
                      <m:den>
                        <m:f>
                          <m:fPr>
                            <m:type m:val="skw"/>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27</m:t>
                            </m:r>
                          </m:den>
                        </m:f>
                      </m:den>
                    </m:f>
                    <m:r>
                      <a:rPr lang="en-US" sz="1800" b="0" i="1" dirty="0" smtClean="0">
                        <a:latin typeface="Cambria Math" panose="02040503050406030204" pitchFamily="18" charset="0"/>
                      </a:rPr>
                      <m:t>=0</m:t>
                    </m:r>
                  </m:oMath>
                </a14:m>
                <a:endParaRPr lang="en-US" sz="1800" b="0" dirty="0"/>
              </a:p>
              <a:p>
                <a:pPr marL="0" lvl="0" indent="0" algn="just">
                  <a:buNone/>
                </a:pPr>
                <a:r>
                  <a:rPr lang="en-US" sz="1800" dirty="0"/>
                  <a:t>For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=1:        </m:t>
                    </m:r>
                  </m:oMath>
                </a14:m>
                <a:r>
                  <a:rPr lang="en-US" sz="1800" dirty="0"/>
                  <a:t> </a:t>
                </a:r>
                <a14:m>
                  <m:oMath xmlns:m="http://schemas.openxmlformats.org/officeDocument/2006/math">
                    <m:r>
                      <a:rPr lang="en-US" sz="1800" i="1" dirty="0">
                        <a:latin typeface="Cambria Math" panose="02040503050406030204" pitchFamily="18" charset="0"/>
                      </a:rPr>
                      <m:t>𝑃</m:t>
                    </m:r>
                    <m:d>
                      <m:dPr>
                        <m:ctrlPr>
                          <a:rPr lang="en-US" sz="1800" i="1" dirty="0">
                            <a:latin typeface="Cambria Math" panose="02040503050406030204" pitchFamily="18" charset="0"/>
                          </a:rPr>
                        </m:ctrlPr>
                      </m:dPr>
                      <m:e>
                        <m:f>
                          <m:fPr>
                            <m:type m:val="skw"/>
                            <m:ctrlPr>
                              <a:rPr lang="en-US" sz="1800" i="1" dirty="0">
                                <a:latin typeface="Cambria Math" panose="02040503050406030204" pitchFamily="18" charset="0"/>
                              </a:rPr>
                            </m:ctrlPr>
                          </m:fPr>
                          <m:num>
                            <m:r>
                              <a:rPr lang="en-US" sz="1800" i="1" dirty="0">
                                <a:latin typeface="Cambria Math" panose="02040503050406030204" pitchFamily="18" charset="0"/>
                              </a:rPr>
                              <m:t>𝑌</m:t>
                            </m:r>
                          </m:num>
                          <m:den>
                            <m:r>
                              <a:rPr lang="en-US" sz="1800" i="1" dirty="0">
                                <a:latin typeface="Cambria Math" panose="02040503050406030204" pitchFamily="18" charset="0"/>
                              </a:rPr>
                              <m:t>𝑋</m:t>
                            </m:r>
                            <m:r>
                              <a:rPr lang="en-US" sz="1800" i="1" dirty="0">
                                <a:latin typeface="Cambria Math" panose="02040503050406030204" pitchFamily="18" charset="0"/>
                              </a:rPr>
                              <m:t>=</m:t>
                            </m:r>
                            <m:r>
                              <a:rPr lang="en-US" sz="1800" i="1" dirty="0">
                                <a:latin typeface="Cambria Math" panose="02040503050406030204" pitchFamily="18" charset="0"/>
                              </a:rPr>
                              <m:t>𝑥</m:t>
                            </m:r>
                          </m:den>
                        </m:f>
                      </m:e>
                    </m:d>
                    <m:r>
                      <a:rPr lang="en-US" sz="1800" b="0" i="0" dirty="0" smtClean="0">
                        <a:latin typeface="Cambria Math" panose="02040503050406030204" pitchFamily="18" charset="0"/>
                      </a:rPr>
                      <m:t>=</m:t>
                    </m:r>
                    <m:f>
                      <m:fPr>
                        <m:ctrlPr>
                          <a:rPr lang="en-US" sz="1800" b="0" i="1" dirty="0" smtClean="0">
                            <a:latin typeface="Cambria Math" panose="02040503050406030204" pitchFamily="18" charset="0"/>
                          </a:rPr>
                        </m:ctrlPr>
                      </m:fPr>
                      <m:num>
                        <m:r>
                          <a:rPr lang="en-US" sz="1800" b="0" i="0" dirty="0" smtClean="0">
                            <a:latin typeface="Cambria Math" panose="02040503050406030204" pitchFamily="18" charset="0"/>
                          </a:rPr>
                          <m:t>3</m:t>
                        </m:r>
                      </m:num>
                      <m:den>
                        <m:r>
                          <a:rPr lang="en-US" sz="1800" b="0" i="0" dirty="0" smtClean="0">
                            <a:latin typeface="Cambria Math" panose="02040503050406030204" pitchFamily="18" charset="0"/>
                          </a:rPr>
                          <m:t>9</m:t>
                        </m:r>
                      </m:den>
                    </m:f>
                  </m:oMath>
                </a14:m>
                <a:endParaRPr lang="en-US" sz="1800" b="0" dirty="0"/>
              </a:p>
              <a:p>
                <a:pPr marL="0" lvl="0" indent="0" algn="just">
                  <a:buNone/>
                </a:pPr>
                <a:r>
                  <a:rPr lang="en-US" sz="1800" dirty="0"/>
                  <a:t>For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=2:</m:t>
                    </m:r>
                  </m:oMath>
                </a14:m>
                <a:r>
                  <a:rPr lang="en-US" sz="1800" dirty="0"/>
                  <a:t>       </a:t>
                </a:r>
                <a14:m>
                  <m:oMath xmlns:m="http://schemas.openxmlformats.org/officeDocument/2006/math">
                    <m:r>
                      <a:rPr lang="en-US" sz="1800" i="1" dirty="0">
                        <a:latin typeface="Cambria Math" panose="02040503050406030204" pitchFamily="18" charset="0"/>
                      </a:rPr>
                      <m:t>𝑃</m:t>
                    </m:r>
                    <m:d>
                      <m:dPr>
                        <m:ctrlPr>
                          <a:rPr lang="en-US" sz="1800" i="1" dirty="0">
                            <a:latin typeface="Cambria Math" panose="02040503050406030204" pitchFamily="18" charset="0"/>
                          </a:rPr>
                        </m:ctrlPr>
                      </m:dPr>
                      <m:e>
                        <m:f>
                          <m:fPr>
                            <m:type m:val="skw"/>
                            <m:ctrlPr>
                              <a:rPr lang="en-US" sz="1800" i="1" dirty="0">
                                <a:latin typeface="Cambria Math" panose="02040503050406030204" pitchFamily="18" charset="0"/>
                              </a:rPr>
                            </m:ctrlPr>
                          </m:fPr>
                          <m:num>
                            <m:r>
                              <a:rPr lang="en-US" sz="1800" i="1" dirty="0">
                                <a:latin typeface="Cambria Math" panose="02040503050406030204" pitchFamily="18" charset="0"/>
                              </a:rPr>
                              <m:t>𝑌</m:t>
                            </m:r>
                          </m:num>
                          <m:den>
                            <m:r>
                              <a:rPr lang="en-US" sz="1800" i="1" dirty="0">
                                <a:latin typeface="Cambria Math" panose="02040503050406030204" pitchFamily="18" charset="0"/>
                              </a:rPr>
                              <m:t>𝑋</m:t>
                            </m:r>
                            <m:r>
                              <a:rPr lang="en-US" sz="1800" i="1" dirty="0">
                                <a:latin typeface="Cambria Math" panose="02040503050406030204" pitchFamily="18" charset="0"/>
                              </a:rPr>
                              <m:t>=</m:t>
                            </m:r>
                            <m:r>
                              <a:rPr lang="en-US" sz="1800" i="1" dirty="0">
                                <a:latin typeface="Cambria Math" panose="02040503050406030204" pitchFamily="18" charset="0"/>
                              </a:rPr>
                              <m:t>𝑥</m:t>
                            </m:r>
                          </m:den>
                        </m:f>
                      </m:e>
                    </m:d>
                    <m:r>
                      <a:rPr lang="en-US" sz="1800" b="0" i="1" dirty="0" smtClean="0">
                        <a:latin typeface="Cambria Math" panose="02040503050406030204" pitchFamily="18" charset="0"/>
                      </a:rPr>
                      <m:t>=</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4</m:t>
                        </m:r>
                      </m:num>
                      <m:den>
                        <m:r>
                          <a:rPr lang="en-US" sz="1800" b="0" i="1" dirty="0" smtClean="0">
                            <a:latin typeface="Cambria Math" panose="02040503050406030204" pitchFamily="18" charset="0"/>
                          </a:rPr>
                          <m:t>9</m:t>
                        </m:r>
                      </m:den>
                    </m:f>
                  </m:oMath>
                </a14:m>
                <a:endParaRPr lang="en-US" sz="1800" dirty="0"/>
              </a:p>
              <a:p>
                <a:pPr marL="0" lvl="0" indent="0" algn="just">
                  <a:buNone/>
                </a:pPr>
                <a:r>
                  <a:rPr lang="en-US" sz="1800" dirty="0"/>
                  <a:t> </a:t>
                </a:r>
              </a:p>
              <a:p>
                <a:pPr marL="0" indent="0">
                  <a:buNone/>
                </a:pPr>
                <a:endParaRPr lang="en-US" sz="2400" dirty="0"/>
              </a:p>
              <a:p>
                <a:pPr marL="0" lvl="0" indent="0">
                  <a:buNone/>
                </a:pPr>
                <a:endParaRPr lang="en-US" sz="24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5149850"/>
              </a:xfrm>
              <a:blipFill rotWithShape="0">
                <a:blip r:embed="rId2"/>
                <a:stretch>
                  <a:fillRect l="-667" t="-8768" r="-1333" b="-142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C745B2D-1932-4F57-93EE-EBCB8CC6212F}"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Conditional Probability distribution(CO3)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1200" dirty="0">
              <a:solidFill>
                <a:schemeClr val="tx1">
                  <a:tint val="75000"/>
                </a:schemeClr>
              </a:solidFill>
            </a:endParaRPr>
          </a:p>
        </p:txBody>
      </p:sp>
      <p:sp>
        <p:nvSpPr>
          <p:cNvPr id="2" name="Footer Placeholder 1"/>
          <p:cNvSpPr>
            <a:spLocks noGrp="1"/>
          </p:cNvSpPr>
          <p:nvPr>
            <p:ph type="ftr" sz="quarter" idx="11"/>
          </p:nvPr>
        </p:nvSpPr>
        <p:spPr>
          <a:xfrm>
            <a:off x="2133600" y="6356350"/>
            <a:ext cx="3810000" cy="365125"/>
          </a:xfrm>
        </p:spPr>
        <p:txBody>
          <a:bodyPr/>
          <a:lstStyle/>
          <a:p>
            <a:r>
              <a:rPr lang="en-US"/>
              <a:t>Faculty Name   Reeta Tyagi   Unit III</a:t>
            </a:r>
            <a:endParaRPr lang="en-US" dirty="0"/>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633405480"/>
                  </p:ext>
                </p:extLst>
              </p:nvPr>
            </p:nvGraphicFramePr>
            <p:xfrm>
              <a:off x="5257800" y="4191001"/>
              <a:ext cx="3733800" cy="2194225"/>
            </p:xfrm>
            <a:graphic>
              <a:graphicData uri="http://schemas.openxmlformats.org/drawingml/2006/table">
                <a:tbl>
                  <a:tblPr firstRow="1" bandRow="1">
                    <a:tableStyleId>{5C22544A-7EE6-4342-B048-85BDC9FD1C3A}</a:tableStyleId>
                  </a:tblPr>
                  <a:tblGrid>
                    <a:gridCol w="730526">
                      <a:extLst>
                        <a:ext uri="{9D8B030D-6E8A-4147-A177-3AD203B41FA5}">
                          <a16:colId xmlns:a16="http://schemas.microsoft.com/office/drawing/2014/main" val="20000"/>
                        </a:ext>
                      </a:extLst>
                    </a:gridCol>
                    <a:gridCol w="730526">
                      <a:extLst>
                        <a:ext uri="{9D8B030D-6E8A-4147-A177-3AD203B41FA5}">
                          <a16:colId xmlns:a16="http://schemas.microsoft.com/office/drawing/2014/main" val="20001"/>
                        </a:ext>
                      </a:extLst>
                    </a:gridCol>
                    <a:gridCol w="730526">
                      <a:extLst>
                        <a:ext uri="{9D8B030D-6E8A-4147-A177-3AD203B41FA5}">
                          <a16:colId xmlns:a16="http://schemas.microsoft.com/office/drawing/2014/main" val="20002"/>
                        </a:ext>
                      </a:extLst>
                    </a:gridCol>
                    <a:gridCol w="764349">
                      <a:extLst>
                        <a:ext uri="{9D8B030D-6E8A-4147-A177-3AD203B41FA5}">
                          <a16:colId xmlns:a16="http://schemas.microsoft.com/office/drawing/2014/main" val="20003"/>
                        </a:ext>
                      </a:extLst>
                    </a:gridCol>
                    <a:gridCol w="777873">
                      <a:extLst>
                        <a:ext uri="{9D8B030D-6E8A-4147-A177-3AD203B41FA5}">
                          <a16:colId xmlns:a16="http://schemas.microsoft.com/office/drawing/2014/main" val="20004"/>
                        </a:ext>
                      </a:extLst>
                    </a:gridCol>
                  </a:tblGrid>
                  <a:tr h="626605">
                    <a:tc>
                      <a:txBody>
                        <a:bodyPr/>
                        <a:lstStyle/>
                        <a:p>
                          <a:r>
                            <a:rPr lang="en-US" dirty="0"/>
                            <a:t>Y</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a:p>
                          <a:r>
                            <a:rPr lang="en-US" dirty="0"/>
                            <a:t>X</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Total</a:t>
                          </a:r>
                        </a:p>
                      </a:txBody>
                      <a:tcPr/>
                    </a:tc>
                    <a:extLst>
                      <a:ext uri="{0D108BD9-81ED-4DB2-BD59-A6C34878D82A}">
                        <a16:rowId xmlns:a16="http://schemas.microsoft.com/office/drawing/2014/main" val="10000"/>
                      </a:ext>
                    </a:extLst>
                  </a:tr>
                  <a:tr h="358060">
                    <a:tc>
                      <a:txBody>
                        <a:bodyPr/>
                        <a:lstStyle/>
                        <a:p>
                          <a:r>
                            <a:rPr lang="en-US" dirty="0"/>
                            <a:t>0</a:t>
                          </a:r>
                        </a:p>
                      </a:txBody>
                      <a:tcPr/>
                    </a:tc>
                    <a:tc>
                      <a:txBody>
                        <a:bodyPr/>
                        <a:lstStyle/>
                        <a:p>
                          <a:r>
                            <a:rPr lang="en-US" dirty="0"/>
                            <a:t>0</a:t>
                          </a:r>
                        </a:p>
                      </a:txBody>
                      <a:tcPr/>
                    </a:tc>
                    <a:tc>
                      <a:txBody>
                        <a:bodyPr/>
                        <a:lstStyle/>
                        <a:p>
                          <a:r>
                            <a:rPr lang="en-US" dirty="0"/>
                            <a:t>1/27</a:t>
                          </a:r>
                        </a:p>
                      </a:txBody>
                      <a:tcPr/>
                    </a:tc>
                    <a:tc>
                      <a:txBody>
                        <a:bodyPr/>
                        <a:lstStyle/>
                        <a:p>
                          <a:r>
                            <a:rPr lang="en-US" dirty="0"/>
                            <a:t>2/27</a:t>
                          </a:r>
                        </a:p>
                      </a:txBody>
                      <a:tcPr/>
                    </a:tc>
                    <a:tc>
                      <a:txBody>
                        <a:bodyPr/>
                        <a:lstStyle/>
                        <a:p>
                          <a:r>
                            <a:rPr lang="en-US" dirty="0"/>
                            <a:t>3/27</a:t>
                          </a:r>
                        </a:p>
                      </a:txBody>
                      <a:tcPr/>
                    </a:tc>
                    <a:extLst>
                      <a:ext uri="{0D108BD9-81ED-4DB2-BD59-A6C34878D82A}">
                        <a16:rowId xmlns:a16="http://schemas.microsoft.com/office/drawing/2014/main" val="10001"/>
                      </a:ext>
                    </a:extLst>
                  </a:tr>
                  <a:tr h="358060">
                    <a:tc>
                      <a:txBody>
                        <a:bodyPr/>
                        <a:lstStyle/>
                        <a:p>
                          <a:r>
                            <a:rPr lang="en-US" dirty="0"/>
                            <a:t>1</a:t>
                          </a:r>
                        </a:p>
                      </a:txBody>
                      <a:tcPr/>
                    </a:tc>
                    <a:tc>
                      <a:txBody>
                        <a:bodyPr/>
                        <a:lstStyle/>
                        <a:p>
                          <a:r>
                            <a:rPr lang="en-US" dirty="0"/>
                            <a:t>2/27</a:t>
                          </a:r>
                        </a:p>
                      </a:txBody>
                      <a:tcPr/>
                    </a:tc>
                    <a:tc>
                      <a:txBody>
                        <a:bodyPr/>
                        <a:lstStyle/>
                        <a:p>
                          <a:r>
                            <a:rPr lang="en-US" dirty="0"/>
                            <a:t>3/27</a:t>
                          </a:r>
                        </a:p>
                      </a:txBody>
                      <a:tcPr/>
                    </a:tc>
                    <a:tc>
                      <a:txBody>
                        <a:bodyPr/>
                        <a:lstStyle/>
                        <a:p>
                          <a:r>
                            <a:rPr lang="en-US" dirty="0"/>
                            <a:t>4/27</a:t>
                          </a:r>
                        </a:p>
                      </a:txBody>
                      <a:tcPr/>
                    </a:tc>
                    <a:tc>
                      <a:txBody>
                        <a:bodyPr/>
                        <a:lstStyle/>
                        <a:p>
                          <a:r>
                            <a:rPr lang="en-US" dirty="0"/>
                            <a:t>9/27</a:t>
                          </a:r>
                        </a:p>
                      </a:txBody>
                      <a:tcPr/>
                    </a:tc>
                    <a:extLst>
                      <a:ext uri="{0D108BD9-81ED-4DB2-BD59-A6C34878D82A}">
                        <a16:rowId xmlns:a16="http://schemas.microsoft.com/office/drawing/2014/main" val="10002"/>
                      </a:ext>
                    </a:extLst>
                  </a:tr>
                  <a:tr h="393652">
                    <a:tc>
                      <a:txBody>
                        <a:bodyPr/>
                        <a:lstStyle/>
                        <a:p>
                          <a:r>
                            <a:rPr lang="en-US" dirty="0"/>
                            <a:t>2</a:t>
                          </a:r>
                        </a:p>
                      </a:txBody>
                      <a:tcPr/>
                    </a:tc>
                    <a:tc>
                      <a:txBody>
                        <a:bodyPr/>
                        <a:lstStyle/>
                        <a:p>
                          <a:r>
                            <a:rPr lang="en-US" dirty="0"/>
                            <a:t>4/27</a:t>
                          </a:r>
                        </a:p>
                      </a:txBody>
                      <a:tcPr/>
                    </a:tc>
                    <a:tc>
                      <a:txBody>
                        <a:bodyPr/>
                        <a:lstStyle/>
                        <a:p>
                          <a:r>
                            <a:rPr lang="en-US" dirty="0"/>
                            <a:t>5/27</a:t>
                          </a:r>
                        </a:p>
                      </a:txBody>
                      <a:tcPr/>
                    </a:tc>
                    <a:tc>
                      <a:txBody>
                        <a:bodyPr/>
                        <a:lstStyle/>
                        <a:p>
                          <a:r>
                            <a:rPr lang="en-US" dirty="0"/>
                            <a:t>6/27</a:t>
                          </a:r>
                        </a:p>
                      </a:txBody>
                      <a:tcPr/>
                    </a:tc>
                    <a:tc>
                      <a:txBody>
                        <a:bodyPr/>
                        <a:lstStyle/>
                        <a:p>
                          <a:r>
                            <a:rPr lang="en-US" dirty="0"/>
                            <a:t>15/27</a:t>
                          </a:r>
                        </a:p>
                      </a:txBody>
                      <a:tcPr/>
                    </a:tc>
                    <a:extLst>
                      <a:ext uri="{0D108BD9-81ED-4DB2-BD59-A6C34878D82A}">
                        <a16:rowId xmlns:a16="http://schemas.microsoft.com/office/drawing/2014/main" val="10003"/>
                      </a:ext>
                    </a:extLst>
                  </a:tr>
                  <a:tr h="428973">
                    <a:tc>
                      <a:txBody>
                        <a:bodyPr/>
                        <a:lstStyle/>
                        <a:p>
                          <a:r>
                            <a:rPr lang="en-US" dirty="0"/>
                            <a:t>Total</a:t>
                          </a:r>
                        </a:p>
                      </a:txBody>
                      <a:tcPr/>
                    </a:tc>
                    <a:tc>
                      <a:txBody>
                        <a:bodyPr/>
                        <a:lstStyle/>
                        <a:p>
                          <a:r>
                            <a:rPr lang="en-US" dirty="0"/>
                            <a:t>6/27</a:t>
                          </a:r>
                        </a:p>
                      </a:txBody>
                      <a:tcPr/>
                    </a:tc>
                    <a:tc>
                      <a:txBody>
                        <a:bodyPr/>
                        <a:lstStyle/>
                        <a:p>
                          <a:r>
                            <a:rPr lang="en-US" dirty="0"/>
                            <a:t>9/27</a:t>
                          </a:r>
                        </a:p>
                      </a:txBody>
                      <a:tcPr/>
                    </a:tc>
                    <a:tc>
                      <a:txBody>
                        <a:bodyPr/>
                        <a:lstStyle/>
                        <a:p>
                          <a:r>
                            <a:rPr lang="en-US" dirty="0"/>
                            <a:t>12/27</a:t>
                          </a:r>
                        </a:p>
                      </a:txBody>
                      <a:tcPr/>
                    </a:tc>
                    <a:tc>
                      <a:txBody>
                        <a:bodyPr/>
                        <a:lstStyle/>
                        <a:p>
                          <a:r>
                            <a:rPr lang="en-US" dirty="0"/>
                            <a:t>1</a:t>
                          </a:r>
                        </a:p>
                      </a:txBody>
                      <a:tcPr/>
                    </a:tc>
                    <a:extLst>
                      <a:ext uri="{0D108BD9-81ED-4DB2-BD59-A6C34878D82A}">
                        <a16:rowId xmlns:a16="http://schemas.microsoft.com/office/drawing/2014/main" val="1000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633405480"/>
                  </p:ext>
                </p:extLst>
              </p:nvPr>
            </p:nvGraphicFramePr>
            <p:xfrm>
              <a:off x="5257800" y="4191001"/>
              <a:ext cx="3733800" cy="2194225"/>
            </p:xfrm>
            <a:graphic>
              <a:graphicData uri="http://schemas.openxmlformats.org/drawingml/2006/table">
                <a:tbl>
                  <a:tblPr firstRow="1" bandRow="1">
                    <a:tableStyleId>{5C22544A-7EE6-4342-B048-85BDC9FD1C3A}</a:tableStyleId>
                  </a:tblPr>
                  <a:tblGrid>
                    <a:gridCol w="730526"/>
                    <a:gridCol w="730526"/>
                    <a:gridCol w="730526"/>
                    <a:gridCol w="764349"/>
                    <a:gridCol w="777873"/>
                  </a:tblGrid>
                  <a:tr h="640080">
                    <a:tc>
                      <a:txBody>
                        <a:bodyPr/>
                        <a:lstStyle/>
                        <a:p>
                          <a:endParaRPr lang="en-US"/>
                        </a:p>
                      </a:txBody>
                      <a:tcPr>
                        <a:blipFill rotWithShape="0">
                          <a:blip r:embed="rId3"/>
                          <a:stretch>
                            <a:fillRect l="-833" t="-4762" r="-415000" b="-248571"/>
                          </a:stretch>
                        </a:blipFill>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Total</a:t>
                          </a:r>
                          <a:endParaRPr lang="en-US" dirty="0"/>
                        </a:p>
                      </a:txBody>
                      <a:tcPr/>
                    </a:tc>
                  </a:tr>
                  <a:tr h="36576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1/27</a:t>
                          </a:r>
                          <a:endParaRPr lang="en-US" dirty="0"/>
                        </a:p>
                      </a:txBody>
                      <a:tcPr/>
                    </a:tc>
                    <a:tc>
                      <a:txBody>
                        <a:bodyPr/>
                        <a:lstStyle/>
                        <a:p>
                          <a:r>
                            <a:rPr lang="en-US" dirty="0" smtClean="0"/>
                            <a:t>2/27</a:t>
                          </a:r>
                          <a:endParaRPr lang="en-US" dirty="0"/>
                        </a:p>
                      </a:txBody>
                      <a:tcPr/>
                    </a:tc>
                    <a:tc>
                      <a:txBody>
                        <a:bodyPr/>
                        <a:lstStyle/>
                        <a:p>
                          <a:r>
                            <a:rPr lang="en-US" dirty="0" smtClean="0"/>
                            <a:t>3/27</a:t>
                          </a:r>
                          <a:endParaRPr lang="en-US" dirty="0"/>
                        </a:p>
                      </a:txBody>
                      <a:tcPr/>
                    </a:tc>
                  </a:tr>
                  <a:tr h="365760">
                    <a:tc>
                      <a:txBody>
                        <a:bodyPr/>
                        <a:lstStyle/>
                        <a:p>
                          <a:r>
                            <a:rPr lang="en-US" dirty="0" smtClean="0"/>
                            <a:t>1</a:t>
                          </a:r>
                          <a:endParaRPr lang="en-US" dirty="0"/>
                        </a:p>
                      </a:txBody>
                      <a:tcPr/>
                    </a:tc>
                    <a:tc>
                      <a:txBody>
                        <a:bodyPr/>
                        <a:lstStyle/>
                        <a:p>
                          <a:r>
                            <a:rPr lang="en-US" dirty="0" smtClean="0"/>
                            <a:t>2/27</a:t>
                          </a:r>
                          <a:endParaRPr lang="en-US" dirty="0"/>
                        </a:p>
                      </a:txBody>
                      <a:tcPr/>
                    </a:tc>
                    <a:tc>
                      <a:txBody>
                        <a:bodyPr/>
                        <a:lstStyle/>
                        <a:p>
                          <a:r>
                            <a:rPr lang="en-US" dirty="0" smtClean="0"/>
                            <a:t>3/27</a:t>
                          </a:r>
                          <a:endParaRPr lang="en-US" dirty="0"/>
                        </a:p>
                      </a:txBody>
                      <a:tcPr/>
                    </a:tc>
                    <a:tc>
                      <a:txBody>
                        <a:bodyPr/>
                        <a:lstStyle/>
                        <a:p>
                          <a:r>
                            <a:rPr lang="en-US" dirty="0" smtClean="0"/>
                            <a:t>4/27</a:t>
                          </a:r>
                          <a:endParaRPr lang="en-US" dirty="0"/>
                        </a:p>
                      </a:txBody>
                      <a:tcPr/>
                    </a:tc>
                    <a:tc>
                      <a:txBody>
                        <a:bodyPr/>
                        <a:lstStyle/>
                        <a:p>
                          <a:r>
                            <a:rPr lang="en-US" dirty="0" smtClean="0"/>
                            <a:t>9/27</a:t>
                          </a:r>
                          <a:endParaRPr lang="en-US" dirty="0"/>
                        </a:p>
                      </a:txBody>
                      <a:tcPr/>
                    </a:tc>
                  </a:tr>
                  <a:tr h="393652">
                    <a:tc>
                      <a:txBody>
                        <a:bodyPr/>
                        <a:lstStyle/>
                        <a:p>
                          <a:r>
                            <a:rPr lang="en-US" dirty="0" smtClean="0"/>
                            <a:t>2</a:t>
                          </a:r>
                          <a:endParaRPr lang="en-US" dirty="0"/>
                        </a:p>
                      </a:txBody>
                      <a:tcPr/>
                    </a:tc>
                    <a:tc>
                      <a:txBody>
                        <a:bodyPr/>
                        <a:lstStyle/>
                        <a:p>
                          <a:r>
                            <a:rPr lang="en-US" dirty="0" smtClean="0"/>
                            <a:t>4/27</a:t>
                          </a:r>
                          <a:endParaRPr lang="en-US" dirty="0"/>
                        </a:p>
                      </a:txBody>
                      <a:tcPr/>
                    </a:tc>
                    <a:tc>
                      <a:txBody>
                        <a:bodyPr/>
                        <a:lstStyle/>
                        <a:p>
                          <a:r>
                            <a:rPr lang="en-US" dirty="0" smtClean="0"/>
                            <a:t>5/27</a:t>
                          </a:r>
                          <a:endParaRPr lang="en-US" dirty="0"/>
                        </a:p>
                      </a:txBody>
                      <a:tcPr/>
                    </a:tc>
                    <a:tc>
                      <a:txBody>
                        <a:bodyPr/>
                        <a:lstStyle/>
                        <a:p>
                          <a:r>
                            <a:rPr lang="en-US" dirty="0" smtClean="0"/>
                            <a:t>6/27</a:t>
                          </a:r>
                          <a:endParaRPr lang="en-US" dirty="0"/>
                        </a:p>
                      </a:txBody>
                      <a:tcPr/>
                    </a:tc>
                    <a:tc>
                      <a:txBody>
                        <a:bodyPr/>
                        <a:lstStyle/>
                        <a:p>
                          <a:r>
                            <a:rPr lang="en-US" dirty="0" smtClean="0"/>
                            <a:t>15/27</a:t>
                          </a:r>
                          <a:endParaRPr lang="en-US" dirty="0"/>
                        </a:p>
                      </a:txBody>
                      <a:tcPr/>
                    </a:tc>
                  </a:tr>
                  <a:tr h="428973">
                    <a:tc>
                      <a:txBody>
                        <a:bodyPr/>
                        <a:lstStyle/>
                        <a:p>
                          <a:r>
                            <a:rPr lang="en-US" dirty="0" smtClean="0"/>
                            <a:t>Total</a:t>
                          </a:r>
                          <a:endParaRPr lang="en-US" dirty="0"/>
                        </a:p>
                      </a:txBody>
                      <a:tcPr/>
                    </a:tc>
                    <a:tc>
                      <a:txBody>
                        <a:bodyPr/>
                        <a:lstStyle/>
                        <a:p>
                          <a:r>
                            <a:rPr lang="en-US" dirty="0" smtClean="0"/>
                            <a:t>6/27</a:t>
                          </a:r>
                          <a:endParaRPr lang="en-US" dirty="0"/>
                        </a:p>
                      </a:txBody>
                      <a:tcPr/>
                    </a:tc>
                    <a:tc>
                      <a:txBody>
                        <a:bodyPr/>
                        <a:lstStyle/>
                        <a:p>
                          <a:r>
                            <a:rPr lang="en-US" dirty="0" smtClean="0"/>
                            <a:t>9/27</a:t>
                          </a:r>
                          <a:endParaRPr lang="en-US" dirty="0"/>
                        </a:p>
                      </a:txBody>
                      <a:tcPr/>
                    </a:tc>
                    <a:tc>
                      <a:txBody>
                        <a:bodyPr/>
                        <a:lstStyle/>
                        <a:p>
                          <a:r>
                            <a:rPr lang="en-US" dirty="0" smtClean="0"/>
                            <a:t>12/27</a:t>
                          </a:r>
                          <a:endParaRPr lang="en-US" dirty="0"/>
                        </a:p>
                      </a:txBody>
                      <a:tcPr/>
                    </a:tc>
                    <a:tc>
                      <a:txBody>
                        <a:bodyPr/>
                        <a:lstStyle/>
                        <a:p>
                          <a:r>
                            <a:rPr lang="en-US" dirty="0" smtClean="0"/>
                            <a:t>1</a:t>
                          </a:r>
                          <a:endParaRPr lang="en-US" dirty="0"/>
                        </a:p>
                      </a:txBody>
                      <a:tcPr/>
                    </a:tc>
                  </a:tr>
                </a:tbl>
              </a:graphicData>
            </a:graphic>
          </p:graphicFrame>
        </mc:Fallback>
      </mc:AlternateContent>
    </p:spTree>
    <p:extLst>
      <p:ext uri="{BB962C8B-B14F-4D97-AF65-F5344CB8AC3E}">
        <p14:creationId xmlns:p14="http://schemas.microsoft.com/office/powerpoint/2010/main" val="2879004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1800" dirty="0"/>
                  <a:t>Q1. The joint probability distribution of two random variables X and Y is given by:</a:t>
                </a:r>
              </a:p>
              <a:p>
                <a:pPr marL="0" lvl="0" indent="0" algn="just">
                  <a:buNone/>
                </a:pPr>
                <a:r>
                  <a:rPr lang="en-US" sz="1800" dirty="0"/>
                  <a:t>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=0,</m:t>
                        </m:r>
                        <m:r>
                          <a:rPr lang="en-US" sz="1800" b="0" i="1" smtClean="0">
                            <a:latin typeface="Cambria Math" panose="02040503050406030204" pitchFamily="18" charset="0"/>
                          </a:rPr>
                          <m:t>𝑌</m:t>
                        </m:r>
                        <m:r>
                          <a:rPr lang="en-US" sz="1800" b="0" i="1" smtClean="0">
                            <a:latin typeface="Cambria Math" panose="02040503050406030204" pitchFamily="18" charset="0"/>
                          </a:rPr>
                          <m:t>=1</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3</m:t>
                        </m:r>
                      </m:den>
                    </m:f>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=1,</m:t>
                        </m:r>
                        <m:r>
                          <a:rPr lang="en-US" sz="1800" b="0" i="1" smtClean="0">
                            <a:latin typeface="Cambria Math" panose="02040503050406030204" pitchFamily="18" charset="0"/>
                          </a:rPr>
                          <m:t>𝑌</m:t>
                        </m:r>
                        <m:r>
                          <a:rPr lang="en-US" sz="1800" b="0" i="1" smtClean="0">
                            <a:latin typeface="Cambria Math" panose="02040503050406030204" pitchFamily="18" charset="0"/>
                          </a:rPr>
                          <m:t>=−1</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3</m:t>
                        </m:r>
                      </m:den>
                    </m:f>
                    <m:r>
                      <a:rPr lang="en-US" sz="1800" b="0" i="1" smtClean="0">
                        <a:latin typeface="Cambria Math" panose="02040503050406030204" pitchFamily="18" charset="0"/>
                      </a:rPr>
                      <m:t>; </m:t>
                    </m:r>
                  </m:oMath>
                </a14:m>
                <a:r>
                  <a:rPr lang="en-US" sz="1800" dirty="0"/>
                  <a:t>  and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=1,</m:t>
                        </m:r>
                        <m:r>
                          <a:rPr lang="en-US" sz="1800" b="0" i="1" smtClean="0">
                            <a:latin typeface="Cambria Math" panose="02040503050406030204" pitchFamily="18" charset="0"/>
                          </a:rPr>
                          <m:t>𝑌</m:t>
                        </m:r>
                        <m:r>
                          <a:rPr lang="en-US" sz="1800" b="0" i="1" smtClean="0">
                            <a:latin typeface="Cambria Math" panose="02040503050406030204" pitchFamily="18" charset="0"/>
                          </a:rPr>
                          <m:t>=1</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3</m:t>
                        </m:r>
                      </m:den>
                    </m:f>
                    <m:r>
                      <a:rPr lang="en-US" sz="1800" b="0" i="1" smtClean="0">
                        <a:latin typeface="Cambria Math" panose="02040503050406030204" pitchFamily="18" charset="0"/>
                      </a:rPr>
                      <m:t>.</m:t>
                    </m:r>
                  </m:oMath>
                </a14:m>
                <a:endParaRPr lang="en-US" sz="1800" dirty="0"/>
              </a:p>
              <a:p>
                <a:pPr marL="0" lvl="0" indent="0" algn="just">
                  <a:buNone/>
                </a:pPr>
                <a:r>
                  <a:rPr lang="en-US" sz="1800" dirty="0"/>
                  <a:t>Find (</a:t>
                </a:r>
                <a:r>
                  <a:rPr lang="en-US" sz="1800" dirty="0" err="1"/>
                  <a:t>i</a:t>
                </a:r>
                <a:r>
                  <a:rPr lang="en-US" sz="1800" dirty="0"/>
                  <a:t>) Marginal Probability distribution of X and Y(ii) Conditional Probability  distribution of X given Y=1.</a:t>
                </a:r>
              </a:p>
              <a:p>
                <a:pPr marL="0" lvl="0" indent="0" algn="just">
                  <a:buNone/>
                </a:pPr>
                <a:r>
                  <a:rPr lang="en-US" sz="1800" dirty="0"/>
                  <a:t>Q2. The joint probability density function of the two dimensional random variable (X,Y) is of the form:         </a:t>
                </a: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eqArr>
                          <m:eqArrPr>
                            <m:ctrlPr>
                              <a:rPr lang="en-US" sz="1800" b="0" i="1" smtClean="0">
                                <a:latin typeface="Cambria Math" panose="02040503050406030204" pitchFamily="18" charset="0"/>
                              </a:rPr>
                            </m:ctrlPr>
                          </m:eqArr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m:t>
                                </m:r>
                                <m:r>
                                  <a:rPr lang="en-US" sz="1800" b="0" i="1" smtClean="0">
                                    <a:latin typeface="Cambria Math" panose="02040503050406030204" pitchFamily="18" charset="0"/>
                                  </a:rPr>
                                  <m:t>𝑘</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sup>
                            </m:sSup>
                            <m:r>
                              <a:rPr lang="en-US" sz="1800" b="0" i="1" smtClean="0">
                                <a:latin typeface="Cambria Math" panose="02040503050406030204" pitchFamily="18" charset="0"/>
                              </a:rPr>
                              <m:t>,    0</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&lt;</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&lt;∞</m:t>
                            </m:r>
                          </m:e>
                          <m:e>
                            <m:r>
                              <a:rPr lang="en-US" sz="1800" b="0" i="1" smtClean="0">
                                <a:latin typeface="Cambria Math" panose="02040503050406030204" pitchFamily="18" charset="0"/>
                              </a:rPr>
                              <m:t>0,                  </m:t>
                            </m:r>
                            <m:r>
                              <a:rPr lang="en-US" sz="1800" b="0" i="1" smtClean="0">
                                <a:latin typeface="Cambria Math" panose="02040503050406030204" pitchFamily="18" charset="0"/>
                              </a:rPr>
                              <m:t>𝑜𝑡h𝑒𝑟𝑤𝑖𝑠𝑒</m:t>
                            </m:r>
                          </m:e>
                        </m:eqArr>
                      </m:e>
                    </m:d>
                  </m:oMath>
                </a14:m>
                <a:endParaRPr lang="en-US" sz="1800" dirty="0"/>
              </a:p>
              <a:p>
                <a:pPr marL="0" lvl="0" indent="0" algn="just">
                  <a:buNone/>
                </a:pPr>
                <a:r>
                  <a:rPr lang="en-US" sz="1800" dirty="0"/>
                  <a:t>  (</a:t>
                </a:r>
                <a:r>
                  <a:rPr lang="en-US" sz="1800" dirty="0" err="1"/>
                  <a:t>i</a:t>
                </a:r>
                <a:r>
                  <a:rPr lang="en-US" sz="1800" dirty="0"/>
                  <a:t>) Determine the value of k.</a:t>
                </a:r>
              </a:p>
              <a:p>
                <a:pPr marL="0" lvl="0" indent="0" algn="just">
                  <a:buNone/>
                </a:pPr>
                <a:r>
                  <a:rPr lang="en-US" sz="1800" dirty="0"/>
                  <a:t>  (ii) The marginal Probability density function.</a:t>
                </a:r>
              </a:p>
              <a:p>
                <a:pPr marL="0" lvl="0" indent="0" algn="just">
                  <a:buNone/>
                </a:pPr>
                <a:r>
                  <a:rPr lang="en-US" sz="1800" dirty="0"/>
                  <a:t>  (iii) The conditional Probability density functions of X and 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667" t="-809"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79760C6-661C-411C-8C24-1A2B0F648887}"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Daily Quiz(CO3)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1200" dirty="0">
              <a:solidFill>
                <a:schemeClr val="tx1">
                  <a:tint val="75000"/>
                </a:schemeClr>
              </a:solidFill>
            </a:endParaRPr>
          </a:p>
        </p:txBody>
      </p:sp>
      <p:sp>
        <p:nvSpPr>
          <p:cNvPr id="5" name="Footer Placeholder 4"/>
          <p:cNvSpPr>
            <a:spLocks noGrp="1"/>
          </p:cNvSpPr>
          <p:nvPr>
            <p:ph type="ftr" sz="quarter" idx="11"/>
          </p:nvPr>
        </p:nvSpPr>
        <p:spPr>
          <a:xfrm>
            <a:off x="3048000" y="6489368"/>
            <a:ext cx="3657600" cy="365125"/>
          </a:xfrm>
        </p:spPr>
        <p:txBody>
          <a:bodyPr/>
          <a:lstStyle/>
          <a:p>
            <a:r>
              <a:rPr lang="en-US"/>
              <a:t>Faculty Name   Reeta Tyagi   Unit III</a:t>
            </a:r>
            <a:endParaRPr lang="en-US" dirty="0"/>
          </a:p>
        </p:txBody>
      </p:sp>
    </p:spTree>
    <p:extLst>
      <p:ext uri="{BB962C8B-B14F-4D97-AF65-F5344CB8AC3E}">
        <p14:creationId xmlns:p14="http://schemas.microsoft.com/office/powerpoint/2010/main" val="26855889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1800" dirty="0"/>
                  <a:t>Q1. The joint probability distribution of X and Y is given by</a:t>
                </a:r>
              </a:p>
              <a:p>
                <a:pPr marL="0" indent="0">
                  <a:buNone/>
                </a:pPr>
                <a:r>
                  <a:rPr lang="en-US" sz="1800" dirty="0"/>
                  <a:t>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num>
                      <m:den>
                        <m:r>
                          <a:rPr lang="en-US" sz="1800" b="0" i="1" smtClean="0">
                            <a:latin typeface="Cambria Math" panose="02040503050406030204" pitchFamily="18" charset="0"/>
                          </a:rPr>
                          <m:t>21</m:t>
                        </m:r>
                      </m:den>
                    </m:f>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=1,2,3;</m:t>
                    </m:r>
                    <m:r>
                      <a:rPr lang="en-US" sz="1800" b="0" i="1" smtClean="0">
                        <a:latin typeface="Cambria Math" panose="02040503050406030204" pitchFamily="18" charset="0"/>
                      </a:rPr>
                      <m:t>𝑦</m:t>
                    </m:r>
                    <m:r>
                      <a:rPr lang="en-US" sz="1800" b="0" i="1" smtClean="0">
                        <a:latin typeface="Cambria Math" panose="02040503050406030204" pitchFamily="18" charset="0"/>
                      </a:rPr>
                      <m:t>=1,2</m:t>
                    </m:r>
                  </m:oMath>
                </a14:m>
                <a:endParaRPr lang="en-US" sz="1800" b="0" dirty="0"/>
              </a:p>
              <a:p>
                <a:pPr marL="0" indent="0" algn="just">
                  <a:buNone/>
                </a:pPr>
                <a:r>
                  <a:rPr lang="en-US" sz="2200" dirty="0"/>
                  <a:t>   </a:t>
                </a:r>
                <a:r>
                  <a:rPr lang="en-US" sz="1800" dirty="0"/>
                  <a:t>find the marginal Prob. Distribution of X and Y. Also find the conditional Prob. Distribution of Y given X=3.</a:t>
                </a:r>
              </a:p>
              <a:p>
                <a:pPr marL="0" indent="0" algn="just">
                  <a:buNone/>
                </a:pPr>
                <a:r>
                  <a:rPr lang="en-US" sz="1800" dirty="0"/>
                  <a:t>Q2. Suppose that two dimensional continuous random variable (X,Y) has joint pdf given by   </a:t>
                </a: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eqArr>
                          <m:eqArrPr>
                            <m:ctrlPr>
                              <a:rPr lang="en-US" sz="1800" b="0" i="1" smtClean="0">
                                <a:latin typeface="Cambria Math" panose="02040503050406030204" pitchFamily="18" charset="0"/>
                              </a:rPr>
                            </m:ctrlPr>
                          </m:eqArrPr>
                          <m:e>
                            <m:r>
                              <a:rPr lang="en-US" sz="1800" b="0" i="1" smtClean="0">
                                <a:latin typeface="Cambria Math" panose="02040503050406030204" pitchFamily="18" charset="0"/>
                              </a:rPr>
                              <m:t>6</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𝑦</m:t>
                            </m:r>
                            <m:r>
                              <a:rPr lang="en-US" sz="1800" b="0" i="1" smtClean="0">
                                <a:latin typeface="Cambria Math" panose="02040503050406030204" pitchFamily="18" charset="0"/>
                              </a:rPr>
                              <m:t>,    0&lt;</m:t>
                            </m:r>
                            <m:r>
                              <a:rPr lang="en-US" sz="1800" b="0" i="1" smtClean="0">
                                <a:latin typeface="Cambria Math" panose="02040503050406030204" pitchFamily="18" charset="0"/>
                              </a:rPr>
                              <m:t>𝑥</m:t>
                            </m:r>
                            <m:r>
                              <a:rPr lang="en-US" sz="1800" b="0" i="1" smtClean="0">
                                <a:latin typeface="Cambria Math" panose="02040503050406030204" pitchFamily="18" charset="0"/>
                              </a:rPr>
                              <m:t>&lt;1,0&lt;</m:t>
                            </m:r>
                            <m:r>
                              <a:rPr lang="en-US" sz="1800" b="0" i="1" smtClean="0">
                                <a:latin typeface="Cambria Math" panose="02040503050406030204" pitchFamily="18" charset="0"/>
                              </a:rPr>
                              <m:t>𝑦</m:t>
                            </m:r>
                            <m:r>
                              <a:rPr lang="en-US" sz="1800" b="0" i="1" smtClean="0">
                                <a:latin typeface="Cambria Math" panose="02040503050406030204" pitchFamily="18" charset="0"/>
                              </a:rPr>
                              <m:t>&lt;1</m:t>
                            </m:r>
                          </m:e>
                          <m:e>
                            <m:r>
                              <a:rPr lang="en-US" sz="1800" b="0" i="0" smtClean="0">
                                <a:latin typeface="Cambria Math" panose="02040503050406030204" pitchFamily="18" charset="0"/>
                              </a:rPr>
                              <m:t>0,           </m:t>
                            </m:r>
                            <m:r>
                              <m:rPr>
                                <m:sty m:val="p"/>
                              </m:rPr>
                              <a:rPr lang="en-US" sz="1800" b="0" i="0" smtClean="0">
                                <a:latin typeface="Cambria Math" panose="02040503050406030204" pitchFamily="18" charset="0"/>
                              </a:rPr>
                              <m:t>elsewhere</m:t>
                            </m:r>
                          </m:e>
                        </m:eqArr>
                      </m:e>
                    </m:d>
                  </m:oMath>
                </a14:m>
                <a:endParaRPr lang="en-US" sz="1800" dirty="0"/>
              </a:p>
              <a:p>
                <a:pPr marL="0" indent="0" algn="just">
                  <a:buNone/>
                </a:pPr>
                <a:r>
                  <a:rPr lang="en-US" sz="1800" dirty="0"/>
                  <a:t> (a) Verify that </a:t>
                </a:r>
                <a14:m>
                  <m:oMath xmlns:m="http://schemas.openxmlformats.org/officeDocument/2006/math">
                    <m:nary>
                      <m:naryPr>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0</m:t>
                        </m:r>
                      </m:sub>
                      <m:sup>
                        <m:r>
                          <a:rPr lang="en-US" sz="1800" b="0" i="1" smtClean="0">
                            <a:latin typeface="Cambria Math" panose="02040503050406030204" pitchFamily="18" charset="0"/>
                          </a:rPr>
                          <m:t>1</m:t>
                        </m:r>
                      </m:sup>
                      <m:e>
                        <m:nary>
                          <m:naryPr>
                            <m:limLoc m:val="undOvr"/>
                            <m:ctrlPr>
                              <a:rPr lang="en-US" sz="1800" i="1" smtClean="0">
                                <a:latin typeface="Cambria Math" panose="02040503050406030204" pitchFamily="18" charset="0"/>
                              </a:rPr>
                            </m:ctrlPr>
                          </m:naryPr>
                          <m:sub>
                            <m:r>
                              <m:rPr>
                                <m:brk m:alnAt="24"/>
                              </m:rPr>
                              <a:rPr lang="en-US" sz="1800" b="0" i="1" smtClean="0">
                                <a:latin typeface="Cambria Math" panose="02040503050406030204" pitchFamily="18" charset="0"/>
                              </a:rPr>
                              <m:t>0</m:t>
                            </m:r>
                          </m:sub>
                          <m:sup>
                            <m:r>
                              <a:rPr lang="en-US" sz="1800" b="0" i="1" smtClean="0">
                                <a:latin typeface="Cambria Math" panose="02040503050406030204" pitchFamily="18" charset="0"/>
                              </a:rPr>
                              <m:t>1</m:t>
                            </m:r>
                          </m:sup>
                          <m:e>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𝑑𝑥𝑑𝑦</m:t>
                            </m:r>
                          </m:e>
                        </m:nary>
                      </m:e>
                    </m:nary>
                  </m:oMath>
                </a14:m>
                <a:r>
                  <a:rPr lang="en-US" sz="1800" dirty="0"/>
                  <a:t>  </a:t>
                </a:r>
              </a:p>
              <a:p>
                <a:pPr marL="0" indent="0" algn="just">
                  <a:buNone/>
                </a:pPr>
                <a:r>
                  <a:rPr lang="en-US" sz="1800" dirty="0"/>
                  <a:t> (b) Find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0&lt;</m:t>
                        </m:r>
                        <m:r>
                          <a:rPr lang="en-US" sz="1800" b="0" i="1" smtClean="0">
                            <a:latin typeface="Cambria Math" panose="02040503050406030204" pitchFamily="18" charset="0"/>
                          </a:rPr>
                          <m:t>𝑋</m:t>
                        </m:r>
                        <m:r>
                          <a:rPr lang="en-US" sz="1800" b="0" i="1" smtClean="0">
                            <a:latin typeface="Cambria Math" panose="02040503050406030204" pitchFamily="18" charset="0"/>
                          </a:rPr>
                          <m:t>&lt;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m:t>
                            </m:r>
                          </m:num>
                          <m:den>
                            <m:r>
                              <a:rPr lang="en-US" sz="1800" b="0" i="1" smtClean="0">
                                <a:latin typeface="Cambria Math" panose="02040503050406030204" pitchFamily="18" charset="0"/>
                              </a:rPr>
                              <m:t>4</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3</m:t>
                            </m:r>
                          </m:den>
                        </m:f>
                        <m:r>
                          <a:rPr lang="en-US" sz="1800" b="0" i="1" smtClean="0">
                            <a:latin typeface="Cambria Math" panose="02040503050406030204" pitchFamily="18" charset="0"/>
                          </a:rPr>
                          <m:t>&lt;</m:t>
                        </m:r>
                        <m:r>
                          <a:rPr lang="en-US" sz="1800" b="0" i="1" smtClean="0">
                            <a:latin typeface="Cambria Math" panose="02040503050406030204" pitchFamily="18" charset="0"/>
                          </a:rPr>
                          <m:t>𝑌</m:t>
                        </m:r>
                        <m:r>
                          <a:rPr lang="en-US" sz="1800" b="0" i="1" smtClean="0">
                            <a:latin typeface="Cambria Math" panose="02040503050406030204" pitchFamily="18" charset="0"/>
                          </a:rPr>
                          <m:t>&lt;2</m:t>
                        </m:r>
                      </m:e>
                    </m:d>
                    <m:r>
                      <a:rPr lang="en-US" sz="1800" b="0" i="1" smtClean="0">
                        <a:latin typeface="Cambria Math" panose="02040503050406030204" pitchFamily="18" charset="0"/>
                      </a:rPr>
                      <m:t>.</m:t>
                    </m:r>
                  </m:oMath>
                </a14:m>
                <a:endParaRPr lang="en-US" sz="1800" dirty="0"/>
              </a:p>
              <a:p>
                <a:pPr marL="0" indent="0" algn="just">
                  <a:buNone/>
                </a:pPr>
                <a:r>
                  <a:rPr lang="en-US" sz="1800" dirty="0"/>
                  <a:t>Q3. Find k so that </a:t>
                </a: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r>
                      <a:rPr lang="en-US" sz="1800" b="0" i="1" smtClean="0">
                        <a:latin typeface="Cambria Math" panose="02040503050406030204" pitchFamily="18" charset="0"/>
                      </a:rPr>
                      <m:t>𝑘𝑥𝑦</m:t>
                    </m:r>
                    <m:r>
                      <a:rPr lang="en-US" sz="1800" b="0" i="1" smtClean="0">
                        <a:latin typeface="Cambria Math" panose="02040503050406030204" pitchFamily="18" charset="0"/>
                      </a:rPr>
                      <m:t>, 1≤</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≤2</m:t>
                    </m:r>
                  </m:oMath>
                </a14:m>
                <a:r>
                  <a:rPr lang="en-US" sz="1800" dirty="0"/>
                  <a:t>   will be a probability density function.</a:t>
                </a:r>
              </a:p>
              <a:p>
                <a:pPr marL="0" indent="0" algn="just">
                  <a:buNone/>
                </a:pPr>
                <a:r>
                  <a:rPr lang="en-US" sz="1800" dirty="0"/>
                  <a:t>   </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667" t="-809" r="-59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CB9079D0-963E-4E6A-A65F-CCB7F670F0BD}"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Weekly</a:t>
            </a:r>
            <a:r>
              <a:rPr kumimoji="0" lang="en-US" sz="2400" b="1" i="0" u="none" strike="noStrike" kern="1200" cap="none" spc="0" normalizeH="0" noProof="0" dirty="0">
                <a:ln>
                  <a:noFill/>
                </a:ln>
                <a:solidFill>
                  <a:schemeClr val="dk1"/>
                </a:solidFill>
                <a:effectLst/>
                <a:uLnTx/>
                <a:uFillTx/>
                <a:latin typeface="+mn-lt"/>
                <a:ea typeface="+mn-ea"/>
                <a:cs typeface="+mn-cs"/>
              </a:rPr>
              <a:t> Assignment</a:t>
            </a:r>
            <a:r>
              <a:rPr lang="en-US" sz="2400" b="1" dirty="0"/>
              <a:t>(CO3)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1200" dirty="0">
              <a:solidFill>
                <a:schemeClr val="tx1">
                  <a:tint val="75000"/>
                </a:schemeClr>
              </a:solidFill>
            </a:endParaRPr>
          </a:p>
        </p:txBody>
      </p:sp>
      <p:sp>
        <p:nvSpPr>
          <p:cNvPr id="2" name="Footer Placeholder 1"/>
          <p:cNvSpPr>
            <a:spLocks noGrp="1"/>
          </p:cNvSpPr>
          <p:nvPr>
            <p:ph type="ftr" sz="quarter" idx="11"/>
          </p:nvPr>
        </p:nvSpPr>
        <p:spPr>
          <a:xfrm>
            <a:off x="3048000" y="6356349"/>
            <a:ext cx="3657600" cy="365125"/>
          </a:xfrm>
        </p:spPr>
        <p:txBody>
          <a:bodyPr/>
          <a:lstStyle/>
          <a:p>
            <a:r>
              <a:rPr lang="en-US"/>
              <a:t>Faculty Name   Reeta Tyagi   Unit III</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1800" dirty="0"/>
                  <a:t>Q4. A two dimensional random variable (X,Y) has a bivariate distribution given by:</a:t>
                </a:r>
              </a:p>
              <a:p>
                <a:pPr marL="0" indent="0" algn="just">
                  <a:buNone/>
                </a:pPr>
                <a:r>
                  <a:rPr lang="en-US" sz="1800" dirty="0"/>
                  <a:t>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𝑦</m:t>
                        </m:r>
                      </m:num>
                      <m:den>
                        <m:r>
                          <a:rPr lang="en-US" sz="1800" b="0" i="1" smtClean="0">
                            <a:latin typeface="Cambria Math" panose="02040503050406030204" pitchFamily="18" charset="0"/>
                          </a:rPr>
                          <m:t>32</m:t>
                        </m:r>
                      </m:den>
                    </m:f>
                    <m:r>
                      <a:rPr lang="en-US" sz="1800" b="0" i="1" smtClean="0">
                        <a:latin typeface="Cambria Math" panose="02040503050406030204" pitchFamily="18" charset="0"/>
                      </a:rPr>
                      <m:t>,</m:t>
                    </m:r>
                  </m:oMath>
                </a14:m>
                <a:r>
                  <a:rPr lang="en-US" sz="2200" dirty="0"/>
                  <a:t> </a:t>
                </a:r>
                <a:r>
                  <a:rPr lang="en-US" sz="1800" dirty="0"/>
                  <a:t>for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=0,1,2,3</m:t>
                    </m:r>
                  </m:oMath>
                </a14:m>
                <a:r>
                  <a:rPr lang="en-US" sz="2200" dirty="0"/>
                  <a:t> </a:t>
                </a:r>
                <a:r>
                  <a:rPr lang="en-US" sz="1800" dirty="0"/>
                  <a:t>and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=0,1.</m:t>
                    </m:r>
                  </m:oMath>
                </a14:m>
                <a:r>
                  <a:rPr lang="en-US" sz="2200" dirty="0"/>
                  <a:t> </a:t>
                </a:r>
                <a:r>
                  <a:rPr lang="en-US" sz="1800" dirty="0"/>
                  <a:t>Find the marginal distribution of X and Y.</a:t>
                </a: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667" t="-809" r="-59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ECBB77EE-F948-4D3F-9066-B4C3D8EA3171}"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Weekly</a:t>
            </a:r>
            <a:r>
              <a:rPr kumimoji="0" lang="en-US" sz="2400" b="1" i="0" u="none" strike="noStrike" kern="1200" cap="none" spc="0" normalizeH="0" noProof="0" dirty="0">
                <a:ln>
                  <a:noFill/>
                </a:ln>
                <a:solidFill>
                  <a:schemeClr val="dk1"/>
                </a:solidFill>
                <a:effectLst/>
                <a:uLnTx/>
                <a:uFillTx/>
                <a:latin typeface="+mn-lt"/>
                <a:ea typeface="+mn-ea"/>
                <a:cs typeface="+mn-cs"/>
              </a:rPr>
              <a:t> Assignment</a:t>
            </a:r>
            <a:r>
              <a:rPr lang="en-US" sz="2400" b="1" dirty="0"/>
              <a:t>(CO3)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endParaRPr lang="en-US" sz="1200" dirty="0">
              <a:solidFill>
                <a:schemeClr val="tx1">
                  <a:tint val="75000"/>
                </a:schemeClr>
              </a:solidFill>
            </a:endParaRPr>
          </a:p>
        </p:txBody>
      </p:sp>
      <p:sp>
        <p:nvSpPr>
          <p:cNvPr id="2" name="Footer Placeholder 1"/>
          <p:cNvSpPr>
            <a:spLocks noGrp="1"/>
          </p:cNvSpPr>
          <p:nvPr>
            <p:ph type="ftr" sz="quarter" idx="11"/>
          </p:nvPr>
        </p:nvSpPr>
        <p:spPr>
          <a:xfrm>
            <a:off x="2895600" y="6356349"/>
            <a:ext cx="3657600" cy="365125"/>
          </a:xfrm>
        </p:spPr>
        <p:txBody>
          <a:bodyPr/>
          <a:lstStyle/>
          <a:p>
            <a:r>
              <a:rPr lang="en-US"/>
              <a:t>Faculty Name   Reeta Tyagi   Unit III</a:t>
            </a:r>
            <a:endParaRPr lang="en-US" dirty="0"/>
          </a:p>
        </p:txBody>
      </p:sp>
    </p:spTree>
    <p:extLst>
      <p:ext uri="{BB962C8B-B14F-4D97-AF65-F5344CB8AC3E}">
        <p14:creationId xmlns:p14="http://schemas.microsoft.com/office/powerpoint/2010/main" val="3632238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lvl="0" indent="0" algn="just">
                  <a:buNone/>
                </a:pPr>
                <a:r>
                  <a:rPr lang="en-US" sz="2000" dirty="0"/>
                  <a:t>Q1. Four person are chosen at random from a group containing 3 men, 2 women and 4 children then the probability that exactly two of them will be children is</a:t>
                </a:r>
              </a:p>
              <a:p>
                <a:pPr lvl="0" algn="just">
                  <a:buFont typeface="+mj-lt"/>
                  <a:buAutoNum type="alphaLcPeriod"/>
                </a:pP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9</m:t>
                        </m:r>
                      </m:num>
                      <m:den>
                        <m:r>
                          <a:rPr lang="en-US" sz="2000" i="1">
                            <a:latin typeface="Cambria Math" panose="02040503050406030204" pitchFamily="18" charset="0"/>
                          </a:rPr>
                          <m:t>21</m:t>
                        </m:r>
                      </m:den>
                    </m:f>
                  </m:oMath>
                </a14:m>
                <a:endParaRPr lang="en-US" sz="2000" dirty="0"/>
              </a:p>
              <a:p>
                <a:pPr lvl="0" algn="just">
                  <a:buFont typeface="+mj-lt"/>
                  <a:buAutoNum type="alphaLcPeriod"/>
                </a:pP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10</m:t>
                        </m:r>
                      </m:num>
                      <m:den>
                        <m:r>
                          <a:rPr lang="en-US" sz="2000" i="1">
                            <a:latin typeface="Cambria Math" panose="02040503050406030204" pitchFamily="18" charset="0"/>
                          </a:rPr>
                          <m:t>21</m:t>
                        </m:r>
                      </m:den>
                    </m:f>
                  </m:oMath>
                </a14:m>
                <a:endParaRPr lang="en-US" sz="2000" dirty="0"/>
              </a:p>
              <a:p>
                <a:pPr lvl="0" algn="just">
                  <a:buFont typeface="+mj-lt"/>
                  <a:buAutoNum type="alphaLcPeriod"/>
                </a:pP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6</m:t>
                        </m:r>
                      </m:num>
                      <m:den>
                        <m:r>
                          <a:rPr lang="en-US" sz="2000" i="1">
                            <a:latin typeface="Cambria Math" panose="02040503050406030204" pitchFamily="18" charset="0"/>
                          </a:rPr>
                          <m:t>21</m:t>
                        </m:r>
                      </m:den>
                    </m:f>
                  </m:oMath>
                </a14:m>
                <a:endParaRPr lang="en-US" sz="2000" dirty="0"/>
              </a:p>
              <a:p>
                <a:pPr lvl="0" algn="just">
                  <a:buFont typeface="+mj-lt"/>
                  <a:buAutoNum type="alphaLcPeriod"/>
                </a:pPr>
                <a:r>
                  <a:rPr lang="en-US" sz="2000" dirty="0"/>
                  <a:t>None of these</a:t>
                </a:r>
              </a:p>
              <a:p>
                <a:pPr marL="0" indent="0" algn="just">
                  <a:buNone/>
                </a:pPr>
                <a:r>
                  <a:rPr lang="en-US" sz="2000" dirty="0"/>
                  <a:t>Q 2. In a certain state, 25 percent of all cars emit excessive amounts of pollutants. If the probability is 0.99 that a car emitting excessive amounts will fail the state’s vehicular emission test, and the probability is 0.17 that a car not emitting excessive amounts of pollutants will nevertheless fail the test. What is the probability that a car that fails the test actually emits excessive amounts of pollutants?</a:t>
                </a:r>
              </a:p>
              <a:p>
                <a:pPr marL="0" lvl="0" indent="0" algn="just">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r="-741" b="-929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D1D05214-C0A9-4C1C-BF5F-FE5C579185F0}" type="datetime1">
              <a:rPr lang="en-US" smtClean="0"/>
              <a:t>2/24/2024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MCQ</a:t>
            </a:r>
            <a:r>
              <a:rPr kumimoji="0" lang="en-US" sz="2400" b="1" i="0" u="none" strike="noStrike" kern="1200" cap="none" spc="0" normalizeH="0" noProof="0" dirty="0">
                <a:ln>
                  <a:noFill/>
                </a:ln>
                <a:solidFill>
                  <a:schemeClr val="dk1"/>
                </a:solidFill>
                <a:effectLst/>
                <a:uLnTx/>
                <a:uFillTx/>
                <a:latin typeface="+mn-lt"/>
                <a:ea typeface="+mn-ea"/>
                <a:cs typeface="+mn-cs"/>
              </a:rPr>
              <a:t> </a:t>
            </a:r>
            <a:r>
              <a:rPr lang="en-US" sz="2400" b="1" dirty="0"/>
              <a:t>(CO3)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4572000" y="42672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1200" dirty="0">
              <a:solidFill>
                <a:schemeClr val="tx1">
                  <a:tint val="75000"/>
                </a:schemeClr>
              </a:solidFill>
            </a:endParaRPr>
          </a:p>
        </p:txBody>
      </p:sp>
      <p:sp>
        <p:nvSpPr>
          <p:cNvPr id="2" name="Footer Placeholder 1"/>
          <p:cNvSpPr>
            <a:spLocks noGrp="1"/>
          </p:cNvSpPr>
          <p:nvPr>
            <p:ph type="ftr" sz="quarter" idx="11"/>
          </p:nvPr>
        </p:nvSpPr>
        <p:spPr>
          <a:xfrm>
            <a:off x="3124200" y="6356350"/>
            <a:ext cx="4495800" cy="365125"/>
          </a:xfrm>
        </p:spPr>
        <p:txBody>
          <a:bodyPr/>
          <a:lstStyle/>
          <a:p>
            <a:r>
              <a:rPr lang="en-US"/>
              <a:t>Faculty Name   Reeta Tyagi   Unit III</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lvl="0">
              <a:buFont typeface="+mj-lt"/>
              <a:buAutoNum type="alphaLcPeriod"/>
            </a:pPr>
            <a:r>
              <a:rPr lang="en-US" sz="2000" dirty="0"/>
              <a:t>0.60</a:t>
            </a:r>
          </a:p>
          <a:p>
            <a:pPr lvl="0">
              <a:buFont typeface="+mj-lt"/>
              <a:buAutoNum type="alphaLcPeriod"/>
            </a:pPr>
            <a:r>
              <a:rPr lang="en-US" sz="2000" dirty="0"/>
              <a:t>0.70</a:t>
            </a:r>
          </a:p>
          <a:p>
            <a:pPr lvl="0">
              <a:buFont typeface="+mj-lt"/>
              <a:buAutoNum type="alphaLcPeriod"/>
            </a:pPr>
            <a:r>
              <a:rPr lang="en-US" sz="2000" dirty="0"/>
              <a:t>0.66</a:t>
            </a:r>
          </a:p>
          <a:p>
            <a:pPr lvl="0">
              <a:buFont typeface="+mj-lt"/>
              <a:buAutoNum type="alphaLcPeriod"/>
            </a:pPr>
            <a:r>
              <a:rPr lang="en-US" sz="2000" dirty="0"/>
              <a:t>None of these</a:t>
            </a:r>
          </a:p>
          <a:p>
            <a:pPr marL="0" lvl="0" indent="0">
              <a:buNone/>
            </a:pPr>
            <a:r>
              <a:rPr lang="en-US" sz="2000" dirty="0"/>
              <a:t>Q3.  A can hit a target 3 times in 5 shots, B 2 times in 5 shots and C 3 times in 4 shots. All of them fire one shot each simultaneously at the target. What  is the probability that at least two shots hit-</a:t>
            </a:r>
          </a:p>
          <a:p>
            <a:pPr lvl="0">
              <a:buFont typeface="+mj-lt"/>
              <a:buAutoNum type="alphaLcPeriod"/>
            </a:pPr>
            <a:r>
              <a:rPr lang="en-US" sz="2000" dirty="0"/>
              <a:t>0.60</a:t>
            </a:r>
          </a:p>
          <a:p>
            <a:pPr lvl="0">
              <a:buFont typeface="+mj-lt"/>
              <a:buAutoNum type="alphaLcPeriod"/>
            </a:pPr>
            <a:r>
              <a:rPr lang="en-US" sz="2000" dirty="0"/>
              <a:t>0.62</a:t>
            </a:r>
          </a:p>
          <a:p>
            <a:pPr lvl="0">
              <a:buFont typeface="+mj-lt"/>
              <a:buAutoNum type="alphaLcPeriod"/>
            </a:pPr>
            <a:r>
              <a:rPr lang="en-US" sz="2000" dirty="0"/>
              <a:t>0.63</a:t>
            </a:r>
          </a:p>
          <a:p>
            <a:pPr lvl="0">
              <a:buFont typeface="+mj-lt"/>
              <a:buAutoNum type="alphaLcPeriod"/>
            </a:pPr>
            <a:r>
              <a:rPr lang="en-US" sz="2000" dirty="0"/>
              <a:t>0.50</a:t>
            </a:r>
          </a:p>
          <a:p>
            <a:pPr marL="0" lvl="0" indent="0">
              <a:buNone/>
            </a:pPr>
            <a:endParaRPr lang="en-US" sz="1800" dirty="0"/>
          </a:p>
          <a:p>
            <a:pPr marL="0" lvl="0" indent="0">
              <a:buNone/>
            </a:pPr>
            <a:endParaRPr lang="en-US" sz="1700" dirty="0"/>
          </a:p>
        </p:txBody>
      </p:sp>
      <p:sp>
        <p:nvSpPr>
          <p:cNvPr id="4" name="Date Placeholder 3"/>
          <p:cNvSpPr>
            <a:spLocks noGrp="1"/>
          </p:cNvSpPr>
          <p:nvPr>
            <p:ph type="dt" sz="half" idx="10"/>
          </p:nvPr>
        </p:nvSpPr>
        <p:spPr/>
        <p:txBody>
          <a:bodyPr/>
          <a:lstStyle/>
          <a:p>
            <a:fld id="{12629336-10EE-476F-8810-EEFD6A1288A2}" type="datetime1">
              <a:rPr lang="en-US" smtClean="0"/>
              <a:t>2/24/2024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MCQ</a:t>
            </a:r>
            <a:r>
              <a:rPr kumimoji="0" lang="en-US" sz="2400" b="1" i="0" u="none" strike="noStrike" kern="1200" cap="none" spc="0" normalizeH="0" noProof="0" dirty="0">
                <a:ln>
                  <a:noFill/>
                </a:ln>
                <a:solidFill>
                  <a:schemeClr val="dk1"/>
                </a:solidFill>
                <a:effectLst/>
                <a:uLnTx/>
                <a:uFillTx/>
                <a:latin typeface="+mn-lt"/>
                <a:ea typeface="+mn-ea"/>
                <a:cs typeface="+mn-cs"/>
              </a:rPr>
              <a:t> </a:t>
            </a:r>
            <a:r>
              <a:rPr lang="en-US" sz="2400" b="1" dirty="0"/>
              <a:t>(CO3)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lang="en-US" sz="1200" dirty="0">
                <a:solidFill>
                  <a:schemeClr val="tx1">
                    <a:tint val="75000"/>
                  </a:schemeClr>
                </a:solidFill>
              </a:rPr>
              <a:t>Unit II</a:t>
            </a:r>
          </a:p>
        </p:txBody>
      </p:sp>
      <p:sp>
        <p:nvSpPr>
          <p:cNvPr id="2" name="Footer Placeholder 1"/>
          <p:cNvSpPr>
            <a:spLocks noGrp="1"/>
          </p:cNvSpPr>
          <p:nvPr>
            <p:ph type="ftr" sz="quarter" idx="11"/>
          </p:nvPr>
        </p:nvSpPr>
        <p:spPr/>
        <p:txBody>
          <a:bodyPr/>
          <a:lstStyle/>
          <a:p>
            <a:r>
              <a:rPr lang="en-US"/>
              <a:t>Faculty Name   Reeta Tyagi   Unit III</a:t>
            </a:r>
          </a:p>
        </p:txBody>
      </p:sp>
    </p:spTree>
    <p:extLst>
      <p:ext uri="{BB962C8B-B14F-4D97-AF65-F5344CB8AC3E}">
        <p14:creationId xmlns:p14="http://schemas.microsoft.com/office/powerpoint/2010/main" val="1252237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lvl="0" indent="0">
                  <a:buNone/>
                </a:pPr>
                <a:r>
                  <a:rPr lang="en-US" sz="2000" dirty="0"/>
                  <a:t>Q4.  The probability that a civilian can hit a target is 2/5 and the probability that an army officer can hit the same target is 3/5 while the civilian can fire 8 shots in the time the army officer fires 10 shots. If they fire together, then what is the probability that army officer shoots the target?</a:t>
                </a:r>
              </a:p>
              <a:p>
                <a:pPr lvl="0">
                  <a:buFont typeface="+mj-lt"/>
                  <a:buAutoNum type="alphaLcPeriod"/>
                </a:pP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6</m:t>
                        </m:r>
                      </m:num>
                      <m:den>
                        <m:r>
                          <a:rPr lang="en-US" sz="2000" i="1">
                            <a:latin typeface="Cambria Math" panose="02040503050406030204" pitchFamily="18" charset="0"/>
                          </a:rPr>
                          <m:t>11</m:t>
                        </m:r>
                      </m:den>
                    </m:f>
                  </m:oMath>
                </a14:m>
                <a:endParaRPr lang="en-US" sz="2000" dirty="0"/>
              </a:p>
              <a:p>
                <a:pPr lvl="0">
                  <a:buFont typeface="+mj-lt"/>
                  <a:buAutoNum type="alphaLcPeriod"/>
                </a:pP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5</m:t>
                        </m:r>
                      </m:num>
                      <m:den>
                        <m:r>
                          <a:rPr lang="en-US" sz="2000" i="1">
                            <a:latin typeface="Cambria Math" panose="02040503050406030204" pitchFamily="18" charset="0"/>
                          </a:rPr>
                          <m:t>11</m:t>
                        </m:r>
                      </m:den>
                    </m:f>
                  </m:oMath>
                </a14:m>
                <a:endParaRPr lang="en-US" sz="2000" dirty="0"/>
              </a:p>
              <a:p>
                <a:pPr lvl="0">
                  <a:buFont typeface="+mj-lt"/>
                  <a:buAutoNum type="alphaLcPeriod"/>
                </a:pP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11</m:t>
                        </m:r>
                      </m:den>
                    </m:f>
                  </m:oMath>
                </a14:m>
                <a:endParaRPr lang="en-US" sz="2000" dirty="0"/>
              </a:p>
              <a:p>
                <a:pPr lvl="0">
                  <a:buFont typeface="+mj-lt"/>
                  <a:buAutoNum type="alphaLcPeriod"/>
                </a:pPr>
                <a:r>
                  <a:rPr lang="en-US" sz="2000" dirty="0"/>
                  <a:t>None of these </a:t>
                </a:r>
              </a:p>
              <a:p>
                <a:pPr marL="0" lvl="0" indent="0">
                  <a:buNone/>
                </a:pPr>
                <a:endParaRPr lang="en-US" sz="2000" dirty="0"/>
              </a:p>
              <a:p>
                <a:pPr marL="0" lvl="0" indent="0">
                  <a:buNone/>
                </a:pPr>
                <a:r>
                  <a:rPr lang="en-US" sz="2000" dirty="0"/>
                  <a:t>Q 5The </a:t>
                </a:r>
                <a:r>
                  <a:rPr lang="en-US" sz="2000" dirty="0" err="1"/>
                  <a:t>p.d.f</a:t>
                </a:r>
                <a14:m>
                  <m:oMath xmlns:m="http://schemas.openxmlformats.org/officeDocument/2006/math">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dirty="0"/>
                  <a:t>  of  a continuous random variable </a:t>
                </a:r>
                <a14:m>
                  <m:oMath xmlns:m="http://schemas.openxmlformats.org/officeDocument/2006/math">
                    <m:r>
                      <a:rPr lang="en-US" sz="2000" i="1">
                        <a:latin typeface="Cambria Math" panose="02040503050406030204" pitchFamily="18" charset="0"/>
                      </a:rPr>
                      <m:t>𝑥</m:t>
                    </m:r>
                  </m:oMath>
                </a14:m>
                <a:r>
                  <a:rPr lang="en-US" sz="2000" dirty="0"/>
                  <a:t> is defined by-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f>
                              <m:fPr>
                                <m:ctrlPr>
                                  <a:rPr lang="en-US" sz="2000" i="1">
                                    <a:latin typeface="Cambria Math" panose="02040503050406030204" pitchFamily="18" charset="0"/>
                                  </a:rPr>
                                </m:ctrlPr>
                              </m:fPr>
                              <m:num>
                                <m:r>
                                  <a:rPr lang="en-US" sz="2000" i="1">
                                    <a:latin typeface="Cambria Math" panose="02040503050406030204" pitchFamily="18" charset="0"/>
                                  </a:rPr>
                                  <m:t>𝐴</m:t>
                                </m:r>
                              </m:num>
                              <m:den>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3</m:t>
                                    </m:r>
                                  </m:sup>
                                </m:sSup>
                              </m:den>
                            </m:f>
                            <m:r>
                              <a:rPr lang="en-US" sz="2000" i="1">
                                <a:latin typeface="Cambria Math" panose="02040503050406030204" pitchFamily="18" charset="0"/>
                              </a:rPr>
                              <m:t>,       5≤</m:t>
                            </m:r>
                            <m:r>
                              <a:rPr lang="en-US" sz="2000" i="1">
                                <a:latin typeface="Cambria Math" panose="02040503050406030204" pitchFamily="18" charset="0"/>
                              </a:rPr>
                              <m:t>𝑥</m:t>
                            </m:r>
                            <m:r>
                              <a:rPr lang="en-US" sz="2000" i="1">
                                <a:latin typeface="Cambria Math" panose="02040503050406030204" pitchFamily="18" charset="0"/>
                              </a:rPr>
                              <m:t>≤10</m:t>
                            </m:r>
                          </m:e>
                          <m:e>
                            <m:r>
                              <a:rPr lang="en-US" sz="2000" i="1">
                                <a:latin typeface="Cambria Math" panose="02040503050406030204" pitchFamily="18" charset="0"/>
                              </a:rPr>
                              <m:t>0,         </m:t>
                            </m:r>
                            <m:r>
                              <a:rPr lang="en-US" sz="2000" i="1">
                                <a:latin typeface="Cambria Math" panose="02040503050406030204" pitchFamily="18" charset="0"/>
                              </a:rPr>
                              <m:t>𝑜𝑡h𝑒𝑟𝑤𝑖𝑠𝑒</m:t>
                            </m:r>
                          </m:e>
                        </m:eqArr>
                      </m:e>
                    </m:d>
                  </m:oMath>
                </a14:m>
                <a:r>
                  <a:rPr lang="en-US" sz="2000" dirty="0"/>
                  <a:t> . Then the value of </a:t>
                </a:r>
                <a14:m>
                  <m:oMath xmlns:m="http://schemas.openxmlformats.org/officeDocument/2006/math">
                    <m:r>
                      <a:rPr lang="en-US" sz="2000" i="1">
                        <a:latin typeface="Cambria Math" panose="02040503050406030204" pitchFamily="18" charset="0"/>
                      </a:rPr>
                      <m:t>𝐴</m:t>
                    </m:r>
                  </m:oMath>
                </a14:m>
                <a:r>
                  <a:rPr lang="en-US" sz="2000" dirty="0"/>
                  <a:t> is-</a:t>
                </a:r>
              </a:p>
              <a:p>
                <a:pPr marL="0" lvl="0" indent="0">
                  <a:buNone/>
                </a:pPr>
                <a:endParaRPr lang="en-US" sz="1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r="-815" b="-4717"/>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CDFEBC6D-AE93-4B55-B083-D345107F716E}" type="datetime1">
              <a:rPr lang="en-US" smtClean="0"/>
              <a:t>2/24/2024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MCQ</a:t>
            </a:r>
            <a:r>
              <a:rPr kumimoji="0" lang="en-US" sz="2400" b="1" i="0" u="none" strike="noStrike" kern="1200" cap="none" spc="0" normalizeH="0" noProof="0" dirty="0">
                <a:ln>
                  <a:noFill/>
                </a:ln>
                <a:solidFill>
                  <a:schemeClr val="dk1"/>
                </a:solidFill>
                <a:effectLst/>
                <a:uLnTx/>
                <a:uFillTx/>
                <a:latin typeface="+mn-lt"/>
                <a:ea typeface="+mn-ea"/>
                <a:cs typeface="+mn-cs"/>
              </a:rPr>
              <a:t> </a:t>
            </a:r>
            <a:r>
              <a:rPr lang="en-US" sz="2400" b="1" dirty="0"/>
              <a:t>(CO3)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1200" dirty="0">
              <a:solidFill>
                <a:schemeClr val="tx1">
                  <a:tint val="75000"/>
                </a:schemeClr>
              </a:solidFill>
            </a:endParaRPr>
          </a:p>
        </p:txBody>
      </p:sp>
      <p:sp>
        <p:nvSpPr>
          <p:cNvPr id="2" name="Footer Placeholder 1"/>
          <p:cNvSpPr>
            <a:spLocks noGrp="1"/>
          </p:cNvSpPr>
          <p:nvPr>
            <p:ph type="ftr" sz="quarter" idx="11"/>
          </p:nvPr>
        </p:nvSpPr>
        <p:spPr>
          <a:xfrm>
            <a:off x="3200400" y="6361492"/>
            <a:ext cx="3581400" cy="365125"/>
          </a:xfrm>
        </p:spPr>
        <p:txBody>
          <a:bodyPr/>
          <a:lstStyle/>
          <a:p>
            <a:r>
              <a:rPr lang="en-US"/>
              <a:t>Faculty Name   Reeta Tyagi   Unit III</a:t>
            </a:r>
            <a:endParaRPr lang="en-US" dirty="0"/>
          </a:p>
        </p:txBody>
      </p:sp>
    </p:spTree>
    <p:extLst>
      <p:ext uri="{BB962C8B-B14F-4D97-AF65-F5344CB8AC3E}">
        <p14:creationId xmlns:p14="http://schemas.microsoft.com/office/powerpoint/2010/main" val="425501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4F7F65F-95C3-443C-83DD-FB1452EAB00F}" type="datetime1">
              <a:rPr lang="en-US" smtClean="0"/>
              <a:t>2/24/2024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Syllabus</a:t>
            </a:r>
          </a:p>
        </p:txBody>
      </p:sp>
      <p:sp>
        <p:nvSpPr>
          <p:cNvPr id="10" name="Footer Placeholder 9"/>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
        <p:nvSpPr>
          <p:cNvPr id="2" name="Content Placeholder 1"/>
          <p:cNvSpPr>
            <a:spLocks noGrp="1"/>
          </p:cNvSpPr>
          <p:nvPr>
            <p:ph idx="1"/>
          </p:nvPr>
        </p:nvSpPr>
        <p:spPr/>
        <p:txBody>
          <a:bodyPr>
            <a:normAutofit/>
          </a:bodyPr>
          <a:lstStyle/>
          <a:p>
            <a:pPr marL="0" indent="0" algn="just">
              <a:buNone/>
            </a:pPr>
            <a:r>
              <a:rPr lang="en-IN" sz="2000" b="1" dirty="0">
                <a:solidFill>
                  <a:srgbClr val="000000"/>
                </a:solidFill>
                <a:latin typeface="Times New Roman" pitchFamily="18" charset="0"/>
                <a:ea typeface="Times New Roman" panose="02020603050405020304" pitchFamily="18" charset="0"/>
                <a:cs typeface="Times New Roman" pitchFamily="18" charset="0"/>
              </a:rPr>
              <a:t>Unit V (</a:t>
            </a:r>
            <a:r>
              <a:rPr lang="en-US" sz="2000" b="1" dirty="0">
                <a:latin typeface="Times New Roman" pitchFamily="18" charset="0"/>
                <a:ea typeface="Calibri" panose="020F0502020204030204" pitchFamily="34" charset="0"/>
                <a:cs typeface="Times New Roman" pitchFamily="18" charset="0"/>
              </a:rPr>
              <a:t>Wavelets and applications and Aptitude-IV)</a:t>
            </a:r>
          </a:p>
          <a:p>
            <a:pPr marL="0" indent="0" algn="just">
              <a:buNone/>
            </a:pPr>
            <a:r>
              <a:rPr lang="en-US" sz="2000" dirty="0">
                <a:latin typeface="Times New Roman" pitchFamily="18" charset="0"/>
                <a:ea typeface="Calibri" panose="020F0502020204030204" pitchFamily="34" charset="0"/>
                <a:cs typeface="Times New Roman" pitchFamily="18" charset="0"/>
              </a:rPr>
              <a:t>Wavelet Transform, wavelet series. Basic wavelets (</a:t>
            </a:r>
            <a:r>
              <a:rPr lang="en-US" sz="2000" dirty="0" err="1">
                <a:latin typeface="Times New Roman" pitchFamily="18" charset="0"/>
                <a:ea typeface="Calibri" panose="020F0502020204030204" pitchFamily="34" charset="0"/>
                <a:cs typeface="Times New Roman" pitchFamily="18" charset="0"/>
              </a:rPr>
              <a:t>Haar</a:t>
            </a:r>
            <a:r>
              <a:rPr lang="en-US" sz="2000" dirty="0">
                <a:latin typeface="Times New Roman" pitchFamily="18" charset="0"/>
                <a:ea typeface="Calibri" panose="020F0502020204030204" pitchFamily="34" charset="0"/>
                <a:cs typeface="Times New Roman" pitchFamily="18" charset="0"/>
              </a:rPr>
              <a:t>/Shannon/</a:t>
            </a:r>
            <a:r>
              <a:rPr lang="en-US" sz="2000" dirty="0" err="1">
                <a:latin typeface="Times New Roman" pitchFamily="18" charset="0"/>
                <a:ea typeface="Calibri" panose="020F0502020204030204" pitchFamily="34" charset="0"/>
                <a:cs typeface="Times New Roman" pitchFamily="18" charset="0"/>
              </a:rPr>
              <a:t>Daubechies</a:t>
            </a:r>
            <a:r>
              <a:rPr lang="en-US" sz="2000" dirty="0">
                <a:latin typeface="Times New Roman" pitchFamily="18" charset="0"/>
                <a:ea typeface="Calibri" panose="020F0502020204030204" pitchFamily="34" charset="0"/>
                <a:cs typeface="Times New Roman" pitchFamily="18" charset="0"/>
              </a:rPr>
              <a:t>), orthogonal wavelets, multi-resolution analysis, reconstruction of wavelets and applications.</a:t>
            </a:r>
          </a:p>
          <a:p>
            <a:pPr marL="0" indent="0" algn="just">
              <a:buNone/>
            </a:pPr>
            <a:r>
              <a:rPr lang="en-US" sz="2000" dirty="0">
                <a:latin typeface="Times New Roman" pitchFamily="18" charset="0"/>
                <a:ea typeface="Calibri" panose="020F0502020204030204" pitchFamily="34" charset="0"/>
                <a:cs typeface="Times New Roman" pitchFamily="18" charset="0"/>
              </a:rPr>
              <a:t>Number System, Permutation &amp; Combination, Probability, Function, Data Interpretation, Syllogism.</a:t>
            </a:r>
          </a:p>
          <a:p>
            <a:pPr marL="0" indent="0">
              <a:buNone/>
            </a:pPr>
            <a:endParaRPr lang="en-US" sz="2000" b="1" dirty="0">
              <a:latin typeface="Times New Roman" pitchFamily="18" charset="0"/>
              <a:ea typeface="Calibri" panose="020F0502020204030204" pitchFamily="34" charset="0"/>
              <a:cs typeface="Times New Roman" pitchFamily="18" charset="0"/>
            </a:endParaRPr>
          </a:p>
          <a:p>
            <a:pPr marL="0" indent="0">
              <a:buNone/>
            </a:pPr>
            <a:endParaRPr lang="en-IN" sz="2000" b="1" dirty="0">
              <a:solidFill>
                <a:srgbClr val="000000"/>
              </a:solidFill>
              <a:latin typeface="Times New Roman" panose="02020603050405020304" pitchFamily="18" charset="0"/>
              <a:ea typeface="Times New Roman" panose="02020603050405020304" pitchFamily="18" charset="0"/>
              <a:cs typeface="Times New Roman" pitchFamily="18" charset="0"/>
            </a:endParaRPr>
          </a:p>
          <a:p>
            <a:pPr marL="0" indent="0">
              <a:buNone/>
            </a:pPr>
            <a:endParaRPr lang="en-US" sz="2000" dirty="0">
              <a:latin typeface="Times New Roman"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5413583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lvl="0">
                  <a:buFont typeface="+mj-lt"/>
                  <a:buAutoNum type="alphaLcPeriod"/>
                </a:pPr>
                <a14:m>
                  <m:oMath xmlns:m="http://schemas.openxmlformats.org/officeDocument/2006/math">
                    <m:f>
                      <m:fPr>
                        <m:ctrlPr>
                          <a:rPr lang="en-US" sz="2000" i="1">
                            <a:latin typeface="Cambria Math" panose="02040503050406030204" pitchFamily="18" charset="0"/>
                          </a:rPr>
                        </m:ctrlPr>
                      </m:fPr>
                      <m:num>
                        <m:r>
                          <a:rPr lang="en-US" sz="2000" i="0">
                            <a:latin typeface="Cambria Math" panose="02040503050406030204" pitchFamily="18" charset="0"/>
                          </a:rPr>
                          <m:t>100</m:t>
                        </m:r>
                      </m:num>
                      <m:den>
                        <m:r>
                          <a:rPr lang="en-US" sz="2000" i="0">
                            <a:latin typeface="Cambria Math" panose="02040503050406030204" pitchFamily="18" charset="0"/>
                          </a:rPr>
                          <m:t>3</m:t>
                        </m:r>
                      </m:den>
                    </m:f>
                  </m:oMath>
                </a14:m>
                <a:endParaRPr lang="en-US" sz="2000" dirty="0"/>
              </a:p>
              <a:p>
                <a:pPr lvl="0">
                  <a:buFont typeface="+mj-lt"/>
                  <a:buAutoNum type="alphaLcPeriod"/>
                </a:pPr>
                <a14:m>
                  <m:oMath xmlns:m="http://schemas.openxmlformats.org/officeDocument/2006/math">
                    <m:f>
                      <m:fPr>
                        <m:ctrlPr>
                          <a:rPr lang="en-US" sz="2000" i="1">
                            <a:latin typeface="Cambria Math" panose="02040503050406030204" pitchFamily="18" charset="0"/>
                          </a:rPr>
                        </m:ctrlPr>
                      </m:fPr>
                      <m:num>
                        <m:r>
                          <a:rPr lang="en-US" sz="2000" i="0">
                            <a:latin typeface="Cambria Math" panose="02040503050406030204" pitchFamily="18" charset="0"/>
                          </a:rPr>
                          <m:t>200</m:t>
                        </m:r>
                      </m:num>
                      <m:den>
                        <m:r>
                          <a:rPr lang="en-US" sz="2000" i="0">
                            <a:latin typeface="Cambria Math" panose="02040503050406030204" pitchFamily="18" charset="0"/>
                          </a:rPr>
                          <m:t>3</m:t>
                        </m:r>
                      </m:den>
                    </m:f>
                  </m:oMath>
                </a14:m>
                <a:endParaRPr lang="en-US" sz="2000" dirty="0"/>
              </a:p>
              <a:p>
                <a:pPr lvl="0">
                  <a:buFont typeface="+mj-lt"/>
                  <a:buAutoNum type="alphaLcPeriod"/>
                </a:pPr>
                <a14:m>
                  <m:oMath xmlns:m="http://schemas.openxmlformats.org/officeDocument/2006/math">
                    <m:f>
                      <m:fPr>
                        <m:ctrlPr>
                          <a:rPr lang="en-US" sz="2000" i="1">
                            <a:latin typeface="Cambria Math" panose="02040503050406030204" pitchFamily="18" charset="0"/>
                          </a:rPr>
                        </m:ctrlPr>
                      </m:fPr>
                      <m:num>
                        <m:r>
                          <a:rPr lang="en-US" sz="2000" i="0">
                            <a:latin typeface="Cambria Math" panose="02040503050406030204" pitchFamily="18" charset="0"/>
                          </a:rPr>
                          <m:t>50</m:t>
                        </m:r>
                      </m:num>
                      <m:den>
                        <m:r>
                          <a:rPr lang="en-US" sz="2000" i="0">
                            <a:latin typeface="Cambria Math" panose="02040503050406030204" pitchFamily="18" charset="0"/>
                          </a:rPr>
                          <m:t>3</m:t>
                        </m:r>
                      </m:den>
                    </m:f>
                  </m:oMath>
                </a14:m>
                <a:endParaRPr lang="en-US" sz="2000" dirty="0"/>
              </a:p>
              <a:p>
                <a:pPr lvl="0">
                  <a:buFont typeface="+mj-lt"/>
                  <a:buAutoNum type="alphaLcPeriod"/>
                </a:pPr>
                <a:r>
                  <a:rPr lang="en-US" sz="2000" dirty="0"/>
                  <a:t>None of these</a:t>
                </a:r>
              </a:p>
              <a:p>
                <a:pPr marL="0" lvl="0" indent="0">
                  <a:buNone/>
                </a:pPr>
                <a:endParaRPr lang="en-US" sz="1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667"/>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6F6642F5-6848-4305-BEAE-6724C9ECA42F}" type="datetime1">
              <a:rPr lang="en-US" smtClean="0"/>
              <a:t>2/24/2024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840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MCQ</a:t>
            </a:r>
            <a:r>
              <a:rPr kumimoji="0" lang="en-US" sz="2400" b="1" i="0" u="none" strike="noStrike" kern="1200" cap="none" spc="0" normalizeH="0" noProof="0" dirty="0">
                <a:ln>
                  <a:noFill/>
                </a:ln>
                <a:solidFill>
                  <a:schemeClr val="dk1"/>
                </a:solidFill>
                <a:effectLst/>
                <a:uLnTx/>
                <a:uFillTx/>
                <a:latin typeface="+mn-lt"/>
                <a:ea typeface="+mn-ea"/>
                <a:cs typeface="+mn-cs"/>
              </a:rPr>
              <a:t> </a:t>
            </a:r>
            <a:r>
              <a:rPr lang="en-US" sz="2400" b="1" dirty="0"/>
              <a:t>(CO3)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1200" dirty="0">
              <a:solidFill>
                <a:schemeClr val="tx1">
                  <a:tint val="75000"/>
                </a:schemeClr>
              </a:solidFill>
            </a:endParaRPr>
          </a:p>
        </p:txBody>
      </p:sp>
      <p:sp>
        <p:nvSpPr>
          <p:cNvPr id="2" name="Footer Placeholder 1"/>
          <p:cNvSpPr>
            <a:spLocks noGrp="1"/>
          </p:cNvSpPr>
          <p:nvPr>
            <p:ph type="ftr" sz="quarter" idx="11"/>
          </p:nvPr>
        </p:nvSpPr>
        <p:spPr>
          <a:xfrm>
            <a:off x="3505200" y="6284344"/>
            <a:ext cx="3886200" cy="365125"/>
          </a:xfrm>
        </p:spPr>
        <p:txBody>
          <a:bodyPr/>
          <a:lstStyle/>
          <a:p>
            <a:r>
              <a:rPr lang="en-US"/>
              <a:t>Faculty Name   Reeta Tyagi   Unit III</a:t>
            </a:r>
            <a:endParaRPr lang="en-US" dirty="0"/>
          </a:p>
        </p:txBody>
      </p:sp>
    </p:spTree>
    <p:extLst>
      <p:ext uri="{BB962C8B-B14F-4D97-AF65-F5344CB8AC3E}">
        <p14:creationId xmlns:p14="http://schemas.microsoft.com/office/powerpoint/2010/main" val="3974387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lvl="0" indent="0" algn="just">
                  <a:buNone/>
                </a:pPr>
                <a:r>
                  <a:rPr lang="en-US" sz="2000" dirty="0"/>
                  <a:t>Q: Please select the correct option from the given Glossary:</a:t>
                </a:r>
              </a:p>
              <a:p>
                <a:pPr marL="0" lvl="0" indent="0" algn="just">
                  <a:buNone/>
                </a:pPr>
                <a:r>
                  <a:rPr lang="en-US" sz="2000" dirty="0"/>
                  <a:t>    (</a:t>
                </a:r>
                <a:r>
                  <a:rPr lang="en-US" sz="2000" dirty="0" err="1"/>
                  <a:t>i</a:t>
                </a:r>
                <a:r>
                  <a:rPr lang="en-US" sz="2000" dirty="0"/>
                  <a:t>) 1    (ii)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den>
                    </m:f>
                  </m:oMath>
                </a14:m>
                <a:r>
                  <a:rPr lang="en-US" sz="2000" dirty="0"/>
                  <a:t>   (iii)  (0,1,2)    (iv)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19</m:t>
                        </m:r>
                      </m:num>
                      <m:den>
                        <m:r>
                          <a:rPr lang="en-US" sz="2000" b="0" i="1" smtClean="0">
                            <a:latin typeface="Cambria Math" panose="02040503050406030204" pitchFamily="18" charset="0"/>
                          </a:rPr>
                          <m:t>216</m:t>
                        </m:r>
                      </m:den>
                    </m:f>
                  </m:oMath>
                </a14:m>
                <a:r>
                  <a:rPr lang="en-US" sz="2000" dirty="0"/>
                  <a:t>    (v)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den>
                    </m:f>
                  </m:oMath>
                </a14:m>
                <a:r>
                  <a:rPr lang="en-US" sz="2000" dirty="0"/>
                  <a:t> .</a:t>
                </a:r>
              </a:p>
              <a:p>
                <a:pPr marL="0" lvl="0" indent="0" algn="just">
                  <a:buNone/>
                </a:pPr>
                <a:r>
                  <a:rPr lang="en-US" sz="2000" dirty="0"/>
                  <a:t> (a) The value of k _____ so that function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𝑘</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f>
                          <m:fPr>
                            <m:type m:val="skw"/>
                            <m:ctrlPr>
                              <a:rPr lang="en-US" sz="2000" b="0" i="1" smtClean="0">
                                <a:latin typeface="Cambria Math" panose="02040503050406030204" pitchFamily="18" charset="0"/>
                              </a:rPr>
                            </m:ctrlPr>
                          </m:fPr>
                          <m:num>
                            <m:r>
                              <a:rPr lang="en-US" sz="2000" b="0" i="1" smtClean="0">
                                <a:latin typeface="Cambria Math" panose="02040503050406030204" pitchFamily="18" charset="0"/>
                              </a:rPr>
                              <m:t>𝑥</m:t>
                            </m:r>
                          </m:num>
                          <m:den>
                            <m:r>
                              <a:rPr lang="en-US" sz="2000" b="0" i="1" smtClean="0">
                                <a:latin typeface="Cambria Math" panose="02040503050406030204" pitchFamily="18" charset="0"/>
                              </a:rPr>
                              <m:t>3</m:t>
                            </m:r>
                          </m:den>
                        </m:f>
                      </m:sup>
                    </m:sSup>
                    <m:r>
                      <a:rPr lang="en-US" sz="2000" b="0" i="1" smtClean="0">
                        <a:latin typeface="Cambria Math" panose="02040503050406030204" pitchFamily="18" charset="0"/>
                      </a:rPr>
                      <m:t> ,0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&lt;∞</m:t>
                    </m:r>
                  </m:oMath>
                </a14:m>
                <a:r>
                  <a:rPr lang="en-US" sz="2000" dirty="0"/>
                  <a:t> will be a probability density function.</a:t>
                </a:r>
              </a:p>
              <a:p>
                <a:pPr marL="0" lvl="0" indent="0" algn="just">
                  <a:buNone/>
                </a:pPr>
                <a:r>
                  <a:rPr lang="en-US" sz="2000" dirty="0"/>
                  <a:t> (b) The random variable takes the value _______ from the number of aces in a draw of two cards from a well shuffled deck of 52 cards.</a:t>
                </a:r>
              </a:p>
              <a:p>
                <a:pPr marL="0" lvl="0" indent="0" algn="just">
                  <a:buNone/>
                </a:pPr>
                <a:r>
                  <a:rPr lang="en-US" sz="2000" dirty="0"/>
                  <a:t> (c) The value of </a:t>
                </a:r>
                <a14:m>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ub>
                      <m:sup>
                        <m:r>
                          <a:rPr lang="en-US" sz="2000" i="1" smtClean="0">
                            <a:latin typeface="Cambria Math" panose="02040503050406030204" pitchFamily="18" charset="0"/>
                            <a:ea typeface="Cambria Math" panose="02040503050406030204" pitchFamily="18" charset="0"/>
                          </a:rPr>
                          <m:t>∞</m:t>
                        </m:r>
                      </m:sup>
                      <m:e>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ub>
                          <m:sup>
                            <m:r>
                              <a:rPr lang="en-US" sz="2000" i="1" smtClean="0">
                                <a:latin typeface="Cambria Math" panose="02040503050406030204" pitchFamily="18" charset="0"/>
                                <a:ea typeface="Cambria Math" panose="02040503050406030204" pitchFamily="18" charset="0"/>
                              </a:rPr>
                              <m:t>∞</m:t>
                            </m:r>
                          </m:sup>
                          <m:e>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b="0" i="1" smtClean="0">
                                <a:latin typeface="Cambria Math" panose="02040503050406030204" pitchFamily="18" charset="0"/>
                              </a:rPr>
                              <m:t>𝑑𝑥𝑑𝑦</m:t>
                            </m:r>
                          </m:e>
                        </m:nary>
                      </m:e>
                    </m:nary>
                  </m:oMath>
                </a14:m>
                <a:r>
                  <a:rPr lang="en-US" sz="2000" dirty="0"/>
                  <a:t> is equal to ______. If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oMath>
                </a14:m>
                <a:r>
                  <a:rPr lang="en-US" sz="2000" dirty="0"/>
                  <a:t> is a probability density function.</a:t>
                </a:r>
              </a:p>
              <a:p>
                <a:pPr marL="0" lvl="0" indent="0" algn="just">
                  <a:buNone/>
                </a:pPr>
                <a:r>
                  <a:rPr lang="en-US" sz="2000" dirty="0"/>
                  <a:t> (d) The formula of the Conditional probability distribution X given Y is ____________.</a:t>
                </a:r>
              </a:p>
              <a:p>
                <a:pPr marL="0" lvl="0" indent="0" algn="just">
                  <a:buNone/>
                </a:pPr>
                <a:r>
                  <a:rPr lang="en-US" sz="2000" dirty="0"/>
                  <a:t> (e) If the pdf of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=3</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≤1</m:t>
                    </m:r>
                  </m:oMath>
                </a14:m>
                <a:r>
                  <a:rPr lang="en-US" sz="2000" dirty="0"/>
                  <a:t>, then the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den>
                        </m:f>
                        <m:r>
                          <a:rPr lang="en-US" sz="2000" b="0" i="1" smtClean="0">
                            <a:latin typeface="Cambria Math" panose="02040503050406030204" pitchFamily="18" charset="0"/>
                          </a:rPr>
                          <m:t>&lt;</m:t>
                        </m:r>
                        <m:r>
                          <a:rPr lang="en-US" sz="2000" b="0" i="1" smtClean="0">
                            <a:latin typeface="Cambria Math" panose="02040503050406030204" pitchFamily="18" charset="0"/>
                          </a:rPr>
                          <m:t>𝑥</m:t>
                        </m:r>
                        <m:r>
                          <a:rPr lang="en-US" sz="2000" b="0" i="1" smtClean="0">
                            <a:latin typeface="Cambria Math" panose="02040503050406030204" pitchFamily="18" charset="0"/>
                          </a:rPr>
                          <m:t>&lt;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oMath>
                </a14:m>
                <a:r>
                  <a:rPr lang="en-US" sz="2000" dirty="0"/>
                  <a:t> is _________.</a:t>
                </a:r>
              </a:p>
              <a:p>
                <a:pPr marL="0" lvl="0" indent="0" algn="just">
                  <a:buNone/>
                </a:pPr>
                <a:endParaRPr lang="en-US" sz="2000" dirty="0"/>
              </a:p>
              <a:p>
                <a:pPr marL="0" lvl="0" indent="0">
                  <a:buNone/>
                </a:pPr>
                <a:endParaRPr lang="en-US" sz="1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r="-741" b="-4582"/>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0F0D2A76-9322-4AF5-B2D6-A6BD5AE46E20}" type="datetime1">
              <a:rPr lang="en-US" smtClean="0"/>
              <a:t>2/24/2024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Glossary Questions</a:t>
            </a:r>
            <a:r>
              <a:rPr kumimoji="0" lang="en-US" sz="2400" b="1" i="0" u="none" strike="noStrike" kern="1200" cap="none" spc="0" normalizeH="0" noProof="0" dirty="0">
                <a:ln>
                  <a:noFill/>
                </a:ln>
                <a:solidFill>
                  <a:schemeClr val="dk1"/>
                </a:solidFill>
                <a:effectLst/>
                <a:uLnTx/>
                <a:uFillTx/>
                <a:latin typeface="+mn-lt"/>
                <a:ea typeface="+mn-ea"/>
                <a:cs typeface="+mn-cs"/>
              </a:rPr>
              <a:t> </a:t>
            </a:r>
            <a:r>
              <a:rPr lang="en-US" sz="2400" b="1" dirty="0"/>
              <a:t>(CO3)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1200" dirty="0">
              <a:solidFill>
                <a:schemeClr val="tx1">
                  <a:tint val="75000"/>
                </a:schemeClr>
              </a:solidFill>
            </a:endParaRPr>
          </a:p>
        </p:txBody>
      </p:sp>
      <p:sp>
        <p:nvSpPr>
          <p:cNvPr id="2" name="Footer Placeholder 1"/>
          <p:cNvSpPr>
            <a:spLocks noGrp="1"/>
          </p:cNvSpPr>
          <p:nvPr>
            <p:ph type="ftr" sz="quarter" idx="11"/>
          </p:nvPr>
        </p:nvSpPr>
        <p:spPr>
          <a:xfrm>
            <a:off x="3505200" y="6284344"/>
            <a:ext cx="3886200" cy="365125"/>
          </a:xfrm>
        </p:spPr>
        <p:txBody>
          <a:bodyPr/>
          <a:lstStyle/>
          <a:p>
            <a:r>
              <a:rPr lang="en-US"/>
              <a:t>Faculty Name   Reeta Tyagi   Unit III</a:t>
            </a:r>
            <a:endParaRPr lang="en-US" dirty="0"/>
          </a:p>
        </p:txBody>
      </p:sp>
    </p:spTree>
    <p:extLst>
      <p:ext uri="{BB962C8B-B14F-4D97-AF65-F5344CB8AC3E}">
        <p14:creationId xmlns:p14="http://schemas.microsoft.com/office/powerpoint/2010/main" val="1636802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DE6DAE-445A-48F0-A550-018A0114DED1}" type="datetime1">
              <a:rPr lang="en-US" smtClean="0"/>
              <a:t>2/24/2024</a:t>
            </a:fld>
            <a:endParaRPr lang="en-US"/>
          </a:p>
        </p:txBody>
      </p:sp>
      <p:sp>
        <p:nvSpPr>
          <p:cNvPr id="5" name="Footer Placeholder 4"/>
          <p:cNvSpPr>
            <a:spLocks noGrp="1"/>
          </p:cNvSpPr>
          <p:nvPr>
            <p:ph type="ftr" sz="quarter" idx="11"/>
          </p:nvPr>
        </p:nvSpPr>
        <p:spPr>
          <a:xfrm>
            <a:off x="3028950" y="5600701"/>
            <a:ext cx="3657600" cy="273844"/>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2171700" y="857252"/>
            <a:ext cx="58293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b="1" dirty="0">
                <a:latin typeface="Times New Roman" panose="02020603050405020304" pitchFamily="18" charset="0"/>
                <a:cs typeface="Times New Roman" panose="02020603050405020304" pitchFamily="18" charset="0"/>
              </a:rPr>
              <a:t>Previous Question Paper</a:t>
            </a:r>
          </a:p>
        </p:txBody>
      </p:sp>
      <p:pic>
        <p:nvPicPr>
          <p:cNvPr id="9" name="Picture 8">
            <a:extLst>
              <a:ext uri="{FF2B5EF4-FFF2-40B4-BE49-F238E27FC236}">
                <a16:creationId xmlns:a16="http://schemas.microsoft.com/office/drawing/2014/main" id="{D683AB26-2FF0-4B5B-A17F-F9BA7A5E83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956139"/>
            <a:ext cx="971550" cy="411957"/>
          </a:xfrm>
          <a:prstGeom prst="rect">
            <a:avLst/>
          </a:prstGeom>
        </p:spPr>
      </p:pic>
      <p:pic>
        <p:nvPicPr>
          <p:cNvPr id="8" name="Picture 7"/>
          <p:cNvPicPr/>
          <p:nvPr/>
        </p:nvPicPr>
        <p:blipFill>
          <a:blip r:embed="rId3"/>
          <a:stretch>
            <a:fillRect/>
          </a:stretch>
        </p:blipFill>
        <p:spPr>
          <a:xfrm>
            <a:off x="1636123" y="1876153"/>
            <a:ext cx="5701937" cy="3724548"/>
          </a:xfrm>
          <a:prstGeom prst="rect">
            <a:avLst/>
          </a:prstGeom>
        </p:spPr>
      </p:pic>
    </p:spTree>
    <p:extLst>
      <p:ext uri="{BB962C8B-B14F-4D97-AF65-F5344CB8AC3E}">
        <p14:creationId xmlns:p14="http://schemas.microsoft.com/office/powerpoint/2010/main" val="2222403371"/>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7A4F65-4495-4571-B7E7-E950AECE70B8}" type="datetime1">
              <a:rPr lang="en-US" smtClean="0"/>
              <a:t>2/24/2024</a:t>
            </a:fld>
            <a:endParaRPr lang="en-US"/>
          </a:p>
        </p:txBody>
      </p:sp>
      <p:sp>
        <p:nvSpPr>
          <p:cNvPr id="5" name="Footer Placeholder 4"/>
          <p:cNvSpPr>
            <a:spLocks noGrp="1"/>
          </p:cNvSpPr>
          <p:nvPr>
            <p:ph type="ftr" sz="quarter" idx="11"/>
          </p:nvPr>
        </p:nvSpPr>
        <p:spPr>
          <a:xfrm>
            <a:off x="3028950" y="5600701"/>
            <a:ext cx="3657600" cy="273844"/>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2171700" y="857252"/>
            <a:ext cx="58293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b="1" dirty="0">
                <a:latin typeface="Times New Roman" panose="02020603050405020304" pitchFamily="18" charset="0"/>
                <a:cs typeface="Times New Roman" panose="02020603050405020304" pitchFamily="18" charset="0"/>
              </a:rPr>
              <a:t>Previous Question Paper</a:t>
            </a:r>
          </a:p>
        </p:txBody>
      </p:sp>
      <p:pic>
        <p:nvPicPr>
          <p:cNvPr id="9" name="Picture 8">
            <a:extLst>
              <a:ext uri="{FF2B5EF4-FFF2-40B4-BE49-F238E27FC236}">
                <a16:creationId xmlns:a16="http://schemas.microsoft.com/office/drawing/2014/main" id="{D683AB26-2FF0-4B5B-A17F-F9BA7A5E83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956139"/>
            <a:ext cx="971550" cy="411957"/>
          </a:xfrm>
          <a:prstGeom prst="rect">
            <a:avLst/>
          </a:prstGeom>
        </p:spPr>
      </p:pic>
      <p:pic>
        <p:nvPicPr>
          <p:cNvPr id="8" name="Picture 7"/>
          <p:cNvPicPr/>
          <p:nvPr/>
        </p:nvPicPr>
        <p:blipFill>
          <a:blip r:embed="rId3"/>
          <a:stretch>
            <a:fillRect/>
          </a:stretch>
        </p:blipFill>
        <p:spPr>
          <a:xfrm>
            <a:off x="1979023" y="1513658"/>
            <a:ext cx="4771821" cy="4222569"/>
          </a:xfrm>
          <a:prstGeom prst="rect">
            <a:avLst/>
          </a:prstGeom>
        </p:spPr>
      </p:pic>
    </p:spTree>
    <p:extLst>
      <p:ext uri="{BB962C8B-B14F-4D97-AF65-F5344CB8AC3E}">
        <p14:creationId xmlns:p14="http://schemas.microsoft.com/office/powerpoint/2010/main" val="138082721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F01BD0-ED3E-4DEB-B3FF-4EA5F8CFE4FC}" type="datetime1">
              <a:rPr lang="en-US" smtClean="0"/>
              <a:t>2/24/2024</a:t>
            </a:fld>
            <a:endParaRPr lang="en-US"/>
          </a:p>
        </p:txBody>
      </p:sp>
      <p:sp>
        <p:nvSpPr>
          <p:cNvPr id="5" name="Footer Placeholder 4"/>
          <p:cNvSpPr>
            <a:spLocks noGrp="1"/>
          </p:cNvSpPr>
          <p:nvPr>
            <p:ph type="ftr" sz="quarter" idx="11"/>
          </p:nvPr>
        </p:nvSpPr>
        <p:spPr>
          <a:xfrm>
            <a:off x="3028950" y="5600701"/>
            <a:ext cx="3657600" cy="273844"/>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2171700" y="857252"/>
            <a:ext cx="58293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b="1" dirty="0">
                <a:latin typeface="Times New Roman" panose="02020603050405020304" pitchFamily="18" charset="0"/>
                <a:cs typeface="Times New Roman" panose="02020603050405020304" pitchFamily="18" charset="0"/>
              </a:rPr>
              <a:t>Previous Question Paper</a:t>
            </a:r>
          </a:p>
        </p:txBody>
      </p:sp>
      <p:pic>
        <p:nvPicPr>
          <p:cNvPr id="9" name="Picture 8">
            <a:extLst>
              <a:ext uri="{FF2B5EF4-FFF2-40B4-BE49-F238E27FC236}">
                <a16:creationId xmlns:a16="http://schemas.microsoft.com/office/drawing/2014/main" id="{D683AB26-2FF0-4B5B-A17F-F9BA7A5E83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956139"/>
            <a:ext cx="971550" cy="411957"/>
          </a:xfrm>
          <a:prstGeom prst="rect">
            <a:avLst/>
          </a:prstGeom>
        </p:spPr>
      </p:pic>
      <p:pic>
        <p:nvPicPr>
          <p:cNvPr id="8" name="Picture 7"/>
          <p:cNvPicPr/>
          <p:nvPr/>
        </p:nvPicPr>
        <p:blipFill>
          <a:blip r:embed="rId3"/>
          <a:stretch>
            <a:fillRect/>
          </a:stretch>
        </p:blipFill>
        <p:spPr>
          <a:xfrm>
            <a:off x="2171700" y="1562645"/>
            <a:ext cx="4568428" cy="4014244"/>
          </a:xfrm>
          <a:prstGeom prst="rect">
            <a:avLst/>
          </a:prstGeom>
        </p:spPr>
      </p:pic>
    </p:spTree>
    <p:extLst>
      <p:ext uri="{BB962C8B-B14F-4D97-AF65-F5344CB8AC3E}">
        <p14:creationId xmlns:p14="http://schemas.microsoft.com/office/powerpoint/2010/main" val="1268376597"/>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7AD2A0-1784-4CEE-B38D-F5DF51DF8D55}" type="datetime1">
              <a:rPr lang="en-US" smtClean="0"/>
              <a:t>2/24/2024</a:t>
            </a:fld>
            <a:endParaRPr lang="en-US"/>
          </a:p>
        </p:txBody>
      </p:sp>
      <p:sp>
        <p:nvSpPr>
          <p:cNvPr id="5" name="Footer Placeholder 4"/>
          <p:cNvSpPr>
            <a:spLocks noGrp="1"/>
          </p:cNvSpPr>
          <p:nvPr>
            <p:ph type="ftr" sz="quarter" idx="11"/>
          </p:nvPr>
        </p:nvSpPr>
        <p:spPr>
          <a:xfrm>
            <a:off x="3028950" y="5600701"/>
            <a:ext cx="3657600" cy="273844"/>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2171700" y="857252"/>
            <a:ext cx="58293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b="1" dirty="0">
                <a:latin typeface="Times New Roman" panose="02020603050405020304" pitchFamily="18" charset="0"/>
                <a:cs typeface="Times New Roman" panose="02020603050405020304" pitchFamily="18" charset="0"/>
              </a:rPr>
              <a:t>Previous Question Paper</a:t>
            </a:r>
          </a:p>
        </p:txBody>
      </p:sp>
      <p:pic>
        <p:nvPicPr>
          <p:cNvPr id="9" name="Picture 8">
            <a:extLst>
              <a:ext uri="{FF2B5EF4-FFF2-40B4-BE49-F238E27FC236}">
                <a16:creationId xmlns:a16="http://schemas.microsoft.com/office/drawing/2014/main" id="{D683AB26-2FF0-4B5B-A17F-F9BA7A5E83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956139"/>
            <a:ext cx="971550" cy="411957"/>
          </a:xfrm>
          <a:prstGeom prst="rect">
            <a:avLst/>
          </a:prstGeom>
        </p:spPr>
      </p:pic>
      <p:pic>
        <p:nvPicPr>
          <p:cNvPr id="8" name="Picture 7"/>
          <p:cNvPicPr/>
          <p:nvPr/>
        </p:nvPicPr>
        <p:blipFill>
          <a:blip r:embed="rId3"/>
          <a:stretch>
            <a:fillRect/>
          </a:stretch>
        </p:blipFill>
        <p:spPr>
          <a:xfrm>
            <a:off x="1910443" y="1592035"/>
            <a:ext cx="4850641" cy="4114801"/>
          </a:xfrm>
          <a:prstGeom prst="rect">
            <a:avLst/>
          </a:prstGeom>
        </p:spPr>
      </p:pic>
    </p:spTree>
    <p:extLst>
      <p:ext uri="{BB962C8B-B14F-4D97-AF65-F5344CB8AC3E}">
        <p14:creationId xmlns:p14="http://schemas.microsoft.com/office/powerpoint/2010/main" val="2555207053"/>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8C11ED-C1C9-4427-8E08-4540FB6E22A2}" type="datetime1">
              <a:rPr lang="en-US" smtClean="0"/>
              <a:t>2/24/2024</a:t>
            </a:fld>
            <a:endParaRPr lang="en-US"/>
          </a:p>
        </p:txBody>
      </p:sp>
      <p:sp>
        <p:nvSpPr>
          <p:cNvPr id="5" name="Footer Placeholder 4"/>
          <p:cNvSpPr>
            <a:spLocks noGrp="1"/>
          </p:cNvSpPr>
          <p:nvPr>
            <p:ph type="ftr" sz="quarter" idx="11"/>
          </p:nvPr>
        </p:nvSpPr>
        <p:spPr>
          <a:xfrm>
            <a:off x="3028950" y="5600701"/>
            <a:ext cx="3657600" cy="273844"/>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2171700" y="857252"/>
            <a:ext cx="58293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b="1" dirty="0">
                <a:latin typeface="Times New Roman" panose="02020603050405020304" pitchFamily="18" charset="0"/>
                <a:cs typeface="Times New Roman" panose="02020603050405020304" pitchFamily="18" charset="0"/>
              </a:rPr>
              <a:t>Previous Question Paper</a:t>
            </a:r>
          </a:p>
        </p:txBody>
      </p:sp>
      <p:pic>
        <p:nvPicPr>
          <p:cNvPr id="9" name="Picture 8">
            <a:extLst>
              <a:ext uri="{FF2B5EF4-FFF2-40B4-BE49-F238E27FC236}">
                <a16:creationId xmlns:a16="http://schemas.microsoft.com/office/drawing/2014/main" id="{D683AB26-2FF0-4B5B-A17F-F9BA7A5E83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956139"/>
            <a:ext cx="971550" cy="411957"/>
          </a:xfrm>
          <a:prstGeom prst="rect">
            <a:avLst/>
          </a:prstGeom>
        </p:spPr>
      </p:pic>
      <p:pic>
        <p:nvPicPr>
          <p:cNvPr id="8" name="Picture 7"/>
          <p:cNvPicPr/>
          <p:nvPr/>
        </p:nvPicPr>
        <p:blipFill>
          <a:blip r:embed="rId3"/>
          <a:stretch>
            <a:fillRect/>
          </a:stretch>
        </p:blipFill>
        <p:spPr>
          <a:xfrm>
            <a:off x="1910443" y="1494064"/>
            <a:ext cx="4786823" cy="4082825"/>
          </a:xfrm>
          <a:prstGeom prst="rect">
            <a:avLst/>
          </a:prstGeom>
        </p:spPr>
      </p:pic>
    </p:spTree>
    <p:extLst>
      <p:ext uri="{BB962C8B-B14F-4D97-AF65-F5344CB8AC3E}">
        <p14:creationId xmlns:p14="http://schemas.microsoft.com/office/powerpoint/2010/main" val="2287427814"/>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26DAAE-8FF3-41DA-A3D0-DEE5AFCBAA04}" type="datetime1">
              <a:rPr lang="en-US" smtClean="0"/>
              <a:t>2/24/2024</a:t>
            </a:fld>
            <a:endParaRPr lang="en-US"/>
          </a:p>
        </p:txBody>
      </p:sp>
      <p:sp>
        <p:nvSpPr>
          <p:cNvPr id="5" name="Footer Placeholder 4"/>
          <p:cNvSpPr>
            <a:spLocks noGrp="1"/>
          </p:cNvSpPr>
          <p:nvPr>
            <p:ph type="ftr" sz="quarter" idx="11"/>
          </p:nvPr>
        </p:nvSpPr>
        <p:spPr>
          <a:xfrm>
            <a:off x="3028950" y="5600701"/>
            <a:ext cx="3657600" cy="273844"/>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2171700" y="857252"/>
            <a:ext cx="58293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b="1" dirty="0">
                <a:latin typeface="Times New Roman" panose="02020603050405020304" pitchFamily="18" charset="0"/>
                <a:cs typeface="Times New Roman" panose="02020603050405020304" pitchFamily="18" charset="0"/>
              </a:rPr>
              <a:t>Previous Question Paper</a:t>
            </a:r>
          </a:p>
        </p:txBody>
      </p:sp>
      <p:pic>
        <p:nvPicPr>
          <p:cNvPr id="9" name="Picture 8">
            <a:extLst>
              <a:ext uri="{FF2B5EF4-FFF2-40B4-BE49-F238E27FC236}">
                <a16:creationId xmlns:a16="http://schemas.microsoft.com/office/drawing/2014/main" id="{D683AB26-2FF0-4B5B-A17F-F9BA7A5E83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956139"/>
            <a:ext cx="971550" cy="411957"/>
          </a:xfrm>
          <a:prstGeom prst="rect">
            <a:avLst/>
          </a:prstGeom>
        </p:spPr>
      </p:pic>
      <p:pic>
        <p:nvPicPr>
          <p:cNvPr id="8" name="Picture 7"/>
          <p:cNvPicPr/>
          <p:nvPr/>
        </p:nvPicPr>
        <p:blipFill>
          <a:blip r:embed="rId3"/>
          <a:stretch>
            <a:fillRect/>
          </a:stretch>
        </p:blipFill>
        <p:spPr>
          <a:xfrm>
            <a:off x="2253343" y="1650819"/>
            <a:ext cx="4476070" cy="3824866"/>
          </a:xfrm>
          <a:prstGeom prst="rect">
            <a:avLst/>
          </a:prstGeom>
        </p:spPr>
      </p:pic>
    </p:spTree>
    <p:extLst>
      <p:ext uri="{BB962C8B-B14F-4D97-AF65-F5344CB8AC3E}">
        <p14:creationId xmlns:p14="http://schemas.microsoft.com/office/powerpoint/2010/main" val="2104907332"/>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8942E4-D5C7-4352-80C1-2E454437A737}" type="datetime1">
              <a:rPr lang="en-US" smtClean="0"/>
              <a:t>2/24/2024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Old</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Question Papers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B46EDC8-9A19-4821-9AA0-545F66EE0A52}"/>
              </a:ext>
            </a:extLst>
          </p:cNvPr>
          <p:cNvSpPr>
            <a:spLocks noGrp="1"/>
          </p:cNvSpPr>
          <p:nvPr>
            <p:ph idx="1"/>
          </p:nvPr>
        </p:nvSpPr>
        <p:spPr>
          <a:xfrm>
            <a:off x="457200" y="1169482"/>
            <a:ext cx="8229600" cy="4519036"/>
          </a:xfrm>
        </p:spPr>
        <p:txBody>
          <a:bodyPr>
            <a:normAutofit/>
          </a:bodyPr>
          <a:lstStyle/>
          <a:p>
            <a:pPr marL="0" indent="0">
              <a:buNone/>
            </a:pPr>
            <a:r>
              <a:rPr lang="en-US" sz="2000" dirty="0">
                <a:hlinkClick r:id="rId2"/>
              </a:rPr>
              <a:t>First Sessional Set-1 (CSE,IT,CS,ECE,IOT).docx</a:t>
            </a:r>
            <a:endParaRPr lang="en-US" sz="2000" dirty="0"/>
          </a:p>
          <a:p>
            <a:pPr marL="0" indent="0">
              <a:buNone/>
            </a:pPr>
            <a:r>
              <a:rPr lang="en-US" sz="2000" dirty="0">
                <a:hlinkClick r:id="rId3"/>
              </a:rPr>
              <a:t>Second Sessional Set-2 (CSE,IT,CS,ECE,IOT).docx</a:t>
            </a:r>
            <a:endParaRPr lang="en-US" sz="2000" dirty="0"/>
          </a:p>
          <a:p>
            <a:pPr marL="0" indent="0">
              <a:buNone/>
            </a:pPr>
            <a:r>
              <a:rPr lang="en-IN" sz="2000" dirty="0">
                <a:hlinkClick r:id="rId4"/>
              </a:rPr>
              <a:t>Maths IV PUT.docx</a:t>
            </a:r>
            <a:endParaRPr lang="en-IN" sz="2000" dirty="0"/>
          </a:p>
          <a:p>
            <a:pPr marL="0" indent="0">
              <a:buNone/>
            </a:pPr>
            <a:r>
              <a:rPr lang="en-IN" sz="2000" dirty="0">
                <a:hlinkClick r:id="rId5"/>
              </a:rPr>
              <a:t>Maths IV final paper_2022.pdf</a:t>
            </a:r>
            <a:endParaRPr lang="en-IN" sz="2000" dirty="0"/>
          </a:p>
        </p:txBody>
      </p:sp>
      <p:pic>
        <p:nvPicPr>
          <p:cNvPr id="9" name="Picture 8">
            <a:extLst>
              <a:ext uri="{FF2B5EF4-FFF2-40B4-BE49-F238E27FC236}">
                <a16:creationId xmlns:a16="http://schemas.microsoft.com/office/drawing/2014/main" id="{D683AB26-2FF0-4B5B-A17F-F9BA7A5E83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31852"/>
            <a:ext cx="1295400" cy="549276"/>
          </a:xfrm>
          <a:prstGeom prst="rect">
            <a:avLst/>
          </a:prstGeom>
        </p:spPr>
      </p:pic>
    </p:spTree>
    <p:extLst>
      <p:ext uri="{BB962C8B-B14F-4D97-AF65-F5344CB8AC3E}">
        <p14:creationId xmlns:p14="http://schemas.microsoft.com/office/powerpoint/2010/main" val="2163336516"/>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A883A5-D859-404F-AB38-08C1D39C35F5}" type="datetime1">
              <a:rPr lang="en-US" smtClean="0"/>
              <a:t>2/24/2024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Expected Question for University </a:t>
            </a:r>
          </a:p>
          <a:p>
            <a:pPr lvl="0" algn="ctr">
              <a:spcBef>
                <a:spcPct val="0"/>
              </a:spcBef>
              <a:defRPr/>
            </a:pPr>
            <a:r>
              <a:rPr lang="en-US" sz="2400" b="1" dirty="0"/>
              <a:t>Exam(CO3) </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600201"/>
                <a:ext cx="8229600" cy="3733800"/>
              </a:xfrm>
            </p:spPr>
            <p:txBody>
              <a:bodyPr>
                <a:normAutofit/>
              </a:bodyPr>
              <a:lstStyle/>
              <a:p>
                <a:pPr algn="just">
                  <a:buNone/>
                </a:pPr>
                <a:r>
                  <a:rPr lang="en-US" sz="1800" dirty="0"/>
                  <a:t>Q. Two dimensional random variable (X,Y) have the joint density function</a:t>
                </a:r>
              </a:p>
              <a:p>
                <a:pPr algn="just">
                  <a:buNone/>
                </a:pPr>
                <a:r>
                  <a:rPr lang="en-US" sz="1800" dirty="0"/>
                  <a:t>        </a:t>
                </a: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eqArr>
                          <m:eqArrPr>
                            <m:ctrlPr>
                              <a:rPr lang="en-US" sz="1800" b="0" i="1" smtClean="0">
                                <a:latin typeface="Cambria Math" panose="02040503050406030204" pitchFamily="18" charset="0"/>
                              </a:rPr>
                            </m:ctrlPr>
                          </m:eqArrPr>
                          <m:e>
                            <m:r>
                              <a:rPr lang="en-US" sz="1800" b="0" i="1" smtClean="0">
                                <a:latin typeface="Cambria Math" panose="02040503050406030204" pitchFamily="18" charset="0"/>
                              </a:rPr>
                              <m:t>8</m:t>
                            </m:r>
                            <m:r>
                              <a:rPr lang="en-US" sz="1800" b="0" i="1" smtClean="0">
                                <a:latin typeface="Cambria Math" panose="02040503050406030204" pitchFamily="18" charset="0"/>
                              </a:rPr>
                              <m:t>𝑥𝑦</m:t>
                            </m:r>
                            <m:r>
                              <a:rPr lang="en-US" sz="1800" b="0" i="1" smtClean="0">
                                <a:latin typeface="Cambria Math" panose="02040503050406030204" pitchFamily="18" charset="0"/>
                              </a:rPr>
                              <m:t>,     0≤</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≤1</m:t>
                            </m:r>
                          </m:e>
                          <m:e>
                            <m:r>
                              <a:rPr lang="en-US" sz="1800" b="0" i="1" smtClean="0">
                                <a:latin typeface="Cambria Math" panose="02040503050406030204" pitchFamily="18" charset="0"/>
                              </a:rPr>
                              <m:t>0,         </m:t>
                            </m:r>
                            <m:r>
                              <a:rPr lang="en-US" sz="1800" b="0" i="1" smtClean="0">
                                <a:latin typeface="Cambria Math" panose="02040503050406030204" pitchFamily="18" charset="0"/>
                              </a:rPr>
                              <m:t>𝑒𝑙𝑠𝑒𝑤h𝑒𝑟𝑒</m:t>
                            </m:r>
                          </m:e>
                        </m:eqArr>
                      </m:e>
                    </m:d>
                  </m:oMath>
                </a14:m>
                <a:endParaRPr lang="en-US" sz="1800" dirty="0"/>
              </a:p>
              <a:p>
                <a:pPr algn="just">
                  <a:buNone/>
                </a:pPr>
                <a:r>
                  <a:rPr lang="en-US" sz="1800" dirty="0"/>
                  <a:t>      Find (</a:t>
                </a:r>
                <a:r>
                  <a:rPr lang="en-US" sz="1800" dirty="0" err="1"/>
                  <a:t>i</a:t>
                </a:r>
                <a:r>
                  <a:rPr lang="en-US" sz="1800" dirty="0"/>
                  <a:t>)the marginal prob. distribution of X and Y.</a:t>
                </a:r>
              </a:p>
              <a:p>
                <a:pPr algn="just">
                  <a:buNone/>
                </a:pPr>
                <a:r>
                  <a:rPr lang="en-US" sz="1800" dirty="0"/>
                  <a:t>              (ii) the conditional prob. Distribution of X given Y</a:t>
                </a:r>
              </a:p>
              <a:p>
                <a:pPr algn="just">
                  <a:buNone/>
                </a:pPr>
                <a:r>
                  <a:rPr lang="en-US" sz="1800" dirty="0"/>
                  <a:t>              (iii) the conditional prob. Distribution of Y given X.</a:t>
                </a:r>
              </a:p>
              <a:p>
                <a:pPr>
                  <a:buNone/>
                </a:pPr>
                <a:endParaRPr lang="en-US" sz="2200" dirty="0"/>
              </a:p>
              <a:p>
                <a:pPr>
                  <a:buNone/>
                </a:pPr>
                <a:endParaRPr lang="en-US" sz="2200" dirty="0"/>
              </a:p>
              <a:p>
                <a:pPr>
                  <a:buNone/>
                </a:pPr>
                <a:r>
                  <a:rPr lang="en-US" sz="2200" dirty="0"/>
                  <a:t> </a:t>
                </a:r>
              </a:p>
              <a:p>
                <a:pPr>
                  <a:buNone/>
                </a:pPr>
                <a:endParaRPr lang="en-US" sz="2200" dirty="0"/>
              </a:p>
              <a:p>
                <a:pPr>
                  <a:buNone/>
                </a:pPr>
                <a:endParaRPr lang="en-US" sz="2200" dirty="0"/>
              </a:p>
              <a:p>
                <a:pPr>
                  <a:buNone/>
                </a:pPr>
                <a:endParaRPr lang="en-US" sz="220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600201"/>
                <a:ext cx="8229600" cy="3733800"/>
              </a:xfrm>
              <a:blipFill>
                <a:blip r:embed="rId2"/>
                <a:stretch>
                  <a:fillRect l="-593" t="-980"/>
                </a:stretch>
              </a:blipFill>
            </p:spPr>
            <p:txBody>
              <a:bodyPr/>
              <a:lstStyle/>
              <a:p>
                <a:r>
                  <a:rPr lang="en-IN">
                    <a:noFill/>
                  </a:rPr>
                  <a:t> </a:t>
                </a:r>
              </a:p>
            </p:txBody>
          </p:sp>
        </mc:Fallback>
      </mc:AlternateContent>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endParaRPr lang="en-US" sz="1200" dirty="0">
              <a:solidFill>
                <a:schemeClr val="tx1">
                  <a:tint val="75000"/>
                </a:schemeClr>
              </a:solidFill>
            </a:endParaRPr>
          </a:p>
        </p:txBody>
      </p:sp>
      <p:sp>
        <p:nvSpPr>
          <p:cNvPr id="2" name="Footer Placeholder 1"/>
          <p:cNvSpPr>
            <a:spLocks noGrp="1"/>
          </p:cNvSpPr>
          <p:nvPr>
            <p:ph type="ftr" sz="quarter" idx="11"/>
          </p:nvPr>
        </p:nvSpPr>
        <p:spPr>
          <a:xfrm>
            <a:off x="3158318" y="6356349"/>
            <a:ext cx="3928281" cy="365125"/>
          </a:xfrm>
        </p:spPr>
        <p:txBody>
          <a:bodyPr/>
          <a:lstStyle/>
          <a:p>
            <a:r>
              <a:rPr lang="en-US"/>
              <a:t>Faculty Name   Reeta Tyagi   Unit III</a:t>
            </a:r>
            <a:endParaRPr lang="en-US" dirty="0"/>
          </a:p>
        </p:txBody>
      </p:sp>
    </p:spTree>
    <p:extLst>
      <p:ext uri="{BB962C8B-B14F-4D97-AF65-F5344CB8AC3E}">
        <p14:creationId xmlns:p14="http://schemas.microsoft.com/office/powerpoint/2010/main" val="201337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v"/>
            </a:pPr>
            <a:r>
              <a:rPr lang="en-US" sz="2200" dirty="0">
                <a:latin typeface="Times New Roman" panose="02020603050405020304" pitchFamily="18" charset="0"/>
                <a:cs typeface="Times New Roman" panose="02020603050405020304" pitchFamily="18" charset="0"/>
              </a:rPr>
              <a:t>Data Analysis</a:t>
            </a:r>
          </a:p>
          <a:p>
            <a:pPr>
              <a:buFont typeface="Wingdings" pitchFamily="2" charset="2"/>
              <a:buChar char="v"/>
            </a:pPr>
            <a:r>
              <a:rPr lang="en-US" sz="2200" dirty="0">
                <a:solidFill>
                  <a:srgbClr val="202124"/>
                </a:solidFill>
                <a:latin typeface="Times New Roman" panose="02020603050405020304" pitchFamily="18" charset="0"/>
                <a:cs typeface="Times New Roman" panose="02020603050405020304" pitchFamily="18" charset="0"/>
              </a:rPr>
              <a:t>Artificial intelligence</a:t>
            </a:r>
          </a:p>
          <a:p>
            <a:pPr>
              <a:buFont typeface="Wingdings" pitchFamily="2" charset="2"/>
              <a:buChar char="v"/>
            </a:pPr>
            <a:r>
              <a:rPr lang="en-US" sz="2200" dirty="0">
                <a:solidFill>
                  <a:srgbClr val="202124"/>
                </a:solidFill>
                <a:latin typeface="Times New Roman" panose="02020603050405020304" pitchFamily="18" charset="0"/>
                <a:cs typeface="Times New Roman" panose="02020603050405020304" pitchFamily="18" charset="0"/>
              </a:rPr>
              <a:t>Network and Traffic modeling</a:t>
            </a:r>
            <a:endParaRPr lang="en-US" sz="2200" dirty="0">
              <a:latin typeface="Times New Roman" panose="02020603050405020304" pitchFamily="18" charset="0"/>
              <a:cs typeface="Times New Roman" panose="02020603050405020304" pitchFamily="18" charset="0"/>
            </a:endParaRPr>
          </a:p>
          <a:p>
            <a:pPr>
              <a:buFont typeface="Wingdings" pitchFamily="2" charset="2"/>
              <a:buChar char="v"/>
            </a:pPr>
            <a:endParaRPr lang="en-US" sz="2200" dirty="0">
              <a:effectLst/>
            </a:endParaRPr>
          </a:p>
        </p:txBody>
      </p:sp>
      <p:sp>
        <p:nvSpPr>
          <p:cNvPr id="4" name="Date Placeholder 3"/>
          <p:cNvSpPr>
            <a:spLocks noGrp="1"/>
          </p:cNvSpPr>
          <p:nvPr>
            <p:ph type="dt" sz="half" idx="10"/>
          </p:nvPr>
        </p:nvSpPr>
        <p:spPr/>
        <p:txBody>
          <a:bodyPr/>
          <a:lstStyle/>
          <a:p>
            <a:fld id="{CE70658B-777C-44FD-8E5D-86D090292B2C}" type="datetime1">
              <a:rPr lang="en-US" smtClean="0"/>
              <a:t>2/24/2024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 Wise Application </a:t>
            </a:r>
          </a:p>
        </p:txBody>
      </p:sp>
    </p:spTree>
    <p:extLst>
      <p:ext uri="{BB962C8B-B14F-4D97-AF65-F5344CB8AC3E}">
        <p14:creationId xmlns:p14="http://schemas.microsoft.com/office/powerpoint/2010/main" val="8139550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83A775-A43B-406C-87E5-08A6645EDAED}" type="datetime1">
              <a:rPr lang="en-US" smtClean="0"/>
              <a:t>2/24/2024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9" name="Content Placeholder 8"/>
          <p:cNvSpPr>
            <a:spLocks noGrp="1"/>
          </p:cNvSpPr>
          <p:nvPr>
            <p:ph idx="1"/>
          </p:nvPr>
        </p:nvSpPr>
        <p:spPr>
          <a:xfrm>
            <a:off x="2745692" y="1143000"/>
            <a:ext cx="3805016" cy="1107996"/>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7" name="Picture 6">
            <a:extLst>
              <a:ext uri="{FF2B5EF4-FFF2-40B4-BE49-F238E27FC236}">
                <a16:creationId xmlns:a16="http://schemas.microsoft.com/office/drawing/2014/main" id="{EAD5D8F7-7DFA-4987-A5C5-8B8A73091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362" y="2582996"/>
            <a:ext cx="4017675" cy="2057400"/>
          </a:xfrm>
          <a:prstGeom prst="rect">
            <a:avLst/>
          </a:prstGeom>
        </p:spPr>
      </p:pic>
    </p:spTree>
    <p:extLst>
      <p:ext uri="{BB962C8B-B14F-4D97-AF65-F5344CB8AC3E}">
        <p14:creationId xmlns:p14="http://schemas.microsoft.com/office/powerpoint/2010/main" val="261450410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85000" lnSpcReduction="20000"/>
          </a:bodyPr>
          <a:lstStyle/>
          <a:p>
            <a:pPr algn="just"/>
            <a:r>
              <a:rPr lang="en-US" sz="2400" dirty="0">
                <a:ea typeface="Calibri" panose="020F0502020204030204" pitchFamily="34" charset="0"/>
              </a:rPr>
              <a:t>The objective of this course is to familiarize the students with statistical techniques. It aims to present the students with standard concepts and tools at an intermediate to superior level that will provide them well towards undertaking a variety of problems in the discipline.</a:t>
            </a:r>
          </a:p>
          <a:p>
            <a:pPr marL="0" indent="0" algn="just">
              <a:buNone/>
            </a:pPr>
            <a:r>
              <a:rPr lang="en-US" sz="2400" dirty="0"/>
              <a:t>      The students will learn: </a:t>
            </a:r>
          </a:p>
          <a:p>
            <a:r>
              <a:rPr lang="en-US" sz="2400" dirty="0">
                <a:ea typeface="Calibri" panose="020F0502020204030204" pitchFamily="34" charset="0"/>
              </a:rPr>
              <a:t>Understand the concept of correlation, moments, skewness and kurtosis and curve fitting.</a:t>
            </a:r>
          </a:p>
          <a:p>
            <a:r>
              <a:rPr lang="en-US" sz="2400" dirty="0">
                <a:ea typeface="Calibri" panose="020F0502020204030204" pitchFamily="34" charset="0"/>
              </a:rPr>
              <a:t>Apply the concept of hypothesis testing and statistical quality control to create control charts.</a:t>
            </a:r>
          </a:p>
          <a:p>
            <a:r>
              <a:rPr lang="en-US" sz="2400" dirty="0">
                <a:ea typeface="Calibri" panose="020F0502020204030204" pitchFamily="34" charset="0"/>
              </a:rPr>
              <a:t>Remember the concept of probability to evaluate probability distributions. </a:t>
            </a:r>
          </a:p>
          <a:p>
            <a:r>
              <a:rPr lang="en-US" sz="2400" dirty="0">
                <a:ea typeface="Calibri" panose="020F0502020204030204" pitchFamily="34" charset="0"/>
              </a:rPr>
              <a:t>Understand the concept of Mathematical Expectations and Probability Distribution.</a:t>
            </a:r>
          </a:p>
          <a:p>
            <a:r>
              <a:rPr lang="en-US" sz="2400" dirty="0">
                <a:ea typeface="Calibri" panose="020F0502020204030204" pitchFamily="34" charset="0"/>
                <a:cs typeface="Times New Roman" panose="02020603050405020304" pitchFamily="18" charset="0"/>
              </a:rPr>
              <a:t>Remember the concept of Wavelet Transform and Solve the problems of Number System, Permutation &amp; Combination, Probability, Function, Data Interpretation, Syllogism.</a:t>
            </a:r>
            <a:endParaRPr lang="en-US" sz="2400" dirty="0"/>
          </a:p>
        </p:txBody>
      </p:sp>
      <p:sp>
        <p:nvSpPr>
          <p:cNvPr id="4" name="Date Placeholder 3"/>
          <p:cNvSpPr>
            <a:spLocks noGrp="1"/>
          </p:cNvSpPr>
          <p:nvPr>
            <p:ph type="dt" sz="half" idx="10"/>
          </p:nvPr>
        </p:nvSpPr>
        <p:spPr/>
        <p:txBody>
          <a:bodyPr/>
          <a:lstStyle/>
          <a:p>
            <a:fld id="{3C2D788A-4CE4-4371-8FD1-07076ABA1A4B}" type="datetime1">
              <a:rPr lang="en-US" smtClean="0"/>
              <a:t>2/24/2024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869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dirty="0"/>
              <a:t>CO1: </a:t>
            </a:r>
            <a:r>
              <a:rPr lang="en-US" sz="2000" dirty="0">
                <a:ea typeface="Calibri" panose="020F0502020204030204" pitchFamily="34" charset="0"/>
              </a:rPr>
              <a:t>Understand the concept of correlation, moments, skewness and kurtosis and curve fitting.</a:t>
            </a:r>
            <a:endParaRPr lang="en-US" sz="2000" dirty="0"/>
          </a:p>
          <a:p>
            <a:pPr marL="0" indent="0">
              <a:buNone/>
            </a:pPr>
            <a:r>
              <a:rPr lang="en-US" sz="2000" dirty="0"/>
              <a:t>CO2: </a:t>
            </a:r>
            <a:r>
              <a:rPr lang="en-US" sz="2000" dirty="0">
                <a:ea typeface="Calibri" panose="020F0502020204030204" pitchFamily="34" charset="0"/>
              </a:rPr>
              <a:t>Apply the concept of hypothesis testing and statistical quality control to create control charts.</a:t>
            </a:r>
            <a:endParaRPr lang="en-US" sz="2000" dirty="0"/>
          </a:p>
          <a:p>
            <a:pPr marL="0" indent="0">
              <a:buNone/>
            </a:pPr>
            <a:r>
              <a:rPr lang="en-US" sz="2000" b="1" dirty="0"/>
              <a:t>CO3: </a:t>
            </a:r>
            <a:r>
              <a:rPr lang="en-US" sz="2000" b="1" dirty="0">
                <a:ea typeface="Calibri" panose="020F0502020204030204" pitchFamily="34" charset="0"/>
              </a:rPr>
              <a:t>Remember the concept of probability to evaluate probability distributions </a:t>
            </a:r>
            <a:endParaRPr lang="en-US" sz="2000" b="1" dirty="0"/>
          </a:p>
          <a:p>
            <a:pPr marL="0" indent="0">
              <a:buNone/>
            </a:pPr>
            <a:r>
              <a:rPr lang="en-US" sz="2000" dirty="0"/>
              <a:t>CO4: </a:t>
            </a:r>
            <a:r>
              <a:rPr lang="en-US" sz="2000" dirty="0">
                <a:ea typeface="Calibri" panose="020F0502020204030204" pitchFamily="34" charset="0"/>
              </a:rPr>
              <a:t>Understand the concept of Mathematical Expectations and Probability Distribution</a:t>
            </a:r>
            <a:endParaRPr lang="en-US" sz="2000" dirty="0"/>
          </a:p>
          <a:p>
            <a:pPr marL="0" indent="0">
              <a:buNone/>
            </a:pPr>
            <a:r>
              <a:rPr lang="en-US" sz="2000" dirty="0"/>
              <a:t>CO5: </a:t>
            </a:r>
            <a:r>
              <a:rPr lang="en-US" sz="2000" dirty="0">
                <a:ea typeface="Calibri" panose="020F0502020204030204" pitchFamily="34" charset="0"/>
                <a:cs typeface="Times New Roman" panose="02020603050405020304" pitchFamily="18" charset="0"/>
              </a:rPr>
              <a:t>Remember the concept of Wavelet Transform and Solve the problems of Number System, Permutation &amp; Combination, Probability, Function, Data Interpretation, Syllogism.</a:t>
            </a: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7745B5C3-E32B-44F7-9B2D-AFED00170F97}"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Course</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ea typeface="+mn-ea"/>
                <a:cs typeface="+mn-cs"/>
              </a:rPr>
              <a:t> Outcomes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0140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E26AFC-1ECB-49FC-B60A-C03E2AFFC2FA}" type="datetime1">
              <a:rPr lang="en-US" smtClean="0"/>
              <a:t>2/24/2024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Reeta Tyagi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rPr>
              <a:t>Program O</a:t>
            </a:r>
            <a:r>
              <a:rPr kumimoji="0" lang="en-US" sz="2400" b="1" i="0" u="none" strike="noStrike" kern="1200" cap="none" spc="0" normalizeH="0" noProof="0" dirty="0" err="1">
                <a:ln>
                  <a:noFill/>
                </a:ln>
                <a:solidFill>
                  <a:schemeClr val="dk1"/>
                </a:solidFill>
                <a:effectLst/>
                <a:uLnTx/>
                <a:uFillTx/>
                <a:latin typeface="Times New Roman" panose="02020603050405020304" pitchFamily="18" charset="0"/>
              </a:rPr>
              <a:t>utcomes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8829" y="1143000"/>
            <a:ext cx="691874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23909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4676</TotalTime>
  <Words>5114</Words>
  <Application>Microsoft Office PowerPoint</Application>
  <PresentationFormat>On-screen Show (4:3)</PresentationFormat>
  <Paragraphs>885</Paragraphs>
  <Slides>60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Cambria Math</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Marvi Tyagi</cp:lastModifiedBy>
  <cp:revision>431</cp:revision>
  <dcterms:created xsi:type="dcterms:W3CDTF">2006-08-16T00:00:00Z</dcterms:created>
  <dcterms:modified xsi:type="dcterms:W3CDTF">2024-02-24T12:52:07Z</dcterms:modified>
</cp:coreProperties>
</file>