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ink/ink2.xml" ContentType="application/inkml+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changesInfos/changesInfo1.xml" ContentType="application/vnd.ms-powerpoint.changesinfo+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ink/ink7.xml" ContentType="application/inkml+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ink/ink11.xml" ContentType="application/inkml+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ink/ink4.xml" ContentType="application/inkml+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ink/ink12.xml" ContentType="application/inkml+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ink/ink9.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ink/ink5.xml" ContentType="application/inkml+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ink/ink1.xml" ContentType="application/inkml+xml"/>
  <Override PartName="/ppt/ink/ink13.xml" ContentType="application/inkml+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ink/ink6.xml" ContentType="application/inkml+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3"/>
  </p:notesMasterIdLst>
  <p:handoutMasterIdLst>
    <p:handoutMasterId r:id="rId124"/>
  </p:handoutMasterIdLst>
  <p:sldIdLst>
    <p:sldId id="531" r:id="rId4"/>
    <p:sldId id="532" r:id="rId5"/>
    <p:sldId id="533" r:id="rId6"/>
    <p:sldId id="482" r:id="rId7"/>
    <p:sldId id="397" r:id="rId8"/>
    <p:sldId id="522" r:id="rId9"/>
    <p:sldId id="483" r:id="rId10"/>
    <p:sldId id="442" r:id="rId11"/>
    <p:sldId id="443" r:id="rId12"/>
    <p:sldId id="484" r:id="rId13"/>
    <p:sldId id="444" r:id="rId14"/>
    <p:sldId id="485" r:id="rId15"/>
    <p:sldId id="416" r:id="rId16"/>
    <p:sldId id="528" r:id="rId17"/>
    <p:sldId id="475" r:id="rId18"/>
    <p:sldId id="529" r:id="rId19"/>
    <p:sldId id="530" r:id="rId20"/>
    <p:sldId id="456" r:id="rId21"/>
    <p:sldId id="457" r:id="rId22"/>
    <p:sldId id="424" r:id="rId23"/>
    <p:sldId id="426" r:id="rId24"/>
    <p:sldId id="461" r:id="rId25"/>
    <p:sldId id="453" r:id="rId26"/>
    <p:sldId id="486" r:id="rId27"/>
    <p:sldId id="487" r:id="rId28"/>
    <p:sldId id="488" r:id="rId29"/>
    <p:sldId id="489" r:id="rId30"/>
    <p:sldId id="446" r:id="rId31"/>
    <p:sldId id="491" r:id="rId32"/>
    <p:sldId id="452" r:id="rId33"/>
    <p:sldId id="493" r:id="rId34"/>
    <p:sldId id="492" r:id="rId35"/>
    <p:sldId id="271" r:id="rId36"/>
    <p:sldId id="282" r:id="rId37"/>
    <p:sldId id="286" r:id="rId38"/>
    <p:sldId id="513" r:id="rId39"/>
    <p:sldId id="469" r:id="rId40"/>
    <p:sldId id="472" r:id="rId41"/>
    <p:sldId id="466" r:id="rId42"/>
    <p:sldId id="494" r:id="rId43"/>
    <p:sldId id="318" r:id="rId44"/>
    <p:sldId id="320" r:id="rId45"/>
    <p:sldId id="321" r:id="rId46"/>
    <p:sldId id="323" r:id="rId47"/>
    <p:sldId id="326" r:id="rId48"/>
    <p:sldId id="327" r:id="rId49"/>
    <p:sldId id="328" r:id="rId50"/>
    <p:sldId id="329" r:id="rId51"/>
    <p:sldId id="330" r:id="rId52"/>
    <p:sldId id="334" r:id="rId53"/>
    <p:sldId id="336" r:id="rId54"/>
    <p:sldId id="338" r:id="rId55"/>
    <p:sldId id="340" r:id="rId56"/>
    <p:sldId id="514" r:id="rId57"/>
    <p:sldId id="515" r:id="rId58"/>
    <p:sldId id="449" r:id="rId59"/>
    <p:sldId id="436" r:id="rId60"/>
    <p:sldId id="346" r:id="rId61"/>
    <p:sldId id="348" r:id="rId62"/>
    <p:sldId id="349" r:id="rId63"/>
    <p:sldId id="353" r:id="rId64"/>
    <p:sldId id="518" r:id="rId65"/>
    <p:sldId id="517" r:id="rId66"/>
    <p:sldId id="516" r:id="rId67"/>
    <p:sldId id="473" r:id="rId68"/>
    <p:sldId id="474" r:id="rId69"/>
    <p:sldId id="476" r:id="rId70"/>
    <p:sldId id="467" r:id="rId71"/>
    <p:sldId id="495" r:id="rId72"/>
    <p:sldId id="496" r:id="rId73"/>
    <p:sldId id="497" r:id="rId74"/>
    <p:sldId id="498" r:id="rId75"/>
    <p:sldId id="499" r:id="rId76"/>
    <p:sldId id="500" r:id="rId77"/>
    <p:sldId id="501" r:id="rId78"/>
    <p:sldId id="502" r:id="rId79"/>
    <p:sldId id="503" r:id="rId80"/>
    <p:sldId id="504" r:id="rId81"/>
    <p:sldId id="505" r:id="rId82"/>
    <p:sldId id="463" r:id="rId83"/>
    <p:sldId id="506" r:id="rId84"/>
    <p:sldId id="507" r:id="rId85"/>
    <p:sldId id="464" r:id="rId86"/>
    <p:sldId id="509" r:id="rId87"/>
    <p:sldId id="508" r:id="rId88"/>
    <p:sldId id="510" r:id="rId89"/>
    <p:sldId id="477" r:id="rId90"/>
    <p:sldId id="511" r:id="rId91"/>
    <p:sldId id="512" r:id="rId92"/>
    <p:sldId id="480" r:id="rId93"/>
    <p:sldId id="468" r:id="rId94"/>
    <p:sldId id="387" r:id="rId95"/>
    <p:sldId id="389" r:id="rId96"/>
    <p:sldId id="388" r:id="rId97"/>
    <p:sldId id="391" r:id="rId98"/>
    <p:sldId id="392" r:id="rId99"/>
    <p:sldId id="519" r:id="rId100"/>
    <p:sldId id="520" r:id="rId101"/>
    <p:sldId id="393" r:id="rId102"/>
    <p:sldId id="421" r:id="rId103"/>
    <p:sldId id="273" r:id="rId104"/>
    <p:sldId id="428" r:id="rId105"/>
    <p:sldId id="458" r:id="rId106"/>
    <p:sldId id="264" r:id="rId107"/>
    <p:sldId id="429" r:id="rId108"/>
    <p:sldId id="430" r:id="rId109"/>
    <p:sldId id="459" r:id="rId110"/>
    <p:sldId id="526" r:id="rId111"/>
    <p:sldId id="525" r:id="rId112"/>
    <p:sldId id="524" r:id="rId113"/>
    <p:sldId id="523" r:id="rId114"/>
    <p:sldId id="274" r:id="rId115"/>
    <p:sldId id="431" r:id="rId116"/>
    <p:sldId id="432" r:id="rId117"/>
    <p:sldId id="433" r:id="rId118"/>
    <p:sldId id="267" r:id="rId119"/>
    <p:sldId id="265" r:id="rId120"/>
    <p:sldId id="283" r:id="rId121"/>
    <p:sldId id="412"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33"/>
    <a:srgbClr val="FF3300"/>
    <a:srgbClr val="FF5050"/>
    <a:srgbClr val="0099CC"/>
    <a:srgbClr val="5F5F5F"/>
    <a:srgbClr val="6F459D"/>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E446D-AA1E-0046-123A-190BF1D43B45}" v="2" dt="2022-06-19T06:42:06.799"/>
    <p1510:client id="{57A58B7C-EDC0-4102-B618-46A17E45F0CC}" v="2" dt="2022-06-19T08:00:44.287"/>
    <p1510:client id="{749F2340-48CA-982B-E106-0CA6EAA4ACE2}" v="6" dt="2022-06-20T06:27:35.312"/>
    <p1510:client id="{7812979C-29F0-5F96-012C-C2443C00F375}" v="326" dt="2022-06-19T04:14:53.996"/>
    <p1510:client id="{94BA4073-D0EA-2EB9-CB0A-86C03C3F555B}" v="58" dt="2022-06-22T04:23:32.989"/>
    <p1510:client id="{9E7F2C65-BD70-D24F-FD81-09443E3B94CF}" v="45" dt="2022-06-22T11:07:42.405"/>
    <p1510:client id="{BCF2513A-C6A8-E768-AD10-5CE95E215552}" v="14" dt="2022-06-21T10:25:57.808"/>
    <p1510:client id="{C14C171F-7790-8A39-1F55-3114104D4D03}" v="4" dt="2022-06-19T08:05:29.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p:cViewPr varScale="1">
        <p:scale>
          <a:sx n="68" d="100"/>
          <a:sy n="68" d="100"/>
        </p:scale>
        <p:origin x="-132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handoutMaster" Target="handoutMasters/handoutMaster1.xml"/><Relationship Id="rId129"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UCHI  SETHI" userId="S::drshuchi.sethi@niet.co.in::3d0e6995-a764-447b-9647-fdf70d461a9c" providerId="AD" clId="Web-{57A58B7C-EDC0-4102-B618-46A17E45F0CC}"/>
    <pc:docChg chg="addSld delSld addMainMaster">
      <pc:chgData name="Dr SHUCHI  SETHI" userId="S::drshuchi.sethi@niet.co.in::3d0e6995-a764-447b-9647-fdf70d461a9c" providerId="AD" clId="Web-{57A58B7C-EDC0-4102-B618-46A17E45F0CC}" dt="2022-06-19T08:00:44.287" v="1"/>
      <pc:docMkLst>
        <pc:docMk/>
      </pc:docMkLst>
      <pc:sldChg chg="del">
        <pc:chgData name="Dr SHUCHI  SETHI" userId="S::drshuchi.sethi@niet.co.in::3d0e6995-a764-447b-9647-fdf70d461a9c" providerId="AD" clId="Web-{57A58B7C-EDC0-4102-B618-46A17E45F0CC}" dt="2022-06-19T08:00:41.490" v="0"/>
        <pc:sldMkLst>
          <pc:docMk/>
          <pc:sldMk cId="0" sldId="441"/>
        </pc:sldMkLst>
      </pc:sldChg>
      <pc:sldChg chg="add">
        <pc:chgData name="Dr SHUCHI  SETHI" userId="S::drshuchi.sethi@niet.co.in::3d0e6995-a764-447b-9647-fdf70d461a9c" providerId="AD" clId="Web-{57A58B7C-EDC0-4102-B618-46A17E45F0CC}" dt="2022-06-19T08:00:44.287" v="1"/>
        <pc:sldMkLst>
          <pc:docMk/>
          <pc:sldMk cId="346807945" sldId="522"/>
        </pc:sldMkLst>
      </pc:sldChg>
      <pc:sldMasterChg chg="add addSldLayout">
        <pc:chgData name="Dr SHUCHI  SETHI" userId="S::drshuchi.sethi@niet.co.in::3d0e6995-a764-447b-9647-fdf70d461a9c" providerId="AD" clId="Web-{57A58B7C-EDC0-4102-B618-46A17E45F0CC}" dt="2022-06-19T08:00:44.287" v="1"/>
        <pc:sldMasterMkLst>
          <pc:docMk/>
          <pc:sldMasterMk cId="0" sldId="2147483672"/>
        </pc:sldMasterMkLst>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3"/>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4"/>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5"/>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6"/>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7"/>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8"/>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79"/>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80"/>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81"/>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82"/>
          </pc:sldLayoutMkLst>
        </pc:sldLayoutChg>
        <pc:sldLayoutChg chg="add">
          <pc:chgData name="Dr SHUCHI  SETHI" userId="S::drshuchi.sethi@niet.co.in::3d0e6995-a764-447b-9647-fdf70d461a9c" providerId="AD" clId="Web-{57A58B7C-EDC0-4102-B618-46A17E45F0CC}" dt="2022-06-19T08:00:44.287" v="1"/>
          <pc:sldLayoutMkLst>
            <pc:docMk/>
            <pc:sldMasterMk cId="0" sldId="2147483672"/>
            <pc:sldLayoutMk cId="0" sldId="2147483683"/>
          </pc:sldLayoutMkLst>
        </pc:sldLayoutChg>
      </pc:sldMasterChg>
    </pc:docChg>
  </pc:docChgLst>
  <pc:docChgLst>
    <pc:chgData name="Dr SHUCHI  SETHI" userId="S::drshuchi.sethi@niet.co.in::3d0e6995-a764-447b-9647-fdf70d461a9c" providerId="AD" clId="Web-{BCF2513A-C6A8-E768-AD10-5CE95E215552}"/>
    <pc:docChg chg="modSld">
      <pc:chgData name="Dr SHUCHI  SETHI" userId="S::drshuchi.sethi@niet.co.in::3d0e6995-a764-447b-9647-fdf70d461a9c" providerId="AD" clId="Web-{BCF2513A-C6A8-E768-AD10-5CE95E215552}" dt="2022-06-21T10:25:57.808" v="11" actId="1076"/>
      <pc:docMkLst>
        <pc:docMk/>
      </pc:docMkLst>
      <pc:sldChg chg="modSp">
        <pc:chgData name="Dr SHUCHI  SETHI" userId="S::drshuchi.sethi@niet.co.in::3d0e6995-a764-447b-9647-fdf70d461a9c" providerId="AD" clId="Web-{BCF2513A-C6A8-E768-AD10-5CE95E215552}" dt="2022-06-21T10:25:57.808" v="11" actId="1076"/>
        <pc:sldMkLst>
          <pc:docMk/>
          <pc:sldMk cId="0" sldId="416"/>
        </pc:sldMkLst>
        <pc:spChg chg="mod">
          <ac:chgData name="Dr SHUCHI  SETHI" userId="S::drshuchi.sethi@niet.co.in::3d0e6995-a764-447b-9647-fdf70d461a9c" providerId="AD" clId="Web-{BCF2513A-C6A8-E768-AD10-5CE95E215552}" dt="2022-06-21T10:25:04.026" v="3" actId="20577"/>
          <ac:spMkLst>
            <pc:docMk/>
            <pc:sldMk cId="0" sldId="416"/>
            <ac:spMk id="277" creationId="{00000000-0000-0000-0000-000000000000}"/>
          </ac:spMkLst>
        </pc:spChg>
        <pc:spChg chg="mod">
          <ac:chgData name="Dr SHUCHI  SETHI" userId="S::drshuchi.sethi@niet.co.in::3d0e6995-a764-447b-9647-fdf70d461a9c" providerId="AD" clId="Web-{BCF2513A-C6A8-E768-AD10-5CE95E215552}" dt="2022-06-21T10:25:33.292" v="8" actId="1076"/>
          <ac:spMkLst>
            <pc:docMk/>
            <pc:sldMk cId="0" sldId="416"/>
            <ac:spMk id="279" creationId="{00000000-0000-0000-0000-000000000000}"/>
          </ac:spMkLst>
        </pc:spChg>
        <pc:spChg chg="mod">
          <ac:chgData name="Dr SHUCHI  SETHI" userId="S::drshuchi.sethi@niet.co.in::3d0e6995-a764-447b-9647-fdf70d461a9c" providerId="AD" clId="Web-{BCF2513A-C6A8-E768-AD10-5CE95E215552}" dt="2022-06-21T10:25:57.808" v="11" actId="1076"/>
          <ac:spMkLst>
            <pc:docMk/>
            <pc:sldMk cId="0" sldId="416"/>
            <ac:spMk id="280" creationId="{00000000-0000-0000-0000-000000000000}"/>
          </ac:spMkLst>
        </pc:spChg>
      </pc:sldChg>
      <pc:sldChg chg="modSp">
        <pc:chgData name="Dr SHUCHI  SETHI" userId="S::drshuchi.sethi@niet.co.in::3d0e6995-a764-447b-9647-fdf70d461a9c" providerId="AD" clId="Web-{BCF2513A-C6A8-E768-AD10-5CE95E215552}" dt="2022-06-21T10:24:24.978" v="2"/>
        <pc:sldMkLst>
          <pc:docMk/>
          <pc:sldMk cId="0" sldId="444"/>
        </pc:sldMkLst>
        <pc:spChg chg="mod">
          <ac:chgData name="Dr SHUCHI  SETHI" userId="S::drshuchi.sethi@niet.co.in::3d0e6995-a764-447b-9647-fdf70d461a9c" providerId="AD" clId="Web-{BCF2513A-C6A8-E768-AD10-5CE95E215552}" dt="2022-06-21T10:24:24.978" v="2"/>
          <ac:spMkLst>
            <pc:docMk/>
            <pc:sldMk cId="0" sldId="444"/>
            <ac:spMk id="270" creationId="{00000000-0000-0000-0000-000000000000}"/>
          </ac:spMkLst>
        </pc:spChg>
      </pc:sldChg>
      <pc:sldChg chg="modSp">
        <pc:chgData name="Dr SHUCHI  SETHI" userId="S::drshuchi.sethi@niet.co.in::3d0e6995-a764-447b-9647-fdf70d461a9c" providerId="AD" clId="Web-{BCF2513A-C6A8-E768-AD10-5CE95E215552}" dt="2022-06-21T10:24:03.728" v="1"/>
        <pc:sldMkLst>
          <pc:docMk/>
          <pc:sldMk cId="0" sldId="483"/>
        </pc:sldMkLst>
        <pc:spChg chg="mod">
          <ac:chgData name="Dr SHUCHI  SETHI" userId="S::drshuchi.sethi@niet.co.in::3d0e6995-a764-447b-9647-fdf70d461a9c" providerId="AD" clId="Web-{BCF2513A-C6A8-E768-AD10-5CE95E215552}" dt="2022-06-21T10:24:03.728" v="1"/>
          <ac:spMkLst>
            <pc:docMk/>
            <pc:sldMk cId="0" sldId="483"/>
            <ac:spMk id="7" creationId="{00000000-0000-0000-0000-000000000000}"/>
          </ac:spMkLst>
        </pc:spChg>
      </pc:sldChg>
      <pc:sldChg chg="modSp">
        <pc:chgData name="Dr SHUCHI  SETHI" userId="S::drshuchi.sethi@niet.co.in::3d0e6995-a764-447b-9647-fdf70d461a9c" providerId="AD" clId="Web-{BCF2513A-C6A8-E768-AD10-5CE95E215552}" dt="2022-06-21T10:23:51.884" v="0" actId="20577"/>
        <pc:sldMkLst>
          <pc:docMk/>
          <pc:sldMk cId="346807945" sldId="522"/>
        </pc:sldMkLst>
        <pc:spChg chg="mod">
          <ac:chgData name="Dr SHUCHI  SETHI" userId="S::drshuchi.sethi@niet.co.in::3d0e6995-a764-447b-9647-fdf70d461a9c" providerId="AD" clId="Web-{BCF2513A-C6A8-E768-AD10-5CE95E215552}" dt="2022-06-21T10:23:51.884" v="0" actId="20577"/>
          <ac:spMkLst>
            <pc:docMk/>
            <pc:sldMk cId="346807945" sldId="522"/>
            <ac:spMk id="8" creationId="{00000000-0000-0000-0000-000000000000}"/>
          </ac:spMkLst>
        </pc:spChg>
      </pc:sldChg>
    </pc:docChg>
  </pc:docChgLst>
  <pc:docChgLst>
    <pc:chgData name="Dr SHUCHI  SETHI" userId="S::drshuchi.sethi@niet.co.in::3d0e6995-a764-447b-9647-fdf70d461a9c" providerId="AD" clId="Web-{9E7F2C65-BD70-D24F-FD81-09443E3B94CF}"/>
    <pc:docChg chg="delSld modSld">
      <pc:chgData name="Dr SHUCHI  SETHI" userId="S::drshuchi.sethi@niet.co.in::3d0e6995-a764-447b-9647-fdf70d461a9c" providerId="AD" clId="Web-{9E7F2C65-BD70-D24F-FD81-09443E3B94CF}" dt="2022-06-22T11:07:38.327" v="35" actId="20577"/>
      <pc:docMkLst>
        <pc:docMk/>
      </pc:docMkLst>
      <pc:sldChg chg="modSp">
        <pc:chgData name="Dr SHUCHI  SETHI" userId="S::drshuchi.sethi@niet.co.in::3d0e6995-a764-447b-9647-fdf70d461a9c" providerId="AD" clId="Web-{9E7F2C65-BD70-D24F-FD81-09443E3B94CF}" dt="2022-06-22T10:55:18.874" v="0" actId="20577"/>
        <pc:sldMkLst>
          <pc:docMk/>
          <pc:sldMk cId="0" sldId="440"/>
        </pc:sldMkLst>
        <pc:spChg chg="mod">
          <ac:chgData name="Dr SHUCHI  SETHI" userId="S::drshuchi.sethi@niet.co.in::3d0e6995-a764-447b-9647-fdf70d461a9c" providerId="AD" clId="Web-{9E7F2C65-BD70-D24F-FD81-09443E3B94CF}" dt="2022-06-22T10:55:18.874" v="0" actId="20577"/>
          <ac:spMkLst>
            <pc:docMk/>
            <pc:sldMk cId="0" sldId="440"/>
            <ac:spMk id="10" creationId="{00000000-0000-0000-0000-000000000000}"/>
          </ac:spMkLst>
        </pc:spChg>
      </pc:sldChg>
      <pc:sldChg chg="modSp">
        <pc:chgData name="Dr SHUCHI  SETHI" userId="S::drshuchi.sethi@niet.co.in::3d0e6995-a764-447b-9647-fdf70d461a9c" providerId="AD" clId="Web-{9E7F2C65-BD70-D24F-FD81-09443E3B94CF}" dt="2022-06-22T11:07:38.327" v="35" actId="20577"/>
        <pc:sldMkLst>
          <pc:docMk/>
          <pc:sldMk cId="2241940168" sldId="464"/>
        </pc:sldMkLst>
        <pc:spChg chg="mod">
          <ac:chgData name="Dr SHUCHI  SETHI" userId="S::drshuchi.sethi@niet.co.in::3d0e6995-a764-447b-9647-fdf70d461a9c" providerId="AD" clId="Web-{9E7F2C65-BD70-D24F-FD81-09443E3B94CF}" dt="2022-06-22T11:07:38.327" v="35" actId="20577"/>
          <ac:spMkLst>
            <pc:docMk/>
            <pc:sldMk cId="2241940168" sldId="464"/>
            <ac:spMk id="7" creationId="{00000000-0000-0000-0000-000000000000}"/>
          </ac:spMkLst>
        </pc:spChg>
      </pc:sldChg>
      <pc:sldChg chg="modSp">
        <pc:chgData name="Dr SHUCHI  SETHI" userId="S::drshuchi.sethi@niet.co.in::3d0e6995-a764-447b-9647-fdf70d461a9c" providerId="AD" clId="Web-{9E7F2C65-BD70-D24F-FD81-09443E3B94CF}" dt="2022-06-22T11:06:11.841" v="8" actId="20577"/>
        <pc:sldMkLst>
          <pc:docMk/>
          <pc:sldMk cId="0" sldId="496"/>
        </pc:sldMkLst>
        <pc:spChg chg="mod">
          <ac:chgData name="Dr SHUCHI  SETHI" userId="S::drshuchi.sethi@niet.co.in::3d0e6995-a764-447b-9647-fdf70d461a9c" providerId="AD" clId="Web-{9E7F2C65-BD70-D24F-FD81-09443E3B94CF}" dt="2022-06-22T11:06:11.841" v="8" actId="20577"/>
          <ac:spMkLst>
            <pc:docMk/>
            <pc:sldMk cId="0" sldId="496"/>
            <ac:spMk id="7" creationId="{00000000-0000-0000-0000-000000000000}"/>
          </ac:spMkLst>
        </pc:spChg>
      </pc:sldChg>
      <pc:sldChg chg="modSp">
        <pc:chgData name="Dr SHUCHI  SETHI" userId="S::drshuchi.sethi@niet.co.in::3d0e6995-a764-447b-9647-fdf70d461a9c" providerId="AD" clId="Web-{9E7F2C65-BD70-D24F-FD81-09443E3B94CF}" dt="2022-06-22T11:06:22.373" v="16" actId="20577"/>
        <pc:sldMkLst>
          <pc:docMk/>
          <pc:sldMk cId="0" sldId="497"/>
        </pc:sldMkLst>
        <pc:spChg chg="mod">
          <ac:chgData name="Dr SHUCHI  SETHI" userId="S::drshuchi.sethi@niet.co.in::3d0e6995-a764-447b-9647-fdf70d461a9c" providerId="AD" clId="Web-{9E7F2C65-BD70-D24F-FD81-09443E3B94CF}" dt="2022-06-22T11:06:22.373" v="16" actId="20577"/>
          <ac:spMkLst>
            <pc:docMk/>
            <pc:sldMk cId="0" sldId="497"/>
            <ac:spMk id="7" creationId="{00000000-0000-0000-0000-000000000000}"/>
          </ac:spMkLst>
        </pc:spChg>
      </pc:sldChg>
      <pc:sldChg chg="modSp">
        <pc:chgData name="Dr SHUCHI  SETHI" userId="S::drshuchi.sethi@niet.co.in::3d0e6995-a764-447b-9647-fdf70d461a9c" providerId="AD" clId="Web-{9E7F2C65-BD70-D24F-FD81-09443E3B94CF}" dt="2022-06-22T11:06:45.264" v="22" actId="20577"/>
        <pc:sldMkLst>
          <pc:docMk/>
          <pc:sldMk cId="0" sldId="499"/>
        </pc:sldMkLst>
        <pc:spChg chg="mod">
          <ac:chgData name="Dr SHUCHI  SETHI" userId="S::drshuchi.sethi@niet.co.in::3d0e6995-a764-447b-9647-fdf70d461a9c" providerId="AD" clId="Web-{9E7F2C65-BD70-D24F-FD81-09443E3B94CF}" dt="2022-06-22T11:06:45.264" v="22" actId="20577"/>
          <ac:spMkLst>
            <pc:docMk/>
            <pc:sldMk cId="0" sldId="499"/>
            <ac:spMk id="7" creationId="{00000000-0000-0000-0000-000000000000}"/>
          </ac:spMkLst>
        </pc:spChg>
      </pc:sldChg>
      <pc:sldChg chg="modSp">
        <pc:chgData name="Dr SHUCHI  SETHI" userId="S::drshuchi.sethi@niet.co.in::3d0e6995-a764-447b-9647-fdf70d461a9c" providerId="AD" clId="Web-{9E7F2C65-BD70-D24F-FD81-09443E3B94CF}" dt="2022-06-22T11:06:57.983" v="25" actId="20577"/>
        <pc:sldMkLst>
          <pc:docMk/>
          <pc:sldMk cId="0" sldId="501"/>
        </pc:sldMkLst>
        <pc:spChg chg="mod">
          <ac:chgData name="Dr SHUCHI  SETHI" userId="S::drshuchi.sethi@niet.co.in::3d0e6995-a764-447b-9647-fdf70d461a9c" providerId="AD" clId="Web-{9E7F2C65-BD70-D24F-FD81-09443E3B94CF}" dt="2022-06-22T11:06:57.983" v="25" actId="20577"/>
          <ac:spMkLst>
            <pc:docMk/>
            <pc:sldMk cId="0" sldId="501"/>
            <ac:spMk id="7" creationId="{00000000-0000-0000-0000-000000000000}"/>
          </ac:spMkLst>
        </pc:spChg>
      </pc:sldChg>
      <pc:sldChg chg="modSp">
        <pc:chgData name="Dr SHUCHI  SETHI" userId="S::drshuchi.sethi@niet.co.in::3d0e6995-a764-447b-9647-fdf70d461a9c" providerId="AD" clId="Web-{9E7F2C65-BD70-D24F-FD81-09443E3B94CF}" dt="2022-06-22T11:07:09.999" v="27" actId="20577"/>
        <pc:sldMkLst>
          <pc:docMk/>
          <pc:sldMk cId="0" sldId="503"/>
        </pc:sldMkLst>
        <pc:spChg chg="mod">
          <ac:chgData name="Dr SHUCHI  SETHI" userId="S::drshuchi.sethi@niet.co.in::3d0e6995-a764-447b-9647-fdf70d461a9c" providerId="AD" clId="Web-{9E7F2C65-BD70-D24F-FD81-09443E3B94CF}" dt="2022-06-22T11:07:09.999" v="27" actId="20577"/>
          <ac:spMkLst>
            <pc:docMk/>
            <pc:sldMk cId="0" sldId="503"/>
            <ac:spMk id="7" creationId="{00000000-0000-0000-0000-000000000000}"/>
          </ac:spMkLst>
        </pc:spChg>
      </pc:sldChg>
      <pc:sldChg chg="modSp">
        <pc:chgData name="Dr SHUCHI  SETHI" userId="S::drshuchi.sethi@niet.co.in::3d0e6995-a764-447b-9647-fdf70d461a9c" providerId="AD" clId="Web-{9E7F2C65-BD70-D24F-FD81-09443E3B94CF}" dt="2022-06-22T11:07:24.639" v="30" actId="20577"/>
        <pc:sldMkLst>
          <pc:docMk/>
          <pc:sldMk cId="1719078962" sldId="504"/>
        </pc:sldMkLst>
        <pc:spChg chg="mod">
          <ac:chgData name="Dr SHUCHI  SETHI" userId="S::drshuchi.sethi@niet.co.in::3d0e6995-a764-447b-9647-fdf70d461a9c" providerId="AD" clId="Web-{9E7F2C65-BD70-D24F-FD81-09443E3B94CF}" dt="2022-06-22T11:07:24.639" v="30" actId="20577"/>
          <ac:spMkLst>
            <pc:docMk/>
            <pc:sldMk cId="1719078962" sldId="504"/>
            <ac:spMk id="7" creationId="{00000000-0000-0000-0000-000000000000}"/>
          </ac:spMkLst>
        </pc:spChg>
      </pc:sldChg>
      <pc:sldChg chg="modSp del">
        <pc:chgData name="Dr SHUCHI  SETHI" userId="S::drshuchi.sethi@niet.co.in::3d0e6995-a764-447b-9647-fdf70d461a9c" providerId="AD" clId="Web-{9E7F2C65-BD70-D24F-FD81-09443E3B94CF}" dt="2022-06-22T11:02:17.868" v="3"/>
        <pc:sldMkLst>
          <pc:docMk/>
          <pc:sldMk cId="1159083896" sldId="521"/>
        </pc:sldMkLst>
        <pc:spChg chg="mod">
          <ac:chgData name="Dr SHUCHI  SETHI" userId="S::drshuchi.sethi@niet.co.in::3d0e6995-a764-447b-9647-fdf70d461a9c" providerId="AD" clId="Web-{9E7F2C65-BD70-D24F-FD81-09443E3B94CF}" dt="2022-06-22T10:55:44.609" v="2" actId="14100"/>
          <ac:spMkLst>
            <pc:docMk/>
            <pc:sldMk cId="1159083896" sldId="521"/>
            <ac:spMk id="3" creationId="{00000000-0000-0000-0000-000000000000}"/>
          </ac:spMkLst>
        </pc:spChg>
      </pc:sldChg>
    </pc:docChg>
  </pc:docChgLst>
  <pc:docChgLst>
    <pc:chgData name="Dr SHUCHI  SETHI" userId="S::drshuchi.sethi@niet.co.in::3d0e6995-a764-447b-9647-fdf70d461a9c" providerId="AD" clId="Web-{749F2340-48CA-982B-E106-0CA6EAA4ACE2}"/>
    <pc:docChg chg="addSld delSld">
      <pc:chgData name="Dr SHUCHI  SETHI" userId="S::drshuchi.sethi@niet.co.in::3d0e6995-a764-447b-9647-fdf70d461a9c" providerId="AD" clId="Web-{749F2340-48CA-982B-E106-0CA6EAA4ACE2}" dt="2022-06-20T06:27:35.312" v="5"/>
      <pc:docMkLst>
        <pc:docMk/>
      </pc:docMkLst>
      <pc:sldChg chg="del">
        <pc:chgData name="Dr SHUCHI  SETHI" userId="S::drshuchi.sethi@niet.co.in::3d0e6995-a764-447b-9647-fdf70d461a9c" providerId="AD" clId="Web-{749F2340-48CA-982B-E106-0CA6EAA4ACE2}" dt="2022-06-20T06:27:35.312" v="5"/>
        <pc:sldMkLst>
          <pc:docMk/>
          <pc:sldMk cId="0" sldId="400"/>
        </pc:sldMkLst>
      </pc:sldChg>
      <pc:sldChg chg="add">
        <pc:chgData name="Dr SHUCHI  SETHI" userId="S::drshuchi.sethi@niet.co.in::3d0e6995-a764-447b-9647-fdf70d461a9c" providerId="AD" clId="Web-{749F2340-48CA-982B-E106-0CA6EAA4ACE2}" dt="2022-06-20T05:13:08.228" v="0"/>
        <pc:sldMkLst>
          <pc:docMk/>
          <pc:sldMk cId="2362176038" sldId="523"/>
        </pc:sldMkLst>
      </pc:sldChg>
      <pc:sldChg chg="add">
        <pc:chgData name="Dr SHUCHI  SETHI" userId="S::drshuchi.sethi@niet.co.in::3d0e6995-a764-447b-9647-fdf70d461a9c" providerId="AD" clId="Web-{749F2340-48CA-982B-E106-0CA6EAA4ACE2}" dt="2022-06-20T05:13:08.306" v="1"/>
        <pc:sldMkLst>
          <pc:docMk/>
          <pc:sldMk cId="3740464068" sldId="524"/>
        </pc:sldMkLst>
      </pc:sldChg>
      <pc:sldChg chg="add">
        <pc:chgData name="Dr SHUCHI  SETHI" userId="S::drshuchi.sethi@niet.co.in::3d0e6995-a764-447b-9647-fdf70d461a9c" providerId="AD" clId="Web-{749F2340-48CA-982B-E106-0CA6EAA4ACE2}" dt="2022-06-20T05:13:08.368" v="2"/>
        <pc:sldMkLst>
          <pc:docMk/>
          <pc:sldMk cId="3306130252" sldId="525"/>
        </pc:sldMkLst>
      </pc:sldChg>
      <pc:sldChg chg="add">
        <pc:chgData name="Dr SHUCHI  SETHI" userId="S::drshuchi.sethi@niet.co.in::3d0e6995-a764-447b-9647-fdf70d461a9c" providerId="AD" clId="Web-{749F2340-48CA-982B-E106-0CA6EAA4ACE2}" dt="2022-06-20T05:13:08.431" v="3"/>
        <pc:sldMkLst>
          <pc:docMk/>
          <pc:sldMk cId="3853109448" sldId="526"/>
        </pc:sldMkLst>
      </pc:sldChg>
      <pc:sldChg chg="add">
        <pc:chgData name="Dr SHUCHI  SETHI" userId="S::drshuchi.sethi@niet.co.in::3d0e6995-a764-447b-9647-fdf70d461a9c" providerId="AD" clId="Web-{749F2340-48CA-982B-E106-0CA6EAA4ACE2}" dt="2022-06-20T06:27:20.327" v="4"/>
        <pc:sldMkLst>
          <pc:docMk/>
          <pc:sldMk cId="1889679597" sldId="527"/>
        </pc:sldMkLst>
      </pc:sldChg>
    </pc:docChg>
  </pc:docChgLst>
  <pc:docChgLst>
    <pc:chgData name="Dr SHUCHI  SETHI" userId="S::drshuchi.sethi@niet.co.in::3d0e6995-a764-447b-9647-fdf70d461a9c" providerId="AD" clId="Web-{94BA4073-D0EA-2EB9-CB0A-86C03C3F555B}"/>
    <pc:docChg chg="modSld">
      <pc:chgData name="Dr SHUCHI  SETHI" userId="S::drshuchi.sethi@niet.co.in::3d0e6995-a764-447b-9647-fdf70d461a9c" providerId="AD" clId="Web-{94BA4073-D0EA-2EB9-CB0A-86C03C3F555B}" dt="2022-06-22T04:23:31.410" v="48" actId="20577"/>
      <pc:docMkLst>
        <pc:docMk/>
      </pc:docMkLst>
      <pc:sldChg chg="modSp">
        <pc:chgData name="Dr SHUCHI  SETHI" userId="S::drshuchi.sethi@niet.co.in::3d0e6995-a764-447b-9647-fdf70d461a9c" providerId="AD" clId="Web-{94BA4073-D0EA-2EB9-CB0A-86C03C3F555B}" dt="2022-06-22T04:22:38.299" v="34" actId="20577"/>
        <pc:sldMkLst>
          <pc:docMk/>
          <pc:sldMk cId="0" sldId="318"/>
        </pc:sldMkLst>
        <pc:spChg chg="mod">
          <ac:chgData name="Dr SHUCHI  SETHI" userId="S::drshuchi.sethi@niet.co.in::3d0e6995-a764-447b-9647-fdf70d461a9c" providerId="AD" clId="Web-{94BA4073-D0EA-2EB9-CB0A-86C03C3F555B}" dt="2022-06-22T04:22:38.299" v="34" actId="20577"/>
          <ac:spMkLst>
            <pc:docMk/>
            <pc:sldMk cId="0" sldId="318"/>
            <ac:spMk id="7" creationId="{00000000-0000-0000-0000-000000000000}"/>
          </ac:spMkLst>
        </pc:spChg>
      </pc:sldChg>
      <pc:sldChg chg="modSp">
        <pc:chgData name="Dr SHUCHI  SETHI" userId="S::drshuchi.sethi@niet.co.in::3d0e6995-a764-447b-9647-fdf70d461a9c" providerId="AD" clId="Web-{94BA4073-D0EA-2EB9-CB0A-86C03C3F555B}" dt="2022-06-22T04:23:04.675" v="39" actId="20577"/>
        <pc:sldMkLst>
          <pc:docMk/>
          <pc:sldMk cId="0" sldId="330"/>
        </pc:sldMkLst>
        <pc:spChg chg="mod">
          <ac:chgData name="Dr SHUCHI  SETHI" userId="S::drshuchi.sethi@niet.co.in::3d0e6995-a764-447b-9647-fdf70d461a9c" providerId="AD" clId="Web-{94BA4073-D0EA-2EB9-CB0A-86C03C3F555B}" dt="2022-06-22T04:23:04.675" v="39" actId="20577"/>
          <ac:spMkLst>
            <pc:docMk/>
            <pc:sldMk cId="0" sldId="330"/>
            <ac:spMk id="7" creationId="{00000000-0000-0000-0000-000000000000}"/>
          </ac:spMkLst>
        </pc:spChg>
      </pc:sldChg>
      <pc:sldChg chg="modSp">
        <pc:chgData name="Dr SHUCHI  SETHI" userId="S::drshuchi.sethi@niet.co.in::3d0e6995-a764-447b-9647-fdf70d461a9c" providerId="AD" clId="Web-{94BA4073-D0EA-2EB9-CB0A-86C03C3F555B}" dt="2022-06-22T04:23:14.582" v="44" actId="20577"/>
        <pc:sldMkLst>
          <pc:docMk/>
          <pc:sldMk cId="0" sldId="336"/>
        </pc:sldMkLst>
        <pc:spChg chg="mod">
          <ac:chgData name="Dr SHUCHI  SETHI" userId="S::drshuchi.sethi@niet.co.in::3d0e6995-a764-447b-9647-fdf70d461a9c" providerId="AD" clId="Web-{94BA4073-D0EA-2EB9-CB0A-86C03C3F555B}" dt="2022-06-22T04:23:14.582" v="44" actId="20577"/>
          <ac:spMkLst>
            <pc:docMk/>
            <pc:sldMk cId="0" sldId="336"/>
            <ac:spMk id="7" creationId="{00000000-0000-0000-0000-000000000000}"/>
          </ac:spMkLst>
        </pc:spChg>
      </pc:sldChg>
      <pc:sldChg chg="modSp">
        <pc:chgData name="Dr SHUCHI  SETHI" userId="S::drshuchi.sethi@niet.co.in::3d0e6995-a764-447b-9647-fdf70d461a9c" providerId="AD" clId="Web-{94BA4073-D0EA-2EB9-CB0A-86C03C3F555B}" dt="2022-06-22T04:23:31.410" v="48" actId="20577"/>
        <pc:sldMkLst>
          <pc:docMk/>
          <pc:sldMk cId="0" sldId="346"/>
        </pc:sldMkLst>
        <pc:spChg chg="mod">
          <ac:chgData name="Dr SHUCHI  SETHI" userId="S::drshuchi.sethi@niet.co.in::3d0e6995-a764-447b-9647-fdf70d461a9c" providerId="AD" clId="Web-{94BA4073-D0EA-2EB9-CB0A-86C03C3F555B}" dt="2022-06-22T04:23:31.410" v="48" actId="20577"/>
          <ac:spMkLst>
            <pc:docMk/>
            <pc:sldMk cId="0" sldId="346"/>
            <ac:spMk id="7" creationId="{00000000-0000-0000-0000-000000000000}"/>
          </ac:spMkLst>
        </pc:spChg>
      </pc:sldChg>
      <pc:sldChg chg="modSp">
        <pc:chgData name="Dr SHUCHI  SETHI" userId="S::drshuchi.sethi@niet.co.in::3d0e6995-a764-447b-9647-fdf70d461a9c" providerId="AD" clId="Web-{94BA4073-D0EA-2EB9-CB0A-86C03C3F555B}" dt="2022-06-22T04:20:26.778" v="16" actId="1076"/>
        <pc:sldMkLst>
          <pc:docMk/>
          <pc:sldMk cId="0" sldId="416"/>
        </pc:sldMkLst>
        <pc:spChg chg="mod">
          <ac:chgData name="Dr SHUCHI  SETHI" userId="S::drshuchi.sethi@niet.co.in::3d0e6995-a764-447b-9647-fdf70d461a9c" providerId="AD" clId="Web-{94BA4073-D0EA-2EB9-CB0A-86C03C3F555B}" dt="2022-06-22T04:17:49.460" v="0" actId="20577"/>
          <ac:spMkLst>
            <pc:docMk/>
            <pc:sldMk cId="0" sldId="416"/>
            <ac:spMk id="277" creationId="{00000000-0000-0000-0000-000000000000}"/>
          </ac:spMkLst>
        </pc:spChg>
        <pc:spChg chg="mod">
          <ac:chgData name="Dr SHUCHI  SETHI" userId="S::drshuchi.sethi@niet.co.in::3d0e6995-a764-447b-9647-fdf70d461a9c" providerId="AD" clId="Web-{94BA4073-D0EA-2EB9-CB0A-86C03C3F555B}" dt="2022-06-22T04:19:57.746" v="9" actId="14100"/>
          <ac:spMkLst>
            <pc:docMk/>
            <pc:sldMk cId="0" sldId="416"/>
            <ac:spMk id="279" creationId="{00000000-0000-0000-0000-000000000000}"/>
          </ac:spMkLst>
        </pc:spChg>
        <pc:spChg chg="mod">
          <ac:chgData name="Dr SHUCHI  SETHI" userId="S::drshuchi.sethi@niet.co.in::3d0e6995-a764-447b-9647-fdf70d461a9c" providerId="AD" clId="Web-{94BA4073-D0EA-2EB9-CB0A-86C03C3F555B}" dt="2022-06-22T04:20:26.778" v="16" actId="1076"/>
          <ac:spMkLst>
            <pc:docMk/>
            <pc:sldMk cId="0" sldId="416"/>
            <ac:spMk id="280" creationId="{00000000-0000-0000-0000-000000000000}"/>
          </ac:spMkLst>
        </pc:spChg>
      </pc:sldChg>
      <pc:sldChg chg="modSp">
        <pc:chgData name="Dr SHUCHI  SETHI" userId="S::drshuchi.sethi@niet.co.in::3d0e6995-a764-447b-9647-fdf70d461a9c" providerId="AD" clId="Web-{94BA4073-D0EA-2EB9-CB0A-86C03C3F555B}" dt="2022-06-22T04:21:04.436" v="17"/>
        <pc:sldMkLst>
          <pc:docMk/>
          <pc:sldMk cId="0" sldId="444"/>
        </pc:sldMkLst>
        <pc:spChg chg="mod">
          <ac:chgData name="Dr SHUCHI  SETHI" userId="S::drshuchi.sethi@niet.co.in::3d0e6995-a764-447b-9647-fdf70d461a9c" providerId="AD" clId="Web-{94BA4073-D0EA-2EB9-CB0A-86C03C3F555B}" dt="2022-06-22T04:21:04.436" v="17"/>
          <ac:spMkLst>
            <pc:docMk/>
            <pc:sldMk cId="0" sldId="444"/>
            <ac:spMk id="270" creationId="{00000000-0000-0000-0000-000000000000}"/>
          </ac:spMkLst>
        </pc:spChg>
      </pc:sldChg>
      <pc:sldChg chg="modSp">
        <pc:chgData name="Dr SHUCHI  SETHI" userId="S::drshuchi.sethi@niet.co.in::3d0e6995-a764-447b-9647-fdf70d461a9c" providerId="AD" clId="Web-{94BA4073-D0EA-2EB9-CB0A-86C03C3F555B}" dt="2022-06-22T04:21:46.625" v="23" actId="1076"/>
        <pc:sldMkLst>
          <pc:docMk/>
          <pc:sldMk cId="0" sldId="483"/>
        </pc:sldMkLst>
        <pc:graphicFrameChg chg="mod modGraphic">
          <ac:chgData name="Dr SHUCHI  SETHI" userId="S::drshuchi.sethi@niet.co.in::3d0e6995-a764-447b-9647-fdf70d461a9c" providerId="AD" clId="Web-{94BA4073-D0EA-2EB9-CB0A-86C03C3F555B}" dt="2022-06-22T04:21:46.625" v="23" actId="1076"/>
          <ac:graphicFrameMkLst>
            <pc:docMk/>
            <pc:sldMk cId="0" sldId="483"/>
            <ac:graphicFrameMk id="9" creationId="{00000000-0000-0000-0000-000000000000}"/>
          </ac:graphicFrameMkLst>
        </pc:graphicFrameChg>
      </pc:sldChg>
      <pc:sldChg chg="modSp">
        <pc:chgData name="Dr SHUCHI  SETHI" userId="S::drshuchi.sethi@niet.co.in::3d0e6995-a764-447b-9647-fdf70d461a9c" providerId="AD" clId="Web-{94BA4073-D0EA-2EB9-CB0A-86C03C3F555B}" dt="2022-06-22T04:22:31.799" v="30" actId="20577"/>
        <pc:sldMkLst>
          <pc:docMk/>
          <pc:sldMk cId="0" sldId="494"/>
        </pc:sldMkLst>
        <pc:spChg chg="mod">
          <ac:chgData name="Dr SHUCHI  SETHI" userId="S::drshuchi.sethi@niet.co.in::3d0e6995-a764-447b-9647-fdf70d461a9c" providerId="AD" clId="Web-{94BA4073-D0EA-2EB9-CB0A-86C03C3F555B}" dt="2022-06-22T04:22:31.799" v="30" actId="20577"/>
          <ac:spMkLst>
            <pc:docMk/>
            <pc:sldMk cId="0" sldId="494"/>
            <ac:spMk id="7" creationId="{00000000-0000-0000-0000-000000000000}"/>
          </ac:spMkLst>
        </pc:spChg>
      </pc:sldChg>
    </pc:docChg>
  </pc:docChgLst>
  <pc:docChgLst>
    <pc:chgData name="SHUCHI SETHI" userId="7c9d51d8f577ec3e" providerId="LiveId" clId="{318D01F9-E60E-46CE-AEBB-DE4D28C60F37}"/>
    <pc:docChg chg="custSel modSld modMainMaster">
      <pc:chgData name="SHUCHI SETHI" userId="7c9d51d8f577ec3e" providerId="LiveId" clId="{318D01F9-E60E-46CE-AEBB-DE4D28C60F37}" dt="2022-06-19T07:05:35.988" v="27" actId="2711"/>
      <pc:docMkLst>
        <pc:docMk/>
      </pc:docMkLst>
      <pc:sldChg chg="modSp mod">
        <pc:chgData name="SHUCHI SETHI" userId="7c9d51d8f577ec3e" providerId="LiveId" clId="{318D01F9-E60E-46CE-AEBB-DE4D28C60F37}" dt="2022-06-19T07:02:01.182" v="24" actId="2711"/>
        <pc:sldMkLst>
          <pc:docMk/>
          <pc:sldMk cId="0" sldId="416"/>
        </pc:sldMkLst>
        <pc:spChg chg="mod">
          <ac:chgData name="SHUCHI SETHI" userId="7c9d51d8f577ec3e" providerId="LiveId" clId="{318D01F9-E60E-46CE-AEBB-DE4D28C60F37}" dt="2022-06-19T07:02:01.182" v="24" actId="2711"/>
          <ac:spMkLst>
            <pc:docMk/>
            <pc:sldMk cId="0" sldId="416"/>
            <ac:spMk id="279" creationId="{00000000-0000-0000-0000-000000000000}"/>
          </ac:spMkLst>
        </pc:spChg>
        <pc:spChg chg="mod">
          <ac:chgData name="SHUCHI SETHI" userId="7c9d51d8f577ec3e" providerId="LiveId" clId="{318D01F9-E60E-46CE-AEBB-DE4D28C60F37}" dt="2022-06-19T07:02:01.182" v="24" actId="2711"/>
          <ac:spMkLst>
            <pc:docMk/>
            <pc:sldMk cId="0" sldId="416"/>
            <ac:spMk id="280" creationId="{00000000-0000-0000-0000-000000000000}"/>
          </ac:spMkLst>
        </pc:spChg>
      </pc:sldChg>
      <pc:sldChg chg="modSp mod">
        <pc:chgData name="SHUCHI SETHI" userId="7c9d51d8f577ec3e" providerId="LiveId" clId="{318D01F9-E60E-46CE-AEBB-DE4D28C60F37}" dt="2022-06-19T07:05:25.320" v="26" actId="2711"/>
        <pc:sldMkLst>
          <pc:docMk/>
          <pc:sldMk cId="0" sldId="426"/>
        </pc:sldMkLst>
        <pc:graphicFrameChg chg="modGraphic">
          <ac:chgData name="SHUCHI SETHI" userId="7c9d51d8f577ec3e" providerId="LiveId" clId="{318D01F9-E60E-46CE-AEBB-DE4D28C60F37}" dt="2022-06-19T07:05:25.320" v="26" actId="2711"/>
          <ac:graphicFrameMkLst>
            <pc:docMk/>
            <pc:sldMk cId="0" sldId="426"/>
            <ac:graphicFrameMk id="12" creationId="{00000000-0000-0000-0000-000000000000}"/>
          </ac:graphicFrameMkLst>
        </pc:graphicFrameChg>
      </pc:sldChg>
      <pc:sldChg chg="modSp mod">
        <pc:chgData name="SHUCHI SETHI" userId="7c9d51d8f577ec3e" providerId="LiveId" clId="{318D01F9-E60E-46CE-AEBB-DE4D28C60F37}" dt="2022-06-19T07:00:44.219" v="23" actId="2711"/>
        <pc:sldMkLst>
          <pc:docMk/>
          <pc:sldMk cId="0" sldId="440"/>
        </pc:sldMkLst>
        <pc:spChg chg="mod">
          <ac:chgData name="SHUCHI SETHI" userId="7c9d51d8f577ec3e" providerId="LiveId" clId="{318D01F9-E60E-46CE-AEBB-DE4D28C60F37}" dt="2022-06-19T07:00:44.219" v="23" actId="2711"/>
          <ac:spMkLst>
            <pc:docMk/>
            <pc:sldMk cId="0" sldId="440"/>
            <ac:spMk id="6" creationId="{00000000-0000-0000-0000-000000000000}"/>
          </ac:spMkLst>
        </pc:spChg>
        <pc:spChg chg="mod">
          <ac:chgData name="SHUCHI SETHI" userId="7c9d51d8f577ec3e" providerId="LiveId" clId="{318D01F9-E60E-46CE-AEBB-DE4D28C60F37}" dt="2022-06-19T07:00:44.219" v="23" actId="2711"/>
          <ac:spMkLst>
            <pc:docMk/>
            <pc:sldMk cId="0" sldId="440"/>
            <ac:spMk id="7" creationId="{00000000-0000-0000-0000-000000000000}"/>
          </ac:spMkLst>
        </pc:spChg>
        <pc:spChg chg="mod">
          <ac:chgData name="SHUCHI SETHI" userId="7c9d51d8f577ec3e" providerId="LiveId" clId="{318D01F9-E60E-46CE-AEBB-DE4D28C60F37}" dt="2022-06-19T07:00:44.219" v="23" actId="2711"/>
          <ac:spMkLst>
            <pc:docMk/>
            <pc:sldMk cId="0" sldId="440"/>
            <ac:spMk id="8" creationId="{00000000-0000-0000-0000-000000000000}"/>
          </ac:spMkLst>
        </pc:spChg>
        <pc:spChg chg="mod">
          <ac:chgData name="SHUCHI SETHI" userId="7c9d51d8f577ec3e" providerId="LiveId" clId="{318D01F9-E60E-46CE-AEBB-DE4D28C60F37}" dt="2022-06-19T07:00:44.219" v="23" actId="2711"/>
          <ac:spMkLst>
            <pc:docMk/>
            <pc:sldMk cId="0" sldId="440"/>
            <ac:spMk id="10" creationId="{00000000-0000-0000-0000-000000000000}"/>
          </ac:spMkLst>
        </pc:spChg>
        <pc:spChg chg="mod">
          <ac:chgData name="SHUCHI SETHI" userId="7c9d51d8f577ec3e" providerId="LiveId" clId="{318D01F9-E60E-46CE-AEBB-DE4D28C60F37}" dt="2022-06-19T07:00:44.219" v="23" actId="2711"/>
          <ac:spMkLst>
            <pc:docMk/>
            <pc:sldMk cId="0" sldId="440"/>
            <ac:spMk id="11" creationId="{00000000-0000-0000-0000-000000000000}"/>
          </ac:spMkLst>
        </pc:spChg>
      </pc:sldChg>
      <pc:sldChg chg="modSp">
        <pc:chgData name="SHUCHI SETHI" userId="7c9d51d8f577ec3e" providerId="LiveId" clId="{318D01F9-E60E-46CE-AEBB-DE4D28C60F37}" dt="2022-06-19T07:02:18.206" v="25" actId="2711"/>
        <pc:sldMkLst>
          <pc:docMk/>
          <pc:sldMk cId="0" sldId="456"/>
        </pc:sldMkLst>
        <pc:spChg chg="mod">
          <ac:chgData name="SHUCHI SETHI" userId="7c9d51d8f577ec3e" providerId="LiveId" clId="{318D01F9-E60E-46CE-AEBB-DE4D28C60F37}" dt="2022-06-19T07:02:18.206" v="25" actId="2711"/>
          <ac:spMkLst>
            <pc:docMk/>
            <pc:sldMk cId="0" sldId="456"/>
            <ac:spMk id="3" creationId="{00000000-0000-0000-0000-000000000000}"/>
          </ac:spMkLst>
        </pc:spChg>
      </pc:sldChg>
      <pc:sldChg chg="modSp mod">
        <pc:chgData name="SHUCHI SETHI" userId="7c9d51d8f577ec3e" providerId="LiveId" clId="{318D01F9-E60E-46CE-AEBB-DE4D28C60F37}" dt="2022-06-19T07:05:35.988" v="27" actId="2711"/>
        <pc:sldMkLst>
          <pc:docMk/>
          <pc:sldMk cId="0" sldId="461"/>
        </pc:sldMkLst>
        <pc:graphicFrameChg chg="modGraphic">
          <ac:chgData name="SHUCHI SETHI" userId="7c9d51d8f577ec3e" providerId="LiveId" clId="{318D01F9-E60E-46CE-AEBB-DE4D28C60F37}" dt="2022-06-19T07:05:35.988" v="27" actId="2711"/>
          <ac:graphicFrameMkLst>
            <pc:docMk/>
            <pc:sldMk cId="0" sldId="461"/>
            <ac:graphicFrameMk id="13" creationId="{00000000-0000-0000-0000-000000000000}"/>
          </ac:graphicFrameMkLst>
        </pc:graphicFrameChg>
      </pc:sldChg>
      <pc:sldMasterChg chg="modSldLayout">
        <pc:chgData name="SHUCHI SETHI" userId="7c9d51d8f577ec3e" providerId="LiveId" clId="{318D01F9-E60E-46CE-AEBB-DE4D28C60F37}" dt="2022-06-19T06:59:28.044" v="21" actId="20577"/>
        <pc:sldMasterMkLst>
          <pc:docMk/>
          <pc:sldMasterMk cId="0" sldId="2147483648"/>
        </pc:sldMasterMkLst>
        <pc:sldLayoutChg chg="modSp mod">
          <pc:chgData name="SHUCHI SETHI" userId="7c9d51d8f577ec3e" providerId="LiveId" clId="{318D01F9-E60E-46CE-AEBB-DE4D28C60F37}" dt="2022-06-19T06:59:28.044" v="21" actId="20577"/>
          <pc:sldLayoutMkLst>
            <pc:docMk/>
            <pc:sldMasterMk cId="0" sldId="2147483648"/>
            <pc:sldLayoutMk cId="0" sldId="2147483650"/>
          </pc:sldLayoutMkLst>
          <pc:spChg chg="mod">
            <ac:chgData name="SHUCHI SETHI" userId="7c9d51d8f577ec3e" providerId="LiveId" clId="{318D01F9-E60E-46CE-AEBB-DE4D28C60F37}" dt="2022-06-19T06:58:19.126" v="0" actId="16037"/>
            <ac:spMkLst>
              <pc:docMk/>
              <pc:sldMasterMk cId="0" sldId="2147483648"/>
              <pc:sldLayoutMk cId="0" sldId="2147483650"/>
              <ac:spMk id="3" creationId="{00000000-0000-0000-0000-000000000000}"/>
            </ac:spMkLst>
          </pc:spChg>
          <pc:spChg chg="mod">
            <ac:chgData name="SHUCHI SETHI" userId="7c9d51d8f577ec3e" providerId="LiveId" clId="{318D01F9-E60E-46CE-AEBB-DE4D28C60F37}" dt="2022-06-19T06:59:28.044" v="21" actId="20577"/>
            <ac:spMkLst>
              <pc:docMk/>
              <pc:sldMasterMk cId="0" sldId="2147483648"/>
              <pc:sldLayoutMk cId="0" sldId="2147483650"/>
              <ac:spMk id="5" creationId="{00000000-0000-0000-0000-000000000000}"/>
            </ac:spMkLst>
          </pc:spChg>
        </pc:sldLayoutChg>
      </pc:sldMasterChg>
      <pc:sldMasterChg chg="modSp">
        <pc:chgData name="SHUCHI SETHI" userId="7c9d51d8f577ec3e" providerId="LiveId" clId="{318D01F9-E60E-46CE-AEBB-DE4D28C60F37}" dt="2022-06-19T07:00:06.408" v="22" actId="16037"/>
        <pc:sldMasterMkLst>
          <pc:docMk/>
          <pc:sldMasterMk cId="0" sldId="2147483660"/>
        </pc:sldMasterMkLst>
        <pc:spChg chg="mod">
          <ac:chgData name="SHUCHI SETHI" userId="7c9d51d8f577ec3e" providerId="LiveId" clId="{318D01F9-E60E-46CE-AEBB-DE4D28C60F37}" dt="2022-06-19T07:00:06.408" v="22" actId="16037"/>
          <ac:spMkLst>
            <pc:docMk/>
            <pc:sldMasterMk cId="0" sldId="2147483660"/>
            <ac:spMk id="3" creationId="{00000000-0000-0000-0000-000000000000}"/>
          </ac:spMkLst>
        </pc:spChg>
      </pc:sldMasterChg>
    </pc:docChg>
  </pc:docChgLst>
  <pc:docChgLst>
    <pc:chgData name="Dr SHUCHI  SETHI" userId="S::drshuchi.sethi@niet.co.in::3d0e6995-a764-447b-9647-fdf70d461a9c" providerId="AD" clId="Web-{C14C171F-7790-8A39-1F55-3114104D4D03}"/>
    <pc:docChg chg="modSld sldOrd">
      <pc:chgData name="Dr SHUCHI  SETHI" userId="S::drshuchi.sethi@niet.co.in::3d0e6995-a764-447b-9647-fdf70d461a9c" providerId="AD" clId="Web-{C14C171F-7790-8A39-1F55-3114104D4D03}" dt="2022-06-19T08:05:26.794" v="2" actId="20577"/>
      <pc:docMkLst>
        <pc:docMk/>
      </pc:docMkLst>
      <pc:sldChg chg="modSp ord">
        <pc:chgData name="Dr SHUCHI  SETHI" userId="S::drshuchi.sethi@niet.co.in::3d0e6995-a764-447b-9647-fdf70d461a9c" providerId="AD" clId="Web-{C14C171F-7790-8A39-1F55-3114104D4D03}" dt="2022-06-19T08:05:26.794" v="2" actId="20577"/>
        <pc:sldMkLst>
          <pc:docMk/>
          <pc:sldMk cId="346807945" sldId="522"/>
        </pc:sldMkLst>
        <pc:spChg chg="mod">
          <ac:chgData name="Dr SHUCHI  SETHI" userId="S::drshuchi.sethi@niet.co.in::3d0e6995-a764-447b-9647-fdf70d461a9c" providerId="AD" clId="Web-{C14C171F-7790-8A39-1F55-3114104D4D03}" dt="2022-06-19T08:05:26.794" v="2" actId="20577"/>
          <ac:spMkLst>
            <pc:docMk/>
            <pc:sldMk cId="346807945" sldId="522"/>
            <ac:spMk id="1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dirty="0"/>
            <a:t>Access control</a:t>
          </a:r>
        </a:p>
        <a:p>
          <a:r>
            <a:rPr lang="en-US" sz="2200" dirty="0"/>
            <a:t>systems</a:t>
          </a:r>
        </a:p>
      </dgm:t>
    </dgm:pt>
    <dgm:pt modelId="{F68729E9-28E5-4162-8FBB-B947792C6298}" type="parTrans" cxnId="{0696C71B-AD49-4C37-A17B-4B0113D0733C}">
      <dgm:prSet/>
      <dgm:spPr/>
      <dgm:t>
        <a:bodyPr/>
        <a:lstStyle/>
        <a:p>
          <a:endParaRPr lang="en-US"/>
        </a:p>
      </dgm:t>
    </dgm:pt>
    <dgm:pt modelId="{F61C4BD4-1653-44A6-9EA2-C82B62C75FFA}" type="sibTrans" cxnId="{0696C71B-AD49-4C37-A17B-4B0113D0733C}">
      <dgm:prSet/>
      <dgm:spPr/>
      <dgm:t>
        <a:bodyPr/>
        <a:lstStyle/>
        <a:p>
          <a:endParaRPr lang="en-US"/>
        </a:p>
      </dgm:t>
    </dgm:pt>
    <dgm:pt modelId="{E00490CC-2DA1-4171-BB4C-5DFF38A4BCD0}">
      <dgm:prSet phldrT="[Text]" custT="1"/>
      <dgm:spPr/>
      <dgm:t>
        <a:bodyPr/>
        <a:lstStyle/>
        <a:p>
          <a:r>
            <a:rPr lang="en-US" sz="2200" dirty="0"/>
            <a:t>File permissions</a:t>
          </a:r>
        </a:p>
      </dgm:t>
    </dgm:pt>
    <dgm:pt modelId="{E200C750-E4F5-4540-B923-3C6FAE5E6B0D}" type="parTrans" cxnId="{C11C5882-9E80-4067-A11A-482B1BD069BB}">
      <dgm:prSet/>
      <dgm:spPr/>
      <dgm:t>
        <a:bodyPr/>
        <a:lstStyle/>
        <a:p>
          <a:endParaRPr lang="en-US"/>
        </a:p>
      </dgm:t>
    </dgm:pt>
    <dgm:pt modelId="{C0D6F6B9-55BE-4D78-96A3-4A5273B93670}" type="sibTrans" cxnId="{C11C5882-9E80-4067-A11A-482B1BD069BB}">
      <dgm:prSet/>
      <dgm:spPr/>
      <dgm:t>
        <a:bodyPr/>
        <a:lstStyle/>
        <a:p>
          <a:endParaRPr lang="en-US"/>
        </a:p>
      </dgm:t>
    </dgm:pt>
    <dgm:pt modelId="{51104833-F9D6-4494-9FA0-25612C5F8691}">
      <dgm:prSet phldrT="[Text]" custT="1"/>
      <dgm:spPr/>
      <dgm:t>
        <a:bodyPr/>
        <a:lstStyle/>
        <a:p>
          <a:r>
            <a:rPr lang="en-US" sz="2200" dirty="0"/>
            <a:t>Program permissions</a:t>
          </a:r>
        </a:p>
      </dgm:t>
    </dgm:pt>
    <dgm:pt modelId="{7052F30B-A09F-4A51-906F-6F84E1C07C15}" type="parTrans" cxnId="{C0798D2A-D1B3-447A-94FF-9A5995E3286B}">
      <dgm:prSet/>
      <dgm:spPr/>
      <dgm:t>
        <a:bodyPr/>
        <a:lstStyle/>
        <a:p>
          <a:endParaRPr lang="en-US"/>
        </a:p>
      </dgm:t>
    </dgm:pt>
    <dgm:pt modelId="{88E99CA8-0149-4E05-A12D-A37E63F410A9}" type="sibTrans" cxnId="{C0798D2A-D1B3-447A-94FF-9A5995E3286B}">
      <dgm:prSet/>
      <dgm:spPr/>
      <dgm:t>
        <a:bodyPr/>
        <a:lstStyle/>
        <a:p>
          <a:endParaRPr lang="en-US"/>
        </a:p>
      </dgm:t>
    </dgm:pt>
    <dgm:pt modelId="{573A985D-093B-4302-A752-46D5D5524895}">
      <dgm:prSet phldrT="[Text]" custT="1"/>
      <dgm:spPr/>
      <dgm:t>
        <a:bodyPr/>
        <a:lstStyle/>
        <a:p>
          <a:r>
            <a:rPr lang="en-US" sz="2200" dirty="0"/>
            <a:t>Data rights permissions</a:t>
          </a:r>
        </a:p>
      </dgm:t>
    </dgm:pt>
    <dgm:pt modelId="{EBDE121D-C638-4146-9012-27439188DD68}" type="parTrans" cxnId="{DCFBAE09-7E17-40AF-867B-C2BF95CCC10B}">
      <dgm:prSet/>
      <dgm:spPr/>
      <dgm:t>
        <a:bodyPr/>
        <a:lstStyle/>
        <a:p>
          <a:endParaRPr lang="en-US"/>
        </a:p>
      </dgm:t>
    </dgm:pt>
    <dgm:pt modelId="{DECFD3FB-2878-4F80-A649-10442A332F94}" type="sibTrans" cxnId="{DCFBAE09-7E17-40AF-867B-C2BF95CCC10B}">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t>
        <a:bodyPr/>
        <a:lstStyle/>
        <a:p>
          <a:endParaRPr lang="en-US"/>
        </a:p>
      </dgm:t>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t>
        <a:bodyPr/>
        <a:lstStyle/>
        <a:p>
          <a:endParaRPr lang="en-US"/>
        </a:p>
      </dgm:t>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t>
        <a:bodyPr/>
        <a:lstStyle/>
        <a:p>
          <a:endParaRPr lang="en-US"/>
        </a:p>
      </dgm:t>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t>
        <a:bodyPr/>
        <a:lstStyle/>
        <a:p>
          <a:endParaRPr lang="en-US"/>
        </a:p>
      </dgm:t>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t>
        <a:bodyPr/>
        <a:lstStyle/>
        <a:p>
          <a:endParaRPr lang="en-US"/>
        </a:p>
      </dgm:t>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t>
        <a:bodyPr/>
        <a:lstStyle/>
        <a:p>
          <a:endParaRPr lang="en-US"/>
        </a:p>
      </dgm:t>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t>
        <a:bodyPr/>
        <a:lstStyle/>
        <a:p>
          <a:endParaRPr lang="en-US"/>
        </a:p>
      </dgm:t>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t>
        <a:bodyPr/>
        <a:lstStyle/>
        <a:p>
          <a:endParaRPr lang="en-US"/>
        </a:p>
      </dgm:t>
    </dgm:pt>
    <dgm:pt modelId="{C2D1FFFF-0BD8-4069-8D48-64884844C003}" type="pres">
      <dgm:prSet presAssocID="{573A985D-093B-4302-A752-46D5D5524895}" presName="hierChild3" presStyleCnt="0"/>
      <dgm:spPr/>
    </dgm:pt>
  </dgm:ptLst>
  <dgm:cxnLst>
    <dgm:cxn modelId="{1EB31E3D-57AD-4639-9073-931ABEF4237B}" type="presOf" srcId="{51104833-F9D6-4494-9FA0-25612C5F8691}" destId="{9FDBD84E-589B-4428-B17E-218BEF1AF4EB}" srcOrd="0" destOrd="0" presId="urn:microsoft.com/office/officeart/2005/8/layout/hierarchy1"/>
    <dgm:cxn modelId="{B9872EE0-2E89-4D67-B67F-B1C580345875}" type="presOf" srcId="{E200C750-E4F5-4540-B923-3C6FAE5E6B0D}" destId="{8A1A54AC-2AE6-43E2-A2EC-01CB5BBF8723}" srcOrd="0" destOrd="0" presId="urn:microsoft.com/office/officeart/2005/8/layout/hierarchy1"/>
    <dgm:cxn modelId="{EBFCC0A6-7854-46D5-99FD-5173EFCB7B28}" type="presOf" srcId="{EBDE121D-C638-4146-9012-27439188DD68}" destId="{5FB4DF3B-EB24-41B7-BED1-A57296DB4ED3}" srcOrd="0" destOrd="0" presId="urn:microsoft.com/office/officeart/2005/8/layout/hierarchy1"/>
    <dgm:cxn modelId="{E3EF0916-8D96-4DA4-9090-60C61A813197}" type="presOf" srcId="{CE737268-28C1-499B-BE89-0815DCCB601F}" destId="{79258952-51DA-4BCF-99FB-9AEFE4283D7F}"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0696C71B-AD49-4C37-A17B-4B0113D0733C}" srcId="{ED5E7F62-6A75-4D79-957D-510639C69787}" destId="{CE737268-28C1-499B-BE89-0815DCCB601F}" srcOrd="0" destOrd="0" parTransId="{F68729E9-28E5-4162-8FBB-B947792C6298}" sibTransId="{F61C4BD4-1653-44A6-9EA2-C82B62C75FFA}"/>
    <dgm:cxn modelId="{C0798D2A-D1B3-447A-94FF-9A5995E3286B}" srcId="{CE737268-28C1-499B-BE89-0815DCCB601F}" destId="{51104833-F9D6-4494-9FA0-25612C5F8691}" srcOrd="1" destOrd="0" parTransId="{7052F30B-A09F-4A51-906F-6F84E1C07C15}" sibTransId="{88E99CA8-0149-4E05-A12D-A37E63F410A9}"/>
    <dgm:cxn modelId="{64BB389A-B222-427D-867B-79B4A98065BD}" type="presOf" srcId="{E00490CC-2DA1-4171-BB4C-5DFF38A4BCD0}" destId="{A4B693ED-8785-4314-B8D6-D618F6EA70C5}" srcOrd="0" destOrd="0" presId="urn:microsoft.com/office/officeart/2005/8/layout/hierarchy1"/>
    <dgm:cxn modelId="{A1C2A844-5F6E-445D-9004-55F3D729EB12}" type="presOf" srcId="{ED5E7F62-6A75-4D79-957D-510639C69787}" destId="{E36BE618-FF07-4AF8-83D8-AE35BEED1477}" srcOrd="0" destOrd="0" presId="urn:microsoft.com/office/officeart/2005/8/layout/hierarchy1"/>
    <dgm:cxn modelId="{DB4C1E3E-272B-406A-95BD-CE06D46C1B2C}" type="presOf" srcId="{573A985D-093B-4302-A752-46D5D5524895}" destId="{CF883956-B7F0-4EFF-A779-2B44818AAA1E}" srcOrd="0" destOrd="0" presId="urn:microsoft.com/office/officeart/2005/8/layout/hierarchy1"/>
    <dgm:cxn modelId="{DCFBAE09-7E17-40AF-867B-C2BF95CCC10B}" srcId="{CE737268-28C1-499B-BE89-0815DCCB601F}" destId="{573A985D-093B-4302-A752-46D5D5524895}" srcOrd="2" destOrd="0" parTransId="{EBDE121D-C638-4146-9012-27439188DD68}" sibTransId="{DECFD3FB-2878-4F80-A649-10442A332F94}"/>
    <dgm:cxn modelId="{46C3C5CC-1CB6-4920-A4FF-67A368EAA56A}" type="presOf" srcId="{7052F30B-A09F-4A51-906F-6F84E1C07C15}" destId="{C56D263C-ECA2-4B65-80D9-BF852356E7E0}" srcOrd="0" destOrd="0" presId="urn:microsoft.com/office/officeart/2005/8/layout/hierarchy1"/>
    <dgm:cxn modelId="{8EEC27FA-AF53-4849-901F-971DA742ABF3}" type="presParOf" srcId="{E36BE618-FF07-4AF8-83D8-AE35BEED1477}" destId="{AABF1682-1165-4D17-BD78-F61A24D60BB1}" srcOrd="0" destOrd="0" presId="urn:microsoft.com/office/officeart/2005/8/layout/hierarchy1"/>
    <dgm:cxn modelId="{913AB92D-BB7E-4804-9D61-72ACCA69D1C2}" type="presParOf" srcId="{AABF1682-1165-4D17-BD78-F61A24D60BB1}" destId="{02307C99-DFBC-4D16-A846-8004EC6CEE83}" srcOrd="0" destOrd="0" presId="urn:microsoft.com/office/officeart/2005/8/layout/hierarchy1"/>
    <dgm:cxn modelId="{DB4048E5-A00A-4CF4-9874-25F4C396065C}" type="presParOf" srcId="{02307C99-DFBC-4D16-A846-8004EC6CEE83}" destId="{64E68DE4-C261-45EC-A925-D6C3FAF9AEDE}" srcOrd="0" destOrd="0" presId="urn:microsoft.com/office/officeart/2005/8/layout/hierarchy1"/>
    <dgm:cxn modelId="{504DAB5D-BFFF-41CA-A485-22E47A9C71D5}" type="presParOf" srcId="{02307C99-DFBC-4D16-A846-8004EC6CEE83}" destId="{79258952-51DA-4BCF-99FB-9AEFE4283D7F}" srcOrd="1" destOrd="0" presId="urn:microsoft.com/office/officeart/2005/8/layout/hierarchy1"/>
    <dgm:cxn modelId="{ADCF3AD4-9101-4F49-B3B4-9D13E22F6028}" type="presParOf" srcId="{AABF1682-1165-4D17-BD78-F61A24D60BB1}" destId="{108F8DB2-9CDE-4597-9F90-5417C4905115}" srcOrd="1" destOrd="0" presId="urn:microsoft.com/office/officeart/2005/8/layout/hierarchy1"/>
    <dgm:cxn modelId="{1527F525-BFE1-459E-9458-C8CF0070239B}" type="presParOf" srcId="{108F8DB2-9CDE-4597-9F90-5417C4905115}" destId="{8A1A54AC-2AE6-43E2-A2EC-01CB5BBF8723}" srcOrd="0" destOrd="0" presId="urn:microsoft.com/office/officeart/2005/8/layout/hierarchy1"/>
    <dgm:cxn modelId="{F263524B-1C68-4FB4-BC12-5DE9B041B009}" type="presParOf" srcId="{108F8DB2-9CDE-4597-9F90-5417C4905115}" destId="{F5ED86C1-5B61-466C-98AD-22C396BA7A17}" srcOrd="1" destOrd="0" presId="urn:microsoft.com/office/officeart/2005/8/layout/hierarchy1"/>
    <dgm:cxn modelId="{72308ABC-6392-4F0C-9A43-E9F8DE54E998}" type="presParOf" srcId="{F5ED86C1-5B61-466C-98AD-22C396BA7A17}" destId="{240A2925-82BE-404C-9EB2-7CA38A7092DD}" srcOrd="0" destOrd="0" presId="urn:microsoft.com/office/officeart/2005/8/layout/hierarchy1"/>
    <dgm:cxn modelId="{1874549A-3B26-4F98-A378-C04C82AA77B6}" type="presParOf" srcId="{240A2925-82BE-404C-9EB2-7CA38A7092DD}" destId="{AC653453-3B66-4469-AE78-D855CC6B3C25}" srcOrd="0" destOrd="0" presId="urn:microsoft.com/office/officeart/2005/8/layout/hierarchy1"/>
    <dgm:cxn modelId="{529C9329-DD61-4054-9C6A-BA93F9E93DC7}" type="presParOf" srcId="{240A2925-82BE-404C-9EB2-7CA38A7092DD}" destId="{A4B693ED-8785-4314-B8D6-D618F6EA70C5}" srcOrd="1" destOrd="0" presId="urn:microsoft.com/office/officeart/2005/8/layout/hierarchy1"/>
    <dgm:cxn modelId="{8922B1B5-A159-49C9-8187-B6065A23600F}" type="presParOf" srcId="{F5ED86C1-5B61-466C-98AD-22C396BA7A17}" destId="{F84BFF53-177A-4503-9574-555E1A4032C8}" srcOrd="1" destOrd="0" presId="urn:microsoft.com/office/officeart/2005/8/layout/hierarchy1"/>
    <dgm:cxn modelId="{2F444071-F0DC-4DD7-93FE-26BB840DEE94}" type="presParOf" srcId="{108F8DB2-9CDE-4597-9F90-5417C4905115}" destId="{C56D263C-ECA2-4B65-80D9-BF852356E7E0}" srcOrd="2" destOrd="0" presId="urn:microsoft.com/office/officeart/2005/8/layout/hierarchy1"/>
    <dgm:cxn modelId="{0DF1FACC-0186-481A-B088-F15741BADB79}" type="presParOf" srcId="{108F8DB2-9CDE-4597-9F90-5417C4905115}" destId="{25C171A5-BE44-43D3-88C1-2AB58170A31B}" srcOrd="3" destOrd="0" presId="urn:microsoft.com/office/officeart/2005/8/layout/hierarchy1"/>
    <dgm:cxn modelId="{A3567235-B687-4E27-A397-0F1B6B88DD0E}" type="presParOf" srcId="{25C171A5-BE44-43D3-88C1-2AB58170A31B}" destId="{A79C64F5-B1AF-4A8F-90D2-5409A53DE733}" srcOrd="0" destOrd="0" presId="urn:microsoft.com/office/officeart/2005/8/layout/hierarchy1"/>
    <dgm:cxn modelId="{AF441D5A-6C84-4FDA-91FA-EA6627F2E7E2}" type="presParOf" srcId="{A79C64F5-B1AF-4A8F-90D2-5409A53DE733}" destId="{AD6C573C-9E73-4841-BCF6-133FCDEBDAD2}" srcOrd="0" destOrd="0" presId="urn:microsoft.com/office/officeart/2005/8/layout/hierarchy1"/>
    <dgm:cxn modelId="{A0E1B670-52AB-4537-B284-7DFB70B3DFD6}" type="presParOf" srcId="{A79C64F5-B1AF-4A8F-90D2-5409A53DE733}" destId="{9FDBD84E-589B-4428-B17E-218BEF1AF4EB}" srcOrd="1" destOrd="0" presId="urn:microsoft.com/office/officeart/2005/8/layout/hierarchy1"/>
    <dgm:cxn modelId="{5A64CFE6-57B5-47BE-9DC8-415219407401}" type="presParOf" srcId="{25C171A5-BE44-43D3-88C1-2AB58170A31B}" destId="{8E2081E1-8197-46D2-A566-924B7E980AB5}" srcOrd="1" destOrd="0" presId="urn:microsoft.com/office/officeart/2005/8/layout/hierarchy1"/>
    <dgm:cxn modelId="{05F1C303-370C-433E-8B8E-EDA46AC1893B}" type="presParOf" srcId="{108F8DB2-9CDE-4597-9F90-5417C4905115}" destId="{5FB4DF3B-EB24-41B7-BED1-A57296DB4ED3}" srcOrd="4" destOrd="0" presId="urn:microsoft.com/office/officeart/2005/8/layout/hierarchy1"/>
    <dgm:cxn modelId="{8DAA0C3D-4EB2-483F-B5CB-BE92AC08DB5A}" type="presParOf" srcId="{108F8DB2-9CDE-4597-9F90-5417C4905115}" destId="{86F44F4F-44EC-41C2-8694-259FE52BCD6C}" srcOrd="5" destOrd="0" presId="urn:microsoft.com/office/officeart/2005/8/layout/hierarchy1"/>
    <dgm:cxn modelId="{8C100C8E-2FDC-44CA-8368-80E9C5EAD551}" type="presParOf" srcId="{86F44F4F-44EC-41C2-8694-259FE52BCD6C}" destId="{63F3A349-465F-4D2D-A585-0785BC2C4EE0}" srcOrd="0" destOrd="0" presId="urn:microsoft.com/office/officeart/2005/8/layout/hierarchy1"/>
    <dgm:cxn modelId="{ECDE3DE2-9673-4316-BA9B-EAA19D079567}" type="presParOf" srcId="{63F3A349-465F-4D2D-A585-0785BC2C4EE0}" destId="{AA944DEA-6ECE-4566-A8CB-7D38427AA5D1}" srcOrd="0" destOrd="0" presId="urn:microsoft.com/office/officeart/2005/8/layout/hierarchy1"/>
    <dgm:cxn modelId="{75578F91-C988-4333-B5ED-6E73ED63F1CF}" type="presParOf" srcId="{63F3A349-465F-4D2D-A585-0785BC2C4EE0}" destId="{CF883956-B7F0-4EFF-A779-2B44818AAA1E}" srcOrd="1" destOrd="0" presId="urn:microsoft.com/office/officeart/2005/8/layout/hierarchy1"/>
    <dgm:cxn modelId="{3F51F8E7-676D-4EBC-8D92-D84F16064182}"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dirty="0"/>
            <a:t>Access Control</a:t>
          </a:r>
        </a:p>
      </dgm:t>
    </dgm:pt>
    <dgm:pt modelId="{534AAE0B-F46E-453D-85B2-F3ABBD9F511A}" type="parTrans" cxnId="{5D4248A9-2DCD-435A-897A-25C57E7F131C}">
      <dgm:prSet/>
      <dgm:spPr/>
      <dgm:t>
        <a:bodyPr/>
        <a:lstStyle/>
        <a:p>
          <a:endParaRPr lang="en-US"/>
        </a:p>
      </dgm:t>
    </dgm:pt>
    <dgm:pt modelId="{AB76646B-3659-47FA-9261-ACEE4F2E83A2}" type="sibTrans" cxnId="{5D4248A9-2DCD-435A-897A-25C57E7F131C}">
      <dgm:prSet/>
      <dgm:spPr/>
      <dgm:t>
        <a:bodyPr/>
        <a:lstStyle/>
        <a:p>
          <a:endParaRPr lang="en-US"/>
        </a:p>
      </dgm:t>
    </dgm:pt>
    <dgm:pt modelId="{5853CF86-1DC9-4ACA-8692-AD6A70DDA1BE}">
      <dgm:prSet phldrT="[Text]"/>
      <dgm:spPr/>
      <dgm:t>
        <a:bodyPr/>
        <a:lstStyle/>
        <a:p>
          <a:r>
            <a:rPr lang="en-US" dirty="0"/>
            <a:t>Rule-Based Access Control</a:t>
          </a:r>
        </a:p>
      </dgm:t>
    </dgm:pt>
    <dgm:pt modelId="{20E7BD70-DF5A-4329-AB9F-49237A208085}" type="parTrans" cxnId="{832C5348-22D1-4B76-8019-5C2A84D32165}">
      <dgm:prSet/>
      <dgm:spPr/>
      <dgm:t>
        <a:bodyPr/>
        <a:lstStyle/>
        <a:p>
          <a:endParaRPr lang="en-US"/>
        </a:p>
      </dgm:t>
    </dgm:pt>
    <dgm:pt modelId="{1A97126A-12B6-443E-8ECE-9E1927B6F04C}" type="sibTrans" cxnId="{832C5348-22D1-4B76-8019-5C2A84D32165}">
      <dgm:prSet/>
      <dgm:spPr/>
      <dgm:t>
        <a:bodyPr/>
        <a:lstStyle/>
        <a:p>
          <a:endParaRPr lang="en-US"/>
        </a:p>
      </dgm:t>
    </dgm:pt>
    <dgm:pt modelId="{04F981DE-C115-4FA9-8561-7869FDD6C423}">
      <dgm:prSet phldrT="[Text]"/>
      <dgm:spPr/>
      <dgm:t>
        <a:bodyPr/>
        <a:lstStyle/>
        <a:p>
          <a:r>
            <a:rPr lang="en-US" dirty="0"/>
            <a:t>Mandatory Access Control</a:t>
          </a:r>
        </a:p>
      </dgm:t>
    </dgm:pt>
    <dgm:pt modelId="{C706C106-7FC7-4A66-AA1B-3B6D6671CB7A}" type="parTrans" cxnId="{138BF075-C0A4-4C76-8C03-CB96E4833BD5}">
      <dgm:prSet/>
      <dgm:spPr/>
      <dgm:t>
        <a:bodyPr/>
        <a:lstStyle/>
        <a:p>
          <a:endParaRPr lang="en-US"/>
        </a:p>
      </dgm:t>
    </dgm:pt>
    <dgm:pt modelId="{423A4901-6B47-46A2-BD86-651B114257A5}" type="sibTrans" cxnId="{138BF075-C0A4-4C76-8C03-CB96E4833BD5}">
      <dgm:prSet/>
      <dgm:spPr/>
      <dgm:t>
        <a:bodyPr/>
        <a:lstStyle/>
        <a:p>
          <a:endParaRPr lang="en-US"/>
        </a:p>
      </dgm:t>
    </dgm:pt>
    <dgm:pt modelId="{28846102-CFD3-4F29-BE1B-057456B9DB93}">
      <dgm:prSet phldrT="[Text]"/>
      <dgm:spPr/>
      <dgm:t>
        <a:bodyPr/>
        <a:lstStyle/>
        <a:p>
          <a:r>
            <a:rPr lang="en-US" dirty="0"/>
            <a:t>Role-Based Access Control</a:t>
          </a:r>
        </a:p>
      </dgm:t>
    </dgm:pt>
    <dgm:pt modelId="{D82CD9F6-AC70-4771-8CF8-4B4E5DC3B458}" type="parTrans" cxnId="{1F61474D-E6E1-4584-AF36-36DA34EF32A3}">
      <dgm:prSet/>
      <dgm:spPr/>
      <dgm:t>
        <a:bodyPr/>
        <a:lstStyle/>
        <a:p>
          <a:endParaRPr lang="en-US"/>
        </a:p>
      </dgm:t>
    </dgm:pt>
    <dgm:pt modelId="{0B83707E-1620-486B-A8FB-3E2B0AEFFB9D}" type="sibTrans" cxnId="{1F61474D-E6E1-4584-AF36-36DA34EF32A3}">
      <dgm:prSet/>
      <dgm:spPr/>
      <dgm:t>
        <a:bodyPr/>
        <a:lstStyle/>
        <a:p>
          <a:endParaRPr lang="en-US"/>
        </a:p>
      </dgm:t>
    </dgm:pt>
    <dgm:pt modelId="{67C355DC-EAA9-494E-81D1-B6A29E274EEA}">
      <dgm:prSet phldrT="[Text]"/>
      <dgm:spPr/>
      <dgm:t>
        <a:bodyPr/>
        <a:lstStyle/>
        <a:p>
          <a:r>
            <a:rPr lang="en-US" dirty="0"/>
            <a:t>Discretionary Access Control</a:t>
          </a:r>
        </a:p>
      </dgm:t>
    </dgm:pt>
    <dgm:pt modelId="{D1349E21-AF7F-4FC3-8ADB-158EE7041B34}" type="parTrans" cxnId="{121DFB49-EB7F-4CF3-A40F-78256EAA5310}">
      <dgm:prSet/>
      <dgm:spPr/>
      <dgm:t>
        <a:bodyPr/>
        <a:lstStyle/>
        <a:p>
          <a:endParaRPr lang="en-US"/>
        </a:p>
      </dgm:t>
    </dgm:pt>
    <dgm:pt modelId="{D5B1DB82-9406-445D-8BD4-814DEF6FA725}" type="sibTrans" cxnId="{121DFB49-EB7F-4CF3-A40F-78256EAA5310}">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t>
        <a:bodyPr/>
        <a:lstStyle/>
        <a:p>
          <a:endParaRPr lang="en-US"/>
        </a:p>
      </dgm:t>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t>
        <a:bodyPr/>
        <a:lstStyle/>
        <a:p>
          <a:endParaRPr lang="en-US"/>
        </a:p>
      </dgm:t>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t>
        <a:bodyPr/>
        <a:lstStyle/>
        <a:p>
          <a:endParaRPr lang="en-US"/>
        </a:p>
      </dgm:t>
    </dgm:pt>
    <dgm:pt modelId="{B1851B7E-9C78-443F-B678-5CD02BCC67B5}" type="pres">
      <dgm:prSet presAssocID="{EA768693-7ACF-41E0-BF09-56F1E1779F95}" presName="tile2" presStyleLbl="node1" presStyleIdx="1" presStyleCnt="4"/>
      <dgm:spPr/>
      <dgm:t>
        <a:bodyPr/>
        <a:lstStyle/>
        <a:p>
          <a:endParaRPr lang="en-US"/>
        </a:p>
      </dgm:t>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t>
        <a:bodyPr/>
        <a:lstStyle/>
        <a:p>
          <a:endParaRPr lang="en-US"/>
        </a:p>
      </dgm:t>
    </dgm:pt>
    <dgm:pt modelId="{561998E5-F9B4-417D-8042-A702F7ED26B1}" type="pres">
      <dgm:prSet presAssocID="{EA768693-7ACF-41E0-BF09-56F1E1779F95}" presName="tile3" presStyleLbl="node1" presStyleIdx="2" presStyleCnt="4"/>
      <dgm:spPr/>
      <dgm:t>
        <a:bodyPr/>
        <a:lstStyle/>
        <a:p>
          <a:endParaRPr lang="en-US"/>
        </a:p>
      </dgm:t>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t>
        <a:bodyPr/>
        <a:lstStyle/>
        <a:p>
          <a:endParaRPr lang="en-US"/>
        </a:p>
      </dgm:t>
    </dgm:pt>
    <dgm:pt modelId="{CFD05048-0CBD-4752-902B-BDA0E2B14049}" type="pres">
      <dgm:prSet presAssocID="{EA768693-7ACF-41E0-BF09-56F1E1779F95}" presName="tile4" presStyleLbl="node1" presStyleIdx="3" presStyleCnt="4"/>
      <dgm:spPr/>
      <dgm:t>
        <a:bodyPr/>
        <a:lstStyle/>
        <a:p>
          <a:endParaRPr lang="en-US"/>
        </a:p>
      </dgm:t>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t>
        <a:bodyPr/>
        <a:lstStyle/>
        <a:p>
          <a:endParaRPr lang="en-US"/>
        </a:p>
      </dgm:t>
    </dgm:pt>
    <dgm:pt modelId="{E3222629-9533-4A88-B9F1-A3EF4B062AB1}" type="pres">
      <dgm:prSet presAssocID="{EA768693-7ACF-41E0-BF09-56F1E1779F95}" presName="centerTile" presStyleLbl="fgShp" presStyleIdx="0" presStyleCnt="1">
        <dgm:presLayoutVars>
          <dgm:chMax val="0"/>
          <dgm:chPref val="0"/>
        </dgm:presLayoutVars>
      </dgm:prSet>
      <dgm:spPr/>
      <dgm:t>
        <a:bodyPr/>
        <a:lstStyle/>
        <a:p>
          <a:endParaRPr lang="en-US"/>
        </a:p>
      </dgm:t>
    </dgm:pt>
  </dgm:ptLst>
  <dgm:cxnLst>
    <dgm:cxn modelId="{138BF075-C0A4-4C76-8C03-CB96E4833BD5}" srcId="{635857B8-4478-49A1-A195-D70343424CEA}" destId="{04F981DE-C115-4FA9-8561-7869FDD6C423}" srcOrd="1" destOrd="0" parTransId="{C706C106-7FC7-4A66-AA1B-3B6D6671CB7A}" sibTransId="{423A4901-6B47-46A2-BD86-651B114257A5}"/>
    <dgm:cxn modelId="{895BF8C0-9B42-4AE4-96D6-C0B6C8C0A411}" type="presOf" srcId="{04F981DE-C115-4FA9-8561-7869FDD6C423}" destId="{367D5A6A-D2F7-47D1-814B-F0534EC3B2FC}" srcOrd="1" destOrd="0" presId="urn:microsoft.com/office/officeart/2005/8/layout/matrix1"/>
    <dgm:cxn modelId="{341BF04B-C68B-4E45-8249-EDA60C49664A}" type="presOf" srcId="{5853CF86-1DC9-4ACA-8692-AD6A70DDA1BE}" destId="{2189DD92-492D-44CE-8B46-9A70D37D2B8F}" srcOrd="1" destOrd="0" presId="urn:microsoft.com/office/officeart/2005/8/layout/matrix1"/>
    <dgm:cxn modelId="{74CB3556-720B-4127-9417-8585214DF5AB}" type="presOf" srcId="{04F981DE-C115-4FA9-8561-7869FDD6C423}" destId="{B1851B7E-9C78-443F-B678-5CD02BCC67B5}" srcOrd="0" destOrd="0" presId="urn:microsoft.com/office/officeart/2005/8/layout/matrix1"/>
    <dgm:cxn modelId="{CD8F2EF7-26A0-44C6-A4E9-23570C62A22C}" type="presOf" srcId="{28846102-CFD3-4F29-BE1B-057456B9DB93}" destId="{561998E5-F9B4-417D-8042-A702F7ED26B1}" srcOrd="0" destOrd="0" presId="urn:microsoft.com/office/officeart/2005/8/layout/matrix1"/>
    <dgm:cxn modelId="{121DFB49-EB7F-4CF3-A40F-78256EAA5310}" srcId="{635857B8-4478-49A1-A195-D70343424CEA}" destId="{67C355DC-EAA9-494E-81D1-B6A29E274EEA}" srcOrd="3" destOrd="0" parTransId="{D1349E21-AF7F-4FC3-8ADB-158EE7041B34}" sibTransId="{D5B1DB82-9406-445D-8BD4-814DEF6FA725}"/>
    <dgm:cxn modelId="{509684DD-B0D5-4009-A1AF-172F4ED85FCB}" type="presOf" srcId="{EA768693-7ACF-41E0-BF09-56F1E1779F95}" destId="{4881BAA0-50AC-40A3-BD21-B59EDFBE8B05}" srcOrd="0" destOrd="0" presId="urn:microsoft.com/office/officeart/2005/8/layout/matrix1"/>
    <dgm:cxn modelId="{20E565BB-72E4-4EB6-8219-A07DF1BA709B}" type="presOf" srcId="{5853CF86-1DC9-4ACA-8692-AD6A70DDA1BE}" destId="{F993A5DE-64DD-4AAC-B3C1-0601613307CD}" srcOrd="0" destOrd="0" presId="urn:microsoft.com/office/officeart/2005/8/layout/matrix1"/>
    <dgm:cxn modelId="{40F8D9A2-C870-47DE-9769-F566B40C2E23}" type="presOf" srcId="{67C355DC-EAA9-494E-81D1-B6A29E274EEA}" destId="{190F9CA2-3FE3-47A3-AF7F-FC7D5454A8D2}" srcOrd="1" destOrd="0" presId="urn:microsoft.com/office/officeart/2005/8/layout/matrix1"/>
    <dgm:cxn modelId="{211A9985-5E2D-4FAD-8FFF-1290AC506A9C}" type="presOf" srcId="{28846102-CFD3-4F29-BE1B-057456B9DB93}" destId="{8BE2D764-2A27-403D-B92D-E67FD1CAC51A}" srcOrd="1" destOrd="0" presId="urn:microsoft.com/office/officeart/2005/8/layout/matrix1"/>
    <dgm:cxn modelId="{0321880C-A577-42E6-A74A-C62B7C42972B}" type="presOf" srcId="{635857B8-4478-49A1-A195-D70343424CEA}" destId="{E3222629-9533-4A88-B9F1-A3EF4B062AB1}" srcOrd="0"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CEEE2F9B-1882-44E7-8F1A-0979482C4BFB}" type="presOf" srcId="{67C355DC-EAA9-494E-81D1-B6A29E274EEA}" destId="{CFD05048-0CBD-4752-902B-BDA0E2B14049}"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F61474D-E6E1-4584-AF36-36DA34EF32A3}" srcId="{635857B8-4478-49A1-A195-D70343424CEA}" destId="{28846102-CFD3-4F29-BE1B-057456B9DB93}" srcOrd="2" destOrd="0" parTransId="{D82CD9F6-AC70-4771-8CF8-4B4E5DC3B458}" sibTransId="{0B83707E-1620-486B-A8FB-3E2B0AEFFB9D}"/>
    <dgm:cxn modelId="{102522BC-F7B3-43AE-8AF8-18B79ADCC57E}" type="presParOf" srcId="{4881BAA0-50AC-40A3-BD21-B59EDFBE8B05}" destId="{3CF5B90A-6035-49E0-BF2E-AA6344FBDD46}" srcOrd="0" destOrd="0" presId="urn:microsoft.com/office/officeart/2005/8/layout/matrix1"/>
    <dgm:cxn modelId="{1D15384D-B734-4C52-8B94-3E93A348369B}" type="presParOf" srcId="{3CF5B90A-6035-49E0-BF2E-AA6344FBDD46}" destId="{F993A5DE-64DD-4AAC-B3C1-0601613307CD}" srcOrd="0" destOrd="0" presId="urn:microsoft.com/office/officeart/2005/8/layout/matrix1"/>
    <dgm:cxn modelId="{8C100002-00DE-4F2B-8674-68E96093D0B3}" type="presParOf" srcId="{3CF5B90A-6035-49E0-BF2E-AA6344FBDD46}" destId="{2189DD92-492D-44CE-8B46-9A70D37D2B8F}" srcOrd="1" destOrd="0" presId="urn:microsoft.com/office/officeart/2005/8/layout/matrix1"/>
    <dgm:cxn modelId="{86E180BA-A7E3-4B72-94B0-A7F39325E98E}" type="presParOf" srcId="{3CF5B90A-6035-49E0-BF2E-AA6344FBDD46}" destId="{B1851B7E-9C78-443F-B678-5CD02BCC67B5}" srcOrd="2" destOrd="0" presId="urn:microsoft.com/office/officeart/2005/8/layout/matrix1"/>
    <dgm:cxn modelId="{3BD6FEB7-94B6-4ED6-9C58-546E2C31DD8A}" type="presParOf" srcId="{3CF5B90A-6035-49E0-BF2E-AA6344FBDD46}" destId="{367D5A6A-D2F7-47D1-814B-F0534EC3B2FC}" srcOrd="3" destOrd="0" presId="urn:microsoft.com/office/officeart/2005/8/layout/matrix1"/>
    <dgm:cxn modelId="{025F6801-DCBA-49C1-AE16-AE3866A20CB8}" type="presParOf" srcId="{3CF5B90A-6035-49E0-BF2E-AA6344FBDD46}" destId="{561998E5-F9B4-417D-8042-A702F7ED26B1}" srcOrd="4" destOrd="0" presId="urn:microsoft.com/office/officeart/2005/8/layout/matrix1"/>
    <dgm:cxn modelId="{CC656386-8D8A-4A48-B478-E87FA41C0BBF}" type="presParOf" srcId="{3CF5B90A-6035-49E0-BF2E-AA6344FBDD46}" destId="{8BE2D764-2A27-403D-B92D-E67FD1CAC51A}" srcOrd="5" destOrd="0" presId="urn:microsoft.com/office/officeart/2005/8/layout/matrix1"/>
    <dgm:cxn modelId="{90289D31-1B67-4D47-A7B9-BEFC7272AF1F}" type="presParOf" srcId="{3CF5B90A-6035-49E0-BF2E-AA6344FBDD46}" destId="{CFD05048-0CBD-4752-902B-BDA0E2B14049}" srcOrd="6" destOrd="0" presId="urn:microsoft.com/office/officeart/2005/8/layout/matrix1"/>
    <dgm:cxn modelId="{9F157976-43A4-4E66-828A-5A29AA440BD5}" type="presParOf" srcId="{3CF5B90A-6035-49E0-BF2E-AA6344FBDD46}" destId="{190F9CA2-3FE3-47A3-AF7F-FC7D5454A8D2}" srcOrd="7" destOrd="0" presId="urn:microsoft.com/office/officeart/2005/8/layout/matrix1"/>
    <dgm:cxn modelId="{5B7352CA-1B53-4C8E-B3B2-64B6957718B3}"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B4DF3B-EB24-41B7-BED1-A57296DB4ED3}">
      <dsp:nvSpPr>
        <dsp:cNvPr id="0" name=""/>
        <dsp:cNvSpPr/>
      </dsp:nvSpPr>
      <dsp:spPr>
        <a:xfrm>
          <a:off x="4065799" y="1103019"/>
          <a:ext cx="2715211" cy="1084300"/>
        </a:xfrm>
        <a:custGeom>
          <a:avLst/>
          <a:gdLst/>
          <a:ahLst/>
          <a:cxnLst/>
          <a:rect l="0" t="0" r="0" b="0"/>
          <a:pathLst>
            <a:path>
              <a:moveTo>
                <a:pt x="0" y="0"/>
              </a:moveTo>
              <a:lnTo>
                <a:pt x="0" y="851020"/>
              </a:lnTo>
              <a:lnTo>
                <a:pt x="2715211" y="851020"/>
              </a:lnTo>
              <a:lnTo>
                <a:pt x="2715211"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D263C-ECA2-4B65-80D9-BF852356E7E0}">
      <dsp:nvSpPr>
        <dsp:cNvPr id="0" name=""/>
        <dsp:cNvSpPr/>
      </dsp:nvSpPr>
      <dsp:spPr>
        <a:xfrm>
          <a:off x="4020079" y="1103019"/>
          <a:ext cx="91440" cy="1084300"/>
        </a:xfrm>
        <a:custGeom>
          <a:avLst/>
          <a:gdLst/>
          <a:ahLst/>
          <a:cxnLst/>
          <a:rect l="0" t="0" r="0" b="0"/>
          <a:pathLst>
            <a:path>
              <a:moveTo>
                <a:pt x="45720" y="0"/>
              </a:moveTo>
              <a:lnTo>
                <a:pt x="45720" y="851020"/>
              </a:lnTo>
              <a:lnTo>
                <a:pt x="52342" y="851020"/>
              </a:lnTo>
              <a:lnTo>
                <a:pt x="52342"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A54AC-2AE6-43E2-A2EC-01CB5BBF8723}">
      <dsp:nvSpPr>
        <dsp:cNvPr id="0" name=""/>
        <dsp:cNvSpPr/>
      </dsp:nvSpPr>
      <dsp:spPr>
        <a:xfrm>
          <a:off x="1215512" y="1103019"/>
          <a:ext cx="2850286" cy="1084300"/>
        </a:xfrm>
        <a:custGeom>
          <a:avLst/>
          <a:gdLst/>
          <a:ahLst/>
          <a:cxnLst/>
          <a:rect l="0" t="0" r="0" b="0"/>
          <a:pathLst>
            <a:path>
              <a:moveTo>
                <a:pt x="2850286" y="0"/>
              </a:moveTo>
              <a:lnTo>
                <a:pt x="2850286" y="851020"/>
              </a:lnTo>
              <a:lnTo>
                <a:pt x="0" y="851020"/>
              </a:lnTo>
              <a:lnTo>
                <a:pt x="0"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68DE4-C261-45EC-A925-D6C3FAF9AEDE}">
      <dsp:nvSpPr>
        <dsp:cNvPr id="0" name=""/>
        <dsp:cNvSpPr/>
      </dsp:nvSpPr>
      <dsp:spPr>
        <a:xfrm>
          <a:off x="2982103" y="10748"/>
          <a:ext cx="2167390" cy="10922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58952-51DA-4BCF-99FB-9AEFE4283D7F}">
      <dsp:nvSpPr>
        <dsp:cNvPr id="0" name=""/>
        <dsp:cNvSpPr/>
      </dsp:nvSpPr>
      <dsp:spPr>
        <a:xfrm>
          <a:off x="3261900" y="276555"/>
          <a:ext cx="2167390" cy="10922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Access control</a:t>
          </a:r>
        </a:p>
        <a:p>
          <a:pPr lvl="0" algn="ctr" defTabSz="977900">
            <a:lnSpc>
              <a:spcPct val="90000"/>
            </a:lnSpc>
            <a:spcBef>
              <a:spcPct val="0"/>
            </a:spcBef>
            <a:spcAft>
              <a:spcPct val="35000"/>
            </a:spcAft>
          </a:pPr>
          <a:r>
            <a:rPr lang="en-US" sz="2200" kern="1200" dirty="0"/>
            <a:t>systems</a:t>
          </a:r>
        </a:p>
      </dsp:txBody>
      <dsp:txXfrm>
        <a:off x="3261900" y="276555"/>
        <a:ext cx="2167390" cy="1092271"/>
      </dsp:txXfrm>
    </dsp:sp>
    <dsp:sp modelId="{AC653453-3B66-4469-AE78-D855CC6B3C25}">
      <dsp:nvSpPr>
        <dsp:cNvPr id="0" name=""/>
        <dsp:cNvSpPr/>
      </dsp:nvSpPr>
      <dsp:spPr>
        <a:xfrm>
          <a:off x="129" y="2187320"/>
          <a:ext cx="2430766" cy="889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693ED-8785-4314-B8D6-D618F6EA70C5}">
      <dsp:nvSpPr>
        <dsp:cNvPr id="0" name=""/>
        <dsp:cNvSpPr/>
      </dsp:nvSpPr>
      <dsp:spPr>
        <a:xfrm>
          <a:off x="279926" y="2453127"/>
          <a:ext cx="2430766" cy="8897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File permissions</a:t>
          </a:r>
        </a:p>
      </dsp:txBody>
      <dsp:txXfrm>
        <a:off x="279926" y="2453127"/>
        <a:ext cx="2430766" cy="889769"/>
      </dsp:txXfrm>
    </dsp:sp>
    <dsp:sp modelId="{AD6C573C-9E73-4841-BCF6-133FCDEBDAD2}">
      <dsp:nvSpPr>
        <dsp:cNvPr id="0" name=""/>
        <dsp:cNvSpPr/>
      </dsp:nvSpPr>
      <dsp:spPr>
        <a:xfrm>
          <a:off x="2990489" y="2187320"/>
          <a:ext cx="2163865" cy="8620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BD84E-589B-4428-B17E-218BEF1AF4EB}">
      <dsp:nvSpPr>
        <dsp:cNvPr id="0" name=""/>
        <dsp:cNvSpPr/>
      </dsp:nvSpPr>
      <dsp:spPr>
        <a:xfrm>
          <a:off x="3270286" y="2453127"/>
          <a:ext cx="2163865" cy="8620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Program permissions</a:t>
          </a:r>
        </a:p>
      </dsp:txBody>
      <dsp:txXfrm>
        <a:off x="3270286" y="2453127"/>
        <a:ext cx="2163865" cy="862089"/>
      </dsp:txXfrm>
    </dsp:sp>
    <dsp:sp modelId="{AA944DEA-6ECE-4566-A8CB-7D38427AA5D1}">
      <dsp:nvSpPr>
        <dsp:cNvPr id="0" name=""/>
        <dsp:cNvSpPr/>
      </dsp:nvSpPr>
      <dsp:spPr>
        <a:xfrm>
          <a:off x="5713948" y="2187320"/>
          <a:ext cx="2134125" cy="7008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3956-B7F0-4EFF-A779-2B44818AAA1E}">
      <dsp:nvSpPr>
        <dsp:cNvPr id="0" name=""/>
        <dsp:cNvSpPr/>
      </dsp:nvSpPr>
      <dsp:spPr>
        <a:xfrm>
          <a:off x="5993745" y="2453127"/>
          <a:ext cx="2134125" cy="7008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Data rights permissions</a:t>
          </a:r>
        </a:p>
      </dsp:txBody>
      <dsp:txXfrm>
        <a:off x="5993745" y="2453127"/>
        <a:ext cx="2134125" cy="70081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93A5DE-64DD-4AAC-B3C1-0601613307CD}">
      <dsp:nvSpPr>
        <dsp:cNvPr id="0" name=""/>
        <dsp:cNvSpPr/>
      </dsp:nvSpPr>
      <dsp:spPr>
        <a:xfrm rot="16200000">
          <a:off x="663456" y="-663456"/>
          <a:ext cx="2495019" cy="382193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Rule-Based Access Control</a:t>
          </a:r>
        </a:p>
      </dsp:txBody>
      <dsp:txXfrm rot="16200000">
        <a:off x="975334" y="-975334"/>
        <a:ext cx="1871264" cy="3821933"/>
      </dsp:txXfrm>
    </dsp:sp>
    <dsp:sp modelId="{B1851B7E-9C78-443F-B678-5CD02BCC67B5}">
      <dsp:nvSpPr>
        <dsp:cNvPr id="0" name=""/>
        <dsp:cNvSpPr/>
      </dsp:nvSpPr>
      <dsp:spPr>
        <a:xfrm>
          <a:off x="3821933" y="0"/>
          <a:ext cx="3821933" cy="2495019"/>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Mandatory Access Control</a:t>
          </a:r>
        </a:p>
      </dsp:txBody>
      <dsp:txXfrm>
        <a:off x="3821933" y="0"/>
        <a:ext cx="3821933" cy="1871264"/>
      </dsp:txXfrm>
    </dsp:sp>
    <dsp:sp modelId="{561998E5-F9B4-417D-8042-A702F7ED26B1}">
      <dsp:nvSpPr>
        <dsp:cNvPr id="0" name=""/>
        <dsp:cNvSpPr/>
      </dsp:nvSpPr>
      <dsp:spPr>
        <a:xfrm rot="10800000">
          <a:off x="0" y="2495019"/>
          <a:ext cx="3821933" cy="2495019"/>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Role-Based Access Control</a:t>
          </a:r>
        </a:p>
      </dsp:txBody>
      <dsp:txXfrm rot="10800000">
        <a:off x="0" y="3118774"/>
        <a:ext cx="3821933" cy="1871264"/>
      </dsp:txXfrm>
    </dsp:sp>
    <dsp:sp modelId="{CFD05048-0CBD-4752-902B-BDA0E2B14049}">
      <dsp:nvSpPr>
        <dsp:cNvPr id="0" name=""/>
        <dsp:cNvSpPr/>
      </dsp:nvSpPr>
      <dsp:spPr>
        <a:xfrm rot="5400000">
          <a:off x="4485389" y="1831562"/>
          <a:ext cx="2495019" cy="382193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Discretionary Access Control</a:t>
          </a:r>
        </a:p>
      </dsp:txBody>
      <dsp:txXfrm rot="5400000">
        <a:off x="4797267" y="2143440"/>
        <a:ext cx="1871264" cy="3821933"/>
      </dsp:txXfrm>
    </dsp:sp>
    <dsp:sp modelId="{E3222629-9533-4A88-B9F1-A3EF4B062AB1}">
      <dsp:nvSpPr>
        <dsp:cNvPr id="0" name=""/>
        <dsp:cNvSpPr/>
      </dsp:nvSpPr>
      <dsp:spPr>
        <a:xfrm>
          <a:off x="2675353" y="1871264"/>
          <a:ext cx="2293159" cy="1247509"/>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Access Control</a:t>
          </a:r>
        </a:p>
      </dsp:txBody>
      <dsp:txXfrm>
        <a:off x="2675353" y="1871264"/>
        <a:ext cx="2293159" cy="12475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19.78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0 107,'97'-9,"-79"6,0 1,0 0,0 1,0 1,0 1,0 1,28 6,-9 1,1-1,-1-2,1-1,1-2,44-2,-63 0,1 1,37 8,22 2,16 1,-64-7,50 2,-26-7,85 13,32 0,-22-3,-45-1,171-8,-135-4,786 2,-892-2,64-12,-52 6,-30 4,-1-1,1 0,-1-2,0 0,0-1,-1-1,17-11,-20 11,1 0,0 1,1 1,0 0,0 1,0 1,0 0,1 1,24-3,5 5,-1-2,1-2,53-15,-63 14,0 1,49-3,13-1,-16 2,1 3,93 7,-48 0,-103-1,1 1,-1 2,0 0,33 11,-13-3,-13-6,43 4,21 3,-17 2,88 6,-124-15,-1 1,0 1,0 3,41 16,-13-8,-56-17,0 1,0 0,0 2,0-1,23 13,182 99,-199-109,1 0,1-1,-1-1,1-1,0-1,40 1,26 5,-11-1,1-4,90-6,-42 0,-43 3,95-3,-90-10,8 0,13-1,-71 7,57-2,196-6,0-34,-132 14,-72 14,1 2,99-24,-115 22,114-15,-131 27,-4 0,71-2,792 11,-811 4,139 25,-137-15,156 41,-97-16,-131-35,52 2,9 0,12 10,40 6,165 4,-243-22,0 3,88 21,-26-3,-86-21,47 1,-56-6,1 3,61 11,-38-2,0-3,0-2,1-3,67-4,37 1,119-4,-38-19,103 19,-325 2,-1-1,34-7,29-3,22 9,-40 2,81-11,-74 4,142 4,-132 5,93-10,-35-2,150 8,27 0,-207-9,28-1,138-3,-170 3,-31 2,0 3,121 4,-86 17,49 1,-117-11,0 1,63 16,-16-3,126 27,-151-29,-4-4,0-2,1-3,0-3,106-8,-61-5,93-6,-158 13,0-1,-1-3,68-19,-91 22,-1 1,1 1,21 0,-21 2,0-1,-1-1,21-5,5 0,0 1,0 2,0 2,66 5,-18-1,-68-4,1 0,35-8,-34 5,47-4,-40 7,38-8,-39 4,42-1,312 8,-373-1,1 1,-1 1,0 0,1 1,-1 0,12 5,-16-4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4.16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1 105,'26'-2,"-1"-1,1-1,-1-1,35-12,13-3,5 1,-46 9,1 3,-1 0,1 2,39-1,364 8,-416-1,-1 1,34 8,-32-6,0 0,24 1,205-5,-115-1,-112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9.58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0 218,'46'2,"53"9,42 2,-111-10,0 0,0 2,57 18,-13-4,-24-9,1-2,0-2,0-3,0-2,58-6,-101 4,-1 0,0 0,0-1,0 0,0-1,0 1,0-1,0-1,-1 1,1-1,-1 0,0-1,0 1,-1-1,6-6,3-6,0-1,-1 0,16-32,-16 31,1 1,0 0,34-31,-16 17,-30 30,0 0,-1 0,1 0,0 0,0 0,1 1,-1-1,0 0,1 1,-1 0,0 0,1 0,-1 0,1 0,0 0,-1 1,1-1,0 1,-1-1,1 1,5 1,12 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1-03T05:57:36.385"/>
    </inkml:context>
    <inkml:brush xml:id="br0">
      <inkml:brushProperty name="width" value="0.06667" units="cm"/>
      <inkml:brushProperty name="height" value="0.06667" units="cm"/>
      <inkml:brushProperty name="fitToCurve" value="1"/>
    </inkml:brush>
  </inkml:definitions>
  <inkml:trace contextRef="#ctx0" brushRef="#br0">-726 980 0</inkml:trace>
  <inkml:trace contextRef="#ctx0" brushRef="#br0" timeOffset="-5018.2854">0 0 0</inkml:trace>
  <inkml:trace contextRef="#ctx0" brushRef="#br0" timeOffset="-5300.5839">0 0 0</inkml:trace>
  <inkml:trace contextRef="#ctx0" brushRef="#br0" timeOffset="1190.4333">-363 145 0</inkml:trace>
  <inkml:trace contextRef="#ctx0" brushRef="#br0" timeOffset="3174.1315">-400-290 0</inkml:trace>
  <inkml:trace contextRef="#ctx0" brushRef="#br0" timeOffset="2942.1301">-400-327 0,'0'37'15</inkml:trace>
  <inkml:trace contextRef="#ctx0" brushRef="#br0" timeOffset="15006.7803">0-145 0</inkml:trace>
  <inkml:trace contextRef="#ctx0" brushRef="#br0" timeOffset="14766.0629">36-145 0</inkml:trace>
  <inkml:trace contextRef="#ctx0" brushRef="#br0" timeOffset="14238.0657">36-145 0</inkml:trace>
  <inkml:trace contextRef="#ctx0" brushRef="#br0" timeOffset="2728.1152">-400-327 0</inkml:trace>
  <inkml:trace contextRef="#ctx0" brushRef="#br0" timeOffset="2199.1405">-436-399 0,'36'0'15</inkml:trace>
  <inkml:trace contextRef="#ctx0" brushRef="#br0" timeOffset="1974.103">-472-472 0,'36'0'31</inkml:trace>
  <inkml:trace contextRef="#ctx0" brushRef="#br0" timeOffset="14038.8098">36-182 0</inkml:trace>
  <inkml:trace contextRef="#ctx0" brushRef="#br0" timeOffset="13670.0704">36-182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4-01-03T05:57:47.247"/>
    </inkml:context>
    <inkml:brush xml:id="br0">
      <inkml:brushProperty name="width" value="0.06667" units="cm"/>
      <inkml:brushProperty name="height" value="0.06667" units="cm"/>
      <inkml:brushProperty name="fitToCurve" value="1"/>
    </inkml:brush>
  </inkml:definitions>
  <inkml:trace contextRef="#ctx0" brushRef="#br0">-2322 1125 0</inkml:trace>
  <inkml:trace contextRef="#ctx0" brushRef="#br0" timeOffset="-12815.9272">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2.25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6.70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7.5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32.5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0 103,'566'0,"-541"1,-1 2,33 7,-30-5,45 3,-23-8,-35-1,0 1,0 0,0 0,-1 2,1-1,0 2,-1 0,1 1,19 8,-15-5,-1 0,1-1,0-1,33 5,-11-2,3-1,1-3,0-1,76-6,-26 1,-72 2,-1-1,1 0,-1-2,0 0,1-2,35-12,-2-4,-23 8,1 1,67-15,49-8,-110 24,0 1,1 2,0 2,48-2,888 10,-947-4,53-9,16-1,179 10,-151 3,-80 1,52 9,33 2,238 13,-303-14,-46-7,0-2,28 2,45-5,-45-1,0 2,56 8,1 3,0-5,135-8,-84-1,-124 2,22-1,0 3,88 13,-30 8,139 24,-185-38,125 0,-167-9,-4-1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1.40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8,'797'0,"-782"1,1 1,-1 0,0 2,0 0,0 0,14 7,25 7,19 9,-51-18,41 11,-51-17,18 4,0-1,1-1,46 1,-56-4,-1 0,32 7,-30-5,43 4,6-8,-40-1,-1 1,0 2,40 7,71 9,-26-5,-72-7,0-1,0-3,84-6,-125 4,1-1,-1 1,1-1,-1 1,0-1,1 0,-1 0,0 0,0 0,0-1,0 1,0 0,0-1,0 0,0 1,-1-1,1 0,2-4,-1 2,-1 0,0-1,0 1,0-1,-1 1,1-1,-1 0,0 0,0-7,-1 6,1-1,-1 1,0-1,-1 1,0-1,0 1,0 0,-1-1,0 1,0 0,0 0,-1 0,0 0,0 1,-5-7,5 9,-1 0,0 1,1-1,-1 1,0 0,0 0,0 0,0 1,-1-1,1 1,0 0,-1 0,1 0,-7 1,-11-1,-38 3,30 0,-28-1,21-1,0 2,1 1,-45 9,31 1,1 2,-63 27,54-22,43-16,1 1,-26 11,26-10,1-2,-1 1,0-2,0 0,0 0,-1-2,1 1,0-2,-24-1,18 0,-1 1,1 1,-37 7,-23 9,49-9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6.09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1 289,'0'-5,"0"0,0 0,1 0,-1 0,1 0,0 0,1 1,-1-1,1 0,0 1,0-1,0 1,1 0,-1 0,1 0,0 0,1 0,-1 0,0 1,1 0,0 0,0 0,0 0,0 0,6-2,5-3,1 0,-1 2,1 0,1 0,-1 2,1 0,-1 1,26-2,18 3,65 5,-20 1,-75-4,6 1,-1-2,0-1,60-12,-57 8,1 1,-1 2,1 2,45 4,1-1,-60-2,-12 1,0 0,0-1,-1-1,1 0,0-1,-1-1,1 0,-1 0,13-6,-3 1,1 0,-1 2,2 0,-1 2,0 0,30 0,18-4,54-17,-90 18,1 3,-1 1,1 1,56 6,-9-2,1006-2,-1027 5,-36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9.71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79,'26'1,"-1"2,1 1,-1 1,26 9,52 9,-90-21,0-1,0 0,0-1,-1-1,1 0,16-3,248-45,-215 40,-12 1,72-1,290 10,-387 0,0 2,30 6,-28-4,46 3,21-7,-38-2,0 3,71 11,-65-5,1-3,112-6,-63-1,813 2,-895-2,53-9,15-1,174-19,-82-6,-144 28,-26 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1.65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80,'1'1,"-1"1,1-1,-1 0,1 1,-1-1,1 0,0 0,-1 1,1-1,0 0,0 0,0 0,0 0,0 0,0 0,0 0,1 0,-1 0,0-1,0 1,3 0,30 13,-33-13,73 24,2-3,140 22,-180-38,-1 1,57 20,9 3,-7-1,-40-11,-25-11,40 6,-26-6,12-1,1-2,91-4,-59-2,-82 2,0 0,0-1,0 1,0-1,0-1,12-3,-18 5,1 0,-1-1,1 1,0 0,-1-1,1 1,-1 0,1-1,-1 1,1-1,-1 1,0-1,1 1,-1-1,1 1,-1-1,0 1,1-1,-1 1,0-1,0 1,0-1,1 0,-1 1,0-1,0 0,0 0,-1-1,1 0,-1 1,0-1,0 0,0 1,0-1,0 1,0 0,-1-1,1 1,0 0,-1 0,1 0,0 0,-3-2,-24-14,0 0,-2 2,1 2,-2 0,-44-12,29 15,1 2,-83-4,74 8,46 3,-1-1,1 0,0 0,0-1,0 0,1-1,-1 1,1-1,0-1,-9-6,14 9,0 1,0-1,0 0,0 0,0 0,1 0,-1 0,1-1,-1 1,1 0,0-1,0 1,0-1,-1-5,2 6,0 0,0 0,0 0,1 0,-1 0,1 0,-1 0,1 0,0 0,-1 0,1 0,0 0,1 0,-1 1,0-1,0 0,1 1,-1-1,1 1,-1-1,1 1,1-1,6-4,-1 1,1 0,0 0,0 1,1 0,-1 1,20-5,72-7,-100 14,21-1,0 0,0 2,0 0,0 2,0 0,-1 1,24 7,-25-6,1 0,36 0,-37-3,0 1,0 1,27 6,18 13,-43-13,1-1,1-1,-1-2,41 5,-35-6,1 1,-1 1,53 18,-54-14,0-2,0-1,1-1,31 2,302-7,-170-3,219 2,-383-2,1-1,38-9,-12 2,-29 4,45-14,13-4,-37 14,0 3,89-3,-93 8,54-9,-53 5,54-1,3289 8,-3339 2,0 2,75 18,-9-2,-58-10,-33-6,47 3,328-6,-201-3,-176-1,0 0,0-1,0-2,31-9,-29 7,1 0,0 2,25-2,-8 5,112-11,-119 7,0-1,0-2,34-13,-24 11,-41 13,-10 5,-19 8,-57 19,-2-4,-96 22,36-16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 xmlns:p14="http://schemas.microsoft.com/office/powerpoint/2010/main" val="272108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 xmlns:p14="http://schemas.microsoft.com/office/powerpoint/2010/main" val="368946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 xmlns:p14="http://schemas.microsoft.com/office/powerpoint/2010/main" val="146133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 xmlns:p14="http://schemas.microsoft.com/office/powerpoint/2010/main" val="195136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 xmlns:p14="http://schemas.microsoft.com/office/powerpoint/2010/main" val="1157264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 xmlns:p14="http://schemas.microsoft.com/office/powerpoint/2010/main" val="719633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 xmlns:p14="http://schemas.microsoft.com/office/powerpoint/2010/main" val="2766123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 xmlns:p14="http://schemas.microsoft.com/office/powerpoint/2010/main" val="135454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 xmlns:p14="http://schemas.microsoft.com/office/powerpoint/2010/main" val="41853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 xmlns:p14="http://schemas.microsoft.com/office/powerpoint/2010/main" val="2621386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 xmlns:p14="http://schemas.microsoft.com/office/powerpoint/2010/main" val="4252129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extLst>
      <p:ext uri="{BB962C8B-B14F-4D97-AF65-F5344CB8AC3E}">
        <p14:creationId xmlns="" xmlns:p14="http://schemas.microsoft.com/office/powerpoint/2010/main" val="2133982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78</a:t>
            </a:fld>
            <a:endParaRPr lang="en-US"/>
          </a:p>
        </p:txBody>
      </p:sp>
    </p:spTree>
    <p:extLst>
      <p:ext uri="{BB962C8B-B14F-4D97-AF65-F5344CB8AC3E}">
        <p14:creationId xmlns="" xmlns:p14="http://schemas.microsoft.com/office/powerpoint/2010/main" val="4191610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79</a:t>
            </a:fld>
            <a:endParaRPr lang="en-US"/>
          </a:p>
        </p:txBody>
      </p:sp>
    </p:spTree>
    <p:extLst>
      <p:ext uri="{BB962C8B-B14F-4D97-AF65-F5344CB8AC3E}">
        <p14:creationId xmlns="" xmlns:p14="http://schemas.microsoft.com/office/powerpoint/2010/main" val="3620402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extLst>
      <p:ext uri="{BB962C8B-B14F-4D97-AF65-F5344CB8AC3E}">
        <p14:creationId xmlns="" xmlns:p14="http://schemas.microsoft.com/office/powerpoint/2010/main" val="3547294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extLst>
      <p:ext uri="{BB962C8B-B14F-4D97-AF65-F5344CB8AC3E}">
        <p14:creationId xmlns="" xmlns:p14="http://schemas.microsoft.com/office/powerpoint/2010/main" val="18883925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97</a:t>
            </a:fld>
            <a:endParaRPr lang="en-US"/>
          </a:p>
        </p:txBody>
      </p:sp>
    </p:spTree>
    <p:extLst>
      <p:ext uri="{BB962C8B-B14F-4D97-AF65-F5344CB8AC3E}">
        <p14:creationId xmlns="" xmlns:p14="http://schemas.microsoft.com/office/powerpoint/2010/main" val="26505168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98</a:t>
            </a:fld>
            <a:endParaRPr lang="en-US"/>
          </a:p>
        </p:txBody>
      </p:sp>
    </p:spTree>
    <p:extLst>
      <p:ext uri="{BB962C8B-B14F-4D97-AF65-F5344CB8AC3E}">
        <p14:creationId xmlns="" xmlns:p14="http://schemas.microsoft.com/office/powerpoint/2010/main" val="28245573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8</a:t>
            </a:fld>
            <a:endParaRPr lang="en-US" sz="1200" b="0" strike="noStrike" spc="-1" dirty="0">
              <a:latin typeface="Calibri (Bod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9</a:t>
            </a:fld>
            <a:endParaRPr lang="en-US" sz="1200" b="0" strike="noStrike" spc="-1" dirty="0">
              <a:latin typeface="Calibri (Bod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11</a:t>
            </a:fld>
            <a:endParaRPr lang="en-US" sz="1200" b="0" strike="noStrike" spc="-1" dirty="0">
              <a:latin typeface="Calibri (Body)"/>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13</a:t>
            </a:fld>
            <a:endParaRPr lang="en-US" sz="1200" b="0" strike="noStrike" spc="-1" dirty="0">
              <a:latin typeface="Calibri (Bod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792DC2-7A8C-465C-A9EE-AFC2B0839B17}"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198DF7-D9F8-4EA8-94F5-274050ACC2CC}"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58E62-2998-4FCC-B496-E5BD22A01CD8}"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31B8B0-8344-45B8-B6F8-C92796717776}"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98517D-0C93-474E-843F-BABC95B6E126}"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CDAE-BA11-469D-9B3C-9BC2FAB77279}"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7E9B28-D7C0-4711-AB64-87CEA72A0204}"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D86191-9995-49E1-8A38-1713DC4246AB}" type="datetime1">
              <a:rPr lang="en-US" smtClean="0"/>
              <a:pPr/>
              <a:t>2/17/2024</a:t>
            </a:fld>
            <a:endParaRPr lang="en-US"/>
          </a:p>
        </p:txBody>
      </p:sp>
      <p:sp>
        <p:nvSpPr>
          <p:cNvPr id="8" name="Footer Placeholder 7"/>
          <p:cNvSpPr>
            <a:spLocks noGrp="1"/>
          </p:cNvSpPr>
          <p:nvPr>
            <p:ph type="ftr" sz="quarter" idx="11"/>
          </p:nvPr>
        </p:nvSpPr>
        <p:spPr/>
        <p:txBody>
          <a:bodyPr/>
          <a:lstStyle/>
          <a:p>
            <a:r>
              <a:rPr lang="en-US" smtClean="0"/>
              <a:t>Mushtaq Ahmad Rather             Cyber security ANC0401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442ACC-9DCF-40E8-8EBB-4A612D159991}" type="datetime1">
              <a:rPr lang="en-US" smtClean="0"/>
              <a:pPr/>
              <a:t>2/17/2024</a:t>
            </a:fld>
            <a:endParaRPr lang="en-US"/>
          </a:p>
        </p:txBody>
      </p:sp>
      <p:sp>
        <p:nvSpPr>
          <p:cNvPr id="4" name="Footer Placeholder 3"/>
          <p:cNvSpPr>
            <a:spLocks noGrp="1"/>
          </p:cNvSpPr>
          <p:nvPr>
            <p:ph type="ftr" sz="quarter" idx="11"/>
          </p:nvPr>
        </p:nvSpPr>
        <p:spPr/>
        <p:txBody>
          <a:bodyPr/>
          <a:lstStyle/>
          <a:p>
            <a:r>
              <a:rPr lang="en-US" smtClean="0"/>
              <a:t>Mushtaq Ahmad Rather             Cyber security ANC0401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EF402-E32B-4188-9748-7946629CE5DA}" type="datetime1">
              <a:rPr lang="en-US" smtClean="0"/>
              <a:pPr/>
              <a:t>2/17/2024</a:t>
            </a:fld>
            <a:endParaRPr lang="en-US"/>
          </a:p>
        </p:txBody>
      </p:sp>
      <p:sp>
        <p:nvSpPr>
          <p:cNvPr id="3" name="Footer Placeholder 2"/>
          <p:cNvSpPr>
            <a:spLocks noGrp="1"/>
          </p:cNvSpPr>
          <p:nvPr>
            <p:ph type="ftr" sz="quarter" idx="11"/>
          </p:nvPr>
        </p:nvSpPr>
        <p:spPr/>
        <p:txBody>
          <a:bodyPr/>
          <a:lstStyle/>
          <a:p>
            <a:r>
              <a:rPr lang="en-US" smtClean="0"/>
              <a:t>Mushtaq Ahmad Rather             Cyber security ANC0401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7FDED-D4EE-4FA3-9FF3-5444B0CBC904}"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69A20B-C4D9-4E37-909F-22D9FFEBA72C}"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 xmlns:a16="http://schemas.microsoft.com/office/drawing/2014/main" id="{F4FDC963-67FA-4A6C-976C-2FFD8B0BA8FD}"/>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1295581" cy="9335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A6DD5-C3DD-4167-9170-6A4BA5832ABA}"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B1518-C3CB-4DE8-A088-FED158AABB35}"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6E1DD-EC03-4662-8EE8-CC0A92767062}"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2B6AB8-17E0-4F0E-AD2C-7E78879EB202}"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82027-2330-4EA3-8C42-38630995B56F}"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135FA-18AA-400A-8EF4-383EEC180B94}"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747326-167D-4099-9BC4-E341823766F5}"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7DAF70-7F46-46BB-B6F2-CFA437054AB4}" type="datetime1">
              <a:rPr lang="en-US" smtClean="0"/>
              <a:pPr/>
              <a:t>2/17/2024</a:t>
            </a:fld>
            <a:endParaRPr lang="en-US"/>
          </a:p>
        </p:txBody>
      </p:sp>
      <p:sp>
        <p:nvSpPr>
          <p:cNvPr id="8" name="Footer Placeholder 7"/>
          <p:cNvSpPr>
            <a:spLocks noGrp="1"/>
          </p:cNvSpPr>
          <p:nvPr>
            <p:ph type="ftr" sz="quarter" idx="11"/>
          </p:nvPr>
        </p:nvSpPr>
        <p:spPr/>
        <p:txBody>
          <a:bodyPr/>
          <a:lstStyle/>
          <a:p>
            <a:r>
              <a:rPr lang="en-US" smtClean="0"/>
              <a:t>Mushtaq Ahmad Rather             Cyber security ANC0401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F0E8B-428B-458A-BF25-2526EC089EFC}" type="datetime1">
              <a:rPr lang="en-US" smtClean="0"/>
              <a:pPr/>
              <a:t>2/17/2024</a:t>
            </a:fld>
            <a:endParaRPr lang="en-US"/>
          </a:p>
        </p:txBody>
      </p:sp>
      <p:sp>
        <p:nvSpPr>
          <p:cNvPr id="4" name="Footer Placeholder 3"/>
          <p:cNvSpPr>
            <a:spLocks noGrp="1"/>
          </p:cNvSpPr>
          <p:nvPr>
            <p:ph type="ftr" sz="quarter" idx="11"/>
          </p:nvPr>
        </p:nvSpPr>
        <p:spPr/>
        <p:txBody>
          <a:bodyPr/>
          <a:lstStyle/>
          <a:p>
            <a:r>
              <a:rPr lang="en-US" smtClean="0"/>
              <a:t>Mushtaq Ahmad Rather             Cyber security ANC0401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544CE-6C12-478F-9FF9-1542B830BA73}" type="datetime1">
              <a:rPr lang="en-US" smtClean="0"/>
              <a:pPr/>
              <a:t>2/17/2024</a:t>
            </a:fld>
            <a:endParaRPr lang="en-US"/>
          </a:p>
        </p:txBody>
      </p:sp>
      <p:sp>
        <p:nvSpPr>
          <p:cNvPr id="3" name="Footer Placeholder 2"/>
          <p:cNvSpPr>
            <a:spLocks noGrp="1"/>
          </p:cNvSpPr>
          <p:nvPr>
            <p:ph type="ftr" sz="quarter" idx="11"/>
          </p:nvPr>
        </p:nvSpPr>
        <p:spPr/>
        <p:txBody>
          <a:bodyPr/>
          <a:lstStyle/>
          <a:p>
            <a:r>
              <a:rPr lang="en-US" smtClean="0"/>
              <a:t>Mushtaq Ahmad Rather             Cyber security ANC0401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33C48DC-D811-44DE-A216-F088AC6B3FB5}"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0607B-67E2-4A39-AE5F-EA6D21BCBD53}"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3C1DA-A21E-486D-AD88-E1CB5EB32A3B}"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D0A08-0A97-4334-9159-C00072EE16BB}"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98D6E-BFEA-40CC-9CE4-352C639E0CDE}" type="datetime1">
              <a:rPr lang="en-US" smtClean="0"/>
              <a:pPr/>
              <a:t>2/17/2024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FD8AE6-82F8-48E9-824B-9B427F10E20C}"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466C9E-3811-42D9-8F7D-20C490B55D8A}" type="datetime1">
              <a:rPr lang="en-US" smtClean="0"/>
              <a:pPr/>
              <a:t>2/17/2024</a:t>
            </a:fld>
            <a:endParaRPr lang="en-US"/>
          </a:p>
        </p:txBody>
      </p:sp>
      <p:sp>
        <p:nvSpPr>
          <p:cNvPr id="8" name="Footer Placeholder 7"/>
          <p:cNvSpPr>
            <a:spLocks noGrp="1"/>
          </p:cNvSpPr>
          <p:nvPr>
            <p:ph type="ftr" sz="quarter" idx="11"/>
          </p:nvPr>
        </p:nvSpPr>
        <p:spPr/>
        <p:txBody>
          <a:bodyPr/>
          <a:lstStyle/>
          <a:p>
            <a:r>
              <a:rPr lang="en-US" smtClean="0"/>
              <a:t>Mushtaq Ahmad Rather             Cyber security ANC0401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2B3CA3E-2DDE-4633-AAF6-B1F9968AE4C2}" type="datetime1">
              <a:rPr lang="en-US" smtClean="0"/>
              <a:pPr/>
              <a:t>2/17/2024</a:t>
            </a:fld>
            <a:endParaRPr lang="en-US"/>
          </a:p>
        </p:txBody>
      </p:sp>
      <p:sp>
        <p:nvSpPr>
          <p:cNvPr id="4" name="Footer Placeholder 3"/>
          <p:cNvSpPr>
            <a:spLocks noGrp="1"/>
          </p:cNvSpPr>
          <p:nvPr>
            <p:ph type="ftr" sz="quarter" idx="11"/>
          </p:nvPr>
        </p:nvSpPr>
        <p:spPr/>
        <p:txBody>
          <a:bodyPr/>
          <a:lstStyle/>
          <a:p>
            <a:r>
              <a:rPr lang="en-US" smtClean="0"/>
              <a:t>Mushtaq Ahmad Rather             Cyber security ANC0401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 xmlns:a16="http://schemas.microsoft.com/office/drawing/2014/main" id="{4CCDB124-FB20-4F28-A877-018C27BABCF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7432" y="-50866"/>
            <a:ext cx="1295581" cy="9335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EA058-FF55-4768-9E10-1CCB7D6AFA06}" type="datetime1">
              <a:rPr lang="en-US" smtClean="0"/>
              <a:pPr/>
              <a:t>2/17/2024</a:t>
            </a:fld>
            <a:endParaRPr lang="en-US"/>
          </a:p>
        </p:txBody>
      </p:sp>
      <p:sp>
        <p:nvSpPr>
          <p:cNvPr id="3" name="Footer Placeholder 2"/>
          <p:cNvSpPr>
            <a:spLocks noGrp="1"/>
          </p:cNvSpPr>
          <p:nvPr>
            <p:ph type="ftr" sz="quarter" idx="11"/>
          </p:nvPr>
        </p:nvSpPr>
        <p:spPr/>
        <p:txBody>
          <a:bodyPr/>
          <a:lstStyle/>
          <a:p>
            <a:r>
              <a:rPr lang="en-US" smtClean="0"/>
              <a:t>Mushtaq Ahmad Rather             Cyber security ANC0401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02AD1-AABD-4969-B155-8CC9E0FFE461}"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611376-1ED1-4E90-8485-122A3A42E19A}" type="datetime1">
              <a:rPr lang="en-US" smtClean="0"/>
              <a:pPr/>
              <a:t>2/17/2024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4CDED-5F1C-4F8E-81C2-09953F63EE57}" type="datetime1">
              <a:rPr lang="en-US" smtClean="0"/>
              <a:pPr/>
              <a:t>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ANC0401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A425F-8582-4A08-8F2C-A876BC28532C}" type="datetime1">
              <a:rPr lang="en-US" smtClean="0"/>
              <a:pPr/>
              <a:t>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ANC0401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1DA5F-8FC9-42EA-ACBF-1D370541AAA1}" type="datetime1">
              <a:rPr lang="en-US" smtClean="0"/>
              <a:pPr/>
              <a:t>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ANC0401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mY_LtZhd6xU" TargetMode="External"/><Relationship Id="rId7" Type="http://schemas.openxmlformats.org/officeDocument/2006/relationships/image" Target="../media/image20.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6" Type="http://schemas.openxmlformats.org/officeDocument/2006/relationships/hyperlink" Target="https://www.comparitech.com/net-admin/network-intrusion-detection-tools/" TargetMode="External"/><Relationship Id="rId5" Type="http://schemas.openxmlformats.org/officeDocument/2006/relationships/hyperlink" Target="https://youtu.be/dYQMzyfFrTE" TargetMode="External"/><Relationship Id="rId4" Type="http://schemas.openxmlformats.org/officeDocument/2006/relationships/hyperlink" Target="https://www.youtube.com/watch?v=qEbZN9GPQ6A"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cisco.com/c/dam/en_us/training-events/le21/le34/downloads/689/academy/2008/sessions/BRK-134T_VPNs_Simplified.pdf" TargetMode="External"/><Relationship Id="rId7" Type="http://schemas.openxmlformats.org/officeDocument/2006/relationships/hyperlink" Target="https://onlinecourses.swayam2.ac.in/cec20_cs09"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www.bmc.com/blogs/security-vulnerability-vs-threat-vs-risk-whats-difference/" TargetMode="External"/><Relationship Id="rId5" Type="http://schemas.openxmlformats.org/officeDocument/2006/relationships/hyperlink" Target="https://www.technologyreview.com/s/609641/six-cyber-threats-to-really-worry-about-" TargetMode="External"/><Relationship Id="rId4" Type="http://schemas.openxmlformats.org/officeDocument/2006/relationships/hyperlink" Target="https://blog.netwrix.com/2018/05/15/top-10-most-common-types-of-cyber-attacks/"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natoassociation.ca/a-short-introduction-to-cyber-securit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2.png"/><Relationship Id="rId26" Type="http://schemas.openxmlformats.org/officeDocument/2006/relationships/image" Target="../media/image16.emf"/><Relationship Id="rId3" Type="http://schemas.openxmlformats.org/officeDocument/2006/relationships/image" Target="../media/image4.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2.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image" Target="../media/image18.png"/><Relationship Id="rId1" Type="http://schemas.openxmlformats.org/officeDocument/2006/relationships/slideLayout" Target="../slideLayouts/slideLayout2.xml"/><Relationship Id="rId11" Type="http://schemas.openxmlformats.org/officeDocument/2006/relationships/customXml" Target="../ink/ink5.xml"/><Relationship Id="rId24"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emf"/><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png"/><Relationship Id="rId7" Type="http://schemas.openxmlformats.org/officeDocument/2006/relationships/diagramColors" Target="../diagrams/colors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mY_LtZhd6xU" TargetMode="External"/><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mY_LtZhd6xU" TargetMode="External"/><Relationship Id="rId7" Type="http://schemas.openxmlformats.org/officeDocument/2006/relationships/image" Target="../media/image20.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6" Type="http://schemas.openxmlformats.org/officeDocument/2006/relationships/hyperlink" Target="https://www.comparitech.com/net-admin/network-intrusion-detection-tools/" TargetMode="External"/><Relationship Id="rId5" Type="http://schemas.openxmlformats.org/officeDocument/2006/relationships/hyperlink" Target="https://youtu.be/dYQMzyfFrTE" TargetMode="External"/><Relationship Id="rId4" Type="http://schemas.openxmlformats.org/officeDocument/2006/relationships/hyperlink" Target="https://www.youtube.com/watch?v=qEbZN9GPQ6A"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9.png"/></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dirty="0">
                <a:solidFill>
                  <a:schemeClr val="tx1"/>
                </a:solidFill>
              </a:rPr>
              <a:t>Introduction</a:t>
            </a: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lvl="0" algn="ctr">
              <a:spcBef>
                <a:spcPct val="20000"/>
              </a:spcBef>
              <a:defRPr/>
            </a:pPr>
            <a:r>
              <a:rPr lang="en-US" sz="2400" dirty="0" err="1" smtClean="0">
                <a:solidFill>
                  <a:schemeClr val="tx1"/>
                </a:solidFill>
              </a:rPr>
              <a:t>Mushtaq</a:t>
            </a:r>
            <a:r>
              <a:rPr lang="en-US" sz="2400" dirty="0" smtClean="0">
                <a:solidFill>
                  <a:schemeClr val="tx1"/>
                </a:solidFill>
              </a:rPr>
              <a:t> Ahmad Rather</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a:t>
            </a:r>
            <a:r>
              <a:rPr lang="en-US" sz="2400" dirty="0" smtClean="0">
                <a:solidFill>
                  <a:schemeClr val="tx1"/>
                </a:solidFill>
              </a:rPr>
              <a:t>I)</a:t>
            </a:r>
            <a:endParaRPr lang="en-US" sz="2400" dirty="0">
              <a:solidFill>
                <a:schemeClr val="tx1"/>
              </a:solidFill>
            </a:endParaRP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4D4A42A-CB88-4010-94B4-EC38E3D2D43F}" type="datetime1">
              <a:rPr lang="en-US" smtClean="0"/>
              <a:pPr/>
              <a:t>2/17/2024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err="1" smtClean="0"/>
              <a:t>Mushtaq</a:t>
            </a:r>
            <a:r>
              <a:rPr lang="en-US" dirty="0" smtClean="0"/>
              <a:t> Ahmad Rather             Cyber security ANC0401                                    Unit 2</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rPr>
              <a:t>ANC0401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noProof="0" dirty="0" smtClean="0">
                <a:solidFill>
                  <a:schemeClr val="tx1"/>
                </a:solidFill>
              </a:rPr>
              <a:t>4</a:t>
            </a:r>
            <a:r>
              <a:rPr lang="en-US" sz="2000" b="1" baseline="30000" dirty="0" err="1" smtClean="0">
                <a:solidFill>
                  <a:schemeClr val="tx1"/>
                </a:solidFill>
              </a:rPr>
              <a:t>th</a:t>
            </a:r>
            <a:r>
              <a:rPr lang="en-US" sz="2000" b="1" dirty="0">
                <a:solidFill>
                  <a:schemeClr val="tx1"/>
                </a:solidFill>
              </a:rPr>
              <a:t> </a:t>
            </a:r>
            <a:r>
              <a:rPr kumimoji="0" lang="en-US" sz="2000" b="1" i="0" u="none" strike="noStrike" kern="1200" cap="none" spc="0" normalizeH="0" noProof="0" smtClean="0">
                <a:ln>
                  <a:noFill/>
                </a:ln>
                <a:solidFill>
                  <a:schemeClr val="tx1"/>
                </a:solidFill>
                <a:effectLst/>
                <a:uLnTx/>
                <a:uFillTx/>
                <a:latin typeface="+mn-lt"/>
                <a:ea typeface="+mn-ea"/>
                <a:cs typeface="+mn-cs"/>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pic>
        <p:nvPicPr>
          <p:cNvPr id="20" name="Picture 19" descr="WhatsApp Image 2024-01-18 at 04.42.11.jpeg"/>
          <p:cNvPicPr>
            <a:picLocks noChangeAspect="1"/>
          </p:cNvPicPr>
          <p:nvPr/>
        </p:nvPicPr>
        <p:blipFill>
          <a:blip r:embed="rId6" cstate="print"/>
          <a:stretch>
            <a:fillRect/>
          </a:stretch>
        </p:blipFill>
        <p:spPr>
          <a:xfrm>
            <a:off x="6705600" y="2286000"/>
            <a:ext cx="1185333" cy="1524000"/>
          </a:xfrm>
          <a:prstGeom prst="rect">
            <a:avLst/>
          </a:prstGeom>
        </p:spPr>
      </p:pic>
    </p:spTree>
    <p:extLst>
      <p:ext uri="{BB962C8B-B14F-4D97-AF65-F5344CB8AC3E}">
        <p14:creationId xmlns="" xmlns:p14="http://schemas.microsoft.com/office/powerpoint/2010/main" val="18611557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C8608-A6AD-46AE-8EAC-564A54E04868}"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502386048"/>
              </p:ext>
            </p:extLst>
          </p:nvPr>
        </p:nvGraphicFramePr>
        <p:xfrm>
          <a:off x="500038" y="1857365"/>
          <a:ext cx="8358241" cy="3055489"/>
        </p:xfrm>
        <a:graphic>
          <a:graphicData uri="http://schemas.openxmlformats.org/drawingml/2006/table">
            <a:tbl>
              <a:tblPr/>
              <a:tblGrid>
                <a:gridCol w="1081417">
                  <a:extLst>
                    <a:ext uri="{9D8B030D-6E8A-4147-A177-3AD203B41FA5}">
                      <a16:colId xmlns="" xmlns:a16="http://schemas.microsoft.com/office/drawing/2014/main" val="20000"/>
                    </a:ext>
                  </a:extLst>
                </a:gridCol>
                <a:gridCol w="606402">
                  <a:extLst>
                    <a:ext uri="{9D8B030D-6E8A-4147-A177-3AD203B41FA5}">
                      <a16:colId xmlns="" xmlns:a16="http://schemas.microsoft.com/office/drawing/2014/main" val="20001"/>
                    </a:ext>
                  </a:extLst>
                </a:gridCol>
                <a:gridCol w="606402">
                  <a:extLst>
                    <a:ext uri="{9D8B030D-6E8A-4147-A177-3AD203B41FA5}">
                      <a16:colId xmlns="" xmlns:a16="http://schemas.microsoft.com/office/drawing/2014/main" val="20002"/>
                    </a:ext>
                  </a:extLst>
                </a:gridCol>
                <a:gridCol w="606402">
                  <a:extLst>
                    <a:ext uri="{9D8B030D-6E8A-4147-A177-3AD203B41FA5}">
                      <a16:colId xmlns="" xmlns:a16="http://schemas.microsoft.com/office/drawing/2014/main" val="20003"/>
                    </a:ext>
                  </a:extLst>
                </a:gridCol>
                <a:gridCol w="606402">
                  <a:extLst>
                    <a:ext uri="{9D8B030D-6E8A-4147-A177-3AD203B41FA5}">
                      <a16:colId xmlns="" xmlns:a16="http://schemas.microsoft.com/office/drawing/2014/main" val="20004"/>
                    </a:ext>
                  </a:extLst>
                </a:gridCol>
                <a:gridCol w="606402">
                  <a:extLst>
                    <a:ext uri="{9D8B030D-6E8A-4147-A177-3AD203B41FA5}">
                      <a16:colId xmlns="" xmlns:a16="http://schemas.microsoft.com/office/drawing/2014/main" val="20005"/>
                    </a:ext>
                  </a:extLst>
                </a:gridCol>
                <a:gridCol w="606402">
                  <a:extLst>
                    <a:ext uri="{9D8B030D-6E8A-4147-A177-3AD203B41FA5}">
                      <a16:colId xmlns="" xmlns:a16="http://schemas.microsoft.com/office/drawing/2014/main" val="20006"/>
                    </a:ext>
                  </a:extLst>
                </a:gridCol>
                <a:gridCol w="606402">
                  <a:extLst>
                    <a:ext uri="{9D8B030D-6E8A-4147-A177-3AD203B41FA5}">
                      <a16:colId xmlns="" xmlns:a16="http://schemas.microsoft.com/office/drawing/2014/main" val="20007"/>
                    </a:ext>
                  </a:extLst>
                </a:gridCol>
                <a:gridCol w="606402">
                  <a:extLst>
                    <a:ext uri="{9D8B030D-6E8A-4147-A177-3AD203B41FA5}">
                      <a16:colId xmlns="" xmlns:a16="http://schemas.microsoft.com/office/drawing/2014/main" val="20008"/>
                    </a:ext>
                  </a:extLst>
                </a:gridCol>
                <a:gridCol w="606402">
                  <a:extLst>
                    <a:ext uri="{9D8B030D-6E8A-4147-A177-3AD203B41FA5}">
                      <a16:colId xmlns="" xmlns:a16="http://schemas.microsoft.com/office/drawing/2014/main" val="20009"/>
                    </a:ext>
                  </a:extLst>
                </a:gridCol>
                <a:gridCol w="606402">
                  <a:extLst>
                    <a:ext uri="{9D8B030D-6E8A-4147-A177-3AD203B41FA5}">
                      <a16:colId xmlns="" xmlns:a16="http://schemas.microsoft.com/office/drawing/2014/main" val="20010"/>
                    </a:ext>
                  </a:extLst>
                </a:gridCol>
                <a:gridCol w="606402">
                  <a:extLst>
                    <a:ext uri="{9D8B030D-6E8A-4147-A177-3AD203B41FA5}">
                      <a16:colId xmlns="" xmlns:a16="http://schemas.microsoft.com/office/drawing/2014/main" val="20011"/>
                    </a:ext>
                  </a:extLst>
                </a:gridCol>
                <a:gridCol w="606402">
                  <a:extLst>
                    <a:ext uri="{9D8B030D-6E8A-4147-A177-3AD203B41FA5}">
                      <a16:colId xmlns=""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Body)"/>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p>
          <a:p>
            <a:pPr marL="457200" indent="-457200">
              <a:buFont typeface="+mj-lt"/>
              <a:buAutoNum type="arabicPeriod"/>
            </a:pPr>
            <a:r>
              <a:rPr lang="en-IN" sz="2400" dirty="0"/>
              <a:t>Write 5 viruses name.</a:t>
            </a:r>
          </a:p>
          <a:p>
            <a:pPr marL="457200" indent="-457200">
              <a:buFont typeface="+mj-lt"/>
              <a:buAutoNum type="arabicPeriod"/>
            </a:pPr>
            <a:r>
              <a:rPr lang="en-US" sz="2400" dirty="0"/>
              <a:t>Differentiate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E2996CE1-7C3D-47F5-AB89-FB1D115AB233}"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lgn="just">
              <a:buFont typeface="+mj-lt"/>
              <a:buAutoNum type="arabicPeriod"/>
            </a:pPr>
            <a:r>
              <a:rPr lang="en-US" sz="2200" dirty="0">
                <a:latin typeface="Calibri (Body)"/>
              </a:rPr>
              <a:t>What is digital signature? What are the requirements of digital signature system? List the security services  provided by the digital signature.</a:t>
            </a:r>
          </a:p>
          <a:p>
            <a:pPr marL="457200" indent="-457200" algn="just">
              <a:buFont typeface="+mj-lt"/>
              <a:buAutoNum type="arabicPeriod"/>
            </a:pPr>
            <a:r>
              <a:rPr lang="en-US" sz="2200" dirty="0">
                <a:latin typeface="Calibri (Body)"/>
              </a:rPr>
              <a:t>Explain the working of Virtual Private network?</a:t>
            </a:r>
          </a:p>
          <a:p>
            <a:pPr marL="457200" indent="-457200" algn="just">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Explain the difference between Virus, Worms, Logic bomb and Trojan Horse?</a:t>
            </a: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017BDFBC-550F-4F7D-9980-D90AC7532B63}"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Font typeface="+mj-lt"/>
              <a:buAutoNum type="arabicPeriod" startAt="8"/>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p>
          <a:p>
            <a:pPr marL="457200" indent="-457200" algn="just">
              <a:buFont typeface="+mj-lt"/>
              <a:buAutoNum type="arabicPeriod" startAt="8"/>
            </a:pPr>
            <a:r>
              <a:rPr lang="en-US" sz="2200" dirty="0">
                <a:latin typeface="Calibri (Body)"/>
              </a:rPr>
              <a:t>How can be Intrusion Detection system is the backbone of Information system? Justify along with its categories?</a:t>
            </a:r>
          </a:p>
          <a:p>
            <a:pPr marL="457200" indent="-457200" algn="just">
              <a:buFont typeface="+mj-lt"/>
              <a:buAutoNum type="arabicPeriod" startAt="8"/>
            </a:pPr>
            <a:r>
              <a:rPr lang="en-US" sz="2200" dirty="0">
                <a:latin typeface="Calibri (Body)"/>
              </a:rPr>
              <a:t>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DF8BE2F0-F2D7-4CA7-800F-1AF3E6E7BE81}"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r>
              <a:rPr lang="en-US" sz="2200" dirty="0">
                <a:hlinkClick r:id="rId4"/>
              </a:rPr>
              <a:t>https://www.youtube.com/watch?v=qEbZN9GPQ6A</a:t>
            </a:r>
            <a:endParaRPr lang="en-US" sz="2200" dirty="0"/>
          </a:p>
          <a:p>
            <a:r>
              <a:rPr lang="en-US" sz="2200" dirty="0">
                <a:hlinkClick r:id="rId5"/>
              </a:rPr>
              <a:t>https://youtu.be/dYQMzyfFrTE</a:t>
            </a:r>
            <a:endParaRPr lang="en-US" sz="2200" dirty="0"/>
          </a:p>
          <a:p>
            <a:r>
              <a:rPr lang="en-US" sz="2200" dirty="0">
                <a:hlinkClick r:id="rId6"/>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B9ED85D7-6EDB-4D07-A889-28DF564FE00C}"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spcAft>
                <a:spcPts val="600"/>
              </a:spcAft>
              <a:buFont typeface="Wingdings" pitchFamily="2" charset="2"/>
              <a:buChar char="Ø"/>
            </a:pPr>
            <a:r>
              <a:rPr lang="en-IN" sz="2200" dirty="0">
                <a:latin typeface="Calibri (Body)"/>
              </a:rPr>
              <a:t>Label the process of setting up of fake access points in high traffic public locations.</a:t>
            </a:r>
          </a:p>
          <a:p>
            <a:pPr lvl="0">
              <a:spcAft>
                <a:spcPts val="600"/>
              </a:spcAft>
              <a:buNone/>
            </a:pPr>
            <a:r>
              <a:rPr lang="en-IN" sz="2200" dirty="0">
                <a:latin typeface="Calibri (Body)"/>
              </a:rPr>
              <a:t>	a)Unsecured Wi-Fi 		b)Phishing Attacks</a:t>
            </a:r>
          </a:p>
          <a:p>
            <a:pPr lvl="0">
              <a:spcAft>
                <a:spcPts val="600"/>
              </a:spcAft>
              <a:buNone/>
            </a:pPr>
            <a:r>
              <a:rPr lang="en-IN" sz="2200" b="1" dirty="0">
                <a:latin typeface="Calibri (Body)"/>
              </a:rPr>
              <a:t>	b)Network Spoofing		</a:t>
            </a:r>
            <a:r>
              <a:rPr lang="en-IN" sz="2200" dirty="0">
                <a:latin typeface="Calibri (Body)"/>
              </a:rPr>
              <a:t>c)Spyware</a:t>
            </a:r>
          </a:p>
          <a:p>
            <a:pPr>
              <a:spcAft>
                <a:spcPts val="600"/>
              </a:spcAft>
              <a:buFont typeface="Wingdings" pitchFamily="2" charset="2"/>
              <a:buChar char="Ø"/>
            </a:pPr>
            <a:r>
              <a:rPr lang="en-US" sz="2200" dirty="0">
                <a:latin typeface="Calibri (Body)"/>
              </a:rPr>
              <a:t>Recognize the cheapest form of Authentication.</a:t>
            </a:r>
            <a:endParaRPr lang="en-IN" sz="2200" dirty="0">
              <a:latin typeface="Calibri (Body)"/>
            </a:endParaRPr>
          </a:p>
          <a:p>
            <a:pPr lvl="0">
              <a:spcAft>
                <a:spcPts val="600"/>
              </a:spcAft>
              <a:buNone/>
            </a:pPr>
            <a:r>
              <a:rPr lang="en-US" sz="2200" b="1" dirty="0">
                <a:latin typeface="Calibri (Body)"/>
              </a:rPr>
              <a:t>	a)Password based Authentication	</a:t>
            </a:r>
            <a:r>
              <a:rPr lang="en-IN" sz="2200" dirty="0">
                <a:latin typeface="Calibri (Body)"/>
              </a:rPr>
              <a:t>b)</a:t>
            </a:r>
            <a:r>
              <a:rPr lang="en-US" sz="2200" dirty="0">
                <a:latin typeface="Calibri (Body)"/>
              </a:rPr>
              <a:t>Encryption</a:t>
            </a:r>
            <a:endParaRPr lang="en-IN" sz="2200" dirty="0">
              <a:latin typeface="Calibri (Body)"/>
            </a:endParaRPr>
          </a:p>
          <a:p>
            <a:pPr lvl="0">
              <a:spcAft>
                <a:spcPts val="600"/>
              </a:spcAft>
              <a:buNone/>
            </a:pPr>
            <a:r>
              <a:rPr lang="en-US" sz="2200" dirty="0">
                <a:latin typeface="Calibri (Body)"/>
              </a:rPr>
              <a:t>	c)Biometric based Authentication	</a:t>
            </a:r>
            <a:r>
              <a:rPr lang="en-IN" sz="2200" dirty="0">
                <a:latin typeface="Calibri (Body)"/>
              </a:rPr>
              <a:t>d)Smart cards</a:t>
            </a:r>
          </a:p>
          <a:p>
            <a:pPr>
              <a:spcAft>
                <a:spcPts val="600"/>
              </a:spcAft>
              <a:buFont typeface="Wingdings" pitchFamily="2" charset="2"/>
              <a:buChar char="Ø"/>
            </a:pPr>
            <a:r>
              <a:rPr lang="en-IN" sz="2200" dirty="0">
                <a:latin typeface="Calibri (Body)"/>
              </a:rPr>
              <a:t>Identify the activity that occurs due to malware in Cloud Services.</a:t>
            </a:r>
          </a:p>
          <a:p>
            <a:pPr lvl="0">
              <a:spcAft>
                <a:spcPts val="600"/>
              </a:spcAft>
              <a:buNone/>
            </a:pPr>
            <a:r>
              <a:rPr lang="en-IN" sz="2200" dirty="0">
                <a:latin typeface="Calibri (Body)"/>
              </a:rPr>
              <a:t>	a)Trojans				b)Worms</a:t>
            </a:r>
          </a:p>
          <a:p>
            <a:pPr lvl="0">
              <a:spcAft>
                <a:spcPts val="600"/>
              </a:spcAft>
              <a:buNone/>
            </a:pPr>
            <a:r>
              <a:rPr lang="en-IN" sz="2200" dirty="0">
                <a:latin typeface="Calibri (Body)"/>
              </a:rPr>
              <a:t>	c)Macro viruses			d)</a:t>
            </a:r>
            <a:r>
              <a:rPr lang="en-IN" sz="2200" b="1" dirty="0">
                <a:latin typeface="Calibri (Body)"/>
              </a:rPr>
              <a:t>Data Exfiltration</a:t>
            </a:r>
            <a:endParaRPr lang="en-US" sz="2200" dirty="0">
              <a:latin typeface="Calibri (Body)"/>
            </a:endParaRPr>
          </a:p>
        </p:txBody>
      </p:sp>
      <p:sp>
        <p:nvSpPr>
          <p:cNvPr id="4" name="Date Placeholder 3"/>
          <p:cNvSpPr>
            <a:spLocks noGrp="1"/>
          </p:cNvSpPr>
          <p:nvPr>
            <p:ph type="dt" sz="half" idx="10"/>
          </p:nvPr>
        </p:nvSpPr>
        <p:spPr/>
        <p:txBody>
          <a:bodyPr/>
          <a:lstStyle/>
          <a:p>
            <a:fld id="{2B872674-76DB-4B7A-B480-02455AAB43B2}"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itchFamily="2" charset="2"/>
              <a:buChar char="Ø"/>
            </a:pPr>
            <a:r>
              <a:rPr lang="en-IN" sz="2200" dirty="0">
                <a:latin typeface="Calibri (Body)"/>
              </a:rPr>
              <a:t>Which is the most common risk in social media?</a:t>
            </a:r>
          </a:p>
          <a:p>
            <a:pPr lvl="0">
              <a:buNone/>
            </a:pPr>
            <a:r>
              <a:rPr lang="en-IN" sz="2200" dirty="0">
                <a:latin typeface="Calibri (Body)"/>
              </a:rPr>
              <a:t>	a)Third-party apps			b) </a:t>
            </a:r>
            <a:r>
              <a:rPr lang="en-IN" sz="2200" dirty="0" err="1">
                <a:latin typeface="Calibri (Body)"/>
              </a:rPr>
              <a:t>Spams</a:t>
            </a:r>
            <a:endParaRPr lang="en-IN" sz="2200" dirty="0">
              <a:latin typeface="Calibri (Body)"/>
            </a:endParaRPr>
          </a:p>
          <a:p>
            <a:pPr lvl="0">
              <a:buNone/>
            </a:pPr>
            <a:r>
              <a:rPr lang="en-IN" sz="2200" dirty="0">
                <a:latin typeface="Calibri (Body)"/>
              </a:rPr>
              <a:t>	c)Privacy settings			d)</a:t>
            </a:r>
            <a:r>
              <a:rPr lang="en-IN" sz="2200" b="1" dirty="0">
                <a:latin typeface="Calibri (Body)"/>
              </a:rPr>
              <a:t>Human error</a:t>
            </a:r>
          </a:p>
          <a:p>
            <a:pPr>
              <a:buFont typeface="Wingdings" pitchFamily="2" charset="2"/>
              <a:buChar char="Ø"/>
            </a:pPr>
            <a:r>
              <a:rPr lang="en-IN" sz="2200" dirty="0">
                <a:latin typeface="Calibri (Body)"/>
              </a:rPr>
              <a:t>Point out the security methods applied against man-in-the-middle attack.</a:t>
            </a:r>
          </a:p>
          <a:p>
            <a:pPr lvl="0">
              <a:buNone/>
            </a:pPr>
            <a:r>
              <a:rPr lang="en-IN" sz="2200" b="1" dirty="0">
                <a:latin typeface="Calibri (Body)"/>
              </a:rPr>
              <a:t>	a)Biometrics			</a:t>
            </a:r>
            <a:r>
              <a:rPr lang="en-IN" sz="2200" dirty="0">
                <a:latin typeface="Calibri (Body)"/>
              </a:rPr>
              <a:t>b)Cryptography</a:t>
            </a:r>
          </a:p>
          <a:p>
            <a:pPr lvl="0">
              <a:buNone/>
            </a:pPr>
            <a:r>
              <a:rPr lang="en-IN" sz="2200" b="1" dirty="0">
                <a:latin typeface="Calibri (Body)"/>
              </a:rPr>
              <a:t>	c)Digital signature		</a:t>
            </a:r>
            <a:r>
              <a:rPr lang="en-IN" sz="2200" dirty="0">
                <a:latin typeface="Calibri (Body)"/>
              </a:rPr>
              <a:t>d)Access control list</a:t>
            </a:r>
          </a:p>
          <a:p>
            <a:pPr>
              <a:buFont typeface="Wingdings" pitchFamily="2" charset="2"/>
              <a:buChar char="Ø"/>
            </a:pPr>
            <a:r>
              <a:rPr lang="en-IN" sz="2200" dirty="0">
                <a:latin typeface="Calibri (Body)"/>
              </a:rPr>
              <a:t>Data can be disposed by:</a:t>
            </a:r>
          </a:p>
          <a:p>
            <a:pPr lvl="0">
              <a:buNone/>
            </a:pPr>
            <a:r>
              <a:rPr lang="en-IN" sz="2200" dirty="0">
                <a:latin typeface="Calibri (Body)"/>
              </a:rPr>
              <a:t>	a)Handing over the storage devices to anyone</a:t>
            </a:r>
          </a:p>
          <a:p>
            <a:pPr lvl="0">
              <a:buNone/>
            </a:pPr>
            <a:r>
              <a:rPr lang="en-IN" sz="2200" dirty="0">
                <a:latin typeface="Calibri (Body)"/>
              </a:rPr>
              <a:t>	b)Shutting down the system that uses the storage device</a:t>
            </a:r>
          </a:p>
          <a:p>
            <a:pPr lvl="0">
              <a:buNone/>
            </a:pPr>
            <a:r>
              <a:rPr lang="en-IN" sz="2200" dirty="0">
                <a:latin typeface="Calibri (Body)"/>
              </a:rPr>
              <a:t>	c)T</a:t>
            </a:r>
            <a:r>
              <a:rPr lang="en-IN" sz="2200" b="1" dirty="0">
                <a:latin typeface="Calibri (Body)"/>
              </a:rPr>
              <a:t>hrashing the storage devices into metal scrap</a:t>
            </a:r>
            <a:endParaRPr lang="en-IN" sz="2200" dirty="0">
              <a:latin typeface="Calibri (Body)"/>
            </a:endParaRPr>
          </a:p>
          <a:p>
            <a:pPr>
              <a:buNone/>
            </a:pPr>
            <a:r>
              <a:rPr lang="en-IN" sz="2200" dirty="0">
                <a:latin typeface="Calibri (Body)"/>
              </a:rPr>
              <a:t>	d) None of the above</a:t>
            </a:r>
            <a:endParaRPr lang="en-IN" sz="2200" b="1" dirty="0">
              <a:latin typeface="Calibri (Body)"/>
            </a:endParaRPr>
          </a:p>
        </p:txBody>
      </p:sp>
      <p:sp>
        <p:nvSpPr>
          <p:cNvPr id="4" name="Date Placeholder 3"/>
          <p:cNvSpPr>
            <a:spLocks noGrp="1"/>
          </p:cNvSpPr>
          <p:nvPr>
            <p:ph type="dt" sz="half" idx="10"/>
          </p:nvPr>
        </p:nvSpPr>
        <p:spPr/>
        <p:txBody>
          <a:bodyPr/>
          <a:lstStyle/>
          <a:p>
            <a:fld id="{B9190A87-E370-4967-8A0A-9159DD767A26}"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itchFamily="2" charset="2"/>
              <a:buChar char="Ø"/>
            </a:pPr>
            <a:r>
              <a:rPr lang="en-IN" sz="2200" dirty="0">
                <a:latin typeface="Calibri (Body)"/>
              </a:rPr>
              <a:t>Firewalls are used to:</a:t>
            </a:r>
          </a:p>
          <a:p>
            <a:pPr lvl="0">
              <a:buNone/>
            </a:pPr>
            <a:r>
              <a:rPr lang="en-IN" sz="2200" dirty="0">
                <a:latin typeface="Calibri (Body)"/>
              </a:rPr>
              <a:t>	a) Provide data backup facilities</a:t>
            </a:r>
          </a:p>
          <a:p>
            <a:pPr lvl="0" algn="just">
              <a:buNone/>
            </a:pPr>
            <a:r>
              <a:rPr lang="en-IN" sz="2200" b="1" dirty="0">
                <a:latin typeface="Calibri (Body)"/>
              </a:rPr>
              <a:t>	b) Prevent hackers from accessing your computer through the Internet by blocking back doors or open ports that connect your computer with the Interne</a:t>
            </a:r>
            <a:r>
              <a:rPr lang="en-IN" sz="2200" dirty="0">
                <a:latin typeface="Calibri (Body)"/>
              </a:rPr>
              <a:t>t</a:t>
            </a:r>
          </a:p>
          <a:p>
            <a:pPr lvl="0">
              <a:buNone/>
            </a:pPr>
            <a:r>
              <a:rPr lang="en-IN" sz="2200" dirty="0">
                <a:latin typeface="Calibri (Body)"/>
              </a:rPr>
              <a:t>	c) Provide network integration facilities</a:t>
            </a:r>
          </a:p>
          <a:p>
            <a:pPr>
              <a:buNone/>
            </a:pPr>
            <a:r>
              <a:rPr lang="en-IN" sz="2200" dirty="0">
                <a:latin typeface="Calibri (Body)"/>
              </a:rPr>
              <a:t>	d) All of the above</a:t>
            </a:r>
          </a:p>
          <a:p>
            <a:pPr>
              <a:buFont typeface="Wingdings" pitchFamily="2" charset="2"/>
              <a:buChar char="Ø"/>
            </a:pPr>
            <a:r>
              <a:rPr lang="en-IN" sz="2200" dirty="0">
                <a:latin typeface="Calibri (Body)"/>
              </a:rPr>
              <a:t>Quote the cryptographic type used by Digital Signatures for validating the authenticity and integrity of a message</a:t>
            </a:r>
          </a:p>
          <a:p>
            <a:pPr lvl="0">
              <a:buNone/>
            </a:pPr>
            <a:r>
              <a:rPr lang="en-IN" sz="2200" b="1" dirty="0">
                <a:latin typeface="Calibri (Body)"/>
              </a:rPr>
              <a:t>	a) Private key</a:t>
            </a:r>
            <a:endParaRPr lang="en-IN" sz="2200" dirty="0">
              <a:latin typeface="Calibri (Body)"/>
            </a:endParaRPr>
          </a:p>
          <a:p>
            <a:pPr lvl="0">
              <a:buNone/>
            </a:pPr>
            <a:r>
              <a:rPr lang="en-IN" sz="2200" dirty="0">
                <a:latin typeface="Calibri (Body)"/>
              </a:rPr>
              <a:t>	b) Public key</a:t>
            </a:r>
          </a:p>
          <a:p>
            <a:pPr lvl="0">
              <a:buNone/>
            </a:pPr>
            <a:r>
              <a:rPr lang="en-IN" sz="2200" dirty="0">
                <a:latin typeface="Calibri (Body)"/>
              </a:rPr>
              <a:t>	c) Digital key</a:t>
            </a:r>
          </a:p>
          <a:p>
            <a:pPr>
              <a:buNone/>
            </a:pPr>
            <a:r>
              <a:rPr lang="en-IN" sz="2200" dirty="0">
                <a:latin typeface="Calibri (Body)"/>
              </a:rPr>
              <a:t>	d) Digital Certificates</a:t>
            </a:r>
            <a:endParaRPr lang="en-IN" sz="2200" b="1" dirty="0">
              <a:latin typeface="Calibri (Body)"/>
            </a:endParaRPr>
          </a:p>
        </p:txBody>
      </p:sp>
      <p:sp>
        <p:nvSpPr>
          <p:cNvPr id="4" name="Date Placeholder 3"/>
          <p:cNvSpPr>
            <a:spLocks noGrp="1"/>
          </p:cNvSpPr>
          <p:nvPr>
            <p:ph type="dt" sz="half" idx="10"/>
          </p:nvPr>
        </p:nvSpPr>
        <p:spPr/>
        <p:txBody>
          <a:bodyPr/>
          <a:lstStyle/>
          <a:p>
            <a:fld id="{BF1095D3-BF26-4C85-8526-38CB4BCBBC91}"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dirty="0">
              <a:latin typeface="Calibri (Body)"/>
              <a:cs typeface="Times New Roman" pitchFamily="18" charset="0"/>
            </a:endParaRPr>
          </a:p>
          <a:p>
            <a:pPr algn="just">
              <a:lnSpc>
                <a:spcPct val="200000"/>
              </a:lnSpc>
              <a:buNone/>
            </a:pPr>
            <a:endParaRPr lang="en-IN" sz="2200" dirty="0">
              <a:latin typeface="Calibri (Body)"/>
              <a:cs typeface="Times New Roman" pitchFamily="18" charset="0"/>
            </a:endParaRPr>
          </a:p>
          <a:p>
            <a:pPr algn="just">
              <a:lnSpc>
                <a:spcPct val="200000"/>
              </a:lnSpc>
              <a:buNone/>
            </a:pPr>
            <a:endParaRPr lang="en-IN" sz="2200" dirty="0">
              <a:latin typeface="Calibri (Body)"/>
              <a:cs typeface="Times New Roman" pitchFamily="18" charset="0"/>
            </a:endParaRPr>
          </a:p>
          <a:p>
            <a:pPr lvl="0" algn="just">
              <a:lnSpc>
                <a:spcPct val="200000"/>
              </a:lnSpc>
            </a:pPr>
            <a:endParaRPr lang="en-IN" sz="2200" dirty="0">
              <a:latin typeface="Calibri (Body)"/>
              <a:cs typeface="Times New Roman" pitchFamily="18" charset="0"/>
            </a:endParaRPr>
          </a:p>
          <a:p>
            <a:pPr algn="just">
              <a:lnSpc>
                <a:spcPct val="200000"/>
              </a:lnSpc>
            </a:pPr>
            <a:endParaRPr lang="en-US" sz="2200" dirty="0">
              <a:latin typeface="Calibri (Body)"/>
              <a:cs typeface="Times New Roman" pitchFamily="18" charset="0"/>
            </a:endParaRPr>
          </a:p>
        </p:txBody>
      </p:sp>
      <p:sp>
        <p:nvSpPr>
          <p:cNvPr id="4" name="Date Placeholder 3"/>
          <p:cNvSpPr>
            <a:spLocks noGrp="1"/>
          </p:cNvSpPr>
          <p:nvPr>
            <p:ph type="dt" sz="half" idx="10"/>
          </p:nvPr>
        </p:nvSpPr>
        <p:spPr/>
        <p:txBody>
          <a:bodyPr/>
          <a:lstStyle/>
          <a:p>
            <a:fld id="{B8FA2E44-E92E-494D-815E-A42E94B902BD}"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Calibri (Body)"/>
                <a:cs typeface="Arial" pitchFamily="34" charset="0"/>
              </a:rPr>
              <a:t>Glossary Questions</a:t>
            </a:r>
            <a:endParaRPr kumimoji="0" lang="en-US" sz="3200" i="0" u="none" strike="noStrike" kern="1200" cap="none" spc="0" normalizeH="0" baseline="0" noProof="0" dirty="0">
              <a:ln>
                <a:noFill/>
              </a:ln>
              <a:solidFill>
                <a:schemeClr val="dk1"/>
              </a:solidFill>
              <a:effectLst/>
              <a:uLnTx/>
              <a:uFillTx/>
              <a:latin typeface="Calibri (Body)"/>
              <a:cs typeface="Arial"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en-US" smtClean="0"/>
              <a:t>Mushtaq Ahmad Rather             Cyber security ANC0401                                    Unit 2</a:t>
            </a:r>
            <a:endParaRPr lang="en-US" dirty="0"/>
          </a:p>
        </p:txBody>
      </p:sp>
      <p:sp>
        <p:nvSpPr>
          <p:cNvPr id="10" name="TextBox 9"/>
          <p:cNvSpPr txBox="1"/>
          <p:nvPr/>
        </p:nvSpPr>
        <p:spPr>
          <a:xfrm>
            <a:off x="381000" y="990600"/>
            <a:ext cx="8763000" cy="5863144"/>
          </a:xfrm>
          <a:prstGeom prst="rect">
            <a:avLst/>
          </a:prstGeom>
          <a:noFill/>
        </p:spPr>
        <p:txBody>
          <a:bodyPr wrap="square" rtlCol="0">
            <a:spAutoFit/>
          </a:bodyPr>
          <a:lstStyle/>
          <a:p>
            <a:pPr algn="just">
              <a:spcAft>
                <a:spcPts val="3000"/>
              </a:spcAft>
            </a:pPr>
            <a:r>
              <a:rPr lang="en-IN" sz="2000" dirty="0">
                <a:latin typeface="Calibri (Body)"/>
              </a:rPr>
              <a:t>Fill the right options:</a:t>
            </a:r>
          </a:p>
          <a:p>
            <a:pPr algn="just">
              <a:spcAft>
                <a:spcPts val="3000"/>
              </a:spcAft>
            </a:pPr>
            <a:r>
              <a:rPr lang="en-IN" sz="2000" dirty="0">
                <a:latin typeface="Calibri (Body)"/>
              </a:rPr>
              <a:t>Management console, attack signatures, Sensors, malicious packet, match</a:t>
            </a:r>
          </a:p>
          <a:p>
            <a:pPr marL="457200" indent="-457200" algn="just">
              <a:spcAft>
                <a:spcPts val="3000"/>
              </a:spcAft>
              <a:buFont typeface="+mj-lt"/>
              <a:buAutoNum type="arabicPeriod"/>
            </a:pPr>
            <a:r>
              <a:rPr lang="en-IN" sz="2000" dirty="0">
                <a:latin typeface="Calibri (Body)"/>
              </a:rPr>
              <a:t>An IDS comprises ___________and sensors</a:t>
            </a:r>
          </a:p>
          <a:p>
            <a:pPr marL="457200" indent="-457200" algn="just">
              <a:spcAft>
                <a:spcPts val="3000"/>
              </a:spcAft>
              <a:buFont typeface="+mj-lt"/>
              <a:buAutoNum type="arabicPeriod"/>
            </a:pPr>
            <a:r>
              <a:rPr lang="en-IN" sz="2000" dirty="0">
                <a:latin typeface="Calibri (Body)"/>
              </a:rPr>
              <a:t>It has a database of ________</a:t>
            </a:r>
          </a:p>
          <a:p>
            <a:pPr marL="457200" indent="-457200" algn="just">
              <a:spcAft>
                <a:spcPts val="3000"/>
              </a:spcAft>
              <a:buFont typeface="+mj-lt"/>
              <a:buAutoNum type="arabicPeriod"/>
            </a:pPr>
            <a:r>
              <a:rPr lang="en-IN" sz="2000" dirty="0">
                <a:latin typeface="Calibri (Body)"/>
              </a:rPr>
              <a:t>_________detect any malicious activity</a:t>
            </a:r>
          </a:p>
          <a:p>
            <a:pPr marL="457200" indent="-457200" algn="just">
              <a:spcAft>
                <a:spcPts val="3000"/>
              </a:spcAft>
              <a:buFont typeface="+mj-lt"/>
              <a:buAutoNum type="arabicPeriod"/>
            </a:pPr>
            <a:r>
              <a:rPr lang="en-IN" sz="2000" dirty="0">
                <a:latin typeface="Calibri (Body)"/>
              </a:rPr>
              <a:t>It also matches the ___________against the database</a:t>
            </a:r>
          </a:p>
          <a:p>
            <a:pPr marL="457200" indent="-457200" algn="just">
              <a:spcAft>
                <a:spcPts val="3000"/>
              </a:spcAft>
              <a:buFont typeface="+mj-lt"/>
              <a:buAutoNum type="arabicPeriod"/>
            </a:pPr>
            <a:r>
              <a:rPr lang="en-IN" sz="2000" dirty="0">
                <a:latin typeface="Calibri (Body)"/>
              </a:rPr>
              <a:t>If found a _____, the sensor reports the malicious activity to the management console</a:t>
            </a:r>
            <a:endParaRPr lang="en-US" sz="2000" dirty="0">
              <a:latin typeface="Calibri (Body)"/>
            </a:endParaRPr>
          </a:p>
          <a:p>
            <a:pPr algn="just"/>
            <a:endParaRPr lang="en-US" sz="2000" dirty="0">
              <a:latin typeface="Calibri (Body)"/>
              <a:cs typeface="Times New Roman" pitchFamily="18" charset="0"/>
            </a:endParaRPr>
          </a:p>
          <a:p>
            <a:endParaRPr lang="en-US" sz="2000"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F7051-8240-4845-BF66-A7D5833283B1}"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a:extLst>
              <a:ext uri="{FF2B5EF4-FFF2-40B4-BE49-F238E27FC236}">
                <a16:creationId xmlns="" xmlns:a16="http://schemas.microsoft.com/office/drawing/2014/main" id="{0959C836-D5BB-2E42-9F74-4AAA10D2543E}"/>
              </a:ext>
            </a:extLst>
          </p:cNvPr>
          <p:cNvPicPr>
            <a:picLocks noChangeAspect="1"/>
          </p:cNvPicPr>
          <p:nvPr/>
        </p:nvPicPr>
        <p:blipFill>
          <a:blip r:embed="rId3" cstate="print"/>
          <a:stretch>
            <a:fillRect/>
          </a:stretch>
        </p:blipFill>
        <p:spPr>
          <a:xfrm>
            <a:off x="1503432" y="881709"/>
            <a:ext cx="6473726" cy="5837882"/>
          </a:xfrm>
          <a:prstGeom prst="rect">
            <a:avLst/>
          </a:prstGeom>
        </p:spPr>
      </p:pic>
    </p:spTree>
    <p:extLst>
      <p:ext uri="{BB962C8B-B14F-4D97-AF65-F5344CB8AC3E}">
        <p14:creationId xmlns="" xmlns:p14="http://schemas.microsoft.com/office/powerpoint/2010/main" val="3853109448"/>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49BC62-0FF6-4078-B20A-F5A60DB6E13A}"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4">
            <a:extLst>
              <a:ext uri="{FF2B5EF4-FFF2-40B4-BE49-F238E27FC236}">
                <a16:creationId xmlns="" xmlns:a16="http://schemas.microsoft.com/office/drawing/2014/main" id="{258E7A84-DAB7-4290-8C29-9892980CE684}"/>
              </a:ext>
            </a:extLst>
          </p:cNvPr>
          <p:cNvPicPr>
            <a:picLocks noChangeAspect="1"/>
          </p:cNvPicPr>
          <p:nvPr/>
        </p:nvPicPr>
        <p:blipFill>
          <a:blip r:embed="rId3" cstate="print"/>
          <a:stretch>
            <a:fillRect/>
          </a:stretch>
        </p:blipFill>
        <p:spPr>
          <a:xfrm>
            <a:off x="554966" y="1343872"/>
            <a:ext cx="7789652" cy="4644708"/>
          </a:xfrm>
          <a:prstGeom prst="rect">
            <a:avLst/>
          </a:prstGeom>
        </p:spPr>
      </p:pic>
    </p:spTree>
    <p:extLst>
      <p:ext uri="{BB962C8B-B14F-4D97-AF65-F5344CB8AC3E}">
        <p14:creationId xmlns="" xmlns:p14="http://schemas.microsoft.com/office/powerpoint/2010/main" val="33061302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spcBef>
                <a:spcPct val="0"/>
              </a:spcBef>
              <a:defRPr/>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endParaRPr lang="en-US" dirty="0"/>
          </a:p>
          <a:p>
            <a:pPr algn="just">
              <a:buClr>
                <a:srgbClr val="000000"/>
              </a:buClr>
            </a:pPr>
            <a:r>
              <a:rPr lang="en-US" sz="2000" dirty="0">
                <a:solidFill>
                  <a:schemeClr val="dk1"/>
                </a:solidFill>
              </a:rPr>
              <a:t>On successful completion of </a:t>
            </a:r>
            <a:r>
              <a:rPr lang="en-US" sz="2000" dirty="0"/>
              <a:t>B. Tech. (CSE) Program, </a:t>
            </a:r>
            <a:r>
              <a:rPr lang="en-US" sz="2000" dirty="0">
                <a:solidFill>
                  <a:schemeClr val="dk1"/>
                </a:solidFill>
              </a:rPr>
              <a:t>the Information and Technology engineering graduates will be able to:</a:t>
            </a:r>
            <a:endParaRPr lang="en-US" sz="2000" dirty="0">
              <a:solidFill>
                <a:schemeClr val="dk1"/>
              </a:solidFill>
              <a:cs typeface="Calibri"/>
            </a:endParaRPr>
          </a:p>
          <a:p>
            <a:pPr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endParaRPr lang="en-US" sz="2000" dirty="0">
              <a:solidFill>
                <a:schemeClr val="dk1"/>
              </a:solidFill>
              <a:cs typeface="Calibri"/>
            </a:endParaRPr>
          </a:p>
          <a:p>
            <a:pPr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endParaRPr lang="en-US" sz="2000" dirty="0">
              <a:solidFill>
                <a:schemeClr val="dk1"/>
              </a:solidFill>
              <a:cs typeface="Calibri"/>
            </a:endParaRPr>
          </a:p>
          <a:p>
            <a:pPr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endParaRPr lang="en-US" sz="2000" dirty="0">
              <a:solidFill>
                <a:schemeClr val="dk1"/>
              </a:solidFill>
              <a:cs typeface="Calibri"/>
            </a:endParaRPr>
          </a:p>
          <a:p>
            <a:pPr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cs typeface="Calibri"/>
            </a:endParaRPr>
          </a:p>
          <a:p>
            <a:pPr algn="just">
              <a:buClr>
                <a:srgbClr val="000000"/>
              </a:buClr>
            </a:pPr>
            <a:r>
              <a:rPr lang="en-US" sz="2000" dirty="0">
                <a:solidFill>
                  <a:schemeClr val="dk1"/>
                </a:solidFill>
              </a:rPr>
              <a:t>or employer in IT industry. </a:t>
            </a:r>
            <a:endParaRPr lang="en-IN" sz="2000" dirty="0">
              <a:solidFill>
                <a:schemeClr val="dk1"/>
              </a:solidFill>
              <a:cs typeface="Calibri"/>
            </a:endParaRPr>
          </a:p>
          <a:p>
            <a:pPr algn="just">
              <a:buClr>
                <a:srgbClr val="000000"/>
              </a:buClr>
            </a:pPr>
            <a:endParaRPr lang="en-US" sz="2000" dirty="0">
              <a:solidFill>
                <a:schemeClr val="dk1"/>
              </a:solidFill>
              <a:cs typeface="Calibri"/>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 xmlns:a16="http://schemas.microsoft.com/office/drawing/2014/main" id="{4E5919B0-BD2B-4990-9F28-3596B5EC0B55}"/>
              </a:ext>
            </a:extLst>
          </p:cNvPr>
          <p:cNvSpPr>
            <a:spLocks noGrp="1"/>
          </p:cNvSpPr>
          <p:nvPr>
            <p:ph type="dt" sz="half" idx="10"/>
          </p:nvPr>
        </p:nvSpPr>
        <p:spPr/>
        <p:txBody>
          <a:bodyPr/>
          <a:lstStyle/>
          <a:p>
            <a:fld id="{5D218DA8-99FB-49CF-82FF-CE5B93ED8894}" type="datetime1">
              <a:rPr lang="en-US" smtClean="0"/>
              <a:pPr/>
              <a:t>2/17/2024</a:t>
            </a:fld>
            <a:endParaRPr lang="en-US"/>
          </a:p>
        </p:txBody>
      </p:sp>
      <p:sp>
        <p:nvSpPr>
          <p:cNvPr id="3" name="Footer Placeholder 2">
            <a:extLst>
              <a:ext uri="{FF2B5EF4-FFF2-40B4-BE49-F238E27FC236}">
                <a16:creationId xmlns="" xmlns:a16="http://schemas.microsoft.com/office/drawing/2014/main" id="{B402D90D-2C7C-4133-B155-8513F354579E}"/>
              </a:ext>
            </a:extLst>
          </p:cNvPr>
          <p:cNvSpPr>
            <a:spLocks noGrp="1"/>
          </p:cNvSpPr>
          <p:nvPr>
            <p:ph type="ftr" sz="quarter" idx="11"/>
          </p:nvPr>
        </p:nvSpPr>
        <p:spPr>
          <a:xfrm>
            <a:off x="3124200" y="6384228"/>
            <a:ext cx="4624039" cy="365125"/>
          </a:xfrm>
        </p:spPr>
        <p:txBody>
          <a:bodyPr/>
          <a:lstStyle/>
          <a:p>
            <a:r>
              <a:rPr lang="en-US" smtClean="0"/>
              <a:t>Mushtaq Ahmad Rather             Cyber security ANC0401                                    Unit 2</a:t>
            </a:r>
            <a:endParaRPr lang="en-US" dirty="0"/>
          </a:p>
        </p:txBody>
      </p:sp>
      <p:sp>
        <p:nvSpPr>
          <p:cNvPr id="4" name="Slide Number Placeholder 3">
            <a:extLst>
              <a:ext uri="{FF2B5EF4-FFF2-40B4-BE49-F238E27FC236}">
                <a16:creationId xmlns="" xmlns:a16="http://schemas.microsoft.com/office/drawing/2014/main" id="{0258C6D6-82D0-4BB4-BBB6-BE3B4840371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A1E6AB-C75D-47E5-95D4-1D6451E7A54A}"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a:extLst>
              <a:ext uri="{FF2B5EF4-FFF2-40B4-BE49-F238E27FC236}">
                <a16:creationId xmlns="" xmlns:a16="http://schemas.microsoft.com/office/drawing/2014/main" id="{6A9CF530-2CA8-BE8A-5D56-EA74038851E8}"/>
              </a:ext>
            </a:extLst>
          </p:cNvPr>
          <p:cNvPicPr>
            <a:picLocks noChangeAspect="1"/>
          </p:cNvPicPr>
          <p:nvPr/>
        </p:nvPicPr>
        <p:blipFill>
          <a:blip r:embed="rId3" cstate="print"/>
          <a:stretch>
            <a:fillRect/>
          </a:stretch>
        </p:blipFill>
        <p:spPr>
          <a:xfrm>
            <a:off x="1431986" y="814682"/>
            <a:ext cx="6984518" cy="5659958"/>
          </a:xfrm>
          <a:prstGeom prst="rect">
            <a:avLst/>
          </a:prstGeom>
        </p:spPr>
      </p:pic>
    </p:spTree>
    <p:extLst>
      <p:ext uri="{BB962C8B-B14F-4D97-AF65-F5344CB8AC3E}">
        <p14:creationId xmlns="" xmlns:p14="http://schemas.microsoft.com/office/powerpoint/2010/main" val="3740464068"/>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58C70D-BEF1-4577-A444-5CD1615BF4C5}"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a:extLst>
              <a:ext uri="{FF2B5EF4-FFF2-40B4-BE49-F238E27FC236}">
                <a16:creationId xmlns="" xmlns:a16="http://schemas.microsoft.com/office/drawing/2014/main" id="{368818F7-AE43-4E07-0EB7-D28334235B56}"/>
              </a:ext>
            </a:extLst>
          </p:cNvPr>
          <p:cNvPicPr>
            <a:picLocks noChangeAspect="1"/>
          </p:cNvPicPr>
          <p:nvPr/>
        </p:nvPicPr>
        <p:blipFill>
          <a:blip r:embed="rId3" cstate="print"/>
          <a:stretch>
            <a:fillRect/>
          </a:stretch>
        </p:blipFill>
        <p:spPr>
          <a:xfrm>
            <a:off x="732081" y="985385"/>
            <a:ext cx="7567641" cy="5153698"/>
          </a:xfrm>
          <a:prstGeom prst="rect">
            <a:avLst/>
          </a:prstGeom>
        </p:spPr>
      </p:pic>
    </p:spTree>
    <p:extLst>
      <p:ext uri="{BB962C8B-B14F-4D97-AF65-F5344CB8AC3E}">
        <p14:creationId xmlns="" xmlns:p14="http://schemas.microsoft.com/office/powerpoint/2010/main" val="2362176038"/>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D439F2-94D5-4DC6-BD0D-BB41147D07BD}"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F4A2E8-4B63-4570-8669-1AE008BEAAD7}"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D0862-B288-4EB5-9388-6211A3C82484}"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DB2B30-8F5A-4979-9BF1-B489A06A81FD}"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71546"/>
            <a:ext cx="8229600" cy="4597417"/>
          </a:xfrm>
        </p:spPr>
        <p:txBody>
          <a:bodyPr>
            <a:normAutofit/>
          </a:bodyPr>
          <a:lstStyle/>
          <a:p>
            <a:pPr marL="457200" indent="-457200" algn="just">
              <a:spcAft>
                <a:spcPts val="1200"/>
              </a:spcAft>
              <a:buFont typeface="+mj-lt"/>
              <a:buAutoNum type="arabicPeriod"/>
            </a:pPr>
            <a:r>
              <a:rPr lang="en-US" sz="2200" dirty="0">
                <a:latin typeface="Calibri (Body)"/>
              </a:rPr>
              <a:t>Explain the concept of access control mechanism</a:t>
            </a:r>
          </a:p>
          <a:p>
            <a:pPr marL="457200" indent="-457200" algn="just">
              <a:spcAft>
                <a:spcPts val="1200"/>
              </a:spcAft>
              <a:buFont typeface="+mj-lt"/>
              <a:buAutoNum type="arabicPeriod"/>
            </a:pPr>
            <a:r>
              <a:rPr lang="en-US" sz="2200" dirty="0">
                <a:latin typeface="Calibri (Body)"/>
              </a:rPr>
              <a:t>Explain the components of VPN.</a:t>
            </a:r>
          </a:p>
          <a:p>
            <a:pPr marL="457200" indent="-457200" algn="just">
              <a:spcAft>
                <a:spcPts val="1200"/>
              </a:spcAft>
              <a:buFont typeface="+mj-lt"/>
              <a:buAutoNum type="arabicPeriod"/>
            </a:pPr>
            <a:r>
              <a:rPr lang="en-US" sz="2200" dirty="0">
                <a:latin typeface="Calibri (Body)"/>
              </a:rPr>
              <a:t>Write characteristics of Stealth Viruses and polymorphic viruses</a:t>
            </a:r>
            <a:endParaRPr lang="en-IN" sz="2200" dirty="0">
              <a:latin typeface="Calibri (Body)"/>
            </a:endParaRPr>
          </a:p>
          <a:p>
            <a:pPr marL="457200" indent="-457200" algn="just">
              <a:spcAft>
                <a:spcPts val="1200"/>
              </a:spcAft>
              <a:buFont typeface="+mj-lt"/>
              <a:buAutoNum type="arabicPeriod"/>
            </a:pPr>
            <a:r>
              <a:rPr lang="en-US" sz="2200" dirty="0">
                <a:latin typeface="Calibri (Body)"/>
              </a:rPr>
              <a:t>Explain host based IDS.</a:t>
            </a:r>
          </a:p>
          <a:p>
            <a:pPr marL="457200" indent="-457200" algn="just">
              <a:spcAft>
                <a:spcPts val="1200"/>
              </a:spcAft>
              <a:buFont typeface="+mj-lt"/>
              <a:buAutoNum type="arabicPeriod"/>
            </a:pPr>
            <a:r>
              <a:rPr lang="en-US" sz="2200" dirty="0">
                <a:latin typeface="Calibri (Body)"/>
              </a:rPr>
              <a:t>Differentiate symmetric and asymmetric key cryptography</a:t>
            </a:r>
          </a:p>
          <a:p>
            <a:pPr marL="457200" indent="-457200" algn="just">
              <a:spcAft>
                <a:spcPts val="1200"/>
              </a:spcAft>
              <a:buFont typeface="+mj-lt"/>
              <a:buAutoNum type="arabicPeriod"/>
            </a:pPr>
            <a:r>
              <a:rPr lang="en-US" sz="2200" dirty="0">
                <a:latin typeface="Calibri (Body)"/>
              </a:rPr>
              <a:t>What is digital signature?</a:t>
            </a:r>
          </a:p>
          <a:p>
            <a:pPr>
              <a:buNone/>
            </a:pPr>
            <a:endParaRPr lang="en-US" dirty="0"/>
          </a:p>
        </p:txBody>
      </p:sp>
      <p:sp>
        <p:nvSpPr>
          <p:cNvPr id="4" name="Date Placeholder 3"/>
          <p:cNvSpPr>
            <a:spLocks noGrp="1"/>
          </p:cNvSpPr>
          <p:nvPr>
            <p:ph type="dt" sz="half" idx="10"/>
          </p:nvPr>
        </p:nvSpPr>
        <p:spPr/>
        <p:txBody>
          <a:bodyPr/>
          <a:lstStyle/>
          <a:p>
            <a:fld id="{989A8A73-CBA2-4DD5-8F0B-2FC636F86BC5}"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7D8F39-CB5F-4506-BC91-4062D13B0085}"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Recap of Unit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609600" y="1143000"/>
            <a:ext cx="8001000" cy="4985980"/>
          </a:xfrm>
          <a:prstGeom prst="rect">
            <a:avLst/>
          </a:prstGeom>
        </p:spPr>
        <p:txBody>
          <a:bodyPr wrap="square">
            <a:spAutoFit/>
          </a:bodyPr>
          <a:lstStyle/>
          <a:p>
            <a:pPr algn="just">
              <a:spcAft>
                <a:spcPts val="1200"/>
              </a:spcAft>
              <a:buFont typeface="Wingdings" pitchFamily="2" charset="2"/>
              <a:buChar char="Ø"/>
            </a:pPr>
            <a:r>
              <a:rPr lang="en-IN" sz="2200" dirty="0">
                <a:latin typeface="Calibri (Body)"/>
              </a:rPr>
              <a:t> The major topics covered are Firewall and VPNs, Intrusion Detection Access Control, Security Threats, Security Threats to Digital Signature and Public Key Cryptography .</a:t>
            </a:r>
          </a:p>
          <a:p>
            <a:pPr algn="just">
              <a:buFont typeface="Wingdings" pitchFamily="2" charset="2"/>
              <a:buChar char="Ø"/>
            </a:pPr>
            <a:r>
              <a:rPr lang="en-IN" sz="2200" dirty="0">
                <a:latin typeface="Calibri (Body)"/>
              </a:rPr>
              <a:t> Organizations today have to encounter lot of threats and risks due to the dependency on technology and Internet. Identifying and assessing the vulnerability or risk is an important exercise every organization must undergo at regular periodic intervals due to ever evolving nature of threats and attacks. </a:t>
            </a:r>
          </a:p>
          <a:p>
            <a:pPr algn="just"/>
            <a:endParaRPr lang="en-IN" sz="2200" dirty="0">
              <a:latin typeface="Calibri (Body)"/>
            </a:endParaRPr>
          </a:p>
          <a:p>
            <a:pPr algn="just">
              <a:buFont typeface="Wingdings" pitchFamily="2" charset="2"/>
              <a:buChar char="Ø"/>
            </a:pPr>
            <a:r>
              <a:rPr lang="en-IN" sz="2200" dirty="0">
                <a:latin typeface="Calibri (Body)"/>
              </a:rPr>
              <a:t> This section discussed all the related concepts in detail along with their capabilities and the type of attacks they can mitigate. In future much more intelligent and smart approaches are also possible as the attack strategy is also changing.</a:t>
            </a: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37C6B3-8AA8-407B-AA70-45DAA8899D2C}"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285720" y="785794"/>
            <a:ext cx="8329642" cy="5643602"/>
          </a:xfrm>
        </p:spPr>
        <p:txBody>
          <a:bodyPr>
            <a:noAutofit/>
          </a:bodyPr>
          <a:lstStyle/>
          <a:p>
            <a:pPr marL="514350" indent="-514350" algn="just">
              <a:spcBef>
                <a:spcPts val="0"/>
              </a:spcBef>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spcBef>
                <a:spcPts val="0"/>
              </a:spcBef>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spcBef>
                <a:spcPts val="0"/>
              </a:spcBef>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endParaRPr lang="en-IN" sz="2200" dirty="0">
              <a:hlinkClick r:id="rId3"/>
            </a:endParaRPr>
          </a:p>
          <a:p>
            <a:pPr marL="457200" indent="-457200" algn="just">
              <a:spcBef>
                <a:spcPts val="0"/>
              </a:spcBef>
              <a:buFont typeface="+mj-lt"/>
              <a:buAutoNum type="arabicPeriod"/>
            </a:pPr>
            <a:r>
              <a:rPr lang="en-IN" sz="2200" dirty="0">
                <a:hlinkClick r:id="rId3"/>
              </a:rPr>
              <a:t>https://www.cisco.com/c/dam/en_us/training-events/le21/le34/downloads/689/academy/2008/sessions/BRK-134T_VPNs_Simplified.pdf</a:t>
            </a:r>
            <a:endParaRPr lang="en-IN" sz="2200" dirty="0"/>
          </a:p>
          <a:p>
            <a:pPr marL="457200" indent="-457200" algn="just">
              <a:spcBef>
                <a:spcPts val="0"/>
              </a:spcBef>
              <a:buFont typeface="+mj-lt"/>
              <a:buAutoNum type="arabicPeriod"/>
            </a:pPr>
            <a:r>
              <a:rPr lang="en-IN" sz="2200" dirty="0">
                <a:hlinkClick r:id="rId4"/>
              </a:rPr>
              <a:t>https://blog.netwrix.com/2018/05/15/top-10-most-common-types-of-cyber-attacks/</a:t>
            </a:r>
            <a:endParaRPr lang="en-IN" sz="2200" dirty="0"/>
          </a:p>
          <a:p>
            <a:pPr marL="457200" indent="-457200" algn="just">
              <a:spcBef>
                <a:spcPts val="0"/>
              </a:spcBef>
              <a:buFont typeface="+mj-lt"/>
              <a:buAutoNum type="arabicPeriod"/>
            </a:pPr>
            <a:r>
              <a:rPr lang="en-IN" sz="2200" dirty="0">
                <a:hlinkClick r:id="rId5"/>
              </a:rPr>
              <a:t>https://www.technologyreview.com/s/609641/six-cyber-threats-to-really-worry-about-</a:t>
            </a:r>
            <a:endParaRPr lang="en-IN" sz="2200" dirty="0"/>
          </a:p>
          <a:p>
            <a:pPr marL="457200" indent="-457200" algn="just">
              <a:spcBef>
                <a:spcPts val="0"/>
              </a:spcBef>
              <a:buFont typeface="+mj-lt"/>
              <a:buAutoNum type="arabicPeriod"/>
            </a:pPr>
            <a:r>
              <a:rPr lang="en-IN" sz="2200" dirty="0">
                <a:hlinkClick r:id="rId6"/>
              </a:rPr>
              <a:t>https://www.comparitech.com/net-admin/network-intrusion-detection-tools/</a:t>
            </a:r>
            <a:endParaRPr lang="en-IN" sz="2200" dirty="0"/>
          </a:p>
          <a:p>
            <a:pPr marL="457200" indent="-457200" algn="just">
              <a:spcBef>
                <a:spcPts val="0"/>
              </a:spcBef>
              <a:buFont typeface="+mj-lt"/>
              <a:buAutoNum type="arabicPeriod"/>
            </a:pPr>
            <a:r>
              <a:rPr lang="en-IN" sz="2200" dirty="0">
                <a:hlinkClick r:id="rId7"/>
              </a:rPr>
              <a:t>https://onlinecourses.swayam2.ac.in/cec20_cs09</a:t>
            </a:r>
            <a:endParaRPr lang="en-IN" sz="2200" dirty="0"/>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1"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25552202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C537ED-B4D0-4ABA-B03A-4226D456EF7F}"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p:txBody>
          <a:bodyPr>
            <a:normAutofit/>
          </a:bodyPr>
          <a:lstStyle/>
          <a:p>
            <a:pPr lvl="0" algn="ctr">
              <a:buNone/>
            </a:pP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lvl="0" algn="ctr">
              <a:buNone/>
            </a:pPr>
            <a:r>
              <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Thank You</a:t>
            </a:r>
          </a:p>
          <a:p>
            <a:pPr marL="514350" indent="-514350" algn="just">
              <a:buNone/>
            </a:pPr>
            <a:endParaRPr lang="en-IN" dirty="0"/>
          </a:p>
          <a:p>
            <a:pPr marL="514350" indent="-514350" algn="just">
              <a:buNone/>
            </a:pPr>
            <a:endParaRPr lang="en-IN" dirty="0"/>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2555220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369393-A523-4E31-AA22-365782A92907}"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Calibri (Body)"/>
              <a:cs typeface="Arial" pitchFamily="34" charset="0"/>
            </a:endParaRPr>
          </a:p>
        </p:txBody>
      </p:sp>
      <p:graphicFrame>
        <p:nvGraphicFramePr>
          <p:cNvPr id="14" name="Table 13"/>
          <p:cNvGraphicFramePr>
            <a:graphicFrameLocks noGrp="1"/>
          </p:cNvGraphicFramePr>
          <p:nvPr>
            <p:extLst>
              <p:ext uri="{D42A27DB-BD31-4B8C-83A1-F6EECF244321}">
                <p14:modId xmlns="" xmlns:p14="http://schemas.microsoft.com/office/powerpoint/2010/main" val="777560140"/>
              </p:ext>
            </p:extLst>
          </p:nvPr>
        </p:nvGraphicFramePr>
        <p:xfrm>
          <a:off x="1071538" y="2000240"/>
          <a:ext cx="6929485" cy="2774452"/>
        </p:xfrm>
        <a:graphic>
          <a:graphicData uri="http://schemas.openxmlformats.org/drawingml/2006/table">
            <a:tbl>
              <a:tblPr/>
              <a:tblGrid>
                <a:gridCol w="1385597">
                  <a:extLst>
                    <a:ext uri="{9D8B030D-6E8A-4147-A177-3AD203B41FA5}">
                      <a16:colId xmlns="" xmlns:a16="http://schemas.microsoft.com/office/drawing/2014/main" val="20000"/>
                    </a:ext>
                  </a:extLst>
                </a:gridCol>
                <a:gridCol w="1385597">
                  <a:extLst>
                    <a:ext uri="{9D8B030D-6E8A-4147-A177-3AD203B41FA5}">
                      <a16:colId xmlns="" xmlns:a16="http://schemas.microsoft.com/office/drawing/2014/main" val="20001"/>
                    </a:ext>
                  </a:extLst>
                </a:gridCol>
                <a:gridCol w="1385597">
                  <a:extLst>
                    <a:ext uri="{9D8B030D-6E8A-4147-A177-3AD203B41FA5}">
                      <a16:colId xmlns="" xmlns:a16="http://schemas.microsoft.com/office/drawing/2014/main" val="20002"/>
                    </a:ext>
                  </a:extLst>
                </a:gridCol>
                <a:gridCol w="1386347">
                  <a:extLst>
                    <a:ext uri="{9D8B030D-6E8A-4147-A177-3AD203B41FA5}">
                      <a16:colId xmlns="" xmlns:a16="http://schemas.microsoft.com/office/drawing/2014/main" val="20003"/>
                    </a:ext>
                  </a:extLst>
                </a:gridCol>
                <a:gridCol w="1386347">
                  <a:extLst>
                    <a:ext uri="{9D8B030D-6E8A-4147-A177-3AD203B41FA5}">
                      <a16:colId xmlns=""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lnSpc>
                <a:spcPct val="100000"/>
              </a:lnSpc>
            </a:pPr>
            <a:r>
              <a:rPr lang="en-US" sz="2400" strike="noStrike" spc="-1" dirty="0">
                <a:solidFill>
                  <a:srgbClr val="000000"/>
                </a:solidFill>
                <a:latin typeface="Calibri (Body)"/>
                <a:ea typeface="新細明體"/>
              </a:rPr>
              <a:t>Program Educational Objectives</a:t>
            </a:r>
            <a:endParaRPr lang="en-US" sz="2400" strike="noStrike" spc="-1" dirty="0">
              <a:solidFill>
                <a:srgbClr val="000000"/>
              </a:solidFill>
              <a:latin typeface="Calibri (Body)"/>
            </a:endParaRPr>
          </a:p>
        </p:txBody>
      </p:sp>
      <p:pic>
        <p:nvPicPr>
          <p:cNvPr id="278" name="Picture 2" descr="E:\NIET\Project\xLogo11.png.pagespeed.ic.pydHLuCQEZ.png"/>
          <p:cNvPicPr/>
          <p:nvPr/>
        </p:nvPicPr>
        <p:blipFill>
          <a:blip r:embed="rId3" cstate="print"/>
          <a:stretch/>
        </p:blipFill>
        <p:spPr>
          <a:xfrm>
            <a:off x="0" y="0"/>
            <a:ext cx="1371240" cy="817200"/>
          </a:xfrm>
          <a:prstGeom prst="rect">
            <a:avLst/>
          </a:prstGeom>
          <a:ln w="9360">
            <a:noFill/>
          </a:ln>
        </p:spPr>
      </p:pic>
      <p:sp>
        <p:nvSpPr>
          <p:cNvPr id="279" name="CustomShape 2"/>
          <p:cNvSpPr/>
          <p:nvPr/>
        </p:nvSpPr>
        <p:spPr>
          <a:xfrm>
            <a:off x="1808702" y="1506295"/>
            <a:ext cx="4446039" cy="42943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35" algn="just">
              <a:lnSpc>
                <a:spcPct val="100000"/>
              </a:lnSpc>
              <a:buClr>
                <a:srgbClr val="000000"/>
              </a:buClr>
            </a:pPr>
            <a:endParaRPr lang="en-US" sz="2200" b="0" strike="noStrike" spc="-1" dirty="0">
              <a:cs typeface="Calibri"/>
            </a:endParaRPr>
          </a:p>
        </p:txBody>
      </p:sp>
      <p:sp>
        <p:nvSpPr>
          <p:cNvPr id="280" name="CustomShape 3"/>
          <p:cNvSpPr/>
          <p:nvPr/>
        </p:nvSpPr>
        <p:spPr>
          <a:xfrm>
            <a:off x="825366" y="731976"/>
            <a:ext cx="7758756" cy="537925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800100" indent="-799465" algn="just">
              <a:lnSpc>
                <a:spcPct val="114999"/>
              </a:lnSpc>
            </a:pPr>
            <a:r>
              <a:rPr lang="en-US" sz="2000" spc="-1" dirty="0">
                <a:ea typeface="+mn-lt"/>
                <a:cs typeface="+mn-lt"/>
              </a:rPr>
              <a:t>The Program Educational Objectives (PEOs) of an engineering degree program are the statements that describe the expected achievements of graduates in their career, and what the graduates are expected to perform and achieve during the first few years after graduation.</a:t>
            </a:r>
            <a:endParaRPr lang="en-US" dirty="0"/>
          </a:p>
          <a:p>
            <a:pPr marL="800100" indent="-799465" algn="just">
              <a:lnSpc>
                <a:spcPct val="114999"/>
              </a:lnSpc>
            </a:pPr>
            <a:r>
              <a:rPr lang="en-US" sz="2000" b="1" strike="noStrike" spc="-1" dirty="0">
                <a:solidFill>
                  <a:srgbClr val="000000"/>
                </a:solidFill>
                <a:cs typeface="Times New Roman"/>
              </a:rPr>
              <a:t>PEO1:</a:t>
            </a:r>
            <a:r>
              <a:rPr lang="en-US" sz="2000" b="0" strike="noStrike" spc="-1" dirty="0">
                <a:solidFill>
                  <a:srgbClr val="000000"/>
                </a:solidFill>
                <a:cs typeface="Times New Roman"/>
              </a:rPr>
              <a:t> To have an excellent scientific and engineering breadth so as to comprehend, analyze, design and solve real-life problems using state-of-the-art technology.</a:t>
            </a:r>
            <a:endParaRPr lang="en-US" sz="2000" b="0" strike="noStrike" spc="-1">
              <a:cs typeface="Times New Roman"/>
            </a:endParaRPr>
          </a:p>
          <a:p>
            <a:pPr marL="800100" indent="-799465" algn="just">
              <a:lnSpc>
                <a:spcPct val="115000"/>
              </a:lnSpc>
            </a:pPr>
            <a:endParaRPr lang="en-US" sz="2000" b="0" strike="noStrike" spc="-1" dirty="0">
              <a:cs typeface="Times New Roman" pitchFamily="18" charset="0"/>
            </a:endParaRPr>
          </a:p>
          <a:p>
            <a:pPr marL="800100" indent="-799465" algn="just">
              <a:lnSpc>
                <a:spcPct val="115000"/>
              </a:lnSpc>
            </a:pPr>
            <a:r>
              <a:rPr lang="en-US" sz="2000" b="1" strike="noStrike" spc="-1" dirty="0">
                <a:solidFill>
                  <a:srgbClr val="000000"/>
                </a:solidFill>
                <a:cs typeface="Times New Roman" pitchFamily="18" charset="0"/>
              </a:rPr>
              <a:t>PEO2:</a:t>
            </a:r>
            <a:r>
              <a:rPr lang="en-US" sz="2000" b="0" strike="noStrike" spc="-1" dirty="0">
                <a:solidFill>
                  <a:srgbClr val="000000"/>
                </a:solidFill>
                <a:cs typeface="Times New Roman" pitchFamily="18" charset="0"/>
              </a:rPr>
              <a:t> To lead a successful career in industries or to pursue higher studies or to understand entrepreneurial endeavors.</a:t>
            </a:r>
            <a:endParaRPr lang="en-US" sz="2000" b="0" strike="noStrike" spc="-1" dirty="0">
              <a:cs typeface="Times New Roman" pitchFamily="18" charset="0"/>
            </a:endParaRPr>
          </a:p>
          <a:p>
            <a:pPr marL="800100" indent="-799465" algn="just">
              <a:lnSpc>
                <a:spcPct val="115000"/>
              </a:lnSpc>
            </a:pPr>
            <a:endParaRPr lang="en-US" sz="2000" b="0" strike="noStrike" spc="-1" dirty="0">
              <a:cs typeface="Times New Roman" pitchFamily="18" charset="0"/>
            </a:endParaRPr>
          </a:p>
          <a:p>
            <a:pPr marL="800100" indent="-799465" algn="just">
              <a:lnSpc>
                <a:spcPct val="115000"/>
              </a:lnSpc>
            </a:pPr>
            <a:r>
              <a:rPr lang="en-US" sz="2000" b="1" strike="noStrike" spc="-1" dirty="0">
                <a:solidFill>
                  <a:srgbClr val="000000"/>
                </a:solidFill>
                <a:cs typeface="Times New Roman" pitchFamily="18" charset="0"/>
              </a:rPr>
              <a:t>PEO3:</a:t>
            </a:r>
            <a:r>
              <a:rPr lang="en-US" sz="2000" b="0" strike="noStrike" spc="-1" dirty="0">
                <a:solidFill>
                  <a:srgbClr val="000000"/>
                </a:solidFill>
                <a:cs typeface="Times New Roman" pitchFamily="18" charset="0"/>
              </a:rPr>
              <a:t> To effectively bridge the gap between industry and academics through effective communication skill, professional attitude and a desire to learn.</a:t>
            </a:r>
            <a:endParaRPr lang="en-US" sz="2000" b="0" strike="noStrike" spc="-1" dirty="0">
              <a:cs typeface="Times New Roman" pitchFamily="18" charset="0"/>
            </a:endParaRPr>
          </a:p>
        </p:txBody>
      </p:sp>
      <p:sp>
        <p:nvSpPr>
          <p:cNvPr id="2" name="Date Placeholder 1">
            <a:extLst>
              <a:ext uri="{FF2B5EF4-FFF2-40B4-BE49-F238E27FC236}">
                <a16:creationId xmlns="" xmlns:a16="http://schemas.microsoft.com/office/drawing/2014/main" id="{4A0233A0-3A3D-45EC-9A30-A8E86DF0422C}"/>
              </a:ext>
            </a:extLst>
          </p:cNvPr>
          <p:cNvSpPr>
            <a:spLocks noGrp="1"/>
          </p:cNvSpPr>
          <p:nvPr>
            <p:ph type="dt" sz="half" idx="10"/>
          </p:nvPr>
        </p:nvSpPr>
        <p:spPr/>
        <p:txBody>
          <a:bodyPr/>
          <a:lstStyle/>
          <a:p>
            <a:fld id="{B6172D9F-CEBE-4756-8DED-142DA5FE15E1}" type="datetime1">
              <a:rPr lang="en-US" smtClean="0"/>
              <a:pPr/>
              <a:t>2/17/2024</a:t>
            </a:fld>
            <a:endParaRPr lang="en-US"/>
          </a:p>
        </p:txBody>
      </p:sp>
      <p:sp>
        <p:nvSpPr>
          <p:cNvPr id="3" name="Footer Placeholder 2">
            <a:extLst>
              <a:ext uri="{FF2B5EF4-FFF2-40B4-BE49-F238E27FC236}">
                <a16:creationId xmlns="" xmlns:a16="http://schemas.microsoft.com/office/drawing/2014/main" id="{B7E354D0-E52B-4D84-9C99-888246E9ECE8}"/>
              </a:ext>
            </a:extLst>
          </p:cNvPr>
          <p:cNvSpPr>
            <a:spLocks noGrp="1"/>
          </p:cNvSpPr>
          <p:nvPr>
            <p:ph type="ftr" sz="quarter" idx="11"/>
          </p:nvPr>
        </p:nvSpPr>
        <p:spPr>
          <a:xfrm>
            <a:off x="2717488" y="6356350"/>
            <a:ext cx="4648667" cy="435247"/>
          </a:xfrm>
        </p:spPr>
        <p:txBody>
          <a:bodyPr/>
          <a:lstStyle/>
          <a:p>
            <a:r>
              <a:rPr lang="en-US" smtClean="0"/>
              <a:t>Mushtaq Ahmad Rather             Cyber security ANC0401                                    Unit 2</a:t>
            </a:r>
            <a:endParaRPr lang="en-US" dirty="0"/>
          </a:p>
        </p:txBody>
      </p:sp>
      <p:sp>
        <p:nvSpPr>
          <p:cNvPr id="4" name="Slide Number Placeholder 3">
            <a:extLst>
              <a:ext uri="{FF2B5EF4-FFF2-40B4-BE49-F238E27FC236}">
                <a16:creationId xmlns="" xmlns:a16="http://schemas.microsoft.com/office/drawing/2014/main" id="{F1153E58-31A7-44A9-AAA1-B9D879BFBF28}"/>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3F269F8-114F-4637-8587-340AA840EA92}"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a:extLst>
              <a:ext uri="{FF2B5EF4-FFF2-40B4-BE49-F238E27FC236}">
                <a16:creationId xmlns="" xmlns:a16="http://schemas.microsoft.com/office/drawing/2014/main" id="{E95D6EE0-F49C-0862-3C37-FD5B2AE8C2A1}"/>
              </a:ext>
            </a:extLst>
          </p:cNvPr>
          <p:cNvGraphicFramePr>
            <a:graphicFrameLocks noGrp="1"/>
          </p:cNvGraphicFramePr>
          <p:nvPr>
            <p:ph idx="1"/>
            <p:extLst>
              <p:ext uri="{D42A27DB-BD31-4B8C-83A1-F6EECF244321}">
                <p14:modId xmlns="" xmlns:p14="http://schemas.microsoft.com/office/powerpoint/2010/main" val="2192077160"/>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137075668"/>
                    </a:ext>
                  </a:extLst>
                </a:gridCol>
                <a:gridCol w="2057400">
                  <a:extLst>
                    <a:ext uri="{9D8B030D-6E8A-4147-A177-3AD203B41FA5}">
                      <a16:colId xmlns="" xmlns:a16="http://schemas.microsoft.com/office/drawing/2014/main" val="2851587630"/>
                    </a:ext>
                  </a:extLst>
                </a:gridCol>
                <a:gridCol w="2057400">
                  <a:extLst>
                    <a:ext uri="{9D8B030D-6E8A-4147-A177-3AD203B41FA5}">
                      <a16:colId xmlns="" xmlns:a16="http://schemas.microsoft.com/office/drawing/2014/main" val="3158349247"/>
                    </a:ext>
                  </a:extLst>
                </a:gridCol>
                <a:gridCol w="2057400">
                  <a:extLst>
                    <a:ext uri="{9D8B030D-6E8A-4147-A177-3AD203B41FA5}">
                      <a16:colId xmlns="" xmlns:a16="http://schemas.microsoft.com/office/drawing/2014/main" val="2892287167"/>
                    </a:ext>
                  </a:extLst>
                </a:gridCol>
              </a:tblGrid>
              <a:tr h="370840">
                <a:tc>
                  <a:txBody>
                    <a:bodyPr/>
                    <a:lstStyle/>
                    <a:p>
                      <a:r>
                        <a:rPr lang="en-US" dirty="0"/>
                        <a:t>Faculty Name</a:t>
                      </a:r>
                    </a:p>
                  </a:txBody>
                  <a:tcPr/>
                </a:tc>
                <a:tc>
                  <a:txBody>
                    <a:bodyPr/>
                    <a:lstStyle/>
                    <a:p>
                      <a:r>
                        <a:rPr lang="en-US" dirty="0"/>
                        <a:t>Subject Name</a:t>
                      </a:r>
                    </a:p>
                  </a:txBody>
                  <a:tcPr/>
                </a:tc>
                <a:tc>
                  <a:txBody>
                    <a:bodyPr/>
                    <a:lstStyle/>
                    <a:p>
                      <a:r>
                        <a:rPr lang="en-US" dirty="0"/>
                        <a:t>Code</a:t>
                      </a:r>
                    </a:p>
                  </a:txBody>
                  <a:tcPr/>
                </a:tc>
                <a:tc>
                  <a:txBody>
                    <a:bodyPr/>
                    <a:lstStyle/>
                    <a:p>
                      <a:r>
                        <a:rPr lang="en-US" dirty="0"/>
                        <a:t>Result</a:t>
                      </a:r>
                    </a:p>
                  </a:txBody>
                  <a:tcPr/>
                </a:tc>
                <a:extLst>
                  <a:ext uri="{0D108BD9-81ED-4DB2-BD59-A6C34878D82A}">
                    <a16:rowId xmlns="" xmlns:a16="http://schemas.microsoft.com/office/drawing/2014/main" val="1205888253"/>
                  </a:ext>
                </a:extLst>
              </a:tr>
              <a:tr h="370840">
                <a:tc>
                  <a:txBody>
                    <a:bodyPr/>
                    <a:lstStyle/>
                    <a:p>
                      <a:endParaRPr lang="en-US" dirty="0"/>
                    </a:p>
                  </a:txBody>
                  <a:tcPr/>
                </a:tc>
                <a:tc>
                  <a:txBody>
                    <a:bodyPr/>
                    <a:lstStyle/>
                    <a:p>
                      <a:r>
                        <a:rPr lang="en-US" dirty="0"/>
                        <a:t>Cyber Security</a:t>
                      </a:r>
                    </a:p>
                  </a:txBody>
                  <a:tcPr/>
                </a:tc>
                <a:tc>
                  <a:txBody>
                    <a:bodyPr/>
                    <a:lstStyle/>
                    <a:p>
                      <a:r>
                        <a:rPr lang="en-US" dirty="0" smtClean="0"/>
                        <a:t>ANC0401</a:t>
                      </a:r>
                      <a:endParaRPr lang="en-US" dirty="0"/>
                    </a:p>
                  </a:txBody>
                  <a:tcPr/>
                </a:tc>
                <a:tc>
                  <a:txBody>
                    <a:bodyPr/>
                    <a:lstStyle/>
                    <a:p>
                      <a:r>
                        <a:rPr lang="en-US" dirty="0"/>
                        <a:t>100%</a:t>
                      </a:r>
                    </a:p>
                  </a:txBody>
                  <a:tcPr/>
                </a:tc>
                <a:extLst>
                  <a:ext uri="{0D108BD9-81ED-4DB2-BD59-A6C34878D82A}">
                    <a16:rowId xmlns="" xmlns:a16="http://schemas.microsoft.com/office/drawing/2014/main" val="183394311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20867DB-7B87-44EA-B80E-557CB0C9838A}"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0" name="Table 9">
            <a:extLst>
              <a:ext uri="{FF2B5EF4-FFF2-40B4-BE49-F238E27FC236}">
                <a16:creationId xmlns="" xmlns:a16="http://schemas.microsoft.com/office/drawing/2014/main" id="{981E1098-9D5D-9A30-2F16-DC31C1E9C2B8}"/>
              </a:ext>
            </a:extLst>
          </p:cNvPr>
          <p:cNvGraphicFramePr>
            <a:graphicFrameLocks noGrp="1"/>
          </p:cNvGraphicFramePr>
          <p:nvPr/>
        </p:nvGraphicFramePr>
        <p:xfrm>
          <a:off x="1360380" y="911596"/>
          <a:ext cx="6867117" cy="5525064"/>
        </p:xfrm>
        <a:graphic>
          <a:graphicData uri="http://schemas.openxmlformats.org/drawingml/2006/table">
            <a:tbl>
              <a:tblPr firstRow="1" bandRow="1">
                <a:tableStyleId>{5C22544A-7EE6-4342-B048-85BDC9FD1C3A}</a:tableStyleId>
              </a:tblPr>
              <a:tblGrid>
                <a:gridCol w="1384965">
                  <a:extLst>
                    <a:ext uri="{9D8B030D-6E8A-4147-A177-3AD203B41FA5}">
                      <a16:colId xmlns="" xmlns:a16="http://schemas.microsoft.com/office/drawing/2014/main" val="2615810968"/>
                    </a:ext>
                  </a:extLst>
                </a:gridCol>
                <a:gridCol w="1356111">
                  <a:extLst>
                    <a:ext uri="{9D8B030D-6E8A-4147-A177-3AD203B41FA5}">
                      <a16:colId xmlns="" xmlns:a16="http://schemas.microsoft.com/office/drawing/2014/main" val="3508942810"/>
                    </a:ext>
                  </a:extLst>
                </a:gridCol>
                <a:gridCol w="1356111">
                  <a:extLst>
                    <a:ext uri="{9D8B030D-6E8A-4147-A177-3AD203B41FA5}">
                      <a16:colId xmlns="" xmlns:a16="http://schemas.microsoft.com/office/drawing/2014/main" val="4181067485"/>
                    </a:ext>
                  </a:extLst>
                </a:gridCol>
                <a:gridCol w="1384965">
                  <a:extLst>
                    <a:ext uri="{9D8B030D-6E8A-4147-A177-3AD203B41FA5}">
                      <a16:colId xmlns="" xmlns:a16="http://schemas.microsoft.com/office/drawing/2014/main" val="4199313992"/>
                    </a:ext>
                  </a:extLst>
                </a:gridCol>
                <a:gridCol w="1384965">
                  <a:extLst>
                    <a:ext uri="{9D8B030D-6E8A-4147-A177-3AD203B41FA5}">
                      <a16:colId xmlns="" xmlns:a16="http://schemas.microsoft.com/office/drawing/2014/main" val="480874105"/>
                    </a:ext>
                  </a:extLst>
                </a:gridCol>
              </a:tblGrid>
              <a:tr h="304988">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SECTION – A</a:t>
                      </a: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b="1">
                        <a:solidFill>
                          <a:srgbClr val="FFFFFF"/>
                        </a:solidFill>
                        <a:effectLst/>
                        <a:latin typeface="Tahoma" panose="020B0604030504040204" pitchFamily="34" charset="0"/>
                      </a:endParaRPr>
                    </a:p>
                  </a:txBody>
                  <a:tcPr marL="9525" marR="9525" marT="9525" anchor="ctr"/>
                </a:tc>
                <a:extLst>
                  <a:ext uri="{0D108BD9-81ED-4DB2-BD59-A6C34878D82A}">
                    <a16:rowId xmlns="" xmlns:a16="http://schemas.microsoft.com/office/drawing/2014/main" val="3202183594"/>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988927036"/>
                  </a:ext>
                </a:extLst>
              </a:tr>
              <a:tr h="304988">
                <a:tc>
                  <a:txBody>
                    <a:bodyPr/>
                    <a:lstStyle/>
                    <a:p>
                      <a:pPr rtl="0" fontAlgn="ctr"/>
                      <a:r>
                        <a:rPr lang="en-US" sz="1000">
                          <a:effectLst/>
                        </a:rPr>
                        <a:t>1. </a:t>
                      </a:r>
                      <a:endParaRPr lang="en-US" sz="1000">
                        <a:effectLst/>
                        <a:latin typeface="Tahoma" panose="020B0604030504040204" pitchFamily="34" charset="0"/>
                      </a:endParaRPr>
                    </a:p>
                  </a:txBody>
                  <a:tcPr marL="25717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[10×1=10]</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363564389"/>
                  </a:ext>
                </a:extLst>
              </a:tr>
              <a:tr h="609976">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426073133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21774411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321136301"/>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49175368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1235338996"/>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1-f.</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1050076496"/>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1-g.</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117799030"/>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1-h.</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62996467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1-i.</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98984356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1-j.</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00182192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023880869"/>
                  </a:ext>
                </a:extLst>
              </a:tr>
              <a:tr h="304988">
                <a:tc>
                  <a:txBody>
                    <a:bodyPr/>
                    <a:lstStyle/>
                    <a:p>
                      <a:pPr rtl="0" fontAlgn="ctr"/>
                      <a:r>
                        <a:rPr lang="en-US" sz="1000">
                          <a:effectLst/>
                        </a:rPr>
                        <a:t>2</a:t>
                      </a: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[5×2=10]</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4077240242"/>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49060048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069860224"/>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533860777"/>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638884879"/>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1546615143"/>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591312234"/>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76256750"/>
                  </a:ext>
                </a:extLst>
              </a:tr>
              <a:tr h="190617">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101335935"/>
                  </a:ext>
                </a:extLst>
              </a:tr>
            </a:tbl>
          </a:graphicData>
        </a:graphic>
      </p:graphicFrame>
    </p:spTree>
    <p:extLst>
      <p:ext uri="{BB962C8B-B14F-4D97-AF65-F5344CB8AC3E}">
        <p14:creationId xmlns="" xmlns:p14="http://schemas.microsoft.com/office/powerpoint/2010/main" val="18797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4D9CD2C-67DC-4669-99D0-87A285803EAC}"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5" name="Table 4">
            <a:extLst>
              <a:ext uri="{FF2B5EF4-FFF2-40B4-BE49-F238E27FC236}">
                <a16:creationId xmlns="" xmlns:a16="http://schemas.microsoft.com/office/drawing/2014/main" id="{BBDE09EE-231F-6054-7346-D7DDBC88B36B}"/>
              </a:ext>
            </a:extLst>
          </p:cNvPr>
          <p:cNvGraphicFramePr>
            <a:graphicFrameLocks noGrp="1"/>
          </p:cNvGraphicFramePr>
          <p:nvPr/>
        </p:nvGraphicFramePr>
        <p:xfrm>
          <a:off x="1312989" y="710689"/>
          <a:ext cx="7498591" cy="3029501"/>
        </p:xfrm>
        <a:graphic>
          <a:graphicData uri="http://schemas.openxmlformats.org/drawingml/2006/table">
            <a:tbl>
              <a:tblPr firstRow="1" bandRow="1">
                <a:tableStyleId>{5C22544A-7EE6-4342-B048-85BDC9FD1C3A}</a:tableStyleId>
              </a:tblPr>
              <a:tblGrid>
                <a:gridCol w="1512321">
                  <a:extLst>
                    <a:ext uri="{9D8B030D-6E8A-4147-A177-3AD203B41FA5}">
                      <a16:colId xmlns="" xmlns:a16="http://schemas.microsoft.com/office/drawing/2014/main" val="1987856129"/>
                    </a:ext>
                  </a:extLst>
                </a:gridCol>
                <a:gridCol w="1480814">
                  <a:extLst>
                    <a:ext uri="{9D8B030D-6E8A-4147-A177-3AD203B41FA5}">
                      <a16:colId xmlns="" xmlns:a16="http://schemas.microsoft.com/office/drawing/2014/main" val="3567896315"/>
                    </a:ext>
                  </a:extLst>
                </a:gridCol>
                <a:gridCol w="1480814">
                  <a:extLst>
                    <a:ext uri="{9D8B030D-6E8A-4147-A177-3AD203B41FA5}">
                      <a16:colId xmlns="" xmlns:a16="http://schemas.microsoft.com/office/drawing/2014/main" val="2650221871"/>
                    </a:ext>
                  </a:extLst>
                </a:gridCol>
                <a:gridCol w="1512321">
                  <a:extLst>
                    <a:ext uri="{9D8B030D-6E8A-4147-A177-3AD203B41FA5}">
                      <a16:colId xmlns="" xmlns:a16="http://schemas.microsoft.com/office/drawing/2014/main" val="4201647559"/>
                    </a:ext>
                  </a:extLst>
                </a:gridCol>
                <a:gridCol w="1512321">
                  <a:extLst>
                    <a:ext uri="{9D8B030D-6E8A-4147-A177-3AD203B41FA5}">
                      <a16:colId xmlns="" xmlns:a16="http://schemas.microsoft.com/office/drawing/2014/main" val="956889266"/>
                    </a:ext>
                  </a:extLst>
                </a:gridCol>
              </a:tblGrid>
              <a:tr h="542664">
                <a:tc gridSpan="3">
                  <a:txBody>
                    <a:bodyPr/>
                    <a:lstStyle/>
                    <a:p>
                      <a:pPr algn="ctr" rtl="0" fontAlgn="ctr"/>
                      <a:r>
                        <a:rPr lang="en-US" sz="1000">
                          <a:effectLst/>
                        </a:rPr>
                        <a:t>SECTION – B</a:t>
                      </a:r>
                      <a:endParaRPr lang="en-US" sz="1000" b="1">
                        <a:solidFill>
                          <a:srgbClr val="FFFFFF"/>
                        </a:solidFill>
                        <a:effectLst/>
                        <a:latin typeface="Tahoma" panose="020B0604030504040204" pitchFamily="34" charset="0"/>
                      </a:endParaRPr>
                    </a:p>
                  </a:txBody>
                  <a:tcPr marL="9525" marR="9525" marT="9525" anchor="ctr"/>
                </a:tc>
                <a:tc hMerge="1">
                  <a:txBody>
                    <a:bodyPr/>
                    <a:lstStyle/>
                    <a:p>
                      <a:endParaRPr lang="en-US"/>
                    </a:p>
                  </a:txBody>
                  <a:tcP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911838510"/>
                  </a:ext>
                </a:extLst>
              </a:tr>
              <a:tr h="203499">
                <a:tc gridSpan="3">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hMerge="1">
                  <a:txBody>
                    <a:bodyPr/>
                    <a:lstStyle/>
                    <a:p>
                      <a:endParaRPr lang="en-US"/>
                    </a:p>
                  </a:txBody>
                  <a:tcPr/>
                </a:tc>
                <a:tc hMerge="1">
                  <a:txBody>
                    <a:bodyPr/>
                    <a:lstStyle/>
                    <a:p>
                      <a:endParaRPr lang="en-US"/>
                    </a:p>
                  </a:txBody>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268373231"/>
                  </a:ext>
                </a:extLst>
              </a:tr>
              <a:tr h="284899">
                <a:tc>
                  <a:txBody>
                    <a:bodyPr/>
                    <a:lstStyle/>
                    <a:p>
                      <a:pPr rtl="0" fontAlgn="ctr"/>
                      <a:r>
                        <a:rPr lang="en-US" sz="1000">
                          <a:effectLst/>
                        </a:rPr>
                        <a:t>3</a:t>
                      </a:r>
                      <a:endParaRPr lang="en-US" sz="1000" b="1">
                        <a:solidFill>
                          <a:srgbClr val="FFFFFF"/>
                        </a:solidFill>
                        <a:effectLst/>
                        <a:latin typeface="Tahoma" panose="020B0604030504040204" pitchFamily="34" charset="0"/>
                      </a:endParaRPr>
                    </a:p>
                  </a:txBody>
                  <a:tcPr marL="9525" marR="9525" marT="9525" anchor="ctr"/>
                </a:tc>
                <a:tc gridSpan="2">
                  <a:txBody>
                    <a:bodyPr/>
                    <a:lstStyle/>
                    <a:p>
                      <a:pPr rtl="0" fontAlgn="ctr"/>
                      <a:r>
                        <a:rPr lang="en-US" sz="1000">
                          <a:effectLst/>
                        </a:rPr>
                        <a:t>Answer any five of the following-</a:t>
                      </a:r>
                      <a:endParaRPr lang="en-US" sz="1000">
                        <a:effectLst/>
                        <a:latin typeface="Tahoma" panose="020B0604030504040204" pitchFamily="34" charset="0"/>
                      </a:endParaRPr>
                    </a:p>
                  </a:txBody>
                  <a:tcPr marL="9525" marR="9525" marT="9525" anchor="ctr"/>
                </a:tc>
                <a:tc hMerge="1">
                  <a:txBody>
                    <a:bodyPr/>
                    <a:lstStyle/>
                    <a:p>
                      <a:endParaRPr lang="en-US"/>
                    </a:p>
                  </a:txBody>
                  <a:tcPr/>
                </a:tc>
                <a:tc>
                  <a:txBody>
                    <a:bodyPr/>
                    <a:lstStyle/>
                    <a:p>
                      <a:pPr rtl="0" fontAlgn="ctr"/>
                      <a:r>
                        <a:rPr lang="en-US" sz="1000">
                          <a:effectLst/>
                        </a:rPr>
                        <a:t>[5×6=30]</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813571308"/>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462661684"/>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1890128662"/>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2137605740"/>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879559256"/>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1121173555"/>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3-f.</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4080153004"/>
                  </a:ext>
                </a:extLst>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a:effectLst/>
                        </a:rPr>
                        <a:t>3-g.</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-6</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extLst>
                  <a:ext uri="{0D108BD9-81ED-4DB2-BD59-A6C34878D82A}">
                    <a16:rowId xmlns="" xmlns:a16="http://schemas.microsoft.com/office/drawing/2014/main" val="3550348655"/>
                  </a:ext>
                </a:extLst>
              </a:tr>
            </a:tbl>
          </a:graphicData>
        </a:graphic>
      </p:graphicFrame>
    </p:spTree>
    <p:extLst>
      <p:ext uri="{BB962C8B-B14F-4D97-AF65-F5344CB8AC3E}">
        <p14:creationId xmlns="" xmlns:p14="http://schemas.microsoft.com/office/powerpoint/2010/main" val="34316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2EED70B-636A-4B7D-82D6-51E3B0222196}"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a:latin typeface="Calibri (Body)"/>
              </a:rPr>
              <a:t>Question Paper Template</a:t>
            </a:r>
            <a:endParaRPr kumimoji="0" lang="en-US" sz="3000" b="0" i="0" u="none" strike="noStrike" kern="1200" cap="none" spc="0" normalizeH="0" baseline="0" noProof="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4" name="Table 3">
            <a:extLst>
              <a:ext uri="{FF2B5EF4-FFF2-40B4-BE49-F238E27FC236}">
                <a16:creationId xmlns="" xmlns:a16="http://schemas.microsoft.com/office/drawing/2014/main" id="{47879E0D-1C6F-9F15-3C6D-EF954C62546A}"/>
              </a:ext>
            </a:extLst>
          </p:cNvPr>
          <p:cNvGraphicFramePr>
            <a:graphicFrameLocks noGrp="1"/>
          </p:cNvGraphicFramePr>
          <p:nvPr/>
        </p:nvGraphicFramePr>
        <p:xfrm>
          <a:off x="1012958" y="780251"/>
          <a:ext cx="7655804" cy="5610875"/>
        </p:xfrm>
        <a:graphic>
          <a:graphicData uri="http://schemas.openxmlformats.org/drawingml/2006/table">
            <a:tbl>
              <a:tblPr firstRow="1" bandRow="1">
                <a:tableStyleId>{5C22544A-7EE6-4342-B048-85BDC9FD1C3A}</a:tableStyleId>
              </a:tblPr>
              <a:tblGrid>
                <a:gridCol w="1542046">
                  <a:extLst>
                    <a:ext uri="{9D8B030D-6E8A-4147-A177-3AD203B41FA5}">
                      <a16:colId xmlns="" xmlns:a16="http://schemas.microsoft.com/office/drawing/2014/main" val="4246747148"/>
                    </a:ext>
                  </a:extLst>
                </a:gridCol>
                <a:gridCol w="1514833">
                  <a:extLst>
                    <a:ext uri="{9D8B030D-6E8A-4147-A177-3AD203B41FA5}">
                      <a16:colId xmlns="" xmlns:a16="http://schemas.microsoft.com/office/drawing/2014/main" val="282161735"/>
                    </a:ext>
                  </a:extLst>
                </a:gridCol>
                <a:gridCol w="1514833">
                  <a:extLst>
                    <a:ext uri="{9D8B030D-6E8A-4147-A177-3AD203B41FA5}">
                      <a16:colId xmlns="" xmlns:a16="http://schemas.microsoft.com/office/drawing/2014/main" val="2930949946"/>
                    </a:ext>
                  </a:extLst>
                </a:gridCol>
                <a:gridCol w="1542046">
                  <a:extLst>
                    <a:ext uri="{9D8B030D-6E8A-4147-A177-3AD203B41FA5}">
                      <a16:colId xmlns="" xmlns:a16="http://schemas.microsoft.com/office/drawing/2014/main" val="2363341358"/>
                    </a:ext>
                  </a:extLst>
                </a:gridCol>
                <a:gridCol w="1542046">
                  <a:extLst>
                    <a:ext uri="{9D8B030D-6E8A-4147-A177-3AD203B41FA5}">
                      <a16:colId xmlns="" xmlns:a16="http://schemas.microsoft.com/office/drawing/2014/main" val="3283562272"/>
                    </a:ext>
                  </a:extLst>
                </a:gridCol>
              </a:tblGrid>
              <a:tr h="246395">
                <a:tc gridSpan="3">
                  <a:txBody>
                    <a:bodyPr/>
                    <a:lstStyle/>
                    <a:p>
                      <a:pPr algn="ctr" fontAlgn="base"/>
                      <a:r>
                        <a:rPr lang="en-US" sz="1000">
                          <a:effectLst/>
                        </a:rPr>
                        <a:t>SECTION – C ​</a:t>
                      </a:r>
                      <a:endParaRPr lang="en-US" b="1">
                        <a:solidFill>
                          <a:srgbClr val="FFFFFF"/>
                        </a:solidFill>
                        <a:effectLst/>
                      </a:endParaRPr>
                    </a:p>
                  </a:txBody>
                  <a:tcPr anchor="ctr"/>
                </a:tc>
                <a:tc hMerge="1">
                  <a:txBody>
                    <a:bodyPr/>
                    <a:lstStyle/>
                    <a:p>
                      <a:endParaRPr lang="en-US"/>
                    </a:p>
                  </a:txBody>
                  <a:tcPr/>
                </a:tc>
                <a:tc hMerge="1">
                  <a:txBody>
                    <a:bodyPr/>
                    <a:lstStyle/>
                    <a:p>
                      <a:endParaRPr lang="en-US"/>
                    </a:p>
                  </a:txBody>
                  <a:tcPr/>
                </a:tc>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algn="ctr" fontAlgn="base"/>
                      <a:r>
                        <a:rPr lang="en-US" sz="1000">
                          <a:effectLst/>
                        </a:rPr>
                        <a:t>CO​</a:t>
                      </a:r>
                      <a:endParaRPr lang="en-US" b="1">
                        <a:solidFill>
                          <a:srgbClr val="FFFFFF"/>
                        </a:solidFill>
                        <a:effectLst/>
                      </a:endParaRPr>
                    </a:p>
                  </a:txBody>
                  <a:tcPr anchor="ctr"/>
                </a:tc>
                <a:extLst>
                  <a:ext uri="{0D108BD9-81ED-4DB2-BD59-A6C34878D82A}">
                    <a16:rowId xmlns="" xmlns:a16="http://schemas.microsoft.com/office/drawing/2014/main" val="347570289"/>
                  </a:ext>
                </a:extLst>
              </a:tr>
              <a:tr h="226389">
                <a:tc gridSpan="3">
                  <a:txBody>
                    <a:bodyPr/>
                    <a:lstStyle/>
                    <a:p>
                      <a:pPr algn="ctr" fontAlgn="auto"/>
                      <a:r>
                        <a:rPr lang="en-US" sz="1000">
                          <a:effectLst/>
                        </a:rPr>
                        <a:t>​</a:t>
                      </a:r>
                      <a:endParaRPr lang="en-US" sz="1000" b="1">
                        <a:solidFill>
                          <a:srgbClr val="FFFFFF"/>
                        </a:solidFill>
                        <a:effectLst/>
                        <a:latin typeface="Tahoma" panose="020B0604030504040204" pitchFamily="34" charset="0"/>
                      </a:endParaRPr>
                    </a:p>
                  </a:txBody>
                  <a:tcPr anchor="ctr"/>
                </a:tc>
                <a:tc hMerge="1">
                  <a:txBody>
                    <a:bodyPr/>
                    <a:lstStyle/>
                    <a:p>
                      <a:endParaRPr lang="en-US"/>
                    </a:p>
                  </a:txBody>
                  <a:tcPr/>
                </a:tc>
                <a:tc hMerge="1">
                  <a:txBody>
                    <a:bodyPr/>
                    <a:lstStyle/>
                    <a:p>
                      <a:endParaRPr lang="en-US"/>
                    </a:p>
                  </a:txBody>
                  <a:tcP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460430745"/>
                  </a:ext>
                </a:extLst>
              </a:tr>
              <a:tr h="226389">
                <a:tc>
                  <a:txBody>
                    <a:bodyPr/>
                    <a:lstStyle/>
                    <a:p>
                      <a:pPr fontAlgn="base"/>
                      <a:r>
                        <a:rPr lang="en-US" sz="1000">
                          <a:effectLst/>
                        </a:rPr>
                        <a:t>4​</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fontAlgn="base"/>
                      <a:r>
                        <a:rPr lang="en-US" sz="1000">
                          <a:effectLst/>
                        </a:rPr>
                        <a:t>[5×10=50]​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3641806524"/>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419502401"/>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862422013"/>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568430519"/>
                  </a:ext>
                </a:extLst>
              </a:tr>
              <a:tr h="226389">
                <a:tc>
                  <a:txBody>
                    <a:bodyPr/>
                    <a:lstStyle/>
                    <a:p>
                      <a:pPr fontAlgn="base"/>
                      <a:r>
                        <a:rPr lang="en-US" sz="1000">
                          <a:effectLst/>
                        </a:rPr>
                        <a:t>5​</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59312090"/>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551853426"/>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329727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533326063"/>
                  </a:ext>
                </a:extLst>
              </a:tr>
              <a:tr h="226389">
                <a:tc>
                  <a:txBody>
                    <a:bodyPr/>
                    <a:lstStyle/>
                    <a:p>
                      <a:pPr fontAlgn="base"/>
                      <a:r>
                        <a:rPr lang="en-US" sz="1000">
                          <a:effectLst/>
                        </a:rPr>
                        <a:t>6​</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89264660"/>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342704116"/>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3436657096"/>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0867135"/>
                  </a:ext>
                </a:extLst>
              </a:tr>
              <a:tr h="226389">
                <a:tc>
                  <a:txBody>
                    <a:bodyPr/>
                    <a:lstStyle/>
                    <a:p>
                      <a:pPr fontAlgn="base"/>
                      <a:r>
                        <a:rPr lang="en-US" sz="1000">
                          <a:effectLst/>
                        </a:rPr>
                        <a:t>7​</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125467265"/>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03017443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3031631"/>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379033657"/>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216088836"/>
                  </a:ext>
                </a:extLst>
              </a:tr>
              <a:tr h="226389">
                <a:tc>
                  <a:txBody>
                    <a:bodyPr/>
                    <a:lstStyle/>
                    <a:p>
                      <a:pPr fontAlgn="base"/>
                      <a:r>
                        <a:rPr lang="en-US" sz="1000">
                          <a:effectLst/>
                        </a:rPr>
                        <a:t>8​</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xBody>
                    <a:bodyPr/>
                    <a:lstStyle/>
                    <a:p>
                      <a:endParaRPr lang="en-US"/>
                    </a:p>
                  </a:txBody>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44087667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3694988570"/>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2372807692"/>
                  </a:ext>
                </a:extLst>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extLst>
                  <a:ext uri="{0D108BD9-81ED-4DB2-BD59-A6C34878D82A}">
                    <a16:rowId xmlns="" xmlns:a16="http://schemas.microsoft.com/office/drawing/2014/main" val="197570991"/>
                  </a:ext>
                </a:extLst>
              </a:tr>
            </a:tbl>
          </a:graphicData>
        </a:graphic>
      </p:graphicFrame>
    </p:spTree>
    <p:extLst>
      <p:ext uri="{BB962C8B-B14F-4D97-AF65-F5344CB8AC3E}">
        <p14:creationId xmlns="" xmlns:p14="http://schemas.microsoft.com/office/powerpoint/2010/main" val="391989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t>Basics recognition in the domain of Computer Science.</a:t>
            </a:r>
            <a:endParaRPr lang="en-IN" sz="2200" dirty="0"/>
          </a:p>
          <a:p>
            <a:pPr algn="just" fontAlgn="t">
              <a:lnSpc>
                <a:spcPct val="115000"/>
              </a:lnSpc>
              <a:spcBef>
                <a:spcPts val="0"/>
              </a:spcBef>
              <a:spcAft>
                <a:spcPts val="1000"/>
              </a:spcAft>
              <a:buSzPts val="1200"/>
              <a:tabLst>
                <a:tab pos="1533525" algn="l"/>
              </a:tabLst>
            </a:pPr>
            <a:r>
              <a:rPr lang="en-US" sz="2200" dirty="0"/>
              <a:t>Concept of network and operating system.</a:t>
            </a:r>
            <a:endParaRPr lang="en-IN" sz="2200" dirty="0"/>
          </a:p>
          <a:p>
            <a:pPr algn="just" fontAlgn="t">
              <a:lnSpc>
                <a:spcPct val="115000"/>
              </a:lnSpc>
              <a:spcBef>
                <a:spcPts val="0"/>
              </a:spcBef>
              <a:spcAft>
                <a:spcPts val="1000"/>
              </a:spcAft>
              <a:buSzPts val="1200"/>
              <a:tabLst>
                <a:tab pos="1533525" algn="l"/>
              </a:tabLst>
            </a:pPr>
            <a:r>
              <a:rPr lang="en-US" sz="2200" dirty="0"/>
              <a:t>Commands of programming language.</a:t>
            </a:r>
          </a:p>
          <a:p>
            <a:pPr algn="just"/>
            <a:endParaRPr lang="en-US" sz="2200" dirty="0"/>
          </a:p>
        </p:txBody>
      </p:sp>
      <p:sp>
        <p:nvSpPr>
          <p:cNvPr id="4" name="Date Placeholder 3"/>
          <p:cNvSpPr>
            <a:spLocks noGrp="1"/>
          </p:cNvSpPr>
          <p:nvPr>
            <p:ph type="dt" sz="half" idx="10"/>
          </p:nvPr>
        </p:nvSpPr>
        <p:spPr/>
        <p:txBody>
          <a:bodyPr/>
          <a:lstStyle/>
          <a:p>
            <a:fld id="{D8C4EB7B-6A0F-4A35-B8E9-E2F5B466929C}"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 Recap</a:t>
            </a: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048D86F9-EE37-485E-8F47-876175295A85}"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Brief Introduction about the Subject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xfrm>
            <a:off x="-304800" y="6356350"/>
            <a:ext cx="2895600" cy="365125"/>
          </a:xfrm>
        </p:spPr>
        <p:txBody>
          <a:bodyPr/>
          <a:lstStyle/>
          <a:p>
            <a:pPr algn="ctr">
              <a:buFont typeface="Arial" pitchFamily="34" charset="0"/>
              <a:buNone/>
              <a:defRPr/>
            </a:pPr>
            <a:fld id="{658A44FB-B6E4-4887-A3B1-62B1263D8B9E}" type="datetime1">
              <a:rPr lang="en-US" smtClean="0"/>
              <a:pPr algn="ctr">
                <a:buFont typeface="Arial" pitchFamily="34" charset="0"/>
                <a:buNone/>
                <a:defRPr/>
              </a:pPr>
              <a:t>2/17/2024</a:t>
            </a:fld>
            <a:endParaRPr lang="en-US" dirty="0"/>
          </a:p>
        </p:txBody>
      </p:sp>
      <p:sp>
        <p:nvSpPr>
          <p:cNvPr id="3075" name="Footer Placeholder 2"/>
          <p:cNvSpPr>
            <a:spLocks noGrp="1"/>
          </p:cNvSpPr>
          <p:nvPr>
            <p:ph type="ftr" sz="quarter" idx="11"/>
          </p:nvPr>
        </p:nvSpPr>
        <p:spPr>
          <a:xfrm>
            <a:off x="2743200" y="6356350"/>
            <a:ext cx="3505200" cy="365125"/>
          </a:xfrm>
        </p:spPr>
        <p:txBody>
          <a:bodyPr/>
          <a:lstStyle/>
          <a:p>
            <a:pPr algn="l">
              <a:buFont typeface="Arial" pitchFamily="34" charset="0"/>
              <a:buNone/>
              <a:defRPr/>
            </a:pPr>
            <a:r>
              <a:rPr lang="en-US" smtClean="0"/>
              <a:t>Mushtaq Ahmad Rather             Cyber security ANC0401                                    Unit 2</a:t>
            </a:r>
            <a:endParaRPr lang="en-US" dirty="0"/>
          </a:p>
        </p:txBody>
      </p:sp>
      <p:sp>
        <p:nvSpPr>
          <p:cNvPr id="3076" name="Slide Number Placeholder 3"/>
          <p:cNvSpPr>
            <a:spLocks noGrp="1"/>
          </p:cNvSpPr>
          <p:nvPr>
            <p:ph type="sldNum" sz="quarter" idx="12"/>
          </p:nvPr>
        </p:nvSpPr>
        <p:spPr>
          <a:xfrm>
            <a:off x="6705600" y="6264275"/>
            <a:ext cx="2895600" cy="365125"/>
          </a:xfrm>
        </p:spPr>
        <p:txBody>
          <a:bodyPr rtlCol="0"/>
          <a:lstStyle/>
          <a:p>
            <a:pPr algn="ctr" fontAlgn="auto">
              <a:spcBef>
                <a:spcPts val="0"/>
              </a:spcBef>
              <a:spcAft>
                <a:spcPts val="0"/>
              </a:spcAft>
              <a:buSzPts val="1400"/>
              <a:buFont typeface="Arial" pitchFamily="34" charset="0"/>
              <a:buNone/>
              <a:defRPr/>
            </a:pPr>
            <a:r>
              <a:rPr lang="en-US" dirty="0">
                <a:solidFill>
                  <a:schemeClr val="tx1">
                    <a:tint val="75000"/>
                  </a:schemeClr>
                </a:solidFill>
                <a:latin typeface="+mn-lt"/>
                <a:cs typeface="+mn-cs"/>
              </a:rPr>
              <a:t>2</a:t>
            </a:r>
          </a:p>
        </p:txBody>
      </p:sp>
      <p:sp>
        <p:nvSpPr>
          <p:cNvPr id="8" name="Rectangle 7"/>
          <p:cNvSpPr/>
          <p:nvPr/>
        </p:nvSpPr>
        <p:spPr>
          <a:xfrm>
            <a:off x="2997200" y="136525"/>
            <a:ext cx="3657600" cy="461963"/>
          </a:xfrm>
          <a:prstGeom prst="rect">
            <a:avLst/>
          </a:prstGeom>
          <a:solidFill>
            <a:schemeClr val="accent5">
              <a:lumMod val="20000"/>
              <a:lumOff val="80000"/>
            </a:schemeClr>
          </a:solidFill>
        </p:spPr>
        <p:txBody>
          <a:bodyPr>
            <a:spAutoFit/>
          </a:bodyPr>
          <a:lstStyle/>
          <a:p>
            <a:pPr fontAlgn="auto">
              <a:spcBef>
                <a:spcPts val="0"/>
              </a:spcBef>
              <a:spcAft>
                <a:spcPts val="0"/>
              </a:spcAft>
              <a:defRPr/>
            </a:pPr>
            <a:r>
              <a:rPr lang="en-US" sz="2400" dirty="0">
                <a:latin typeface="Arial" charset="0"/>
                <a:cs typeface="+mn-cs"/>
                <a:sym typeface="Arial" charset="0"/>
              </a:rPr>
              <a:t>Brief Introduction of Faculty</a:t>
            </a:r>
          </a:p>
        </p:txBody>
      </p:sp>
      <p:sp>
        <p:nvSpPr>
          <p:cNvPr id="6150" name="TextBox 8"/>
          <p:cNvSpPr txBox="1">
            <a:spLocks noChangeArrowheads="1"/>
          </p:cNvSpPr>
          <p:nvPr/>
        </p:nvSpPr>
        <p:spPr bwMode="auto">
          <a:xfrm>
            <a:off x="762000" y="2286000"/>
            <a:ext cx="8035925"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buFontTx/>
              <a:buNone/>
            </a:pPr>
            <a:r>
              <a:rPr lang="en-US" altLang="en-US" sz="1600" dirty="0" smtClean="0">
                <a:latin typeface="Times New Roman" panose="02020603050405020304" pitchFamily="18" charset="0"/>
                <a:cs typeface="Times New Roman" panose="02020603050405020304" pitchFamily="18" charset="0"/>
              </a:rPr>
              <a:t>I am pleased to introduce myself as </a:t>
            </a:r>
            <a:r>
              <a:rPr lang="en-US" altLang="en-US" sz="1600" b="1" dirty="0" err="1" smtClean="0">
                <a:latin typeface="Times New Roman" panose="02020603050405020304" pitchFamily="18" charset="0"/>
                <a:cs typeface="Times New Roman" panose="02020603050405020304" pitchFamily="18" charset="0"/>
              </a:rPr>
              <a:t>Mushtaq</a:t>
            </a:r>
            <a:r>
              <a:rPr lang="en-US" altLang="en-US" sz="1600" b="1" dirty="0" smtClean="0">
                <a:latin typeface="Times New Roman" panose="02020603050405020304" pitchFamily="18" charset="0"/>
                <a:cs typeface="Times New Roman" panose="02020603050405020304" pitchFamily="18" charset="0"/>
              </a:rPr>
              <a:t> Ahmad Rather </a:t>
            </a:r>
            <a:r>
              <a:rPr lang="en-US" altLang="en-US" sz="1600" dirty="0" smtClean="0">
                <a:latin typeface="Times New Roman" panose="02020603050405020304" pitchFamily="18" charset="0"/>
                <a:cs typeface="Times New Roman" panose="02020603050405020304" pitchFamily="18" charset="0"/>
              </a:rPr>
              <a:t>, presently associated with NIET, Greater </a:t>
            </a:r>
            <a:r>
              <a:rPr lang="en-US" altLang="en-US" sz="1600" dirty="0" err="1" smtClean="0">
                <a:latin typeface="Times New Roman" panose="02020603050405020304" pitchFamily="18" charset="0"/>
                <a:cs typeface="Times New Roman" panose="02020603050405020304" pitchFamily="18" charset="0"/>
              </a:rPr>
              <a:t>Noida</a:t>
            </a:r>
            <a:r>
              <a:rPr lang="en-US" altLang="en-US" sz="1600" dirty="0" smtClean="0">
                <a:latin typeface="Times New Roman" panose="02020603050405020304" pitchFamily="18" charset="0"/>
                <a:cs typeface="Times New Roman" panose="02020603050405020304" pitchFamily="18" charset="0"/>
              </a:rPr>
              <a:t> as Assistant Professor in </a:t>
            </a:r>
            <a:r>
              <a:rPr lang="en-US" altLang="en-US" sz="1600" dirty="0" err="1" smtClean="0">
                <a:latin typeface="Times New Roman" panose="02020603050405020304" pitchFamily="18" charset="0"/>
                <a:cs typeface="Times New Roman" panose="02020603050405020304" pitchFamily="18" charset="0"/>
              </a:rPr>
              <a:t>IoT</a:t>
            </a:r>
            <a:r>
              <a:rPr lang="en-US" altLang="en-US" sz="1600" dirty="0" smtClean="0">
                <a:latin typeface="Times New Roman" panose="02020603050405020304" pitchFamily="18" charset="0"/>
                <a:cs typeface="Times New Roman" panose="02020603050405020304" pitchFamily="18" charset="0"/>
              </a:rPr>
              <a:t> Department. </a:t>
            </a:r>
          </a:p>
          <a:p>
            <a:pPr algn="just">
              <a:lnSpc>
                <a:spcPct val="150000"/>
              </a:lnSpc>
              <a:spcBef>
                <a:spcPct val="0"/>
              </a:spcBef>
              <a:buFontTx/>
              <a:buNone/>
            </a:pPr>
            <a:r>
              <a:rPr lang="en-US" altLang="en-US" sz="1600" dirty="0" smtClean="0">
                <a:latin typeface="Times New Roman" panose="02020603050405020304" pitchFamily="18" charset="0"/>
                <a:cs typeface="Times New Roman" panose="02020603050405020304" pitchFamily="18" charset="0"/>
              </a:rPr>
              <a:t>I completed my </a:t>
            </a:r>
            <a:r>
              <a:rPr lang="en-US" altLang="en-US" sz="1600" dirty="0" err="1" smtClean="0">
                <a:latin typeface="Times New Roman" panose="02020603050405020304" pitchFamily="18" charset="0"/>
                <a:cs typeface="Times New Roman" panose="02020603050405020304" pitchFamily="18" charset="0"/>
              </a:rPr>
              <a:t>M.Tech</a:t>
            </a:r>
            <a:r>
              <a:rPr lang="en-US" altLang="en-US" sz="1600" dirty="0" smtClean="0">
                <a:latin typeface="Times New Roman" panose="02020603050405020304" pitchFamily="18" charset="0"/>
                <a:cs typeface="Times New Roman" panose="02020603050405020304" pitchFamily="18" charset="0"/>
              </a:rPr>
              <a:t>. degree  in </a:t>
            </a:r>
            <a:r>
              <a:rPr lang="en-US" altLang="en-US" sz="1600" b="1" dirty="0" smtClean="0">
                <a:latin typeface="Times New Roman" panose="02020603050405020304" pitchFamily="18" charset="0"/>
                <a:cs typeface="Times New Roman" panose="02020603050405020304" pitchFamily="18" charset="0"/>
              </a:rPr>
              <a:t>Cyber Security</a:t>
            </a:r>
            <a:r>
              <a:rPr lang="en-US" altLang="en-US" sz="1600" dirty="0" smtClean="0">
                <a:latin typeface="Times New Roman" panose="02020603050405020304" pitchFamily="18" charset="0"/>
                <a:cs typeface="Times New Roman" panose="02020603050405020304" pitchFamily="18" charset="0"/>
              </a:rPr>
              <a:t> form </a:t>
            </a:r>
            <a:r>
              <a:rPr lang="en-US" altLang="en-US" sz="1600" dirty="0" err="1" smtClean="0">
                <a:latin typeface="Times New Roman" panose="02020603050405020304" pitchFamily="18" charset="0"/>
                <a:cs typeface="Times New Roman" panose="02020603050405020304" pitchFamily="18" charset="0"/>
              </a:rPr>
              <a:t>Sharda</a:t>
            </a:r>
            <a:r>
              <a:rPr lang="en-US" altLang="en-US" sz="1600" dirty="0" smtClean="0">
                <a:latin typeface="Times New Roman" panose="02020603050405020304" pitchFamily="18" charset="0"/>
                <a:cs typeface="Times New Roman" panose="02020603050405020304" pitchFamily="18" charset="0"/>
              </a:rPr>
              <a:t> University Greater </a:t>
            </a:r>
            <a:r>
              <a:rPr lang="en-US" altLang="en-US" sz="1600" dirty="0" err="1" smtClean="0">
                <a:latin typeface="Times New Roman" panose="02020603050405020304" pitchFamily="18" charset="0"/>
                <a:cs typeface="Times New Roman" panose="02020603050405020304" pitchFamily="18" charset="0"/>
              </a:rPr>
              <a:t>Noida</a:t>
            </a:r>
            <a:r>
              <a:rPr lang="en-US" altLang="en-US" sz="1600" dirty="0" smtClean="0">
                <a:latin typeface="Times New Roman" panose="02020603050405020304" pitchFamily="18" charset="0"/>
                <a:cs typeface="Times New Roman" panose="02020603050405020304" pitchFamily="18" charset="0"/>
              </a:rPr>
              <a:t>. </a:t>
            </a:r>
          </a:p>
          <a:p>
            <a:pPr algn="just">
              <a:lnSpc>
                <a:spcPct val="150000"/>
              </a:lnSpc>
              <a:spcBef>
                <a:spcPct val="0"/>
              </a:spcBef>
              <a:buFontTx/>
              <a:buNone/>
            </a:pPr>
            <a:endParaRPr lang="en-US" altLang="en-US" sz="1600" dirty="0" smtClean="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600" dirty="0" smtClean="0">
                <a:latin typeface="Times New Roman" panose="02020603050405020304" pitchFamily="18" charset="0"/>
                <a:cs typeface="Times New Roman" panose="02020603050405020304" pitchFamily="18" charset="0"/>
              </a:rPr>
              <a:t>My area of interest is related to Computer Networks and Cyber Security.</a:t>
            </a:r>
            <a:endParaRPr lang="en-IN" altLang="en-US" sz="1600" dirty="0" smtClean="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IN" altLang="en-US" sz="1600" dirty="0">
              <a:latin typeface="Times New Roman" panose="02020603050405020304" pitchFamily="18" charset="0"/>
              <a:cs typeface="Times New Roman" panose="02020603050405020304" pitchFamily="18" charset="0"/>
            </a:endParaRPr>
          </a:p>
          <a:p>
            <a:pPr>
              <a:spcBef>
                <a:spcPct val="0"/>
              </a:spcBef>
              <a:buFontTx/>
              <a:buNone/>
            </a:pPr>
            <a:endParaRPr lang="en-US" altLang="en-US" sz="1800" dirty="0"/>
          </a:p>
        </p:txBody>
      </p:sp>
      <p:sp>
        <p:nvSpPr>
          <p:cNvPr id="6151"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p>
        </p:txBody>
      </p:sp>
      <p:grpSp>
        <p:nvGrpSpPr>
          <p:cNvPr id="6152" name="Group 1"/>
          <p:cNvGrpSpPr>
            <a:grpSpLocks/>
          </p:cNvGrpSpPr>
          <p:nvPr/>
        </p:nvGrpSpPr>
        <p:grpSpPr bwMode="auto">
          <a:xfrm>
            <a:off x="207963" y="360363"/>
            <a:ext cx="1509712" cy="1635125"/>
            <a:chOff x="0" y="0"/>
            <a:chExt cx="2305" cy="2545"/>
          </a:xfrm>
        </p:grpSpPr>
        <p:pic>
          <p:nvPicPr>
            <p:cNvPr id="6153"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 y="0"/>
              <a:ext cx="2280" cy="2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154" name="Group 2"/>
            <p:cNvGrpSpPr>
              <a:grpSpLocks/>
            </p:cNvGrpSpPr>
            <p:nvPr/>
          </p:nvGrpSpPr>
          <p:grpSpPr bwMode="auto">
            <a:xfrm>
              <a:off x="12" y="2533"/>
              <a:ext cx="2281" cy="2"/>
              <a:chOff x="12" y="2533"/>
              <a:chExt cx="2281" cy="2"/>
            </a:xfrm>
          </p:grpSpPr>
          <p:sp>
            <p:nvSpPr>
              <p:cNvPr id="6155" name="Freeform 3"/>
              <p:cNvSpPr>
                <a:spLocks/>
              </p:cNvSpPr>
              <p:nvPr/>
            </p:nvSpPr>
            <p:spPr bwMode="auto">
              <a:xfrm>
                <a:off x="12" y="2533"/>
                <a:ext cx="2281" cy="2"/>
              </a:xfrm>
              <a:custGeom>
                <a:avLst/>
                <a:gdLst>
                  <a:gd name="T0" fmla="*/ 0 w 2281"/>
                  <a:gd name="T1" fmla="*/ 0 h 2"/>
                  <a:gd name="T2" fmla="*/ 2280 w 2281"/>
                  <a:gd name="T3" fmla="*/ 0 h 2"/>
                  <a:gd name="T4" fmla="*/ 0 60000 65536"/>
                  <a:gd name="T5" fmla="*/ 0 60000 65536"/>
                  <a:gd name="T6" fmla="*/ 0 w 2281"/>
                  <a:gd name="T7" fmla="*/ 0 h 2"/>
                  <a:gd name="T8" fmla="*/ 2281 w 2281"/>
                  <a:gd name="T9" fmla="*/ 2 h 2"/>
                </a:gdLst>
                <a:ahLst/>
                <a:cxnLst>
                  <a:cxn ang="T4">
                    <a:pos x="T0" y="T1"/>
                  </a:cxn>
                  <a:cxn ang="T5">
                    <a:pos x="T2" y="T3"/>
                  </a:cxn>
                </a:cxnLst>
                <a:rect l="T6" t="T7" r="T8" b="T9"/>
                <a:pathLst>
                  <a:path w="2281" h="2">
                    <a:moveTo>
                      <a:pt x="0" y="0"/>
                    </a:moveTo>
                    <a:lnTo>
                      <a:pt x="2280" y="0"/>
                    </a:lnTo>
                  </a:path>
                </a:pathLst>
              </a:custGeom>
              <a:noFill/>
              <a:ln w="1524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pic>
        <p:nvPicPr>
          <p:cNvPr id="12" name="Picture 11" descr="WhatsApp Image 2024-01-18 at 04.42.11.jpeg"/>
          <p:cNvPicPr>
            <a:picLocks noChangeAspect="1"/>
          </p:cNvPicPr>
          <p:nvPr/>
        </p:nvPicPr>
        <p:blipFill>
          <a:blip r:embed="rId3" cstate="print"/>
          <a:stretch>
            <a:fillRect/>
          </a:stretch>
        </p:blipFill>
        <p:spPr>
          <a:xfrm>
            <a:off x="228600" y="152400"/>
            <a:ext cx="1490133" cy="1915886"/>
          </a:xfrm>
          <a:prstGeom prst="rect">
            <a:avLst/>
          </a:prstGeom>
        </p:spPr>
      </p:pic>
    </p:spTree>
    <p:extLst>
      <p:ext uri="{BB962C8B-B14F-4D97-AF65-F5344CB8AC3E}">
        <p14:creationId xmlns="" xmlns:p14="http://schemas.microsoft.com/office/powerpoint/2010/main" val="24225257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5072082"/>
          </a:xfrm>
        </p:spPr>
        <p:txBody>
          <a:bodyPr>
            <a:normAutofit/>
          </a:bodyPr>
          <a:lstStyle/>
          <a:p>
            <a:pPr>
              <a:spcAft>
                <a:spcPts val="600"/>
              </a:spcAft>
            </a:pPr>
            <a:r>
              <a:rPr lang="en-US" sz="2200" dirty="0">
                <a:latin typeface="Calibri (Body)"/>
              </a:rPr>
              <a:t>Application Security </a:t>
            </a:r>
          </a:p>
          <a:p>
            <a:pPr algn="just">
              <a:spcAft>
                <a:spcPts val="600"/>
              </a:spcAft>
            </a:pPr>
            <a:r>
              <a:rPr lang="en-IN" sz="2200" dirty="0">
                <a:latin typeface="Calibri (Body)"/>
              </a:rPr>
              <a:t>Data Security Considerations- Backups, Archival Storage and Disposal of Data</a:t>
            </a:r>
            <a:endParaRPr lang="en-US" sz="2200" dirty="0">
              <a:latin typeface="Calibri (Body)"/>
            </a:endParaRPr>
          </a:p>
          <a:p>
            <a:pPr algn="just">
              <a:spcAft>
                <a:spcPts val="600"/>
              </a:spcAft>
            </a:pPr>
            <a:r>
              <a:rPr lang="en-IN" sz="2200" dirty="0">
                <a:latin typeface="Calibri (Body)"/>
              </a:rPr>
              <a:t>Security Technology</a:t>
            </a:r>
            <a:r>
              <a:rPr lang="en-US" sz="2200" dirty="0">
                <a:latin typeface="Calibri (Body)"/>
              </a:rPr>
              <a:t>(</a:t>
            </a:r>
            <a:r>
              <a:rPr lang="en-IN" sz="2200" dirty="0">
                <a:latin typeface="Calibri (Body)"/>
              </a:rPr>
              <a:t>Firewall and VPNs, Intrusion Detection Access Control)</a:t>
            </a:r>
            <a:endParaRPr lang="en-US" sz="2200" dirty="0">
              <a:latin typeface="Calibri (Body)"/>
            </a:endParaRPr>
          </a:p>
          <a:p>
            <a:pPr>
              <a:spcAft>
                <a:spcPts val="600"/>
              </a:spcAft>
            </a:pPr>
            <a:r>
              <a:rPr lang="en-IN" sz="2200" dirty="0">
                <a:latin typeface="Calibri (Body)"/>
              </a:rPr>
              <a:t>Security Threats</a:t>
            </a:r>
            <a:endParaRPr lang="en-US" sz="2200" dirty="0">
              <a:latin typeface="Calibri (Body)"/>
            </a:endParaRPr>
          </a:p>
          <a:p>
            <a:pPr>
              <a:spcAft>
                <a:spcPts val="600"/>
              </a:spcAft>
            </a:pPr>
            <a:r>
              <a:rPr lang="en-IN" sz="2200" dirty="0">
                <a:latin typeface="Calibri (Body)"/>
              </a:rPr>
              <a:t>Security Threats to E-Commerce(</a:t>
            </a:r>
            <a:r>
              <a:rPr lang="en-US" sz="2200" dirty="0">
                <a:latin typeface="Calibri (Body)"/>
              </a:rPr>
              <a:t>Electronic Payment System, e- Cash, C</a:t>
            </a:r>
            <a:r>
              <a:rPr lang="en-IN" sz="2200" dirty="0" err="1">
                <a:latin typeface="Calibri (Body)"/>
              </a:rPr>
              <a:t>redit</a:t>
            </a:r>
            <a:r>
              <a:rPr lang="en-IN" sz="2200" dirty="0">
                <a:latin typeface="Calibri (Body)"/>
              </a:rPr>
              <a:t>/Debit Cards)</a:t>
            </a:r>
            <a:endParaRPr lang="en-US" sz="2200" dirty="0">
              <a:latin typeface="Calibri (Body)"/>
            </a:endParaRPr>
          </a:p>
          <a:p>
            <a:pPr>
              <a:spcAft>
                <a:spcPts val="600"/>
              </a:spcAft>
              <a:buNone/>
            </a:pPr>
            <a:endParaRPr lang="en-US" sz="2400" dirty="0"/>
          </a:p>
        </p:txBody>
      </p:sp>
      <p:sp>
        <p:nvSpPr>
          <p:cNvPr id="6" name="Date Placeholder 5"/>
          <p:cNvSpPr>
            <a:spLocks noGrp="1"/>
          </p:cNvSpPr>
          <p:nvPr>
            <p:ph type="dt" sz="half" idx="10"/>
          </p:nvPr>
        </p:nvSpPr>
        <p:spPr/>
        <p:txBody>
          <a:bodyPr/>
          <a:lstStyle/>
          <a:p>
            <a:fld id="{7C65EAD9-BFAA-4F39-8786-9685D73B335D}"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  Unit </a:t>
            </a:r>
            <a:r>
              <a:rPr kumimoji="0" lang="en-US" sz="3000" b="0" i="0" u="none" strike="noStrike" kern="1200" cap="none" spc="0" normalizeH="0" baseline="0" noProof="0" dirty="0">
                <a:ln>
                  <a:noFill/>
                </a:ln>
                <a:solidFill>
                  <a:schemeClr val="dk1"/>
                </a:solidFill>
                <a:effectLst/>
                <a:uLnTx/>
                <a:uFillTx/>
                <a:latin typeface="Calibri (Body)"/>
              </a:rPr>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90AE426-4033-45F0-BA24-1EB448B884DF}"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 </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graphicFrame>
        <p:nvGraphicFramePr>
          <p:cNvPr id="12" name="Table 11"/>
          <p:cNvGraphicFramePr>
            <a:graphicFrameLocks noGrp="1"/>
          </p:cNvGraphicFramePr>
          <p:nvPr>
            <p:extLst>
              <p:ext uri="{D42A27DB-BD31-4B8C-83A1-F6EECF244321}">
                <p14:modId xmlns="" xmlns:p14="http://schemas.microsoft.com/office/powerpoint/2010/main" val="1931257246"/>
              </p:ext>
            </p:extLst>
          </p:nvPr>
        </p:nvGraphicFramePr>
        <p:xfrm>
          <a:off x="304800" y="857232"/>
          <a:ext cx="8511540" cy="4710138"/>
        </p:xfrm>
        <a:graphic>
          <a:graphicData uri="http://schemas.openxmlformats.org/drawingml/2006/table">
            <a:tbl>
              <a:tblPr firstRow="1" bandRow="1">
                <a:tableStyleId>{5C22544A-7EE6-4342-B048-85BDC9FD1C3A}</a:tableStyleId>
              </a:tblPr>
              <a:tblGrid>
                <a:gridCol w="2409812">
                  <a:extLst>
                    <a:ext uri="{9D8B030D-6E8A-4147-A177-3AD203B41FA5}">
                      <a16:colId xmlns="" xmlns:a16="http://schemas.microsoft.com/office/drawing/2014/main" val="20000"/>
                    </a:ext>
                  </a:extLst>
                </a:gridCol>
                <a:gridCol w="6101728">
                  <a:extLst>
                    <a:ext uri="{9D8B030D-6E8A-4147-A177-3AD203B41FA5}">
                      <a16:colId xmlns="" xmlns:a16="http://schemas.microsoft.com/office/drawing/2014/main" val="20001"/>
                    </a:ext>
                  </a:extLst>
                </a:gridCol>
              </a:tblGrid>
              <a:tr h="315246">
                <a:tc>
                  <a:txBody>
                    <a:bodyPr/>
                    <a:lstStyle/>
                    <a:p>
                      <a:pPr algn="ctr"/>
                      <a:r>
                        <a:rPr lang="en-GB" sz="2200" dirty="0">
                          <a:latin typeface="+mn-lt"/>
                          <a:cs typeface="Times New Roman" pitchFamily="18" charset="0"/>
                        </a:rPr>
                        <a:t>Topic</a:t>
                      </a:r>
                    </a:p>
                  </a:txBody>
                  <a:tcPr marL="0" marR="0" marT="0" marB="0" anchor="ctr"/>
                </a:tc>
                <a:tc>
                  <a:txBody>
                    <a:bodyPr/>
                    <a:lstStyle/>
                    <a:p>
                      <a:pPr algn="ctr"/>
                      <a:r>
                        <a:rPr lang="en-GB" sz="2200" dirty="0">
                          <a:latin typeface="+mn-lt"/>
                          <a:cs typeface="Times New Roman" pitchFamily="18" charset="0"/>
                        </a:rPr>
                        <a:t>Objective</a:t>
                      </a:r>
                    </a:p>
                  </a:txBody>
                  <a:tcPr marL="0" marR="0" marT="0" marB="0" anchor="ctr"/>
                </a:tc>
                <a:extLst>
                  <a:ext uri="{0D108BD9-81ED-4DB2-BD59-A6C34878D82A}">
                    <a16:rowId xmlns=""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mn-lt"/>
                          <a:ea typeface="+mn-ea"/>
                          <a:cs typeface="Times New Roman" pitchFamily="18" charset="0"/>
                        </a:rPr>
                        <a:t>Data Security Considerations</a:t>
                      </a:r>
                      <a:endParaRPr lang="en-IN"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IN" sz="2200" kern="1200" dirty="0">
                          <a:solidFill>
                            <a:schemeClr val="dk1"/>
                          </a:solidFill>
                          <a:latin typeface="+mn-lt"/>
                          <a:ea typeface="+mn-ea"/>
                          <a:cs typeface="Times New Roman" pitchFamily="18" charset="0"/>
                        </a:rPr>
                        <a:t>Data Security Considerations-Backups, Archival Storage and Disposal of Data</a:t>
                      </a:r>
                      <a:endParaRPr lang="en-GB" sz="2200" dirty="0">
                        <a:latin typeface="+mn-lt"/>
                        <a:cs typeface="Times New Roman" pitchFamily="18" charset="0"/>
                      </a:endParaRPr>
                    </a:p>
                  </a:txBody>
                  <a:tcPr marL="46800" marR="0" marT="0" marB="0" anchor="ctr"/>
                </a:tc>
                <a:extLst>
                  <a:ext uri="{0D108BD9-81ED-4DB2-BD59-A6C34878D82A}">
                    <a16:rowId xmlns="" xmlns:a16="http://schemas.microsoft.com/office/drawing/2014/main" val="10001"/>
                  </a:ext>
                </a:extLst>
              </a:tr>
              <a:tr h="370840">
                <a:tc>
                  <a:txBody>
                    <a:bodyPr/>
                    <a:lstStyle/>
                    <a:p>
                      <a:pPr marL="0" indent="0" algn="ctr">
                        <a:buFont typeface="Arial" pitchFamily="34" charset="0"/>
                        <a:buNone/>
                      </a:pPr>
                      <a:r>
                        <a:rPr lang="en-IN" sz="2200" kern="1200" dirty="0">
                          <a:solidFill>
                            <a:schemeClr val="dk1"/>
                          </a:solidFill>
                          <a:latin typeface="+mn-lt"/>
                          <a:ea typeface="+mn-ea"/>
                          <a:cs typeface="Times New Roman" pitchFamily="18" charset="0"/>
                        </a:rPr>
                        <a:t>Security Technology</a:t>
                      </a:r>
                      <a:endParaRPr lang="en-US" sz="2200" b="1" dirty="0">
                        <a:solidFill>
                          <a:schemeClr val="tx1"/>
                        </a:solidFill>
                        <a:latin typeface="+mn-lt"/>
                        <a:cs typeface="Times New Roman" pitchFamily="18" charset="0"/>
                      </a:endParaRPr>
                    </a:p>
                  </a:txBody>
                  <a:tcPr marL="0" marR="0" marT="0" marB="0" anchor="ctr"/>
                </a:tc>
                <a:tc>
                  <a:txBody>
                    <a:bodyPr/>
                    <a:lstStyle/>
                    <a:p>
                      <a:pPr algn="just"/>
                      <a:r>
                        <a:rPr lang="en-IN" sz="2200" b="0" i="0" kern="1200" dirty="0">
                          <a:solidFill>
                            <a:schemeClr val="dk1"/>
                          </a:solidFill>
                          <a:latin typeface="+mn-lt"/>
                          <a:ea typeface="+mn-ea"/>
                          <a:cs typeface="Times New Roman" pitchFamily="18" charset="0"/>
                        </a:rPr>
                        <a:t>Examine </a:t>
                      </a:r>
                      <a:r>
                        <a:rPr lang="en-IN" sz="2200" kern="1200" dirty="0">
                          <a:solidFill>
                            <a:schemeClr val="dk1"/>
                          </a:solidFill>
                          <a:latin typeface="+mn-lt"/>
                          <a:ea typeface="+mn-ea"/>
                          <a:cs typeface="Times New Roman" pitchFamily="18" charset="0"/>
                        </a:rPr>
                        <a:t>Security Technology- Firewall and VPNs, Intrusion Detection, Access Control</a:t>
                      </a:r>
                      <a:r>
                        <a:rPr lang="en-IN" sz="2200" kern="1200" baseline="0" dirty="0">
                          <a:solidFill>
                            <a:schemeClr val="dk1"/>
                          </a:solidFill>
                          <a:latin typeface="+mn-lt"/>
                          <a:ea typeface="+mn-ea"/>
                          <a:cs typeface="Times New Roman" pitchFamily="18" charset="0"/>
                        </a:rPr>
                        <a:t> mechanism.</a:t>
                      </a:r>
                      <a:endParaRPr lang="en-GB" sz="2200" dirty="0">
                        <a:latin typeface="+mn-lt"/>
                        <a:cs typeface="Times New Roman" pitchFamily="18" charset="0"/>
                      </a:endParaRPr>
                    </a:p>
                  </a:txBody>
                  <a:tcPr marL="46800" marR="0" marT="0" marB="0" anchor="ctr"/>
                </a:tc>
                <a:extLst>
                  <a:ext uri="{0D108BD9-81ED-4DB2-BD59-A6C34878D82A}">
                    <a16:rowId xmlns="" xmlns:a16="http://schemas.microsoft.com/office/drawing/2014/main" val="10002"/>
                  </a:ext>
                </a:extLst>
              </a:tr>
              <a:tr h="1357338">
                <a:tc>
                  <a:txBody>
                    <a:bodyPr/>
                    <a:lstStyle/>
                    <a:p>
                      <a:pPr marL="0" indent="0" algn="ctr">
                        <a:buFont typeface="Arial" pitchFamily="34" charset="0"/>
                        <a:buNone/>
                      </a:pPr>
                      <a:r>
                        <a:rPr lang="en-IN" sz="2200" kern="1200" dirty="0">
                          <a:solidFill>
                            <a:schemeClr val="dk1"/>
                          </a:solidFill>
                          <a:latin typeface="+mn-lt"/>
                          <a:ea typeface="+mn-ea"/>
                          <a:cs typeface="Times New Roman" pitchFamily="18" charset="0"/>
                        </a:rPr>
                        <a:t>Security Threats</a:t>
                      </a:r>
                      <a:endParaRPr lang="en-US" sz="2200" b="1" dirty="0">
                        <a:solidFill>
                          <a:schemeClr val="tx1"/>
                        </a:solidFill>
                        <a:latin typeface="+mn-lt"/>
                        <a:cs typeface="Times New Roman" pitchFamily="18" charset="0"/>
                      </a:endParaRPr>
                    </a:p>
                  </a:txBody>
                  <a:tcPr marL="0" marR="0" marT="0" marB="0" anchor="ctr"/>
                </a:tc>
                <a:tc>
                  <a:txBody>
                    <a:bodyPr/>
                    <a:lstStyle/>
                    <a:p>
                      <a:pPr algn="just"/>
                      <a:r>
                        <a:rPr lang="en-IN" sz="2200" b="0" i="0" kern="1200" dirty="0">
                          <a:solidFill>
                            <a:schemeClr val="dk1"/>
                          </a:solidFill>
                          <a:latin typeface="+mn-lt"/>
                          <a:ea typeface="+mn-ea"/>
                          <a:cs typeface="Times New Roman" pitchFamily="18" charset="0"/>
                        </a:rPr>
                        <a:t>Study the</a:t>
                      </a:r>
                      <a:r>
                        <a:rPr lang="en-IN" sz="2200" b="0" i="0" kern="1200" baseline="0" dirty="0">
                          <a:solidFill>
                            <a:schemeClr val="dk1"/>
                          </a:solidFill>
                          <a:latin typeface="+mn-lt"/>
                          <a:ea typeface="+mn-ea"/>
                          <a:cs typeface="Times New Roman" pitchFamily="18" charset="0"/>
                        </a:rPr>
                        <a:t> various security threats characteristics </a:t>
                      </a:r>
                      <a:r>
                        <a:rPr lang="en-IN" sz="2200" kern="1200" dirty="0">
                          <a:solidFill>
                            <a:schemeClr val="dk1"/>
                          </a:solidFill>
                          <a:latin typeface="+mn-lt"/>
                          <a:ea typeface="+mn-ea"/>
                          <a:cs typeface="Times New Roman" pitchFamily="18" charset="0"/>
                        </a:rPr>
                        <a:t>Viruses, Worms, Trojan Horse, Bombs, Trapdoors, Spoofs, E-mail Viruses, Macro Viruses, Malicious Software</a:t>
                      </a:r>
                      <a:endParaRPr lang="en-GB" sz="2200" dirty="0">
                        <a:latin typeface="+mn-lt"/>
                        <a:cs typeface="Times New Roman" pitchFamily="18" charset="0"/>
                      </a:endParaRPr>
                    </a:p>
                  </a:txBody>
                  <a:tcPr marL="46800" marR="0" marT="0" marB="0" anchor="ctr"/>
                </a:tc>
                <a:extLst>
                  <a:ext uri="{0D108BD9-81ED-4DB2-BD59-A6C34878D82A}">
                    <a16:rowId xmlns="" xmlns:a16="http://schemas.microsoft.com/office/drawing/2014/main" val="10003"/>
                  </a:ext>
                </a:extLst>
              </a:tr>
              <a:tr h="642942">
                <a:tc>
                  <a:txBody>
                    <a:bodyPr/>
                    <a:lstStyle/>
                    <a:p>
                      <a:pPr marL="0" indent="0" algn="ctr">
                        <a:buFont typeface="Arial" pitchFamily="34" charset="0"/>
                        <a:buNone/>
                      </a:pPr>
                      <a:r>
                        <a:rPr lang="en-IN" sz="2200" kern="1200" dirty="0">
                          <a:solidFill>
                            <a:schemeClr val="dk1"/>
                          </a:solidFill>
                          <a:latin typeface="+mn-lt"/>
                          <a:ea typeface="+mn-ea"/>
                          <a:cs typeface="Times New Roman" pitchFamily="18" charset="0"/>
                        </a:rPr>
                        <a:t>Security Threats to E-Commerce</a:t>
                      </a:r>
                      <a:endParaRPr lang="en-US" sz="2200" b="1" dirty="0">
                        <a:solidFill>
                          <a:schemeClr val="tx1"/>
                        </a:solidFill>
                        <a:latin typeface="+mn-lt"/>
                        <a:cs typeface="Times New Roman" pitchFamily="18" charset="0"/>
                      </a:endParaRPr>
                    </a:p>
                  </a:txBody>
                  <a:tcPr marL="0" marR="0" marT="0" marB="0" anchor="ctr"/>
                </a:tc>
                <a:tc>
                  <a:txBody>
                    <a:bodyPr/>
                    <a:lstStyle/>
                    <a:p>
                      <a:r>
                        <a:rPr lang="en-IN" sz="2200" b="0" i="0" kern="1200" dirty="0">
                          <a:solidFill>
                            <a:schemeClr val="dk1"/>
                          </a:solidFill>
                          <a:latin typeface="+mn-lt"/>
                          <a:ea typeface="+mn-ea"/>
                          <a:cs typeface="Times New Roman" pitchFamily="18" charset="0"/>
                        </a:rPr>
                        <a:t>Develop an understanding of  threats to </a:t>
                      </a:r>
                      <a:r>
                        <a:rPr lang="en-US" sz="2200" kern="1200" dirty="0">
                          <a:solidFill>
                            <a:schemeClr val="dk1"/>
                          </a:solidFill>
                          <a:latin typeface="+mn-lt"/>
                          <a:ea typeface="+mn-ea"/>
                          <a:cs typeface="Times New Roman" pitchFamily="18" charset="0"/>
                        </a:rPr>
                        <a:t>Electronic Payment System, e- Cash,  </a:t>
                      </a:r>
                      <a:r>
                        <a:rPr lang="en-IN" sz="2200" kern="1200" dirty="0">
                          <a:solidFill>
                            <a:schemeClr val="dk1"/>
                          </a:solidFill>
                          <a:latin typeface="+mn-lt"/>
                          <a:ea typeface="+mn-ea"/>
                          <a:cs typeface="Times New Roman" pitchFamily="18" charset="0"/>
                        </a:rPr>
                        <a:t>Credit/Debit Cards.</a:t>
                      </a:r>
                      <a:endParaRPr lang="en-GB" sz="2200" dirty="0">
                        <a:latin typeface="+mn-lt"/>
                        <a:cs typeface="Times New Roman" pitchFamily="18" charset="0"/>
                      </a:endParaRPr>
                    </a:p>
                  </a:txBody>
                  <a:tcPr marL="46800" marR="0" marT="0" marB="0" anchor="ctr"/>
                </a:tc>
                <a:extLst>
                  <a:ext uri="{0D108BD9-81ED-4DB2-BD59-A6C34878D82A}">
                    <a16:rowId xmlns="" xmlns:a16="http://schemas.microsoft.com/office/drawing/2014/main" val="10005"/>
                  </a:ext>
                </a:extLst>
              </a:tr>
              <a:tr h="640080">
                <a:tc>
                  <a:txBody>
                    <a:bodyPr/>
                    <a:lstStyle/>
                    <a:p>
                      <a:pPr marL="0" indent="0" algn="ctr">
                        <a:buFont typeface="Arial" pitchFamily="34" charset="0"/>
                        <a:buNone/>
                      </a:pPr>
                      <a:r>
                        <a:rPr lang="en-IN" sz="2200" kern="1200" dirty="0">
                          <a:solidFill>
                            <a:schemeClr val="dk1"/>
                          </a:solidFill>
                          <a:latin typeface="+mn-lt"/>
                          <a:ea typeface="+mn-ea"/>
                          <a:cs typeface="Times New Roman" pitchFamily="18" charset="0"/>
                        </a:rPr>
                        <a:t>Public Key Cryptography</a:t>
                      </a:r>
                      <a:endParaRPr lang="en-US" sz="2200" b="1" dirty="0">
                        <a:solidFill>
                          <a:schemeClr val="tx1"/>
                        </a:solidFill>
                        <a:latin typeface="+mn-lt"/>
                        <a:cs typeface="Times New Roman" pitchFamily="18" charset="0"/>
                      </a:endParaRPr>
                    </a:p>
                  </a:txBody>
                  <a:tcPr marL="0" marR="0" marT="0" marB="0" anchor="ctr"/>
                </a:tc>
                <a:tc>
                  <a:txBody>
                    <a:bodyPr/>
                    <a:lstStyle/>
                    <a:p>
                      <a:r>
                        <a:rPr lang="en-GB" sz="2200" dirty="0">
                          <a:latin typeface="+mn-lt"/>
                          <a:cs typeface="Times New Roman" pitchFamily="18" charset="0"/>
                        </a:rPr>
                        <a:t>Study of basic concept of asymmetric key Cryptography</a:t>
                      </a:r>
                      <a:r>
                        <a:rPr lang="en-GB" sz="2200" baseline="0" dirty="0">
                          <a:latin typeface="+mn-lt"/>
                          <a:cs typeface="Times New Roman" pitchFamily="18" charset="0"/>
                        </a:rPr>
                        <a:t>  and digital signature</a:t>
                      </a:r>
                      <a:endParaRPr lang="en-GB" sz="2200" dirty="0">
                        <a:latin typeface="+mn-lt"/>
                        <a:cs typeface="Times New Roman" pitchFamily="18" charset="0"/>
                      </a:endParaRPr>
                    </a:p>
                  </a:txBody>
                  <a:tcPr marL="46800" marR="0" marT="0" marB="0" anchor="ctr"/>
                </a:tc>
                <a:extLst>
                  <a:ext uri="{0D108BD9-81ED-4DB2-BD59-A6C34878D82A}">
                    <a16:rowId xmlns="" xmlns:a16="http://schemas.microsoft.com/office/drawing/2014/main" val="10006"/>
                  </a:ext>
                </a:extLst>
              </a:tr>
            </a:tbl>
          </a:graphicData>
        </a:graphic>
      </p:graphicFrame>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E3EBE39-A754-4FD2-A764-E2F395274B0E}"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 xmlns:p14="http://schemas.microsoft.com/office/powerpoint/2010/main" val="1809514731"/>
              </p:ext>
            </p:extLst>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gridCol w="2540000">
                  <a:extLst>
                    <a:ext uri="{9D8B030D-6E8A-4147-A177-3AD203B41FA5}">
                      <a16:colId xmlns="" xmlns:a16="http://schemas.microsoft.com/office/drawing/2014/main" val="20001"/>
                    </a:ext>
                  </a:extLst>
                </a:gridCol>
                <a:gridCol w="2540000">
                  <a:extLst>
                    <a:ext uri="{9D8B030D-6E8A-4147-A177-3AD203B41FA5}">
                      <a16:colId xmlns="" xmlns:a16="http://schemas.microsoft.com/office/drawing/2014/main" val="20002"/>
                    </a:ext>
                  </a:extLst>
                </a:gridCol>
              </a:tblGrid>
              <a:tr h="415895">
                <a:tc>
                  <a:txBody>
                    <a:bodyPr/>
                    <a:lstStyle/>
                    <a:p>
                      <a:pPr algn="ctr"/>
                      <a:r>
                        <a:rPr lang="en-GB" sz="2200" dirty="0">
                          <a:latin typeface="+mn-lt"/>
                          <a:cs typeface="Times New Roman" pitchFamily="18" charset="0"/>
                        </a:rPr>
                        <a:t>Topic</a:t>
                      </a:r>
                    </a:p>
                  </a:txBody>
                  <a:tcPr marL="0" marR="0" marT="0" marB="0" anchor="ctr"/>
                </a:tc>
                <a:tc>
                  <a:txBody>
                    <a:bodyPr/>
                    <a:lstStyle/>
                    <a:p>
                      <a:pPr algn="ctr"/>
                      <a:r>
                        <a:rPr lang="en-GB" sz="2200" dirty="0">
                          <a:latin typeface="+mn-lt"/>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mn-lt"/>
                          <a:ea typeface="+mn-ea"/>
                          <a:cs typeface="Times New Roman" pitchFamily="18" charset="0"/>
                        </a:rPr>
                        <a:t>CO Mapping</a:t>
                      </a:r>
                    </a:p>
                  </a:txBody>
                  <a:tcPr/>
                </a:tc>
                <a:extLst>
                  <a:ext uri="{0D108BD9-81ED-4DB2-BD59-A6C34878D82A}">
                    <a16:rowId xmlns="" xmlns:a16="http://schemas.microsoft.com/office/drawing/2014/main" val="10000"/>
                  </a:ext>
                </a:extLst>
              </a:tr>
              <a:tr h="26321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mn-lt"/>
                          <a:ea typeface="+mn-ea"/>
                          <a:cs typeface="Times New Roman" pitchFamily="18" charset="0"/>
                        </a:rPr>
                        <a:t>Data Security Considerations</a:t>
                      </a:r>
                      <a:endParaRPr lang="en-IN"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IN" sz="2200" kern="1200" dirty="0">
                          <a:solidFill>
                            <a:schemeClr val="dk1"/>
                          </a:solidFill>
                          <a:latin typeface="+mn-lt"/>
                          <a:ea typeface="+mn-ea"/>
                          <a:cs typeface="Times New Roman" pitchFamily="18" charset="0"/>
                        </a:rPr>
                        <a:t>Data Security Considerations-Backups, Archival Storage and Disposal of Data</a:t>
                      </a:r>
                      <a:endParaRPr lang="en-GB" sz="2200" dirty="0">
                        <a:latin typeface="+mn-lt"/>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mn-lt"/>
                          <a:ea typeface="+mn-ea"/>
                          <a:cs typeface="Times New Roman" pitchFamily="18" charset="0"/>
                        </a:rPr>
                        <a:t>CO2</a:t>
                      </a:r>
                    </a:p>
                  </a:txBody>
                  <a:tcPr anchor="ctr"/>
                </a:tc>
                <a:extLst>
                  <a:ext uri="{0D108BD9-81ED-4DB2-BD59-A6C34878D82A}">
                    <a16:rowId xmlns=""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0D6DFFD-A746-49FB-9506-3A34ADBDEAB2}"/>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271534" y="943578"/>
            <a:ext cx="3515332" cy="5154992"/>
          </a:xfrm>
        </p:spPr>
      </p:pic>
      <p:sp>
        <p:nvSpPr>
          <p:cNvPr id="4" name="Date Placeholder 3"/>
          <p:cNvSpPr>
            <a:spLocks noGrp="1"/>
          </p:cNvSpPr>
          <p:nvPr>
            <p:ph type="dt" sz="half" idx="10"/>
          </p:nvPr>
        </p:nvSpPr>
        <p:spPr/>
        <p:txBody>
          <a:bodyPr/>
          <a:lstStyle/>
          <a:p>
            <a:fld id="{52584479-CD34-4B1F-B564-4EF01E03D6F9}"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Application Layer</a:t>
            </a: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Tree>
    <p:extLst>
      <p:ext uri="{BB962C8B-B14F-4D97-AF65-F5344CB8AC3E}">
        <p14:creationId xmlns="" xmlns:p14="http://schemas.microsoft.com/office/powerpoint/2010/main" val="33679456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B95A9F-F22C-4A7D-9FF7-7B63BD24741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340768"/>
            <a:ext cx="8229600" cy="4785395"/>
          </a:xfrm>
        </p:spPr>
        <p:txBody>
          <a:bodyPr>
            <a:normAutofit/>
          </a:bodyPr>
          <a:lstStyle/>
          <a:p>
            <a:pPr algn="just">
              <a:spcAft>
                <a:spcPts val="1200"/>
              </a:spcAft>
            </a:pPr>
            <a:r>
              <a:rPr lang="en-US" sz="2200" dirty="0">
                <a:latin typeface="Calibri (Body)"/>
              </a:rPr>
              <a:t>Data security consideration involves the protection of data against unauthorized access, modification, destruction, loss, disclosure or transfer whether accidental or intentional.</a:t>
            </a:r>
          </a:p>
          <a:p>
            <a:pPr algn="just">
              <a:spcAft>
                <a:spcPts val="1200"/>
              </a:spcAft>
            </a:pPr>
            <a:r>
              <a:rPr lang="en-US" sz="2200" dirty="0">
                <a:latin typeface="Calibri (Body)"/>
              </a:rPr>
              <a:t>Some of the important data security consideration are described below:</a:t>
            </a:r>
            <a:endParaRPr lang="en-IN" sz="2200" dirty="0">
              <a:latin typeface="Calibri (Body)"/>
            </a:endParaRPr>
          </a:p>
          <a:p>
            <a:pPr lvl="1" algn="just">
              <a:spcAft>
                <a:spcPts val="1200"/>
              </a:spcAft>
            </a:pPr>
            <a:r>
              <a:rPr lang="en-IN" sz="2200" dirty="0">
                <a:latin typeface="Calibri (Body)"/>
              </a:rPr>
              <a:t>Backups</a:t>
            </a:r>
          </a:p>
          <a:p>
            <a:pPr lvl="1" algn="just">
              <a:spcAft>
                <a:spcPts val="1200"/>
              </a:spcAft>
            </a:pPr>
            <a:r>
              <a:rPr lang="en-IN" sz="2200" dirty="0">
                <a:latin typeface="Calibri (Body)"/>
              </a:rPr>
              <a:t>Archival storage</a:t>
            </a:r>
          </a:p>
          <a:p>
            <a:pPr lvl="1" algn="just">
              <a:spcAft>
                <a:spcPts val="1200"/>
              </a:spcAft>
            </a:pPr>
            <a:r>
              <a:rPr lang="en-IN" sz="2200" dirty="0">
                <a:latin typeface="Calibri (Body)"/>
              </a:rPr>
              <a:t>Disposal of Data</a:t>
            </a:r>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anim calcmode="lin" valueType="num">
                                      <p:cBhvr additive="base">
                                        <p:cTn id="1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anim calcmode="lin" valueType="num">
                                      <p:cBhvr additive="base">
                                        <p:cTn id="1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B67C83-FC33-4E31-8860-9F5CAD3808AA}"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916832"/>
            <a:ext cx="8229600" cy="4209331"/>
          </a:xfrm>
        </p:spPr>
        <p:txBody>
          <a:bodyPr>
            <a:normAutofit/>
          </a:bodyPr>
          <a:lstStyle/>
          <a:p>
            <a:pPr algn="just">
              <a:spcAft>
                <a:spcPts val="1200"/>
              </a:spcAft>
            </a:pPr>
            <a:r>
              <a:rPr lang="en-US" sz="2400" dirty="0"/>
              <a:t>Data backup refers to create additional copies of our data in separate physical or cloud locations from data files in storage. </a:t>
            </a:r>
          </a:p>
          <a:p>
            <a:pPr algn="just">
              <a:spcAft>
                <a:spcPts val="1200"/>
              </a:spcAft>
            </a:pPr>
            <a:r>
              <a:rPr lang="en-US" sz="2400" dirty="0"/>
              <a:t>It is essential for us to keep secure, store, and backup our data on a regular basis. So that if there is loss or changes in data we can recover it using the backup copies.</a:t>
            </a:r>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E3068-BD38-44C3-B3F7-886B6B9277DE}"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556791"/>
            <a:ext cx="8229600" cy="3960441"/>
          </a:xfrm>
        </p:spPr>
        <p:txBody>
          <a:bodyPr>
            <a:normAutofit/>
          </a:bodyPr>
          <a:lstStyle/>
          <a:p>
            <a:pPr marL="0" indent="0" algn="just">
              <a:buNone/>
            </a:pPr>
            <a:r>
              <a:rPr lang="en-US" sz="2400" dirty="0"/>
              <a:t>To use the </a:t>
            </a:r>
            <a:r>
              <a:rPr lang="en-US" sz="2400" dirty="0">
                <a:highlight>
                  <a:srgbClr val="FFFF00"/>
                </a:highlight>
              </a:rPr>
              <a:t>Golden 3-2-1 rule of Backup </a:t>
            </a:r>
            <a:r>
              <a:rPr lang="en-US" sz="2400" dirty="0"/>
              <a:t>is very popular. </a:t>
            </a:r>
          </a:p>
          <a:p>
            <a:pPr marL="0" indent="0" algn="just">
              <a:buNone/>
            </a:pPr>
            <a:r>
              <a:rPr lang="en-US" sz="2400" dirty="0"/>
              <a:t>This rule includes:</a:t>
            </a:r>
          </a:p>
          <a:p>
            <a:pPr marL="0" indent="0" algn="just">
              <a:buNone/>
            </a:pPr>
            <a:r>
              <a:rPr lang="en-US" sz="2400" b="1" dirty="0"/>
              <a:t>Three</a:t>
            </a:r>
            <a:r>
              <a:rPr lang="en-US" sz="2400" dirty="0"/>
              <a:t> copies of our data (1 primary and 2 backup copies)</a:t>
            </a:r>
          </a:p>
          <a:p>
            <a:pPr marL="0" indent="0" algn="just">
              <a:buNone/>
            </a:pPr>
            <a:r>
              <a:rPr lang="en-US" sz="2400" b="1" dirty="0"/>
              <a:t>Two</a:t>
            </a:r>
            <a:r>
              <a:rPr lang="en-US" sz="2400" dirty="0"/>
              <a:t> different types of storage media.</a:t>
            </a:r>
          </a:p>
          <a:p>
            <a:pPr marL="0" indent="0" algn="just">
              <a:buNone/>
            </a:pPr>
            <a:r>
              <a:rPr lang="en-US" sz="2400" dirty="0"/>
              <a:t>Onsite (Local storage Hard drives DVDs and CDs) and Offsite (On remote server </a:t>
            </a:r>
            <a:r>
              <a:rPr lang="en-US" sz="2400" dirty="0" err="1"/>
              <a:t>i.e</a:t>
            </a:r>
            <a:r>
              <a:rPr lang="en-US" sz="2400" dirty="0"/>
              <a:t> Cloud)</a:t>
            </a:r>
          </a:p>
          <a:p>
            <a:pPr marL="0" indent="0" algn="just">
              <a:buNone/>
            </a:pPr>
            <a:r>
              <a:rPr lang="en-US" sz="2400" b="1" dirty="0"/>
              <a:t>One</a:t>
            </a:r>
            <a:r>
              <a:rPr lang="en-US" sz="2400" dirty="0"/>
              <a:t> off-site backup, i.e., have two physical backups and one in the cloud.</a:t>
            </a:r>
          </a:p>
          <a:p>
            <a:endParaRPr lang="en-US" dirty="0"/>
          </a:p>
          <a:p>
            <a:pPr algn="just">
              <a:spcAft>
                <a:spcPts val="1200"/>
              </a:spcAft>
            </a:pPr>
            <a:endParaRPr lang="en-IN" sz="1800" dirty="0">
              <a:latin typeface="Calibri (Body)"/>
            </a:endParaRPr>
          </a:p>
        </p:txBody>
      </p:sp>
    </p:spTree>
    <p:extLst>
      <p:ext uri="{BB962C8B-B14F-4D97-AF65-F5344CB8AC3E}">
        <p14:creationId xmlns="" xmlns:p14="http://schemas.microsoft.com/office/powerpoint/2010/main" val="169702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F0D822-6A9C-42B9-92AF-2F73B74CB83D}"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12" name="Content Placeholder 11"/>
          <p:cNvSpPr>
            <a:spLocks noGrp="1"/>
          </p:cNvSpPr>
          <p:nvPr>
            <p:ph idx="1"/>
          </p:nvPr>
        </p:nvSpPr>
        <p:spPr>
          <a:xfrm>
            <a:off x="228600" y="1285860"/>
            <a:ext cx="8458200" cy="4840303"/>
          </a:xfrm>
        </p:spPr>
        <p:txBody>
          <a:bodyPr>
            <a:noAutofit/>
          </a:bodyPr>
          <a:lstStyle/>
          <a:p>
            <a:pPr algn="just"/>
            <a:r>
              <a:rPr lang="en-US" sz="2400" dirty="0"/>
              <a:t>Data archiving is the process of retaining or keeping of data at a secure place for long-term storage. The data might be stored in safe locations so that it can be used whenever it is required.</a:t>
            </a:r>
          </a:p>
          <a:p>
            <a:pPr algn="just"/>
            <a:r>
              <a:rPr lang="en-US" sz="2400" dirty="0"/>
              <a:t>The archive data is still essential to the organization and may be needed for future reference.</a:t>
            </a:r>
          </a:p>
          <a:p>
            <a:pPr algn="just"/>
            <a:r>
              <a:rPr lang="en-US" sz="2400" dirty="0"/>
              <a:t>Also, data archives are indexed and have search capabilities so that the files and parts of files can be easily located and retrieved.</a:t>
            </a:r>
          </a:p>
          <a:p>
            <a:pPr algn="just"/>
            <a:r>
              <a:rPr lang="en-US" sz="2400" dirty="0"/>
              <a:t>The Data archival serve as a way of reducing primary storage consumption of data and its related costs.</a:t>
            </a:r>
          </a:p>
          <a:p>
            <a:pPr marL="0" indent="0" algn="just">
              <a:buNone/>
            </a:pPr>
            <a:endParaRPr lang="en-US" sz="1600" dirty="0"/>
          </a:p>
          <a:p>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E3D632-83A3-437E-B4AE-178383CC25EC}"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2" name="Content Placeholder 1">
            <a:extLst>
              <a:ext uri="{FF2B5EF4-FFF2-40B4-BE49-F238E27FC236}">
                <a16:creationId xmlns="" xmlns:a16="http://schemas.microsoft.com/office/drawing/2014/main" id="{63EE9BAD-21D1-4CCF-98AC-1E7AB4454C03}"/>
              </a:ext>
            </a:extLst>
          </p:cNvPr>
          <p:cNvSpPr>
            <a:spLocks noGrp="1" noChangeArrowheads="1"/>
          </p:cNvSpPr>
          <p:nvPr>
            <p:ph idx="1"/>
          </p:nvPr>
        </p:nvSpPr>
        <p:spPr bwMode="auto">
          <a:xfrm>
            <a:off x="256649" y="909850"/>
            <a:ext cx="8534401" cy="51891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fontAlgn="base">
              <a:lnSpc>
                <a:spcPct val="100000"/>
              </a:lnSpc>
              <a:spcAft>
                <a:spcPct val="0"/>
              </a:spcAft>
              <a:buClrTx/>
              <a:buSzTx/>
              <a:buNone/>
              <a:tabLst/>
            </a:pPr>
            <a:r>
              <a:rPr lang="en-US" altLang="en-US" sz="2400" dirty="0"/>
              <a:t>The following list of considerations will help us to improve the long-term usefulness of our archives:</a:t>
            </a:r>
          </a:p>
          <a:p>
            <a:pPr algn="just"/>
            <a:r>
              <a:rPr lang="en-US" sz="2400" b="1" dirty="0"/>
              <a:t>Storage medium</a:t>
            </a:r>
          </a:p>
          <a:p>
            <a:pPr marL="0" indent="0" algn="just">
              <a:buNone/>
            </a:pPr>
            <a:r>
              <a:rPr lang="en-US" sz="2400" dirty="0"/>
              <a:t>The first thing is to what storage medium we use for archives. The archived data will be stored for long periods of time, so we must need to choose the type of media that will be lost as long as our retention policy dictates.</a:t>
            </a:r>
          </a:p>
          <a:p>
            <a:pPr algn="just"/>
            <a:r>
              <a:rPr lang="en-US" sz="2400" b="1" dirty="0"/>
              <a:t>Storage device</a:t>
            </a:r>
          </a:p>
          <a:p>
            <a:pPr marL="0" indent="0" algn="just">
              <a:buNone/>
            </a:pPr>
            <a:r>
              <a:rPr lang="en-US" sz="2400" dirty="0"/>
              <a:t>This consideration takes into account about the storage device we are using for our archives which will be accessible in a few years. There is no way to predict which types of storage devices will stand the best. So, it is essential to try to pick those devices that have the best chance of being supported over the long term.</a:t>
            </a:r>
            <a:endParaRPr lang="en-US" sz="2400" dirty="0">
              <a:cs typeface="Calibri"/>
            </a:endParaRPr>
          </a:p>
        </p:txBody>
      </p:sp>
    </p:spTree>
    <p:extLst>
      <p:ext uri="{BB962C8B-B14F-4D97-AF65-F5344CB8AC3E}">
        <p14:creationId xmlns="" xmlns:p14="http://schemas.microsoft.com/office/powerpoint/2010/main" val="265295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A58D65-7F14-4085-AB3A-34763165B765}"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Benefits of Data Archival</a:t>
            </a:r>
            <a:endParaRPr lang="en-US" sz="3000" dirty="0">
              <a:latin typeface="Calibri (Body)"/>
            </a:endParaRPr>
          </a:p>
        </p:txBody>
      </p:sp>
      <p:sp>
        <p:nvSpPr>
          <p:cNvPr id="12" name="Content Placeholder 11"/>
          <p:cNvSpPr>
            <a:spLocks noGrp="1"/>
          </p:cNvSpPr>
          <p:nvPr>
            <p:ph idx="1"/>
          </p:nvPr>
        </p:nvSpPr>
        <p:spPr>
          <a:xfrm>
            <a:off x="457200" y="1285860"/>
            <a:ext cx="8229600" cy="4840303"/>
          </a:xfrm>
        </p:spPr>
        <p:txBody>
          <a:bodyPr>
            <a:normAutofit/>
          </a:bodyPr>
          <a:lstStyle/>
          <a:p>
            <a:pPr algn="just">
              <a:lnSpc>
                <a:spcPct val="150000"/>
              </a:lnSpc>
            </a:pPr>
            <a:r>
              <a:rPr lang="en-IN" sz="2200" dirty="0">
                <a:latin typeface="Calibri (Body)"/>
              </a:rPr>
              <a:t>Reduce cost</a:t>
            </a:r>
          </a:p>
          <a:p>
            <a:pPr algn="just">
              <a:lnSpc>
                <a:spcPct val="150000"/>
              </a:lnSpc>
            </a:pPr>
            <a:r>
              <a:rPr lang="en-IN" sz="2200" dirty="0">
                <a:latin typeface="Calibri (Body)"/>
              </a:rPr>
              <a:t>Save storage space in the online system </a:t>
            </a:r>
          </a:p>
          <a:p>
            <a:pPr algn="just">
              <a:lnSpc>
                <a:spcPct val="150000"/>
              </a:lnSpc>
            </a:pPr>
            <a:r>
              <a:rPr lang="en-IN" sz="2200" dirty="0">
                <a:latin typeface="Calibri (Body)"/>
              </a:rPr>
              <a:t>Reduce access complexity</a:t>
            </a:r>
          </a:p>
          <a:p>
            <a:pPr algn="just">
              <a:lnSpc>
                <a:spcPct val="150000"/>
              </a:lnSpc>
            </a:pPr>
            <a:r>
              <a:rPr lang="en-IN" sz="2200" dirty="0">
                <a:latin typeface="Calibri (Body)"/>
              </a:rPr>
              <a:t>Improve system performance</a:t>
            </a:r>
          </a:p>
          <a:p>
            <a:pPr algn="just">
              <a:lnSpc>
                <a:spcPct val="150000"/>
              </a:lnSpc>
            </a:pPr>
            <a:r>
              <a:rPr lang="en-IN" sz="2200" dirty="0">
                <a:latin typeface="Calibri (Body)"/>
              </a:rPr>
              <a:t>Efficient identification of preserved data</a:t>
            </a:r>
          </a:p>
          <a:p>
            <a:pPr algn="just">
              <a:lnSpc>
                <a:spcPct val="150000"/>
              </a:lnSpc>
            </a:pPr>
            <a:r>
              <a:rPr lang="en-IN" sz="2200" dirty="0">
                <a:latin typeface="Calibri (Body)"/>
              </a:rPr>
              <a:t>Use archived data for historical researches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2E3533BE-7083-42C1-A46C-BD199FAB21A8}"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mc:AlternateContent xmlns:mc="http://schemas.openxmlformats.org/markup-compatibility/2006">
        <mc:Choice xmlns="" xmlns:p14="http://schemas.microsoft.com/office/powerpoint/2010/main" Requires="p14">
          <p:contentPart p14:bwMode="auto" r:id="rId4">
            <p14:nvContentPartPr>
              <p14:cNvPr id="5" name="Ink 4">
                <a:extLst>
                  <a:ext uri="{FF2B5EF4-FFF2-40B4-BE49-F238E27FC236}">
                    <a16:creationId xmlns:a16="http://schemas.microsoft.com/office/drawing/2014/main" id="{D4E7C98C-BDDF-3CDF-73E1-B2CE4A5BB662}"/>
                  </a:ext>
                </a:extLst>
              </p14:cNvPr>
              <p14:cNvContentPartPr/>
              <p14:nvPr/>
            </p14:nvContentPartPr>
            <p14:xfrm>
              <a:off x="1246600" y="5226062"/>
              <a:ext cx="6948000" cy="159120"/>
            </p14:xfrm>
          </p:contentPart>
        </mc:Choice>
        <mc:Fallback>
          <p:pic>
            <p:nvPicPr>
              <p:cNvPr id="5" name="Ink 4">
                <a:extLst>
                  <a:ext uri="{FF2B5EF4-FFF2-40B4-BE49-F238E27FC236}">
                    <a16:creationId xmlns:p14="http://schemas.microsoft.com/office/powerpoint/2010/main" xmlns="" xmlns:a16="http://schemas.microsoft.com/office/drawing/2014/main" id="{D4E7C98C-BDDF-3CDF-73E1-B2CE4A5BB662}"/>
                  </a:ext>
                </a:extLst>
              </p:cNvPr>
              <p:cNvPicPr/>
              <p:nvPr/>
            </p:nvPicPr>
            <p:blipFill>
              <a:blip r:embed="rId5" cstate="print"/>
              <a:stretch>
                <a:fillRect/>
              </a:stretch>
            </p:blipFill>
            <p:spPr>
              <a:xfrm>
                <a:off x="1156600" y="5046422"/>
                <a:ext cx="7127640" cy="518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9" name="Ink 8">
                <a:extLst>
                  <a:ext uri="{FF2B5EF4-FFF2-40B4-BE49-F238E27FC236}">
                    <a16:creationId xmlns:a16="http://schemas.microsoft.com/office/drawing/2014/main" id="{D151C141-C31E-A83B-BE5C-868467D82ABD}"/>
                  </a:ext>
                </a:extLst>
              </p14:cNvPr>
              <p14:cNvContentPartPr/>
              <p14:nvPr/>
            </p14:nvContentPartPr>
            <p14:xfrm>
              <a:off x="1181800" y="5236862"/>
              <a:ext cx="360" cy="360"/>
            </p14:xfrm>
          </p:contentPart>
        </mc:Choice>
        <mc:Fallback>
          <p:pic>
            <p:nvPicPr>
              <p:cNvPr id="9" name="Ink 8">
                <a:extLst>
                  <a:ext uri="{FF2B5EF4-FFF2-40B4-BE49-F238E27FC236}">
                    <a16:creationId xmlns:p14="http://schemas.microsoft.com/office/powerpoint/2010/main" xmlns="" xmlns:a16="http://schemas.microsoft.com/office/drawing/2014/main" id="{D151C141-C31E-A83B-BE5C-868467D82ABD}"/>
                  </a:ext>
                </a:extLst>
              </p:cNvPr>
              <p:cNvPicPr/>
              <p:nvPr/>
            </p:nvPicPr>
            <p:blipFill>
              <a:blip r:embed="rId8" cstate="print"/>
              <a:stretch>
                <a:fillRect/>
              </a:stretch>
            </p:blipFill>
            <p:spPr>
              <a:xfrm>
                <a:off x="1092160" y="505686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3" name="Ink 12">
                <a:extLst>
                  <a:ext uri="{FF2B5EF4-FFF2-40B4-BE49-F238E27FC236}">
                    <a16:creationId xmlns:a16="http://schemas.microsoft.com/office/drawing/2014/main" id="{FE38EF65-2081-A6AC-9BDA-0A2AAD5FE045}"/>
                  </a:ext>
                </a:extLst>
              </p14:cNvPr>
              <p14:cNvContentPartPr/>
              <p14:nvPr/>
            </p14:nvContentPartPr>
            <p14:xfrm>
              <a:off x="1228240" y="5319662"/>
              <a:ext cx="360" cy="360"/>
            </p14:xfrm>
          </p:contentPart>
        </mc:Choice>
        <mc:Fallback>
          <p:pic>
            <p:nvPicPr>
              <p:cNvPr id="13" name="Ink 12">
                <a:extLst>
                  <a:ext uri="{FF2B5EF4-FFF2-40B4-BE49-F238E27FC236}">
                    <a16:creationId xmlns:p14="http://schemas.microsoft.com/office/powerpoint/2010/main" xmlns="" xmlns:a16="http://schemas.microsoft.com/office/drawing/2014/main" id="{FE38EF65-2081-A6AC-9BDA-0A2AAD5FE045}"/>
                  </a:ext>
                </a:extLst>
              </p:cNvPr>
              <p:cNvPicPr/>
              <p:nvPr/>
            </p:nvPicPr>
            <p:blipFill>
              <a:blip r:embed="rId8" cstate="print"/>
              <a:stretch>
                <a:fillRect/>
              </a:stretch>
            </p:blipFill>
            <p:spPr>
              <a:xfrm>
                <a:off x="1138240" y="514002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14" name="Ink 13">
                <a:extLst>
                  <a:ext uri="{FF2B5EF4-FFF2-40B4-BE49-F238E27FC236}">
                    <a16:creationId xmlns:a16="http://schemas.microsoft.com/office/drawing/2014/main" id="{6D26EF8B-F787-74AE-671B-E82F85EA35A5}"/>
                  </a:ext>
                </a:extLst>
              </p14:cNvPr>
              <p14:cNvContentPartPr/>
              <p14:nvPr/>
            </p14:nvContentPartPr>
            <p14:xfrm>
              <a:off x="1172800" y="5384102"/>
              <a:ext cx="360" cy="360"/>
            </p14:xfrm>
          </p:contentPart>
        </mc:Choice>
        <mc:Fallback>
          <p:pic>
            <p:nvPicPr>
              <p:cNvPr id="14" name="Ink 13">
                <a:extLst>
                  <a:ext uri="{FF2B5EF4-FFF2-40B4-BE49-F238E27FC236}">
                    <a16:creationId xmlns:p14="http://schemas.microsoft.com/office/powerpoint/2010/main" xmlns="" xmlns:a16="http://schemas.microsoft.com/office/drawing/2014/main" id="{6D26EF8B-F787-74AE-671B-E82F85EA35A5}"/>
                  </a:ext>
                </a:extLst>
              </p:cNvPr>
              <p:cNvPicPr/>
              <p:nvPr/>
            </p:nvPicPr>
            <p:blipFill>
              <a:blip r:embed="rId8" cstate="print"/>
              <a:stretch>
                <a:fillRect/>
              </a:stretch>
            </p:blipFill>
            <p:spPr>
              <a:xfrm>
                <a:off x="1082800" y="5204462"/>
                <a:ext cx="180000" cy="36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5" name="Ink 14">
                <a:extLst>
                  <a:ext uri="{FF2B5EF4-FFF2-40B4-BE49-F238E27FC236}">
                    <a16:creationId xmlns:a16="http://schemas.microsoft.com/office/drawing/2014/main" id="{51BE0C6A-723E-58FD-96C8-6025789C7CBF}"/>
                  </a:ext>
                </a:extLst>
              </p14:cNvPr>
              <p14:cNvContentPartPr/>
              <p14:nvPr/>
            </p14:nvContentPartPr>
            <p14:xfrm>
              <a:off x="1172800" y="5347382"/>
              <a:ext cx="2346120" cy="76320"/>
            </p14:xfrm>
          </p:contentPart>
        </mc:Choice>
        <mc:Fallback>
          <p:pic>
            <p:nvPicPr>
              <p:cNvPr id="15" name="Ink 14">
                <a:extLst>
                  <a:ext uri="{FF2B5EF4-FFF2-40B4-BE49-F238E27FC236}">
                    <a16:creationId xmlns:p14="http://schemas.microsoft.com/office/powerpoint/2010/main" xmlns="" xmlns:a16="http://schemas.microsoft.com/office/drawing/2014/main" id="{51BE0C6A-723E-58FD-96C8-6025789C7CBF}"/>
                  </a:ext>
                </a:extLst>
              </p:cNvPr>
              <p:cNvPicPr/>
              <p:nvPr/>
            </p:nvPicPr>
            <p:blipFill>
              <a:blip r:embed="rId12" cstate="print"/>
              <a:stretch>
                <a:fillRect/>
              </a:stretch>
            </p:blipFill>
            <p:spPr>
              <a:xfrm>
                <a:off x="1082800" y="5167382"/>
                <a:ext cx="2525760" cy="4359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8" name="Ink 17">
                <a:extLst>
                  <a:ext uri="{FF2B5EF4-FFF2-40B4-BE49-F238E27FC236}">
                    <a16:creationId xmlns:a16="http://schemas.microsoft.com/office/drawing/2014/main" id="{B56763BA-7E21-11A9-8E7A-23F316DB2022}"/>
                  </a:ext>
                </a:extLst>
              </p14:cNvPr>
              <p14:cNvContentPartPr/>
              <p14:nvPr/>
            </p14:nvContentPartPr>
            <p14:xfrm>
              <a:off x="3269440" y="5243342"/>
              <a:ext cx="825480" cy="77760"/>
            </p14:xfrm>
          </p:contentPart>
        </mc:Choice>
        <mc:Fallback>
          <p:pic>
            <p:nvPicPr>
              <p:cNvPr id="18" name="Ink 17">
                <a:extLst>
                  <a:ext uri="{FF2B5EF4-FFF2-40B4-BE49-F238E27FC236}">
                    <a16:creationId xmlns:p14="http://schemas.microsoft.com/office/powerpoint/2010/main" xmlns="" xmlns:a16="http://schemas.microsoft.com/office/drawing/2014/main" id="{B56763BA-7E21-11A9-8E7A-23F316DB2022}"/>
                  </a:ext>
                </a:extLst>
              </p:cNvPr>
              <p:cNvPicPr/>
              <p:nvPr/>
            </p:nvPicPr>
            <p:blipFill>
              <a:blip r:embed="rId14" cstate="print"/>
              <a:stretch>
                <a:fillRect/>
              </a:stretch>
            </p:blipFill>
            <p:spPr>
              <a:xfrm>
                <a:off x="3179440" y="5063702"/>
                <a:ext cx="1005120" cy="4374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9" name="Ink 18">
                <a:extLst>
                  <a:ext uri="{FF2B5EF4-FFF2-40B4-BE49-F238E27FC236}">
                    <a16:creationId xmlns:a16="http://schemas.microsoft.com/office/drawing/2014/main" id="{3DD75887-7B99-FE24-F58E-ED51341CC50D}"/>
                  </a:ext>
                </a:extLst>
              </p14:cNvPr>
              <p14:cNvContentPartPr/>
              <p14:nvPr/>
            </p14:nvContentPartPr>
            <p14:xfrm>
              <a:off x="1320400" y="5215982"/>
              <a:ext cx="1124640" cy="104040"/>
            </p14:xfrm>
          </p:contentPart>
        </mc:Choice>
        <mc:Fallback>
          <p:pic>
            <p:nvPicPr>
              <p:cNvPr id="19" name="Ink 18">
                <a:extLst>
                  <a:ext uri="{FF2B5EF4-FFF2-40B4-BE49-F238E27FC236}">
                    <a16:creationId xmlns:p14="http://schemas.microsoft.com/office/powerpoint/2010/main" xmlns="" xmlns:a16="http://schemas.microsoft.com/office/drawing/2014/main" id="{3DD75887-7B99-FE24-F58E-ED51341CC50D}"/>
                  </a:ext>
                </a:extLst>
              </p:cNvPr>
              <p:cNvPicPr/>
              <p:nvPr/>
            </p:nvPicPr>
            <p:blipFill>
              <a:blip r:embed="rId16" cstate="print"/>
              <a:stretch>
                <a:fillRect/>
              </a:stretch>
            </p:blipFill>
            <p:spPr>
              <a:xfrm>
                <a:off x="1230760" y="5035982"/>
                <a:ext cx="1304280" cy="463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20" name="Ink 19">
                <a:extLst>
                  <a:ext uri="{FF2B5EF4-FFF2-40B4-BE49-F238E27FC236}">
                    <a16:creationId xmlns:a16="http://schemas.microsoft.com/office/drawing/2014/main" id="{CE71DFD5-B4E3-CAF0-609E-4BB0BCA18EF7}"/>
                  </a:ext>
                </a:extLst>
              </p14:cNvPr>
              <p14:cNvContentPartPr/>
              <p14:nvPr/>
            </p14:nvContentPartPr>
            <p14:xfrm>
              <a:off x="3823480" y="5384102"/>
              <a:ext cx="1404000" cy="47880"/>
            </p14:xfrm>
          </p:contentPart>
        </mc:Choice>
        <mc:Fallback>
          <p:pic>
            <p:nvPicPr>
              <p:cNvPr id="20" name="Ink 19">
                <a:extLst>
                  <a:ext uri="{FF2B5EF4-FFF2-40B4-BE49-F238E27FC236}">
                    <a16:creationId xmlns:p14="http://schemas.microsoft.com/office/powerpoint/2010/main" xmlns="" xmlns:a16="http://schemas.microsoft.com/office/drawing/2014/main" id="{CE71DFD5-B4E3-CAF0-609E-4BB0BCA18EF7}"/>
                  </a:ext>
                </a:extLst>
              </p:cNvPr>
              <p:cNvPicPr/>
              <p:nvPr/>
            </p:nvPicPr>
            <p:blipFill>
              <a:blip r:embed="rId18" cstate="print"/>
              <a:stretch>
                <a:fillRect/>
              </a:stretch>
            </p:blipFill>
            <p:spPr>
              <a:xfrm>
                <a:off x="3733840" y="5204102"/>
                <a:ext cx="1583640" cy="4075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22" name="Ink 21">
                <a:extLst>
                  <a:ext uri="{FF2B5EF4-FFF2-40B4-BE49-F238E27FC236}">
                    <a16:creationId xmlns:a16="http://schemas.microsoft.com/office/drawing/2014/main" id="{D2AE6BC4-7ABE-28BD-4F61-424749F98252}"/>
                  </a:ext>
                </a:extLst>
              </p14:cNvPr>
              <p14:cNvContentPartPr/>
              <p14:nvPr/>
            </p14:nvContentPartPr>
            <p14:xfrm>
              <a:off x="4968640" y="5217422"/>
              <a:ext cx="3206160" cy="131040"/>
            </p14:xfrm>
          </p:contentPart>
        </mc:Choice>
        <mc:Fallback>
          <p:pic>
            <p:nvPicPr>
              <p:cNvPr id="22" name="Ink 21">
                <a:extLst>
                  <a:ext uri="{FF2B5EF4-FFF2-40B4-BE49-F238E27FC236}">
                    <a16:creationId xmlns:p14="http://schemas.microsoft.com/office/powerpoint/2010/main" xmlns="" xmlns:a16="http://schemas.microsoft.com/office/drawing/2014/main" id="{D2AE6BC4-7ABE-28BD-4F61-424749F98252}"/>
                  </a:ext>
                </a:extLst>
              </p:cNvPr>
              <p:cNvPicPr/>
              <p:nvPr/>
            </p:nvPicPr>
            <p:blipFill>
              <a:blip r:embed="rId20" cstate="print"/>
              <a:stretch>
                <a:fillRect/>
              </a:stretch>
            </p:blipFill>
            <p:spPr>
              <a:xfrm>
                <a:off x="4878640" y="5037782"/>
                <a:ext cx="3385800" cy="4906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23" name="Ink 22">
                <a:extLst>
                  <a:ext uri="{FF2B5EF4-FFF2-40B4-BE49-F238E27FC236}">
                    <a16:creationId xmlns:a16="http://schemas.microsoft.com/office/drawing/2014/main" id="{3DD3D112-7970-8B53-8B06-ED104355E939}"/>
                  </a:ext>
                </a:extLst>
              </p14:cNvPr>
              <p14:cNvContentPartPr/>
              <p14:nvPr/>
            </p14:nvContentPartPr>
            <p14:xfrm>
              <a:off x="5467240" y="5208422"/>
              <a:ext cx="554040" cy="37800"/>
            </p14:xfrm>
          </p:contentPart>
        </mc:Choice>
        <mc:Fallback>
          <p:pic>
            <p:nvPicPr>
              <p:cNvPr id="23" name="Ink 22">
                <a:extLst>
                  <a:ext uri="{FF2B5EF4-FFF2-40B4-BE49-F238E27FC236}">
                    <a16:creationId xmlns:p14="http://schemas.microsoft.com/office/powerpoint/2010/main" xmlns="" xmlns:a16="http://schemas.microsoft.com/office/drawing/2014/main" id="{3DD3D112-7970-8B53-8B06-ED104355E939}"/>
                  </a:ext>
                </a:extLst>
              </p:cNvPr>
              <p:cNvPicPr/>
              <p:nvPr/>
            </p:nvPicPr>
            <p:blipFill>
              <a:blip r:embed="rId22" cstate="print"/>
              <a:stretch>
                <a:fillRect/>
              </a:stretch>
            </p:blipFill>
            <p:spPr>
              <a:xfrm>
                <a:off x="5377600" y="5028422"/>
                <a:ext cx="733680" cy="39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5" name="Ink 24">
                <a:extLst>
                  <a:ext uri="{FF2B5EF4-FFF2-40B4-BE49-F238E27FC236}">
                    <a16:creationId xmlns:a16="http://schemas.microsoft.com/office/drawing/2014/main" id="{9F5056C1-B0F1-C521-312E-C92E1F51ADAB}"/>
                  </a:ext>
                </a:extLst>
              </p14:cNvPr>
              <p14:cNvContentPartPr/>
              <p14:nvPr/>
            </p14:nvContentPartPr>
            <p14:xfrm>
              <a:off x="4627000" y="5223182"/>
              <a:ext cx="460800" cy="117360"/>
            </p14:xfrm>
          </p:contentPart>
        </mc:Choice>
        <mc:Fallback>
          <p:pic>
            <p:nvPicPr>
              <p:cNvPr id="25" name="Ink 24">
                <a:extLst>
                  <a:ext uri="{FF2B5EF4-FFF2-40B4-BE49-F238E27FC236}">
                    <a16:creationId xmlns:p14="http://schemas.microsoft.com/office/powerpoint/2010/main" xmlns="" xmlns:a16="http://schemas.microsoft.com/office/drawing/2014/main" id="{9F5056C1-B0F1-C521-312E-C92E1F51ADAB}"/>
                  </a:ext>
                </a:extLst>
              </p:cNvPr>
              <p:cNvPicPr/>
              <p:nvPr/>
            </p:nvPicPr>
            <p:blipFill>
              <a:blip r:embed="rId24" cstate="print"/>
              <a:stretch>
                <a:fillRect/>
              </a:stretch>
            </p:blipFill>
            <p:spPr>
              <a:xfrm>
                <a:off x="4537000" y="5043182"/>
                <a:ext cx="640440" cy="47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2" name="Ink 11"/>
              <p14:cNvContentPartPr/>
              <p14:nvPr/>
            </p14:nvContentPartPr>
            <p14:xfrm>
              <a:off x="1920291" y="5185903"/>
              <a:ext cx="274680" cy="523080"/>
            </p14:xfrm>
          </p:contentPart>
        </mc:Choice>
        <mc:Fallback>
          <p:pic>
            <p:nvPicPr>
              <p:cNvPr id="12" name="Ink 11"/>
              <p:cNvPicPr/>
              <p:nvPr/>
            </p:nvPicPr>
            <p:blipFill>
              <a:blip r:embed="rId26" cstate="print"/>
              <a:stretch>
                <a:fillRect/>
              </a:stretch>
            </p:blipFill>
            <p:spPr>
              <a:xfrm>
                <a:off x="1908411" y="5174023"/>
                <a:ext cx="298440" cy="546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7" name="Ink 16"/>
              <p14:cNvContentPartPr/>
              <p14:nvPr/>
            </p14:nvContentPartPr>
            <p14:xfrm>
              <a:off x="9784131" y="4937863"/>
              <a:ext cx="836280" cy="405360"/>
            </p14:xfrm>
          </p:contentPart>
        </mc:Choice>
        <mc:Fallback>
          <p:pic>
            <p:nvPicPr>
              <p:cNvPr id="17" name="Ink 16"/>
              <p:cNvPicPr/>
              <p:nvPr/>
            </p:nvPicPr>
            <p:blipFill>
              <a:blip r:embed="rId28" cstate="print"/>
              <a:stretch>
                <a:fillRect/>
              </a:stretch>
            </p:blipFill>
            <p:spPr>
              <a:xfrm>
                <a:off x="9772251" y="4925983"/>
                <a:ext cx="860040" cy="429120"/>
              </a:xfrm>
              <a:prstGeom prst="rect">
                <a:avLst/>
              </a:prstGeom>
            </p:spPr>
          </p:pic>
        </mc:Fallback>
      </mc:AlternateContent>
      <p:pic>
        <p:nvPicPr>
          <p:cNvPr id="37" name="Picture 36"/>
          <p:cNvPicPr>
            <a:picLocks noChangeAspect="1"/>
          </p:cNvPicPr>
          <p:nvPr/>
        </p:nvPicPr>
        <p:blipFill>
          <a:blip r:embed="rId29" cstate="print"/>
          <a:stretch>
            <a:fillRect/>
          </a:stretch>
        </p:blipFill>
        <p:spPr>
          <a:xfrm>
            <a:off x="776287" y="914400"/>
            <a:ext cx="7591425" cy="5438775"/>
          </a:xfrm>
          <a:prstGeom prst="rect">
            <a:avLst/>
          </a:prstGeom>
        </p:spPr>
      </p:pic>
    </p:spTree>
    <p:extLst>
      <p:ext uri="{BB962C8B-B14F-4D97-AF65-F5344CB8AC3E}">
        <p14:creationId xmlns="" xmlns:p14="http://schemas.microsoft.com/office/powerpoint/2010/main" val="34691295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FE4CF5-174B-4DDD-89C4-78B244BFF026}"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 xmlns:a16="http://schemas.microsoft.com/office/drawing/2014/main" id="{8BE8241A-0C62-4134-BF8B-E3D7C20461FA}"/>
              </a:ext>
            </a:extLst>
          </p:cNvPr>
          <p:cNvSpPr>
            <a:spLocks noChangeArrowheads="1"/>
          </p:cNvSpPr>
          <p:nvPr/>
        </p:nvSpPr>
        <p:spPr bwMode="auto">
          <a:xfrm>
            <a:off x="457200" y="1609232"/>
            <a:ext cx="8229600" cy="30469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Data destruction or disposal of data is the method of destroying data which is stored on tapes, hard disks and other electronic media so that it is completely unreadable, unusable and inaccessible for unauthorized purposes.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It also ensures that the organization retains records of data for as long as they are needed.</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 When it is no longer required, appropriately destroys them or disposes of that data.</a:t>
            </a:r>
          </a:p>
        </p:txBody>
      </p:sp>
    </p:spTree>
    <p:extLst>
      <p:ext uri="{BB962C8B-B14F-4D97-AF65-F5344CB8AC3E}">
        <p14:creationId xmlns="" xmlns:p14="http://schemas.microsoft.com/office/powerpoint/2010/main" val="400803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BB324E-09E3-41D9-8A1D-BCEBFEBB6A7D}"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 xmlns:a16="http://schemas.microsoft.com/office/drawing/2014/main" id="{8BE8241A-0C62-4134-BF8B-E3D7C20461FA}"/>
              </a:ext>
            </a:extLst>
          </p:cNvPr>
          <p:cNvSpPr>
            <a:spLocks noChangeArrowheads="1"/>
          </p:cNvSpPr>
          <p:nvPr/>
        </p:nvSpPr>
        <p:spPr bwMode="auto">
          <a:xfrm>
            <a:off x="381000" y="1183102"/>
            <a:ext cx="8610600" cy="517064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mn-lt"/>
              </a:rPr>
              <a:t>The managed process of data disposal has some essential benefits-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It avoids the unnecessary storage costs incurred by using office or server space in maintaining records which is no longer needed by the organization.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Finding and retrieving information is easier and quicker because there is less to search.</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mn-lt"/>
              </a:rPr>
              <a:t>The disposal of data usually takes place as part of the normal records management process. There are two essential circumstances in which the destruction of data need to be handled as an addition to this process-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The quantity of a legacy record requires attention.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The functions are being transferred to another authority and disposal of data records becomes part of the change process.</a:t>
            </a:r>
            <a:r>
              <a:rPr kumimoji="0" lang="en-US" altLang="en-US" sz="1800" b="0" i="0" u="none" strike="noStrike" cap="none" normalizeH="0" baseline="0" dirty="0">
                <a:ln>
                  <a:noFill/>
                </a:ln>
                <a:solidFill>
                  <a:schemeClr val="tx1"/>
                </a:solidFill>
                <a:effectLst/>
                <a:latin typeface="Calibri (Body)"/>
              </a:rPr>
              <a:t/>
            </a:r>
            <a:br>
              <a:rPr kumimoji="0" lang="en-US" altLang="en-US" sz="1800" b="0" i="0" u="none" strike="noStrike" cap="none" normalizeH="0" baseline="0" dirty="0">
                <a:ln>
                  <a:noFill/>
                </a:ln>
                <a:solidFill>
                  <a:schemeClr val="tx1"/>
                </a:solidFill>
                <a:effectLst/>
                <a:latin typeface="Calibri (Body)"/>
              </a:rPr>
            </a:br>
            <a:endParaRPr kumimoji="0" lang="en-US" altLang="en-US" sz="1800" b="0" i="0" u="none" strike="noStrike" cap="none" normalizeH="0" baseline="0" dirty="0">
              <a:ln>
                <a:noFill/>
              </a:ln>
              <a:solidFill>
                <a:schemeClr val="tx1"/>
              </a:solidFill>
              <a:effectLst/>
              <a:latin typeface="Calibri (Body)"/>
            </a:endParaRPr>
          </a:p>
        </p:txBody>
      </p:sp>
    </p:spTree>
    <p:extLst>
      <p:ext uri="{BB962C8B-B14F-4D97-AF65-F5344CB8AC3E}">
        <p14:creationId xmlns="" xmlns:p14="http://schemas.microsoft.com/office/powerpoint/2010/main" val="373329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588BD-237C-4189-AD70-4A3A89D0F847}"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 xmlns:a16="http://schemas.microsoft.com/office/drawing/2014/main" id="{8BE8241A-0C62-4134-BF8B-E3D7C20461FA}"/>
              </a:ext>
            </a:extLst>
          </p:cNvPr>
          <p:cNvSpPr>
            <a:spLocks noChangeArrowheads="1"/>
          </p:cNvSpPr>
          <p:nvPr/>
        </p:nvSpPr>
        <p:spPr bwMode="auto">
          <a:xfrm>
            <a:off x="152400" y="1163563"/>
            <a:ext cx="8668072" cy="5355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Eliminate access</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this consideration, we have to ensure that eliminating access account does not have any rights to re access the disposed of data again.</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Destroy the Data</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this consideration, there is not necessary to remove data from storage media will be safe. Even these days reformatting or repartitioning a drive to "erase" the data that it stores is not good enough. Today's many tools available which can help us to delete files more securely. To encrypt the data on the drive before performing any deletion can help us to make data more difficult to recover later.</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Destroy the device</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the most cases, storage media need to be physically destroyed to ensure that our sensitive data is not leaked to whoever gets the drives next. In such cases, we should not destroy them itself. To do this, there should be experts who can make probably a lot better at safely and effectively rendering any data on our drives unrecoverable. If we can't trust this to an outsider agency that specializes in the secure destruction of storage devices, we should have a specialized team within our organization who has the same equipment and skills as outside contractors.</a:t>
            </a:r>
            <a:endParaRPr kumimoji="0" lang="en-US" altLang="en-US" b="0" i="0" u="none" strike="noStrike" cap="none" normalizeH="0" baseline="0" dirty="0">
              <a:ln>
                <a:noFill/>
              </a:ln>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Body)"/>
              </a:rPr>
              <a:t/>
            </a:r>
            <a:br>
              <a:rPr kumimoji="0" lang="en-US" altLang="en-US" sz="1800" b="0" i="0" u="none" strike="noStrike" cap="none" normalizeH="0" baseline="0" dirty="0">
                <a:ln>
                  <a:noFill/>
                </a:ln>
                <a:solidFill>
                  <a:schemeClr val="tx1"/>
                </a:solidFill>
                <a:effectLst/>
                <a:latin typeface="Calibri (Body)"/>
              </a:rPr>
            </a:br>
            <a:endParaRPr kumimoji="0" lang="en-US" altLang="en-US" sz="1800" b="0" i="0" u="none" strike="noStrike" cap="none" normalizeH="0" baseline="0" dirty="0">
              <a:ln>
                <a:noFill/>
              </a:ln>
              <a:solidFill>
                <a:schemeClr val="tx1"/>
              </a:solidFill>
              <a:effectLst/>
              <a:latin typeface="Calibri (Bod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4958"/>
          </a:xfrm>
        </p:spPr>
        <p:txBody>
          <a:bodyPr>
            <a:normAutofit lnSpcReduction="10000"/>
          </a:bodyPr>
          <a:lstStyle/>
          <a:p>
            <a:pPr>
              <a:buNone/>
            </a:pPr>
            <a:r>
              <a:rPr lang="en-US" sz="2200" b="1" dirty="0">
                <a:latin typeface="Calibri (Body)"/>
              </a:rPr>
              <a:t>Introduction to Application Security</a:t>
            </a:r>
          </a:p>
          <a:p>
            <a:pPr algn="just">
              <a:spcAft>
                <a:spcPts val="1800"/>
              </a:spcAft>
            </a:pPr>
            <a:r>
              <a:rPr lang="en-IN" sz="2200" dirty="0">
                <a:latin typeface="Calibri (Body)"/>
              </a:rPr>
              <a:t>Security of information and information systems is, undoubtedly, the leading challenge for organizations. </a:t>
            </a:r>
          </a:p>
          <a:p>
            <a:pPr algn="just">
              <a:spcAft>
                <a:spcPts val="1800"/>
              </a:spcAft>
            </a:pPr>
            <a:r>
              <a:rPr lang="en-IN" sz="2200" dirty="0">
                <a:latin typeface="Calibri (Body)"/>
              </a:rPr>
              <a:t>However, they cannot ignore the importance of third-party vendor applications such as Web browsers, and therefore, security measures must be applied to maintain the data and application security.</a:t>
            </a:r>
          </a:p>
          <a:p>
            <a:pPr algn="just">
              <a:spcAft>
                <a:spcPts val="1800"/>
              </a:spcAft>
            </a:pPr>
            <a:r>
              <a:rPr lang="en-IN" sz="2200" dirty="0">
                <a:latin typeface="Calibri (Body)"/>
              </a:rPr>
              <a:t>In order to secure applications, we have various technologies such as firewall, Intrusion detection and Access control systems.</a:t>
            </a:r>
          </a:p>
          <a:p>
            <a:pPr algn="just">
              <a:spcAft>
                <a:spcPts val="1800"/>
              </a:spcAft>
            </a:pPr>
            <a:r>
              <a:rPr lang="en-IN" sz="2200" dirty="0">
                <a:latin typeface="Calibri (Body)"/>
              </a:rPr>
              <a:t>Online purchase of products and services is considered to be one of the most vulnerable uses of the Internet as it involves exchange of finances and identity.</a:t>
            </a:r>
          </a:p>
          <a:p>
            <a:endParaRPr lang="en-US" sz="2200" b="1" dirty="0">
              <a:latin typeface="Calibri (Body)"/>
            </a:endParaRPr>
          </a:p>
        </p:txBody>
      </p:sp>
      <p:sp>
        <p:nvSpPr>
          <p:cNvPr id="4" name="Date Placeholder 3"/>
          <p:cNvSpPr>
            <a:spLocks noGrp="1"/>
          </p:cNvSpPr>
          <p:nvPr>
            <p:ph type="dt" sz="half" idx="10"/>
          </p:nvPr>
        </p:nvSpPr>
        <p:spPr/>
        <p:txBody>
          <a:bodyPr/>
          <a:lstStyle/>
          <a:p>
            <a:fld id="{163F405E-C346-41DD-A0D9-80A2878E74EC}"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Security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a:spcAft>
                <a:spcPts val="600"/>
              </a:spcAft>
            </a:pPr>
            <a:r>
              <a:rPr lang="en-IN" sz="2200" dirty="0">
                <a:latin typeface="Calibri (Body)"/>
              </a:rPr>
              <a:t>Attackers, in the last decade, not only targeted the servers and Operating Systems (OSs) but also attacked the Client Applications.</a:t>
            </a:r>
          </a:p>
          <a:p>
            <a:pPr algn="just">
              <a:spcAft>
                <a:spcPts val="600"/>
              </a:spcAft>
            </a:pPr>
            <a:r>
              <a:rPr lang="en-IN" sz="2200" dirty="0">
                <a:latin typeface="Calibri (Body)"/>
              </a:rPr>
              <a:t>Organizations and individuals use various types of client-side applications that include Browsers, Multimedia Programs, and Document Readers.</a:t>
            </a:r>
          </a:p>
          <a:p>
            <a:pPr algn="just">
              <a:spcAft>
                <a:spcPts val="600"/>
              </a:spcAft>
            </a:pPr>
            <a:r>
              <a:rPr lang="en-IN" sz="2200" dirty="0">
                <a:latin typeface="Calibri (Body)"/>
              </a:rPr>
              <a:t>The most common attacks on the client-side applications include Phishing and Social Engineering.</a:t>
            </a:r>
          </a:p>
          <a:p>
            <a:pPr algn="just">
              <a:spcAft>
                <a:spcPts val="600"/>
              </a:spcAft>
            </a:pPr>
            <a:r>
              <a:rPr lang="en-IN" sz="2200" dirty="0">
                <a:latin typeface="Calibri (Body)"/>
              </a:rPr>
              <a:t>Attacker may send malware through e-mail.</a:t>
            </a:r>
          </a:p>
          <a:p>
            <a:pPr algn="just">
              <a:spcAft>
                <a:spcPts val="600"/>
              </a:spcAft>
            </a:pPr>
            <a:r>
              <a:rPr lang="en-IN" sz="2200" dirty="0">
                <a:latin typeface="Calibri (Body)"/>
              </a:rPr>
              <a:t>Attacker may ask to download a plug-in or a cookie to help you improve your search, but that may turn you into a victim of social engineering attack</a:t>
            </a:r>
            <a:r>
              <a:rPr lang="en-IN" sz="1800" dirty="0"/>
              <a:t>.</a:t>
            </a:r>
          </a:p>
          <a:p>
            <a:pPr>
              <a:buNone/>
            </a:pPr>
            <a:endParaRPr lang="en-US" dirty="0"/>
          </a:p>
        </p:txBody>
      </p:sp>
      <p:sp>
        <p:nvSpPr>
          <p:cNvPr id="4" name="Date Placeholder 3"/>
          <p:cNvSpPr>
            <a:spLocks noGrp="1"/>
          </p:cNvSpPr>
          <p:nvPr>
            <p:ph type="dt" sz="half" idx="10"/>
          </p:nvPr>
        </p:nvSpPr>
        <p:spPr/>
        <p:txBody>
          <a:bodyPr/>
          <a:lstStyle/>
          <a:p>
            <a:fld id="{056A9205-21ED-40A4-A8CF-18E559E9CA4C}"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Introduction to Application Security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04D67E-E59A-4792-88A4-FFD2E6B053AD}"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142984"/>
            <a:ext cx="8215370" cy="4929222"/>
          </a:xfrm>
        </p:spPr>
        <p:txBody>
          <a:bodyPr>
            <a:noAutofit/>
          </a:bodyPr>
          <a:lstStyle/>
          <a:p>
            <a:pPr algn="just">
              <a:spcAft>
                <a:spcPts val="1800"/>
              </a:spcAft>
            </a:pPr>
            <a:r>
              <a:rPr lang="en-US" sz="2200" dirty="0">
                <a:latin typeface="Calibri (Body)"/>
              </a:rPr>
              <a:t>Any application interacting with the Web is always under threat.</a:t>
            </a:r>
          </a:p>
          <a:p>
            <a:pPr algn="just">
              <a:spcAft>
                <a:spcPts val="1800"/>
              </a:spcAft>
            </a:pPr>
            <a:r>
              <a:rPr lang="en-US" sz="2200" dirty="0">
                <a:latin typeface="Calibri (Body)"/>
              </a:rPr>
              <a:t>Most of the OS vendors use patched systems to keep vulnerabilities to the minimum, but even the patched systems are not devoid of attacks.</a:t>
            </a:r>
          </a:p>
          <a:p>
            <a:pPr marL="0" indent="0" algn="just">
              <a:spcAft>
                <a:spcPts val="1800"/>
              </a:spcAft>
              <a:buNone/>
            </a:pPr>
            <a:r>
              <a:rPr lang="en-US" sz="2200" b="1" dirty="0">
                <a:solidFill>
                  <a:schemeClr val="tx2"/>
                </a:solidFill>
                <a:latin typeface="Calibri (Body)"/>
              </a:rPr>
              <a:t>Zero-day attacks : </a:t>
            </a:r>
            <a:r>
              <a:rPr lang="en-US" sz="2200" dirty="0"/>
              <a:t>A zero-day attack is a software-related attack that exploits a weakness that a vendor or developer was unaware of. The name comes from the number of days a software developer has known about the problem. The solution to fixing a zero-day attack is known as a software patch.</a:t>
            </a:r>
            <a:endParaRPr lang="en-US" sz="2200" dirty="0">
              <a:latin typeface="Calibri (Body)"/>
            </a:endParaRPr>
          </a:p>
          <a:p>
            <a:pPr marL="0" indent="0" algn="just">
              <a:spcAft>
                <a:spcPts val="1800"/>
              </a:spcAft>
              <a:buNone/>
            </a:pPr>
            <a:r>
              <a:rPr lang="en-US" sz="2200" dirty="0">
                <a:latin typeface="Calibri (Body)"/>
              </a:rPr>
              <a:t>Top vendors including </a:t>
            </a:r>
            <a:r>
              <a:rPr lang="en-US" sz="2200" i="1" dirty="0">
                <a:latin typeface="Calibri (Body)"/>
              </a:rPr>
              <a:t>Microsoft</a:t>
            </a:r>
            <a:r>
              <a:rPr lang="en-US" sz="2200" dirty="0">
                <a:latin typeface="Calibri (Body)"/>
              </a:rPr>
              <a:t>, </a:t>
            </a:r>
            <a:r>
              <a:rPr lang="en-US" sz="2200" i="1" dirty="0">
                <a:latin typeface="Calibri (Body)"/>
              </a:rPr>
              <a:t>Apple computers</a:t>
            </a:r>
            <a:r>
              <a:rPr lang="en-US" sz="2200" dirty="0">
                <a:latin typeface="Calibri (Body)"/>
              </a:rPr>
              <a:t>, </a:t>
            </a:r>
            <a:r>
              <a:rPr lang="en-US" sz="2200" i="1" dirty="0">
                <a:latin typeface="Calibri (Body)"/>
              </a:rPr>
              <a:t>Adobe</a:t>
            </a:r>
            <a:r>
              <a:rPr lang="en-US" sz="2200" dirty="0">
                <a:latin typeface="Calibri (Body)"/>
              </a:rPr>
              <a:t>, and </a:t>
            </a:r>
            <a:r>
              <a:rPr lang="en-US" sz="2200" i="1" dirty="0">
                <a:latin typeface="Calibri (Body)"/>
              </a:rPr>
              <a:t>Mozilla</a:t>
            </a:r>
            <a:r>
              <a:rPr lang="en-US" sz="2200" dirty="0">
                <a:latin typeface="Calibri (Body)"/>
              </a:rPr>
              <a:t> are the targets of these kinds of attacks.</a:t>
            </a:r>
            <a:endParaRPr lang="en-IN" sz="2200" dirty="0">
              <a:latin typeface="Calibri (Body)"/>
            </a:endParaRP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85A668-6BF1-4A66-98B3-19BDED4FE09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524000"/>
            <a:ext cx="8048652" cy="4548206"/>
          </a:xfrm>
        </p:spPr>
        <p:txBody>
          <a:bodyPr>
            <a:noAutofit/>
          </a:bodyPr>
          <a:lstStyle/>
          <a:p>
            <a:pPr marL="0" indent="0" algn="just">
              <a:spcAft>
                <a:spcPts val="1800"/>
              </a:spcAft>
              <a:buNone/>
            </a:pPr>
            <a:r>
              <a:rPr lang="en-US" sz="2200" b="1" dirty="0">
                <a:latin typeface="Calibri (Body)"/>
              </a:rPr>
              <a:t>HTTP : </a:t>
            </a:r>
            <a:r>
              <a:rPr lang="en-US" sz="2200" dirty="0">
                <a:latin typeface="Calibri (Body)"/>
              </a:rPr>
              <a:t>Hyper Text Transfer Protocol</a:t>
            </a:r>
          </a:p>
          <a:p>
            <a:pPr marL="0" indent="0" algn="just">
              <a:spcAft>
                <a:spcPts val="1800"/>
              </a:spcAft>
              <a:buNone/>
            </a:pPr>
            <a:r>
              <a:rPr lang="en-US" sz="2200" b="1" dirty="0">
                <a:latin typeface="Calibri (Body)"/>
              </a:rPr>
              <a:t>HTTPS : </a:t>
            </a:r>
            <a:r>
              <a:rPr lang="en-US" sz="2200" dirty="0">
                <a:latin typeface="Calibri (Body)"/>
              </a:rPr>
              <a:t>Hyper Text Transfer Protocol Secure</a:t>
            </a:r>
          </a:p>
          <a:p>
            <a:pPr marL="0" indent="0" algn="just">
              <a:spcAft>
                <a:spcPts val="1800"/>
              </a:spcAft>
              <a:buNone/>
            </a:pPr>
            <a:r>
              <a:rPr lang="en-US" sz="2200" dirty="0">
                <a:latin typeface="Calibri (Body)"/>
              </a:rPr>
              <a:t>HTTPS is HTTP with encryption. The difference between the two protocols is that HTTPS uses TLS (SSL) to encrypt normal HTTP requests and responses.</a:t>
            </a:r>
          </a:p>
          <a:p>
            <a:pPr marL="0" indent="0" algn="just">
              <a:spcAft>
                <a:spcPts val="1800"/>
              </a:spcAft>
              <a:buNone/>
            </a:pPr>
            <a:r>
              <a:rPr lang="en-US" sz="2200" dirty="0">
                <a:latin typeface="Calibri (Body)"/>
              </a:rPr>
              <a:t> As a result, HTTPS is far more secure than HTTP. A website that uses HTTP has HTTP:// in its URL, while a website that uses HTTPS has HTTPS://</a:t>
            </a:r>
            <a:endParaRPr lang="en-IN" sz="2200" dirty="0">
              <a:latin typeface="Calibri (Body)"/>
            </a:endParaRP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347461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is application security?</a:t>
            </a:r>
            <a:endParaRPr lang="en-IN" sz="2400" dirty="0"/>
          </a:p>
          <a:p>
            <a:pPr marL="457200" indent="-457200">
              <a:buFont typeface="+mj-lt"/>
              <a:buAutoNum type="arabicPeriod"/>
            </a:pPr>
            <a:r>
              <a:rPr lang="en-US" sz="2400" dirty="0"/>
              <a:t>What is data disposal</a:t>
            </a:r>
            <a:r>
              <a:rPr lang="en-IN" sz="2400" dirty="0"/>
              <a:t>?</a:t>
            </a:r>
          </a:p>
          <a:p>
            <a:pPr marL="457200" indent="-457200">
              <a:buFont typeface="+mj-lt"/>
              <a:buAutoNum type="arabicPeriod"/>
            </a:pPr>
            <a:r>
              <a:rPr lang="en-IN" sz="2400" dirty="0"/>
              <a:t>Write Golden rule of data backup.</a:t>
            </a:r>
          </a:p>
        </p:txBody>
      </p:sp>
      <p:sp>
        <p:nvSpPr>
          <p:cNvPr id="4" name="Date Placeholder 3"/>
          <p:cNvSpPr>
            <a:spLocks noGrp="1"/>
          </p:cNvSpPr>
          <p:nvPr>
            <p:ph type="dt" sz="half" idx="10"/>
          </p:nvPr>
        </p:nvSpPr>
        <p:spPr/>
        <p:txBody>
          <a:bodyPr/>
          <a:lstStyle/>
          <a:p>
            <a:fld id="{2B37714A-1F70-414E-9A8D-B41CD7682582}"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endParaRPr lang="en-US" sz="2000" dirty="0"/>
          </a:p>
          <a:p>
            <a:endParaRPr lang="en-US" sz="2000" dirty="0"/>
          </a:p>
        </p:txBody>
      </p:sp>
      <p:sp>
        <p:nvSpPr>
          <p:cNvPr id="4" name="Date Placeholder 3"/>
          <p:cNvSpPr>
            <a:spLocks noGrp="1"/>
          </p:cNvSpPr>
          <p:nvPr>
            <p:ph type="dt" sz="half" idx="10"/>
          </p:nvPr>
        </p:nvSpPr>
        <p:spPr/>
        <p:txBody>
          <a:bodyPr/>
          <a:lstStyle/>
          <a:p>
            <a:fld id="{3644969C-9BC4-462D-ADCF-3584A62F93A3}"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280FCC2-4D52-44A7-9BC2-468D205EC144}"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 xmlns:p14="http://schemas.microsoft.com/office/powerpoint/2010/main" val="1375792447"/>
              </p:ext>
            </p:extLst>
          </p:nvPr>
        </p:nvGraphicFramePr>
        <p:xfrm>
          <a:off x="914400" y="1524000"/>
          <a:ext cx="7620000" cy="2667000"/>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gridCol w="2946400">
                  <a:extLst>
                    <a:ext uri="{9D8B030D-6E8A-4147-A177-3AD203B41FA5}">
                      <a16:colId xmlns="" xmlns:a16="http://schemas.microsoft.com/office/drawing/2014/main" val="20001"/>
                    </a:ext>
                  </a:extLst>
                </a:gridCol>
                <a:gridCol w="2133600">
                  <a:extLst>
                    <a:ext uri="{9D8B030D-6E8A-4147-A177-3AD203B41FA5}">
                      <a16:colId xmlns="" xmlns:a16="http://schemas.microsoft.com/office/drawing/2014/main" val="20002"/>
                    </a:ext>
                  </a:extLst>
                </a:gridCol>
              </a:tblGrid>
              <a:tr h="415895">
                <a:tc>
                  <a:txBody>
                    <a:bodyPr/>
                    <a:lstStyle/>
                    <a:p>
                      <a:pPr algn="ctr"/>
                      <a:r>
                        <a:rPr lang="en-GB" sz="2200" dirty="0">
                          <a:latin typeface="Calibri (Body)"/>
                          <a:cs typeface="Times New Roman" pitchFamily="18" charset="0"/>
                        </a:rPr>
                        <a:t>Topic</a:t>
                      </a:r>
                    </a:p>
                  </a:txBody>
                  <a:tcPr marL="0" marR="0" marT="0" marB="0" anchor="ctr"/>
                </a:tc>
                <a:tc>
                  <a:txBody>
                    <a:bodyPr/>
                    <a:lstStyle/>
                    <a:p>
                      <a:pPr algn="ctr"/>
                      <a:r>
                        <a:rPr lang="en-GB" sz="2200" dirty="0">
                          <a:latin typeface="Calibri (Body)"/>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itchFamily="18" charset="0"/>
                        </a:rPr>
                        <a:t>CO Mapping</a:t>
                      </a:r>
                    </a:p>
                  </a:txBody>
                  <a:tcPr/>
                </a:tc>
                <a:extLst>
                  <a:ext uri="{0D108BD9-81ED-4DB2-BD59-A6C34878D82A}">
                    <a16:rowId xmlns="" xmlns:a16="http://schemas.microsoft.com/office/drawing/2014/main" val="10000"/>
                  </a:ext>
                </a:extLst>
              </a:tr>
              <a:tr h="2240280">
                <a:tc>
                  <a:txBody>
                    <a:bodyPr/>
                    <a:lstStyle/>
                    <a:p>
                      <a:pPr marL="0" indent="0" algn="ctr">
                        <a:buFont typeface="Arial" pitchFamily="34" charset="0"/>
                        <a:buNone/>
                      </a:pPr>
                      <a:r>
                        <a:rPr lang="en-IN" sz="2200" kern="1200" dirty="0">
                          <a:solidFill>
                            <a:schemeClr val="dk1"/>
                          </a:solidFill>
                          <a:latin typeface="Calibri (Body)"/>
                          <a:ea typeface="+mn-ea"/>
                          <a:cs typeface="Times New Roman" pitchFamily="18" charset="0"/>
                        </a:rPr>
                        <a:t>Security Technology</a:t>
                      </a:r>
                      <a:endParaRPr lang="en-US" sz="2200" b="1" dirty="0">
                        <a:solidFill>
                          <a:schemeClr val="tx1"/>
                        </a:solidFill>
                        <a:latin typeface="Calibri (Body)"/>
                        <a:cs typeface="Times New Roman" pitchFamily="18" charset="0"/>
                      </a:endParaRPr>
                    </a:p>
                  </a:txBody>
                  <a:tcPr marL="0" marR="0" marT="0" marB="0" anchor="ctr"/>
                </a:tc>
                <a:tc>
                  <a:txBody>
                    <a:bodyPr/>
                    <a:lstStyle/>
                    <a:p>
                      <a:pPr algn="l"/>
                      <a:r>
                        <a:rPr lang="en-IN" sz="2200" kern="1200" dirty="0">
                          <a:solidFill>
                            <a:schemeClr val="dk1"/>
                          </a:solidFill>
                          <a:latin typeface="Calibri (Body)"/>
                          <a:ea typeface="+mn-ea"/>
                          <a:cs typeface="Times New Roman" pitchFamily="18" charset="0"/>
                        </a:rPr>
                        <a:t>Firewall , Intrusion Detection, Access Control</a:t>
                      </a:r>
                      <a:r>
                        <a:rPr lang="en-IN" sz="2200" kern="1200" baseline="0" dirty="0">
                          <a:solidFill>
                            <a:schemeClr val="dk1"/>
                          </a:solidFill>
                          <a:latin typeface="Calibri (Body)"/>
                          <a:ea typeface="+mn-ea"/>
                          <a:cs typeface="Times New Roman" pitchFamily="18" charset="0"/>
                        </a:rPr>
                        <a:t> mechanism.</a:t>
                      </a:r>
                      <a:endParaRPr lang="en-GB" sz="2200" dirty="0">
                        <a:latin typeface="Calibri (Body)"/>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Calibri (Body)"/>
                          <a:ea typeface="+mn-ea"/>
                          <a:cs typeface="Times New Roman" pitchFamily="18" charset="0"/>
                        </a:rPr>
                        <a:t>CO2</a:t>
                      </a:r>
                    </a:p>
                  </a:txBody>
                  <a:tcPr anchor="ctr"/>
                </a:tc>
                <a:extLst>
                  <a:ext uri="{0D108BD9-81ED-4DB2-BD59-A6C34878D82A}">
                    <a16:rowId xmlns=""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4438639-5E77-4EC8-9CC1-2C98164B9B17}"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4" name="Picture 4">
            <a:extLst>
              <a:ext uri="{FF2B5EF4-FFF2-40B4-BE49-F238E27FC236}">
                <a16:creationId xmlns="" xmlns:a16="http://schemas.microsoft.com/office/drawing/2014/main" id="{5AA17B1A-9E28-0E72-034D-3768896498C4}"/>
              </a:ext>
            </a:extLst>
          </p:cNvPr>
          <p:cNvPicPr>
            <a:picLocks noGrp="1" noChangeAspect="1"/>
          </p:cNvPicPr>
          <p:nvPr>
            <p:ph idx="1"/>
          </p:nvPr>
        </p:nvPicPr>
        <p:blipFill>
          <a:blip r:embed="rId4" cstate="print"/>
          <a:stretch>
            <a:fillRect/>
          </a:stretch>
        </p:blipFill>
        <p:spPr>
          <a:xfrm>
            <a:off x="915456" y="997145"/>
            <a:ext cx="7537481" cy="5353410"/>
          </a:xfrm>
        </p:spPr>
      </p:pic>
    </p:spTree>
    <p:extLst>
      <p:ext uri="{BB962C8B-B14F-4D97-AF65-F5344CB8AC3E}">
        <p14:creationId xmlns="" xmlns:p14="http://schemas.microsoft.com/office/powerpoint/2010/main" val="394522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20D245-6A69-499F-B168-F76D7092F6D6}"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Security Technologies(CO2)</a:t>
            </a:r>
          </a:p>
        </p:txBody>
      </p:sp>
      <p:sp>
        <p:nvSpPr>
          <p:cNvPr id="10" name="Content Placeholder 9"/>
          <p:cNvSpPr>
            <a:spLocks noGrp="1"/>
          </p:cNvSpPr>
          <p:nvPr>
            <p:ph idx="1"/>
          </p:nvPr>
        </p:nvSpPr>
        <p:spPr>
          <a:xfrm>
            <a:off x="357158" y="1142984"/>
            <a:ext cx="8558242" cy="4525963"/>
          </a:xfrm>
        </p:spPr>
        <p:txBody>
          <a:bodyPr>
            <a:normAutofit fontScale="92500"/>
          </a:bodyPr>
          <a:lstStyle/>
          <a:p>
            <a:pPr algn="just">
              <a:spcAft>
                <a:spcPts val="1200"/>
              </a:spcAft>
            </a:pPr>
            <a:r>
              <a:rPr lang="en-US" sz="2000" b="1" dirty="0">
                <a:latin typeface="Calibri (Body)"/>
              </a:rPr>
              <a:t>Firewall</a:t>
            </a:r>
          </a:p>
          <a:p>
            <a:pPr marL="0" indent="0" algn="just">
              <a:spcAft>
                <a:spcPts val="1200"/>
              </a:spcAft>
              <a:buNone/>
            </a:pPr>
            <a:r>
              <a:rPr lang="en-US" sz="2000" dirty="0"/>
              <a:t>A firewall is a network security device that monitors incoming and outgoing network traffic and permits or blocks data packets based on a set of security rules.</a:t>
            </a:r>
            <a:endParaRPr lang="en-US" sz="2000" dirty="0">
              <a:latin typeface="Calibri (Body)"/>
            </a:endParaRPr>
          </a:p>
          <a:p>
            <a:pPr algn="just">
              <a:spcAft>
                <a:spcPts val="1200"/>
              </a:spcAft>
            </a:pPr>
            <a:r>
              <a:rPr lang="en-US" sz="2000" b="1" dirty="0">
                <a:latin typeface="Calibri (Body)"/>
              </a:rPr>
              <a:t>Intrusion Detection</a:t>
            </a:r>
          </a:p>
          <a:p>
            <a:pPr marL="0" indent="0" algn="just">
              <a:spcAft>
                <a:spcPts val="1200"/>
              </a:spcAft>
              <a:buNone/>
            </a:pPr>
            <a:r>
              <a:rPr lang="en-US" sz="2000" dirty="0"/>
              <a:t>Intrusion detection can be defined as the ability to monitor and react to computer misuse.</a:t>
            </a:r>
            <a:endParaRPr lang="en-US" sz="2000" dirty="0">
              <a:latin typeface="Calibri (Body)"/>
            </a:endParaRPr>
          </a:p>
          <a:p>
            <a:pPr algn="just">
              <a:spcAft>
                <a:spcPts val="1200"/>
              </a:spcAft>
            </a:pPr>
            <a:r>
              <a:rPr lang="en-US" sz="2000" b="1" dirty="0">
                <a:latin typeface="Calibri (Body)"/>
              </a:rPr>
              <a:t>Access Control System</a:t>
            </a:r>
          </a:p>
          <a:p>
            <a:pPr marL="0" indent="0" algn="just">
              <a:spcAft>
                <a:spcPts val="1200"/>
              </a:spcAft>
              <a:buNone/>
            </a:pPr>
            <a:r>
              <a:rPr lang="en-US" sz="2000" dirty="0">
                <a:latin typeface="Calibri (Body)"/>
              </a:rPr>
              <a:t>Access control is a mechanism that defines and controls access rights</a:t>
            </a:r>
            <a:r>
              <a:rPr lang="en-US" sz="2000" b="1" dirty="0">
                <a:latin typeface="Calibri (Body)"/>
              </a:rPr>
              <a:t> </a:t>
            </a:r>
            <a:r>
              <a:rPr lang="en-US" sz="2000" dirty="0">
                <a:latin typeface="Calibri (Body)"/>
              </a:rPr>
              <a:t>for individuals who can use specific resources in the OS. </a:t>
            </a:r>
            <a:r>
              <a:rPr lang="en-US" sz="2000" dirty="0"/>
              <a:t>Access control systems are the electronic systems that are designed to control through a network and they should have an access to a network. </a:t>
            </a:r>
          </a:p>
          <a:p>
            <a:pPr>
              <a:spcAft>
                <a:spcPts val="1200"/>
              </a:spcAft>
            </a:pPr>
            <a:endParaRPr lang="en-US" sz="2200" dirty="0">
              <a:latin typeface="Calibri (Body)"/>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952470-2DC0-47D5-BF29-810EC1B6B97A}"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Firewalls(CO2)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357158" y="1142984"/>
            <a:ext cx="8229600" cy="4525963"/>
          </a:xfrm>
        </p:spPr>
        <p:txBody>
          <a:bodyPr>
            <a:normAutofit/>
          </a:bodyPr>
          <a:lstStyle/>
          <a:p>
            <a:pPr algn="just">
              <a:spcAft>
                <a:spcPts val="1200"/>
              </a:spcAft>
            </a:pPr>
            <a:r>
              <a:rPr lang="en-IN" sz="2200" dirty="0">
                <a:latin typeface="Calibri (Body)"/>
              </a:rPr>
              <a:t>It is a combination of </a:t>
            </a:r>
            <a:r>
              <a:rPr lang="en-IN" sz="2200" dirty="0">
                <a:solidFill>
                  <a:srgbClr val="00B0F0"/>
                </a:solidFill>
                <a:latin typeface="Calibri (Body)"/>
              </a:rPr>
              <a:t>software</a:t>
            </a:r>
            <a:r>
              <a:rPr lang="en-IN" sz="2200" dirty="0">
                <a:latin typeface="Calibri (Body)"/>
              </a:rPr>
              <a:t> and </a:t>
            </a:r>
            <a:r>
              <a:rPr lang="en-IN" sz="2200" dirty="0">
                <a:solidFill>
                  <a:srgbClr val="00B0F0"/>
                </a:solidFill>
                <a:latin typeface="Calibri (Body)"/>
              </a:rPr>
              <a:t>hardware.</a:t>
            </a:r>
          </a:p>
          <a:p>
            <a:pPr algn="just">
              <a:spcAft>
                <a:spcPts val="1200"/>
              </a:spcAft>
            </a:pPr>
            <a:r>
              <a:rPr lang="en-IN" sz="2200" dirty="0">
                <a:latin typeface="Calibri (Body)"/>
              </a:rPr>
              <a:t>It maintains private network security by applying security policies at two or more network boundaries.</a:t>
            </a:r>
          </a:p>
          <a:p>
            <a:pPr algn="just">
              <a:spcAft>
                <a:spcPts val="1200"/>
              </a:spcAft>
            </a:pPr>
            <a:r>
              <a:rPr lang="en-IN" sz="2200" dirty="0">
                <a:latin typeface="Calibri (Body)"/>
              </a:rPr>
              <a:t>The </a:t>
            </a:r>
            <a:r>
              <a:rPr lang="en-IN" sz="2200" dirty="0">
                <a:solidFill>
                  <a:srgbClr val="00B0F0"/>
                </a:solidFill>
                <a:latin typeface="Calibri (Body)"/>
              </a:rPr>
              <a:t>Design goals </a:t>
            </a:r>
            <a:r>
              <a:rPr lang="en-IN" sz="2200" dirty="0">
                <a:latin typeface="Calibri (Body)"/>
              </a:rPr>
              <a:t>includes -</a:t>
            </a:r>
          </a:p>
          <a:p>
            <a:pPr algn="just">
              <a:spcAft>
                <a:spcPts val="1200"/>
              </a:spcAft>
              <a:buNone/>
            </a:pPr>
            <a:r>
              <a:rPr lang="en-IN" sz="2200" dirty="0">
                <a:latin typeface="Calibri (Body)"/>
              </a:rPr>
              <a:t>	 • All network traffic must pass through the firewall.</a:t>
            </a:r>
          </a:p>
          <a:p>
            <a:pPr algn="just">
              <a:spcAft>
                <a:spcPts val="1200"/>
              </a:spcAft>
              <a:buNone/>
            </a:pPr>
            <a:r>
              <a:rPr lang="en-IN" sz="2200" dirty="0">
                <a:latin typeface="Calibri (Body)"/>
              </a:rPr>
              <a:t>	• Only authorized traffic will be allowed to pass from a firewall.</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F0888E-0BBF-466C-B8BF-F9326A17FF5F}"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Firewalls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loud Callout 10"/>
          <p:cNvSpPr/>
          <p:nvPr/>
        </p:nvSpPr>
        <p:spPr>
          <a:xfrm>
            <a:off x="2285984" y="1214422"/>
            <a:ext cx="3929090" cy="1285884"/>
          </a:xfrm>
          <a:prstGeom prst="cloudCallout">
            <a:avLst>
              <a:gd name="adj1" fmla="val -11677"/>
              <a:gd name="adj2" fmla="val 3801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Firewalls</a:t>
            </a:r>
          </a:p>
        </p:txBody>
      </p:sp>
      <p:sp>
        <p:nvSpPr>
          <p:cNvPr id="12" name="Horizontal Scroll 11"/>
          <p:cNvSpPr/>
          <p:nvPr/>
        </p:nvSpPr>
        <p:spPr>
          <a:xfrm>
            <a:off x="71406"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Packet filtering</a:t>
            </a:r>
          </a:p>
        </p:txBody>
      </p:sp>
      <p:sp>
        <p:nvSpPr>
          <p:cNvPr id="15" name="Horizontal Scroll 14"/>
          <p:cNvSpPr/>
          <p:nvPr/>
        </p:nvSpPr>
        <p:spPr>
          <a:xfrm>
            <a:off x="5715008"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Circuit-level Gateway</a:t>
            </a:r>
          </a:p>
        </p:txBody>
      </p:sp>
      <p:sp>
        <p:nvSpPr>
          <p:cNvPr id="17" name="Horizontal Scroll 16"/>
          <p:cNvSpPr/>
          <p:nvPr/>
        </p:nvSpPr>
        <p:spPr>
          <a:xfrm>
            <a:off x="2714612" y="4357694"/>
            <a:ext cx="3000396" cy="799568"/>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Application level Gateway</a:t>
            </a:r>
          </a:p>
        </p:txBody>
      </p:sp>
      <p:cxnSp>
        <p:nvCxnSpPr>
          <p:cNvPr id="19" name="Straight Arrow Connector 18"/>
          <p:cNvCxnSpPr>
            <a:stCxn id="11" idx="1"/>
            <a:endCxn id="12" idx="3"/>
          </p:cNvCxnSpPr>
          <p:nvPr/>
        </p:nvCxnSpPr>
        <p:spPr>
          <a:xfrm rot="5400000">
            <a:off x="3142556" y="2428184"/>
            <a:ext cx="1037220" cy="1178727"/>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a:endCxn id="15" idx="1"/>
          </p:cNvCxnSpPr>
          <p:nvPr/>
        </p:nvCxnSpPr>
        <p:spPr>
          <a:xfrm rot="16200000" flipH="1">
            <a:off x="4464158" y="2285307"/>
            <a:ext cx="1037220" cy="1464479"/>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1" idx="1"/>
            <a:endCxn id="17" idx="0"/>
          </p:cNvCxnSpPr>
          <p:nvPr/>
        </p:nvCxnSpPr>
        <p:spPr>
          <a:xfrm flipH="1">
            <a:off x="4214810" y="2498937"/>
            <a:ext cx="35719" cy="195870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596" y="5572140"/>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6"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851754-E9C9-43DF-9029-D6F1B2E96BF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571472" y="1428736"/>
            <a:ext cx="7786742" cy="769441"/>
          </a:xfrm>
          <a:prstGeom prst="rect">
            <a:avLst/>
          </a:prstGeom>
        </p:spPr>
        <p:txBody>
          <a:bodyPr wrap="square">
            <a:spAutoFit/>
          </a:bodyPr>
          <a:lstStyle/>
          <a:p>
            <a:pPr algn="just"/>
            <a:r>
              <a:rPr lang="en-IN" sz="2200" dirty="0">
                <a:latin typeface="Calibri (Body)"/>
              </a:rPr>
              <a:t>It controls network access by analyzing incoming and outgoing packets.</a:t>
            </a:r>
          </a:p>
        </p:txBody>
      </p:sp>
      <p:sp>
        <p:nvSpPr>
          <p:cNvPr id="16" name="Rectangle 15"/>
          <p:cNvSpPr/>
          <p:nvPr/>
        </p:nvSpPr>
        <p:spPr>
          <a:xfrm>
            <a:off x="357158" y="2571744"/>
            <a:ext cx="8286808" cy="33575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loud Callout 17"/>
          <p:cNvSpPr/>
          <p:nvPr/>
        </p:nvSpPr>
        <p:spPr>
          <a:xfrm>
            <a:off x="571472" y="3571876"/>
            <a:ext cx="2428892" cy="1285884"/>
          </a:xfrm>
          <a:prstGeom prst="cloudCallout">
            <a:avLst>
              <a:gd name="adj1" fmla="val -11677"/>
              <a:gd name="adj2" fmla="val 3801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Internet</a:t>
            </a:r>
          </a:p>
        </p:txBody>
      </p:sp>
      <p:pic>
        <p:nvPicPr>
          <p:cNvPr id="2051" name="Picture 3"/>
          <p:cNvPicPr>
            <a:picLocks noChangeAspect="1" noChangeArrowheads="1"/>
          </p:cNvPicPr>
          <p:nvPr/>
        </p:nvPicPr>
        <p:blipFill>
          <a:blip r:embed="rId3" cstate="print"/>
          <a:srcRect/>
          <a:stretch>
            <a:fillRect/>
          </a:stretch>
        </p:blipFill>
        <p:spPr bwMode="auto">
          <a:xfrm>
            <a:off x="4143372" y="3714752"/>
            <a:ext cx="928694" cy="962464"/>
          </a:xfrm>
          <a:prstGeom prst="rect">
            <a:avLst/>
          </a:prstGeom>
          <a:noFill/>
          <a:ln w="9525">
            <a:noFill/>
            <a:miter lim="800000"/>
            <a:headEnd/>
            <a:tailEnd/>
          </a:ln>
          <a:effectLst/>
        </p:spPr>
      </p:pic>
      <p:sp>
        <p:nvSpPr>
          <p:cNvPr id="21" name="Oval 20"/>
          <p:cNvSpPr/>
          <p:nvPr/>
        </p:nvSpPr>
        <p:spPr>
          <a:xfrm>
            <a:off x="5929322" y="378619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Private</a:t>
            </a:r>
          </a:p>
          <a:p>
            <a:pPr algn="ctr"/>
            <a:r>
              <a:rPr lang="en-IN" sz="2200" dirty="0">
                <a:solidFill>
                  <a:schemeClr val="tx1"/>
                </a:solidFill>
                <a:latin typeface="Calibri (Body)"/>
              </a:rPr>
              <a:t>Network</a:t>
            </a:r>
          </a:p>
        </p:txBody>
      </p:sp>
      <p:sp>
        <p:nvSpPr>
          <p:cNvPr id="22" name="Rectangle 21"/>
          <p:cNvSpPr/>
          <p:nvPr/>
        </p:nvSpPr>
        <p:spPr>
          <a:xfrm>
            <a:off x="3500430" y="4714884"/>
            <a:ext cx="1357306" cy="1107996"/>
          </a:xfrm>
          <a:prstGeom prst="rect">
            <a:avLst/>
          </a:prstGeom>
        </p:spPr>
        <p:txBody>
          <a:bodyPr wrap="square">
            <a:spAutoFit/>
          </a:bodyPr>
          <a:lstStyle/>
          <a:p>
            <a:r>
              <a:rPr lang="en-IN" sz="2200" dirty="0">
                <a:latin typeface="Calibri (Body)"/>
              </a:rPr>
              <a:t>Packet</a:t>
            </a:r>
          </a:p>
          <a:p>
            <a:r>
              <a:rPr lang="en-IN" sz="2200" dirty="0">
                <a:latin typeface="Calibri (Body)"/>
              </a:rPr>
              <a:t>filtering</a:t>
            </a:r>
          </a:p>
          <a:p>
            <a:r>
              <a:rPr lang="en-IN" sz="2200" dirty="0">
                <a:latin typeface="Calibri (Body)"/>
              </a:rPr>
              <a:t>router</a:t>
            </a:r>
          </a:p>
        </p:txBody>
      </p:sp>
      <p:cxnSp>
        <p:nvCxnSpPr>
          <p:cNvPr id="25" name="Straight Connector 24"/>
          <p:cNvCxnSpPr/>
          <p:nvPr/>
        </p:nvCxnSpPr>
        <p:spPr>
          <a:xfrm>
            <a:off x="3000364" y="4214818"/>
            <a:ext cx="121444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00628" y="4214818"/>
            <a:ext cx="9286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643438" y="3143248"/>
            <a:ext cx="3929090" cy="2357454"/>
          </a:xfrm>
          <a:prstGeom prst="rect">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929190" y="2714620"/>
            <a:ext cx="2507418" cy="430887"/>
          </a:xfrm>
          <a:prstGeom prst="rect">
            <a:avLst/>
          </a:prstGeom>
        </p:spPr>
        <p:txBody>
          <a:bodyPr wrap="none">
            <a:spAutoFit/>
          </a:bodyPr>
          <a:lstStyle/>
          <a:p>
            <a:r>
              <a:rPr lang="en-IN" sz="2200" dirty="0">
                <a:latin typeface="Calibri (Body)"/>
              </a:rPr>
              <a:t>Security Perimeter</a:t>
            </a:r>
          </a:p>
        </p:txBody>
      </p:sp>
      <p:sp>
        <p:nvSpPr>
          <p:cNvPr id="17" name="Rectangle 16"/>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additive="base">
                                        <p:cTn id="29" dur="500" fill="hold"/>
                                        <p:tgtEl>
                                          <p:spTgt spid="2051"/>
                                        </p:tgtEl>
                                        <p:attrNameLst>
                                          <p:attrName>ppt_x</p:attrName>
                                        </p:attrNameLst>
                                      </p:cBhvr>
                                      <p:tavLst>
                                        <p:tav tm="0">
                                          <p:val>
                                            <p:strVal val="#ppt_x"/>
                                          </p:val>
                                        </p:tav>
                                        <p:tav tm="100000">
                                          <p:val>
                                            <p:strVal val="#ppt_x"/>
                                          </p:val>
                                        </p:tav>
                                      </p:tavLst>
                                    </p:anim>
                                    <p:anim calcmode="lin" valueType="num">
                                      <p:cBhvr additive="base">
                                        <p:cTn id="30" dur="500" fill="hold"/>
                                        <p:tgtEl>
                                          <p:spTgt spid="205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p:bldP spid="22" grpId="0"/>
      <p:bldP spid="36" grpId="0" animBg="1"/>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6AF04D-796E-44EA-B22C-BD7966E8EB6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304800" y="1066800"/>
            <a:ext cx="8610600" cy="5539978"/>
          </a:xfrm>
          <a:prstGeom prst="rect">
            <a:avLst/>
          </a:prstGeom>
        </p:spPr>
        <p:txBody>
          <a:bodyPr wrap="square">
            <a:spAutoFit/>
          </a:bodyPr>
          <a:lstStyle/>
          <a:p>
            <a:pPr algn="just">
              <a:lnSpc>
                <a:spcPct val="150000"/>
              </a:lnSpc>
            </a:pPr>
            <a:r>
              <a:rPr lang="en-US" dirty="0">
                <a:latin typeface="Calibri (Body)"/>
              </a:rPr>
              <a:t>Inspects the packets of data that are passed through the network and accepts or rejects the packets on the basis of the default or user-defined rules.</a:t>
            </a:r>
          </a:p>
          <a:p>
            <a:pPr algn="just">
              <a:lnSpc>
                <a:spcPct val="150000"/>
              </a:lnSpc>
            </a:pPr>
            <a:r>
              <a:rPr lang="en-US" dirty="0">
                <a:latin typeface="Calibri (Body)"/>
              </a:rPr>
              <a:t>Packet filter is also known as network layer firewall.</a:t>
            </a:r>
          </a:p>
          <a:p>
            <a:pPr algn="just">
              <a:lnSpc>
                <a:spcPct val="150000"/>
              </a:lnSpc>
            </a:pPr>
            <a:r>
              <a:rPr lang="en-US" dirty="0">
                <a:latin typeface="Calibri (Body)"/>
              </a:rPr>
              <a:t>Network layer firewalls are of two types-</a:t>
            </a:r>
          </a:p>
          <a:p>
            <a:pPr algn="just">
              <a:lnSpc>
                <a:spcPct val="150000"/>
              </a:lnSpc>
            </a:pPr>
            <a:r>
              <a:rPr lang="en-US" dirty="0">
                <a:latin typeface="Calibri (Body)"/>
              </a:rPr>
              <a:t>1. Stateful-</a:t>
            </a:r>
          </a:p>
          <a:p>
            <a:pPr marL="457200" indent="-457200" algn="just">
              <a:lnSpc>
                <a:spcPct val="150000"/>
              </a:lnSpc>
            </a:pPr>
            <a:r>
              <a:rPr lang="en-US" dirty="0">
                <a:latin typeface="Calibri (Body)"/>
              </a:rPr>
              <a:t>Stateful firewalls maintain the state information of active session.</a:t>
            </a:r>
          </a:p>
          <a:p>
            <a:pPr algn="just">
              <a:lnSpc>
                <a:spcPct val="150000"/>
              </a:lnSpc>
            </a:pPr>
            <a:r>
              <a:rPr lang="en-US" dirty="0">
                <a:latin typeface="Calibri (Body)"/>
              </a:rPr>
              <a:t>State contains properties, such as source and destination IP addresses, UDP or TCP ports, and the current stage of the connection’s lifetime.</a:t>
            </a:r>
          </a:p>
          <a:p>
            <a:pPr algn="just">
              <a:lnSpc>
                <a:spcPct val="150000"/>
              </a:lnSpc>
            </a:pPr>
            <a:r>
              <a:rPr lang="en-US" dirty="0">
                <a:latin typeface="Calibri (Body)"/>
              </a:rPr>
              <a:t>2. Stateless- </a:t>
            </a:r>
          </a:p>
          <a:p>
            <a:pPr algn="just">
              <a:lnSpc>
                <a:spcPct val="150000"/>
              </a:lnSpc>
            </a:pPr>
            <a:r>
              <a:rPr lang="en-US" dirty="0">
                <a:latin typeface="Calibri (Body)"/>
              </a:rPr>
              <a:t>They require less time to filter the packets as they do not maintain the state information of sessions.</a:t>
            </a:r>
          </a:p>
          <a:p>
            <a:pPr algn="just">
              <a:lnSpc>
                <a:spcPct val="150000"/>
              </a:lnSpc>
              <a:buFont typeface="Arial" pitchFamily="34" charset="0"/>
              <a:buChar char="•"/>
            </a:pPr>
            <a:endParaRPr lang="en-US" sz="2200" dirty="0">
              <a:latin typeface="Calibri (Body)"/>
            </a:endParaRPr>
          </a:p>
          <a:p>
            <a:pPr algn="just"/>
            <a:endParaRPr lang="en-US" sz="2400"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97CB1A-02CE-446F-A76D-019C7936D49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357158" y="1142984"/>
            <a:ext cx="8358246" cy="1055545"/>
          </a:xfrm>
          <a:prstGeom prst="rect">
            <a:avLst/>
          </a:prstGeom>
        </p:spPr>
        <p:txBody>
          <a:bodyPr wrap="square">
            <a:spAutoFit/>
          </a:bodyPr>
          <a:lstStyle/>
          <a:p>
            <a:pPr algn="just">
              <a:lnSpc>
                <a:spcPct val="150000"/>
              </a:lnSpc>
              <a:buFont typeface="Arial" pitchFamily="34" charset="0"/>
              <a:buChar char="•"/>
            </a:pPr>
            <a:r>
              <a:rPr lang="en-IN" sz="2200" dirty="0">
                <a:latin typeface="Calibri (Body)"/>
              </a:rPr>
              <a:t> It is also known as proxy firewall.</a:t>
            </a:r>
          </a:p>
          <a:p>
            <a:pPr algn="just">
              <a:lnSpc>
                <a:spcPct val="150000"/>
              </a:lnSpc>
            </a:pPr>
            <a:r>
              <a:rPr lang="en-IN" sz="2200" dirty="0">
                <a:latin typeface="Calibri (Body)"/>
              </a:rPr>
              <a:t>• It filters the inbound traffic to certain specific applications</a:t>
            </a:r>
            <a:endParaRPr lang="en-US" sz="2200" dirty="0">
              <a:latin typeface="Calibri (Body)"/>
            </a:endParaRPr>
          </a:p>
        </p:txBody>
      </p:sp>
      <p:pic>
        <p:nvPicPr>
          <p:cNvPr id="3074" name="Picture 2"/>
          <p:cNvPicPr>
            <a:picLocks noChangeAspect="1" noChangeArrowheads="1"/>
          </p:cNvPicPr>
          <p:nvPr/>
        </p:nvPicPr>
        <p:blipFill>
          <a:blip r:embed="rId3" cstate="print"/>
          <a:srcRect/>
          <a:stretch>
            <a:fillRect/>
          </a:stretch>
        </p:blipFill>
        <p:spPr bwMode="auto">
          <a:xfrm>
            <a:off x="505775" y="3357562"/>
            <a:ext cx="1291625" cy="19288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3786182" y="3071810"/>
            <a:ext cx="1643074" cy="2852129"/>
          </a:xfrm>
          <a:prstGeom prst="rect">
            <a:avLst/>
          </a:prstGeom>
          <a:noFill/>
          <a:ln w="9525">
            <a:noFill/>
            <a:miter lim="800000"/>
            <a:headEnd/>
            <a:tailEnd/>
          </a:ln>
          <a:effectLst/>
        </p:spPr>
      </p:pic>
      <p:sp>
        <p:nvSpPr>
          <p:cNvPr id="10" name="Rectangle 9"/>
          <p:cNvSpPr/>
          <p:nvPr/>
        </p:nvSpPr>
        <p:spPr>
          <a:xfrm>
            <a:off x="3643306" y="3071810"/>
            <a:ext cx="2000264" cy="3071834"/>
          </a:xfrm>
          <a:prstGeom prst="rect">
            <a:avLst/>
          </a:prstGeom>
          <a:noFill/>
          <a:ln w="158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p:cNvPicPr>
            <a:picLocks noChangeAspect="1" noChangeArrowheads="1"/>
          </p:cNvPicPr>
          <p:nvPr/>
        </p:nvPicPr>
        <p:blipFill>
          <a:blip r:embed="rId3" cstate="print"/>
          <a:srcRect/>
          <a:stretch>
            <a:fillRect/>
          </a:stretch>
        </p:blipFill>
        <p:spPr bwMode="auto">
          <a:xfrm>
            <a:off x="7429520" y="3357562"/>
            <a:ext cx="1291625" cy="1928826"/>
          </a:xfrm>
          <a:prstGeom prst="rect">
            <a:avLst/>
          </a:prstGeom>
          <a:noFill/>
          <a:ln w="9525">
            <a:noFill/>
            <a:miter lim="800000"/>
            <a:headEnd/>
            <a:tailEnd/>
          </a:ln>
          <a:effectLst/>
        </p:spPr>
      </p:pic>
      <p:cxnSp>
        <p:nvCxnSpPr>
          <p:cNvPr id="13" name="Straight Arrow Connector 12"/>
          <p:cNvCxnSpPr/>
          <p:nvPr/>
        </p:nvCxnSpPr>
        <p:spPr>
          <a:xfrm>
            <a:off x="1785918" y="3929066"/>
            <a:ext cx="2071702"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57818" y="3929066"/>
            <a:ext cx="1928826"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28926" y="2498047"/>
            <a:ext cx="4643470" cy="430887"/>
          </a:xfrm>
          <a:prstGeom prst="rect">
            <a:avLst/>
          </a:prstGeom>
        </p:spPr>
        <p:txBody>
          <a:bodyPr wrap="square">
            <a:spAutoFit/>
          </a:bodyPr>
          <a:lstStyle/>
          <a:p>
            <a:r>
              <a:rPr lang="en-IN" sz="2200" dirty="0"/>
              <a:t>Application-level gateway</a:t>
            </a:r>
          </a:p>
        </p:txBody>
      </p:sp>
      <p:sp>
        <p:nvSpPr>
          <p:cNvPr id="21" name="Rectangle 20"/>
          <p:cNvSpPr/>
          <p:nvPr/>
        </p:nvSpPr>
        <p:spPr>
          <a:xfrm>
            <a:off x="1071538" y="5572140"/>
            <a:ext cx="1770036" cy="430887"/>
          </a:xfrm>
          <a:prstGeom prst="rect">
            <a:avLst/>
          </a:prstGeom>
        </p:spPr>
        <p:txBody>
          <a:bodyPr wrap="none">
            <a:spAutoFit/>
          </a:bodyPr>
          <a:lstStyle/>
          <a:p>
            <a:r>
              <a:rPr lang="en-IN" sz="2200" dirty="0">
                <a:latin typeface="Calibri (Body)"/>
              </a:rPr>
              <a:t>Outside host</a:t>
            </a:r>
          </a:p>
        </p:txBody>
      </p:sp>
      <p:sp>
        <p:nvSpPr>
          <p:cNvPr id="22" name="Rectangle 21"/>
          <p:cNvSpPr/>
          <p:nvPr/>
        </p:nvSpPr>
        <p:spPr>
          <a:xfrm>
            <a:off x="6357950" y="5429264"/>
            <a:ext cx="1550424" cy="430887"/>
          </a:xfrm>
          <a:prstGeom prst="rect">
            <a:avLst/>
          </a:prstGeom>
        </p:spPr>
        <p:txBody>
          <a:bodyPr wrap="none">
            <a:spAutoFit/>
          </a:bodyPr>
          <a:lstStyle/>
          <a:p>
            <a:r>
              <a:rPr lang="en-IN" sz="2200" dirty="0">
                <a:latin typeface="Calibri (Body)"/>
              </a:rPr>
              <a:t>Inside host</a:t>
            </a:r>
          </a:p>
        </p:txBody>
      </p:sp>
      <p:sp>
        <p:nvSpPr>
          <p:cNvPr id="23" name="Rectangle 22"/>
          <p:cNvSpPr/>
          <p:nvPr/>
        </p:nvSpPr>
        <p:spPr>
          <a:xfrm>
            <a:off x="1714480" y="3500438"/>
            <a:ext cx="2159566" cy="369332"/>
          </a:xfrm>
          <a:prstGeom prst="rect">
            <a:avLst/>
          </a:prstGeom>
        </p:spPr>
        <p:txBody>
          <a:bodyPr wrap="none">
            <a:spAutoFit/>
          </a:bodyPr>
          <a:lstStyle/>
          <a:p>
            <a:r>
              <a:rPr lang="en-IN" dirty="0">
                <a:latin typeface="Calibri (Body)"/>
              </a:rPr>
              <a:t>Outside connection</a:t>
            </a:r>
          </a:p>
        </p:txBody>
      </p:sp>
      <p:sp>
        <p:nvSpPr>
          <p:cNvPr id="28" name="Rectangle 27"/>
          <p:cNvSpPr/>
          <p:nvPr/>
        </p:nvSpPr>
        <p:spPr>
          <a:xfrm>
            <a:off x="5572132" y="3488296"/>
            <a:ext cx="1980029" cy="369332"/>
          </a:xfrm>
          <a:prstGeom prst="rect">
            <a:avLst/>
          </a:prstGeom>
        </p:spPr>
        <p:txBody>
          <a:bodyPr wrap="none">
            <a:spAutoFit/>
          </a:bodyPr>
          <a:lstStyle/>
          <a:p>
            <a:r>
              <a:rPr lang="en-IN" dirty="0">
                <a:latin typeface="Calibri (Body)"/>
              </a:rPr>
              <a:t>Inside connection</a:t>
            </a:r>
          </a:p>
        </p:txBody>
      </p:sp>
      <p:sp>
        <p:nvSpPr>
          <p:cNvPr id="24" name="Rectangle 23"/>
          <p:cNvSpPr/>
          <p:nvPr/>
        </p:nvSpPr>
        <p:spPr>
          <a:xfrm>
            <a:off x="428596" y="6060064"/>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25"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2" grpId="0"/>
      <p:bldP spid="23"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318B78-FD1F-4D82-8A4B-46F0425B95A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 xmlns:a16="http://schemas.microsoft.com/office/drawing/2014/main" id="{AABA48AB-E4E4-44EF-9428-D03212A64FBC}"/>
              </a:ext>
            </a:extLst>
          </p:cNvPr>
          <p:cNvSpPr>
            <a:spLocks noGrp="1"/>
          </p:cNvSpPr>
          <p:nvPr>
            <p:ph idx="1"/>
          </p:nvPr>
        </p:nvSpPr>
        <p:spPr>
          <a:xfrm>
            <a:off x="285720" y="1214422"/>
            <a:ext cx="8572560" cy="4904155"/>
          </a:xfrm>
        </p:spPr>
        <p:txBody>
          <a:bodyPr>
            <a:normAutofit/>
          </a:bodyPr>
          <a:lstStyle/>
          <a:p>
            <a:pPr marL="342000" indent="-342000" algn="just">
              <a:lnSpc>
                <a:spcPct val="120000"/>
              </a:lnSpc>
              <a:spcAft>
                <a:spcPts val="1200"/>
              </a:spcAft>
            </a:pPr>
            <a:r>
              <a:rPr lang="en-US" sz="2200" dirty="0">
                <a:latin typeface="Calibri (Body)"/>
              </a:rPr>
              <a:t>Applies security mechanisms to specific applications such as File     Transfer Protocol (FTP) and Telnet servers.</a:t>
            </a:r>
          </a:p>
          <a:p>
            <a:pPr algn="just">
              <a:lnSpc>
                <a:spcPct val="120000"/>
              </a:lnSpc>
              <a:spcAft>
                <a:spcPts val="1200"/>
              </a:spcAft>
            </a:pPr>
            <a:r>
              <a:rPr lang="en-US" sz="2200" dirty="0">
                <a:latin typeface="Calibri (Body)"/>
              </a:rPr>
              <a:t>Application layer firewalls are based on the application level of the TCP/IP stack. These firewalls </a:t>
            </a:r>
            <a:r>
              <a:rPr lang="en-US" sz="2200" dirty="0">
                <a:solidFill>
                  <a:srgbClr val="C00000"/>
                </a:solidFill>
                <a:latin typeface="Calibri (Body)"/>
              </a:rPr>
              <a:t>intercept all packets </a:t>
            </a:r>
            <a:r>
              <a:rPr lang="en-US" sz="2200" dirty="0">
                <a:latin typeface="Calibri (Body)"/>
              </a:rPr>
              <a:t>that are sent or received from an application. </a:t>
            </a:r>
          </a:p>
          <a:p>
            <a:pPr algn="just">
              <a:lnSpc>
                <a:spcPct val="120000"/>
              </a:lnSpc>
              <a:spcAft>
                <a:spcPts val="1200"/>
              </a:spcAft>
            </a:pPr>
            <a:r>
              <a:rPr lang="en-US" sz="2200" dirty="0">
                <a:latin typeface="Calibri (Body)"/>
              </a:rPr>
              <a:t>Application layer firewalls help you in preventing unwanted outside traffic from reaching to protected machines.</a:t>
            </a:r>
          </a:p>
          <a:p>
            <a:pPr algn="just">
              <a:lnSpc>
                <a:spcPct val="120000"/>
              </a:lnSpc>
              <a:spcAft>
                <a:spcPts val="1200"/>
              </a:spcAft>
            </a:pPr>
            <a:r>
              <a:rPr lang="en-US" sz="2200" dirty="0">
                <a:latin typeface="Calibri (Body)"/>
              </a:rPr>
              <a:t>These firewalls can restrict or prevent spreading of computer worms and Trojans over a network.</a:t>
            </a:r>
          </a:p>
          <a:p>
            <a:pPr>
              <a:lnSpc>
                <a:spcPct val="160000"/>
              </a:lnSpc>
            </a:pP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 calcmode="lin" valueType="num">
                                      <p:cBhvr additive="base">
                                        <p:cTn id="25"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E0E1B-FD1A-44DA-BF67-6256240E0503}"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 xmlns:a16="http://schemas.microsoft.com/office/drawing/2014/main" id="{AABA48AB-E4E4-44EF-9428-D03212A64FBC}"/>
              </a:ext>
            </a:extLst>
          </p:cNvPr>
          <p:cNvSpPr>
            <a:spLocks noGrp="1"/>
          </p:cNvSpPr>
          <p:nvPr>
            <p:ph idx="1"/>
          </p:nvPr>
        </p:nvSpPr>
        <p:spPr>
          <a:xfrm>
            <a:off x="285720" y="1214423"/>
            <a:ext cx="8572560" cy="928694"/>
          </a:xfrm>
        </p:spPr>
        <p:txBody>
          <a:bodyPr>
            <a:normAutofit/>
          </a:bodyPr>
          <a:lstStyle/>
          <a:p>
            <a:pPr marL="0" indent="0" algn="just">
              <a:buNone/>
            </a:pPr>
            <a:r>
              <a:rPr lang="en-IN" sz="2200" dirty="0">
                <a:latin typeface="Calibri (Body)"/>
              </a:rPr>
              <a:t>It monitors the TCP data packets handshaking to ensure legitimate session</a:t>
            </a:r>
            <a:endParaRPr lang="en-US" sz="2200" dirty="0"/>
          </a:p>
        </p:txBody>
      </p:sp>
      <p:sp>
        <p:nvSpPr>
          <p:cNvPr id="9" name="Rectangle 8"/>
          <p:cNvSpPr/>
          <p:nvPr/>
        </p:nvSpPr>
        <p:spPr>
          <a:xfrm>
            <a:off x="785786" y="5715016"/>
            <a:ext cx="1707903" cy="369332"/>
          </a:xfrm>
          <a:prstGeom prst="rect">
            <a:avLst/>
          </a:prstGeom>
        </p:spPr>
        <p:txBody>
          <a:bodyPr wrap="none">
            <a:spAutoFit/>
          </a:bodyPr>
          <a:lstStyle/>
          <a:p>
            <a:r>
              <a:rPr lang="en-IN" dirty="0"/>
              <a:t>Source: </a:t>
            </a:r>
            <a:r>
              <a:rPr lang="en-IN" dirty="0" err="1"/>
              <a:t>Swayam</a:t>
            </a:r>
            <a:endParaRPr lang="en-IN" dirty="0"/>
          </a:p>
        </p:txBody>
      </p:sp>
      <p:pic>
        <p:nvPicPr>
          <p:cNvPr id="4100" name="Picture 4"/>
          <p:cNvPicPr>
            <a:picLocks noChangeAspect="1" noChangeArrowheads="1"/>
          </p:cNvPicPr>
          <p:nvPr/>
        </p:nvPicPr>
        <p:blipFill>
          <a:blip r:embed="rId3" cstate="print"/>
          <a:srcRect/>
          <a:stretch>
            <a:fillRect/>
          </a:stretch>
        </p:blipFill>
        <p:spPr bwMode="auto">
          <a:xfrm>
            <a:off x="857224" y="1967364"/>
            <a:ext cx="7215238" cy="3575551"/>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244EAB-638D-455B-8926-FC8E01DE16CC}"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 xmlns:a16="http://schemas.microsoft.com/office/drawing/2014/main" id="{AABA48AB-E4E4-44EF-9428-D03212A64FBC}"/>
              </a:ext>
            </a:extLst>
          </p:cNvPr>
          <p:cNvSpPr>
            <a:spLocks noGrp="1"/>
          </p:cNvSpPr>
          <p:nvPr>
            <p:ph idx="1"/>
          </p:nvPr>
        </p:nvSpPr>
        <p:spPr>
          <a:xfrm>
            <a:off x="285720" y="1310619"/>
            <a:ext cx="8572560" cy="4904155"/>
          </a:xfrm>
        </p:spPr>
        <p:txBody>
          <a:bodyPr>
            <a:normAutofit/>
          </a:bodyPr>
          <a:lstStyle/>
          <a:p>
            <a:pPr marL="0" indent="0" algn="just">
              <a:lnSpc>
                <a:spcPct val="150000"/>
              </a:lnSpc>
              <a:buNone/>
            </a:pPr>
            <a:r>
              <a:rPr lang="en-US" sz="2200" dirty="0">
                <a:latin typeface="Calibri (Body)"/>
              </a:rPr>
              <a:t>Applies security mechanisms after establishing a TCP or an UDP connection.</a:t>
            </a:r>
          </a:p>
          <a:p>
            <a:pPr algn="just">
              <a:lnSpc>
                <a:spcPct val="150000"/>
              </a:lnSpc>
            </a:pPr>
            <a:r>
              <a:rPr lang="en-US" sz="2200" dirty="0">
                <a:latin typeface="Calibri (Body)"/>
              </a:rPr>
              <a:t>The circuit-level gateway firewalls work at the session layer of the OSI model. </a:t>
            </a:r>
          </a:p>
          <a:p>
            <a:pPr algn="just">
              <a:lnSpc>
                <a:spcPct val="150000"/>
              </a:lnSpc>
            </a:pPr>
            <a:r>
              <a:rPr lang="en-US" sz="2200" dirty="0">
                <a:latin typeface="Calibri (Body)"/>
              </a:rPr>
              <a:t>They monitor TCP handshaking between the packets to determine whether or not the requested session is legitimate</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 calcmode="lin" valueType="num">
                                      <p:cBhvr additive="base">
                                        <p:cTn id="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C7775D-6D0C-4A84-A7DD-6282D43D6EF2}"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a:cs typeface="Calibri"/>
              </a:rPr>
              <a:t>Virtual Private Network (VPN)(CO2)</a:t>
            </a:r>
            <a:endParaRPr lang="en-US" sz="3000" dirty="0">
              <a:latin typeface="Calibri"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 xmlns:a16="http://schemas.microsoft.com/office/drawing/2014/main" id="{AABA48AB-E4E4-44EF-9428-D03212A64FBC}"/>
              </a:ext>
            </a:extLst>
          </p:cNvPr>
          <p:cNvSpPr>
            <a:spLocks noGrp="1"/>
          </p:cNvSpPr>
          <p:nvPr>
            <p:ph idx="1"/>
          </p:nvPr>
        </p:nvSpPr>
        <p:spPr>
          <a:xfrm>
            <a:off x="285720" y="1214422"/>
            <a:ext cx="8572560" cy="4904155"/>
          </a:xfrm>
        </p:spPr>
        <p:txBody>
          <a:bodyPr>
            <a:normAutofit/>
          </a:bodyPr>
          <a:lstStyle/>
          <a:p>
            <a:pPr algn="just">
              <a:lnSpc>
                <a:spcPct val="150000"/>
              </a:lnSpc>
              <a:spcAft>
                <a:spcPts val="1200"/>
              </a:spcAft>
            </a:pPr>
            <a:r>
              <a:rPr lang="en-US" sz="2200" dirty="0">
                <a:latin typeface="Calibri (Body)"/>
              </a:rPr>
              <a:t>VPN is a private communication network, which is the most secure, remote method of connecting a computer to a private network with the help of a public network, such as the Internet.</a:t>
            </a:r>
          </a:p>
          <a:p>
            <a:pPr algn="just">
              <a:lnSpc>
                <a:spcPct val="150000"/>
              </a:lnSpc>
              <a:spcAft>
                <a:spcPts val="1200"/>
              </a:spcAft>
            </a:pPr>
            <a:r>
              <a:rPr lang="en-US" sz="2200" dirty="0">
                <a:latin typeface="Calibri (Body)"/>
              </a:rPr>
              <a:t>It creates the </a:t>
            </a:r>
            <a:r>
              <a:rPr lang="en-US" sz="2200" dirty="0">
                <a:solidFill>
                  <a:schemeClr val="accent2"/>
                </a:solidFill>
                <a:latin typeface="Calibri (Body)"/>
              </a:rPr>
              <a:t>virtual tunnel </a:t>
            </a:r>
            <a:r>
              <a:rPr lang="en-US" sz="2200" dirty="0">
                <a:latin typeface="Calibri (Body)"/>
              </a:rPr>
              <a:t>through which the data travels from one computer to the other over the network.</a:t>
            </a:r>
          </a:p>
          <a:p>
            <a:pPr algn="just">
              <a:lnSpc>
                <a:spcPct val="150000"/>
              </a:lnSpc>
              <a:spcAft>
                <a:spcPts val="1200"/>
              </a:spcAft>
            </a:pPr>
            <a:r>
              <a:rPr lang="en-US" sz="2200" dirty="0">
                <a:latin typeface="Calibri (Body)"/>
              </a:rPr>
              <a:t>Due to this, an attacker gets the way to use the remote client to relay attacks through the VPN tunnel.</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458200" cy="4777187"/>
          </a:xfrm>
        </p:spPr>
        <p:txBody>
          <a:bodyPr>
            <a:noAutofit/>
          </a:bodyPr>
          <a:lstStyle/>
          <a:p>
            <a:pPr marL="0" indent="0">
              <a:spcBef>
                <a:spcPts val="0"/>
              </a:spcBef>
              <a:buNone/>
            </a:pPr>
            <a:endParaRPr lang="en-US" sz="1800" dirty="0">
              <a:latin typeface="Calibri (Body)"/>
            </a:endParaRPr>
          </a:p>
          <a:p>
            <a:pPr algn="just" fontAlgn="t">
              <a:lnSpc>
                <a:spcPct val="150000"/>
              </a:lnSpc>
              <a:spcBef>
                <a:spcPts val="0"/>
              </a:spcBef>
              <a:spcAft>
                <a:spcPts val="1000"/>
              </a:spcAft>
              <a:buSzPts val="1200"/>
              <a:tabLst>
                <a:tab pos="1533525" algn="l"/>
              </a:tabLst>
            </a:pPr>
            <a:r>
              <a:rPr lang="en-US" sz="2000" dirty="0">
                <a:solidFill>
                  <a:schemeClr val="dk1"/>
                </a:solidFill>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algn="just" fontAlgn="t">
              <a:lnSpc>
                <a:spcPct val="150000"/>
              </a:lnSpc>
              <a:spcBef>
                <a:spcPts val="0"/>
              </a:spcBef>
              <a:spcAft>
                <a:spcPts val="1000"/>
              </a:spcAft>
              <a:buSzPts val="1200"/>
              <a:tabLst>
                <a:tab pos="1533525" algn="l"/>
              </a:tabLst>
            </a:pPr>
            <a:r>
              <a:rPr lang="en-US" sz="2000" dirty="0">
                <a:solidFill>
                  <a:schemeClr val="dk1"/>
                </a:solidFill>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Calibri (Body)"/>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860BDB7C-235F-4B29-969D-9656245997DC}"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Branch Wise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0E00C1-9143-42F2-898F-A0FBAF0ADD8C}"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pitchFamily="34" charset="0"/>
              </a:rPr>
              <a:t>Site to Site and Remote-Access VPNs</a:t>
            </a:r>
            <a:endParaRPr lang="en-US" sz="3000" dirty="0">
              <a:latin typeface="Calibri"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357158" y="5786454"/>
            <a:ext cx="1552989" cy="369332"/>
          </a:xfrm>
          <a:prstGeom prst="rect">
            <a:avLst/>
          </a:prstGeom>
        </p:spPr>
        <p:txBody>
          <a:bodyPr wrap="none">
            <a:spAutoFit/>
          </a:bodyPr>
          <a:lstStyle/>
          <a:p>
            <a:r>
              <a:rPr lang="en-IN" dirty="0">
                <a:solidFill>
                  <a:schemeClr val="bg1">
                    <a:lumMod val="50000"/>
                  </a:schemeClr>
                </a:solidFill>
              </a:rPr>
              <a:t>Source: CISCO </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 xmlns:a16="http://schemas.microsoft.com/office/drawing/2014/main" id="{1519C037-F1D1-447D-9EC7-8E69083061BD}"/>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3617" y="1401442"/>
            <a:ext cx="7216765" cy="391701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19D306-50E6-42B9-A920-8CBAB1766F80}"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Intrusion Detection Systems(IDS)(CO2)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dirty="0">
                <a:latin typeface="Calibri (Body)"/>
              </a:rPr>
              <a:t>IDS monitors network traffic for </a:t>
            </a:r>
            <a:r>
              <a:rPr lang="en-IN" sz="2200" dirty="0">
                <a:solidFill>
                  <a:srgbClr val="FF0000"/>
                </a:solidFill>
                <a:latin typeface="Calibri (Body)"/>
              </a:rPr>
              <a:t>suspicious activity</a:t>
            </a:r>
          </a:p>
          <a:p>
            <a:pPr algn="just">
              <a:spcAft>
                <a:spcPts val="1200"/>
              </a:spcAft>
            </a:pPr>
            <a:r>
              <a:rPr lang="en-IN" sz="2200" dirty="0">
                <a:latin typeface="Calibri (Body)"/>
              </a:rPr>
              <a:t>Issues alerts in case of </a:t>
            </a:r>
            <a:r>
              <a:rPr lang="en-IN" sz="2200" dirty="0">
                <a:solidFill>
                  <a:srgbClr val="FF0000"/>
                </a:solidFill>
                <a:latin typeface="Calibri (Body)"/>
              </a:rPr>
              <a:t>illicit activity</a:t>
            </a:r>
          </a:p>
          <a:p>
            <a:pPr algn="just">
              <a:spcAft>
                <a:spcPts val="1200"/>
              </a:spcAft>
            </a:pPr>
            <a:r>
              <a:rPr lang="en-IN" sz="2200" dirty="0">
                <a:solidFill>
                  <a:srgbClr val="FF0000"/>
                </a:solidFill>
                <a:latin typeface="Calibri (Body)"/>
              </a:rPr>
              <a:t>Anomaly detection </a:t>
            </a:r>
            <a:r>
              <a:rPr lang="en-IN" sz="2200" dirty="0">
                <a:latin typeface="Calibri (Body)"/>
              </a:rPr>
              <a:t>and </a:t>
            </a:r>
            <a:r>
              <a:rPr lang="en-IN" sz="2200" dirty="0">
                <a:solidFill>
                  <a:srgbClr val="FF0000"/>
                </a:solidFill>
                <a:latin typeface="Calibri (Body)"/>
              </a:rPr>
              <a:t>reporting</a:t>
            </a:r>
            <a:r>
              <a:rPr lang="en-IN" sz="2200" dirty="0">
                <a:latin typeface="Calibri (Body)"/>
              </a:rPr>
              <a:t> are two main functions</a:t>
            </a:r>
          </a:p>
          <a:p>
            <a:pPr algn="just">
              <a:spcAft>
                <a:spcPts val="1200"/>
              </a:spcAft>
            </a:pPr>
            <a:r>
              <a:rPr lang="en-IN" sz="2200" dirty="0">
                <a:latin typeface="Calibri (Body)"/>
              </a:rPr>
              <a:t>Administers two jobs namely, </a:t>
            </a:r>
            <a:r>
              <a:rPr lang="en-IN" sz="2200" dirty="0">
                <a:solidFill>
                  <a:srgbClr val="FF0000"/>
                </a:solidFill>
                <a:latin typeface="Calibri (Body)"/>
              </a:rPr>
              <a:t>forensic analysis</a:t>
            </a:r>
            <a:r>
              <a:rPr lang="en-IN" sz="2200" dirty="0">
                <a:latin typeface="Calibri (Body)"/>
              </a:rPr>
              <a:t> and </a:t>
            </a:r>
            <a:r>
              <a:rPr lang="en-IN" sz="2200" dirty="0">
                <a:solidFill>
                  <a:srgbClr val="FF0000"/>
                </a:solidFill>
                <a:latin typeface="Calibri (Body)"/>
              </a:rPr>
              <a:t>alert generation</a:t>
            </a:r>
          </a:p>
          <a:p>
            <a:pPr algn="just">
              <a:spcAft>
                <a:spcPts val="1200"/>
              </a:spcAft>
            </a:pPr>
            <a:r>
              <a:rPr lang="en-IN" sz="2200" dirty="0">
                <a:latin typeface="Calibri (Body)"/>
              </a:rPr>
              <a:t>Prone to false alarms or </a:t>
            </a:r>
            <a:r>
              <a:rPr lang="en-IN" sz="2200" dirty="0">
                <a:solidFill>
                  <a:srgbClr val="FF0000"/>
                </a:solidFill>
                <a:latin typeface="Calibri (Body)"/>
              </a:rPr>
              <a:t>false positives</a:t>
            </a:r>
            <a:endParaRPr lang="en-US" sz="2200" dirty="0">
              <a:solidFill>
                <a:srgbClr val="FF0000"/>
              </a:solidFill>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719989-A896-4BF2-BF5F-F16D96F98510}"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dirty="0">
                <a:latin typeface="Calibri (Body)"/>
              </a:rPr>
              <a:t>An IDS comprises Management console and sensors</a:t>
            </a:r>
          </a:p>
          <a:p>
            <a:pPr algn="just">
              <a:spcAft>
                <a:spcPts val="3000"/>
              </a:spcAft>
            </a:pPr>
            <a:r>
              <a:rPr lang="en-IN" sz="2200" dirty="0">
                <a:latin typeface="Calibri (Body)"/>
              </a:rPr>
              <a:t>It has a database of attack signatures</a:t>
            </a:r>
          </a:p>
          <a:p>
            <a:pPr algn="just">
              <a:spcAft>
                <a:spcPts val="3000"/>
              </a:spcAft>
            </a:pPr>
            <a:r>
              <a:rPr lang="en-IN" sz="2200" dirty="0">
                <a:latin typeface="Calibri (Body)"/>
              </a:rPr>
              <a:t>Sensors detect any malicious activity</a:t>
            </a:r>
          </a:p>
          <a:p>
            <a:pPr algn="just">
              <a:spcAft>
                <a:spcPts val="3000"/>
              </a:spcAft>
            </a:pPr>
            <a:r>
              <a:rPr lang="en-IN" sz="2200" dirty="0">
                <a:latin typeface="Calibri (Body)"/>
              </a:rPr>
              <a:t>It also matches the malicious packet against the database</a:t>
            </a:r>
          </a:p>
          <a:p>
            <a:pPr algn="just">
              <a:spcAft>
                <a:spcPts val="3000"/>
              </a:spcAft>
            </a:pPr>
            <a:r>
              <a:rPr lang="en-IN" sz="2200" dirty="0">
                <a:latin typeface="Calibri (Body)"/>
              </a:rPr>
              <a:t>If found a match, the sensor reports the</a:t>
            </a:r>
          </a:p>
          <a:p>
            <a:pPr algn="just">
              <a:spcAft>
                <a:spcPts val="3000"/>
              </a:spcAft>
            </a:pPr>
            <a:r>
              <a:rPr lang="en-IN" sz="2200" dirty="0">
                <a:latin typeface="Calibri (Body)"/>
              </a:rPr>
              <a:t>malicious activity to the management console</a:t>
            </a: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51E7AC-3163-448D-826E-391510626AD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dirty="0">
                <a:latin typeface="Calibri (Body)"/>
              </a:rPr>
              <a:t>IDS is classified based on its level of operations</a:t>
            </a:r>
            <a:endParaRPr lang="en-US" sz="2200" dirty="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IDS</a:t>
            </a: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NIDS</a:t>
            </a: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HIDS</a:t>
            </a:r>
          </a:p>
        </p:txBody>
      </p:sp>
      <p:cxnSp>
        <p:nvCxnSpPr>
          <p:cNvPr id="14" name="Straight Arrow Connector 13"/>
          <p:cNvCxnSpPr>
            <a:cxnSpLocks/>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0551C4-872A-4592-9635-F3512F7D8962}"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 xmlns:a16="http://schemas.microsoft.com/office/drawing/2014/main" id="{90BBEF7C-EFEA-43F2-876C-9947FE2766AB}"/>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066800" y="1049329"/>
            <a:ext cx="7010400" cy="5257800"/>
          </a:xfrm>
          <a:prstGeom prst="rect">
            <a:avLst/>
          </a:prstGeom>
        </p:spPr>
      </p:pic>
    </p:spTree>
    <p:extLst>
      <p:ext uri="{BB962C8B-B14F-4D97-AF65-F5344CB8AC3E}">
        <p14:creationId xmlns="" xmlns:p14="http://schemas.microsoft.com/office/powerpoint/2010/main" val="4096345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BF7DC3-1851-4713-8769-A0850B37CFB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62500" lnSpcReduction="20000"/>
          </a:bodyPr>
          <a:lstStyle/>
          <a:p>
            <a:pPr marL="0" indent="0" algn="just">
              <a:buNone/>
            </a:pPr>
            <a:r>
              <a:rPr lang="en-US" sz="3100" b="1" dirty="0">
                <a:latin typeface="Calibri (Body)"/>
              </a:rPr>
              <a:t>(NIDS) : </a:t>
            </a:r>
            <a:r>
              <a:rPr lang="en-US" sz="3100" dirty="0">
                <a:latin typeface="Calibri (Body)"/>
              </a:rPr>
              <a:t>A network intrusion detection system is deployed at a strategic point or points within the network, where it can monitor inbound and outbound traffic to and from all the devices on the network.</a:t>
            </a:r>
          </a:p>
          <a:p>
            <a:pPr marL="0" indent="0" algn="just">
              <a:buNone/>
            </a:pPr>
            <a:endParaRPr lang="en-US" sz="3100" dirty="0">
              <a:latin typeface="Calibri (Body)"/>
            </a:endParaRPr>
          </a:p>
          <a:p>
            <a:pPr>
              <a:spcAft>
                <a:spcPts val="1200"/>
              </a:spcAft>
              <a:buNone/>
            </a:pPr>
            <a:r>
              <a:rPr lang="en-US" sz="3100" b="1" dirty="0">
                <a:latin typeface="Calibri (Body)"/>
              </a:rPr>
              <a:t>(HIDS) : </a:t>
            </a:r>
            <a:r>
              <a:rPr lang="en-US" sz="3100" dirty="0">
                <a:latin typeface="Calibri (Body)"/>
              </a:rPr>
              <a:t>A host intrusion detection system runs on all computers or devices in the network with direct access to both the internet and the enterprise's internal network. </a:t>
            </a:r>
          </a:p>
          <a:p>
            <a:pPr>
              <a:spcAft>
                <a:spcPts val="1200"/>
              </a:spcAft>
              <a:buNone/>
            </a:pPr>
            <a:r>
              <a:rPr lang="en-US" sz="3100" dirty="0">
                <a:latin typeface="Calibri (Body)"/>
              </a:rPr>
              <a:t>A HIDS has an advantage over an NIDS in that it may be able to detect anomalous network packets that originate from inside the organization or malicious traffic that an NIDS has failed to detect.</a:t>
            </a:r>
          </a:p>
          <a:p>
            <a:pPr>
              <a:spcAft>
                <a:spcPts val="1200"/>
              </a:spcAft>
              <a:buNone/>
            </a:pPr>
            <a:r>
              <a:rPr lang="en-US" sz="3100" dirty="0">
                <a:latin typeface="Calibri (Body)"/>
              </a:rPr>
              <a:t> A HIDS may also be able to identify malicious traffic that originates from the host itself, such as when the host has been infected with malware and is attempting to spread to other systems.</a:t>
            </a:r>
          </a:p>
          <a:p>
            <a:pPr algn="just">
              <a:spcAft>
                <a:spcPts val="3000"/>
              </a:spcAft>
            </a:pP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387844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B43E6E-5DE6-485B-B9A5-A463E6799B6E}"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Can 8"/>
          <p:cNvSpPr/>
          <p:nvPr/>
        </p:nvSpPr>
        <p:spPr>
          <a:xfrm>
            <a:off x="2357422" y="1928802"/>
            <a:ext cx="1571636" cy="714380"/>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Decision Table</a:t>
            </a:r>
            <a:endParaRPr lang="en-IN" sz="2000" dirty="0">
              <a:solidFill>
                <a:schemeClr val="tx1"/>
              </a:solidFill>
              <a:latin typeface="Calibri (Body)"/>
            </a:endParaRPr>
          </a:p>
        </p:txBody>
      </p:sp>
      <p:sp>
        <p:nvSpPr>
          <p:cNvPr id="11" name="Rounded Rectangle 10"/>
          <p:cNvSpPr/>
          <p:nvPr/>
        </p:nvSpPr>
        <p:spPr>
          <a:xfrm>
            <a:off x="2285984" y="3357562"/>
            <a:ext cx="2000264" cy="571504"/>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Sensor</a:t>
            </a:r>
            <a:endParaRPr lang="en-IN" sz="2000" dirty="0">
              <a:solidFill>
                <a:schemeClr val="tx1"/>
              </a:solidFill>
              <a:latin typeface="Calibri" pitchFamily="34" charset="0"/>
            </a:endParaRPr>
          </a:p>
        </p:txBody>
      </p:sp>
      <p:sp>
        <p:nvSpPr>
          <p:cNvPr id="12" name="Rounded Rectangle 11"/>
          <p:cNvSpPr/>
          <p:nvPr/>
        </p:nvSpPr>
        <p:spPr>
          <a:xfrm>
            <a:off x="2357422" y="4714884"/>
            <a:ext cx="3643338" cy="571504"/>
          </a:xfrm>
          <a:prstGeom prst="roundRect">
            <a:avLst>
              <a:gd name="adj" fmla="val 24536"/>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Management Console</a:t>
            </a:r>
            <a:endParaRPr lang="en-IN" sz="2000" dirty="0">
              <a:solidFill>
                <a:schemeClr val="tx1"/>
              </a:solidFill>
              <a:latin typeface="Calibri (Body)"/>
            </a:endParaRPr>
          </a:p>
        </p:txBody>
      </p:sp>
      <p:sp>
        <p:nvSpPr>
          <p:cNvPr id="13" name="Rounded Rectangle 12"/>
          <p:cNvSpPr/>
          <p:nvPr/>
        </p:nvSpPr>
        <p:spPr>
          <a:xfrm>
            <a:off x="6000760" y="2000240"/>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Detection Engine</a:t>
            </a:r>
            <a:endParaRPr lang="en-IN" sz="2000" dirty="0">
              <a:solidFill>
                <a:schemeClr val="tx1"/>
              </a:solidFill>
              <a:latin typeface="Calibri" pitchFamily="34" charset="0"/>
            </a:endParaRPr>
          </a:p>
        </p:txBody>
      </p:sp>
      <p:sp>
        <p:nvSpPr>
          <p:cNvPr id="14" name="Rounded Rectangle 13"/>
          <p:cNvSpPr/>
          <p:nvPr/>
        </p:nvSpPr>
        <p:spPr>
          <a:xfrm>
            <a:off x="6000760" y="3357562"/>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Decision Engine</a:t>
            </a:r>
            <a:endParaRPr lang="en-IN" sz="2000" dirty="0">
              <a:solidFill>
                <a:schemeClr val="tx1"/>
              </a:solidFill>
              <a:latin typeface="Calibri" pitchFamily="34" charset="0"/>
            </a:endParaRPr>
          </a:p>
        </p:txBody>
      </p:sp>
      <p:sp>
        <p:nvSpPr>
          <p:cNvPr id="16" name="Up-Down Arrow 15"/>
          <p:cNvSpPr/>
          <p:nvPr/>
        </p:nvSpPr>
        <p:spPr>
          <a:xfrm>
            <a:off x="3000364" y="3929066"/>
            <a:ext cx="142876" cy="785818"/>
          </a:xfrm>
          <a:prstGeom prst="up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4" cstate="print"/>
          <a:srcRect/>
          <a:stretch>
            <a:fillRect/>
          </a:stretch>
        </p:blipFill>
        <p:spPr bwMode="auto">
          <a:xfrm>
            <a:off x="285720" y="2357430"/>
            <a:ext cx="1071570" cy="1316500"/>
          </a:xfrm>
          <a:prstGeom prst="rect">
            <a:avLst/>
          </a:prstGeom>
          <a:noFill/>
          <a:ln w="9525">
            <a:noFill/>
            <a:miter lim="800000"/>
            <a:headEnd/>
            <a:tailEnd/>
          </a:ln>
          <a:effectLst/>
        </p:spPr>
      </p:pic>
      <p:cxnSp>
        <p:nvCxnSpPr>
          <p:cNvPr id="18" name="Straight Arrow Connector 17"/>
          <p:cNvCxnSpPr>
            <a:endCxn id="11" idx="1"/>
          </p:cNvCxnSpPr>
          <p:nvPr/>
        </p:nvCxnSpPr>
        <p:spPr>
          <a:xfrm>
            <a:off x="1428728" y="3000372"/>
            <a:ext cx="857256" cy="64294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4282" y="3929066"/>
            <a:ext cx="1214445" cy="707886"/>
          </a:xfrm>
          <a:prstGeom prst="rect">
            <a:avLst/>
          </a:prstGeom>
        </p:spPr>
        <p:txBody>
          <a:bodyPr wrap="square">
            <a:spAutoFit/>
          </a:bodyPr>
          <a:lstStyle/>
          <a:p>
            <a:pPr algn="ctr"/>
            <a:r>
              <a:rPr lang="en-US" sz="2000" dirty="0">
                <a:latin typeface="Calibri" pitchFamily="34" charset="0"/>
              </a:rPr>
              <a:t>Hosts and Networks</a:t>
            </a:r>
            <a:endParaRPr lang="en-IN" sz="2000" dirty="0">
              <a:latin typeface="Calibri" pitchFamily="34" charset="0"/>
            </a:endParaRPr>
          </a:p>
        </p:txBody>
      </p:sp>
      <p:cxnSp>
        <p:nvCxnSpPr>
          <p:cNvPr id="25" name="Straight Arrow Connector 24"/>
          <p:cNvCxnSpPr>
            <a:stCxn id="9" idx="4"/>
            <a:endCxn id="13" idx="1"/>
          </p:cNvCxnSpPr>
          <p:nvPr/>
        </p:nvCxnSpPr>
        <p:spPr>
          <a:xfrm>
            <a:off x="3929058" y="2285992"/>
            <a:ext cx="207170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822563" y="3035297"/>
            <a:ext cx="64294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80215" y="2964653"/>
            <a:ext cx="78502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1" idx="3"/>
          </p:cNvCxnSpPr>
          <p:nvPr/>
        </p:nvCxnSpPr>
        <p:spPr>
          <a:xfrm rot="10800000" flipV="1">
            <a:off x="4286248" y="2857496"/>
            <a:ext cx="2786082" cy="785818"/>
          </a:xfrm>
          <a:prstGeom prst="bentConnector3">
            <a:avLst>
              <a:gd name="adj1" fmla="val 50000"/>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857884" y="3929065"/>
            <a:ext cx="1857388" cy="1071569"/>
          </a:xfrm>
          <a:prstGeom prst="bentConnector3">
            <a:avLst>
              <a:gd name="adj1" fmla="val -165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8728" y="2714620"/>
            <a:ext cx="1214445" cy="400110"/>
          </a:xfrm>
          <a:prstGeom prst="rect">
            <a:avLst/>
          </a:prstGeom>
        </p:spPr>
        <p:txBody>
          <a:bodyPr wrap="square">
            <a:spAutoFit/>
          </a:bodyPr>
          <a:lstStyle/>
          <a:p>
            <a:pPr algn="ctr"/>
            <a:r>
              <a:rPr lang="en-US" sz="2000" dirty="0">
                <a:latin typeface="Calibri" pitchFamily="34" charset="0"/>
              </a:rPr>
              <a:t>Monitors</a:t>
            </a:r>
            <a:endParaRPr lang="en-IN" sz="2000" dirty="0">
              <a:latin typeface="Calibri" pitchFamily="34" charset="0"/>
            </a:endParaRPr>
          </a:p>
        </p:txBody>
      </p:sp>
      <p:sp>
        <p:nvSpPr>
          <p:cNvPr id="58" name="Rectangle 57"/>
          <p:cNvSpPr/>
          <p:nvPr/>
        </p:nvSpPr>
        <p:spPr>
          <a:xfrm>
            <a:off x="3214678" y="2695193"/>
            <a:ext cx="1214445" cy="590931"/>
          </a:xfrm>
          <a:prstGeom prst="rect">
            <a:avLst/>
          </a:prstGeom>
        </p:spPr>
        <p:txBody>
          <a:bodyPr wrap="square">
            <a:spAutoFit/>
          </a:bodyPr>
          <a:lstStyle/>
          <a:p>
            <a:pPr algn="ctr">
              <a:lnSpc>
                <a:spcPct val="80000"/>
              </a:lnSpc>
            </a:pPr>
            <a:r>
              <a:rPr lang="en-US" sz="2000" dirty="0">
                <a:latin typeface="Calibri" pitchFamily="34" charset="0"/>
              </a:rPr>
              <a:t>Malicious</a:t>
            </a:r>
          </a:p>
          <a:p>
            <a:pPr algn="ctr">
              <a:lnSpc>
                <a:spcPct val="80000"/>
              </a:lnSpc>
            </a:pPr>
            <a:r>
              <a:rPr lang="en-US" sz="2000" dirty="0">
                <a:latin typeface="Calibri" pitchFamily="34" charset="0"/>
              </a:rPr>
              <a:t>Detection</a:t>
            </a:r>
            <a:endParaRPr lang="en-IN" sz="2000" dirty="0">
              <a:latin typeface="Calibri" pitchFamily="34" charset="0"/>
            </a:endParaRPr>
          </a:p>
        </p:txBody>
      </p:sp>
      <p:sp>
        <p:nvSpPr>
          <p:cNvPr id="59" name="Rectangle 58"/>
          <p:cNvSpPr/>
          <p:nvPr/>
        </p:nvSpPr>
        <p:spPr>
          <a:xfrm>
            <a:off x="4429124" y="1928802"/>
            <a:ext cx="1214445" cy="400110"/>
          </a:xfrm>
          <a:prstGeom prst="rect">
            <a:avLst/>
          </a:prstGeom>
        </p:spPr>
        <p:txBody>
          <a:bodyPr wrap="square">
            <a:spAutoFit/>
          </a:bodyPr>
          <a:lstStyle/>
          <a:p>
            <a:pPr algn="ctr"/>
            <a:r>
              <a:rPr lang="en-US" sz="2000" dirty="0">
                <a:latin typeface="Calibri" pitchFamily="34" charset="0"/>
              </a:rPr>
              <a:t>Alarm</a:t>
            </a:r>
            <a:endParaRPr lang="en-IN" sz="2000" dirty="0">
              <a:latin typeface="Calibri" pitchFamily="34" charset="0"/>
            </a:endParaRPr>
          </a:p>
        </p:txBody>
      </p:sp>
      <p:sp>
        <p:nvSpPr>
          <p:cNvPr id="60" name="Rectangle 59"/>
          <p:cNvSpPr/>
          <p:nvPr/>
        </p:nvSpPr>
        <p:spPr>
          <a:xfrm>
            <a:off x="7286644" y="2714620"/>
            <a:ext cx="1214445" cy="400110"/>
          </a:xfrm>
          <a:prstGeom prst="rect">
            <a:avLst/>
          </a:prstGeom>
        </p:spPr>
        <p:txBody>
          <a:bodyPr wrap="square">
            <a:spAutoFit/>
          </a:bodyPr>
          <a:lstStyle/>
          <a:p>
            <a:pPr algn="ctr"/>
            <a:r>
              <a:rPr lang="en-US" sz="2000" dirty="0">
                <a:latin typeface="Calibri" pitchFamily="34" charset="0"/>
              </a:rPr>
              <a:t>Response</a:t>
            </a:r>
            <a:endParaRPr lang="en-IN" sz="2000" dirty="0">
              <a:latin typeface="Calibri" pitchFamily="34" charset="0"/>
            </a:endParaRPr>
          </a:p>
        </p:txBody>
      </p:sp>
      <p:sp>
        <p:nvSpPr>
          <p:cNvPr id="61" name="Rectangle 60"/>
          <p:cNvSpPr/>
          <p:nvPr/>
        </p:nvSpPr>
        <p:spPr>
          <a:xfrm>
            <a:off x="7572396" y="4143380"/>
            <a:ext cx="1214445" cy="707886"/>
          </a:xfrm>
          <a:prstGeom prst="rect">
            <a:avLst/>
          </a:prstGeom>
        </p:spPr>
        <p:txBody>
          <a:bodyPr wrap="square">
            <a:spAutoFit/>
          </a:bodyPr>
          <a:lstStyle/>
          <a:p>
            <a:pPr algn="ctr"/>
            <a:r>
              <a:rPr lang="en-US" sz="2000" dirty="0">
                <a:latin typeface="Calibri" pitchFamily="34" charset="0"/>
              </a:rPr>
              <a:t>Action</a:t>
            </a:r>
          </a:p>
          <a:p>
            <a:pPr algn="ctr"/>
            <a:r>
              <a:rPr lang="en-US" sz="2000" dirty="0">
                <a:latin typeface="Calibri" pitchFamily="34" charset="0"/>
              </a:rPr>
              <a:t>Report</a:t>
            </a:r>
            <a:endParaRPr lang="en-IN" sz="2000" dirty="0">
              <a:latin typeface="Calibri" pitchFamily="34" charset="0"/>
            </a:endParaRPr>
          </a:p>
        </p:txBody>
      </p:sp>
      <p:sp>
        <p:nvSpPr>
          <p:cNvPr id="62" name="Rectangle 61"/>
          <p:cNvSpPr/>
          <p:nvPr/>
        </p:nvSpPr>
        <p:spPr>
          <a:xfrm>
            <a:off x="4357686" y="3143248"/>
            <a:ext cx="1704988" cy="400110"/>
          </a:xfrm>
          <a:prstGeom prst="rect">
            <a:avLst/>
          </a:prstGeom>
        </p:spPr>
        <p:txBody>
          <a:bodyPr wrap="square">
            <a:spAutoFit/>
          </a:bodyPr>
          <a:lstStyle/>
          <a:p>
            <a:pPr algn="ctr"/>
            <a:r>
              <a:rPr lang="en-US" sz="2000" dirty="0">
                <a:latin typeface="Calibri" pitchFamily="34" charset="0"/>
              </a:rPr>
              <a:t>Configuration </a:t>
            </a:r>
            <a:endParaRPr lang="en-IN" sz="2000" dirty="0">
              <a:latin typeface="Calibri" pitchFamily="34" charset="0"/>
            </a:endParaRPr>
          </a:p>
        </p:txBody>
      </p:sp>
      <p:sp>
        <p:nvSpPr>
          <p:cNvPr id="63" name="Rectangle 62"/>
          <p:cNvSpPr/>
          <p:nvPr/>
        </p:nvSpPr>
        <p:spPr>
          <a:xfrm>
            <a:off x="2786050" y="4000504"/>
            <a:ext cx="3143272" cy="707886"/>
          </a:xfrm>
          <a:prstGeom prst="rect">
            <a:avLst/>
          </a:prstGeom>
        </p:spPr>
        <p:txBody>
          <a:bodyPr wrap="square">
            <a:spAutoFit/>
          </a:bodyPr>
          <a:lstStyle/>
          <a:p>
            <a:pPr algn="ctr"/>
            <a:r>
              <a:rPr lang="en-US" sz="2000" dirty="0">
                <a:latin typeface="Calibri" pitchFamily="34" charset="0"/>
              </a:rPr>
              <a:t>Manages and Reports</a:t>
            </a:r>
          </a:p>
          <a:p>
            <a:pPr algn="ctr"/>
            <a:r>
              <a:rPr lang="en-US" sz="2000" dirty="0">
                <a:latin typeface="Calibri" pitchFamily="34" charset="0"/>
              </a:rPr>
              <a:t>Information Recorded </a:t>
            </a:r>
            <a:endParaRPr lang="en-IN" sz="2000" dirty="0">
              <a:latin typeface="Calibri" pitchFamily="34" charset="0"/>
            </a:endParaRPr>
          </a:p>
        </p:txBody>
      </p:sp>
      <p:sp>
        <p:nvSpPr>
          <p:cNvPr id="29" name="Rectangle 28"/>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C3793D-BAB0-4FDC-BDCC-EB0BBD9B6F0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Recap </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Rectangle 9"/>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p>
        </p:txBody>
      </p:sp>
      <p:sp>
        <p:nvSpPr>
          <p:cNvPr id="9" name="Content Placeholder 2"/>
          <p:cNvSpPr>
            <a:spLocks noGrp="1"/>
          </p:cNvSpPr>
          <p:nvPr>
            <p:ph idx="1"/>
          </p:nvPr>
        </p:nvSpPr>
        <p:spPr>
          <a:xfrm>
            <a:off x="533400" y="1143000"/>
            <a:ext cx="8229600" cy="4929206"/>
          </a:xfrm>
        </p:spPr>
        <p:txBody>
          <a:bodyPr>
            <a:normAutofit/>
          </a:bodyPr>
          <a:lstStyle/>
          <a:p>
            <a:pPr>
              <a:spcAft>
                <a:spcPts val="1200"/>
              </a:spcAft>
            </a:pPr>
            <a:r>
              <a:rPr lang="en-IN" sz="2200" dirty="0">
                <a:solidFill>
                  <a:srgbClr val="FF0000"/>
                </a:solidFill>
                <a:latin typeface="Calibri (Body)"/>
              </a:rPr>
              <a:t>Firewalls </a:t>
            </a:r>
          </a:p>
          <a:p>
            <a:pPr>
              <a:spcAft>
                <a:spcPts val="1200"/>
              </a:spcAft>
              <a:buNone/>
            </a:pPr>
            <a:r>
              <a:rPr lang="en-IN" sz="2200" dirty="0">
                <a:latin typeface="Calibri (Body)"/>
              </a:rPr>
              <a:t>		-Packet filtering firewalls</a:t>
            </a:r>
          </a:p>
          <a:p>
            <a:pPr>
              <a:spcAft>
                <a:spcPts val="1200"/>
              </a:spcAft>
              <a:buNone/>
            </a:pPr>
            <a:r>
              <a:rPr lang="en-IN" sz="2200" dirty="0">
                <a:latin typeface="Calibri (Body)"/>
              </a:rPr>
              <a:t>		-Application level Gateway </a:t>
            </a:r>
          </a:p>
          <a:p>
            <a:pPr>
              <a:spcAft>
                <a:spcPts val="1200"/>
              </a:spcAft>
              <a:buNone/>
            </a:pPr>
            <a:r>
              <a:rPr lang="en-IN" sz="2200" dirty="0">
                <a:latin typeface="Calibri (Body)"/>
              </a:rPr>
              <a:t>		-Circuit-level Gateway </a:t>
            </a:r>
          </a:p>
          <a:p>
            <a:pPr>
              <a:spcAft>
                <a:spcPts val="1200"/>
              </a:spcAft>
            </a:pPr>
            <a:r>
              <a:rPr lang="en-IN" sz="2200" dirty="0">
                <a:solidFill>
                  <a:srgbClr val="FF0000"/>
                </a:solidFill>
                <a:latin typeface="Calibri (Body)"/>
              </a:rPr>
              <a:t>Virtual Private Network (VPN) </a:t>
            </a:r>
          </a:p>
          <a:p>
            <a:pPr>
              <a:spcAft>
                <a:spcPts val="1200"/>
              </a:spcAft>
            </a:pPr>
            <a:r>
              <a:rPr lang="en-IN" sz="2200" dirty="0">
                <a:solidFill>
                  <a:srgbClr val="FF0000"/>
                </a:solidFill>
                <a:latin typeface="Calibri (Body)"/>
              </a:rPr>
              <a:t>Intrusion Detection Systems(IDS) </a:t>
            </a:r>
          </a:p>
          <a:p>
            <a:pPr lvl="2">
              <a:spcAft>
                <a:spcPts val="1200"/>
              </a:spcAft>
              <a:buNone/>
            </a:pPr>
            <a:r>
              <a:rPr lang="en-IN" sz="2200" dirty="0">
                <a:latin typeface="Calibri (Body)"/>
              </a:rPr>
              <a:t>-NIDS </a:t>
            </a:r>
          </a:p>
          <a:p>
            <a:pPr>
              <a:spcAft>
                <a:spcPts val="1200"/>
              </a:spcAft>
              <a:buNone/>
            </a:pPr>
            <a:r>
              <a:rPr lang="en-IN" sz="2200" dirty="0">
                <a:latin typeface="Calibri (Body)"/>
              </a:rPr>
              <a:t>		-HIDS </a:t>
            </a:r>
          </a:p>
        </p:txBody>
      </p:sp>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67157B-4AA5-430D-B8E4-81BA2C43C00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81200"/>
            <a:ext cx="8229600" cy="3048000"/>
          </a:xfrm>
        </p:spPr>
        <p:txBody>
          <a:bodyPr>
            <a:normAutofit/>
          </a:bodyPr>
          <a:lstStyle/>
          <a:p>
            <a:pPr algn="just">
              <a:lnSpc>
                <a:spcPct val="150000"/>
              </a:lnSpc>
            </a:pPr>
            <a:r>
              <a:rPr lang="en-US" sz="2200" dirty="0">
                <a:latin typeface="Calibri (Body)"/>
              </a:rPr>
              <a:t>The term ‘access control’ refers to “the control of access to system resources after a user’s account credentials and identity have been authenticated and access to the system has been granted.” </a:t>
            </a:r>
          </a:p>
          <a:p>
            <a:pPr algn="just">
              <a:lnSpc>
                <a:spcPct val="150000"/>
              </a:lnSpc>
            </a:pPr>
            <a:r>
              <a:rPr lang="en-US" sz="2200" dirty="0">
                <a:latin typeface="Calibri (Body)"/>
              </a:rPr>
              <a:t>The permission to access a resource is called Authorization</a:t>
            </a:r>
            <a:r>
              <a:rPr lang="en-US" sz="2200" dirty="0"/>
              <a:t>.</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5DCD18-B636-4756-8F22-07D382DCF64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9" name="Diagram 8">
            <a:extLst>
              <a:ext uri="{FF2B5EF4-FFF2-40B4-BE49-F238E27FC236}">
                <a16:creationId xmlns="" xmlns:a16="http://schemas.microsoft.com/office/drawing/2014/main" id="{1D7D1B54-F184-4CA5-B79D-DCA168A45E18}"/>
              </a:ext>
            </a:extLst>
          </p:cNvPr>
          <p:cNvGraphicFramePr/>
          <p:nvPr>
            <p:extLst>
              <p:ext uri="{D42A27DB-BD31-4B8C-83A1-F6EECF244321}">
                <p14:modId xmlns="" xmlns:p14="http://schemas.microsoft.com/office/powerpoint/2010/main" val="435298227"/>
              </p:ext>
            </p:extLst>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 xmlns:a16="http://schemas.microsoft.com/office/drawing/2014/main" id="{AEE4F5D8-9CE4-4ABD-A25F-E04781669B82}"/>
              </a:ext>
            </a:extLst>
          </p:cNvPr>
          <p:cNvSpPr/>
          <p:nvPr/>
        </p:nvSpPr>
        <p:spPr>
          <a:xfrm>
            <a:off x="642910" y="5005999"/>
            <a:ext cx="2646355" cy="923330"/>
          </a:xfrm>
          <a:prstGeom prst="rect">
            <a:avLst/>
          </a:prstGeom>
          <a:ln>
            <a:solidFill>
              <a:schemeClr val="accent2"/>
            </a:solidFill>
          </a:ln>
        </p:spPr>
        <p:txBody>
          <a:bodyPr wrap="square">
            <a:spAutoFit/>
          </a:bodyPr>
          <a:lstStyle/>
          <a:p>
            <a:pPr algn="just"/>
            <a:r>
              <a:rPr lang="en-US" dirty="0">
                <a:latin typeface="LiberationSerif"/>
              </a:rPr>
              <a:t>User can create, read, edit, or delete file on the server.</a:t>
            </a:r>
            <a:endParaRPr lang="en-US" dirty="0"/>
          </a:p>
        </p:txBody>
      </p:sp>
      <p:sp>
        <p:nvSpPr>
          <p:cNvPr id="11" name="Rectangle 10">
            <a:extLst>
              <a:ext uri="{FF2B5EF4-FFF2-40B4-BE49-F238E27FC236}">
                <a16:creationId xmlns="" xmlns:a16="http://schemas.microsoft.com/office/drawing/2014/main" id="{66AC34D2-8C13-4867-8A17-677D92A08DE0}"/>
              </a:ext>
            </a:extLst>
          </p:cNvPr>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dirty="0">
                <a:latin typeface="LiberationSerif"/>
              </a:rPr>
              <a:t>User can execute a program on an application server.</a:t>
            </a:r>
            <a:endParaRPr lang="en-US" dirty="0"/>
          </a:p>
        </p:txBody>
      </p:sp>
      <p:sp>
        <p:nvSpPr>
          <p:cNvPr id="12" name="Rectangle 11">
            <a:extLst>
              <a:ext uri="{FF2B5EF4-FFF2-40B4-BE49-F238E27FC236}">
                <a16:creationId xmlns="" xmlns:a16="http://schemas.microsoft.com/office/drawing/2014/main" id="{AD1E9E4F-DA70-4EC7-A930-5E3E770CFD82}"/>
              </a:ext>
            </a:extLst>
          </p:cNvPr>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dirty="0">
                <a:latin typeface="LiberationSerif"/>
              </a:rPr>
              <a:t>User can retrieve or update information in a database.</a:t>
            </a:r>
            <a:endParaRPr lang="en-US" dirty="0"/>
          </a:p>
        </p:txBody>
      </p:sp>
      <p:pic>
        <p:nvPicPr>
          <p:cNvPr id="13"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p>
          <a:p>
            <a:pPr algn="just" fontAlgn="t">
              <a:lnSpc>
                <a:spcPct val="150000"/>
              </a:lnSpc>
              <a:spcBef>
                <a:spcPts val="0"/>
              </a:spcBef>
              <a:spcAft>
                <a:spcPts val="1000"/>
              </a:spcAft>
              <a:buSzPts val="1200"/>
              <a:tabLst>
                <a:tab pos="1533525" algn="l"/>
              </a:tabLst>
            </a:pPr>
            <a:r>
              <a:rPr lang="en-US" sz="2000" dirty="0">
                <a:solidFill>
                  <a:schemeClr val="dk1"/>
                </a:solidFill>
              </a:rPr>
              <a:t>Security of Information system and Risk factors.</a:t>
            </a:r>
          </a:p>
          <a:p>
            <a:pPr algn="just" fontAlgn="t">
              <a:lnSpc>
                <a:spcPct val="150000"/>
              </a:lnSpc>
              <a:spcBef>
                <a:spcPts val="0"/>
              </a:spcBef>
              <a:spcAft>
                <a:spcPts val="1000"/>
              </a:spcAft>
              <a:buSzPts val="1200"/>
              <a:tabLst>
                <a:tab pos="1533525" algn="l"/>
              </a:tabLst>
            </a:pPr>
            <a:r>
              <a:rPr lang="en-US" sz="2000" dirty="0">
                <a:solidFill>
                  <a:schemeClr val="dk1"/>
                </a:solidFill>
              </a:rPr>
              <a:t> Examine security threats and vulnerability in various scenarios.</a:t>
            </a:r>
          </a:p>
          <a:p>
            <a:pPr algn="just" fontAlgn="t">
              <a:lnSpc>
                <a:spcPct val="150000"/>
              </a:lnSpc>
              <a:spcBef>
                <a:spcPts val="0"/>
              </a:spcBef>
              <a:spcAft>
                <a:spcPts val="1000"/>
              </a:spcAft>
              <a:buSzPts val="1200"/>
              <a:tabLst>
                <a:tab pos="1533525" algn="l"/>
              </a:tabLst>
            </a:pPr>
            <a:r>
              <a:rPr lang="en-US" sz="2000" dirty="0">
                <a:solidFill>
                  <a:schemeClr val="dk1"/>
                </a:solidFill>
              </a:rPr>
              <a:t> Understand concept of cryptography and encryption technique to protect the data from cyber-attack </a:t>
            </a:r>
          </a:p>
          <a:p>
            <a:pPr algn="just" fontAlgn="t">
              <a:lnSpc>
                <a:spcPct val="150000"/>
              </a:lnSpc>
              <a:spcBef>
                <a:spcPts val="0"/>
              </a:spcBef>
              <a:spcAft>
                <a:spcPts val="1000"/>
              </a:spcAft>
              <a:buSzPts val="1200"/>
              <a:tabLst>
                <a:tab pos="1533525" algn="l"/>
              </a:tabLst>
            </a:pPr>
            <a:r>
              <a:rPr lang="en-US" sz="2000" dirty="0">
                <a:solidFill>
                  <a:schemeClr val="dk1"/>
                </a:solidFill>
              </a:rPr>
              <a:t>Provide protection for software and hardware.</a:t>
            </a:r>
            <a:endParaRPr lang="en-IN" sz="2000" dirty="0">
              <a:solidFill>
                <a:schemeClr val="dk1"/>
              </a:solidFill>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991428CE-10B7-4B0A-971F-2D885E3285E7}" type="datetime1">
              <a:rPr lang="en-US" smtClean="0"/>
              <a:pPr/>
              <a:t>2/17/2024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Course Objective</a:t>
            </a:r>
            <a:endParaRPr lang="en-US" sz="2400" dirty="0">
              <a:cs typeface="Calibri"/>
            </a:endParaRPr>
          </a:p>
        </p:txBody>
      </p:sp>
      <p:sp>
        <p:nvSpPr>
          <p:cNvPr id="10" name="Footer Placeholder 12"/>
          <p:cNvSpPr>
            <a:spLocks noGrp="1"/>
          </p:cNvSpPr>
          <p:nvPr>
            <p:ph type="ftr" sz="quarter" idx="11"/>
          </p:nvPr>
        </p:nvSpPr>
        <p:spPr>
          <a:xfrm>
            <a:off x="2857488" y="6357958"/>
            <a:ext cx="5286412" cy="365125"/>
          </a:xfrm>
        </p:spPr>
        <p:txBody>
          <a:bodyPr/>
          <a:lstStyle/>
          <a:p>
            <a:r>
              <a:rPr lang="en-US" smtClean="0"/>
              <a:t>Mushtaq Ahmad Rather             Cyber security ANC0401                                    Unit 2</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34680794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B630E0-D15E-4116-AA70-FFDF53E4E25F}"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13" name="Diagram 12">
            <a:extLst>
              <a:ext uri="{FF2B5EF4-FFF2-40B4-BE49-F238E27FC236}">
                <a16:creationId xmlns="" xmlns:a16="http://schemas.microsoft.com/office/drawing/2014/main" id="{099BE121-452E-457E-A40E-82CBCAF80B42}"/>
              </a:ext>
            </a:extLst>
          </p:cNvPr>
          <p:cNvGraphicFramePr/>
          <p:nvPr>
            <p:extLst>
              <p:ext uri="{D42A27DB-BD31-4B8C-83A1-F6EECF244321}">
                <p14:modId xmlns="" xmlns:p14="http://schemas.microsoft.com/office/powerpoint/2010/main" val="3793504192"/>
              </p:ext>
            </p:extLst>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C764A9-ADB5-43B4-A349-F1A2FFAB9F3D}"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Mandatory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18" name="TextBox 17">
            <a:extLst>
              <a:ext uri="{FF2B5EF4-FFF2-40B4-BE49-F238E27FC236}">
                <a16:creationId xmlns="" xmlns:a16="http://schemas.microsoft.com/office/drawing/2014/main" id="{8C3C01C7-16BD-477B-B908-2951284E9E94}"/>
              </a:ext>
            </a:extLst>
          </p:cNvPr>
          <p:cNvSpPr txBox="1"/>
          <p:nvPr/>
        </p:nvSpPr>
        <p:spPr>
          <a:xfrm>
            <a:off x="533400" y="1791269"/>
            <a:ext cx="83058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Mandatory access control is widely considered the </a:t>
            </a:r>
            <a:r>
              <a:rPr lang="en-US" sz="2200" dirty="0">
                <a:solidFill>
                  <a:srgbClr val="FF0000"/>
                </a:solidFill>
                <a:latin typeface="Calibri (Body)"/>
              </a:rPr>
              <a:t>most restrictive access</a:t>
            </a:r>
            <a:r>
              <a:rPr lang="en-US" sz="2200" dirty="0">
                <a:latin typeface="Calibri (Body)"/>
              </a:rPr>
              <a:t> control model in existence. </a:t>
            </a:r>
          </a:p>
          <a:p>
            <a:pPr marL="285750" indent="-285750" algn="just">
              <a:buFont typeface="Arial" panose="020B0604020202020204" pitchFamily="34" charset="0"/>
              <a:buChar char="•"/>
            </a:pPr>
            <a:r>
              <a:rPr lang="en-US" sz="2200" dirty="0">
                <a:latin typeface="Calibri (Body)"/>
              </a:rPr>
              <a:t>This type of access control allows only the system's owner to control and manage access based on the settings laid out by the system's programmed parameters. </a:t>
            </a:r>
          </a:p>
          <a:p>
            <a:pPr marL="285750" indent="-285750" algn="just">
              <a:buFont typeface="Arial" panose="020B0604020202020204" pitchFamily="34" charset="0"/>
              <a:buChar char="•"/>
            </a:pPr>
            <a:r>
              <a:rPr lang="en-US" sz="2200" dirty="0">
                <a:latin typeface="Calibri (Body)"/>
              </a:rPr>
              <a:t>Such parameters can't be altered or bypassed. The end user doesn't have control over any of the permissions or privileges. </a:t>
            </a:r>
          </a:p>
          <a:p>
            <a:pPr marL="285750" indent="-285750" algn="just">
              <a:buFont typeface="Arial" panose="020B0604020202020204" pitchFamily="34" charset="0"/>
              <a:buChar char="•"/>
            </a:pPr>
            <a:r>
              <a:rPr lang="en-US" sz="2200" dirty="0">
                <a:latin typeface="Calibri (Body)"/>
              </a:rPr>
              <a:t>They can only access points that the system owners allow them to access. Because of its high level of restriction, MAC is usually used for facilities or organizations that require maximum security, such as government facilities.</a:t>
            </a:r>
            <a:endParaRPr lang="en-IN" sz="2200" dirty="0">
              <a:latin typeface="Calibri (Body)"/>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0EECC5-96F1-495D-AC6C-A71278DF76D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Discretionary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 xmlns:a16="http://schemas.microsoft.com/office/drawing/2014/main" id="{E4963813-A681-4315-99D1-DCDA2D86786A}"/>
              </a:ext>
            </a:extLst>
          </p:cNvPr>
          <p:cNvSpPr txBox="1"/>
          <p:nvPr/>
        </p:nvSpPr>
        <p:spPr>
          <a:xfrm>
            <a:off x="609600" y="2124555"/>
            <a:ext cx="8305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Discretionary access control is the least restrictive type of access control.</a:t>
            </a:r>
          </a:p>
          <a:p>
            <a:pPr algn="just"/>
            <a:r>
              <a:rPr lang="en-US" sz="2200" dirty="0">
                <a:latin typeface="Calibri (Body)"/>
              </a:rPr>
              <a:t> </a:t>
            </a:r>
          </a:p>
          <a:p>
            <a:pPr marL="285750" indent="-285750" algn="just">
              <a:buFont typeface="Arial" panose="020B0604020202020204" pitchFamily="34" charset="0"/>
              <a:buChar char="•"/>
            </a:pPr>
            <a:r>
              <a:rPr lang="en-US" sz="2200" dirty="0">
                <a:latin typeface="Calibri (Body)"/>
              </a:rPr>
              <a:t>Under this system, individuals are granted complete control over any objects they own and any programs associated with such objects. </a:t>
            </a:r>
          </a:p>
          <a:p>
            <a:pPr algn="just"/>
            <a:endParaRPr lang="en-US" sz="2200" dirty="0">
              <a:latin typeface="Calibri (Body)"/>
            </a:endParaRPr>
          </a:p>
          <a:p>
            <a:pPr marL="285750" indent="-285750" algn="just">
              <a:buFont typeface="Arial" panose="020B0604020202020204" pitchFamily="34" charset="0"/>
              <a:buChar char="•"/>
            </a:pPr>
            <a:r>
              <a:rPr lang="en-US" sz="2200" dirty="0">
                <a:latin typeface="Calibri (Body)"/>
              </a:rPr>
              <a:t>The individuals can then determine who has access to their objects by programming security level settings for other users.</a:t>
            </a:r>
            <a:endParaRPr lang="en-IN" sz="2200" dirty="0">
              <a:latin typeface="Calibri (Body)"/>
            </a:endParaRPr>
          </a:p>
        </p:txBody>
      </p:sp>
    </p:spTree>
    <p:extLst>
      <p:ext uri="{BB962C8B-B14F-4D97-AF65-F5344CB8AC3E}">
        <p14:creationId xmlns="" xmlns:p14="http://schemas.microsoft.com/office/powerpoint/2010/main" val="2489070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3807F5-1CAA-412E-A30F-F978A5B0291E}"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000" dirty="0">
                <a:latin typeface="Calibri (Body)"/>
              </a:rPr>
              <a:t>Role-Based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 xmlns:a16="http://schemas.microsoft.com/office/drawing/2014/main" id="{03198C3F-8B3D-4226-8437-525BAFFE3B24}"/>
              </a:ext>
            </a:extLst>
          </p:cNvPr>
          <p:cNvSpPr txBox="1"/>
          <p:nvPr/>
        </p:nvSpPr>
        <p:spPr>
          <a:xfrm>
            <a:off x="228600" y="1520785"/>
            <a:ext cx="8686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Also known as nondiscretionary access control, role-based access control provides access based on an individual's position in an organization.</a:t>
            </a:r>
          </a:p>
          <a:p>
            <a:pPr marL="285750" indent="-285750" algn="just">
              <a:buFont typeface="Arial" panose="020B0604020202020204" pitchFamily="34" charset="0"/>
              <a:buChar char="•"/>
            </a:pPr>
            <a:r>
              <a:rPr lang="en-US" sz="2200" dirty="0">
                <a:latin typeface="Calibri (Body)"/>
              </a:rPr>
              <a:t> In these systems, predefined roles are associated with specific permissions. They allow the administrator to assign an individual only the amount of access required for them to do their job. </a:t>
            </a:r>
          </a:p>
          <a:p>
            <a:pPr marL="285750" indent="-285750" algn="just">
              <a:buFont typeface="Arial" panose="020B0604020202020204" pitchFamily="34" charset="0"/>
              <a:buChar char="•"/>
            </a:pPr>
            <a:r>
              <a:rPr lang="en-US" sz="2200" dirty="0">
                <a:latin typeface="Calibri (Body)"/>
              </a:rPr>
              <a:t>Because of its simplicity, this type of access control is one of the most popular forms used in businesses. </a:t>
            </a:r>
          </a:p>
        </p:txBody>
      </p:sp>
    </p:spTree>
    <p:extLst>
      <p:ext uri="{BB962C8B-B14F-4D97-AF65-F5344CB8AC3E}">
        <p14:creationId xmlns="" xmlns:p14="http://schemas.microsoft.com/office/powerpoint/2010/main" val="1994111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6C667A-A950-44F4-A677-B912AF1724E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Rule-Based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 xmlns:a16="http://schemas.microsoft.com/office/drawing/2014/main" id="{13B96F05-22B8-4FA1-8894-9F572136BB05}"/>
              </a:ext>
            </a:extLst>
          </p:cNvPr>
          <p:cNvSpPr txBox="1"/>
          <p:nvPr/>
        </p:nvSpPr>
        <p:spPr>
          <a:xfrm>
            <a:off x="381000" y="1675778"/>
            <a:ext cx="83820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The last of the four main types of access control for businesses is rule-based access control. </a:t>
            </a:r>
          </a:p>
          <a:p>
            <a:pPr marL="285750" indent="-285750" algn="just">
              <a:buFont typeface="Arial" panose="020B0604020202020204" pitchFamily="34" charset="0"/>
              <a:buChar char="•"/>
            </a:pPr>
            <a:r>
              <a:rPr lang="en-US" sz="2200" dirty="0">
                <a:latin typeface="Calibri (Body)"/>
              </a:rPr>
              <a:t>This system assigns or denies access to users based on a set of dynamic rules and limitations defined by the owner or system administrator.</a:t>
            </a:r>
          </a:p>
          <a:p>
            <a:pPr marL="285750" indent="-285750" algn="just">
              <a:buFont typeface="Arial" panose="020B0604020202020204" pitchFamily="34" charset="0"/>
              <a:buChar char="•"/>
            </a:pPr>
            <a:r>
              <a:rPr lang="en-US" sz="2200" dirty="0">
                <a:latin typeface="Calibri (Body)"/>
              </a:rPr>
              <a:t> Such rules may limit access based on a number of unique situations, such as the individual's location, the time of day, or the device being used. </a:t>
            </a:r>
          </a:p>
          <a:p>
            <a:pPr marL="285750" indent="-285750" algn="just">
              <a:buFont typeface="Arial" panose="020B0604020202020204" pitchFamily="34" charset="0"/>
              <a:buChar char="•"/>
            </a:pPr>
            <a:r>
              <a:rPr lang="en-US" sz="2200" dirty="0">
                <a:latin typeface="Calibri (Body)"/>
              </a:rPr>
              <a:t>The ability to customize rules and permissions makes RBAC an ideal form of access control for businesses that require a dynamic security solution.</a:t>
            </a:r>
            <a:endParaRPr lang="en-IN" sz="2200" dirty="0">
              <a:latin typeface="Calibri (Body)"/>
            </a:endParaRPr>
          </a:p>
        </p:txBody>
      </p:sp>
    </p:spTree>
    <p:extLst>
      <p:ext uri="{BB962C8B-B14F-4D97-AF65-F5344CB8AC3E}">
        <p14:creationId xmlns="" xmlns:p14="http://schemas.microsoft.com/office/powerpoint/2010/main" val="3926497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access control?</a:t>
            </a:r>
            <a:endParaRPr lang="en-IN" sz="2400" dirty="0"/>
          </a:p>
          <a:p>
            <a:pPr marL="457200" indent="-457200">
              <a:buFont typeface="+mj-lt"/>
              <a:buAutoNum type="arabicPeriod"/>
            </a:pPr>
            <a:r>
              <a:rPr lang="en-US" sz="2400" dirty="0"/>
              <a:t>Differentiate MAC and DAC.</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p>
          <a:p>
            <a:pPr marL="457200" indent="-457200">
              <a:buFont typeface="+mj-lt"/>
              <a:buAutoNum type="arabicPeriod"/>
            </a:pPr>
            <a:r>
              <a:rPr lang="en-IN" sz="2400" dirty="0"/>
              <a:t>Write types of access control.</a:t>
            </a:r>
          </a:p>
        </p:txBody>
      </p:sp>
      <p:sp>
        <p:nvSpPr>
          <p:cNvPr id="4" name="Date Placeholder 3"/>
          <p:cNvSpPr>
            <a:spLocks noGrp="1"/>
          </p:cNvSpPr>
          <p:nvPr>
            <p:ph type="dt" sz="half" idx="10"/>
          </p:nvPr>
        </p:nvSpPr>
        <p:spPr/>
        <p:txBody>
          <a:bodyPr/>
          <a:lstStyle/>
          <a:p>
            <a:fld id="{C3C7E9BB-2FF8-49F9-9944-E341B76CFED5}"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lgn="just">
              <a:buFont typeface="+mj-lt"/>
              <a:buAutoNum type="arabicPeriod"/>
            </a:pPr>
            <a:r>
              <a:rPr lang="en-US" sz="2200" dirty="0">
                <a:latin typeface="Calibri (Body)"/>
              </a:rPr>
              <a:t>Explain the working of Virtual Private network?</a:t>
            </a:r>
          </a:p>
          <a:p>
            <a:pPr marL="457200" indent="-457200" algn="just">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p>
          <a:p>
            <a:pPr marL="457200" indent="-457200" algn="just">
              <a:buFont typeface="+mj-lt"/>
              <a:buAutoNum type="arabicPeriod"/>
            </a:pPr>
            <a:r>
              <a:rPr lang="en-US" sz="2200" dirty="0">
                <a:latin typeface="Calibri (Body)"/>
              </a:rPr>
              <a:t>w can be Intrusion Detection system is the backbone of Information system? Justify along with its categories?</a:t>
            </a:r>
          </a:p>
          <a:p>
            <a:pPr marL="457200" indent="-457200" algn="just">
              <a:buFont typeface="+mj-lt"/>
              <a:buAutoNum type="arabicPeriod"/>
            </a:pPr>
            <a:endParaRPr lang="en-US" sz="2200" dirty="0">
              <a:latin typeface="Calibri (Body)"/>
            </a:endParaRP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1D84AAF9-93E5-42FD-8B9C-ED755459F774}"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EFE3469E-B706-4477-87C3-619121423F73}"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91B88A6-9A40-4A70-8EE0-438D11A3E469}"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779520"/>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gridCol w="2540000">
                  <a:extLst>
                    <a:ext uri="{9D8B030D-6E8A-4147-A177-3AD203B41FA5}">
                      <a16:colId xmlns="" xmlns:a16="http://schemas.microsoft.com/office/drawing/2014/main" val="20001"/>
                    </a:ext>
                  </a:extLst>
                </a:gridCol>
                <a:gridCol w="2540000">
                  <a:extLst>
                    <a:ext uri="{9D8B030D-6E8A-4147-A177-3AD203B41FA5}">
                      <a16:colId xmlns="" xmlns:a16="http://schemas.microsoft.com/office/drawing/2014/main" val="20002"/>
                    </a:ext>
                  </a:extLst>
                </a:gridCol>
              </a:tblGrid>
              <a:tr h="415895">
                <a:tc>
                  <a:txBody>
                    <a:bodyPr/>
                    <a:lstStyle/>
                    <a:p>
                      <a:pPr algn="ctr"/>
                      <a:r>
                        <a:rPr lang="en-GB" sz="2200" dirty="0">
                          <a:latin typeface="Calibri (Body)"/>
                          <a:cs typeface="Times New Roman" pitchFamily="18" charset="0"/>
                        </a:rPr>
                        <a:t>Topic</a:t>
                      </a:r>
                    </a:p>
                  </a:txBody>
                  <a:tcPr marL="0" marR="0" marT="0" marB="0" anchor="ctr"/>
                </a:tc>
                <a:tc>
                  <a:txBody>
                    <a:bodyPr/>
                    <a:lstStyle/>
                    <a:p>
                      <a:pPr algn="ctr"/>
                      <a:r>
                        <a:rPr lang="en-GB" sz="2200" dirty="0">
                          <a:latin typeface="Calibri (Body)"/>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itchFamily="18" charset="0"/>
                        </a:rPr>
                        <a:t>CO Mapping</a:t>
                      </a:r>
                    </a:p>
                  </a:txBody>
                  <a:tcPr/>
                </a:tc>
                <a:extLst>
                  <a:ext uri="{0D108BD9-81ED-4DB2-BD59-A6C34878D82A}">
                    <a16:rowId xmlns="" xmlns:a16="http://schemas.microsoft.com/office/drawing/2014/main" val="10000"/>
                  </a:ext>
                </a:extLst>
              </a:tr>
              <a:tr h="2632105">
                <a:tc>
                  <a:txBody>
                    <a:bodyPr/>
                    <a:lstStyle/>
                    <a:p>
                      <a:pPr marL="0" indent="0" algn="ctr">
                        <a:buFont typeface="Arial" pitchFamily="34" charset="0"/>
                        <a:buNone/>
                      </a:pPr>
                      <a:r>
                        <a:rPr lang="en-IN" sz="2200" kern="1200" dirty="0">
                          <a:solidFill>
                            <a:schemeClr val="dk1"/>
                          </a:solidFill>
                          <a:latin typeface="Calibri (Body)"/>
                          <a:ea typeface="+mn-ea"/>
                          <a:cs typeface="Times New Roman" pitchFamily="18" charset="0"/>
                        </a:rPr>
                        <a:t>Security Threats</a:t>
                      </a:r>
                      <a:endParaRPr lang="en-US" sz="2200" b="1" dirty="0">
                        <a:solidFill>
                          <a:schemeClr val="tx1"/>
                        </a:solidFill>
                        <a:latin typeface="Calibri (Body)"/>
                        <a:cs typeface="Times New Roman" pitchFamily="18" charset="0"/>
                      </a:endParaRPr>
                    </a:p>
                  </a:txBody>
                  <a:tcPr marL="0" marR="0" marT="0" marB="0" anchor="ctr"/>
                </a:tc>
                <a:tc>
                  <a:txBody>
                    <a:bodyPr/>
                    <a:lstStyle/>
                    <a:p>
                      <a:pPr algn="just"/>
                      <a:r>
                        <a:rPr lang="en-IN" sz="2200" b="0" i="0" kern="1200" dirty="0">
                          <a:solidFill>
                            <a:schemeClr val="dk1"/>
                          </a:solidFill>
                          <a:latin typeface="Calibri (Body)"/>
                          <a:ea typeface="+mn-ea"/>
                          <a:cs typeface="Times New Roman" pitchFamily="18" charset="0"/>
                        </a:rPr>
                        <a:t>Study the</a:t>
                      </a:r>
                      <a:r>
                        <a:rPr lang="en-IN" sz="2200" b="0" i="0" kern="1200" baseline="0" dirty="0">
                          <a:solidFill>
                            <a:schemeClr val="dk1"/>
                          </a:solidFill>
                          <a:latin typeface="Calibri (Body)"/>
                          <a:ea typeface="+mn-ea"/>
                          <a:cs typeface="Times New Roman" pitchFamily="18" charset="0"/>
                        </a:rPr>
                        <a:t> various security threats characteristics </a:t>
                      </a:r>
                      <a:r>
                        <a:rPr lang="en-IN" sz="2200" kern="1200" dirty="0">
                          <a:solidFill>
                            <a:schemeClr val="dk1"/>
                          </a:solidFill>
                          <a:latin typeface="Calibri (Body)"/>
                          <a:ea typeface="+mn-ea"/>
                          <a:cs typeface="Times New Roman" pitchFamily="18" charset="0"/>
                        </a:rPr>
                        <a:t>Viruses, Worms, Trojan Horse, Bombs, Trapdoors, Spoofs, E-mail Viruses, Macro Viruses, Malicious Software</a:t>
                      </a:r>
                      <a:endParaRPr lang="en-GB" sz="2200" dirty="0">
                        <a:latin typeface="Calibri (Body)"/>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Calibri (Body)"/>
                          <a:ea typeface="+mn-ea"/>
                          <a:cs typeface="Times New Roman" pitchFamily="18" charset="0"/>
                        </a:rPr>
                        <a:t>CO2</a:t>
                      </a:r>
                    </a:p>
                  </a:txBody>
                  <a:tcPr anchor="ctr"/>
                </a:tc>
                <a:extLst>
                  <a:ext uri="{0D108BD9-81ED-4DB2-BD59-A6C34878D82A}">
                    <a16:rowId xmlns="" xmlns:a16="http://schemas.microsoft.com/office/drawing/2014/main" val="10001"/>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B4D044-E775-4D6D-9487-399D985C6D54}"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Security Threats(CO2)</a:t>
            </a:r>
          </a:p>
          <a:p>
            <a:pPr algn="ctr">
              <a:spcBef>
                <a:spcPct val="0"/>
              </a:spcBef>
              <a:defRPr/>
            </a:pPr>
            <a:r>
              <a:rPr lang="en-IN" sz="3000" dirty="0">
                <a:latin typeface="Calibri (Body)"/>
              </a:rPr>
              <a:t> </a:t>
            </a:r>
            <a:endParaRPr lang="en-US" sz="3000" dirty="0">
              <a:latin typeface="Calibri (Body)"/>
            </a:endParaRPr>
          </a:p>
        </p:txBody>
      </p:sp>
      <p:sp>
        <p:nvSpPr>
          <p:cNvPr id="9" name="Content Placeholder 2"/>
          <p:cNvSpPr>
            <a:spLocks noGrp="1"/>
          </p:cNvSpPr>
          <p:nvPr>
            <p:ph idx="1"/>
          </p:nvPr>
        </p:nvSpPr>
        <p:spPr>
          <a:xfrm>
            <a:off x="533400" y="1268760"/>
            <a:ext cx="8287072" cy="4887026"/>
          </a:xfrm>
        </p:spPr>
        <p:txBody>
          <a:bodyPr>
            <a:normAutofit fontScale="92500" lnSpcReduction="10000"/>
          </a:bodyPr>
          <a:lstStyle/>
          <a:p>
            <a:pPr>
              <a:spcAft>
                <a:spcPts val="1200"/>
              </a:spcAft>
            </a:pPr>
            <a:r>
              <a:rPr lang="en-IN" sz="1800" dirty="0">
                <a:latin typeface="Calibri (Body)"/>
              </a:rPr>
              <a:t>Viruses</a:t>
            </a:r>
          </a:p>
          <a:p>
            <a:pPr>
              <a:spcAft>
                <a:spcPts val="1200"/>
              </a:spcAft>
            </a:pPr>
            <a:r>
              <a:rPr lang="en-IN" sz="1800" dirty="0">
                <a:latin typeface="Calibri (Body)"/>
              </a:rPr>
              <a:t>Worms</a:t>
            </a:r>
          </a:p>
          <a:p>
            <a:pPr>
              <a:spcAft>
                <a:spcPts val="1200"/>
              </a:spcAft>
            </a:pPr>
            <a:r>
              <a:rPr lang="en-IN" sz="1800" dirty="0">
                <a:latin typeface="Calibri (Body)"/>
              </a:rPr>
              <a:t>Trojan Horse</a:t>
            </a:r>
          </a:p>
          <a:p>
            <a:pPr>
              <a:spcAft>
                <a:spcPts val="1200"/>
              </a:spcAft>
            </a:pPr>
            <a:r>
              <a:rPr lang="en-IN" sz="1800" dirty="0">
                <a:latin typeface="Calibri (Body)"/>
              </a:rPr>
              <a:t>Bombs</a:t>
            </a:r>
          </a:p>
          <a:p>
            <a:pPr>
              <a:spcAft>
                <a:spcPts val="1200"/>
              </a:spcAft>
            </a:pPr>
            <a:r>
              <a:rPr lang="en-IN" sz="1800" dirty="0">
                <a:latin typeface="Calibri (Body)"/>
              </a:rPr>
              <a:t>Trapdoors</a:t>
            </a:r>
          </a:p>
          <a:p>
            <a:pPr>
              <a:spcAft>
                <a:spcPts val="1200"/>
              </a:spcAft>
            </a:pPr>
            <a:r>
              <a:rPr lang="en-IN" sz="1800" dirty="0">
                <a:latin typeface="Calibri (Body)"/>
              </a:rPr>
              <a:t>Spoofs</a:t>
            </a:r>
          </a:p>
          <a:p>
            <a:pPr>
              <a:spcAft>
                <a:spcPts val="1200"/>
              </a:spcAft>
            </a:pPr>
            <a:r>
              <a:rPr lang="en-IN" sz="1800" dirty="0">
                <a:latin typeface="Calibri (Body)"/>
              </a:rPr>
              <a:t>E-mail viruses</a:t>
            </a:r>
          </a:p>
          <a:p>
            <a:pPr>
              <a:spcAft>
                <a:spcPts val="1200"/>
              </a:spcAft>
            </a:pPr>
            <a:r>
              <a:rPr lang="en-IN" sz="1800" dirty="0">
                <a:latin typeface="Calibri (Body)"/>
              </a:rPr>
              <a:t>Macro viruses</a:t>
            </a:r>
          </a:p>
          <a:p>
            <a:pPr>
              <a:spcAft>
                <a:spcPts val="1200"/>
              </a:spcAft>
            </a:pPr>
            <a:r>
              <a:rPr lang="en-IN" sz="1800" dirty="0">
                <a:latin typeface="Calibri (Body)"/>
              </a:rPr>
              <a:t>Malicious Software</a:t>
            </a:r>
          </a:p>
          <a:p>
            <a:pPr>
              <a:spcAft>
                <a:spcPts val="1200"/>
              </a:spcAft>
            </a:pPr>
            <a:r>
              <a:rPr lang="en-IN" sz="1800" dirty="0">
                <a:latin typeface="Calibri (Body)"/>
              </a:rPr>
              <a:t>Network and Denial of Service Attack</a:t>
            </a:r>
          </a:p>
          <a:p>
            <a:pPr>
              <a:spcAft>
                <a:spcPts val="1200"/>
              </a:spcAft>
            </a:pPr>
            <a:r>
              <a:rPr lang="en-IN" sz="1800" dirty="0">
                <a:latin typeface="Calibri (Body)"/>
              </a:rPr>
              <a:t>Security</a:t>
            </a:r>
          </a:p>
          <a:p>
            <a:pPr>
              <a:spcAft>
                <a:spcPts val="1200"/>
              </a:spcAft>
              <a:buNone/>
            </a:pPr>
            <a:endParaRPr lang="en-IN" sz="2200" dirty="0">
              <a:latin typeface="Calibri (Body)"/>
            </a:endParaRPr>
          </a:p>
        </p:txBody>
      </p:sp>
    </p:spTree>
    <p:extLst>
      <p:ext uri="{BB962C8B-B14F-4D97-AF65-F5344CB8AC3E}">
        <p14:creationId xmlns="" xmlns:p14="http://schemas.microsoft.com/office/powerpoint/2010/main" val="54562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DC8D4220-574A-4B15-8C2A-866CEDAD8EE8}"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dirty="0"/>
              <a:t>Course Outcome</a:t>
            </a:r>
          </a:p>
        </p:txBody>
      </p:sp>
      <p:graphicFrame>
        <p:nvGraphicFramePr>
          <p:cNvPr id="9" name="Table 8"/>
          <p:cNvGraphicFramePr>
            <a:graphicFrameLocks noGrp="1"/>
          </p:cNvGraphicFramePr>
          <p:nvPr>
            <p:extLst>
              <p:ext uri="{D42A27DB-BD31-4B8C-83A1-F6EECF244321}">
                <p14:modId xmlns="" xmlns:p14="http://schemas.microsoft.com/office/powerpoint/2010/main" val="1518255746"/>
              </p:ext>
            </p:extLst>
          </p:nvPr>
        </p:nvGraphicFramePr>
        <p:xfrm>
          <a:off x="1331406" y="1457010"/>
          <a:ext cx="7359746" cy="5405292"/>
        </p:xfrm>
        <a:graphic>
          <a:graphicData uri="http://schemas.openxmlformats.org/drawingml/2006/table">
            <a:tbl>
              <a:tblPr firstRow="1" bandRow="1">
                <a:tableStyleId>{5C22544A-7EE6-4342-B048-85BDC9FD1C3A}</a:tableStyleId>
              </a:tblPr>
              <a:tblGrid>
                <a:gridCol w="1010160">
                  <a:extLst>
                    <a:ext uri="{9D8B030D-6E8A-4147-A177-3AD203B41FA5}">
                      <a16:colId xmlns="" xmlns:a16="http://schemas.microsoft.com/office/drawing/2014/main" val="20000"/>
                    </a:ext>
                  </a:extLst>
                </a:gridCol>
                <a:gridCol w="5136778">
                  <a:extLst>
                    <a:ext uri="{9D8B030D-6E8A-4147-A177-3AD203B41FA5}">
                      <a16:colId xmlns="" xmlns:a16="http://schemas.microsoft.com/office/drawing/2014/main" val="20001"/>
                    </a:ext>
                  </a:extLst>
                </a:gridCol>
                <a:gridCol w="1212808">
                  <a:extLst>
                    <a:ext uri="{9D8B030D-6E8A-4147-A177-3AD203B41FA5}">
                      <a16:colId xmlns="" xmlns:a16="http://schemas.microsoft.com/office/drawing/2014/main" val="1460646761"/>
                    </a:ext>
                  </a:extLst>
                </a:gridCol>
              </a:tblGrid>
              <a:tr h="1166803">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Calibri (Body)"/>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 xmlns:a16="http://schemas.microsoft.com/office/drawing/2014/main" val="10000"/>
                  </a:ext>
                </a:extLst>
              </a:tr>
              <a:tr h="577260">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Calibri (Body)"/>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 xmlns:a16="http://schemas.microsoft.com/office/drawing/2014/main" val="10001"/>
                  </a:ext>
                </a:extLst>
              </a:tr>
              <a:tr h="810620">
                <a:tc>
                  <a:txBody>
                    <a:bodyPr/>
                    <a:lstStyle/>
                    <a:p>
                      <a:pPr algn="ctr"/>
                      <a:r>
                        <a:rPr lang="en-US" sz="1600" b="1" dirty="0">
                          <a:latin typeface="+mn-lt"/>
                        </a:rPr>
                        <a:t>CO2</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 xmlns:a16="http://schemas.microsoft.com/office/drawing/2014/main" val="10002"/>
                  </a:ext>
                </a:extLst>
              </a:tr>
              <a:tr h="810620">
                <a:tc>
                  <a:txBody>
                    <a:bodyPr/>
                    <a:lstStyle/>
                    <a:p>
                      <a:pPr algn="ctr"/>
                      <a:r>
                        <a:rPr lang="en-US" sz="1600" b="1" dirty="0">
                          <a:latin typeface="+mn-lt"/>
                        </a:rPr>
                        <a:t>CO3</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 xmlns:a16="http://schemas.microsoft.com/office/drawing/2014/main" val="10003"/>
                  </a:ext>
                </a:extLst>
              </a:tr>
              <a:tr h="810620">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 xmlns:a16="http://schemas.microsoft.com/office/drawing/2014/main" val="10004"/>
                  </a:ext>
                </a:extLst>
              </a:tr>
              <a:tr h="810620">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569075"/>
            <a:ext cx="5029200" cy="365125"/>
          </a:xfrm>
        </p:spPr>
        <p:txBody>
          <a:bodyPr/>
          <a:lstStyle/>
          <a:p>
            <a:r>
              <a:rPr lang="en-US" smtClean="0"/>
              <a:t>Mushtaq Ahmad Rather             Cyber security ANC0401                                    Unit 2</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070116-1905-488D-BD59-716CAFF7A45D}"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Viruses(CO2)</a:t>
            </a:r>
          </a:p>
        </p:txBody>
      </p:sp>
      <p:sp>
        <p:nvSpPr>
          <p:cNvPr id="10" name="Content Placeholder 2"/>
          <p:cNvSpPr>
            <a:spLocks noGrp="1"/>
          </p:cNvSpPr>
          <p:nvPr>
            <p:ph idx="1"/>
          </p:nvPr>
        </p:nvSpPr>
        <p:spPr>
          <a:xfrm>
            <a:off x="304800" y="1143000"/>
            <a:ext cx="8610600" cy="4929206"/>
          </a:xfrm>
        </p:spPr>
        <p:txBody>
          <a:bodyPr>
            <a:normAutofit fontScale="77500" lnSpcReduction="20000"/>
          </a:bodyPr>
          <a:lstStyle/>
          <a:p>
            <a:pPr algn="just">
              <a:lnSpc>
                <a:spcPct val="150000"/>
              </a:lnSpc>
            </a:pPr>
            <a:r>
              <a:rPr lang="en-IN" sz="2600" dirty="0">
                <a:latin typeface="Calibri (Body)"/>
              </a:rPr>
              <a:t>A virus refers to piece of software that is designed and developed with the purpose of infecting a computer system and performs illicit operations. </a:t>
            </a:r>
          </a:p>
          <a:p>
            <a:pPr algn="just">
              <a:lnSpc>
                <a:spcPct val="150000"/>
              </a:lnSpc>
            </a:pPr>
            <a:r>
              <a:rPr lang="en-IN" sz="2600" dirty="0">
                <a:latin typeface="Calibri (Body)"/>
              </a:rPr>
              <a:t>A virus infected system can hamper data stored on a hard drive, crash the OS, or get spread on a network. </a:t>
            </a:r>
          </a:p>
          <a:p>
            <a:pPr algn="just">
              <a:lnSpc>
                <a:spcPct val="150000"/>
              </a:lnSpc>
            </a:pPr>
            <a:r>
              <a:rPr lang="en-IN" sz="2600" dirty="0">
                <a:latin typeface="Calibri (Body)"/>
              </a:rPr>
              <a:t>Some of the ways by which a virus gets transmitted to a system are:</a:t>
            </a:r>
          </a:p>
          <a:p>
            <a:pPr algn="just">
              <a:lnSpc>
                <a:spcPct val="150000"/>
              </a:lnSpc>
              <a:buNone/>
            </a:pPr>
            <a:r>
              <a:rPr lang="en-IN" sz="2600" dirty="0">
                <a:latin typeface="Calibri (Body)"/>
              </a:rPr>
              <a:t>         -On using infected media, such as CDs or USB drives</a:t>
            </a:r>
          </a:p>
          <a:p>
            <a:pPr algn="just">
              <a:lnSpc>
                <a:spcPct val="150000"/>
              </a:lnSpc>
              <a:buNone/>
            </a:pPr>
            <a:r>
              <a:rPr lang="en-IN" sz="2600" dirty="0">
                <a:latin typeface="Calibri (Body)"/>
              </a:rPr>
              <a:t>          -Through e-mails and accessing social websites as a part </a:t>
            </a:r>
          </a:p>
          <a:p>
            <a:pPr algn="just">
              <a:lnSpc>
                <a:spcPct val="150000"/>
              </a:lnSpc>
              <a:buNone/>
            </a:pPr>
            <a:r>
              <a:rPr lang="en-US" sz="2600" dirty="0">
                <a:latin typeface="Calibri (Body)"/>
              </a:rPr>
              <a:t>           </a:t>
            </a:r>
            <a:r>
              <a:rPr lang="en-IN" sz="2600" dirty="0">
                <a:latin typeface="Calibri (Body)"/>
              </a:rPr>
              <a:t>of another program.</a:t>
            </a:r>
          </a:p>
          <a:p>
            <a:pPr algn="just">
              <a:lnSpc>
                <a:spcPct val="150000"/>
              </a:lnSpc>
              <a:buNone/>
            </a:pPr>
            <a:r>
              <a:rPr lang="en-IN" sz="2600" dirty="0">
                <a:latin typeface="Calibri (Body)"/>
              </a:rPr>
              <a:t>Full form of </a:t>
            </a:r>
            <a:r>
              <a:rPr lang="en-IN" sz="2600" b="1" dirty="0">
                <a:latin typeface="Calibri (Body)"/>
              </a:rPr>
              <a:t>VIRUS</a:t>
            </a:r>
            <a:r>
              <a:rPr lang="en-IN" sz="2600" dirty="0">
                <a:latin typeface="Calibri (Body)"/>
              </a:rPr>
              <a:t> : Vital Information Resource Under Seize.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837DA6-7528-4102-9459-B5C632AB3D3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Worms(CO2)</a:t>
            </a:r>
            <a:endParaRPr lang="en-IN" sz="3000" dirty="0">
              <a:latin typeface="Calibri (Body)"/>
            </a:endParaRPr>
          </a:p>
        </p:txBody>
      </p:sp>
      <p:pic>
        <p:nvPicPr>
          <p:cNvPr id="16386" name="Picture 2"/>
          <p:cNvPicPr>
            <a:picLocks noChangeAspect="1" noChangeArrowheads="1"/>
          </p:cNvPicPr>
          <p:nvPr/>
        </p:nvPicPr>
        <p:blipFill>
          <a:blip r:embed="rId3" cstate="print"/>
          <a:srcRect/>
          <a:stretch>
            <a:fillRect/>
          </a:stretch>
        </p:blipFill>
        <p:spPr bwMode="auto">
          <a:xfrm>
            <a:off x="1066800" y="2483231"/>
            <a:ext cx="6587068" cy="2731827"/>
          </a:xfrm>
          <a:prstGeom prst="rect">
            <a:avLst/>
          </a:prstGeom>
          <a:noFill/>
          <a:ln w="9525">
            <a:noFill/>
            <a:miter lim="800000"/>
            <a:headEnd/>
            <a:tailEnd/>
          </a:ln>
          <a:effectLst/>
        </p:spPr>
      </p:pic>
      <p:sp>
        <p:nvSpPr>
          <p:cNvPr id="9" name="Rectangle 8"/>
          <p:cNvSpPr/>
          <p:nvPr/>
        </p:nvSpPr>
        <p:spPr>
          <a:xfrm>
            <a:off x="714348" y="5715016"/>
            <a:ext cx="1692643" cy="369332"/>
          </a:xfrm>
          <a:prstGeom prst="rect">
            <a:avLst/>
          </a:prstGeom>
        </p:spPr>
        <p:txBody>
          <a:bodyPr wrap="none">
            <a:spAutoFit/>
          </a:bodyPr>
          <a:lstStyle/>
          <a:p>
            <a:r>
              <a:rPr lang="en-IN" dirty="0">
                <a:solidFill>
                  <a:schemeClr val="bg1">
                    <a:lumMod val="50000"/>
                  </a:schemeClr>
                </a:solidFill>
              </a:rPr>
              <a:t>Source: swayam</a:t>
            </a:r>
          </a:p>
        </p:txBody>
      </p:sp>
      <p:sp>
        <p:nvSpPr>
          <p:cNvPr id="10" name="TextBox 9">
            <a:extLst>
              <a:ext uri="{FF2B5EF4-FFF2-40B4-BE49-F238E27FC236}">
                <a16:creationId xmlns="" xmlns:a16="http://schemas.microsoft.com/office/drawing/2014/main" id="{B6425BB5-41DD-40FE-B982-E256C2BD6085}"/>
              </a:ext>
            </a:extLst>
          </p:cNvPr>
          <p:cNvSpPr txBox="1"/>
          <p:nvPr/>
        </p:nvSpPr>
        <p:spPr>
          <a:xfrm>
            <a:off x="533400" y="1219200"/>
            <a:ext cx="8229600" cy="707886"/>
          </a:xfrm>
          <a:prstGeom prst="rect">
            <a:avLst/>
          </a:prstGeom>
          <a:noFill/>
        </p:spPr>
        <p:txBody>
          <a:bodyPr wrap="square">
            <a:spAutoFit/>
          </a:bodyPr>
          <a:lstStyle/>
          <a:p>
            <a:pPr algn="just"/>
            <a:r>
              <a:rPr lang="en-US" sz="2000" i="0" dirty="0">
                <a:solidFill>
                  <a:srgbClr val="202124"/>
                </a:solidFill>
                <a:effectLst/>
                <a:latin typeface="Calibri" panose="020F0502020204030204" pitchFamily="34" charset="0"/>
              </a:rPr>
              <a:t>A worm is a type of malware or malicious software that can replicate rapidly and spread across devices within a network.</a:t>
            </a:r>
            <a:endParaRPr lang="en-I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4794BB-8A9D-417C-A141-995FEF9F94EF}"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Worms can be defined as threats that are self-sufficient to replicate themselves and do not need any host application to get transmitted.</a:t>
            </a:r>
          </a:p>
          <a:p>
            <a:pPr algn="just">
              <a:spcAft>
                <a:spcPts val="1200"/>
              </a:spcAft>
            </a:pPr>
            <a:r>
              <a:rPr lang="en-IN" sz="2200" dirty="0">
                <a:latin typeface="Calibri (Body)"/>
              </a:rPr>
              <a:t>They are also capable of delivering a virus to a system.</a:t>
            </a:r>
          </a:p>
          <a:p>
            <a:pPr algn="just">
              <a:spcAft>
                <a:spcPts val="1200"/>
              </a:spcAft>
            </a:pPr>
            <a:r>
              <a:rPr lang="en-IN" sz="2200" dirty="0">
                <a:latin typeface="Calibri (Body)"/>
              </a:rPr>
              <a:t>Earlier, the worms used to reside in the RAM of a target computer; however, now a days, they can make use of TCP/IP, e-mail, or Internet services.</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8EF151-D708-4C35-A330-A5F411D706C4}"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Horses(CO2)</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Trojan horses can be defined as programs that are transmitted to a system under disguise of any legitimate application or program, such as an attachment to a program or as part of an installation process. </a:t>
            </a:r>
          </a:p>
          <a:p>
            <a:pPr algn="just">
              <a:spcAft>
                <a:spcPts val="1200"/>
              </a:spcAft>
            </a:pPr>
            <a:endParaRPr lang="en-IN" sz="2200" dirty="0">
              <a:latin typeface="Calibri (Body)"/>
            </a:endParaRPr>
          </a:p>
          <a:p>
            <a:pPr algn="just">
              <a:spcAft>
                <a:spcPts val="1200"/>
              </a:spcAft>
            </a:pPr>
            <a:r>
              <a:rPr lang="en-IN" sz="2200" dirty="0">
                <a:latin typeface="Calibri (Body)"/>
              </a:rPr>
              <a:t>During installation, either a backdoor is created or the original program gets replaced by a Trojan horse. </a:t>
            </a:r>
          </a:p>
          <a:p>
            <a:pPr algn="just">
              <a:spcAft>
                <a:spcPts val="1200"/>
              </a:spcAft>
            </a:pPr>
            <a:endParaRPr lang="en-IN" sz="2200" dirty="0">
              <a:latin typeface="Calibri (Body)"/>
            </a:endParaRPr>
          </a:p>
          <a:p>
            <a:pPr algn="just">
              <a:spcAft>
                <a:spcPts val="1200"/>
              </a:spcAft>
            </a:pPr>
            <a:r>
              <a:rPr lang="en-IN" sz="2200" dirty="0">
                <a:latin typeface="Calibri (Body)"/>
              </a:rPr>
              <a:t>Due to difficulty in detection of a Trojan horse, best preventive measure is to backup data after installing new software.</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CCF8D3-6B26-47F0-A158-6654C731CF89}"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a:t>
            </a:r>
            <a:endParaRPr lang="en-IN" sz="3000" dirty="0">
              <a:latin typeface="Calibri (Body)"/>
            </a:endParaRPr>
          </a:p>
        </p:txBody>
      </p:sp>
      <p:pic>
        <p:nvPicPr>
          <p:cNvPr id="14338" name="Picture 2"/>
          <p:cNvPicPr>
            <a:picLocks noChangeAspect="1" noChangeArrowheads="1"/>
          </p:cNvPicPr>
          <p:nvPr/>
        </p:nvPicPr>
        <p:blipFill>
          <a:blip r:embed="rId3" cstate="print"/>
          <a:srcRect/>
          <a:stretch>
            <a:fillRect/>
          </a:stretch>
        </p:blipFill>
        <p:spPr bwMode="auto">
          <a:xfrm>
            <a:off x="571472" y="1357298"/>
            <a:ext cx="8134591" cy="4143404"/>
          </a:xfrm>
          <a:prstGeom prst="rect">
            <a:avLst/>
          </a:prstGeom>
          <a:noFill/>
          <a:ln w="9525">
            <a:noFill/>
            <a:miter lim="800000"/>
            <a:headEnd/>
            <a:tailEnd/>
          </a:ln>
          <a:effectLst/>
        </p:spPr>
      </p:pic>
      <p:sp>
        <p:nvSpPr>
          <p:cNvPr id="9" name="Rectangle 8"/>
          <p:cNvSpPr/>
          <p:nvPr/>
        </p:nvSpPr>
        <p:spPr>
          <a:xfrm>
            <a:off x="500034" y="5857892"/>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77DAE-7FD5-43D0-8FF1-758C5E5F303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Logic bombs</a:t>
            </a:r>
            <a:r>
              <a:rPr lang="en-US" sz="3000" dirty="0">
                <a:ea typeface="+mn-lt"/>
                <a:cs typeface="+mn-lt"/>
              </a:rPr>
              <a:t>(CO2)</a:t>
            </a:r>
            <a:endParaRPr lang="en-US"/>
          </a:p>
          <a:p>
            <a:pPr algn="ctr">
              <a:spcBef>
                <a:spcPct val="0"/>
              </a:spcBef>
              <a:defRPr/>
            </a:pPr>
            <a:endParaRPr lang="en-US"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Logic bombs refer to programs or code snippets that are executed when a predefined event occurs. </a:t>
            </a:r>
          </a:p>
          <a:p>
            <a:pPr algn="just">
              <a:spcAft>
                <a:spcPts val="1200"/>
              </a:spcAft>
            </a:pPr>
            <a:endParaRPr lang="en-IN" sz="2200" dirty="0">
              <a:latin typeface="Calibri (Body)"/>
            </a:endParaRPr>
          </a:p>
          <a:p>
            <a:pPr algn="just">
              <a:spcAft>
                <a:spcPts val="1200"/>
              </a:spcAft>
            </a:pPr>
            <a:r>
              <a:rPr lang="en-IN" sz="2200" dirty="0">
                <a:latin typeface="Calibri (Body)"/>
              </a:rPr>
              <a:t>These logic bombs display a message to user and occur at time when either the user is accessing the Internet or making use of a word processor application.</a:t>
            </a:r>
          </a:p>
          <a:p>
            <a:pPr algn="just">
              <a:spcAft>
                <a:spcPts val="1200"/>
              </a:spcAft>
            </a:pPr>
            <a:endParaRPr lang="en-IN" sz="2200" dirty="0">
              <a:latin typeface="Calibri (Body)"/>
            </a:endParaRPr>
          </a:p>
          <a:p>
            <a:pPr algn="just">
              <a:spcAft>
                <a:spcPts val="1200"/>
              </a:spcAft>
            </a:pPr>
            <a:r>
              <a:rPr lang="en-IN" sz="2200" dirty="0">
                <a:latin typeface="Calibri (Body)"/>
              </a:rPr>
              <a:t>The logic bombs do not directly attack; however, they are responsible for informing victim if the criteria for an attack to start have been met.</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284B8A-CEE1-49CB-A55F-1A2AE1FAC380}"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Logic bombs</a:t>
            </a:r>
            <a:endParaRPr lang="en-IN" sz="3000" dirty="0">
              <a:latin typeface="Calibri (Body)"/>
            </a:endParaRPr>
          </a:p>
        </p:txBody>
      </p:sp>
      <p:pic>
        <p:nvPicPr>
          <p:cNvPr id="15362" name="Picture 2"/>
          <p:cNvPicPr>
            <a:picLocks noChangeAspect="1" noChangeArrowheads="1"/>
          </p:cNvPicPr>
          <p:nvPr/>
        </p:nvPicPr>
        <p:blipFill>
          <a:blip r:embed="rId3" cstate="print"/>
          <a:srcRect/>
          <a:stretch>
            <a:fillRect/>
          </a:stretch>
        </p:blipFill>
        <p:spPr bwMode="auto">
          <a:xfrm>
            <a:off x="642910" y="1071546"/>
            <a:ext cx="7858180" cy="5006688"/>
          </a:xfrm>
          <a:prstGeom prst="rect">
            <a:avLst/>
          </a:prstGeom>
          <a:noFill/>
          <a:ln w="9525">
            <a:noFill/>
            <a:miter lim="800000"/>
            <a:headEnd/>
            <a:tailEnd/>
          </a:ln>
          <a:effectLst/>
        </p:spPr>
      </p:pic>
      <p:sp>
        <p:nvSpPr>
          <p:cNvPr id="9" name="Rectangle 8"/>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5917C4-4874-4CFD-81A0-3C10297AB9F5}"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Trapdoors</a:t>
            </a:r>
            <a:r>
              <a:rPr lang="en-US" sz="3000" dirty="0">
                <a:ea typeface="+mn-lt"/>
                <a:cs typeface="+mn-lt"/>
              </a:rPr>
              <a:t>(CO2)</a:t>
            </a:r>
            <a:endParaRPr lang="en-US" dirty="0"/>
          </a:p>
          <a:p>
            <a:pPr algn="ctr">
              <a:spcBef>
                <a:spcPct val="0"/>
              </a:spcBef>
              <a:defRPr/>
            </a:pPr>
            <a:endParaRPr lang="en-US"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The back door term is referred to as gaining access to a network. </a:t>
            </a:r>
          </a:p>
          <a:p>
            <a:pPr algn="just">
              <a:spcAft>
                <a:spcPts val="1200"/>
              </a:spcAft>
            </a:pPr>
            <a:endParaRPr lang="en-IN" sz="2200" dirty="0">
              <a:latin typeface="Calibri (Body)"/>
            </a:endParaRPr>
          </a:p>
          <a:p>
            <a:pPr algn="just">
              <a:spcAft>
                <a:spcPts val="1200"/>
              </a:spcAft>
            </a:pPr>
            <a:r>
              <a:rPr lang="en-IN" sz="2200" dirty="0">
                <a:latin typeface="Calibri (Body)"/>
              </a:rPr>
              <a:t>The backdoor attack lets malicious user to enter illicit code at the time of its execution. Moreover, a backdoor attack is primarily an access or a modification attack. However, it requires  user ID and password to gain administrative privileges. </a:t>
            </a:r>
          </a:p>
          <a:p>
            <a:pPr algn="just">
              <a:spcAft>
                <a:spcPts val="1200"/>
              </a:spcAft>
            </a:pPr>
            <a:endParaRPr lang="en-IN" sz="2200" dirty="0">
              <a:latin typeface="Calibri (Body)"/>
            </a:endParaRPr>
          </a:p>
          <a:p>
            <a:pPr algn="just">
              <a:spcAft>
                <a:spcPts val="1200"/>
              </a:spcAft>
            </a:pPr>
            <a:r>
              <a:rPr lang="en-IN" sz="2200" dirty="0">
                <a:latin typeface="Calibri (Body)"/>
              </a:rPr>
              <a:t>Some of the tools that are used to create backdoor attacks are Back Orifice and </a:t>
            </a:r>
            <a:r>
              <a:rPr lang="en-IN" sz="2200" dirty="0" err="1">
                <a:latin typeface="Calibri (Body)"/>
              </a:rPr>
              <a:t>NetBus</a:t>
            </a:r>
            <a:r>
              <a:rPr lang="en-IN" sz="2200" dirty="0">
                <a:latin typeface="Calibri (Body)"/>
              </a:rPr>
              <a:t>.</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D359AA-B4F0-4AFC-8CC6-AA51F8AC46A5}"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Spoofing </a:t>
            </a:r>
            <a:r>
              <a:rPr lang="en-US" sz="3000" dirty="0">
                <a:ea typeface="+mn-lt"/>
                <a:cs typeface="+mn-lt"/>
              </a:rPr>
              <a:t>(CO2)</a:t>
            </a:r>
            <a:endParaRPr lang="en-US" dirty="0"/>
          </a:p>
          <a:p>
            <a:pPr algn="ctr">
              <a:spcBef>
                <a:spcPct val="0"/>
              </a:spcBef>
              <a:defRPr/>
            </a:pPr>
            <a:endParaRPr lang="en-US"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Spoofing means to provide false information about your identity to gain unauthorized access to other’s computer systems. </a:t>
            </a:r>
          </a:p>
          <a:p>
            <a:pPr algn="just">
              <a:spcAft>
                <a:spcPts val="1200"/>
              </a:spcAft>
            </a:pPr>
            <a:r>
              <a:rPr lang="en-IN" sz="2200" dirty="0">
                <a:solidFill>
                  <a:srgbClr val="FF5050"/>
                </a:solidFill>
                <a:latin typeface="Calibri (Body)"/>
              </a:rPr>
              <a:t>IP spoofing </a:t>
            </a:r>
            <a:r>
              <a:rPr lang="en-IN" sz="2200" dirty="0">
                <a:latin typeface="Calibri (Body)"/>
              </a:rPr>
              <a:t>and </a:t>
            </a:r>
            <a:r>
              <a:rPr lang="en-IN" sz="2200" dirty="0">
                <a:solidFill>
                  <a:srgbClr val="FF5050"/>
                </a:solidFill>
                <a:latin typeface="Calibri (Body)"/>
              </a:rPr>
              <a:t>DNS spoofing </a:t>
            </a:r>
            <a:r>
              <a:rPr lang="en-IN" sz="2200" dirty="0">
                <a:latin typeface="Calibri (Body)"/>
              </a:rPr>
              <a:t>are the most popular spoofing attacks.</a:t>
            </a:r>
          </a:p>
          <a:p>
            <a:pPr algn="just">
              <a:spcAft>
                <a:spcPts val="1200"/>
              </a:spcAft>
            </a:pPr>
            <a:r>
              <a:rPr lang="en-IN" sz="2200" dirty="0">
                <a:latin typeface="Calibri (Body)"/>
              </a:rPr>
              <a:t>The objective of IP spoofing is to make the data look as if it has come from a trusted host, when it did not.</a:t>
            </a:r>
          </a:p>
          <a:p>
            <a:pPr algn="just">
              <a:spcAft>
                <a:spcPts val="1200"/>
              </a:spcAft>
            </a:pPr>
            <a:r>
              <a:rPr lang="en-IN" sz="2200" dirty="0">
                <a:latin typeface="Calibri (Body)"/>
              </a:rPr>
              <a:t>In DNS spoofing, the DNS server is given information about a name server and the server assumes this information as legitimate, when it is not.</a:t>
            </a:r>
          </a:p>
          <a:p>
            <a:pPr algn="just">
              <a:spcAft>
                <a:spcPts val="1200"/>
              </a:spcAft>
            </a:pPr>
            <a:endParaRPr lang="en-US" sz="2200" dirty="0">
              <a:latin typeface="Calibri (Body)"/>
            </a:endParaRPr>
          </a:p>
        </p:txBody>
      </p:sp>
    </p:spTree>
    <p:extLst>
      <p:ext uri="{BB962C8B-B14F-4D97-AF65-F5344CB8AC3E}">
        <p14:creationId xmlns="" xmlns:p14="http://schemas.microsoft.com/office/powerpoint/2010/main" val="171907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anim calcmode="lin" valueType="num">
                                      <p:cBhvr additive="base">
                                        <p:cTn id="25"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EA09EB-4B21-43D2-9F36-24E943D9ED7C}"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IP Spoofing</a:t>
            </a:r>
            <a:endParaRPr lang="en-IN" sz="3000" dirty="0">
              <a:latin typeface="Calibri (Body)"/>
            </a:endParaRPr>
          </a:p>
        </p:txBody>
      </p:sp>
      <p:pic>
        <p:nvPicPr>
          <p:cNvPr id="18434" name="Picture 2"/>
          <p:cNvPicPr>
            <a:picLocks noChangeAspect="1" noChangeArrowheads="1"/>
          </p:cNvPicPr>
          <p:nvPr/>
        </p:nvPicPr>
        <p:blipFill>
          <a:blip r:embed="rId3" cstate="print"/>
          <a:srcRect/>
          <a:stretch>
            <a:fillRect/>
          </a:stretch>
        </p:blipFill>
        <p:spPr bwMode="auto">
          <a:xfrm>
            <a:off x="928662" y="1643050"/>
            <a:ext cx="2202822" cy="1500198"/>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cstate="print"/>
          <a:srcRect/>
          <a:stretch>
            <a:fillRect/>
          </a:stretch>
        </p:blipFill>
        <p:spPr bwMode="auto">
          <a:xfrm>
            <a:off x="2000232" y="3929066"/>
            <a:ext cx="1982404" cy="142876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cstate="print"/>
          <a:srcRect/>
          <a:stretch>
            <a:fillRect/>
          </a:stretch>
        </p:blipFill>
        <p:spPr bwMode="auto">
          <a:xfrm>
            <a:off x="7143768" y="1643049"/>
            <a:ext cx="1071570" cy="1707815"/>
          </a:xfrm>
          <a:prstGeom prst="rect">
            <a:avLst/>
          </a:prstGeom>
          <a:noFill/>
          <a:ln w="9525">
            <a:noFill/>
            <a:miter lim="800000"/>
            <a:headEnd/>
            <a:tailEnd/>
          </a:ln>
          <a:effectLst/>
        </p:spPr>
      </p:pic>
      <p:sp>
        <p:nvSpPr>
          <p:cNvPr id="12" name="Rectangle 11"/>
          <p:cNvSpPr/>
          <p:nvPr/>
        </p:nvSpPr>
        <p:spPr>
          <a:xfrm>
            <a:off x="1285852" y="3143248"/>
            <a:ext cx="1714512" cy="430887"/>
          </a:xfrm>
          <a:prstGeom prst="rect">
            <a:avLst/>
          </a:prstGeom>
        </p:spPr>
        <p:txBody>
          <a:bodyPr wrap="square">
            <a:spAutoFit/>
          </a:bodyPr>
          <a:lstStyle/>
          <a:p>
            <a:r>
              <a:rPr lang="en-IN" sz="2200" dirty="0"/>
              <a:t>192.168.1.2</a:t>
            </a:r>
          </a:p>
        </p:txBody>
      </p:sp>
      <p:sp>
        <p:nvSpPr>
          <p:cNvPr id="13" name="Rectangle 12"/>
          <p:cNvSpPr/>
          <p:nvPr/>
        </p:nvSpPr>
        <p:spPr>
          <a:xfrm>
            <a:off x="2285984" y="5355567"/>
            <a:ext cx="1714512" cy="430887"/>
          </a:xfrm>
          <a:prstGeom prst="rect">
            <a:avLst/>
          </a:prstGeom>
        </p:spPr>
        <p:txBody>
          <a:bodyPr wrap="square">
            <a:spAutoFit/>
          </a:bodyPr>
          <a:lstStyle/>
          <a:p>
            <a:r>
              <a:rPr lang="en-IN" sz="2200" dirty="0"/>
              <a:t>192.168.1.3</a:t>
            </a:r>
          </a:p>
        </p:txBody>
      </p:sp>
      <p:sp>
        <p:nvSpPr>
          <p:cNvPr id="14" name="Rectangle 13"/>
          <p:cNvSpPr/>
          <p:nvPr/>
        </p:nvSpPr>
        <p:spPr>
          <a:xfrm>
            <a:off x="7143768" y="3357562"/>
            <a:ext cx="1714512" cy="430887"/>
          </a:xfrm>
          <a:prstGeom prst="rect">
            <a:avLst/>
          </a:prstGeom>
        </p:spPr>
        <p:txBody>
          <a:bodyPr wrap="square">
            <a:spAutoFit/>
          </a:bodyPr>
          <a:lstStyle/>
          <a:p>
            <a:r>
              <a:rPr lang="en-IN" sz="2200" dirty="0"/>
              <a:t>10.0.0.23</a:t>
            </a:r>
          </a:p>
        </p:txBody>
      </p:sp>
      <p:sp>
        <p:nvSpPr>
          <p:cNvPr id="15" name="Rectangle 14"/>
          <p:cNvSpPr/>
          <p:nvPr/>
        </p:nvSpPr>
        <p:spPr>
          <a:xfrm>
            <a:off x="3500430" y="1214422"/>
            <a:ext cx="3143272" cy="707886"/>
          </a:xfrm>
          <a:prstGeom prst="rect">
            <a:avLst/>
          </a:prstGeom>
        </p:spPr>
        <p:txBody>
          <a:bodyPr wrap="square">
            <a:spAutoFit/>
          </a:bodyPr>
          <a:lstStyle/>
          <a:p>
            <a:r>
              <a:rPr lang="en-IN" sz="2000" dirty="0"/>
              <a:t>Source IP:   192.168.1.3</a:t>
            </a:r>
          </a:p>
          <a:p>
            <a:r>
              <a:rPr lang="en-US" sz="2000" dirty="0"/>
              <a:t>Destination IP: </a:t>
            </a:r>
            <a:r>
              <a:rPr lang="en-IN" sz="2000" dirty="0"/>
              <a:t>10.0.0.23</a:t>
            </a:r>
          </a:p>
        </p:txBody>
      </p:sp>
      <p:cxnSp>
        <p:nvCxnSpPr>
          <p:cNvPr id="16" name="Straight Arrow Connector 15"/>
          <p:cNvCxnSpPr/>
          <p:nvPr/>
        </p:nvCxnSpPr>
        <p:spPr>
          <a:xfrm>
            <a:off x="3071802" y="2285992"/>
            <a:ext cx="3929090" cy="1588"/>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071934" y="3000372"/>
            <a:ext cx="3071834" cy="1714512"/>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6" cstate="print"/>
          <a:srcRect/>
          <a:stretch>
            <a:fillRect/>
          </a:stretch>
        </p:blipFill>
        <p:spPr bwMode="auto">
          <a:xfrm>
            <a:off x="4000496" y="2357430"/>
            <a:ext cx="1895685" cy="1285884"/>
          </a:xfrm>
          <a:prstGeom prst="rect">
            <a:avLst/>
          </a:prstGeom>
          <a:noFill/>
          <a:ln w="9525">
            <a:noFill/>
            <a:miter lim="800000"/>
            <a:headEnd/>
            <a:tailEnd/>
          </a:ln>
          <a:effectLst/>
        </p:spPr>
      </p:pic>
      <p:sp>
        <p:nvSpPr>
          <p:cNvPr id="28" name="Rectangle 27"/>
          <p:cNvSpPr/>
          <p:nvPr/>
        </p:nvSpPr>
        <p:spPr>
          <a:xfrm>
            <a:off x="3081326" y="1855105"/>
            <a:ext cx="4348194" cy="430887"/>
          </a:xfrm>
          <a:prstGeom prst="rect">
            <a:avLst/>
          </a:prstGeom>
        </p:spPr>
        <p:txBody>
          <a:bodyPr wrap="square">
            <a:spAutoFit/>
          </a:bodyPr>
          <a:lstStyle/>
          <a:p>
            <a:r>
              <a:rPr lang="en-IN" sz="2200" dirty="0">
                <a:solidFill>
                  <a:srgbClr val="FF5050"/>
                </a:solidFill>
              </a:rPr>
              <a:t>Spoofed source IP address</a:t>
            </a:r>
          </a:p>
        </p:txBody>
      </p:sp>
      <p:sp>
        <p:nvSpPr>
          <p:cNvPr id="29" name="Rectangle 28"/>
          <p:cNvSpPr/>
          <p:nvPr/>
        </p:nvSpPr>
        <p:spPr>
          <a:xfrm>
            <a:off x="5143504" y="3984973"/>
            <a:ext cx="3143272" cy="1015663"/>
          </a:xfrm>
          <a:prstGeom prst="rect">
            <a:avLst/>
          </a:prstGeom>
        </p:spPr>
        <p:txBody>
          <a:bodyPr wrap="square">
            <a:spAutoFit/>
          </a:bodyPr>
          <a:lstStyle/>
          <a:p>
            <a:r>
              <a:rPr lang="en-IN" sz="2000" dirty="0"/>
              <a:t>Source IP:   10.0.0.23</a:t>
            </a:r>
          </a:p>
          <a:p>
            <a:r>
              <a:rPr lang="en-US" sz="2000" dirty="0"/>
              <a:t>Destination IP: </a:t>
            </a:r>
            <a:r>
              <a:rPr lang="en-IN" sz="2000" dirty="0"/>
              <a:t>192.168.1.3</a:t>
            </a:r>
          </a:p>
          <a:p>
            <a:endParaRPr lang="en-IN" sz="2000" dirty="0"/>
          </a:p>
        </p:txBody>
      </p:sp>
      <p:sp>
        <p:nvSpPr>
          <p:cNvPr id="19" name="Rectangle 18"/>
          <p:cNvSpPr/>
          <p:nvPr/>
        </p:nvSpPr>
        <p:spPr>
          <a:xfrm>
            <a:off x="500034" y="5643578"/>
            <a:ext cx="1692643" cy="369332"/>
          </a:xfrm>
          <a:prstGeom prst="rect">
            <a:avLst/>
          </a:prstGeom>
        </p:spPr>
        <p:txBody>
          <a:bodyPr wrap="none">
            <a:spAutoFit/>
          </a:bodyPr>
          <a:lstStyle/>
          <a:p>
            <a:r>
              <a:rPr lang="en-IN" dirty="0">
                <a:solidFill>
                  <a:schemeClr val="bg1">
                    <a:lumMod val="50000"/>
                  </a:schemeClr>
                </a:solidFill>
              </a:rPr>
              <a:t>Source: swayam</a:t>
            </a:r>
          </a:p>
        </p:txBody>
      </p:sp>
    </p:spTree>
    <p:extLst>
      <p:ext uri="{BB962C8B-B14F-4D97-AF65-F5344CB8AC3E}">
        <p14:creationId xmlns="" xmlns:p14="http://schemas.microsoft.com/office/powerpoint/2010/main" val="300136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457200" y="1371600"/>
            <a:ext cx="8686800" cy="5107637"/>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Calibri (Body)"/>
                <a:cs typeface="Times New Roman" pitchFamily="18" charset="0"/>
              </a:rPr>
              <a:t> </a:t>
            </a:r>
            <a:endParaRPr lang="en-US" sz="2200" spc="-1" dirty="0">
              <a:latin typeface="Calibri (Body)"/>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Calibri (Body)"/>
              <a:cs typeface="Times New Roman" pitchFamily="18" charset="0"/>
            </a:endParaRPr>
          </a:p>
          <a:p>
            <a:pPr algn="just">
              <a:lnSpc>
                <a:spcPct val="100000"/>
              </a:lnSpc>
            </a:pPr>
            <a:endParaRPr lang="en-US" sz="2200" b="0" strike="noStrike" spc="-1" dirty="0">
              <a:latin typeface="Calibri (Body)"/>
              <a:cs typeface="Times New Roman" pitchFamily="18" charset="0"/>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 xmlns:a16="http://schemas.microsoft.com/office/drawing/2014/main" id="{BFB73B84-CF89-4D89-BB57-46F2E4867E1A}"/>
              </a:ext>
            </a:extLst>
          </p:cNvPr>
          <p:cNvSpPr>
            <a:spLocks noGrp="1"/>
          </p:cNvSpPr>
          <p:nvPr>
            <p:ph type="dt" sz="half" idx="10"/>
          </p:nvPr>
        </p:nvSpPr>
        <p:spPr/>
        <p:txBody>
          <a:bodyPr/>
          <a:lstStyle/>
          <a:p>
            <a:fld id="{BAF1E074-277A-4524-AC07-09FCE1771524}" type="datetime1">
              <a:rPr lang="en-US" smtClean="0"/>
              <a:pPr/>
              <a:t>2/17/2024</a:t>
            </a:fld>
            <a:endParaRPr lang="en-US"/>
          </a:p>
        </p:txBody>
      </p:sp>
      <p:sp>
        <p:nvSpPr>
          <p:cNvPr id="3" name="Footer Placeholder 2">
            <a:extLst>
              <a:ext uri="{FF2B5EF4-FFF2-40B4-BE49-F238E27FC236}">
                <a16:creationId xmlns="" xmlns:a16="http://schemas.microsoft.com/office/drawing/2014/main" id="{8FD35DA9-5560-413B-B63C-A6BB39FAEABC}"/>
              </a:ext>
            </a:extLst>
          </p:cNvPr>
          <p:cNvSpPr>
            <a:spLocks noGrp="1"/>
          </p:cNvSpPr>
          <p:nvPr>
            <p:ph type="ftr" sz="quarter" idx="11"/>
          </p:nvPr>
        </p:nvSpPr>
        <p:spPr>
          <a:xfrm>
            <a:off x="3124200" y="6356350"/>
            <a:ext cx="4704765" cy="407198"/>
          </a:xfrm>
        </p:spPr>
        <p:txBody>
          <a:bodyPr/>
          <a:lstStyle/>
          <a:p>
            <a:r>
              <a:rPr lang="en-US" smtClean="0"/>
              <a:t>Mushtaq Ahmad Rather             Cyber security ANC0401                                    Unit 2</a:t>
            </a:r>
            <a:endParaRPr lang="en-US" dirty="0"/>
          </a:p>
        </p:txBody>
      </p:sp>
      <p:sp>
        <p:nvSpPr>
          <p:cNvPr id="4" name="Slide Number Placeholder 3">
            <a:extLst>
              <a:ext uri="{FF2B5EF4-FFF2-40B4-BE49-F238E27FC236}">
                <a16:creationId xmlns="" xmlns:a16="http://schemas.microsoft.com/office/drawing/2014/main" id="{75202C66-82D1-4FA7-B4B7-6EAE0DC7461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02A489-F618-4EAF-97A7-26EEF4020AF4}"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E-mail Viruses</a:t>
            </a:r>
            <a:endParaRPr lang="en-IN" sz="3000" dirty="0">
              <a:latin typeface="Calibri (Body)"/>
            </a:endParaRP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p>
        </p:txBody>
      </p:sp>
      <p:sp>
        <p:nvSpPr>
          <p:cNvPr id="9" name="TextBox 8">
            <a:extLst>
              <a:ext uri="{FF2B5EF4-FFF2-40B4-BE49-F238E27FC236}">
                <a16:creationId xmlns="" xmlns:a16="http://schemas.microsoft.com/office/drawing/2014/main" id="{A8844A5A-7BA1-4BA9-AF30-0486A4EEECFC}"/>
              </a:ext>
            </a:extLst>
          </p:cNvPr>
          <p:cNvSpPr txBox="1"/>
          <p:nvPr/>
        </p:nvSpPr>
        <p:spPr>
          <a:xfrm>
            <a:off x="609600" y="1676400"/>
            <a:ext cx="8001000" cy="923330"/>
          </a:xfrm>
          <a:prstGeom prst="rect">
            <a:avLst/>
          </a:prstGeom>
          <a:noFill/>
        </p:spPr>
        <p:txBody>
          <a:bodyPr wrap="square">
            <a:spAutoFit/>
          </a:bodyPr>
          <a:lstStyle/>
          <a:p>
            <a:pPr algn="just"/>
            <a:r>
              <a:rPr lang="en-US" b="0" i="0" dirty="0">
                <a:solidFill>
                  <a:srgbClr val="202124"/>
                </a:solidFill>
                <a:effectLst/>
                <a:latin typeface="Calibri" panose="020F0502020204030204" pitchFamily="34" charset="0"/>
              </a:rPr>
              <a:t>An email virus is </a:t>
            </a:r>
            <a:r>
              <a:rPr lang="en-US" b="1" i="0" dirty="0">
                <a:solidFill>
                  <a:srgbClr val="202124"/>
                </a:solidFill>
                <a:effectLst/>
                <a:latin typeface="Calibri" panose="020F0502020204030204" pitchFamily="34" charset="0"/>
              </a:rPr>
              <a:t>malicious software or a program that attaches itself to an email to infect your computer</a:t>
            </a:r>
            <a:r>
              <a:rPr lang="en-US" b="0" i="0" dirty="0">
                <a:solidFill>
                  <a:srgbClr val="202124"/>
                </a:solidFill>
                <a:effectLst/>
                <a:latin typeface="Calibri" panose="020F0502020204030204" pitchFamily="34" charset="0"/>
              </a:rPr>
              <a:t>. Email viruses almost always are linked to malware or phishing attacks.</a:t>
            </a:r>
            <a:endParaRPr lang="en-IN" dirty="0"/>
          </a:p>
        </p:txBody>
      </p:sp>
    </p:spTree>
    <p:extLst>
      <p:ext uri="{BB962C8B-B14F-4D97-AF65-F5344CB8AC3E}">
        <p14:creationId xmlns="" xmlns:p14="http://schemas.microsoft.com/office/powerpoint/2010/main" val="21460138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CE1FBA-58EB-4839-A4F6-87876BC1CD29}"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Macro Viruses</a:t>
            </a:r>
            <a:endParaRPr lang="en-IN" sz="3000" dirty="0">
              <a:latin typeface="Calibri (Body)"/>
            </a:endParaRPr>
          </a:p>
        </p:txBody>
      </p:sp>
      <p:pic>
        <p:nvPicPr>
          <p:cNvPr id="13314" name="Picture 2"/>
          <p:cNvPicPr>
            <a:picLocks noChangeAspect="1" noChangeArrowheads="1"/>
          </p:cNvPicPr>
          <p:nvPr/>
        </p:nvPicPr>
        <p:blipFill>
          <a:blip r:embed="rId3" cstate="print"/>
          <a:srcRect/>
          <a:stretch>
            <a:fillRect/>
          </a:stretch>
        </p:blipFill>
        <p:spPr bwMode="auto">
          <a:xfrm>
            <a:off x="4260595" y="1302556"/>
            <a:ext cx="1240099" cy="2522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1627236" y="2500306"/>
            <a:ext cx="2659012" cy="115729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5" cstate="print"/>
          <a:srcRect/>
          <a:stretch>
            <a:fillRect/>
          </a:stretch>
        </p:blipFill>
        <p:spPr bwMode="auto">
          <a:xfrm>
            <a:off x="5500694" y="1285860"/>
            <a:ext cx="2428892" cy="2953021"/>
          </a:xfrm>
          <a:prstGeom prst="rect">
            <a:avLst/>
          </a:prstGeom>
          <a:noFill/>
          <a:ln w="9525">
            <a:noFill/>
            <a:miter lim="800000"/>
            <a:headEnd/>
            <a:tailEnd/>
          </a:ln>
          <a:effectLst/>
        </p:spPr>
      </p:pic>
      <p:sp>
        <p:nvSpPr>
          <p:cNvPr id="12" name="Rectangle 11"/>
          <p:cNvSpPr/>
          <p:nvPr/>
        </p:nvSpPr>
        <p:spPr>
          <a:xfrm>
            <a:off x="285720" y="1285860"/>
            <a:ext cx="3429024" cy="1446550"/>
          </a:xfrm>
          <a:prstGeom prst="rect">
            <a:avLst/>
          </a:prstGeom>
        </p:spPr>
        <p:txBody>
          <a:bodyPr wrap="square">
            <a:spAutoFit/>
          </a:bodyPr>
          <a:lstStyle/>
          <a:p>
            <a:pPr algn="just"/>
            <a:r>
              <a:rPr lang="en-IN" sz="2200" dirty="0">
                <a:latin typeface="Calibri (Body)"/>
              </a:rPr>
              <a:t>The Global Template is used as the basis for the document settings and macros</a:t>
            </a:r>
          </a:p>
        </p:txBody>
      </p:sp>
      <p:sp>
        <p:nvSpPr>
          <p:cNvPr id="13" name="Rectangle 12"/>
          <p:cNvSpPr/>
          <p:nvPr/>
        </p:nvSpPr>
        <p:spPr>
          <a:xfrm>
            <a:off x="-32" y="4143380"/>
            <a:ext cx="4572000" cy="1446550"/>
          </a:xfrm>
          <a:prstGeom prst="rect">
            <a:avLst/>
          </a:prstGeom>
        </p:spPr>
        <p:txBody>
          <a:bodyPr>
            <a:spAutoFit/>
          </a:bodyPr>
          <a:lstStyle/>
          <a:p>
            <a:pPr algn="just"/>
            <a:r>
              <a:rPr lang="en-IN" sz="2200" dirty="0">
                <a:latin typeface="Calibri (Body)"/>
              </a:rPr>
              <a:t>When an infected document is opened with Word, it will usually copy its macro codes in the Global Template</a:t>
            </a:r>
          </a:p>
        </p:txBody>
      </p:sp>
      <p:sp>
        <p:nvSpPr>
          <p:cNvPr id="14" name="Rectangle 13"/>
          <p:cNvSpPr/>
          <p:nvPr/>
        </p:nvSpPr>
        <p:spPr>
          <a:xfrm>
            <a:off x="4857752" y="4643446"/>
            <a:ext cx="4286248" cy="1785104"/>
          </a:xfrm>
          <a:prstGeom prst="rect">
            <a:avLst/>
          </a:prstGeom>
        </p:spPr>
        <p:txBody>
          <a:bodyPr wrap="square">
            <a:spAutoFit/>
          </a:bodyPr>
          <a:lstStyle/>
          <a:p>
            <a:pPr algn="just"/>
            <a:r>
              <a:rPr lang="en-IN" sz="2200" dirty="0">
                <a:latin typeface="Calibri (Body)"/>
              </a:rPr>
              <a:t>With the macro virus already resident in the Global Template, it can already produce additional copies of itself to other documents accesses by Word</a:t>
            </a: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A887DE-E3D5-4B72-AEF0-9B246451DE8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Malicious Software</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Malicious code is a new kind of threat in the form of an auto-executable application. </a:t>
            </a:r>
          </a:p>
          <a:p>
            <a:pPr algn="just">
              <a:spcAft>
                <a:spcPts val="1200"/>
              </a:spcAft>
              <a:buNone/>
            </a:pPr>
            <a:r>
              <a:rPr lang="en-IN" sz="2200" dirty="0">
                <a:latin typeface="Calibri (Body)"/>
              </a:rPr>
              <a:t>Malicious code can be categorized into the following types:</a:t>
            </a:r>
          </a:p>
          <a:p>
            <a:pPr algn="just">
              <a:spcAft>
                <a:spcPts val="1200"/>
              </a:spcAft>
            </a:pPr>
            <a:r>
              <a:rPr lang="en-IN" sz="2200" dirty="0">
                <a:solidFill>
                  <a:srgbClr val="FF5050"/>
                </a:solidFill>
                <a:latin typeface="Calibri (Body)"/>
              </a:rPr>
              <a:t>Code that causes access violations: </a:t>
            </a:r>
            <a:r>
              <a:rPr lang="en-IN" sz="2200" dirty="0">
                <a:latin typeface="Calibri (Body)"/>
              </a:rPr>
              <a:t>Refers to the category of malicious code that tries to delete, steal, alter, or execute unauthorized files. It can steal passwords, files, and other confidential data.</a:t>
            </a:r>
          </a:p>
          <a:p>
            <a:pPr algn="just">
              <a:spcAft>
                <a:spcPts val="1200"/>
              </a:spcAft>
            </a:pPr>
            <a:r>
              <a:rPr lang="en-IN" sz="2200" dirty="0">
                <a:solidFill>
                  <a:srgbClr val="FF5050"/>
                </a:solidFill>
                <a:latin typeface="Calibri (Body)"/>
              </a:rPr>
              <a:t>Code that enables DoS attacks:</a:t>
            </a:r>
            <a:r>
              <a:rPr lang="en-IN" sz="2200" dirty="0">
                <a:latin typeface="Calibri (Body)"/>
              </a:rPr>
              <a:t> Refers to the category of malicious code that prevents the user from using the system. It may destroy the files that are open at the time of the attack.</a:t>
            </a:r>
          </a:p>
          <a:p>
            <a:pPr algn="just">
              <a:spcAft>
                <a:spcPts val="1200"/>
              </a:spcAft>
            </a:pPr>
            <a:endParaRPr lang="en-IN" sz="2200" dirty="0">
              <a:latin typeface="Calibri (Body)"/>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503270-88AA-4635-A811-954E7EC2E28F}"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Network and Denial of Service Attacks(CO2)</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381000" y="1285860"/>
            <a:ext cx="8477280" cy="4891103"/>
          </a:xfrm>
        </p:spPr>
        <p:txBody>
          <a:bodyPr>
            <a:normAutofit/>
          </a:bodyPr>
          <a:lstStyle/>
          <a:p>
            <a:pPr algn="just">
              <a:spcAft>
                <a:spcPts val="1200"/>
              </a:spcAft>
              <a:buNone/>
            </a:pPr>
            <a:r>
              <a:rPr lang="en-US" sz="2200" dirty="0">
                <a:latin typeface="Calibri (Body)"/>
              </a:rPr>
              <a:t>A Denial-of-Service (DoS) attack is an attack meant to shut down a machine or network, making it inaccessible to its intended users.</a:t>
            </a:r>
          </a:p>
          <a:p>
            <a:pPr algn="just">
              <a:spcAft>
                <a:spcPts val="1200"/>
              </a:spcAft>
              <a:buNone/>
            </a:pPr>
            <a:r>
              <a:rPr lang="en-US" sz="2200" dirty="0">
                <a:latin typeface="Calibri (Body)"/>
              </a:rPr>
              <a:t> DoS attacks accomplish this by flooding the target with traffic, or sending it information that triggers a crash.</a:t>
            </a:r>
          </a:p>
        </p:txBody>
      </p:sp>
    </p:spTree>
    <p:extLst>
      <p:ext uri="{BB962C8B-B14F-4D97-AF65-F5344CB8AC3E}">
        <p14:creationId xmlns="" xmlns:p14="http://schemas.microsoft.com/office/powerpoint/2010/main" val="22419401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69C664-F191-4EF8-8596-A0E52645A984}"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Denial of Services Attack</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err="1">
                <a:latin typeface="Calibri (Body)"/>
              </a:rPr>
              <a:t>DoS</a:t>
            </a:r>
            <a:r>
              <a:rPr lang="en-IN" sz="2200" dirty="0">
                <a:latin typeface="Calibri (Body)"/>
              </a:rPr>
              <a:t> Attack (Denial of Service Attack)</a:t>
            </a:r>
          </a:p>
          <a:p>
            <a:pPr algn="just">
              <a:spcAft>
                <a:spcPts val="1200"/>
              </a:spcAft>
            </a:pPr>
            <a:r>
              <a:rPr lang="en-IN" sz="2200" dirty="0">
                <a:latin typeface="Calibri (Body)"/>
              </a:rPr>
              <a:t>DDoS Attack (Distributed Denial of Service Attack)</a:t>
            </a:r>
          </a:p>
          <a:p>
            <a:pPr algn="just">
              <a:spcAft>
                <a:spcPts val="1200"/>
              </a:spcAft>
            </a:pPr>
            <a:r>
              <a:rPr lang="en-IN" sz="2200" dirty="0" err="1">
                <a:latin typeface="Calibri (Body)"/>
              </a:rPr>
              <a:t>DoS</a:t>
            </a:r>
            <a:r>
              <a:rPr lang="en-IN" sz="2200" dirty="0">
                <a:latin typeface="Calibri (Body)"/>
              </a:rPr>
              <a:t> makes the system unresponsive to the actual service requests</a:t>
            </a:r>
          </a:p>
          <a:p>
            <a:pPr algn="just">
              <a:spcAft>
                <a:spcPts val="1200"/>
              </a:spcAft>
            </a:pPr>
            <a:r>
              <a:rPr lang="en-IN" sz="2200" dirty="0">
                <a:latin typeface="Calibri (Body)"/>
              </a:rPr>
              <a:t>It does so by overpowering the system resources</a:t>
            </a:r>
          </a:p>
          <a:p>
            <a:pPr algn="just">
              <a:spcAft>
                <a:spcPts val="1200"/>
              </a:spcAft>
            </a:pPr>
            <a:r>
              <a:rPr lang="en-IN" sz="2200" dirty="0">
                <a:latin typeface="Calibri (Body)"/>
              </a:rPr>
              <a:t>DDoS attack is similar to the </a:t>
            </a:r>
            <a:r>
              <a:rPr lang="en-IN" sz="2200" dirty="0" err="1">
                <a:latin typeface="Calibri (Body)"/>
              </a:rPr>
              <a:t>DoS</a:t>
            </a:r>
            <a:r>
              <a:rPr lang="en-IN" sz="2200" dirty="0">
                <a:latin typeface="Calibri (Body)"/>
              </a:rPr>
              <a:t> attack</a:t>
            </a:r>
          </a:p>
          <a:p>
            <a:pPr algn="just">
              <a:spcAft>
                <a:spcPts val="1200"/>
              </a:spcAft>
            </a:pPr>
            <a:r>
              <a:rPr lang="en-IN" sz="2200" dirty="0">
                <a:latin typeface="Calibri (Body)"/>
              </a:rPr>
              <a:t>Difference is that the attack is launched from a series of host machines</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anim calcmode="lin" valueType="num">
                                      <p:cBhvr additive="base">
                                        <p:cTn id="11"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3" end="3"/>
                                            </p:txEl>
                                          </p:spTgt>
                                        </p:tgtEl>
                                        <p:attrNameLst>
                                          <p:attrName>style.visibility</p:attrName>
                                        </p:attrNameLst>
                                      </p:cBhvr>
                                      <p:to>
                                        <p:strVal val="visible"/>
                                      </p:to>
                                    </p:set>
                                    <p:anim calcmode="lin" valueType="num">
                                      <p:cBhvr additive="base">
                                        <p:cTn id="21"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anim calcmode="lin" valueType="num">
                                      <p:cBhvr additive="base">
                                        <p:cTn id="27"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xEl>
                                              <p:pRg st="5" end="5"/>
                                            </p:txEl>
                                          </p:spTgt>
                                        </p:tgtEl>
                                        <p:attrNameLst>
                                          <p:attrName>style.visibility</p:attrName>
                                        </p:attrNameLst>
                                      </p:cBhvr>
                                      <p:to>
                                        <p:strVal val="visible"/>
                                      </p:to>
                                    </p:set>
                                    <p:anim calcmode="lin" valueType="num">
                                      <p:cBhvr additive="base">
                                        <p:cTn id="31"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253C4B-4B6E-4796-A2A0-7244645FC880}"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Similarities and differences between Virus, Worms and Trojan horse</a:t>
            </a:r>
          </a:p>
        </p:txBody>
      </p:sp>
      <p:sp>
        <p:nvSpPr>
          <p:cNvPr id="10" name="Rectangle 9"/>
          <p:cNvSpPr/>
          <p:nvPr/>
        </p:nvSpPr>
        <p:spPr>
          <a:xfrm>
            <a:off x="500034" y="1071546"/>
            <a:ext cx="8286808" cy="164307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286116" y="1714488"/>
            <a:ext cx="1857388" cy="50006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Virus</a:t>
            </a:r>
            <a:endParaRPr lang="en-IN" sz="2200" dirty="0">
              <a:solidFill>
                <a:schemeClr val="tx1"/>
              </a:solidFill>
            </a:endParaRPr>
          </a:p>
        </p:txBody>
      </p:sp>
      <p:sp>
        <p:nvSpPr>
          <p:cNvPr id="12" name="Rectangle 11"/>
          <p:cNvSpPr/>
          <p:nvPr/>
        </p:nvSpPr>
        <p:spPr>
          <a:xfrm>
            <a:off x="857224" y="1142984"/>
            <a:ext cx="2160784" cy="430887"/>
          </a:xfrm>
          <a:prstGeom prst="rect">
            <a:avLst/>
          </a:prstGeom>
        </p:spPr>
        <p:txBody>
          <a:bodyPr wrap="none">
            <a:spAutoFit/>
          </a:bodyPr>
          <a:lstStyle/>
          <a:p>
            <a:r>
              <a:rPr lang="en-IN" sz="2200" dirty="0"/>
              <a:t>Steal information</a:t>
            </a:r>
          </a:p>
        </p:txBody>
      </p:sp>
      <p:sp>
        <p:nvSpPr>
          <p:cNvPr id="13" name="Rectangle 12"/>
          <p:cNvSpPr/>
          <p:nvPr/>
        </p:nvSpPr>
        <p:spPr>
          <a:xfrm>
            <a:off x="946891" y="1702346"/>
            <a:ext cx="1504514" cy="430887"/>
          </a:xfrm>
          <a:prstGeom prst="rect">
            <a:avLst/>
          </a:prstGeom>
        </p:spPr>
        <p:txBody>
          <a:bodyPr wrap="none">
            <a:spAutoFit/>
          </a:bodyPr>
          <a:lstStyle/>
          <a:p>
            <a:r>
              <a:rPr lang="en-IN" sz="2200" dirty="0"/>
              <a:t>Delete data</a:t>
            </a:r>
          </a:p>
        </p:txBody>
      </p:sp>
      <p:sp>
        <p:nvSpPr>
          <p:cNvPr id="14" name="Rectangle 13"/>
          <p:cNvSpPr/>
          <p:nvPr/>
        </p:nvSpPr>
        <p:spPr>
          <a:xfrm>
            <a:off x="928662" y="2143116"/>
            <a:ext cx="1831335" cy="430887"/>
          </a:xfrm>
          <a:prstGeom prst="rect">
            <a:avLst/>
          </a:prstGeom>
        </p:spPr>
        <p:txBody>
          <a:bodyPr wrap="none">
            <a:spAutoFit/>
          </a:bodyPr>
          <a:lstStyle/>
          <a:p>
            <a:r>
              <a:rPr lang="en-IN" sz="2200" dirty="0"/>
              <a:t>Software code</a:t>
            </a:r>
          </a:p>
        </p:txBody>
      </p:sp>
      <p:sp>
        <p:nvSpPr>
          <p:cNvPr id="15" name="Rectangle 14"/>
          <p:cNvSpPr/>
          <p:nvPr/>
        </p:nvSpPr>
        <p:spPr>
          <a:xfrm>
            <a:off x="5991539" y="1071546"/>
            <a:ext cx="1795171" cy="430887"/>
          </a:xfrm>
          <a:prstGeom prst="rect">
            <a:avLst/>
          </a:prstGeom>
        </p:spPr>
        <p:txBody>
          <a:bodyPr wrap="none">
            <a:spAutoFit/>
          </a:bodyPr>
          <a:lstStyle/>
          <a:p>
            <a:r>
              <a:rPr lang="en-IN" sz="2200" dirty="0"/>
              <a:t>Self-replicates</a:t>
            </a:r>
          </a:p>
        </p:txBody>
      </p:sp>
      <p:sp>
        <p:nvSpPr>
          <p:cNvPr id="16" name="Rectangle 15"/>
          <p:cNvSpPr/>
          <p:nvPr/>
        </p:nvSpPr>
        <p:spPr>
          <a:xfrm>
            <a:off x="6000760" y="1500174"/>
            <a:ext cx="1312090" cy="430887"/>
          </a:xfrm>
          <a:prstGeom prst="rect">
            <a:avLst/>
          </a:prstGeom>
        </p:spPr>
        <p:txBody>
          <a:bodyPr wrap="none">
            <a:spAutoFit/>
          </a:bodyPr>
          <a:lstStyle/>
          <a:p>
            <a:r>
              <a:rPr lang="en-IN" sz="2200" dirty="0"/>
              <a:t>Alter data</a:t>
            </a:r>
          </a:p>
        </p:txBody>
      </p:sp>
      <p:sp>
        <p:nvSpPr>
          <p:cNvPr id="17" name="Rectangle 16"/>
          <p:cNvSpPr/>
          <p:nvPr/>
        </p:nvSpPr>
        <p:spPr>
          <a:xfrm>
            <a:off x="5972913" y="1857364"/>
            <a:ext cx="2524858" cy="430887"/>
          </a:xfrm>
          <a:prstGeom prst="rect">
            <a:avLst/>
          </a:prstGeom>
        </p:spPr>
        <p:txBody>
          <a:bodyPr wrap="none">
            <a:spAutoFit/>
          </a:bodyPr>
          <a:lstStyle/>
          <a:p>
            <a:r>
              <a:rPr lang="en-IN" sz="2200" dirty="0"/>
              <a:t>Passive transmission</a:t>
            </a:r>
          </a:p>
        </p:txBody>
      </p:sp>
      <p:sp>
        <p:nvSpPr>
          <p:cNvPr id="18" name="Rectangle 17"/>
          <p:cNvSpPr/>
          <p:nvPr/>
        </p:nvSpPr>
        <p:spPr>
          <a:xfrm>
            <a:off x="6000760" y="2214554"/>
            <a:ext cx="1510863" cy="430887"/>
          </a:xfrm>
          <a:prstGeom prst="rect">
            <a:avLst/>
          </a:prstGeom>
        </p:spPr>
        <p:txBody>
          <a:bodyPr wrap="none">
            <a:spAutoFit/>
          </a:bodyPr>
          <a:lstStyle/>
          <a:p>
            <a:r>
              <a:rPr lang="en-IN" sz="2200" dirty="0"/>
              <a:t>Can mutate</a:t>
            </a:r>
          </a:p>
        </p:txBody>
      </p:sp>
      <p:cxnSp>
        <p:nvCxnSpPr>
          <p:cNvPr id="20" name="Straight Connector 19"/>
          <p:cNvCxnSpPr>
            <a:stCxn id="12" idx="3"/>
            <a:endCxn id="11" idx="2"/>
          </p:cNvCxnSpPr>
          <p:nvPr/>
        </p:nvCxnSpPr>
        <p:spPr>
          <a:xfrm>
            <a:off x="3018008" y="1358428"/>
            <a:ext cx="268108" cy="606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1" idx="2"/>
          </p:cNvCxnSpPr>
          <p:nvPr/>
        </p:nvCxnSpPr>
        <p:spPr>
          <a:xfrm>
            <a:off x="2451405" y="1917790"/>
            <a:ext cx="834711" cy="4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14" idx="3"/>
          </p:cNvCxnSpPr>
          <p:nvPr/>
        </p:nvCxnSpPr>
        <p:spPr>
          <a:xfrm rot="10800000" flipV="1">
            <a:off x="2759998" y="1964520"/>
            <a:ext cx="526119" cy="39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6"/>
            <a:endCxn id="15" idx="1"/>
          </p:cNvCxnSpPr>
          <p:nvPr/>
        </p:nvCxnSpPr>
        <p:spPr>
          <a:xfrm flipV="1">
            <a:off x="5143504" y="128699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6"/>
            <a:endCxn id="16" idx="1"/>
          </p:cNvCxnSpPr>
          <p:nvPr/>
        </p:nvCxnSpPr>
        <p:spPr>
          <a:xfrm flipV="1">
            <a:off x="5143504" y="171561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6"/>
            <a:endCxn id="17" idx="1"/>
          </p:cNvCxnSpPr>
          <p:nvPr/>
        </p:nvCxnSpPr>
        <p:spPr>
          <a:xfrm>
            <a:off x="5143504" y="196452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6"/>
            <a:endCxn id="18" idx="1"/>
          </p:cNvCxnSpPr>
          <p:nvPr/>
        </p:nvCxnSpPr>
        <p:spPr>
          <a:xfrm>
            <a:off x="5143504" y="196452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0034" y="2786058"/>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3214678" y="3500438"/>
            <a:ext cx="1857388" cy="50006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Worm</a:t>
            </a:r>
            <a:endParaRPr lang="en-IN" sz="2200" dirty="0">
              <a:solidFill>
                <a:schemeClr val="tx1"/>
              </a:solidFill>
            </a:endParaRPr>
          </a:p>
        </p:txBody>
      </p:sp>
      <p:sp>
        <p:nvSpPr>
          <p:cNvPr id="43" name="Rectangle 42"/>
          <p:cNvSpPr/>
          <p:nvPr/>
        </p:nvSpPr>
        <p:spPr>
          <a:xfrm>
            <a:off x="785786" y="2928934"/>
            <a:ext cx="2160784" cy="430887"/>
          </a:xfrm>
          <a:prstGeom prst="rect">
            <a:avLst/>
          </a:prstGeom>
        </p:spPr>
        <p:txBody>
          <a:bodyPr wrap="none">
            <a:spAutoFit/>
          </a:bodyPr>
          <a:lstStyle/>
          <a:p>
            <a:r>
              <a:rPr lang="en-IN" sz="2200" dirty="0"/>
              <a:t>Steal information</a:t>
            </a:r>
          </a:p>
        </p:txBody>
      </p:sp>
      <p:sp>
        <p:nvSpPr>
          <p:cNvPr id="44" name="Rectangle 43"/>
          <p:cNvSpPr/>
          <p:nvPr/>
        </p:nvSpPr>
        <p:spPr>
          <a:xfrm>
            <a:off x="875453" y="3357562"/>
            <a:ext cx="1504514" cy="430887"/>
          </a:xfrm>
          <a:prstGeom prst="rect">
            <a:avLst/>
          </a:prstGeom>
        </p:spPr>
        <p:txBody>
          <a:bodyPr wrap="none">
            <a:spAutoFit/>
          </a:bodyPr>
          <a:lstStyle/>
          <a:p>
            <a:r>
              <a:rPr lang="en-IN" sz="2200" dirty="0"/>
              <a:t>Delete data</a:t>
            </a:r>
          </a:p>
        </p:txBody>
      </p:sp>
      <p:sp>
        <p:nvSpPr>
          <p:cNvPr id="45" name="Rectangle 44"/>
          <p:cNvSpPr/>
          <p:nvPr/>
        </p:nvSpPr>
        <p:spPr>
          <a:xfrm>
            <a:off x="857224" y="3786190"/>
            <a:ext cx="1828899" cy="769441"/>
          </a:xfrm>
          <a:prstGeom prst="rect">
            <a:avLst/>
          </a:prstGeom>
        </p:spPr>
        <p:txBody>
          <a:bodyPr wrap="square">
            <a:spAutoFit/>
          </a:bodyPr>
          <a:lstStyle/>
          <a:p>
            <a:r>
              <a:rPr lang="en-IN" sz="2200" dirty="0"/>
              <a:t>Self-contained</a:t>
            </a:r>
          </a:p>
          <a:p>
            <a:r>
              <a:rPr lang="en-IN" sz="2200" dirty="0"/>
              <a:t>Software</a:t>
            </a:r>
          </a:p>
        </p:txBody>
      </p:sp>
      <p:sp>
        <p:nvSpPr>
          <p:cNvPr id="46" name="Rectangle 45"/>
          <p:cNvSpPr/>
          <p:nvPr/>
        </p:nvSpPr>
        <p:spPr>
          <a:xfrm>
            <a:off x="5920101" y="2857496"/>
            <a:ext cx="1795171" cy="430887"/>
          </a:xfrm>
          <a:prstGeom prst="rect">
            <a:avLst/>
          </a:prstGeom>
        </p:spPr>
        <p:txBody>
          <a:bodyPr wrap="none">
            <a:spAutoFit/>
          </a:bodyPr>
          <a:lstStyle/>
          <a:p>
            <a:r>
              <a:rPr lang="en-IN" sz="2200" dirty="0"/>
              <a:t>Self-replicates</a:t>
            </a:r>
          </a:p>
        </p:txBody>
      </p:sp>
      <p:sp>
        <p:nvSpPr>
          <p:cNvPr id="47" name="Rectangle 46"/>
          <p:cNvSpPr/>
          <p:nvPr/>
        </p:nvSpPr>
        <p:spPr>
          <a:xfrm>
            <a:off x="5929322" y="3286124"/>
            <a:ext cx="1312090" cy="430887"/>
          </a:xfrm>
          <a:prstGeom prst="rect">
            <a:avLst/>
          </a:prstGeom>
        </p:spPr>
        <p:txBody>
          <a:bodyPr wrap="none">
            <a:spAutoFit/>
          </a:bodyPr>
          <a:lstStyle/>
          <a:p>
            <a:r>
              <a:rPr lang="en-IN" sz="2200" dirty="0"/>
              <a:t>Alter data</a:t>
            </a:r>
          </a:p>
        </p:txBody>
      </p:sp>
      <p:sp>
        <p:nvSpPr>
          <p:cNvPr id="48" name="Rectangle 47"/>
          <p:cNvSpPr/>
          <p:nvPr/>
        </p:nvSpPr>
        <p:spPr>
          <a:xfrm>
            <a:off x="5901475" y="3643314"/>
            <a:ext cx="2405915" cy="430887"/>
          </a:xfrm>
          <a:prstGeom prst="rect">
            <a:avLst/>
          </a:prstGeom>
        </p:spPr>
        <p:txBody>
          <a:bodyPr wrap="none">
            <a:spAutoFit/>
          </a:bodyPr>
          <a:lstStyle/>
          <a:p>
            <a:r>
              <a:rPr lang="en-IN" sz="2200" dirty="0"/>
              <a:t>Active transmission</a:t>
            </a:r>
          </a:p>
        </p:txBody>
      </p:sp>
      <p:sp>
        <p:nvSpPr>
          <p:cNvPr id="49" name="Rectangle 48"/>
          <p:cNvSpPr/>
          <p:nvPr/>
        </p:nvSpPr>
        <p:spPr>
          <a:xfrm>
            <a:off x="5929322" y="4000504"/>
            <a:ext cx="1510863" cy="430887"/>
          </a:xfrm>
          <a:prstGeom prst="rect">
            <a:avLst/>
          </a:prstGeom>
        </p:spPr>
        <p:txBody>
          <a:bodyPr wrap="none">
            <a:spAutoFit/>
          </a:bodyPr>
          <a:lstStyle/>
          <a:p>
            <a:r>
              <a:rPr lang="en-IN" sz="2200" dirty="0"/>
              <a:t>Can mutate</a:t>
            </a:r>
          </a:p>
        </p:txBody>
      </p:sp>
      <p:cxnSp>
        <p:nvCxnSpPr>
          <p:cNvPr id="50" name="Straight Connector 49"/>
          <p:cNvCxnSpPr>
            <a:endCxn id="42" idx="2"/>
          </p:cNvCxnSpPr>
          <p:nvPr/>
        </p:nvCxnSpPr>
        <p:spPr>
          <a:xfrm rot="16200000" flipH="1">
            <a:off x="2803909" y="3339702"/>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42" idx="2"/>
          </p:cNvCxnSpPr>
          <p:nvPr/>
        </p:nvCxnSpPr>
        <p:spPr>
          <a:xfrm>
            <a:off x="2379967" y="3573006"/>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2"/>
            <a:endCxn id="45" idx="3"/>
          </p:cNvCxnSpPr>
          <p:nvPr/>
        </p:nvCxnSpPr>
        <p:spPr>
          <a:xfrm rot="10800000" flipV="1">
            <a:off x="2686124" y="3750471"/>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6"/>
            <a:endCxn id="46" idx="1"/>
          </p:cNvCxnSpPr>
          <p:nvPr/>
        </p:nvCxnSpPr>
        <p:spPr>
          <a:xfrm flipV="1">
            <a:off x="5072066" y="307294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6"/>
            <a:endCxn id="47" idx="1"/>
          </p:cNvCxnSpPr>
          <p:nvPr/>
        </p:nvCxnSpPr>
        <p:spPr>
          <a:xfrm flipV="1">
            <a:off x="5072066" y="350156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2" idx="6"/>
            <a:endCxn id="48" idx="1"/>
          </p:cNvCxnSpPr>
          <p:nvPr/>
        </p:nvCxnSpPr>
        <p:spPr>
          <a:xfrm>
            <a:off x="5072066" y="375047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6"/>
            <a:endCxn id="49" idx="1"/>
          </p:cNvCxnSpPr>
          <p:nvPr/>
        </p:nvCxnSpPr>
        <p:spPr>
          <a:xfrm>
            <a:off x="5072066" y="375047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0034" y="4643446"/>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3214678" y="5214950"/>
            <a:ext cx="1857388" cy="78581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Trojan horse</a:t>
            </a:r>
            <a:endParaRPr lang="en-IN" sz="2200" dirty="0">
              <a:solidFill>
                <a:schemeClr val="tx1"/>
              </a:solidFill>
            </a:endParaRPr>
          </a:p>
        </p:txBody>
      </p:sp>
      <p:sp>
        <p:nvSpPr>
          <p:cNvPr id="72" name="Rectangle 71"/>
          <p:cNvSpPr/>
          <p:nvPr/>
        </p:nvSpPr>
        <p:spPr>
          <a:xfrm>
            <a:off x="571472" y="5643578"/>
            <a:ext cx="2114651" cy="769441"/>
          </a:xfrm>
          <a:prstGeom prst="rect">
            <a:avLst/>
          </a:prstGeom>
        </p:spPr>
        <p:txBody>
          <a:bodyPr wrap="square">
            <a:spAutoFit/>
          </a:bodyPr>
          <a:lstStyle/>
          <a:p>
            <a:r>
              <a:rPr lang="en-IN" sz="2200" dirty="0"/>
              <a:t>Disguised as a</a:t>
            </a:r>
          </a:p>
          <a:p>
            <a:r>
              <a:rPr lang="en-IN" sz="2200" dirty="0"/>
              <a:t>useful program</a:t>
            </a:r>
          </a:p>
        </p:txBody>
      </p:sp>
      <p:sp>
        <p:nvSpPr>
          <p:cNvPr id="73" name="Rectangle 72"/>
          <p:cNvSpPr/>
          <p:nvPr/>
        </p:nvSpPr>
        <p:spPr>
          <a:xfrm>
            <a:off x="5920101" y="4572008"/>
            <a:ext cx="2338589" cy="430887"/>
          </a:xfrm>
          <a:prstGeom prst="rect">
            <a:avLst/>
          </a:prstGeom>
        </p:spPr>
        <p:txBody>
          <a:bodyPr wrap="none">
            <a:spAutoFit/>
          </a:bodyPr>
          <a:lstStyle/>
          <a:p>
            <a:r>
              <a:rPr lang="en-IN" sz="2200" dirty="0"/>
              <a:t>Non Self-replicates</a:t>
            </a:r>
          </a:p>
        </p:txBody>
      </p:sp>
      <p:sp>
        <p:nvSpPr>
          <p:cNvPr id="74" name="Rectangle 73"/>
          <p:cNvSpPr/>
          <p:nvPr/>
        </p:nvSpPr>
        <p:spPr>
          <a:xfrm>
            <a:off x="5857884" y="5199867"/>
            <a:ext cx="2857520" cy="443711"/>
          </a:xfrm>
          <a:prstGeom prst="rect">
            <a:avLst/>
          </a:prstGeom>
        </p:spPr>
        <p:txBody>
          <a:bodyPr wrap="square">
            <a:spAutoFit/>
          </a:bodyPr>
          <a:lstStyle/>
          <a:p>
            <a:pPr>
              <a:lnSpc>
                <a:spcPts val="90"/>
              </a:lnSpc>
            </a:pPr>
            <a:r>
              <a:rPr lang="en-IN" sz="2200" dirty="0"/>
              <a:t>Conscript host for</a:t>
            </a:r>
          </a:p>
          <a:p>
            <a:r>
              <a:rPr lang="en-IN" sz="2200" dirty="0" err="1"/>
              <a:t>botnet</a:t>
            </a:r>
            <a:endParaRPr lang="en-IN" sz="2200" dirty="0"/>
          </a:p>
        </p:txBody>
      </p:sp>
      <p:sp>
        <p:nvSpPr>
          <p:cNvPr id="76" name="Rectangle 75"/>
          <p:cNvSpPr/>
          <p:nvPr/>
        </p:nvSpPr>
        <p:spPr>
          <a:xfrm>
            <a:off x="5929322" y="5572141"/>
            <a:ext cx="2428892" cy="769441"/>
          </a:xfrm>
          <a:prstGeom prst="rect">
            <a:avLst/>
          </a:prstGeom>
        </p:spPr>
        <p:txBody>
          <a:bodyPr wrap="square" anchor="ctr" anchorCtr="0">
            <a:normAutofit/>
          </a:bodyPr>
          <a:lstStyle/>
          <a:p>
            <a:r>
              <a:rPr lang="en-IN" sz="2200" dirty="0"/>
              <a:t>Keystroke and</a:t>
            </a:r>
          </a:p>
          <a:p>
            <a:r>
              <a:rPr lang="en-IN" sz="2200" dirty="0"/>
              <a:t>webcam logging</a:t>
            </a:r>
          </a:p>
        </p:txBody>
      </p:sp>
      <p:cxnSp>
        <p:nvCxnSpPr>
          <p:cNvPr id="77" name="Straight Connector 76"/>
          <p:cNvCxnSpPr>
            <a:endCxn id="71" idx="2"/>
          </p:cNvCxnSpPr>
          <p:nvPr/>
        </p:nvCxnSpPr>
        <p:spPr>
          <a:xfrm rot="16200000" flipH="1">
            <a:off x="2803909" y="5197090"/>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2"/>
          </p:cNvCxnSpPr>
          <p:nvPr/>
        </p:nvCxnSpPr>
        <p:spPr>
          <a:xfrm>
            <a:off x="2379967" y="5430394"/>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1" idx="2"/>
            <a:endCxn id="72" idx="3"/>
          </p:cNvCxnSpPr>
          <p:nvPr/>
        </p:nvCxnSpPr>
        <p:spPr>
          <a:xfrm rot="10800000" flipV="1">
            <a:off x="2686124" y="5607859"/>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1" idx="6"/>
            <a:endCxn id="73" idx="1"/>
          </p:cNvCxnSpPr>
          <p:nvPr/>
        </p:nvCxnSpPr>
        <p:spPr>
          <a:xfrm flipV="1">
            <a:off x="5072066" y="4787452"/>
            <a:ext cx="848035" cy="82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6"/>
            <a:endCxn id="74" idx="1"/>
          </p:cNvCxnSpPr>
          <p:nvPr/>
        </p:nvCxnSpPr>
        <p:spPr>
          <a:xfrm flipV="1">
            <a:off x="5072066" y="5421723"/>
            <a:ext cx="785818" cy="18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1" idx="6"/>
            <a:endCxn id="76" idx="1"/>
          </p:cNvCxnSpPr>
          <p:nvPr/>
        </p:nvCxnSpPr>
        <p:spPr>
          <a:xfrm>
            <a:off x="5072066" y="5607859"/>
            <a:ext cx="857256" cy="3490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53828" y="4714884"/>
            <a:ext cx="2160784" cy="430887"/>
          </a:xfrm>
          <a:prstGeom prst="rect">
            <a:avLst/>
          </a:prstGeom>
        </p:spPr>
        <p:txBody>
          <a:bodyPr wrap="none">
            <a:spAutoFit/>
          </a:bodyPr>
          <a:lstStyle/>
          <a:p>
            <a:r>
              <a:rPr lang="en-IN" sz="2200" dirty="0"/>
              <a:t>Steal information</a:t>
            </a:r>
          </a:p>
        </p:txBody>
      </p:sp>
      <p:sp>
        <p:nvSpPr>
          <p:cNvPr id="85" name="Rectangle 84"/>
          <p:cNvSpPr/>
          <p:nvPr/>
        </p:nvSpPr>
        <p:spPr>
          <a:xfrm>
            <a:off x="500034" y="5143512"/>
            <a:ext cx="1937069" cy="430887"/>
          </a:xfrm>
          <a:prstGeom prst="rect">
            <a:avLst/>
          </a:prstGeom>
        </p:spPr>
        <p:txBody>
          <a:bodyPr wrap="none">
            <a:spAutoFit/>
          </a:bodyPr>
          <a:lstStyle/>
          <a:p>
            <a:r>
              <a:rPr lang="en-IN" sz="2200" dirty="0"/>
              <a:t>Open backdoor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ppt_x"/>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 calcmode="lin" valueType="num">
                                      <p:cBhvr additive="base">
                                        <p:cTn id="101" dur="500" fill="hold"/>
                                        <p:tgtEl>
                                          <p:spTgt spid="42"/>
                                        </p:tgtEl>
                                        <p:attrNameLst>
                                          <p:attrName>ppt_x</p:attrName>
                                        </p:attrNameLst>
                                      </p:cBhvr>
                                      <p:tavLst>
                                        <p:tav tm="0">
                                          <p:val>
                                            <p:strVal val="#ppt_x"/>
                                          </p:val>
                                        </p:tav>
                                        <p:tav tm="100000">
                                          <p:val>
                                            <p:strVal val="#ppt_x"/>
                                          </p:val>
                                        </p:tav>
                                      </p:tavLst>
                                    </p:anim>
                                    <p:anim calcmode="lin" valueType="num">
                                      <p:cBhvr additive="base">
                                        <p:cTn id="102" dur="500" fill="hold"/>
                                        <p:tgtEl>
                                          <p:spTgt spid="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500" fill="hold"/>
                                        <p:tgtEl>
                                          <p:spTgt spid="53"/>
                                        </p:tgtEl>
                                        <p:attrNameLst>
                                          <p:attrName>ppt_x</p:attrName>
                                        </p:attrNameLst>
                                      </p:cBhvr>
                                      <p:tavLst>
                                        <p:tav tm="0">
                                          <p:val>
                                            <p:strVal val="#ppt_x"/>
                                          </p:val>
                                        </p:tav>
                                        <p:tav tm="100000">
                                          <p:val>
                                            <p:strVal val="#ppt_x"/>
                                          </p:val>
                                        </p:tav>
                                      </p:tavLst>
                                    </p:anim>
                                    <p:anim calcmode="lin" valueType="num">
                                      <p:cBhvr additive="base">
                                        <p:cTn id="106" dur="500" fill="hold"/>
                                        <p:tgtEl>
                                          <p:spTgt spid="5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additive="base">
                                        <p:cTn id="109" dur="500" fill="hold"/>
                                        <p:tgtEl>
                                          <p:spTgt spid="54"/>
                                        </p:tgtEl>
                                        <p:attrNameLst>
                                          <p:attrName>ppt_x</p:attrName>
                                        </p:attrNameLst>
                                      </p:cBhvr>
                                      <p:tavLst>
                                        <p:tav tm="0">
                                          <p:val>
                                            <p:strVal val="#ppt_x"/>
                                          </p:val>
                                        </p:tav>
                                        <p:tav tm="100000">
                                          <p:val>
                                            <p:strVal val="#ppt_x"/>
                                          </p:val>
                                        </p:tav>
                                      </p:tavLst>
                                    </p:anim>
                                    <p:anim calcmode="lin" valueType="num">
                                      <p:cBhvr additive="base">
                                        <p:cTn id="110" dur="500" fill="hold"/>
                                        <p:tgtEl>
                                          <p:spTgt spid="5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ppt_x"/>
                                          </p:val>
                                        </p:tav>
                                        <p:tav tm="100000">
                                          <p:val>
                                            <p:strVal val="#ppt_x"/>
                                          </p:val>
                                        </p:tav>
                                      </p:tavLst>
                                    </p:anim>
                                    <p:anim calcmode="lin" valueType="num">
                                      <p:cBhvr additive="base">
                                        <p:cTn id="114" dur="500" fill="hold"/>
                                        <p:tgtEl>
                                          <p:spTgt spid="5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500" fill="hold"/>
                                        <p:tgtEl>
                                          <p:spTgt spid="56"/>
                                        </p:tgtEl>
                                        <p:attrNameLst>
                                          <p:attrName>ppt_x</p:attrName>
                                        </p:attrNameLst>
                                      </p:cBhvr>
                                      <p:tavLst>
                                        <p:tav tm="0">
                                          <p:val>
                                            <p:strVal val="#ppt_x"/>
                                          </p:val>
                                        </p:tav>
                                        <p:tav tm="100000">
                                          <p:val>
                                            <p:strVal val="#ppt_x"/>
                                          </p:val>
                                        </p:tav>
                                      </p:tavLst>
                                    </p:anim>
                                    <p:anim calcmode="lin" valueType="num">
                                      <p:cBhvr additive="base">
                                        <p:cTn id="118" dur="50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 calcmode="lin" valueType="num">
                                      <p:cBhvr additive="base">
                                        <p:cTn id="125" dur="500" fill="hold"/>
                                        <p:tgtEl>
                                          <p:spTgt spid="48"/>
                                        </p:tgtEl>
                                        <p:attrNameLst>
                                          <p:attrName>ppt_x</p:attrName>
                                        </p:attrNameLst>
                                      </p:cBhvr>
                                      <p:tavLst>
                                        <p:tav tm="0">
                                          <p:val>
                                            <p:strVal val="#ppt_x"/>
                                          </p:val>
                                        </p:tav>
                                        <p:tav tm="100000">
                                          <p:val>
                                            <p:strVal val="#ppt_x"/>
                                          </p:val>
                                        </p:tav>
                                      </p:tavLst>
                                    </p:anim>
                                    <p:anim calcmode="lin" valueType="num">
                                      <p:cBhvr additive="base">
                                        <p:cTn id="126" dur="500" fill="hold"/>
                                        <p:tgtEl>
                                          <p:spTgt spid="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 calcmode="lin" valueType="num">
                                      <p:cBhvr additive="base">
                                        <p:cTn id="129" dur="500" fill="hold"/>
                                        <p:tgtEl>
                                          <p:spTgt spid="47"/>
                                        </p:tgtEl>
                                        <p:attrNameLst>
                                          <p:attrName>ppt_x</p:attrName>
                                        </p:attrNameLst>
                                      </p:cBhvr>
                                      <p:tavLst>
                                        <p:tav tm="0">
                                          <p:val>
                                            <p:strVal val="#ppt_x"/>
                                          </p:val>
                                        </p:tav>
                                        <p:tav tm="100000">
                                          <p:val>
                                            <p:strVal val="#ppt_x"/>
                                          </p:val>
                                        </p:tav>
                                      </p:tavLst>
                                    </p:anim>
                                    <p:anim calcmode="lin" valueType="num">
                                      <p:cBhvr additive="base">
                                        <p:cTn id="130" dur="500" fill="hold"/>
                                        <p:tgtEl>
                                          <p:spTgt spid="4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additive="base">
                                        <p:cTn id="133" dur="500" fill="hold"/>
                                        <p:tgtEl>
                                          <p:spTgt spid="46"/>
                                        </p:tgtEl>
                                        <p:attrNameLst>
                                          <p:attrName>ppt_x</p:attrName>
                                        </p:attrNameLst>
                                      </p:cBhvr>
                                      <p:tavLst>
                                        <p:tav tm="0">
                                          <p:val>
                                            <p:strVal val="#ppt_x"/>
                                          </p:val>
                                        </p:tav>
                                        <p:tav tm="100000">
                                          <p:val>
                                            <p:strVal val="#ppt_x"/>
                                          </p:val>
                                        </p:tav>
                                      </p:tavLst>
                                    </p:anim>
                                    <p:anim calcmode="lin" valueType="num">
                                      <p:cBhvr additive="base">
                                        <p:cTn id="1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additive="base">
                                        <p:cTn id="139" dur="500" fill="hold"/>
                                        <p:tgtEl>
                                          <p:spTgt spid="70"/>
                                        </p:tgtEl>
                                        <p:attrNameLst>
                                          <p:attrName>ppt_x</p:attrName>
                                        </p:attrNameLst>
                                      </p:cBhvr>
                                      <p:tavLst>
                                        <p:tav tm="0">
                                          <p:val>
                                            <p:strVal val="#ppt_x"/>
                                          </p:val>
                                        </p:tav>
                                        <p:tav tm="100000">
                                          <p:val>
                                            <p:strVal val="#ppt_x"/>
                                          </p:val>
                                        </p:tav>
                                      </p:tavLst>
                                    </p:anim>
                                    <p:anim calcmode="lin" valueType="num">
                                      <p:cBhvr additive="base">
                                        <p:cTn id="140" dur="500" fill="hold"/>
                                        <p:tgtEl>
                                          <p:spTgt spid="7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 calcmode="lin" valueType="num">
                                      <p:cBhvr additive="base">
                                        <p:cTn id="143" dur="500" fill="hold"/>
                                        <p:tgtEl>
                                          <p:spTgt spid="84"/>
                                        </p:tgtEl>
                                        <p:attrNameLst>
                                          <p:attrName>ppt_x</p:attrName>
                                        </p:attrNameLst>
                                      </p:cBhvr>
                                      <p:tavLst>
                                        <p:tav tm="0">
                                          <p:val>
                                            <p:strVal val="#ppt_x"/>
                                          </p:val>
                                        </p:tav>
                                        <p:tav tm="100000">
                                          <p:val>
                                            <p:strVal val="#ppt_x"/>
                                          </p:val>
                                        </p:tav>
                                      </p:tavLst>
                                    </p:anim>
                                    <p:anim calcmode="lin" valueType="num">
                                      <p:cBhvr additive="base">
                                        <p:cTn id="144" dur="500" fill="hold"/>
                                        <p:tgtEl>
                                          <p:spTgt spid="84"/>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anim calcmode="lin" valueType="num">
                                      <p:cBhvr additive="base">
                                        <p:cTn id="147" dur="500" fill="hold"/>
                                        <p:tgtEl>
                                          <p:spTgt spid="85"/>
                                        </p:tgtEl>
                                        <p:attrNameLst>
                                          <p:attrName>ppt_x</p:attrName>
                                        </p:attrNameLst>
                                      </p:cBhvr>
                                      <p:tavLst>
                                        <p:tav tm="0">
                                          <p:val>
                                            <p:strVal val="#ppt_x"/>
                                          </p:val>
                                        </p:tav>
                                        <p:tav tm="100000">
                                          <p:val>
                                            <p:strVal val="#ppt_x"/>
                                          </p:val>
                                        </p:tav>
                                      </p:tavLst>
                                    </p:anim>
                                    <p:anim calcmode="lin" valueType="num">
                                      <p:cBhvr additive="base">
                                        <p:cTn id="148" dur="500" fill="hold"/>
                                        <p:tgtEl>
                                          <p:spTgt spid="8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anim calcmode="lin" valueType="num">
                                      <p:cBhvr additive="base">
                                        <p:cTn id="151" dur="500" fill="hold"/>
                                        <p:tgtEl>
                                          <p:spTgt spid="72"/>
                                        </p:tgtEl>
                                        <p:attrNameLst>
                                          <p:attrName>ppt_x</p:attrName>
                                        </p:attrNameLst>
                                      </p:cBhvr>
                                      <p:tavLst>
                                        <p:tav tm="0">
                                          <p:val>
                                            <p:strVal val="#ppt_x"/>
                                          </p:val>
                                        </p:tav>
                                        <p:tav tm="100000">
                                          <p:val>
                                            <p:strVal val="#ppt_x"/>
                                          </p:val>
                                        </p:tav>
                                      </p:tavLst>
                                    </p:anim>
                                    <p:anim calcmode="lin" valueType="num">
                                      <p:cBhvr additive="base">
                                        <p:cTn id="152" dur="500" fill="hold"/>
                                        <p:tgtEl>
                                          <p:spTgt spid="7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ppt_x"/>
                                          </p:val>
                                        </p:tav>
                                        <p:tav tm="100000">
                                          <p:val>
                                            <p:strVal val="#ppt_x"/>
                                          </p:val>
                                        </p:tav>
                                      </p:tavLst>
                                    </p:anim>
                                    <p:anim calcmode="lin" valueType="num">
                                      <p:cBhvr additive="base">
                                        <p:cTn id="156" dur="500" fill="hold"/>
                                        <p:tgtEl>
                                          <p:spTgt spid="79"/>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anim calcmode="lin" valueType="num">
                                      <p:cBhvr additive="base">
                                        <p:cTn id="159" dur="500" fill="hold"/>
                                        <p:tgtEl>
                                          <p:spTgt spid="78"/>
                                        </p:tgtEl>
                                        <p:attrNameLst>
                                          <p:attrName>ppt_x</p:attrName>
                                        </p:attrNameLst>
                                      </p:cBhvr>
                                      <p:tavLst>
                                        <p:tav tm="0">
                                          <p:val>
                                            <p:strVal val="#ppt_x"/>
                                          </p:val>
                                        </p:tav>
                                        <p:tav tm="100000">
                                          <p:val>
                                            <p:strVal val="#ppt_x"/>
                                          </p:val>
                                        </p:tav>
                                      </p:tavLst>
                                    </p:anim>
                                    <p:anim calcmode="lin" valueType="num">
                                      <p:cBhvr additive="base">
                                        <p:cTn id="160" dur="500" fill="hold"/>
                                        <p:tgtEl>
                                          <p:spTgt spid="7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 calcmode="lin" valueType="num">
                                      <p:cBhvr additive="base">
                                        <p:cTn id="167" dur="500" fill="hold"/>
                                        <p:tgtEl>
                                          <p:spTgt spid="71"/>
                                        </p:tgtEl>
                                        <p:attrNameLst>
                                          <p:attrName>ppt_x</p:attrName>
                                        </p:attrNameLst>
                                      </p:cBhvr>
                                      <p:tavLst>
                                        <p:tav tm="0">
                                          <p:val>
                                            <p:strVal val="#ppt_x"/>
                                          </p:val>
                                        </p:tav>
                                        <p:tav tm="100000">
                                          <p:val>
                                            <p:strVal val="#ppt_x"/>
                                          </p:val>
                                        </p:tav>
                                      </p:tavLst>
                                    </p:anim>
                                    <p:anim calcmode="lin" valueType="num">
                                      <p:cBhvr additive="base">
                                        <p:cTn id="168" dur="500" fill="hold"/>
                                        <p:tgtEl>
                                          <p:spTgt spid="71"/>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0"/>
                                        </p:tgtEl>
                                        <p:attrNameLst>
                                          <p:attrName>style.visibility</p:attrName>
                                        </p:attrNameLst>
                                      </p:cBhvr>
                                      <p:to>
                                        <p:strVal val="visible"/>
                                      </p:to>
                                    </p:set>
                                    <p:anim calcmode="lin" valueType="num">
                                      <p:cBhvr additive="base">
                                        <p:cTn id="171" dur="500" fill="hold"/>
                                        <p:tgtEl>
                                          <p:spTgt spid="80"/>
                                        </p:tgtEl>
                                        <p:attrNameLst>
                                          <p:attrName>ppt_x</p:attrName>
                                        </p:attrNameLst>
                                      </p:cBhvr>
                                      <p:tavLst>
                                        <p:tav tm="0">
                                          <p:val>
                                            <p:strVal val="#ppt_x"/>
                                          </p:val>
                                        </p:tav>
                                        <p:tav tm="100000">
                                          <p:val>
                                            <p:strVal val="#ppt_x"/>
                                          </p:val>
                                        </p:tav>
                                      </p:tavLst>
                                    </p:anim>
                                    <p:anim calcmode="lin" valueType="num">
                                      <p:cBhvr additive="base">
                                        <p:cTn id="172" dur="500" fill="hold"/>
                                        <p:tgtEl>
                                          <p:spTgt spid="80"/>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1"/>
                                        </p:tgtEl>
                                        <p:attrNameLst>
                                          <p:attrName>style.visibility</p:attrName>
                                        </p:attrNameLst>
                                      </p:cBhvr>
                                      <p:to>
                                        <p:strVal val="visible"/>
                                      </p:to>
                                    </p:set>
                                    <p:anim calcmode="lin" valueType="num">
                                      <p:cBhvr additive="base">
                                        <p:cTn id="175" dur="500" fill="hold"/>
                                        <p:tgtEl>
                                          <p:spTgt spid="81"/>
                                        </p:tgtEl>
                                        <p:attrNameLst>
                                          <p:attrName>ppt_x</p:attrName>
                                        </p:attrNameLst>
                                      </p:cBhvr>
                                      <p:tavLst>
                                        <p:tav tm="0">
                                          <p:val>
                                            <p:strVal val="#ppt_x"/>
                                          </p:val>
                                        </p:tav>
                                        <p:tav tm="100000">
                                          <p:val>
                                            <p:strVal val="#ppt_x"/>
                                          </p:val>
                                        </p:tav>
                                      </p:tavLst>
                                    </p:anim>
                                    <p:anim calcmode="lin" valueType="num">
                                      <p:cBhvr additive="base">
                                        <p:cTn id="176" dur="500" fill="hold"/>
                                        <p:tgtEl>
                                          <p:spTgt spid="81"/>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 calcmode="lin" valueType="num">
                                      <p:cBhvr additive="base">
                                        <p:cTn id="187" dur="500" fill="hold"/>
                                        <p:tgtEl>
                                          <p:spTgt spid="74"/>
                                        </p:tgtEl>
                                        <p:attrNameLst>
                                          <p:attrName>ppt_x</p:attrName>
                                        </p:attrNameLst>
                                      </p:cBhvr>
                                      <p:tavLst>
                                        <p:tav tm="0">
                                          <p:val>
                                            <p:strVal val="#ppt_x"/>
                                          </p:val>
                                        </p:tav>
                                        <p:tav tm="100000">
                                          <p:val>
                                            <p:strVal val="#ppt_x"/>
                                          </p:val>
                                        </p:tav>
                                      </p:tavLst>
                                    </p:anim>
                                    <p:anim calcmode="lin" valueType="num">
                                      <p:cBhvr additive="base">
                                        <p:cTn id="188" dur="500" fill="hold"/>
                                        <p:tgtEl>
                                          <p:spTgt spid="74"/>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anim calcmode="lin" valueType="num">
                                      <p:cBhvr additive="base">
                                        <p:cTn id="191" dur="500" fill="hold"/>
                                        <p:tgtEl>
                                          <p:spTgt spid="73"/>
                                        </p:tgtEl>
                                        <p:attrNameLst>
                                          <p:attrName>ppt_x</p:attrName>
                                        </p:attrNameLst>
                                      </p:cBhvr>
                                      <p:tavLst>
                                        <p:tav tm="0">
                                          <p:val>
                                            <p:strVal val="#ppt_x"/>
                                          </p:val>
                                        </p:tav>
                                        <p:tav tm="100000">
                                          <p:val>
                                            <p:strVal val="#ppt_x"/>
                                          </p:val>
                                        </p:tav>
                                      </p:tavLst>
                                    </p:anim>
                                    <p:anim calcmode="lin" valueType="num">
                                      <p:cBhvr additive="base">
                                        <p:cTn id="1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p:bldP spid="15" grpId="0"/>
      <p:bldP spid="16" grpId="0"/>
      <p:bldP spid="17" grpId="0"/>
      <p:bldP spid="18" grpId="0"/>
      <p:bldP spid="41" grpId="0" animBg="1"/>
      <p:bldP spid="42" grpId="0" animBg="1"/>
      <p:bldP spid="43" grpId="0"/>
      <p:bldP spid="44" grpId="0"/>
      <p:bldP spid="45" grpId="0"/>
      <p:bldP spid="46" grpId="0"/>
      <p:bldP spid="47" grpId="0"/>
      <p:bldP spid="48" grpId="0"/>
      <p:bldP spid="49" grpId="0"/>
      <p:bldP spid="70" grpId="0" animBg="1"/>
      <p:bldP spid="71" grpId="0" animBg="1"/>
      <p:bldP spid="72" grpId="0"/>
      <p:bldP spid="73" grpId="0"/>
      <p:bldP spid="74" grpId="0"/>
      <p:bldP spid="76" grpId="0"/>
      <p:bldP spid="84" grpId="0"/>
      <p:bldP spid="8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09A9B-7130-4CBC-8945-73B9C3C1CE6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Recap</a:t>
            </a:r>
            <a:endParaRPr lang="en-IN" sz="3000" dirty="0">
              <a:latin typeface="Calibri (Body)"/>
            </a:endParaRPr>
          </a:p>
        </p:txBody>
      </p:sp>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lvl="0"/>
            <a:r>
              <a:rPr lang="en-US" sz="2200" dirty="0">
                <a:solidFill>
                  <a:srgbClr val="FF0000"/>
                </a:solidFill>
                <a:latin typeface="Calibri (Body)"/>
              </a:rPr>
              <a:t>Access control systems</a:t>
            </a:r>
            <a:endParaRPr lang="en-IN" sz="2200" dirty="0">
              <a:solidFill>
                <a:srgbClr val="FF0000"/>
              </a:solidFill>
              <a:latin typeface="Calibri (Body)"/>
            </a:endParaRPr>
          </a:p>
          <a:p>
            <a:pPr lvl="1"/>
            <a:r>
              <a:rPr lang="en-US" sz="2200" dirty="0">
                <a:latin typeface="Calibri (Body)"/>
              </a:rPr>
              <a:t>File permissions</a:t>
            </a:r>
            <a:endParaRPr lang="en-IN" sz="2200" dirty="0">
              <a:latin typeface="Calibri (Body)"/>
            </a:endParaRPr>
          </a:p>
          <a:p>
            <a:pPr lvl="1"/>
            <a:r>
              <a:rPr lang="en-US" sz="2200" dirty="0">
                <a:latin typeface="Calibri (Body)"/>
              </a:rPr>
              <a:t>Program permissions</a:t>
            </a:r>
            <a:endParaRPr lang="en-IN" sz="2200" dirty="0">
              <a:latin typeface="Calibri (Body)"/>
            </a:endParaRPr>
          </a:p>
          <a:p>
            <a:pPr lvl="1"/>
            <a:r>
              <a:rPr lang="en-US" sz="2200" dirty="0">
                <a:latin typeface="Calibri (Body)"/>
              </a:rPr>
              <a:t>Data rights permissions</a:t>
            </a:r>
          </a:p>
          <a:p>
            <a:pPr lvl="1">
              <a:buNone/>
            </a:pPr>
            <a:endParaRPr lang="en-US" sz="2200" dirty="0">
              <a:latin typeface="Calibri (Body)"/>
            </a:endParaRPr>
          </a:p>
          <a:p>
            <a:r>
              <a:rPr lang="en-IN" sz="2200" dirty="0">
                <a:solidFill>
                  <a:srgbClr val="FF0000"/>
                </a:solidFill>
                <a:latin typeface="Calibri (Body)"/>
              </a:rPr>
              <a:t>Security Threats</a:t>
            </a:r>
          </a:p>
          <a:p>
            <a:pPr lvl="1"/>
            <a:r>
              <a:rPr lang="en-IN" sz="2200" dirty="0">
                <a:latin typeface="Calibri (Body)"/>
              </a:rPr>
              <a:t>Viruses</a:t>
            </a:r>
          </a:p>
          <a:p>
            <a:pPr lvl="1"/>
            <a:r>
              <a:rPr lang="en-US" sz="2200" dirty="0">
                <a:latin typeface="Calibri (Body)"/>
              </a:rPr>
              <a:t>Trojan Horses </a:t>
            </a:r>
            <a:endParaRPr lang="en-IN" sz="2200" dirty="0">
              <a:latin typeface="Calibri (Body)"/>
            </a:endParaRPr>
          </a:p>
          <a:p>
            <a:pPr lvl="1"/>
            <a:r>
              <a:rPr lang="en-IN" sz="2200" dirty="0">
                <a:latin typeface="Calibri (Body)"/>
              </a:rPr>
              <a:t>Worm</a:t>
            </a:r>
          </a:p>
          <a:p>
            <a:pPr lvl="1"/>
            <a:r>
              <a:rPr lang="en-US" sz="2200" dirty="0">
                <a:latin typeface="Calibri (Body)"/>
              </a:rPr>
              <a:t>IP Spoofing </a:t>
            </a:r>
            <a:endParaRPr lang="en-IN" sz="2200" dirty="0">
              <a:latin typeface="Calibri (Body)"/>
            </a:endParaRPr>
          </a:p>
          <a:p>
            <a:pPr lvl="1"/>
            <a:r>
              <a:rPr lang="en-US" sz="2200" dirty="0">
                <a:latin typeface="Calibri (Body)"/>
              </a:rPr>
              <a:t>Malicious Software </a:t>
            </a:r>
            <a:endParaRPr lang="en-IN" sz="2200" dirty="0">
              <a:latin typeface="Calibri (Body)"/>
            </a:endParaRPr>
          </a:p>
          <a:p>
            <a:pPr lvl="1">
              <a:buNone/>
            </a:pPr>
            <a:endParaRPr lang="en-IN" dirty="0"/>
          </a:p>
          <a:p>
            <a:pPr algn="just">
              <a:spcAft>
                <a:spcPts val="1200"/>
              </a:spcAft>
              <a:buNone/>
            </a:pPr>
            <a:endParaRPr lang="en-US" sz="2200" dirty="0">
              <a:latin typeface="Calibri (Body)"/>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worm in Network security?</a:t>
            </a:r>
            <a:endParaRPr lang="en-IN" sz="2400" dirty="0"/>
          </a:p>
          <a:p>
            <a:pPr marL="457200" indent="-457200">
              <a:buFont typeface="+mj-lt"/>
              <a:buAutoNum type="arabicPeriod"/>
            </a:pPr>
            <a:r>
              <a:rPr lang="en-US" sz="2400" dirty="0"/>
              <a:t>Differentiate  trapdoor and Trojan horse.</a:t>
            </a:r>
            <a:endParaRPr lang="en-IN" sz="2400" dirty="0"/>
          </a:p>
          <a:p>
            <a:pPr marL="457200" indent="-457200">
              <a:buFont typeface="+mj-lt"/>
              <a:buAutoNum type="arabicPeriod"/>
            </a:pPr>
            <a:r>
              <a:rPr lang="en-US" sz="2400" dirty="0"/>
              <a:t>What is </a:t>
            </a:r>
            <a:r>
              <a:rPr lang="en-US" sz="2400" dirty="0" err="1"/>
              <a:t>DoS</a:t>
            </a:r>
            <a:r>
              <a:rPr lang="en-US" sz="2400" dirty="0"/>
              <a:t> attack?</a:t>
            </a:r>
            <a:endParaRPr lang="en-IN" sz="2400" dirty="0"/>
          </a:p>
          <a:p>
            <a:pPr marL="457200" indent="-457200">
              <a:buFont typeface="+mj-lt"/>
              <a:buAutoNum type="arabicPeriod"/>
            </a:pPr>
            <a:r>
              <a:rPr lang="en-IN" sz="2400" dirty="0"/>
              <a:t>Write 5 viruses name.</a:t>
            </a:r>
          </a:p>
          <a:p>
            <a:pPr marL="457200" indent="-457200">
              <a:buFont typeface="+mj-lt"/>
              <a:buAutoNum type="arabicPeriod"/>
            </a:pPr>
            <a:r>
              <a:rPr lang="en-US" sz="2400" dirty="0"/>
              <a:t>Differentiate between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382190EB-CD6A-475A-8257-BAEBEB096E58}"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Explain the difference between Virus, Worms, Logic bomb and Trojan Horse?</a:t>
            </a: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2C563C5B-4452-472A-BABB-4372816DBBEA}"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Calibri (Body)"/>
              </a:rPr>
              <a:t>4. What is the data security consideration? Explain in this reference Data backup security, Data archival security and Data disposal considerations?</a:t>
            </a:r>
            <a:r>
              <a:rPr lang="en-US" sz="2200" b="1" dirty="0">
                <a:latin typeface="Calibri (Body)"/>
              </a:rPr>
              <a:t>	</a:t>
            </a:r>
          </a:p>
          <a:p>
            <a:pPr marL="0" indent="0" algn="just">
              <a:buNone/>
            </a:pPr>
            <a:r>
              <a:rPr lang="en-US" sz="2200" dirty="0">
                <a:latin typeface="Calibri (Body)"/>
              </a:rPr>
              <a:t>5. How can be Intrusion Detection system is the backbone of Information system? Justify along with its categories?</a:t>
            </a:r>
          </a:p>
          <a:p>
            <a:pPr marL="0" indent="0" algn="just">
              <a:buNone/>
            </a:pPr>
            <a:r>
              <a:rPr lang="en-US" sz="2200" dirty="0">
                <a:latin typeface="Calibri (Body)"/>
              </a:rPr>
              <a:t>6. 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8FBA3007-07CC-4CA7-8D37-FC4781D26956}"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9</a:t>
            </a:fld>
            <a:endParaRPr lang="en-US" sz="1200" b="0" strike="noStrike" spc="-1" dirty="0">
              <a:latin typeface="Calibri (Body)"/>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 xmlns:a16="http://schemas.microsoft.com/office/drawing/2014/main" id="{0A91E364-C308-4995-9577-45339B6A6421}"/>
              </a:ext>
            </a:extLst>
          </p:cNvPr>
          <p:cNvSpPr>
            <a:spLocks noGrp="1"/>
          </p:cNvSpPr>
          <p:nvPr>
            <p:ph type="dt" sz="half" idx="10"/>
          </p:nvPr>
        </p:nvSpPr>
        <p:spPr/>
        <p:txBody>
          <a:bodyPr/>
          <a:lstStyle/>
          <a:p>
            <a:fld id="{BC7817FE-1F18-4498-8623-F1588F6A3870}" type="datetime1">
              <a:rPr lang="en-US" smtClean="0"/>
              <a:pPr/>
              <a:t>2/17/2024</a:t>
            </a:fld>
            <a:endParaRPr lang="en-US"/>
          </a:p>
        </p:txBody>
      </p:sp>
      <p:sp>
        <p:nvSpPr>
          <p:cNvPr id="3" name="Footer Placeholder 2">
            <a:extLst>
              <a:ext uri="{FF2B5EF4-FFF2-40B4-BE49-F238E27FC236}">
                <a16:creationId xmlns="" xmlns:a16="http://schemas.microsoft.com/office/drawing/2014/main" id="{5FF6CB20-AF5C-4CB4-A94B-A3D6AC9BAAB3}"/>
              </a:ext>
            </a:extLst>
          </p:cNvPr>
          <p:cNvSpPr>
            <a:spLocks noGrp="1"/>
          </p:cNvSpPr>
          <p:nvPr>
            <p:ph type="ftr" sz="quarter" idx="11"/>
          </p:nvPr>
        </p:nvSpPr>
        <p:spPr>
          <a:xfrm>
            <a:off x="2521145" y="6356350"/>
            <a:ext cx="5279771" cy="365125"/>
          </a:xfrm>
        </p:spPr>
        <p:txBody>
          <a:bodyPr/>
          <a:lstStyle/>
          <a:p>
            <a:r>
              <a:rPr lang="en-US" smtClean="0"/>
              <a:t>Mushtaq Ahmad Rather             Cyber security ANC0401                                    Unit 2</a:t>
            </a:r>
            <a:endParaRPr lang="en-US" dirty="0"/>
          </a:p>
        </p:txBody>
      </p:sp>
      <p:sp>
        <p:nvSpPr>
          <p:cNvPr id="4" name="Slide Number Placeholder 3">
            <a:extLst>
              <a:ext uri="{FF2B5EF4-FFF2-40B4-BE49-F238E27FC236}">
                <a16:creationId xmlns="" xmlns:a16="http://schemas.microsoft.com/office/drawing/2014/main" id="{FFFA25DE-E25D-B41D-F230-F3DDFE6C88FE}"/>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r>
              <a:rPr lang="en-US" sz="2200" dirty="0">
                <a:hlinkClick r:id="rId4"/>
              </a:rPr>
              <a:t>https://www.youtube.com/watch?v=qEbZN9GPQ6A</a:t>
            </a:r>
            <a:endParaRPr lang="en-US" sz="2200" dirty="0"/>
          </a:p>
          <a:p>
            <a:r>
              <a:rPr lang="en-US" sz="2200" dirty="0">
                <a:hlinkClick r:id="rId5"/>
              </a:rPr>
              <a:t>https://youtu.be/dYQMzyfFrTE</a:t>
            </a:r>
            <a:endParaRPr lang="en-US" sz="2200" dirty="0"/>
          </a:p>
          <a:p>
            <a:r>
              <a:rPr lang="en-US" sz="2200" dirty="0">
                <a:hlinkClick r:id="rId6"/>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21E8EC2D-18EA-42C4-94DE-64AF7EDB42E1}" type="datetime1">
              <a:rPr lang="en-US" smtClean="0"/>
              <a:pPr/>
              <a:t>2/17/2024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 Links</a:t>
            </a: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DAEAAFC-1399-4C81-98BC-9BB8357F012E}" type="datetime1">
              <a:rPr lang="en-US" smtClean="0"/>
              <a:pPr/>
              <a:t>2/17/2024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extLst>
                    <a:ext uri="{9D8B030D-6E8A-4147-A177-3AD203B41FA5}">
                      <a16:colId xmlns="" xmlns:a16="http://schemas.microsoft.com/office/drawing/2014/main" val="20000"/>
                    </a:ext>
                  </a:extLst>
                </a:gridCol>
                <a:gridCol w="2540000">
                  <a:extLst>
                    <a:ext uri="{9D8B030D-6E8A-4147-A177-3AD203B41FA5}">
                      <a16:colId xmlns="" xmlns:a16="http://schemas.microsoft.com/office/drawing/2014/main" val="20001"/>
                    </a:ext>
                  </a:extLst>
                </a:gridCol>
                <a:gridCol w="2540000">
                  <a:extLst>
                    <a:ext uri="{9D8B030D-6E8A-4147-A177-3AD203B41FA5}">
                      <a16:colId xmlns="" xmlns:a16="http://schemas.microsoft.com/office/drawing/2014/main" val="20002"/>
                    </a:ext>
                  </a:extLst>
                </a:gridCol>
              </a:tblGrid>
              <a:tr h="415895">
                <a:tc>
                  <a:txBody>
                    <a:bodyPr/>
                    <a:lstStyle/>
                    <a:p>
                      <a:pPr algn="ctr"/>
                      <a:r>
                        <a:rPr lang="en-GB" sz="2200" dirty="0">
                          <a:latin typeface="Calibri (Body)"/>
                          <a:cs typeface="Times New Roman" pitchFamily="18" charset="0"/>
                        </a:rPr>
                        <a:t>Topic</a:t>
                      </a:r>
                    </a:p>
                  </a:txBody>
                  <a:tcPr marL="0" marR="0" marT="0" marB="0" anchor="ctr"/>
                </a:tc>
                <a:tc>
                  <a:txBody>
                    <a:bodyPr/>
                    <a:lstStyle/>
                    <a:p>
                      <a:pPr algn="ctr"/>
                      <a:r>
                        <a:rPr lang="en-GB" sz="2200" dirty="0">
                          <a:latin typeface="Calibri (Body)"/>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itchFamily="18" charset="0"/>
                        </a:rPr>
                        <a:t>CO Mapping</a:t>
                      </a:r>
                    </a:p>
                  </a:txBody>
                  <a:tcPr/>
                </a:tc>
                <a:extLst>
                  <a:ext uri="{0D108BD9-81ED-4DB2-BD59-A6C34878D82A}">
                    <a16:rowId xmlns="" xmlns:a16="http://schemas.microsoft.com/office/drawing/2014/main" val="10000"/>
                  </a:ext>
                </a:extLst>
              </a:tr>
              <a:tr h="2632105">
                <a:tc>
                  <a:txBody>
                    <a:bodyPr/>
                    <a:lstStyle/>
                    <a:p>
                      <a:pPr marL="0" indent="0" algn="ctr">
                        <a:buFont typeface="Arial" pitchFamily="34" charset="0"/>
                        <a:buNone/>
                      </a:pPr>
                      <a:r>
                        <a:rPr lang="en-IN" sz="2200" kern="1200" dirty="0">
                          <a:solidFill>
                            <a:schemeClr val="dk1"/>
                          </a:solidFill>
                          <a:latin typeface="Calibri (Body)"/>
                          <a:ea typeface="+mn-ea"/>
                          <a:cs typeface="Times New Roman" pitchFamily="18" charset="0"/>
                        </a:rPr>
                        <a:t>Security Threats to E-Commerce</a:t>
                      </a:r>
                      <a:endParaRPr lang="en-US" sz="2200" b="1" dirty="0">
                        <a:solidFill>
                          <a:schemeClr val="tx1"/>
                        </a:solidFill>
                        <a:latin typeface="Calibri (Body)"/>
                        <a:cs typeface="Times New Roman" pitchFamily="18" charset="0"/>
                      </a:endParaRPr>
                    </a:p>
                  </a:txBody>
                  <a:tcPr marL="0" marR="0" marT="0" marB="0" anchor="ctr"/>
                </a:tc>
                <a:tc>
                  <a:txBody>
                    <a:bodyPr/>
                    <a:lstStyle/>
                    <a:p>
                      <a:r>
                        <a:rPr lang="en-IN" sz="2200" b="0" i="0" kern="1200" dirty="0">
                          <a:solidFill>
                            <a:schemeClr val="dk1"/>
                          </a:solidFill>
                          <a:latin typeface="Calibri (Body)"/>
                          <a:ea typeface="+mn-ea"/>
                          <a:cs typeface="Times New Roman" pitchFamily="18" charset="0"/>
                        </a:rPr>
                        <a:t>Develop an understanding of  threats to </a:t>
                      </a:r>
                      <a:r>
                        <a:rPr lang="en-US" sz="2200" kern="1200" dirty="0">
                          <a:solidFill>
                            <a:schemeClr val="dk1"/>
                          </a:solidFill>
                          <a:latin typeface="Calibri (Body)"/>
                          <a:ea typeface="+mn-ea"/>
                          <a:cs typeface="Times New Roman" pitchFamily="18" charset="0"/>
                        </a:rPr>
                        <a:t>Electronic Payment System, e- Cash,  </a:t>
                      </a:r>
                      <a:r>
                        <a:rPr lang="en-IN" sz="2200" kern="1200" dirty="0">
                          <a:solidFill>
                            <a:schemeClr val="dk1"/>
                          </a:solidFill>
                          <a:latin typeface="Calibri (Body)"/>
                          <a:ea typeface="+mn-ea"/>
                          <a:cs typeface="Times New Roman" pitchFamily="18" charset="0"/>
                        </a:rPr>
                        <a:t>Credit/Debit Cards.</a:t>
                      </a:r>
                      <a:endParaRPr lang="en-GB" sz="2200" dirty="0">
                        <a:latin typeface="Calibri (Body)"/>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Calibri (Body)"/>
                          <a:ea typeface="+mn-ea"/>
                          <a:cs typeface="Times New Roman" pitchFamily="18" charset="0"/>
                        </a:rPr>
                        <a:t>CO2</a:t>
                      </a:r>
                    </a:p>
                  </a:txBody>
                  <a:tcPr anchor="ctr"/>
                </a:tc>
                <a:extLst>
                  <a:ext uri="{0D108BD9-81ED-4DB2-BD59-A6C34878D82A}">
                    <a16:rowId xmlns="" xmlns:a16="http://schemas.microsoft.com/office/drawing/2014/main" val="10001"/>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1DA79C-9DAF-4AB7-BCB4-EF5B69775AE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 (CO2)</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371600"/>
            <a:ext cx="8115328" cy="4414854"/>
          </a:xfrm>
        </p:spPr>
        <p:txBody>
          <a:bodyPr spcCol="0">
            <a:normAutofit/>
          </a:bodyPr>
          <a:lstStyle/>
          <a:p>
            <a:pPr algn="just">
              <a:spcAft>
                <a:spcPts val="1200"/>
              </a:spcAft>
            </a:pPr>
            <a:r>
              <a:rPr lang="en-IN" sz="2200" dirty="0">
                <a:latin typeface="Calibri (Body)"/>
              </a:rPr>
              <a:t>E-Commerce refers to the activity of buying and selling things over the internet.</a:t>
            </a:r>
          </a:p>
          <a:p>
            <a:pPr algn="just">
              <a:spcAft>
                <a:spcPts val="1200"/>
              </a:spcAft>
            </a:pPr>
            <a:r>
              <a:rPr lang="en-IN" sz="2200" dirty="0">
                <a:latin typeface="Calibri (Body)"/>
              </a:rPr>
              <a:t>E-commerce can be drawn on many technologies such as mobile commerce, Internet marketing, online transaction processing, electronic funds transfer, supply chain management, electronic data interchange (EDI), inventory management systems, and automated data collection systems.</a:t>
            </a:r>
          </a:p>
          <a:p>
            <a:pPr algn="just">
              <a:spcAft>
                <a:spcPts val="1200"/>
              </a:spcAft>
            </a:pPr>
            <a:r>
              <a:rPr lang="en-IN" sz="2200" dirty="0">
                <a:latin typeface="Calibri (Body)"/>
              </a:rPr>
              <a:t>E-commerce threat is occurring by using the internet for unfair means with the intention of stealing, fraud and security breach</a:t>
            </a:r>
          </a:p>
          <a:p>
            <a:pPr algn="just">
              <a:spcAft>
                <a:spcPts val="1200"/>
              </a:spcAft>
            </a:pPr>
            <a:endParaRPr lang="en-US" sz="2200" dirty="0">
              <a:latin typeface="Calibri (Body)"/>
            </a:endParaRP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046E2F-62F6-4990-8282-72E7E381AEBB}"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34"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676400"/>
            <a:ext cx="8286808" cy="4110054"/>
          </a:xfrm>
        </p:spPr>
        <p:txBody>
          <a:bodyPr spcCol="0">
            <a:normAutofit/>
          </a:bodyPr>
          <a:lstStyle/>
          <a:p>
            <a:pPr algn="just">
              <a:spcAft>
                <a:spcPts val="1200"/>
              </a:spcAft>
            </a:pPr>
            <a:r>
              <a:rPr lang="en-IN" sz="2200" dirty="0">
                <a:latin typeface="Calibri (Body)"/>
              </a:rPr>
              <a:t>Unauthorized internal users who may access confidential information by using passwords for committing fraud or theft.</a:t>
            </a:r>
          </a:p>
          <a:p>
            <a:pPr algn="just">
              <a:spcAft>
                <a:spcPts val="1200"/>
              </a:spcAft>
            </a:pPr>
            <a:r>
              <a:rPr lang="en-IN" sz="2200" dirty="0">
                <a:latin typeface="Calibri (Body)"/>
              </a:rPr>
              <a:t>Former employees of an organization who have maintained access to the information sources directly by creating alternative password. “back doors” into the computer systems or indirectly through former co- workers.</a:t>
            </a:r>
          </a:p>
          <a:p>
            <a:pPr algn="just">
              <a:spcAft>
                <a:spcPts val="1200"/>
              </a:spcAft>
            </a:pPr>
            <a:r>
              <a:rPr lang="en-IN" sz="2200" dirty="0">
                <a:latin typeface="Calibri (Body)"/>
              </a:rPr>
              <a:t>Weak access point in information infrastructure and security that can expose company information and trade secrets.</a:t>
            </a: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B1528D-DB83-470D-9200-43B7ECAA7893}"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Electronic Payment Systems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571472" y="1000108"/>
            <a:ext cx="8286808" cy="4786346"/>
          </a:xfrm>
        </p:spPr>
        <p:txBody>
          <a:bodyPr spcCol="0">
            <a:normAutofit fontScale="92500" lnSpcReduction="20000"/>
          </a:bodyPr>
          <a:lstStyle/>
          <a:p>
            <a:pPr algn="just"/>
            <a:r>
              <a:rPr lang="en-US" sz="2400" dirty="0">
                <a:latin typeface="Calibri (Body)"/>
                <a:cs typeface="Times New Roman" panose="02020603050405020304" pitchFamily="18" charset="0"/>
              </a:rPr>
              <a:t>E-Commerce or Electronics Commerce sites use electronic payment where electronic payment refers </a:t>
            </a:r>
            <a:r>
              <a:rPr lang="en-IN" sz="2400" dirty="0">
                <a:latin typeface="Calibri (Body)"/>
                <a:cs typeface="Times New Roman" panose="02020603050405020304" pitchFamily="18" charset="0"/>
              </a:rPr>
              <a:t>to paperless monetary transactions.</a:t>
            </a:r>
          </a:p>
          <a:p>
            <a:pPr algn="just"/>
            <a:r>
              <a:rPr lang="en-US" sz="2400" dirty="0">
                <a:latin typeface="Calibri (Body)"/>
                <a:cs typeface="Times New Roman" panose="02020603050405020304" pitchFamily="18" charset="0"/>
              </a:rPr>
              <a:t>Electronic payment has revolutionized the business processing by reducing paper work, transaction </a:t>
            </a:r>
            <a:r>
              <a:rPr lang="en-IN" sz="2400" dirty="0">
                <a:latin typeface="Calibri (Body)"/>
                <a:cs typeface="Times New Roman" panose="02020603050405020304" pitchFamily="18" charset="0"/>
              </a:rPr>
              <a:t>costs, labour cost.</a:t>
            </a:r>
          </a:p>
          <a:p>
            <a:pPr algn="just"/>
            <a:r>
              <a:rPr lang="en-US" sz="2400" dirty="0">
                <a:latin typeface="Calibri (Body)"/>
                <a:cs typeface="Times New Roman" panose="02020603050405020304" pitchFamily="18" charset="0"/>
              </a:rPr>
              <a:t>Being user friendly and less time consuming than manual processing, helps business organization to expand its market reach / expansion.</a:t>
            </a:r>
          </a:p>
          <a:p>
            <a:pPr lvl="1" algn="just"/>
            <a:r>
              <a:rPr lang="en-IN" sz="2400" dirty="0">
                <a:latin typeface="Calibri (Body)"/>
                <a:cs typeface="Times New Roman" panose="02020603050405020304" pitchFamily="18" charset="0"/>
              </a:rPr>
              <a:t>Credit Card</a:t>
            </a:r>
          </a:p>
          <a:p>
            <a:pPr lvl="1" algn="just"/>
            <a:r>
              <a:rPr lang="en-IN" sz="2400" dirty="0">
                <a:latin typeface="Calibri (Body)"/>
                <a:cs typeface="Times New Roman" panose="02020603050405020304" pitchFamily="18" charset="0"/>
              </a:rPr>
              <a:t>Debit Card</a:t>
            </a:r>
          </a:p>
          <a:p>
            <a:pPr lvl="1" algn="just"/>
            <a:r>
              <a:rPr lang="en-IN" sz="2400" dirty="0">
                <a:latin typeface="Calibri (Body)"/>
                <a:cs typeface="Times New Roman" panose="02020603050405020304" pitchFamily="18" charset="0"/>
              </a:rPr>
              <a:t>Smart Card</a:t>
            </a:r>
          </a:p>
          <a:p>
            <a:pPr lvl="1" algn="just"/>
            <a:r>
              <a:rPr lang="en-IN" sz="2400" dirty="0">
                <a:latin typeface="Calibri (Body)"/>
                <a:cs typeface="Times New Roman" panose="02020603050405020304" pitchFamily="18" charset="0"/>
              </a:rPr>
              <a:t>E-Money</a:t>
            </a:r>
          </a:p>
          <a:p>
            <a:pPr lvl="1" algn="just"/>
            <a:r>
              <a:rPr lang="en-IN" sz="2400" dirty="0">
                <a:latin typeface="Calibri (Body)"/>
                <a:cs typeface="Times New Roman" panose="02020603050405020304" pitchFamily="18" charset="0"/>
              </a:rPr>
              <a:t>Electronic Fund Transfer (EFT)</a:t>
            </a:r>
          </a:p>
          <a:p>
            <a:pPr lvl="1" algn="just"/>
            <a:r>
              <a:rPr lang="en-IN" sz="2400" dirty="0">
                <a:latin typeface="Calibri (Body)"/>
                <a:cs typeface="Times New Roman" panose="02020603050405020304" pitchFamily="18" charset="0"/>
              </a:rPr>
              <a:t>E- Wallet</a:t>
            </a:r>
          </a:p>
          <a:p>
            <a:pPr algn="just">
              <a:spcAft>
                <a:spcPts val="1200"/>
              </a:spcAft>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anim calcmode="lin" valueType="num">
                                      <p:cBhvr additive="base">
                                        <p:cTn id="23"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 calcmode="lin" valueType="num">
                                      <p:cBhvr additive="base">
                                        <p:cTn id="27"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xEl>
                                              <p:pRg st="5" end="5"/>
                                            </p:txEl>
                                          </p:spTgt>
                                        </p:tgtEl>
                                        <p:attrNameLst>
                                          <p:attrName>style.visibility</p:attrName>
                                        </p:attrNameLst>
                                      </p:cBhvr>
                                      <p:to>
                                        <p:strVal val="visible"/>
                                      </p:to>
                                    </p:set>
                                    <p:anim calcmode="lin" valueType="num">
                                      <p:cBhvr additive="base">
                                        <p:cTn id="31"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xEl>
                                              <p:pRg st="6" end="6"/>
                                            </p:txEl>
                                          </p:spTgt>
                                        </p:tgtEl>
                                        <p:attrNameLst>
                                          <p:attrName>style.visibility</p:attrName>
                                        </p:attrNameLst>
                                      </p:cBhvr>
                                      <p:to>
                                        <p:strVal val="visible"/>
                                      </p:to>
                                    </p:set>
                                    <p:anim calcmode="lin" valueType="num">
                                      <p:cBhvr additive="base">
                                        <p:cTn id="3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A24F0E-D308-4043-A00B-35262E6313EA}"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cs typeface="Times New Roman" panose="02020603050405020304" pitchFamily="18" charset="0"/>
              </a:rPr>
              <a:t>E Cash / E Money:</a:t>
            </a:r>
          </a:p>
          <a:p>
            <a:pPr algn="just">
              <a:spcBef>
                <a:spcPts val="0"/>
              </a:spcBef>
            </a:pPr>
            <a:r>
              <a:rPr lang="en-IN" sz="2200" dirty="0">
                <a:latin typeface="Calibri (Body)"/>
                <a:cs typeface="Times New Roman" panose="02020603050405020304" pitchFamily="18" charset="0"/>
              </a:rPr>
              <a:t>A system that allows a person to pay for goods or services by transmitting a number from one computer to another.</a:t>
            </a:r>
          </a:p>
          <a:p>
            <a:pPr algn="just">
              <a:spcBef>
                <a:spcPts val="0"/>
              </a:spcBef>
            </a:pPr>
            <a:r>
              <a:rPr lang="en-IN" sz="2200" dirty="0">
                <a:latin typeface="Calibri (Body)"/>
                <a:cs typeface="Times New Roman" panose="02020603050405020304" pitchFamily="18" charset="0"/>
              </a:rPr>
              <a:t>Like the serial numbers on real currency notes, the E-cash numbers are unique.</a:t>
            </a:r>
          </a:p>
          <a:p>
            <a:pPr algn="just">
              <a:spcBef>
                <a:spcPts val="0"/>
              </a:spcBef>
            </a:pPr>
            <a:r>
              <a:rPr lang="en-IN" sz="2200" dirty="0">
                <a:latin typeface="Calibri (Body)"/>
                <a:cs typeface="Times New Roman" panose="02020603050405020304" pitchFamily="18" charset="0"/>
              </a:rPr>
              <a:t>This is issued by a bank and represents a specified sum of real money.</a:t>
            </a:r>
          </a:p>
          <a:p>
            <a:pPr algn="just">
              <a:spcBef>
                <a:spcPts val="0"/>
              </a:spcBef>
            </a:pPr>
            <a:r>
              <a:rPr lang="en-IN" sz="2200" dirty="0">
                <a:latin typeface="Calibri (Body)"/>
                <a:cs typeface="Times New Roman" panose="02020603050405020304" pitchFamily="18" charset="0"/>
              </a:rPr>
              <a:t>It is anonymous and reusable.</a:t>
            </a:r>
          </a:p>
          <a:p>
            <a:pPr>
              <a:buNone/>
            </a:pPr>
            <a:r>
              <a:rPr lang="en-IN" sz="2200" b="1" dirty="0">
                <a:solidFill>
                  <a:srgbClr val="FF0000"/>
                </a:solidFill>
                <a:latin typeface="Calibri (Body)"/>
              </a:rPr>
              <a:t>E-Wallet:</a:t>
            </a:r>
          </a:p>
          <a:p>
            <a:pPr>
              <a:spcBef>
                <a:spcPts val="0"/>
              </a:spcBef>
            </a:pPr>
            <a:r>
              <a:rPr lang="en-US" sz="2200" dirty="0">
                <a:latin typeface="Calibri (Body)"/>
              </a:rPr>
              <a:t>The E-wallet is another payment scheme that operates like a carrier of e-cash and other information.</a:t>
            </a:r>
          </a:p>
          <a:p>
            <a:pPr>
              <a:spcBef>
                <a:spcPts val="0"/>
              </a:spcBef>
            </a:pPr>
            <a:r>
              <a:rPr lang="en-US" sz="2200" dirty="0">
                <a:latin typeface="Calibri (Body)"/>
              </a:rPr>
              <a:t>The aim is to give shoppers a single, simple, and secure way of carrying currency electronically.</a:t>
            </a:r>
          </a:p>
          <a:p>
            <a:pPr>
              <a:spcBef>
                <a:spcPts val="0"/>
              </a:spcBef>
            </a:pPr>
            <a:r>
              <a:rPr lang="en-US" sz="2200" dirty="0">
                <a:latin typeface="Calibri (Body)"/>
              </a:rPr>
              <a:t>Trust is the basis of the e-wallet as a form of electronic payment.</a:t>
            </a:r>
            <a:endParaRPr lang="en-IN" sz="2200" dirty="0">
              <a:latin typeface="Calibri (Body)"/>
            </a:endParaRPr>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xEl>
                                              <p:pRg st="8" end="8"/>
                                            </p:txEl>
                                          </p:spTgt>
                                        </p:tgtEl>
                                        <p:attrNameLst>
                                          <p:attrName>style.visibility</p:attrName>
                                        </p:attrNameLst>
                                      </p:cBhvr>
                                      <p:to>
                                        <p:strVal val="visible"/>
                                      </p:to>
                                    </p:set>
                                    <p:anim calcmode="lin" valueType="num">
                                      <p:cBhvr additive="base">
                                        <p:cTn id="4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292702-1052-4CEA-8FB4-FE20D5EF845A}"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 xmlns:a16="http://schemas.microsoft.com/office/drawing/2014/main" id="{F3D171C7-44F5-46AB-AF0C-2DC856B42540}"/>
              </a:ext>
            </a:extLst>
          </p:cNvPr>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rPr>
              <a:t>Smart Card:</a:t>
            </a:r>
          </a:p>
          <a:p>
            <a:pPr>
              <a:spcBef>
                <a:spcPts val="0"/>
              </a:spcBef>
            </a:pPr>
            <a:r>
              <a:rPr lang="en-US" sz="2200" dirty="0">
                <a:latin typeface="Calibri (Body)"/>
              </a:rPr>
              <a:t>A smart card, is any pocket-sized card with embedded integrated circuits which can process data.</a:t>
            </a:r>
          </a:p>
          <a:p>
            <a:pPr>
              <a:spcBef>
                <a:spcPts val="0"/>
              </a:spcBef>
            </a:pPr>
            <a:r>
              <a:rPr lang="en-US" sz="2200" dirty="0">
                <a:latin typeface="Calibri (Body)"/>
              </a:rPr>
              <a:t>This implies that it can receive input which is processed and delivered as an output.</a:t>
            </a:r>
          </a:p>
          <a:p>
            <a:pPr>
              <a:buNone/>
            </a:pPr>
            <a:r>
              <a:rPr lang="en-IN" sz="2200" b="1" dirty="0">
                <a:solidFill>
                  <a:srgbClr val="FF0000"/>
                </a:solidFill>
                <a:latin typeface="Calibri (Body)"/>
              </a:rPr>
              <a:t>Credit Card :</a:t>
            </a:r>
          </a:p>
          <a:p>
            <a:pPr>
              <a:spcBef>
                <a:spcPts val="0"/>
              </a:spcBef>
            </a:pPr>
            <a:r>
              <a:rPr lang="en-US" sz="2200" dirty="0">
                <a:latin typeface="Calibri (Body)"/>
              </a:rPr>
              <a:t> It is a Plastic Card having a Magnetic Number and code on it.</a:t>
            </a:r>
          </a:p>
          <a:p>
            <a:pPr>
              <a:spcBef>
                <a:spcPts val="0"/>
              </a:spcBef>
            </a:pPr>
            <a:r>
              <a:rPr lang="en-US" sz="2200" dirty="0">
                <a:latin typeface="Calibri (Body)"/>
              </a:rPr>
              <a:t> It has Some fixed amount to spend.</a:t>
            </a:r>
          </a:p>
          <a:p>
            <a:pPr>
              <a:spcBef>
                <a:spcPts val="0"/>
              </a:spcBef>
            </a:pPr>
            <a:r>
              <a:rPr lang="en-US" sz="2200" dirty="0">
                <a:latin typeface="Calibri (Body)"/>
              </a:rPr>
              <a:t> Customer has to repay the spend amount after sometime.</a:t>
            </a:r>
          </a:p>
          <a:p>
            <a:pPr>
              <a:buNone/>
            </a:pPr>
            <a:r>
              <a:rPr lang="en-IN" sz="2200" b="1" dirty="0">
                <a:solidFill>
                  <a:srgbClr val="FF0000"/>
                </a:solidFill>
                <a:latin typeface="Calibri (Body)"/>
              </a:rPr>
              <a:t>Debit Card :</a:t>
            </a:r>
          </a:p>
          <a:p>
            <a:pPr>
              <a:spcBef>
                <a:spcPts val="0"/>
              </a:spcBef>
            </a:pPr>
            <a:r>
              <a:rPr lang="en-US" sz="2200" dirty="0">
                <a:latin typeface="Calibri (Body)"/>
              </a:rPr>
              <a:t> Similar to Credit card on coding and encryption.</a:t>
            </a:r>
          </a:p>
          <a:p>
            <a:pPr>
              <a:spcBef>
                <a:spcPts val="0"/>
              </a:spcBef>
            </a:pPr>
            <a:r>
              <a:rPr lang="en-US" sz="2200" dirty="0">
                <a:latin typeface="Calibri (Body)"/>
              </a:rPr>
              <a:t> Purchase limit depends on the available balance in the account</a:t>
            </a:r>
            <a:r>
              <a:rPr lang="en-US" sz="2400" dirty="0"/>
              <a:t>.</a:t>
            </a:r>
            <a:endParaRPr lang="en-IN" sz="2400" dirty="0"/>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 calcmode="lin" valueType="num">
                                      <p:cBhvr additive="base">
                                        <p:cTn id="21"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xEl>
                                              <p:pRg st="9" end="9"/>
                                            </p:txEl>
                                          </p:spTgt>
                                        </p:tgtEl>
                                        <p:attrNameLst>
                                          <p:attrName>style.visibility</p:attrName>
                                        </p:attrNameLst>
                                      </p:cBhvr>
                                      <p:to>
                                        <p:strVal val="visible"/>
                                      </p:to>
                                    </p:set>
                                    <p:anim calcmode="lin" valueType="num">
                                      <p:cBhvr additive="base">
                                        <p:cTn id="47" dur="5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4AE43-9744-4BC8-BBD0-DBEF0613EE80}"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Credit and Debit Card Differences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3" name="Content Placeholder 2" descr="Table&#10;&#10;Description automatically generated">
            <a:extLst>
              <a:ext uri="{FF2B5EF4-FFF2-40B4-BE49-F238E27FC236}">
                <a16:creationId xmlns="" xmlns:a16="http://schemas.microsoft.com/office/drawing/2014/main" id="{24B78971-21A7-4CC4-B1E3-1B88FC81BC21}"/>
              </a:ext>
            </a:extLst>
          </p:cNvPr>
          <p:cNvPicPr>
            <a:picLocks noGrp="1" noChangeAspect="1"/>
          </p:cNvPicPr>
          <p:nvPr>
            <p:ph idx="1"/>
          </p:nvPr>
        </p:nvPicPr>
        <p:blipFill>
          <a:blip r:embed="rId4" cstate="print">
            <a:extLst>
              <a:ext uri="{28A0092B-C50C-407E-A947-70E740481C1C}">
                <a14:useLocalDpi xmlns="" xmlns:a14="http://schemas.microsoft.com/office/drawing/2010/main" val="0"/>
              </a:ext>
            </a:extLst>
          </a:blip>
          <a:stretch>
            <a:fillRect/>
          </a:stretch>
        </p:blipFill>
        <p:spPr>
          <a:xfrm>
            <a:off x="1099004" y="1000125"/>
            <a:ext cx="6945992" cy="5214938"/>
          </a:xfrm>
        </p:spPr>
      </p:pic>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4892626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6DDC0B-17A6-4013-9B9E-8286F85AAA61}"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Pros and Cons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12" name="Content Placeholder 11">
            <a:extLst>
              <a:ext uri="{FF2B5EF4-FFF2-40B4-BE49-F238E27FC236}">
                <a16:creationId xmlns="" xmlns:a16="http://schemas.microsoft.com/office/drawing/2014/main" id="{A35FB3E8-76B4-4849-950C-121B89D32148}"/>
              </a:ext>
            </a:extLst>
          </p:cNvPr>
          <p:cNvPicPr>
            <a:picLocks noGrp="1" noChangeAspect="1"/>
          </p:cNvPicPr>
          <p:nvPr>
            <p:ph idx="1"/>
          </p:nvPr>
        </p:nvPicPr>
        <p:blipFill>
          <a:blip r:embed="rId5" cstate="print">
            <a:extLst>
              <a:ext uri="{28A0092B-C50C-407E-A947-70E740481C1C}">
                <a14:useLocalDpi xmlns="" xmlns:a14="http://schemas.microsoft.com/office/drawing/2010/main" val="0"/>
              </a:ext>
            </a:extLst>
          </a:blip>
          <a:stretch>
            <a:fillRect/>
          </a:stretch>
        </p:blipFill>
        <p:spPr>
          <a:xfrm>
            <a:off x="1546598" y="1371600"/>
            <a:ext cx="6912072" cy="4431039"/>
          </a:xfrm>
        </p:spPr>
      </p:pic>
    </p:spTree>
    <p:extLst>
      <p:ext uri="{BB962C8B-B14F-4D97-AF65-F5344CB8AC3E}">
        <p14:creationId xmlns="" xmlns:p14="http://schemas.microsoft.com/office/powerpoint/2010/main" val="2041604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97605E-8D54-4453-997B-4D87A0459154}" type="datetime1">
              <a:rPr lang="en-US" smtClean="0"/>
              <a:pPr/>
              <a:t>2/17/2024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Mushtaq Ahmad Rather             Cyber security ANC0401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Threats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7169" name="Picture 1"/>
          <p:cNvPicPr>
            <a:picLocks noChangeAspect="1" noChangeArrowheads="1"/>
          </p:cNvPicPr>
          <p:nvPr/>
        </p:nvPicPr>
        <p:blipFill>
          <a:blip r:embed="rId4" cstate="print"/>
          <a:srcRect/>
          <a:stretch>
            <a:fillRect/>
          </a:stretch>
        </p:blipFill>
        <p:spPr bwMode="auto">
          <a:xfrm>
            <a:off x="2000232" y="1262038"/>
            <a:ext cx="5008181" cy="4238664"/>
          </a:xfrm>
          <a:prstGeom prst="rect">
            <a:avLst/>
          </a:prstGeom>
          <a:noFill/>
          <a:ln w="9525">
            <a:noFill/>
            <a:miter lim="800000"/>
            <a:headEnd/>
            <a:tailEnd/>
          </a:ln>
          <a:effectLst/>
        </p:spPr>
      </p:pic>
      <p:sp>
        <p:nvSpPr>
          <p:cNvPr id="10" name="Rectangle 9"/>
          <p:cNvSpPr/>
          <p:nvPr/>
        </p:nvSpPr>
        <p:spPr>
          <a:xfrm>
            <a:off x="357158" y="5857892"/>
            <a:ext cx="1880195" cy="369332"/>
          </a:xfrm>
          <a:prstGeom prst="rect">
            <a:avLst/>
          </a:prstGeom>
        </p:spPr>
        <p:txBody>
          <a:bodyPr wrap="none">
            <a:spAutoFit/>
          </a:bodyPr>
          <a:lstStyle/>
          <a:p>
            <a:r>
              <a:rPr lang="en-IN" dirty="0">
                <a:solidFill>
                  <a:schemeClr val="bg1">
                    <a:lumMod val="50000"/>
                  </a:schemeClr>
                </a:solidFill>
              </a:rPr>
              <a:t>Source: </a:t>
            </a:r>
            <a:r>
              <a:rPr lang="en-IN" dirty="0" err="1">
                <a:solidFill>
                  <a:schemeClr val="bg1">
                    <a:lumMod val="50000"/>
                  </a:schemeClr>
                </a:solidFill>
              </a:rPr>
              <a:t>javatpoint</a:t>
            </a:r>
            <a:endParaRPr lang="en-IN" dirty="0">
              <a:solidFill>
                <a:schemeClr val="bg1">
                  <a:lumMod val="50000"/>
                </a:schemeClr>
              </a:solidFill>
            </a:endParaRPr>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4156</TotalTime>
  <Words>7065</Words>
  <Application>Microsoft Office PowerPoint</Application>
  <PresentationFormat>On-screen Show (4:3)</PresentationFormat>
  <Paragraphs>1452</Paragraphs>
  <Slides>119</Slides>
  <Notes>59</Notes>
  <HiddenSlides>0</HiddenSlides>
  <MMClips>0</MMClips>
  <ScaleCrop>false</ScaleCrop>
  <HeadingPairs>
    <vt:vector size="4" baseType="variant">
      <vt:variant>
        <vt:lpstr>Theme</vt:lpstr>
      </vt:variant>
      <vt:variant>
        <vt:i4>3</vt:i4>
      </vt:variant>
      <vt:variant>
        <vt:lpstr>Slide Titles</vt:lpstr>
      </vt:variant>
      <vt:variant>
        <vt:i4>119</vt:i4>
      </vt:variant>
    </vt:vector>
  </HeadingPairs>
  <TitlesOfParts>
    <vt:vector size="122" baseType="lpstr">
      <vt:lpstr>Office Theme</vt:lpstr>
      <vt:lpstr>Office Theme</vt: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355</cp:revision>
  <dcterms:created xsi:type="dcterms:W3CDTF">2006-08-16T00:00:00Z</dcterms:created>
  <dcterms:modified xsi:type="dcterms:W3CDTF">2024-02-17T14:16:28Z</dcterms:modified>
</cp:coreProperties>
</file>